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98" r:id="rId3"/>
    <p:sldId id="291" r:id="rId4"/>
    <p:sldId id="293" r:id="rId5"/>
    <p:sldId id="294" r:id="rId6"/>
    <p:sldId id="292" r:id="rId7"/>
    <p:sldId id="299" r:id="rId8"/>
    <p:sldId id="287" r:id="rId9"/>
    <p:sldId id="288" r:id="rId10"/>
    <p:sldId id="283" r:id="rId11"/>
    <p:sldId id="310" r:id="rId12"/>
    <p:sldId id="311" r:id="rId13"/>
    <p:sldId id="284" r:id="rId14"/>
    <p:sldId id="285" r:id="rId15"/>
    <p:sldId id="286" r:id="rId16"/>
    <p:sldId id="296" r:id="rId17"/>
    <p:sldId id="297" r:id="rId18"/>
    <p:sldId id="312" r:id="rId19"/>
    <p:sldId id="300" r:id="rId20"/>
    <p:sldId id="301" r:id="rId21"/>
    <p:sldId id="302" r:id="rId22"/>
    <p:sldId id="303" r:id="rId23"/>
    <p:sldId id="304" r:id="rId24"/>
    <p:sldId id="272" r:id="rId25"/>
    <p:sldId id="306" r:id="rId26"/>
    <p:sldId id="308" r:id="rId27"/>
    <p:sldId id="309" r:id="rId28"/>
    <p:sldId id="307" r:id="rId29"/>
    <p:sldId id="305" r:id="rId30"/>
    <p:sldId id="275" r:id="rId31"/>
    <p:sldId id="276" r:id="rId32"/>
    <p:sldId id="279" r:id="rId33"/>
    <p:sldId id="25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4543"/>
    <a:srgbClr val="F7323F"/>
    <a:srgbClr val="FCFCFC"/>
    <a:srgbClr val="0C298B"/>
    <a:srgbClr val="60708B"/>
    <a:srgbClr val="26702E"/>
    <a:srgbClr val="F7567C"/>
    <a:srgbClr val="26C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248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09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maciek:Documents:technologies:vnet-sla:vnet-sla-vpp-scale:vnet-vpp-multi-core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Users/maciek/Documents/technologies/openvpp/openvpp-blog/160402-omfg-vpp-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localhost/Users/maciek/Documents/technologies/cloudVPN/vpp-perf-omfg/vnet-sla-vpp-scale/160110-vnet-vpp-multi-cor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file://localhost/Users/maciek/Documents/technologies/openvpp/openvpp-mwc-demo/160217-omfg-vpp-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file://localhost/Users/maciek/Documents/technologies/openvpp/openvpp-mwc-demo/160217-omfg-vpp-graph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file://localhost/Users/maciek/Documents/technologies/openvpp/openvpp-mwc-demo/160217-omfg-vpp-graph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oleObject" Target="file://localhost/Users/maciek/Documents/technologies/openvpp/openvpp-mwc-demo/160217-omfg-vpp-graph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Users/maciek/Documents/technologies/openvpp/openvpp-blog/160402-omfg-vpp-graph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Users/maciek/Documents/technologies/openvpp/openvpp-blog/160402-omfg-vpp-graph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Users/maciek/Documents/technologies/openvpp/openvpp-blog/160402-omfg-vpp-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'working tests'!$N$76</c:f>
              <c:strCache>
                <c:ptCount val="1"/>
                <c:pt idx="0">
                  <c:v>OVSDPDK</c:v>
                </c:pt>
              </c:strCache>
            </c:strRef>
          </c:tx>
          <c:invertIfNegative val="0"/>
          <c:cat>
            <c:strRef>
              <c:f>'working tests'!$O$75:$Q$75</c:f>
              <c:strCache>
                <c:ptCount val="3"/>
                <c:pt idx="0">
                  <c:v>2 MACs</c:v>
                </c:pt>
                <c:pt idx="1">
                  <c:v>2k MACs</c:v>
                </c:pt>
                <c:pt idx="2">
                  <c:v>20k MACs</c:v>
                </c:pt>
              </c:strCache>
            </c:strRef>
          </c:cat>
          <c:val>
            <c:numRef>
              <c:f>'working tests'!$O$76:$Q$76</c:f>
              <c:numCache>
                <c:formatCode>General</c:formatCode>
                <c:ptCount val="3"/>
                <c:pt idx="0">
                  <c:v>20.0</c:v>
                </c:pt>
                <c:pt idx="1">
                  <c:v>4.0</c:v>
                </c:pt>
                <c:pt idx="2">
                  <c:v>0.6</c:v>
                </c:pt>
              </c:numCache>
            </c:numRef>
          </c:val>
        </c:ser>
        <c:ser>
          <c:idx val="1"/>
          <c:order val="1"/>
          <c:tx>
            <c:strRef>
              <c:f>'working tests'!$N$77</c:f>
              <c:strCache>
                <c:ptCount val="1"/>
                <c:pt idx="0">
                  <c:v>VPP</c:v>
                </c:pt>
              </c:strCache>
            </c:strRef>
          </c:tx>
          <c:invertIfNegative val="0"/>
          <c:cat>
            <c:strRef>
              <c:f>'working tests'!$O$75:$Q$75</c:f>
              <c:strCache>
                <c:ptCount val="3"/>
                <c:pt idx="0">
                  <c:v>2 MACs</c:v>
                </c:pt>
                <c:pt idx="1">
                  <c:v>2k MACs</c:v>
                </c:pt>
                <c:pt idx="2">
                  <c:v>20k MACs</c:v>
                </c:pt>
              </c:strCache>
            </c:strRef>
          </c:cat>
          <c:val>
            <c:numRef>
              <c:f>'working tests'!$O$77:$Q$77</c:f>
              <c:numCache>
                <c:formatCode>General</c:formatCode>
                <c:ptCount val="3"/>
                <c:pt idx="0">
                  <c:v>20.0</c:v>
                </c:pt>
                <c:pt idx="1">
                  <c:v>20.0</c:v>
                </c:pt>
                <c:pt idx="2">
                  <c:v>20.0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18792488"/>
        <c:axId val="2118795464"/>
        <c:axId val="2118798504"/>
      </c:bar3DChart>
      <c:catAx>
        <c:axId val="2118792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18795464"/>
        <c:crosses val="autoZero"/>
        <c:auto val="1"/>
        <c:lblAlgn val="ctr"/>
        <c:lblOffset val="100"/>
        <c:noMultiLvlLbl val="0"/>
      </c:catAx>
      <c:valAx>
        <c:axId val="2118795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8792488"/>
        <c:crosses val="autoZero"/>
        <c:crossBetween val="between"/>
      </c:valAx>
      <c:serAx>
        <c:axId val="2118798504"/>
        <c:scaling>
          <c:orientation val="minMax"/>
        </c:scaling>
        <c:delete val="0"/>
        <c:axPos val="b"/>
        <c:majorTickMark val="out"/>
        <c:minorTickMark val="none"/>
        <c:tickLblPos val="nextTo"/>
        <c:crossAx val="2118795464"/>
        <c:crosses val="autoZero"/>
      </c:serAx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'MWC original targets'!$N$45</c:f>
              <c:strCache>
                <c:ptCount val="1"/>
                <c:pt idx="0">
                  <c:v>64B</c:v>
                </c:pt>
              </c:strCache>
            </c:strRef>
          </c:tx>
          <c:spPr>
            <a:solidFill>
              <a:srgbClr val="F88D37"/>
            </a:solidFill>
          </c:spPr>
          <c:invertIfNegative val="0"/>
          <c:cat>
            <c:strRef>
              <c:f>'MWC original targets'!$O$44:$T$44</c:f>
              <c:strCache>
                <c:ptCount val="6"/>
                <c:pt idx="0">
                  <c:v>1k routes</c:v>
                </c:pt>
                <c:pt idx="1">
                  <c:v>500k routes</c:v>
                </c:pt>
                <c:pt idx="2">
                  <c:v>1M routes</c:v>
                </c:pt>
                <c:pt idx="3">
                  <c:v>2M routes</c:v>
                </c:pt>
                <c:pt idx="4">
                  <c:v>4M routes</c:v>
                </c:pt>
                <c:pt idx="5">
                  <c:v>8M routes</c:v>
                </c:pt>
              </c:strCache>
            </c:strRef>
          </c:cat>
          <c:val>
            <c:numRef>
              <c:f>'MWC original targets'!$O$45:$T$45</c:f>
              <c:numCache>
                <c:formatCode>0</c:formatCode>
                <c:ptCount val="6"/>
                <c:pt idx="0">
                  <c:v>297.0</c:v>
                </c:pt>
                <c:pt idx="1">
                  <c:v>297.0</c:v>
                </c:pt>
                <c:pt idx="2">
                  <c:v>297.0</c:v>
                </c:pt>
                <c:pt idx="3">
                  <c:v>297.0</c:v>
                </c:pt>
                <c:pt idx="4">
                  <c:v>297.0</c:v>
                </c:pt>
                <c:pt idx="5">
                  <c:v>297.0</c:v>
                </c:pt>
              </c:numCache>
            </c:numRef>
          </c:val>
        </c:ser>
        <c:ser>
          <c:idx val="1"/>
          <c:order val="1"/>
          <c:tx>
            <c:strRef>
              <c:f>'MWC original targets'!$N$46</c:f>
              <c:strCache>
                <c:ptCount val="1"/>
                <c:pt idx="0">
                  <c:v>IMIX</c:v>
                </c:pt>
              </c:strCache>
            </c:strRef>
          </c:tx>
          <c:spPr>
            <a:solidFill>
              <a:srgbClr val="C6E873"/>
            </a:solidFill>
          </c:spPr>
          <c:invertIfNegative val="0"/>
          <c:cat>
            <c:strRef>
              <c:f>'MWC original targets'!$O$44:$T$44</c:f>
              <c:strCache>
                <c:ptCount val="6"/>
                <c:pt idx="0">
                  <c:v>1k routes</c:v>
                </c:pt>
                <c:pt idx="1">
                  <c:v>500k routes</c:v>
                </c:pt>
                <c:pt idx="2">
                  <c:v>1M routes</c:v>
                </c:pt>
                <c:pt idx="3">
                  <c:v>2M routes</c:v>
                </c:pt>
                <c:pt idx="4">
                  <c:v>4M routes</c:v>
                </c:pt>
                <c:pt idx="5">
                  <c:v>8M routes</c:v>
                </c:pt>
              </c:strCache>
            </c:strRef>
          </c:cat>
          <c:val>
            <c:numRef>
              <c:f>'MWC original targets'!$O$46:$T$46</c:f>
              <c:numCache>
                <c:formatCode>0</c:formatCode>
                <c:ptCount val="6"/>
                <c:pt idx="0">
                  <c:v>160.0</c:v>
                </c:pt>
                <c:pt idx="1">
                  <c:v>160.0</c:v>
                </c:pt>
                <c:pt idx="2">
                  <c:v>160.0</c:v>
                </c:pt>
                <c:pt idx="3">
                  <c:v>160.0</c:v>
                </c:pt>
                <c:pt idx="4">
                  <c:v>160.0</c:v>
                </c:pt>
                <c:pt idx="5">
                  <c:v>160.0</c:v>
                </c:pt>
              </c:numCache>
            </c:numRef>
          </c:val>
        </c:ser>
        <c:ser>
          <c:idx val="2"/>
          <c:order val="2"/>
          <c:tx>
            <c:strRef>
              <c:f>'MWC original targets'!$N$47</c:f>
              <c:strCache>
                <c:ptCount val="1"/>
                <c:pt idx="0">
                  <c:v>1518B</c:v>
                </c:pt>
              </c:strCache>
            </c:strRef>
          </c:tx>
          <c:spPr>
            <a:solidFill>
              <a:srgbClr val="26BBD5"/>
            </a:solidFill>
          </c:spPr>
          <c:invertIfNegative val="0"/>
          <c:cat>
            <c:strRef>
              <c:f>'MWC original targets'!$O$44:$T$44</c:f>
              <c:strCache>
                <c:ptCount val="6"/>
                <c:pt idx="0">
                  <c:v>1k routes</c:v>
                </c:pt>
                <c:pt idx="1">
                  <c:v>500k routes</c:v>
                </c:pt>
                <c:pt idx="2">
                  <c:v>1M routes</c:v>
                </c:pt>
                <c:pt idx="3">
                  <c:v>2M routes</c:v>
                </c:pt>
                <c:pt idx="4">
                  <c:v>4M routes</c:v>
                </c:pt>
                <c:pt idx="5">
                  <c:v>8M routes</c:v>
                </c:pt>
              </c:strCache>
            </c:strRef>
          </c:cat>
          <c:val>
            <c:numRef>
              <c:f>'MWC original targets'!$O$47:$T$47</c:f>
              <c:numCache>
                <c:formatCode>0</c:formatCode>
                <c:ptCount val="6"/>
                <c:pt idx="0">
                  <c:v>39.0</c:v>
                </c:pt>
                <c:pt idx="1">
                  <c:v>39.0</c:v>
                </c:pt>
                <c:pt idx="2">
                  <c:v>39.0</c:v>
                </c:pt>
                <c:pt idx="3">
                  <c:v>39.0</c:v>
                </c:pt>
                <c:pt idx="4">
                  <c:v>39.0</c:v>
                </c:pt>
                <c:pt idx="5">
                  <c:v>39.0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43655640"/>
        <c:axId val="1786342600"/>
        <c:axId val="1795845720"/>
      </c:bar3DChart>
      <c:catAx>
        <c:axId val="-2043655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1786342600"/>
        <c:crosses val="autoZero"/>
        <c:auto val="1"/>
        <c:lblAlgn val="ctr"/>
        <c:lblOffset val="100"/>
        <c:noMultiLvlLbl val="0"/>
      </c:catAx>
      <c:valAx>
        <c:axId val="178634260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-2043655640"/>
        <c:crosses val="autoZero"/>
        <c:crossBetween val="between"/>
      </c:valAx>
      <c:serAx>
        <c:axId val="17958457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1786342600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'working tests'!$E$103</c:f>
              <c:strCache>
                <c:ptCount val="1"/>
                <c:pt idx="0">
                  <c:v>OVSDPDK</c:v>
                </c:pt>
              </c:strCache>
            </c:strRef>
          </c:tx>
          <c:invertIfNegative val="0"/>
          <c:cat>
            <c:strRef>
              <c:f>'working tests'!$F$102:$K$102</c:f>
              <c:strCache>
                <c:ptCount val="6"/>
                <c:pt idx="0">
                  <c:v>12 routes </c:v>
                </c:pt>
                <c:pt idx="1">
                  <c:v>1k routes</c:v>
                </c:pt>
                <c:pt idx="2">
                  <c:v>100k routes</c:v>
                </c:pt>
                <c:pt idx="3">
                  <c:v>500k routes</c:v>
                </c:pt>
                <c:pt idx="4">
                  <c:v>1M routes</c:v>
                </c:pt>
                <c:pt idx="5">
                  <c:v>2M routes</c:v>
                </c:pt>
              </c:strCache>
            </c:strRef>
          </c:cat>
          <c:val>
            <c:numRef>
              <c:f>'working tests'!$F$103:$K$103</c:f>
              <c:numCache>
                <c:formatCode>General</c:formatCode>
                <c:ptCount val="6"/>
                <c:pt idx="0" formatCode="0.0">
                  <c:v>120.0</c:v>
                </c:pt>
                <c:pt idx="1">
                  <c:v>48.0</c:v>
                </c:pt>
                <c:pt idx="2" formatCode="0.0">
                  <c:v>3.6</c:v>
                </c:pt>
                <c:pt idx="3" formatCode="0.0">
                  <c:v>0.0</c:v>
                </c:pt>
                <c:pt idx="4" formatCode="0.0">
                  <c:v>0.0</c:v>
                </c:pt>
                <c:pt idx="5" formatCode="0.0">
                  <c:v>0.0</c:v>
                </c:pt>
              </c:numCache>
            </c:numRef>
          </c:val>
        </c:ser>
        <c:ser>
          <c:idx val="1"/>
          <c:order val="1"/>
          <c:tx>
            <c:strRef>
              <c:f>'working tests'!$E$104</c:f>
              <c:strCache>
                <c:ptCount val="1"/>
                <c:pt idx="0">
                  <c:v>VPP</c:v>
                </c:pt>
              </c:strCache>
            </c:strRef>
          </c:tx>
          <c:invertIfNegative val="0"/>
          <c:cat>
            <c:strRef>
              <c:f>'working tests'!$F$102:$K$102</c:f>
              <c:strCache>
                <c:ptCount val="6"/>
                <c:pt idx="0">
                  <c:v>12 routes </c:v>
                </c:pt>
                <c:pt idx="1">
                  <c:v>1k routes</c:v>
                </c:pt>
                <c:pt idx="2">
                  <c:v>100k routes</c:v>
                </c:pt>
                <c:pt idx="3">
                  <c:v>500k routes</c:v>
                </c:pt>
                <c:pt idx="4">
                  <c:v>1M routes</c:v>
                </c:pt>
                <c:pt idx="5">
                  <c:v>2M routes</c:v>
                </c:pt>
              </c:strCache>
            </c:strRef>
          </c:cat>
          <c:val>
            <c:numRef>
              <c:f>'working tests'!$F$104:$K$104</c:f>
              <c:numCache>
                <c:formatCode>0.0</c:formatCode>
                <c:ptCount val="6"/>
                <c:pt idx="0">
                  <c:v>120.0</c:v>
                </c:pt>
                <c:pt idx="1">
                  <c:v>120.0</c:v>
                </c:pt>
                <c:pt idx="2">
                  <c:v>120.0</c:v>
                </c:pt>
                <c:pt idx="3">
                  <c:v>120.0</c:v>
                </c:pt>
                <c:pt idx="4">
                  <c:v>120.0</c:v>
                </c:pt>
                <c:pt idx="5">
                  <c:v>120.0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22589256"/>
        <c:axId val="2122592312"/>
        <c:axId val="2122595384"/>
      </c:bar3DChart>
      <c:catAx>
        <c:axId val="2122589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22592312"/>
        <c:crosses val="autoZero"/>
        <c:auto val="1"/>
        <c:lblAlgn val="ctr"/>
        <c:lblOffset val="100"/>
        <c:noMultiLvlLbl val="0"/>
      </c:catAx>
      <c:valAx>
        <c:axId val="212259231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122589256"/>
        <c:crosses val="autoZero"/>
        <c:crossBetween val="between"/>
      </c:valAx>
      <c:serAx>
        <c:axId val="2122595384"/>
        <c:scaling>
          <c:orientation val="minMax"/>
        </c:scaling>
        <c:delete val="0"/>
        <c:axPos val="b"/>
        <c:majorTickMark val="out"/>
        <c:minorTickMark val="none"/>
        <c:tickLblPos val="nextTo"/>
        <c:crossAx val="2122592312"/>
        <c:crosses val="autoZero"/>
      </c:ser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'working tests'!$E$23</c:f>
              <c:strCache>
                <c:ptCount val="1"/>
                <c:pt idx="0">
                  <c:v>64B</c:v>
                </c:pt>
              </c:strCache>
            </c:strRef>
          </c:tx>
          <c:spPr>
            <a:solidFill>
              <a:srgbClr val="F88D37"/>
            </a:solidFill>
          </c:spPr>
          <c:invertIfNegative val="0"/>
          <c:cat>
            <c:strRef>
              <c:f>'working tests'!$F$22:$K$22</c:f>
              <c:strCache>
                <c:ptCount val="6"/>
                <c:pt idx="0">
                  <c:v>12 routes </c:v>
                </c:pt>
                <c:pt idx="1">
                  <c:v>1k routes</c:v>
                </c:pt>
                <c:pt idx="2">
                  <c:v>100k routes</c:v>
                </c:pt>
                <c:pt idx="3">
                  <c:v>500k routes</c:v>
                </c:pt>
                <c:pt idx="4">
                  <c:v>1M routes</c:v>
                </c:pt>
                <c:pt idx="5">
                  <c:v>2M routes</c:v>
                </c:pt>
              </c:strCache>
            </c:strRef>
          </c:cat>
          <c:val>
            <c:numRef>
              <c:f>'working tests'!$O$23:$T$23</c:f>
              <c:numCache>
                <c:formatCode>0.0</c:formatCode>
                <c:ptCount val="6"/>
                <c:pt idx="0">
                  <c:v>210.0</c:v>
                </c:pt>
                <c:pt idx="1">
                  <c:v>210.0</c:v>
                </c:pt>
                <c:pt idx="2">
                  <c:v>210.0</c:v>
                </c:pt>
                <c:pt idx="3">
                  <c:v>210.0</c:v>
                </c:pt>
                <c:pt idx="4">
                  <c:v>210.0</c:v>
                </c:pt>
                <c:pt idx="5">
                  <c:v>210.0</c:v>
                </c:pt>
              </c:numCache>
            </c:numRef>
          </c:val>
        </c:ser>
        <c:ser>
          <c:idx val="1"/>
          <c:order val="1"/>
          <c:tx>
            <c:strRef>
              <c:f>'working tests'!$E$24</c:f>
              <c:strCache>
                <c:ptCount val="1"/>
                <c:pt idx="0">
                  <c:v>IMIX</c:v>
                </c:pt>
              </c:strCache>
            </c:strRef>
          </c:tx>
          <c:spPr>
            <a:solidFill>
              <a:srgbClr val="C3DB64"/>
            </a:solidFill>
          </c:spPr>
          <c:invertIfNegative val="0"/>
          <c:cat>
            <c:strRef>
              <c:f>'working tests'!$F$22:$K$22</c:f>
              <c:strCache>
                <c:ptCount val="6"/>
                <c:pt idx="0">
                  <c:v>12 routes </c:v>
                </c:pt>
                <c:pt idx="1">
                  <c:v>1k routes</c:v>
                </c:pt>
                <c:pt idx="2">
                  <c:v>100k routes</c:v>
                </c:pt>
                <c:pt idx="3">
                  <c:v>500k routes</c:v>
                </c:pt>
                <c:pt idx="4">
                  <c:v>1M routes</c:v>
                </c:pt>
                <c:pt idx="5">
                  <c:v>2M routes</c:v>
                </c:pt>
              </c:strCache>
            </c:strRef>
          </c:cat>
          <c:val>
            <c:numRef>
              <c:f>'working tests'!$O$24:$T$24</c:f>
              <c:numCache>
                <c:formatCode>0.0</c:formatCode>
                <c:ptCount val="6"/>
                <c:pt idx="0">
                  <c:v>160.0</c:v>
                </c:pt>
                <c:pt idx="1">
                  <c:v>160.0</c:v>
                </c:pt>
                <c:pt idx="2">
                  <c:v>160.0</c:v>
                </c:pt>
                <c:pt idx="3">
                  <c:v>160.0</c:v>
                </c:pt>
                <c:pt idx="4">
                  <c:v>160.0</c:v>
                </c:pt>
                <c:pt idx="5">
                  <c:v>160.0</c:v>
                </c:pt>
              </c:numCache>
            </c:numRef>
          </c:val>
        </c:ser>
        <c:ser>
          <c:idx val="2"/>
          <c:order val="2"/>
          <c:tx>
            <c:strRef>
              <c:f>'working tests'!$E$25</c:f>
              <c:strCache>
                <c:ptCount val="1"/>
                <c:pt idx="0">
                  <c:v>1518B</c:v>
                </c:pt>
              </c:strCache>
            </c:strRef>
          </c:tx>
          <c:spPr>
            <a:solidFill>
              <a:srgbClr val="43D2D2"/>
            </a:solidFill>
          </c:spPr>
          <c:invertIfNegative val="0"/>
          <c:cat>
            <c:strRef>
              <c:f>'working tests'!$F$22:$K$22</c:f>
              <c:strCache>
                <c:ptCount val="6"/>
                <c:pt idx="0">
                  <c:v>12 routes </c:v>
                </c:pt>
                <c:pt idx="1">
                  <c:v>1k routes</c:v>
                </c:pt>
                <c:pt idx="2">
                  <c:v>100k routes</c:v>
                </c:pt>
                <c:pt idx="3">
                  <c:v>500k routes</c:v>
                </c:pt>
                <c:pt idx="4">
                  <c:v>1M routes</c:v>
                </c:pt>
                <c:pt idx="5">
                  <c:v>2M routes</c:v>
                </c:pt>
              </c:strCache>
            </c:strRef>
          </c:cat>
          <c:val>
            <c:numRef>
              <c:f>'working tests'!$O$25:$T$25</c:f>
              <c:numCache>
                <c:formatCode>0.0</c:formatCode>
                <c:ptCount val="6"/>
                <c:pt idx="0">
                  <c:v>39.0</c:v>
                </c:pt>
                <c:pt idx="1">
                  <c:v>39.0</c:v>
                </c:pt>
                <c:pt idx="2">
                  <c:v>39.0</c:v>
                </c:pt>
                <c:pt idx="3">
                  <c:v>39.0</c:v>
                </c:pt>
                <c:pt idx="4">
                  <c:v>39.0</c:v>
                </c:pt>
                <c:pt idx="5">
                  <c:v>39.0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22668888"/>
        <c:axId val="2122672088"/>
        <c:axId val="2122675240"/>
      </c:bar3DChart>
      <c:catAx>
        <c:axId val="2122668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2122672088"/>
        <c:crosses val="autoZero"/>
        <c:auto val="1"/>
        <c:lblAlgn val="ctr"/>
        <c:lblOffset val="100"/>
        <c:noMultiLvlLbl val="0"/>
      </c:catAx>
      <c:valAx>
        <c:axId val="212267208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2122668888"/>
        <c:crosses val="autoZero"/>
        <c:crossBetween val="between"/>
      </c:valAx>
      <c:serAx>
        <c:axId val="2122675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2122672088"/>
        <c:crosses val="autoZero"/>
      </c:ser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726371924892359"/>
          <c:y val="0.0570674804233079"/>
          <c:w val="0.83388674382876"/>
          <c:h val="0.87842529702050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'working tests'!$E$23</c:f>
              <c:strCache>
                <c:ptCount val="1"/>
                <c:pt idx="0">
                  <c:v>64B</c:v>
                </c:pt>
              </c:strCache>
            </c:strRef>
          </c:tx>
          <c:spPr>
            <a:solidFill>
              <a:srgbClr val="F88D37"/>
            </a:solidFill>
          </c:spPr>
          <c:invertIfNegative val="0"/>
          <c:cat>
            <c:strRef>
              <c:f>'working tests'!$F$22:$K$22</c:f>
              <c:strCache>
                <c:ptCount val="6"/>
                <c:pt idx="0">
                  <c:v>12 routes </c:v>
                </c:pt>
                <c:pt idx="1">
                  <c:v>1k routes</c:v>
                </c:pt>
                <c:pt idx="2">
                  <c:v>100k routes</c:v>
                </c:pt>
                <c:pt idx="3">
                  <c:v>500k routes</c:v>
                </c:pt>
                <c:pt idx="4">
                  <c:v>1M routes</c:v>
                </c:pt>
                <c:pt idx="5">
                  <c:v>2M routes</c:v>
                </c:pt>
              </c:strCache>
            </c:strRef>
          </c:cat>
          <c:val>
            <c:numRef>
              <c:f>'working tests'!$F$23:$K$23</c:f>
              <c:numCache>
                <c:formatCode>0.0</c:formatCode>
                <c:ptCount val="6"/>
                <c:pt idx="0">
                  <c:v>108.0</c:v>
                </c:pt>
                <c:pt idx="1">
                  <c:v>108.0</c:v>
                </c:pt>
                <c:pt idx="2">
                  <c:v>108.0</c:v>
                </c:pt>
                <c:pt idx="3">
                  <c:v>108.0</c:v>
                </c:pt>
                <c:pt idx="4">
                  <c:v>108.0</c:v>
                </c:pt>
                <c:pt idx="5">
                  <c:v>108.0</c:v>
                </c:pt>
              </c:numCache>
            </c:numRef>
          </c:val>
        </c:ser>
        <c:ser>
          <c:idx val="1"/>
          <c:order val="1"/>
          <c:tx>
            <c:strRef>
              <c:f>'working tests'!$E$24</c:f>
              <c:strCache>
                <c:ptCount val="1"/>
                <c:pt idx="0">
                  <c:v>IMIX</c:v>
                </c:pt>
              </c:strCache>
            </c:strRef>
          </c:tx>
          <c:spPr>
            <a:solidFill>
              <a:srgbClr val="C6E873"/>
            </a:solidFill>
          </c:spPr>
          <c:invertIfNegative val="0"/>
          <c:cat>
            <c:strRef>
              <c:f>'working tests'!$F$22:$K$22</c:f>
              <c:strCache>
                <c:ptCount val="6"/>
                <c:pt idx="0">
                  <c:v>12 routes </c:v>
                </c:pt>
                <c:pt idx="1">
                  <c:v>1k routes</c:v>
                </c:pt>
                <c:pt idx="2">
                  <c:v>100k routes</c:v>
                </c:pt>
                <c:pt idx="3">
                  <c:v>500k routes</c:v>
                </c:pt>
                <c:pt idx="4">
                  <c:v>1M routes</c:v>
                </c:pt>
                <c:pt idx="5">
                  <c:v>2M routes</c:v>
                </c:pt>
              </c:strCache>
            </c:strRef>
          </c:cat>
          <c:val>
            <c:numRef>
              <c:f>'working tests'!$F$24:$K$24</c:f>
              <c:numCache>
                <c:formatCode>0.0</c:formatCode>
                <c:ptCount val="6"/>
                <c:pt idx="0">
                  <c:v>480.0</c:v>
                </c:pt>
                <c:pt idx="1">
                  <c:v>480.0</c:v>
                </c:pt>
                <c:pt idx="2">
                  <c:v>480.0</c:v>
                </c:pt>
                <c:pt idx="3">
                  <c:v>480.0</c:v>
                </c:pt>
                <c:pt idx="4">
                  <c:v>480.0</c:v>
                </c:pt>
                <c:pt idx="5">
                  <c:v>480.0</c:v>
                </c:pt>
              </c:numCache>
            </c:numRef>
          </c:val>
        </c:ser>
        <c:ser>
          <c:idx val="2"/>
          <c:order val="2"/>
          <c:tx>
            <c:strRef>
              <c:f>'working tests'!$E$25</c:f>
              <c:strCache>
                <c:ptCount val="1"/>
                <c:pt idx="0">
                  <c:v>1518B</c:v>
                </c:pt>
              </c:strCache>
            </c:strRef>
          </c:tx>
          <c:spPr>
            <a:solidFill>
              <a:srgbClr val="26BBD5"/>
            </a:solidFill>
          </c:spPr>
          <c:invertIfNegative val="0"/>
          <c:cat>
            <c:strRef>
              <c:f>'working tests'!$F$22:$K$22</c:f>
              <c:strCache>
                <c:ptCount val="6"/>
                <c:pt idx="0">
                  <c:v>12 routes </c:v>
                </c:pt>
                <c:pt idx="1">
                  <c:v>1k routes</c:v>
                </c:pt>
                <c:pt idx="2">
                  <c:v>100k routes</c:v>
                </c:pt>
                <c:pt idx="3">
                  <c:v>500k routes</c:v>
                </c:pt>
                <c:pt idx="4">
                  <c:v>1M routes</c:v>
                </c:pt>
                <c:pt idx="5">
                  <c:v>2M routes</c:v>
                </c:pt>
              </c:strCache>
            </c:strRef>
          </c:cat>
          <c:val>
            <c:numRef>
              <c:f>'working tests'!$F$25:$K$25</c:f>
              <c:numCache>
                <c:formatCode>0.0</c:formatCode>
                <c:ptCount val="6"/>
                <c:pt idx="0">
                  <c:v>480.0</c:v>
                </c:pt>
                <c:pt idx="1">
                  <c:v>480.0</c:v>
                </c:pt>
                <c:pt idx="2">
                  <c:v>480.0</c:v>
                </c:pt>
                <c:pt idx="3">
                  <c:v>480.0</c:v>
                </c:pt>
                <c:pt idx="4">
                  <c:v>480.0</c:v>
                </c:pt>
                <c:pt idx="5">
                  <c:v>480.0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22714136"/>
        <c:axId val="2122717336"/>
        <c:axId val="2122720488"/>
      </c:bar3DChart>
      <c:catAx>
        <c:axId val="2122714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2122717336"/>
        <c:crosses val="autoZero"/>
        <c:auto val="1"/>
        <c:lblAlgn val="ctr"/>
        <c:lblOffset val="100"/>
        <c:noMultiLvlLbl val="0"/>
      </c:catAx>
      <c:valAx>
        <c:axId val="212271733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2122714136"/>
        <c:crosses val="autoZero"/>
        <c:crossBetween val="between"/>
      </c:valAx>
      <c:serAx>
        <c:axId val="21227204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2122717336"/>
        <c:crosses val="autoZero"/>
      </c:serAx>
      <c:spPr>
        <a:noFill/>
      </c:spPr>
    </c:plotArea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'working tests'!$E$23</c:f>
              <c:strCache>
                <c:ptCount val="1"/>
                <c:pt idx="0">
                  <c:v>64B</c:v>
                </c:pt>
              </c:strCache>
            </c:strRef>
          </c:tx>
          <c:spPr>
            <a:solidFill>
              <a:srgbClr val="F88D37"/>
            </a:solidFill>
          </c:spPr>
          <c:invertIfNegative val="0"/>
          <c:cat>
            <c:strRef>
              <c:f>'working tests'!$F$22:$K$22</c:f>
              <c:strCache>
                <c:ptCount val="6"/>
                <c:pt idx="0">
                  <c:v>12 routes </c:v>
                </c:pt>
                <c:pt idx="1">
                  <c:v>1k routes</c:v>
                </c:pt>
                <c:pt idx="2">
                  <c:v>100k routes</c:v>
                </c:pt>
                <c:pt idx="3">
                  <c:v>500k routes</c:v>
                </c:pt>
                <c:pt idx="4">
                  <c:v>1M routes</c:v>
                </c:pt>
                <c:pt idx="5">
                  <c:v>2M routes</c:v>
                </c:pt>
              </c:strCache>
            </c:strRef>
          </c:cat>
          <c:val>
            <c:numRef>
              <c:f>'working tests'!$O$23:$T$23</c:f>
              <c:numCache>
                <c:formatCode>0.0</c:formatCode>
                <c:ptCount val="6"/>
                <c:pt idx="0">
                  <c:v>210.0</c:v>
                </c:pt>
                <c:pt idx="1">
                  <c:v>210.0</c:v>
                </c:pt>
                <c:pt idx="2">
                  <c:v>210.0</c:v>
                </c:pt>
                <c:pt idx="3">
                  <c:v>210.0</c:v>
                </c:pt>
                <c:pt idx="4">
                  <c:v>210.0</c:v>
                </c:pt>
                <c:pt idx="5">
                  <c:v>210.0</c:v>
                </c:pt>
              </c:numCache>
            </c:numRef>
          </c:val>
        </c:ser>
        <c:ser>
          <c:idx val="1"/>
          <c:order val="1"/>
          <c:tx>
            <c:strRef>
              <c:f>'working tests'!$E$24</c:f>
              <c:strCache>
                <c:ptCount val="1"/>
                <c:pt idx="0">
                  <c:v>IMIX</c:v>
                </c:pt>
              </c:strCache>
            </c:strRef>
          </c:tx>
          <c:spPr>
            <a:solidFill>
              <a:srgbClr val="C3DB64"/>
            </a:solidFill>
          </c:spPr>
          <c:invertIfNegative val="0"/>
          <c:cat>
            <c:strRef>
              <c:f>'working tests'!$F$22:$K$22</c:f>
              <c:strCache>
                <c:ptCount val="6"/>
                <c:pt idx="0">
                  <c:v>12 routes </c:v>
                </c:pt>
                <c:pt idx="1">
                  <c:v>1k routes</c:v>
                </c:pt>
                <c:pt idx="2">
                  <c:v>100k routes</c:v>
                </c:pt>
                <c:pt idx="3">
                  <c:v>500k routes</c:v>
                </c:pt>
                <c:pt idx="4">
                  <c:v>1M routes</c:v>
                </c:pt>
                <c:pt idx="5">
                  <c:v>2M routes</c:v>
                </c:pt>
              </c:strCache>
            </c:strRef>
          </c:cat>
          <c:val>
            <c:numRef>
              <c:f>'working tests'!$O$24:$T$24</c:f>
              <c:numCache>
                <c:formatCode>0.0</c:formatCode>
                <c:ptCount val="6"/>
                <c:pt idx="0">
                  <c:v>160.0</c:v>
                </c:pt>
                <c:pt idx="1">
                  <c:v>160.0</c:v>
                </c:pt>
                <c:pt idx="2">
                  <c:v>160.0</c:v>
                </c:pt>
                <c:pt idx="3">
                  <c:v>160.0</c:v>
                </c:pt>
                <c:pt idx="4">
                  <c:v>160.0</c:v>
                </c:pt>
                <c:pt idx="5">
                  <c:v>160.0</c:v>
                </c:pt>
              </c:numCache>
            </c:numRef>
          </c:val>
        </c:ser>
        <c:ser>
          <c:idx val="2"/>
          <c:order val="2"/>
          <c:tx>
            <c:strRef>
              <c:f>'working tests'!$E$25</c:f>
              <c:strCache>
                <c:ptCount val="1"/>
                <c:pt idx="0">
                  <c:v>1518B</c:v>
                </c:pt>
              </c:strCache>
            </c:strRef>
          </c:tx>
          <c:spPr>
            <a:solidFill>
              <a:srgbClr val="43D2D2"/>
            </a:solidFill>
          </c:spPr>
          <c:invertIfNegative val="0"/>
          <c:cat>
            <c:strRef>
              <c:f>'working tests'!$F$22:$K$22</c:f>
              <c:strCache>
                <c:ptCount val="6"/>
                <c:pt idx="0">
                  <c:v>12 routes </c:v>
                </c:pt>
                <c:pt idx="1">
                  <c:v>1k routes</c:v>
                </c:pt>
                <c:pt idx="2">
                  <c:v>100k routes</c:v>
                </c:pt>
                <c:pt idx="3">
                  <c:v>500k routes</c:v>
                </c:pt>
                <c:pt idx="4">
                  <c:v>1M routes</c:v>
                </c:pt>
                <c:pt idx="5">
                  <c:v>2M routes</c:v>
                </c:pt>
              </c:strCache>
            </c:strRef>
          </c:cat>
          <c:val>
            <c:numRef>
              <c:f>'working tests'!$O$25:$T$25</c:f>
              <c:numCache>
                <c:formatCode>0.0</c:formatCode>
                <c:ptCount val="6"/>
                <c:pt idx="0">
                  <c:v>39.0</c:v>
                </c:pt>
                <c:pt idx="1">
                  <c:v>39.0</c:v>
                </c:pt>
                <c:pt idx="2">
                  <c:v>39.0</c:v>
                </c:pt>
                <c:pt idx="3">
                  <c:v>39.0</c:v>
                </c:pt>
                <c:pt idx="4">
                  <c:v>39.0</c:v>
                </c:pt>
                <c:pt idx="5">
                  <c:v>39.0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22817496"/>
        <c:axId val="2122820696"/>
        <c:axId val="2122823848"/>
      </c:bar3DChart>
      <c:catAx>
        <c:axId val="2122817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2122820696"/>
        <c:crosses val="autoZero"/>
        <c:auto val="1"/>
        <c:lblAlgn val="ctr"/>
        <c:lblOffset val="100"/>
        <c:noMultiLvlLbl val="0"/>
      </c:catAx>
      <c:valAx>
        <c:axId val="212282069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2122817496"/>
        <c:crosses val="autoZero"/>
        <c:crossBetween val="between"/>
      </c:valAx>
      <c:serAx>
        <c:axId val="2122823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2122820696"/>
        <c:crosses val="autoZero"/>
      </c:ser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726371924892359"/>
          <c:y val="0.0570674804233079"/>
          <c:w val="0.83388674382876"/>
          <c:h val="0.87842529702050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'working tests'!$E$23</c:f>
              <c:strCache>
                <c:ptCount val="1"/>
                <c:pt idx="0">
                  <c:v>64B</c:v>
                </c:pt>
              </c:strCache>
            </c:strRef>
          </c:tx>
          <c:spPr>
            <a:solidFill>
              <a:srgbClr val="F88D37"/>
            </a:solidFill>
          </c:spPr>
          <c:invertIfNegative val="0"/>
          <c:cat>
            <c:strRef>
              <c:f>'working tests'!$F$22:$K$22</c:f>
              <c:strCache>
                <c:ptCount val="6"/>
                <c:pt idx="0">
                  <c:v>12 routes </c:v>
                </c:pt>
                <c:pt idx="1">
                  <c:v>1k routes</c:v>
                </c:pt>
                <c:pt idx="2">
                  <c:v>100k routes</c:v>
                </c:pt>
                <c:pt idx="3">
                  <c:v>500k routes</c:v>
                </c:pt>
                <c:pt idx="4">
                  <c:v>1M routes</c:v>
                </c:pt>
                <c:pt idx="5">
                  <c:v>2M routes</c:v>
                </c:pt>
              </c:strCache>
            </c:strRef>
          </c:cat>
          <c:val>
            <c:numRef>
              <c:f>'working tests'!$F$23:$K$23</c:f>
              <c:numCache>
                <c:formatCode>0.0</c:formatCode>
                <c:ptCount val="6"/>
                <c:pt idx="0">
                  <c:v>108.0</c:v>
                </c:pt>
                <c:pt idx="1">
                  <c:v>108.0</c:v>
                </c:pt>
                <c:pt idx="2">
                  <c:v>108.0</c:v>
                </c:pt>
                <c:pt idx="3">
                  <c:v>108.0</c:v>
                </c:pt>
                <c:pt idx="4">
                  <c:v>108.0</c:v>
                </c:pt>
                <c:pt idx="5">
                  <c:v>108.0</c:v>
                </c:pt>
              </c:numCache>
            </c:numRef>
          </c:val>
        </c:ser>
        <c:ser>
          <c:idx val="1"/>
          <c:order val="1"/>
          <c:tx>
            <c:strRef>
              <c:f>'working tests'!$E$24</c:f>
              <c:strCache>
                <c:ptCount val="1"/>
                <c:pt idx="0">
                  <c:v>IMIX</c:v>
                </c:pt>
              </c:strCache>
            </c:strRef>
          </c:tx>
          <c:spPr>
            <a:solidFill>
              <a:srgbClr val="C6E873"/>
            </a:solidFill>
          </c:spPr>
          <c:invertIfNegative val="0"/>
          <c:cat>
            <c:strRef>
              <c:f>'working tests'!$F$22:$K$22</c:f>
              <c:strCache>
                <c:ptCount val="6"/>
                <c:pt idx="0">
                  <c:v>12 routes </c:v>
                </c:pt>
                <c:pt idx="1">
                  <c:v>1k routes</c:v>
                </c:pt>
                <c:pt idx="2">
                  <c:v>100k routes</c:v>
                </c:pt>
                <c:pt idx="3">
                  <c:v>500k routes</c:v>
                </c:pt>
                <c:pt idx="4">
                  <c:v>1M routes</c:v>
                </c:pt>
                <c:pt idx="5">
                  <c:v>2M routes</c:v>
                </c:pt>
              </c:strCache>
            </c:strRef>
          </c:cat>
          <c:val>
            <c:numRef>
              <c:f>'working tests'!$F$24:$K$24</c:f>
              <c:numCache>
                <c:formatCode>0.0</c:formatCode>
                <c:ptCount val="6"/>
                <c:pt idx="0">
                  <c:v>480.0</c:v>
                </c:pt>
                <c:pt idx="1">
                  <c:v>480.0</c:v>
                </c:pt>
                <c:pt idx="2">
                  <c:v>480.0</c:v>
                </c:pt>
                <c:pt idx="3">
                  <c:v>480.0</c:v>
                </c:pt>
                <c:pt idx="4">
                  <c:v>480.0</c:v>
                </c:pt>
                <c:pt idx="5">
                  <c:v>480.0</c:v>
                </c:pt>
              </c:numCache>
            </c:numRef>
          </c:val>
        </c:ser>
        <c:ser>
          <c:idx val="2"/>
          <c:order val="2"/>
          <c:tx>
            <c:strRef>
              <c:f>'working tests'!$E$25</c:f>
              <c:strCache>
                <c:ptCount val="1"/>
                <c:pt idx="0">
                  <c:v>1518B</c:v>
                </c:pt>
              </c:strCache>
            </c:strRef>
          </c:tx>
          <c:spPr>
            <a:solidFill>
              <a:srgbClr val="26BBD5"/>
            </a:solidFill>
          </c:spPr>
          <c:invertIfNegative val="0"/>
          <c:cat>
            <c:strRef>
              <c:f>'working tests'!$F$22:$K$22</c:f>
              <c:strCache>
                <c:ptCount val="6"/>
                <c:pt idx="0">
                  <c:v>12 routes </c:v>
                </c:pt>
                <c:pt idx="1">
                  <c:v>1k routes</c:v>
                </c:pt>
                <c:pt idx="2">
                  <c:v>100k routes</c:v>
                </c:pt>
                <c:pt idx="3">
                  <c:v>500k routes</c:v>
                </c:pt>
                <c:pt idx="4">
                  <c:v>1M routes</c:v>
                </c:pt>
                <c:pt idx="5">
                  <c:v>2M routes</c:v>
                </c:pt>
              </c:strCache>
            </c:strRef>
          </c:cat>
          <c:val>
            <c:numRef>
              <c:f>'working tests'!$F$25:$K$25</c:f>
              <c:numCache>
                <c:formatCode>0.0</c:formatCode>
                <c:ptCount val="6"/>
                <c:pt idx="0">
                  <c:v>480.0</c:v>
                </c:pt>
                <c:pt idx="1">
                  <c:v>480.0</c:v>
                </c:pt>
                <c:pt idx="2">
                  <c:v>480.0</c:v>
                </c:pt>
                <c:pt idx="3">
                  <c:v>480.0</c:v>
                </c:pt>
                <c:pt idx="4">
                  <c:v>480.0</c:v>
                </c:pt>
                <c:pt idx="5">
                  <c:v>480.0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22862744"/>
        <c:axId val="2122865944"/>
        <c:axId val="2122869096"/>
      </c:bar3DChart>
      <c:catAx>
        <c:axId val="2122862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2122865944"/>
        <c:crosses val="autoZero"/>
        <c:auto val="1"/>
        <c:lblAlgn val="ctr"/>
        <c:lblOffset val="100"/>
        <c:noMultiLvlLbl val="0"/>
      </c:catAx>
      <c:valAx>
        <c:axId val="212286594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2122862744"/>
        <c:crosses val="autoZero"/>
        <c:crossBetween val="between"/>
      </c:valAx>
      <c:serAx>
        <c:axId val="21228690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2122865944"/>
        <c:crosses val="autoZero"/>
      </c:serAx>
      <c:spPr>
        <a:noFill/>
      </c:spPr>
    </c:plotArea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'MWC original targets'!$E$45</c:f>
              <c:strCache>
                <c:ptCount val="1"/>
                <c:pt idx="0">
                  <c:v>64B</c:v>
                </c:pt>
              </c:strCache>
            </c:strRef>
          </c:tx>
          <c:spPr>
            <a:solidFill>
              <a:srgbClr val="F88D37"/>
            </a:solidFill>
          </c:spPr>
          <c:invertIfNegative val="0"/>
          <c:cat>
            <c:strRef>
              <c:f>'MWC original targets'!$F$44:$K$44</c:f>
              <c:strCache>
                <c:ptCount val="6"/>
                <c:pt idx="0">
                  <c:v>1k routes</c:v>
                </c:pt>
                <c:pt idx="1">
                  <c:v>500k routes</c:v>
                </c:pt>
                <c:pt idx="2">
                  <c:v>1M routes</c:v>
                </c:pt>
                <c:pt idx="3">
                  <c:v>2M routes</c:v>
                </c:pt>
                <c:pt idx="4">
                  <c:v>4M routes</c:v>
                </c:pt>
                <c:pt idx="5">
                  <c:v>8M routes</c:v>
                </c:pt>
              </c:strCache>
            </c:strRef>
          </c:cat>
          <c:val>
            <c:numRef>
              <c:f>'MWC original targets'!$F$45:$K$45</c:f>
              <c:numCache>
                <c:formatCode>0</c:formatCode>
                <c:ptCount val="6"/>
                <c:pt idx="0">
                  <c:v>199.58</c:v>
                </c:pt>
                <c:pt idx="1">
                  <c:v>199.58</c:v>
                </c:pt>
                <c:pt idx="2">
                  <c:v>199.58</c:v>
                </c:pt>
                <c:pt idx="3">
                  <c:v>199.58</c:v>
                </c:pt>
                <c:pt idx="4">
                  <c:v>199.58</c:v>
                </c:pt>
                <c:pt idx="5">
                  <c:v>199.58</c:v>
                </c:pt>
              </c:numCache>
            </c:numRef>
          </c:val>
        </c:ser>
        <c:ser>
          <c:idx val="1"/>
          <c:order val="1"/>
          <c:tx>
            <c:strRef>
              <c:f>'MWC original targets'!$E$46</c:f>
              <c:strCache>
                <c:ptCount val="1"/>
                <c:pt idx="0">
                  <c:v>IMIX</c:v>
                </c:pt>
              </c:strCache>
            </c:strRef>
          </c:tx>
          <c:spPr>
            <a:solidFill>
              <a:srgbClr val="C6E873"/>
            </a:solidFill>
          </c:spPr>
          <c:invertIfNegative val="0"/>
          <c:cat>
            <c:strRef>
              <c:f>'MWC original targets'!$F$44:$K$44</c:f>
              <c:strCache>
                <c:ptCount val="6"/>
                <c:pt idx="0">
                  <c:v>1k routes</c:v>
                </c:pt>
                <c:pt idx="1">
                  <c:v>500k routes</c:v>
                </c:pt>
                <c:pt idx="2">
                  <c:v>1M routes</c:v>
                </c:pt>
                <c:pt idx="3">
                  <c:v>2M routes</c:v>
                </c:pt>
                <c:pt idx="4">
                  <c:v>4M routes</c:v>
                </c:pt>
                <c:pt idx="5">
                  <c:v>8M routes</c:v>
                </c:pt>
              </c:strCache>
            </c:strRef>
          </c:cat>
          <c:val>
            <c:numRef>
              <c:f>'MWC original targets'!$F$46:$K$46</c:f>
              <c:numCache>
                <c:formatCode>0</c:formatCode>
                <c:ptCount val="6"/>
                <c:pt idx="0">
                  <c:v>342.0</c:v>
                </c:pt>
                <c:pt idx="1">
                  <c:v>342.0</c:v>
                </c:pt>
                <c:pt idx="2">
                  <c:v>342.0</c:v>
                </c:pt>
                <c:pt idx="3">
                  <c:v>342.0</c:v>
                </c:pt>
                <c:pt idx="4">
                  <c:v>342.0</c:v>
                </c:pt>
                <c:pt idx="5">
                  <c:v>342.0</c:v>
                </c:pt>
              </c:numCache>
            </c:numRef>
          </c:val>
        </c:ser>
        <c:ser>
          <c:idx val="2"/>
          <c:order val="2"/>
          <c:tx>
            <c:strRef>
              <c:f>'MWC original targets'!$E$47</c:f>
              <c:strCache>
                <c:ptCount val="1"/>
                <c:pt idx="0">
                  <c:v>1518B</c:v>
                </c:pt>
              </c:strCache>
            </c:strRef>
          </c:tx>
          <c:spPr>
            <a:solidFill>
              <a:srgbClr val="26BBD5"/>
            </a:solidFill>
          </c:spPr>
          <c:invertIfNegative val="0"/>
          <c:cat>
            <c:strRef>
              <c:f>'MWC original targets'!$F$44:$K$44</c:f>
              <c:strCache>
                <c:ptCount val="6"/>
                <c:pt idx="0">
                  <c:v>1k routes</c:v>
                </c:pt>
                <c:pt idx="1">
                  <c:v>500k routes</c:v>
                </c:pt>
                <c:pt idx="2">
                  <c:v>1M routes</c:v>
                </c:pt>
                <c:pt idx="3">
                  <c:v>2M routes</c:v>
                </c:pt>
                <c:pt idx="4">
                  <c:v>4M routes</c:v>
                </c:pt>
                <c:pt idx="5">
                  <c:v>8M routes</c:v>
                </c:pt>
              </c:strCache>
            </c:strRef>
          </c:cat>
          <c:val>
            <c:numRef>
              <c:f>'MWC original targets'!$F$47:$K$47</c:f>
              <c:numCache>
                <c:formatCode>0</c:formatCode>
                <c:ptCount val="6"/>
                <c:pt idx="0">
                  <c:v>462.0</c:v>
                </c:pt>
                <c:pt idx="1">
                  <c:v>462.0</c:v>
                </c:pt>
                <c:pt idx="2">
                  <c:v>462.0</c:v>
                </c:pt>
                <c:pt idx="3">
                  <c:v>462.0</c:v>
                </c:pt>
                <c:pt idx="4">
                  <c:v>462.0</c:v>
                </c:pt>
                <c:pt idx="5">
                  <c:v>462.0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75121848"/>
        <c:axId val="-2042814856"/>
        <c:axId val="1783118536"/>
      </c:bar3DChart>
      <c:catAx>
        <c:axId val="1775121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-2042814856"/>
        <c:crosses val="autoZero"/>
        <c:auto val="1"/>
        <c:lblAlgn val="ctr"/>
        <c:lblOffset val="100"/>
        <c:noMultiLvlLbl val="0"/>
      </c:catAx>
      <c:valAx>
        <c:axId val="-204281485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1775121848"/>
        <c:crosses val="autoZero"/>
        <c:crossBetween val="between"/>
      </c:valAx>
      <c:serAx>
        <c:axId val="1783118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-2042814856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'MWC original targets'!$N$45</c:f>
              <c:strCache>
                <c:ptCount val="1"/>
                <c:pt idx="0">
                  <c:v>64B</c:v>
                </c:pt>
              </c:strCache>
            </c:strRef>
          </c:tx>
          <c:spPr>
            <a:solidFill>
              <a:srgbClr val="F88D37"/>
            </a:solidFill>
          </c:spPr>
          <c:invertIfNegative val="0"/>
          <c:cat>
            <c:strRef>
              <c:f>'MWC original targets'!$O$44:$T$44</c:f>
              <c:strCache>
                <c:ptCount val="6"/>
                <c:pt idx="0">
                  <c:v>1k routes</c:v>
                </c:pt>
                <c:pt idx="1">
                  <c:v>500k routes</c:v>
                </c:pt>
                <c:pt idx="2">
                  <c:v>1M routes</c:v>
                </c:pt>
                <c:pt idx="3">
                  <c:v>2M routes</c:v>
                </c:pt>
                <c:pt idx="4">
                  <c:v>4M routes</c:v>
                </c:pt>
                <c:pt idx="5">
                  <c:v>8M routes</c:v>
                </c:pt>
              </c:strCache>
            </c:strRef>
          </c:cat>
          <c:val>
            <c:numRef>
              <c:f>'MWC original targets'!$O$45:$T$45</c:f>
              <c:numCache>
                <c:formatCode>0</c:formatCode>
                <c:ptCount val="6"/>
                <c:pt idx="0">
                  <c:v>297.0</c:v>
                </c:pt>
                <c:pt idx="1">
                  <c:v>297.0</c:v>
                </c:pt>
                <c:pt idx="2">
                  <c:v>297.0</c:v>
                </c:pt>
                <c:pt idx="3">
                  <c:v>297.0</c:v>
                </c:pt>
                <c:pt idx="4">
                  <c:v>297.0</c:v>
                </c:pt>
                <c:pt idx="5">
                  <c:v>297.0</c:v>
                </c:pt>
              </c:numCache>
            </c:numRef>
          </c:val>
        </c:ser>
        <c:ser>
          <c:idx val="1"/>
          <c:order val="1"/>
          <c:tx>
            <c:strRef>
              <c:f>'MWC original targets'!$N$46</c:f>
              <c:strCache>
                <c:ptCount val="1"/>
                <c:pt idx="0">
                  <c:v>IMIX</c:v>
                </c:pt>
              </c:strCache>
            </c:strRef>
          </c:tx>
          <c:spPr>
            <a:solidFill>
              <a:srgbClr val="C6E873"/>
            </a:solidFill>
          </c:spPr>
          <c:invertIfNegative val="0"/>
          <c:cat>
            <c:strRef>
              <c:f>'MWC original targets'!$O$44:$T$44</c:f>
              <c:strCache>
                <c:ptCount val="6"/>
                <c:pt idx="0">
                  <c:v>1k routes</c:v>
                </c:pt>
                <c:pt idx="1">
                  <c:v>500k routes</c:v>
                </c:pt>
                <c:pt idx="2">
                  <c:v>1M routes</c:v>
                </c:pt>
                <c:pt idx="3">
                  <c:v>2M routes</c:v>
                </c:pt>
                <c:pt idx="4">
                  <c:v>4M routes</c:v>
                </c:pt>
                <c:pt idx="5">
                  <c:v>8M routes</c:v>
                </c:pt>
              </c:strCache>
            </c:strRef>
          </c:cat>
          <c:val>
            <c:numRef>
              <c:f>'MWC original targets'!$O$46:$T$46</c:f>
              <c:numCache>
                <c:formatCode>0</c:formatCode>
                <c:ptCount val="6"/>
                <c:pt idx="0">
                  <c:v>160.0</c:v>
                </c:pt>
                <c:pt idx="1">
                  <c:v>160.0</c:v>
                </c:pt>
                <c:pt idx="2">
                  <c:v>160.0</c:v>
                </c:pt>
                <c:pt idx="3">
                  <c:v>160.0</c:v>
                </c:pt>
                <c:pt idx="4">
                  <c:v>160.0</c:v>
                </c:pt>
                <c:pt idx="5">
                  <c:v>160.0</c:v>
                </c:pt>
              </c:numCache>
            </c:numRef>
          </c:val>
        </c:ser>
        <c:ser>
          <c:idx val="2"/>
          <c:order val="2"/>
          <c:tx>
            <c:strRef>
              <c:f>'MWC original targets'!$N$47</c:f>
              <c:strCache>
                <c:ptCount val="1"/>
                <c:pt idx="0">
                  <c:v>1518B</c:v>
                </c:pt>
              </c:strCache>
            </c:strRef>
          </c:tx>
          <c:spPr>
            <a:solidFill>
              <a:srgbClr val="26BBD5"/>
            </a:solidFill>
          </c:spPr>
          <c:invertIfNegative val="0"/>
          <c:cat>
            <c:strRef>
              <c:f>'MWC original targets'!$O$44:$T$44</c:f>
              <c:strCache>
                <c:ptCount val="6"/>
                <c:pt idx="0">
                  <c:v>1k routes</c:v>
                </c:pt>
                <c:pt idx="1">
                  <c:v>500k routes</c:v>
                </c:pt>
                <c:pt idx="2">
                  <c:v>1M routes</c:v>
                </c:pt>
                <c:pt idx="3">
                  <c:v>2M routes</c:v>
                </c:pt>
                <c:pt idx="4">
                  <c:v>4M routes</c:v>
                </c:pt>
                <c:pt idx="5">
                  <c:v>8M routes</c:v>
                </c:pt>
              </c:strCache>
            </c:strRef>
          </c:cat>
          <c:val>
            <c:numRef>
              <c:f>'MWC original targets'!$O$47:$T$47</c:f>
              <c:numCache>
                <c:formatCode>0</c:formatCode>
                <c:ptCount val="6"/>
                <c:pt idx="0">
                  <c:v>39.0</c:v>
                </c:pt>
                <c:pt idx="1">
                  <c:v>39.0</c:v>
                </c:pt>
                <c:pt idx="2">
                  <c:v>39.0</c:v>
                </c:pt>
                <c:pt idx="3">
                  <c:v>39.0</c:v>
                </c:pt>
                <c:pt idx="4">
                  <c:v>39.0</c:v>
                </c:pt>
                <c:pt idx="5">
                  <c:v>39.0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27273160"/>
        <c:axId val="2122438504"/>
        <c:axId val="2111506344"/>
      </c:bar3DChart>
      <c:catAx>
        <c:axId val="2127273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2122438504"/>
        <c:crosses val="autoZero"/>
        <c:auto val="1"/>
        <c:lblAlgn val="ctr"/>
        <c:lblOffset val="100"/>
        <c:noMultiLvlLbl val="0"/>
      </c:catAx>
      <c:valAx>
        <c:axId val="212243850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2127273160"/>
        <c:crosses val="autoZero"/>
        <c:crossBetween val="between"/>
      </c:valAx>
      <c:serAx>
        <c:axId val="21115063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2122438504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'MWC original targets'!$E$45</c:f>
              <c:strCache>
                <c:ptCount val="1"/>
                <c:pt idx="0">
                  <c:v>64B</c:v>
                </c:pt>
              </c:strCache>
            </c:strRef>
          </c:tx>
          <c:spPr>
            <a:solidFill>
              <a:srgbClr val="F88237"/>
            </a:solidFill>
          </c:spPr>
          <c:invertIfNegative val="0"/>
          <c:cat>
            <c:strRef>
              <c:f>'MWC original targets'!$F$44:$K$44</c:f>
              <c:strCache>
                <c:ptCount val="6"/>
                <c:pt idx="0">
                  <c:v>1k routes</c:v>
                </c:pt>
                <c:pt idx="1">
                  <c:v>500k routes</c:v>
                </c:pt>
                <c:pt idx="2">
                  <c:v>1M routes</c:v>
                </c:pt>
                <c:pt idx="3">
                  <c:v>2M routes</c:v>
                </c:pt>
                <c:pt idx="4">
                  <c:v>4M routes</c:v>
                </c:pt>
                <c:pt idx="5">
                  <c:v>8M routes</c:v>
                </c:pt>
              </c:strCache>
            </c:strRef>
          </c:cat>
          <c:val>
            <c:numRef>
              <c:f>'MWC original targets'!$F$45:$K$45</c:f>
              <c:numCache>
                <c:formatCode>0</c:formatCode>
                <c:ptCount val="6"/>
                <c:pt idx="0">
                  <c:v>199.58</c:v>
                </c:pt>
                <c:pt idx="1">
                  <c:v>199.58</c:v>
                </c:pt>
                <c:pt idx="2">
                  <c:v>199.58</c:v>
                </c:pt>
                <c:pt idx="3">
                  <c:v>199.58</c:v>
                </c:pt>
                <c:pt idx="4">
                  <c:v>199.58</c:v>
                </c:pt>
                <c:pt idx="5">
                  <c:v>199.58</c:v>
                </c:pt>
              </c:numCache>
            </c:numRef>
          </c:val>
        </c:ser>
        <c:ser>
          <c:idx val="1"/>
          <c:order val="1"/>
          <c:tx>
            <c:strRef>
              <c:f>'MWC original targets'!$E$46</c:f>
              <c:strCache>
                <c:ptCount val="1"/>
                <c:pt idx="0">
                  <c:v>IMIX</c:v>
                </c:pt>
              </c:strCache>
            </c:strRef>
          </c:tx>
          <c:spPr>
            <a:solidFill>
              <a:srgbClr val="C6E873"/>
            </a:solidFill>
          </c:spPr>
          <c:invertIfNegative val="0"/>
          <c:cat>
            <c:strRef>
              <c:f>'MWC original targets'!$F$44:$K$44</c:f>
              <c:strCache>
                <c:ptCount val="6"/>
                <c:pt idx="0">
                  <c:v>1k routes</c:v>
                </c:pt>
                <c:pt idx="1">
                  <c:v>500k routes</c:v>
                </c:pt>
                <c:pt idx="2">
                  <c:v>1M routes</c:v>
                </c:pt>
                <c:pt idx="3">
                  <c:v>2M routes</c:v>
                </c:pt>
                <c:pt idx="4">
                  <c:v>4M routes</c:v>
                </c:pt>
                <c:pt idx="5">
                  <c:v>8M routes</c:v>
                </c:pt>
              </c:strCache>
            </c:strRef>
          </c:cat>
          <c:val>
            <c:numRef>
              <c:f>'MWC original targets'!$F$46:$K$46</c:f>
              <c:numCache>
                <c:formatCode>0</c:formatCode>
                <c:ptCount val="6"/>
                <c:pt idx="0">
                  <c:v>342.0</c:v>
                </c:pt>
                <c:pt idx="1">
                  <c:v>342.0</c:v>
                </c:pt>
                <c:pt idx="2">
                  <c:v>342.0</c:v>
                </c:pt>
                <c:pt idx="3">
                  <c:v>342.0</c:v>
                </c:pt>
                <c:pt idx="4">
                  <c:v>342.0</c:v>
                </c:pt>
                <c:pt idx="5">
                  <c:v>342.0</c:v>
                </c:pt>
              </c:numCache>
            </c:numRef>
          </c:val>
        </c:ser>
        <c:ser>
          <c:idx val="2"/>
          <c:order val="2"/>
          <c:tx>
            <c:strRef>
              <c:f>'MWC original targets'!$E$47</c:f>
              <c:strCache>
                <c:ptCount val="1"/>
                <c:pt idx="0">
                  <c:v>1518B</c:v>
                </c:pt>
              </c:strCache>
            </c:strRef>
          </c:tx>
          <c:spPr>
            <a:solidFill>
              <a:srgbClr val="26BBD5"/>
            </a:solidFill>
          </c:spPr>
          <c:invertIfNegative val="0"/>
          <c:cat>
            <c:strRef>
              <c:f>'MWC original targets'!$F$44:$K$44</c:f>
              <c:strCache>
                <c:ptCount val="6"/>
                <c:pt idx="0">
                  <c:v>1k routes</c:v>
                </c:pt>
                <c:pt idx="1">
                  <c:v>500k routes</c:v>
                </c:pt>
                <c:pt idx="2">
                  <c:v>1M routes</c:v>
                </c:pt>
                <c:pt idx="3">
                  <c:v>2M routes</c:v>
                </c:pt>
                <c:pt idx="4">
                  <c:v>4M routes</c:v>
                </c:pt>
                <c:pt idx="5">
                  <c:v>8M routes</c:v>
                </c:pt>
              </c:strCache>
            </c:strRef>
          </c:cat>
          <c:val>
            <c:numRef>
              <c:f>'MWC original targets'!$F$47:$K$47</c:f>
              <c:numCache>
                <c:formatCode>0</c:formatCode>
                <c:ptCount val="6"/>
                <c:pt idx="0">
                  <c:v>462.0</c:v>
                </c:pt>
                <c:pt idx="1">
                  <c:v>462.0</c:v>
                </c:pt>
                <c:pt idx="2">
                  <c:v>462.0</c:v>
                </c:pt>
                <c:pt idx="3">
                  <c:v>462.0</c:v>
                </c:pt>
                <c:pt idx="4">
                  <c:v>462.0</c:v>
                </c:pt>
                <c:pt idx="5">
                  <c:v>462.0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25667384"/>
        <c:axId val="1785665688"/>
        <c:axId val="2117589912"/>
      </c:bar3DChart>
      <c:catAx>
        <c:axId val="-2025667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1785665688"/>
        <c:crosses val="autoZero"/>
        <c:auto val="1"/>
        <c:lblAlgn val="ctr"/>
        <c:lblOffset val="100"/>
        <c:noMultiLvlLbl val="0"/>
      </c:catAx>
      <c:valAx>
        <c:axId val="178566568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-2025667384"/>
        <c:crosses val="autoZero"/>
        <c:crossBetween val="between"/>
      </c:valAx>
      <c:serAx>
        <c:axId val="21175899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1785665688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785488-A202-7842-8A51-C60ACA3B3446}" type="doc">
      <dgm:prSet loTypeId="urn:microsoft.com/office/officeart/2005/8/layout/cycle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408E17-BC27-5440-9117-46F1367D7AC0}">
      <dgm:prSet/>
      <dgm:spPr>
        <a:solidFill>
          <a:srgbClr val="000090"/>
        </a:solidFill>
      </dgm:spPr>
      <dgm:t>
        <a:bodyPr/>
        <a:lstStyle/>
        <a:p>
          <a:pPr rtl="0"/>
          <a:r>
            <a:rPr lang="en-US" dirty="0" smtClean="0"/>
            <a:t>Submit Patch</a:t>
          </a:r>
          <a:endParaRPr lang="en-US" dirty="0"/>
        </a:p>
      </dgm:t>
    </dgm:pt>
    <dgm:pt modelId="{038D16C8-A1D8-E340-B4C5-1A489ADF4039}" type="parTrans" cxnId="{66307B6C-62E6-EF48-B9D8-9A987E43BAA3}">
      <dgm:prSet/>
      <dgm:spPr/>
      <dgm:t>
        <a:bodyPr/>
        <a:lstStyle/>
        <a:p>
          <a:endParaRPr lang="en-US"/>
        </a:p>
      </dgm:t>
    </dgm:pt>
    <dgm:pt modelId="{62EBB5F4-4443-B748-8CC7-401B774AD685}" type="sibTrans" cxnId="{66307B6C-62E6-EF48-B9D8-9A987E43BAA3}">
      <dgm:prSet/>
      <dgm:spPr>
        <a:ln w="38100">
          <a:solidFill>
            <a:srgbClr val="2B2929"/>
          </a:solidFill>
        </a:ln>
      </dgm:spPr>
      <dgm:t>
        <a:bodyPr/>
        <a:lstStyle/>
        <a:p>
          <a:endParaRPr lang="en-US"/>
        </a:p>
      </dgm:t>
    </dgm:pt>
    <dgm:pt modelId="{020ABE01-8165-514A-80AB-611F1DBC203C}">
      <dgm:prSet/>
      <dgm:spPr>
        <a:solidFill>
          <a:srgbClr val="000090"/>
        </a:solidFill>
      </dgm:spPr>
      <dgm:t>
        <a:bodyPr/>
        <a:lstStyle/>
        <a:p>
          <a:pPr rtl="0"/>
          <a:r>
            <a:rPr lang="en-US" dirty="0" smtClean="0"/>
            <a:t>Automated Testing</a:t>
          </a:r>
          <a:endParaRPr lang="en-US" dirty="0"/>
        </a:p>
      </dgm:t>
    </dgm:pt>
    <dgm:pt modelId="{102BFF4F-CAF7-1E4B-BA44-760D07828684}" type="parTrans" cxnId="{3ECEDF2C-5A7B-F64C-B655-F8EF36B83572}">
      <dgm:prSet/>
      <dgm:spPr/>
      <dgm:t>
        <a:bodyPr/>
        <a:lstStyle/>
        <a:p>
          <a:endParaRPr lang="en-US"/>
        </a:p>
      </dgm:t>
    </dgm:pt>
    <dgm:pt modelId="{CCEC2073-ED58-9347-8773-D4003D913FDD}" type="sibTrans" cxnId="{3ECEDF2C-5A7B-F64C-B655-F8EF36B83572}">
      <dgm:prSet/>
      <dgm:spPr>
        <a:ln w="38100">
          <a:solidFill>
            <a:srgbClr val="2B2929"/>
          </a:solidFill>
        </a:ln>
      </dgm:spPr>
      <dgm:t>
        <a:bodyPr/>
        <a:lstStyle/>
        <a:p>
          <a:endParaRPr lang="en-US"/>
        </a:p>
      </dgm:t>
    </dgm:pt>
    <dgm:pt modelId="{949508B2-C835-0543-8127-AA01A39EB977}">
      <dgm:prSet/>
      <dgm:spPr>
        <a:solidFill>
          <a:srgbClr val="000090"/>
        </a:solidFill>
      </dgm:spPr>
      <dgm:t>
        <a:bodyPr/>
        <a:lstStyle/>
        <a:p>
          <a:pPr rtl="0"/>
          <a:r>
            <a:rPr lang="en-US" dirty="0" smtClean="0"/>
            <a:t>Deploy</a:t>
          </a:r>
          <a:endParaRPr lang="en-US" dirty="0"/>
        </a:p>
      </dgm:t>
    </dgm:pt>
    <dgm:pt modelId="{EE0423F3-AEA9-774A-8720-5B18E34DC612}" type="parTrans" cxnId="{DCCDB9CB-2170-8745-B185-1FF21261501C}">
      <dgm:prSet/>
      <dgm:spPr/>
      <dgm:t>
        <a:bodyPr/>
        <a:lstStyle/>
        <a:p>
          <a:endParaRPr lang="en-US"/>
        </a:p>
      </dgm:t>
    </dgm:pt>
    <dgm:pt modelId="{BD9777B5-8513-C84D-8739-D4E16FB68637}" type="sibTrans" cxnId="{DCCDB9CB-2170-8745-B185-1FF21261501C}">
      <dgm:prSet/>
      <dgm:spPr>
        <a:ln w="38100"/>
      </dgm:spPr>
      <dgm:t>
        <a:bodyPr/>
        <a:lstStyle/>
        <a:p>
          <a:endParaRPr lang="en-US"/>
        </a:p>
      </dgm:t>
    </dgm:pt>
    <dgm:pt modelId="{BD6BBB65-2B78-3D4E-9591-E5F9E0D1DFB1}">
      <dgm:prSet/>
      <dgm:spPr>
        <a:solidFill>
          <a:srgbClr val="000090"/>
        </a:solidFill>
      </dgm:spPr>
      <dgm:t>
        <a:bodyPr/>
        <a:lstStyle/>
        <a:p>
          <a:pPr rtl="0"/>
          <a:r>
            <a:rPr lang="en-US" dirty="0" smtClean="0"/>
            <a:t>Develop</a:t>
          </a:r>
          <a:endParaRPr lang="en-US" dirty="0"/>
        </a:p>
      </dgm:t>
    </dgm:pt>
    <dgm:pt modelId="{D1853068-C141-EB4B-8102-725C3BEB37F9}" type="sibTrans" cxnId="{D79A4ADC-2FAC-0848-BB92-F752282E83F5}">
      <dgm:prSet/>
      <dgm:spPr>
        <a:ln w="38100">
          <a:solidFill>
            <a:srgbClr val="2B2929"/>
          </a:solidFill>
        </a:ln>
      </dgm:spPr>
      <dgm:t>
        <a:bodyPr/>
        <a:lstStyle/>
        <a:p>
          <a:endParaRPr lang="en-US"/>
        </a:p>
      </dgm:t>
    </dgm:pt>
    <dgm:pt modelId="{A88073A9-C372-B547-82A7-4EEE1C58CAB4}" type="parTrans" cxnId="{D79A4ADC-2FAC-0848-BB92-F752282E83F5}">
      <dgm:prSet/>
      <dgm:spPr/>
      <dgm:t>
        <a:bodyPr/>
        <a:lstStyle/>
        <a:p>
          <a:endParaRPr lang="en-US"/>
        </a:p>
      </dgm:t>
    </dgm:pt>
    <dgm:pt modelId="{E79E4138-DB3A-DE41-9B3E-3341C1855EE2}" type="pres">
      <dgm:prSet presAssocID="{21785488-A202-7842-8A51-C60ACA3B344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BBF58C-D198-9B4E-BC0E-D32176DD6B3A}" type="pres">
      <dgm:prSet presAssocID="{BD6BBB65-2B78-3D4E-9591-E5F9E0D1DFB1}" presName="node" presStyleLbl="node1" presStyleIdx="0" presStyleCnt="4" custRadScaleRad="99103" custRadScaleInc="-35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925A9-7343-8040-9973-74342D222D39}" type="pres">
      <dgm:prSet presAssocID="{BD6BBB65-2B78-3D4E-9591-E5F9E0D1DFB1}" presName="spNode" presStyleCnt="0"/>
      <dgm:spPr/>
      <dgm:t>
        <a:bodyPr/>
        <a:lstStyle/>
        <a:p>
          <a:endParaRPr lang="en-US"/>
        </a:p>
      </dgm:t>
    </dgm:pt>
    <dgm:pt modelId="{1C41C4EA-D04D-5B40-A8E8-1FD90A74D950}" type="pres">
      <dgm:prSet presAssocID="{D1853068-C141-EB4B-8102-725C3BEB37F9}" presName="sibTrans" presStyleLbl="sibTrans1D1" presStyleIdx="0" presStyleCnt="4"/>
      <dgm:spPr/>
      <dgm:t>
        <a:bodyPr/>
        <a:lstStyle/>
        <a:p>
          <a:endParaRPr lang="en-US"/>
        </a:p>
      </dgm:t>
    </dgm:pt>
    <dgm:pt modelId="{E85651E9-C2BE-A14A-8B0F-37A89F3F22F2}" type="pres">
      <dgm:prSet presAssocID="{EB408E17-BC27-5440-9117-46F1367D7AC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C977D-3616-0F4E-AD99-A2932ACE323C}" type="pres">
      <dgm:prSet presAssocID="{EB408E17-BC27-5440-9117-46F1367D7AC0}" presName="spNode" presStyleCnt="0"/>
      <dgm:spPr/>
      <dgm:t>
        <a:bodyPr/>
        <a:lstStyle/>
        <a:p>
          <a:endParaRPr lang="en-US"/>
        </a:p>
      </dgm:t>
    </dgm:pt>
    <dgm:pt modelId="{FA38CD2F-5F99-0246-8381-9BD74DAC485F}" type="pres">
      <dgm:prSet presAssocID="{62EBB5F4-4443-B748-8CC7-401B774AD685}" presName="sibTrans" presStyleLbl="sibTrans1D1" presStyleIdx="1" presStyleCnt="4"/>
      <dgm:spPr/>
      <dgm:t>
        <a:bodyPr/>
        <a:lstStyle/>
        <a:p>
          <a:endParaRPr lang="en-US"/>
        </a:p>
      </dgm:t>
    </dgm:pt>
    <dgm:pt modelId="{EFBDB45F-B4ED-3843-A055-94F9CC76F845}" type="pres">
      <dgm:prSet presAssocID="{020ABE01-8165-514A-80AB-611F1DBC203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BC505A-3D04-E641-8382-7B4350D6F5E0}" type="pres">
      <dgm:prSet presAssocID="{020ABE01-8165-514A-80AB-611F1DBC203C}" presName="spNode" presStyleCnt="0"/>
      <dgm:spPr/>
      <dgm:t>
        <a:bodyPr/>
        <a:lstStyle/>
        <a:p>
          <a:endParaRPr lang="en-US"/>
        </a:p>
      </dgm:t>
    </dgm:pt>
    <dgm:pt modelId="{75F328A0-A610-3C4A-A3C8-DA666C687D75}" type="pres">
      <dgm:prSet presAssocID="{CCEC2073-ED58-9347-8773-D4003D913FDD}" presName="sibTrans" presStyleLbl="sibTrans1D1" presStyleIdx="2" presStyleCnt="4"/>
      <dgm:spPr/>
      <dgm:t>
        <a:bodyPr/>
        <a:lstStyle/>
        <a:p>
          <a:endParaRPr lang="en-US"/>
        </a:p>
      </dgm:t>
    </dgm:pt>
    <dgm:pt modelId="{5992AE2C-0FCD-CF49-8EC6-F6BA25B021E9}" type="pres">
      <dgm:prSet presAssocID="{949508B2-C835-0543-8127-AA01A39EB97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53222C-6076-B348-841B-F4061697D133}" type="pres">
      <dgm:prSet presAssocID="{949508B2-C835-0543-8127-AA01A39EB977}" presName="spNode" presStyleCnt="0"/>
      <dgm:spPr/>
      <dgm:t>
        <a:bodyPr/>
        <a:lstStyle/>
        <a:p>
          <a:endParaRPr lang="en-US"/>
        </a:p>
      </dgm:t>
    </dgm:pt>
    <dgm:pt modelId="{9B8B1EF4-ABE9-BD43-8D87-29BE955DE02D}" type="pres">
      <dgm:prSet presAssocID="{BD9777B5-8513-C84D-8739-D4E16FB68637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D79A4ADC-2FAC-0848-BB92-F752282E83F5}" srcId="{21785488-A202-7842-8A51-C60ACA3B3446}" destId="{BD6BBB65-2B78-3D4E-9591-E5F9E0D1DFB1}" srcOrd="0" destOrd="0" parTransId="{A88073A9-C372-B547-82A7-4EEE1C58CAB4}" sibTransId="{D1853068-C141-EB4B-8102-725C3BEB37F9}"/>
    <dgm:cxn modelId="{DC7B2C6D-2206-864B-976B-969C07E368E1}" type="presOf" srcId="{EB408E17-BC27-5440-9117-46F1367D7AC0}" destId="{E85651E9-C2BE-A14A-8B0F-37A89F3F22F2}" srcOrd="0" destOrd="0" presId="urn:microsoft.com/office/officeart/2005/8/layout/cycle5"/>
    <dgm:cxn modelId="{F6C26972-60C0-5A4F-965C-EA9AB83E2EFF}" type="presOf" srcId="{BD6BBB65-2B78-3D4E-9591-E5F9E0D1DFB1}" destId="{4FBBF58C-D198-9B4E-BC0E-D32176DD6B3A}" srcOrd="0" destOrd="0" presId="urn:microsoft.com/office/officeart/2005/8/layout/cycle5"/>
    <dgm:cxn modelId="{DCCDB9CB-2170-8745-B185-1FF21261501C}" srcId="{21785488-A202-7842-8A51-C60ACA3B3446}" destId="{949508B2-C835-0543-8127-AA01A39EB977}" srcOrd="3" destOrd="0" parTransId="{EE0423F3-AEA9-774A-8720-5B18E34DC612}" sibTransId="{BD9777B5-8513-C84D-8739-D4E16FB68637}"/>
    <dgm:cxn modelId="{66307B6C-62E6-EF48-B9D8-9A987E43BAA3}" srcId="{21785488-A202-7842-8A51-C60ACA3B3446}" destId="{EB408E17-BC27-5440-9117-46F1367D7AC0}" srcOrd="1" destOrd="0" parTransId="{038D16C8-A1D8-E340-B4C5-1A489ADF4039}" sibTransId="{62EBB5F4-4443-B748-8CC7-401B774AD685}"/>
    <dgm:cxn modelId="{3ECEDF2C-5A7B-F64C-B655-F8EF36B83572}" srcId="{21785488-A202-7842-8A51-C60ACA3B3446}" destId="{020ABE01-8165-514A-80AB-611F1DBC203C}" srcOrd="2" destOrd="0" parTransId="{102BFF4F-CAF7-1E4B-BA44-760D07828684}" sibTransId="{CCEC2073-ED58-9347-8773-D4003D913FDD}"/>
    <dgm:cxn modelId="{5F8B6EE5-9DC8-3244-8131-66739F1252A5}" type="presOf" srcId="{BD9777B5-8513-C84D-8739-D4E16FB68637}" destId="{9B8B1EF4-ABE9-BD43-8D87-29BE955DE02D}" srcOrd="0" destOrd="0" presId="urn:microsoft.com/office/officeart/2005/8/layout/cycle5"/>
    <dgm:cxn modelId="{6E7006FA-74EA-DB4C-8AA1-32B488FEB4F7}" type="presOf" srcId="{CCEC2073-ED58-9347-8773-D4003D913FDD}" destId="{75F328A0-A610-3C4A-A3C8-DA666C687D75}" srcOrd="0" destOrd="0" presId="urn:microsoft.com/office/officeart/2005/8/layout/cycle5"/>
    <dgm:cxn modelId="{2815A94F-5301-E548-978A-3C8B450B4F47}" type="presOf" srcId="{D1853068-C141-EB4B-8102-725C3BEB37F9}" destId="{1C41C4EA-D04D-5B40-A8E8-1FD90A74D950}" srcOrd="0" destOrd="0" presId="urn:microsoft.com/office/officeart/2005/8/layout/cycle5"/>
    <dgm:cxn modelId="{6D737498-D7C3-E349-88C1-CBDC7001914B}" type="presOf" srcId="{62EBB5F4-4443-B748-8CC7-401B774AD685}" destId="{FA38CD2F-5F99-0246-8381-9BD74DAC485F}" srcOrd="0" destOrd="0" presId="urn:microsoft.com/office/officeart/2005/8/layout/cycle5"/>
    <dgm:cxn modelId="{A14D9667-2EC9-E447-9F62-B6A55C0CB16E}" type="presOf" srcId="{020ABE01-8165-514A-80AB-611F1DBC203C}" destId="{EFBDB45F-B4ED-3843-A055-94F9CC76F845}" srcOrd="0" destOrd="0" presId="urn:microsoft.com/office/officeart/2005/8/layout/cycle5"/>
    <dgm:cxn modelId="{4A49821F-A7BE-334C-98FE-96195605BDA4}" type="presOf" srcId="{21785488-A202-7842-8A51-C60ACA3B3446}" destId="{E79E4138-DB3A-DE41-9B3E-3341C1855EE2}" srcOrd="0" destOrd="0" presId="urn:microsoft.com/office/officeart/2005/8/layout/cycle5"/>
    <dgm:cxn modelId="{25485830-A9C5-DF41-BA33-DE5070960264}" type="presOf" srcId="{949508B2-C835-0543-8127-AA01A39EB977}" destId="{5992AE2C-0FCD-CF49-8EC6-F6BA25B021E9}" srcOrd="0" destOrd="0" presId="urn:microsoft.com/office/officeart/2005/8/layout/cycle5"/>
    <dgm:cxn modelId="{2DD589F8-815C-1B4B-889A-E2A2DB572019}" type="presParOf" srcId="{E79E4138-DB3A-DE41-9B3E-3341C1855EE2}" destId="{4FBBF58C-D198-9B4E-BC0E-D32176DD6B3A}" srcOrd="0" destOrd="0" presId="urn:microsoft.com/office/officeart/2005/8/layout/cycle5"/>
    <dgm:cxn modelId="{5644FA5C-63B2-BA4E-AAD3-6E19477C9D6A}" type="presParOf" srcId="{E79E4138-DB3A-DE41-9B3E-3341C1855EE2}" destId="{BDE925A9-7343-8040-9973-74342D222D39}" srcOrd="1" destOrd="0" presId="urn:microsoft.com/office/officeart/2005/8/layout/cycle5"/>
    <dgm:cxn modelId="{1C965EB6-D255-804B-B91A-1D11751B651B}" type="presParOf" srcId="{E79E4138-DB3A-DE41-9B3E-3341C1855EE2}" destId="{1C41C4EA-D04D-5B40-A8E8-1FD90A74D950}" srcOrd="2" destOrd="0" presId="urn:microsoft.com/office/officeart/2005/8/layout/cycle5"/>
    <dgm:cxn modelId="{1EE9406F-1AEC-F940-9D75-7A158FAD671D}" type="presParOf" srcId="{E79E4138-DB3A-DE41-9B3E-3341C1855EE2}" destId="{E85651E9-C2BE-A14A-8B0F-37A89F3F22F2}" srcOrd="3" destOrd="0" presId="urn:microsoft.com/office/officeart/2005/8/layout/cycle5"/>
    <dgm:cxn modelId="{B9F345AE-EA9C-8240-85EA-2A2FF71DBDE6}" type="presParOf" srcId="{E79E4138-DB3A-DE41-9B3E-3341C1855EE2}" destId="{71AC977D-3616-0F4E-AD99-A2932ACE323C}" srcOrd="4" destOrd="0" presId="urn:microsoft.com/office/officeart/2005/8/layout/cycle5"/>
    <dgm:cxn modelId="{54DE7E92-769F-8049-B9A4-3A2459BD6DAD}" type="presParOf" srcId="{E79E4138-DB3A-DE41-9B3E-3341C1855EE2}" destId="{FA38CD2F-5F99-0246-8381-9BD74DAC485F}" srcOrd="5" destOrd="0" presId="urn:microsoft.com/office/officeart/2005/8/layout/cycle5"/>
    <dgm:cxn modelId="{D88E88E3-0C6E-6442-9964-BC2E60467F77}" type="presParOf" srcId="{E79E4138-DB3A-DE41-9B3E-3341C1855EE2}" destId="{EFBDB45F-B4ED-3843-A055-94F9CC76F845}" srcOrd="6" destOrd="0" presId="urn:microsoft.com/office/officeart/2005/8/layout/cycle5"/>
    <dgm:cxn modelId="{E1E1C29A-E2A8-A343-9531-F0BFFACBACAD}" type="presParOf" srcId="{E79E4138-DB3A-DE41-9B3E-3341C1855EE2}" destId="{09BC505A-3D04-E641-8382-7B4350D6F5E0}" srcOrd="7" destOrd="0" presId="urn:microsoft.com/office/officeart/2005/8/layout/cycle5"/>
    <dgm:cxn modelId="{A7F3756B-6292-2E41-8566-8B88EBDC3FBA}" type="presParOf" srcId="{E79E4138-DB3A-DE41-9B3E-3341C1855EE2}" destId="{75F328A0-A610-3C4A-A3C8-DA666C687D75}" srcOrd="8" destOrd="0" presId="urn:microsoft.com/office/officeart/2005/8/layout/cycle5"/>
    <dgm:cxn modelId="{40441865-A4CF-D441-89A7-D7A2FB120332}" type="presParOf" srcId="{E79E4138-DB3A-DE41-9B3E-3341C1855EE2}" destId="{5992AE2C-0FCD-CF49-8EC6-F6BA25B021E9}" srcOrd="9" destOrd="0" presId="urn:microsoft.com/office/officeart/2005/8/layout/cycle5"/>
    <dgm:cxn modelId="{004C7A48-B5A5-AC45-9D47-FC6C1B10D07F}" type="presParOf" srcId="{E79E4138-DB3A-DE41-9B3E-3341C1855EE2}" destId="{6A53222C-6076-B348-841B-F4061697D133}" srcOrd="10" destOrd="0" presId="urn:microsoft.com/office/officeart/2005/8/layout/cycle5"/>
    <dgm:cxn modelId="{302D3E64-A840-5E45-A3EA-CAC8C01E176C}" type="presParOf" srcId="{E79E4138-DB3A-DE41-9B3E-3341C1855EE2}" destId="{9B8B1EF4-ABE9-BD43-8D87-29BE955DE02D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785488-A202-7842-8A51-C60ACA3B3446}" type="doc">
      <dgm:prSet loTypeId="urn:microsoft.com/office/officeart/2005/8/layout/cycle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408E17-BC27-5440-9117-46F1367D7AC0}">
      <dgm:prSet/>
      <dgm:spPr>
        <a:solidFill>
          <a:srgbClr val="000090"/>
        </a:solidFill>
      </dgm:spPr>
      <dgm:t>
        <a:bodyPr/>
        <a:lstStyle/>
        <a:p>
          <a:pPr rtl="0"/>
          <a:r>
            <a:rPr lang="en-US" dirty="0" smtClean="0"/>
            <a:t>Submit Patch</a:t>
          </a:r>
          <a:endParaRPr lang="en-US" dirty="0"/>
        </a:p>
      </dgm:t>
    </dgm:pt>
    <dgm:pt modelId="{038D16C8-A1D8-E340-B4C5-1A489ADF4039}" type="parTrans" cxnId="{66307B6C-62E6-EF48-B9D8-9A987E43BAA3}">
      <dgm:prSet/>
      <dgm:spPr/>
      <dgm:t>
        <a:bodyPr/>
        <a:lstStyle/>
        <a:p>
          <a:endParaRPr lang="en-US"/>
        </a:p>
      </dgm:t>
    </dgm:pt>
    <dgm:pt modelId="{62EBB5F4-4443-B748-8CC7-401B774AD685}" type="sibTrans" cxnId="{66307B6C-62E6-EF48-B9D8-9A987E43BAA3}">
      <dgm:prSet/>
      <dgm:spPr>
        <a:ln w="38100">
          <a:solidFill>
            <a:srgbClr val="2B2929"/>
          </a:solidFill>
        </a:ln>
      </dgm:spPr>
      <dgm:t>
        <a:bodyPr/>
        <a:lstStyle/>
        <a:p>
          <a:endParaRPr lang="en-US"/>
        </a:p>
      </dgm:t>
    </dgm:pt>
    <dgm:pt modelId="{020ABE01-8165-514A-80AB-611F1DBC203C}">
      <dgm:prSet/>
      <dgm:spPr>
        <a:solidFill>
          <a:srgbClr val="000090"/>
        </a:solidFill>
      </dgm:spPr>
      <dgm:t>
        <a:bodyPr/>
        <a:lstStyle/>
        <a:p>
          <a:pPr rtl="0"/>
          <a:r>
            <a:rPr lang="en-US" dirty="0" smtClean="0"/>
            <a:t>Automated Testing</a:t>
          </a:r>
          <a:endParaRPr lang="en-US" dirty="0"/>
        </a:p>
      </dgm:t>
    </dgm:pt>
    <dgm:pt modelId="{102BFF4F-CAF7-1E4B-BA44-760D07828684}" type="parTrans" cxnId="{3ECEDF2C-5A7B-F64C-B655-F8EF36B83572}">
      <dgm:prSet/>
      <dgm:spPr/>
      <dgm:t>
        <a:bodyPr/>
        <a:lstStyle/>
        <a:p>
          <a:endParaRPr lang="en-US"/>
        </a:p>
      </dgm:t>
    </dgm:pt>
    <dgm:pt modelId="{CCEC2073-ED58-9347-8773-D4003D913FDD}" type="sibTrans" cxnId="{3ECEDF2C-5A7B-F64C-B655-F8EF36B83572}">
      <dgm:prSet/>
      <dgm:spPr>
        <a:ln w="38100">
          <a:solidFill>
            <a:srgbClr val="2B2929"/>
          </a:solidFill>
        </a:ln>
      </dgm:spPr>
      <dgm:t>
        <a:bodyPr/>
        <a:lstStyle/>
        <a:p>
          <a:endParaRPr lang="en-US"/>
        </a:p>
      </dgm:t>
    </dgm:pt>
    <dgm:pt modelId="{949508B2-C835-0543-8127-AA01A39EB977}">
      <dgm:prSet/>
      <dgm:spPr>
        <a:solidFill>
          <a:srgbClr val="000090"/>
        </a:solidFill>
      </dgm:spPr>
      <dgm:t>
        <a:bodyPr/>
        <a:lstStyle/>
        <a:p>
          <a:pPr rtl="0"/>
          <a:r>
            <a:rPr lang="en-US" dirty="0" smtClean="0"/>
            <a:t>Deploy</a:t>
          </a:r>
          <a:endParaRPr lang="en-US" dirty="0"/>
        </a:p>
      </dgm:t>
    </dgm:pt>
    <dgm:pt modelId="{EE0423F3-AEA9-774A-8720-5B18E34DC612}" type="parTrans" cxnId="{DCCDB9CB-2170-8745-B185-1FF21261501C}">
      <dgm:prSet/>
      <dgm:spPr/>
      <dgm:t>
        <a:bodyPr/>
        <a:lstStyle/>
        <a:p>
          <a:endParaRPr lang="en-US"/>
        </a:p>
      </dgm:t>
    </dgm:pt>
    <dgm:pt modelId="{BD9777B5-8513-C84D-8739-D4E16FB68637}" type="sibTrans" cxnId="{DCCDB9CB-2170-8745-B185-1FF21261501C}">
      <dgm:prSet/>
      <dgm:spPr>
        <a:ln w="38100"/>
      </dgm:spPr>
      <dgm:t>
        <a:bodyPr/>
        <a:lstStyle/>
        <a:p>
          <a:endParaRPr lang="en-US"/>
        </a:p>
      </dgm:t>
    </dgm:pt>
    <dgm:pt modelId="{BD6BBB65-2B78-3D4E-9591-E5F9E0D1DFB1}">
      <dgm:prSet/>
      <dgm:spPr>
        <a:solidFill>
          <a:srgbClr val="000090"/>
        </a:solidFill>
      </dgm:spPr>
      <dgm:t>
        <a:bodyPr/>
        <a:lstStyle/>
        <a:p>
          <a:pPr rtl="0"/>
          <a:r>
            <a:rPr lang="en-US" dirty="0" smtClean="0"/>
            <a:t>Develop</a:t>
          </a:r>
          <a:endParaRPr lang="en-US" dirty="0"/>
        </a:p>
      </dgm:t>
    </dgm:pt>
    <dgm:pt modelId="{D1853068-C141-EB4B-8102-725C3BEB37F9}" type="sibTrans" cxnId="{D79A4ADC-2FAC-0848-BB92-F752282E83F5}">
      <dgm:prSet/>
      <dgm:spPr>
        <a:ln w="38100">
          <a:solidFill>
            <a:srgbClr val="2B2929"/>
          </a:solidFill>
        </a:ln>
      </dgm:spPr>
      <dgm:t>
        <a:bodyPr/>
        <a:lstStyle/>
        <a:p>
          <a:endParaRPr lang="en-US"/>
        </a:p>
      </dgm:t>
    </dgm:pt>
    <dgm:pt modelId="{A88073A9-C372-B547-82A7-4EEE1C58CAB4}" type="parTrans" cxnId="{D79A4ADC-2FAC-0848-BB92-F752282E83F5}">
      <dgm:prSet/>
      <dgm:spPr/>
      <dgm:t>
        <a:bodyPr/>
        <a:lstStyle/>
        <a:p>
          <a:endParaRPr lang="en-US"/>
        </a:p>
      </dgm:t>
    </dgm:pt>
    <dgm:pt modelId="{E79E4138-DB3A-DE41-9B3E-3341C1855EE2}" type="pres">
      <dgm:prSet presAssocID="{21785488-A202-7842-8A51-C60ACA3B344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BBF58C-D198-9B4E-BC0E-D32176DD6B3A}" type="pres">
      <dgm:prSet presAssocID="{BD6BBB65-2B78-3D4E-9591-E5F9E0D1DFB1}" presName="node" presStyleLbl="node1" presStyleIdx="0" presStyleCnt="4" custRadScaleRad="99103" custRadScaleInc="-35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925A9-7343-8040-9973-74342D222D39}" type="pres">
      <dgm:prSet presAssocID="{BD6BBB65-2B78-3D4E-9591-E5F9E0D1DFB1}" presName="spNode" presStyleCnt="0"/>
      <dgm:spPr/>
      <dgm:t>
        <a:bodyPr/>
        <a:lstStyle/>
        <a:p>
          <a:endParaRPr lang="en-US"/>
        </a:p>
      </dgm:t>
    </dgm:pt>
    <dgm:pt modelId="{1C41C4EA-D04D-5B40-A8E8-1FD90A74D950}" type="pres">
      <dgm:prSet presAssocID="{D1853068-C141-EB4B-8102-725C3BEB37F9}" presName="sibTrans" presStyleLbl="sibTrans1D1" presStyleIdx="0" presStyleCnt="4"/>
      <dgm:spPr/>
      <dgm:t>
        <a:bodyPr/>
        <a:lstStyle/>
        <a:p>
          <a:endParaRPr lang="en-US"/>
        </a:p>
      </dgm:t>
    </dgm:pt>
    <dgm:pt modelId="{E85651E9-C2BE-A14A-8B0F-37A89F3F22F2}" type="pres">
      <dgm:prSet presAssocID="{EB408E17-BC27-5440-9117-46F1367D7AC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C977D-3616-0F4E-AD99-A2932ACE323C}" type="pres">
      <dgm:prSet presAssocID="{EB408E17-BC27-5440-9117-46F1367D7AC0}" presName="spNode" presStyleCnt="0"/>
      <dgm:spPr/>
      <dgm:t>
        <a:bodyPr/>
        <a:lstStyle/>
        <a:p>
          <a:endParaRPr lang="en-US"/>
        </a:p>
      </dgm:t>
    </dgm:pt>
    <dgm:pt modelId="{FA38CD2F-5F99-0246-8381-9BD74DAC485F}" type="pres">
      <dgm:prSet presAssocID="{62EBB5F4-4443-B748-8CC7-401B774AD685}" presName="sibTrans" presStyleLbl="sibTrans1D1" presStyleIdx="1" presStyleCnt="4"/>
      <dgm:spPr/>
      <dgm:t>
        <a:bodyPr/>
        <a:lstStyle/>
        <a:p>
          <a:endParaRPr lang="en-US"/>
        </a:p>
      </dgm:t>
    </dgm:pt>
    <dgm:pt modelId="{EFBDB45F-B4ED-3843-A055-94F9CC76F845}" type="pres">
      <dgm:prSet presAssocID="{020ABE01-8165-514A-80AB-611F1DBC203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BC505A-3D04-E641-8382-7B4350D6F5E0}" type="pres">
      <dgm:prSet presAssocID="{020ABE01-8165-514A-80AB-611F1DBC203C}" presName="spNode" presStyleCnt="0"/>
      <dgm:spPr/>
      <dgm:t>
        <a:bodyPr/>
        <a:lstStyle/>
        <a:p>
          <a:endParaRPr lang="en-US"/>
        </a:p>
      </dgm:t>
    </dgm:pt>
    <dgm:pt modelId="{75F328A0-A610-3C4A-A3C8-DA666C687D75}" type="pres">
      <dgm:prSet presAssocID="{CCEC2073-ED58-9347-8773-D4003D913FDD}" presName="sibTrans" presStyleLbl="sibTrans1D1" presStyleIdx="2" presStyleCnt="4"/>
      <dgm:spPr/>
      <dgm:t>
        <a:bodyPr/>
        <a:lstStyle/>
        <a:p>
          <a:endParaRPr lang="en-US"/>
        </a:p>
      </dgm:t>
    </dgm:pt>
    <dgm:pt modelId="{5992AE2C-0FCD-CF49-8EC6-F6BA25B021E9}" type="pres">
      <dgm:prSet presAssocID="{949508B2-C835-0543-8127-AA01A39EB97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53222C-6076-B348-841B-F4061697D133}" type="pres">
      <dgm:prSet presAssocID="{949508B2-C835-0543-8127-AA01A39EB977}" presName="spNode" presStyleCnt="0"/>
      <dgm:spPr/>
      <dgm:t>
        <a:bodyPr/>
        <a:lstStyle/>
        <a:p>
          <a:endParaRPr lang="en-US"/>
        </a:p>
      </dgm:t>
    </dgm:pt>
    <dgm:pt modelId="{9B8B1EF4-ABE9-BD43-8D87-29BE955DE02D}" type="pres">
      <dgm:prSet presAssocID="{BD9777B5-8513-C84D-8739-D4E16FB68637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2F9433BB-1213-7444-8667-E8F7F32089A9}" type="presOf" srcId="{BD6BBB65-2B78-3D4E-9591-E5F9E0D1DFB1}" destId="{4FBBF58C-D198-9B4E-BC0E-D32176DD6B3A}" srcOrd="0" destOrd="0" presId="urn:microsoft.com/office/officeart/2005/8/layout/cycle5"/>
    <dgm:cxn modelId="{D79A4ADC-2FAC-0848-BB92-F752282E83F5}" srcId="{21785488-A202-7842-8A51-C60ACA3B3446}" destId="{BD6BBB65-2B78-3D4E-9591-E5F9E0D1DFB1}" srcOrd="0" destOrd="0" parTransId="{A88073A9-C372-B547-82A7-4EEE1C58CAB4}" sibTransId="{D1853068-C141-EB4B-8102-725C3BEB37F9}"/>
    <dgm:cxn modelId="{B5B97CE2-A332-254A-8472-3BE087030123}" type="presOf" srcId="{CCEC2073-ED58-9347-8773-D4003D913FDD}" destId="{75F328A0-A610-3C4A-A3C8-DA666C687D75}" srcOrd="0" destOrd="0" presId="urn:microsoft.com/office/officeart/2005/8/layout/cycle5"/>
    <dgm:cxn modelId="{9A3CBC29-B6C1-6B42-AAAB-A072B3EA343C}" type="presOf" srcId="{21785488-A202-7842-8A51-C60ACA3B3446}" destId="{E79E4138-DB3A-DE41-9B3E-3341C1855EE2}" srcOrd="0" destOrd="0" presId="urn:microsoft.com/office/officeart/2005/8/layout/cycle5"/>
    <dgm:cxn modelId="{DCCDB9CB-2170-8745-B185-1FF21261501C}" srcId="{21785488-A202-7842-8A51-C60ACA3B3446}" destId="{949508B2-C835-0543-8127-AA01A39EB977}" srcOrd="3" destOrd="0" parTransId="{EE0423F3-AEA9-774A-8720-5B18E34DC612}" sibTransId="{BD9777B5-8513-C84D-8739-D4E16FB68637}"/>
    <dgm:cxn modelId="{F9F904F2-B2A2-1947-8C2D-FCF22BED24AD}" type="presOf" srcId="{62EBB5F4-4443-B748-8CC7-401B774AD685}" destId="{FA38CD2F-5F99-0246-8381-9BD74DAC485F}" srcOrd="0" destOrd="0" presId="urn:microsoft.com/office/officeart/2005/8/layout/cycle5"/>
    <dgm:cxn modelId="{3ECEDF2C-5A7B-F64C-B655-F8EF36B83572}" srcId="{21785488-A202-7842-8A51-C60ACA3B3446}" destId="{020ABE01-8165-514A-80AB-611F1DBC203C}" srcOrd="2" destOrd="0" parTransId="{102BFF4F-CAF7-1E4B-BA44-760D07828684}" sibTransId="{CCEC2073-ED58-9347-8773-D4003D913FDD}"/>
    <dgm:cxn modelId="{66307B6C-62E6-EF48-B9D8-9A987E43BAA3}" srcId="{21785488-A202-7842-8A51-C60ACA3B3446}" destId="{EB408E17-BC27-5440-9117-46F1367D7AC0}" srcOrd="1" destOrd="0" parTransId="{038D16C8-A1D8-E340-B4C5-1A489ADF4039}" sibTransId="{62EBB5F4-4443-B748-8CC7-401B774AD685}"/>
    <dgm:cxn modelId="{3A73E227-FDDA-A840-9941-4D16FB25FFD8}" type="presOf" srcId="{020ABE01-8165-514A-80AB-611F1DBC203C}" destId="{EFBDB45F-B4ED-3843-A055-94F9CC76F845}" srcOrd="0" destOrd="0" presId="urn:microsoft.com/office/officeart/2005/8/layout/cycle5"/>
    <dgm:cxn modelId="{E677BE58-2BAB-344D-9A69-F306F403C439}" type="presOf" srcId="{EB408E17-BC27-5440-9117-46F1367D7AC0}" destId="{E85651E9-C2BE-A14A-8B0F-37A89F3F22F2}" srcOrd="0" destOrd="0" presId="urn:microsoft.com/office/officeart/2005/8/layout/cycle5"/>
    <dgm:cxn modelId="{700A37AD-9FAD-5540-8A7C-941F95FAF62C}" type="presOf" srcId="{949508B2-C835-0543-8127-AA01A39EB977}" destId="{5992AE2C-0FCD-CF49-8EC6-F6BA25B021E9}" srcOrd="0" destOrd="0" presId="urn:microsoft.com/office/officeart/2005/8/layout/cycle5"/>
    <dgm:cxn modelId="{4C323BD1-2600-384F-A5FE-994A93733C7C}" type="presOf" srcId="{D1853068-C141-EB4B-8102-725C3BEB37F9}" destId="{1C41C4EA-D04D-5B40-A8E8-1FD90A74D950}" srcOrd="0" destOrd="0" presId="urn:microsoft.com/office/officeart/2005/8/layout/cycle5"/>
    <dgm:cxn modelId="{08DCF86A-32F4-744D-A245-09AF4B3D1A00}" type="presOf" srcId="{BD9777B5-8513-C84D-8739-D4E16FB68637}" destId="{9B8B1EF4-ABE9-BD43-8D87-29BE955DE02D}" srcOrd="0" destOrd="0" presId="urn:microsoft.com/office/officeart/2005/8/layout/cycle5"/>
    <dgm:cxn modelId="{556B5E2B-C399-8E4E-93DA-E7B42034A85E}" type="presParOf" srcId="{E79E4138-DB3A-DE41-9B3E-3341C1855EE2}" destId="{4FBBF58C-D198-9B4E-BC0E-D32176DD6B3A}" srcOrd="0" destOrd="0" presId="urn:microsoft.com/office/officeart/2005/8/layout/cycle5"/>
    <dgm:cxn modelId="{D56E2B71-6E3A-9941-87F2-A9DAE44EFF08}" type="presParOf" srcId="{E79E4138-DB3A-DE41-9B3E-3341C1855EE2}" destId="{BDE925A9-7343-8040-9973-74342D222D39}" srcOrd="1" destOrd="0" presId="urn:microsoft.com/office/officeart/2005/8/layout/cycle5"/>
    <dgm:cxn modelId="{7D394673-CA20-5044-9DD5-8239C00E7EDC}" type="presParOf" srcId="{E79E4138-DB3A-DE41-9B3E-3341C1855EE2}" destId="{1C41C4EA-D04D-5B40-A8E8-1FD90A74D950}" srcOrd="2" destOrd="0" presId="urn:microsoft.com/office/officeart/2005/8/layout/cycle5"/>
    <dgm:cxn modelId="{7C468441-BED8-4041-AD63-9D4B4506C657}" type="presParOf" srcId="{E79E4138-DB3A-DE41-9B3E-3341C1855EE2}" destId="{E85651E9-C2BE-A14A-8B0F-37A89F3F22F2}" srcOrd="3" destOrd="0" presId="urn:microsoft.com/office/officeart/2005/8/layout/cycle5"/>
    <dgm:cxn modelId="{C6AE69CB-D77C-D943-B492-5DB3CA64DBC5}" type="presParOf" srcId="{E79E4138-DB3A-DE41-9B3E-3341C1855EE2}" destId="{71AC977D-3616-0F4E-AD99-A2932ACE323C}" srcOrd="4" destOrd="0" presId="urn:microsoft.com/office/officeart/2005/8/layout/cycle5"/>
    <dgm:cxn modelId="{15BB81F7-971A-724A-928D-6D843CA9A674}" type="presParOf" srcId="{E79E4138-DB3A-DE41-9B3E-3341C1855EE2}" destId="{FA38CD2F-5F99-0246-8381-9BD74DAC485F}" srcOrd="5" destOrd="0" presId="urn:microsoft.com/office/officeart/2005/8/layout/cycle5"/>
    <dgm:cxn modelId="{A341E391-56C0-6F45-928C-CADAD5EE22EB}" type="presParOf" srcId="{E79E4138-DB3A-DE41-9B3E-3341C1855EE2}" destId="{EFBDB45F-B4ED-3843-A055-94F9CC76F845}" srcOrd="6" destOrd="0" presId="urn:microsoft.com/office/officeart/2005/8/layout/cycle5"/>
    <dgm:cxn modelId="{FE9CA889-80C6-4F49-B7C3-469C090FF15E}" type="presParOf" srcId="{E79E4138-DB3A-DE41-9B3E-3341C1855EE2}" destId="{09BC505A-3D04-E641-8382-7B4350D6F5E0}" srcOrd="7" destOrd="0" presId="urn:microsoft.com/office/officeart/2005/8/layout/cycle5"/>
    <dgm:cxn modelId="{1A594E59-E0DF-9947-B2ED-42C5ABE94F10}" type="presParOf" srcId="{E79E4138-DB3A-DE41-9B3E-3341C1855EE2}" destId="{75F328A0-A610-3C4A-A3C8-DA666C687D75}" srcOrd="8" destOrd="0" presId="urn:microsoft.com/office/officeart/2005/8/layout/cycle5"/>
    <dgm:cxn modelId="{C3C230C0-E199-B849-B3F0-7FA54896E98D}" type="presParOf" srcId="{E79E4138-DB3A-DE41-9B3E-3341C1855EE2}" destId="{5992AE2C-0FCD-CF49-8EC6-F6BA25B021E9}" srcOrd="9" destOrd="0" presId="urn:microsoft.com/office/officeart/2005/8/layout/cycle5"/>
    <dgm:cxn modelId="{E6A85016-4A3B-EA49-A686-8A442596AF61}" type="presParOf" srcId="{E79E4138-DB3A-DE41-9B3E-3341C1855EE2}" destId="{6A53222C-6076-B348-841B-F4061697D133}" srcOrd="10" destOrd="0" presId="urn:microsoft.com/office/officeart/2005/8/layout/cycle5"/>
    <dgm:cxn modelId="{6B42C4C4-7511-D140-97FF-0116A542F9B7}" type="presParOf" srcId="{E79E4138-DB3A-DE41-9B3E-3341C1855EE2}" destId="{9B8B1EF4-ABE9-BD43-8D87-29BE955DE02D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BF58C-D198-9B4E-BC0E-D32176DD6B3A}">
      <dsp:nvSpPr>
        <dsp:cNvPr id="0" name=""/>
        <dsp:cNvSpPr/>
      </dsp:nvSpPr>
      <dsp:spPr>
        <a:xfrm>
          <a:off x="1215232" y="10165"/>
          <a:ext cx="1023937" cy="665559"/>
        </a:xfrm>
        <a:prstGeom prst="roundRect">
          <a:avLst/>
        </a:prstGeom>
        <a:solidFill>
          <a:srgbClr val="00009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Develop</a:t>
          </a:r>
          <a:endParaRPr lang="en-US" sz="1400" kern="1200" dirty="0"/>
        </a:p>
      </dsp:txBody>
      <dsp:txXfrm>
        <a:off x="1247722" y="42655"/>
        <a:ext cx="958957" cy="600579"/>
      </dsp:txXfrm>
    </dsp:sp>
    <dsp:sp modelId="{1C41C4EA-D04D-5B40-A8E8-1FD90A74D950}">
      <dsp:nvSpPr>
        <dsp:cNvPr id="0" name=""/>
        <dsp:cNvSpPr/>
      </dsp:nvSpPr>
      <dsp:spPr>
        <a:xfrm>
          <a:off x="652122" y="346054"/>
          <a:ext cx="2199336" cy="2199336"/>
        </a:xfrm>
        <a:custGeom>
          <a:avLst/>
          <a:gdLst/>
          <a:ahLst/>
          <a:cxnLst/>
          <a:rect l="0" t="0" r="0" b="0"/>
          <a:pathLst>
            <a:path>
              <a:moveTo>
                <a:pt x="1732685" y="200468"/>
              </a:moveTo>
              <a:arcTo wR="1099668" hR="1099668" stAng="18308682" swAng="1660995"/>
            </a:path>
          </a:pathLst>
        </a:custGeom>
        <a:noFill/>
        <a:ln w="38100" cap="flat" cmpd="sng" algn="ctr">
          <a:solidFill>
            <a:srgbClr val="2B2929"/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651E9-C2BE-A14A-8B0F-37A89F3F22F2}">
      <dsp:nvSpPr>
        <dsp:cNvPr id="0" name=""/>
        <dsp:cNvSpPr/>
      </dsp:nvSpPr>
      <dsp:spPr>
        <a:xfrm>
          <a:off x="2335219" y="1099780"/>
          <a:ext cx="1023937" cy="665559"/>
        </a:xfrm>
        <a:prstGeom prst="roundRect">
          <a:avLst/>
        </a:prstGeom>
        <a:solidFill>
          <a:srgbClr val="00009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Submit Patch</a:t>
          </a:r>
          <a:endParaRPr lang="en-US" sz="1400" kern="1200" dirty="0"/>
        </a:p>
      </dsp:txBody>
      <dsp:txXfrm>
        <a:off x="2367709" y="1132270"/>
        <a:ext cx="958957" cy="600579"/>
      </dsp:txXfrm>
    </dsp:sp>
    <dsp:sp modelId="{FA38CD2F-5F99-0246-8381-9BD74DAC485F}">
      <dsp:nvSpPr>
        <dsp:cNvPr id="0" name=""/>
        <dsp:cNvSpPr/>
      </dsp:nvSpPr>
      <dsp:spPr>
        <a:xfrm>
          <a:off x="647851" y="332891"/>
          <a:ext cx="2199336" cy="2199336"/>
        </a:xfrm>
        <a:custGeom>
          <a:avLst/>
          <a:gdLst/>
          <a:ahLst/>
          <a:cxnLst/>
          <a:rect l="0" t="0" r="0" b="0"/>
          <a:pathLst>
            <a:path>
              <a:moveTo>
                <a:pt x="2085348" y="1587217"/>
              </a:moveTo>
              <a:arcTo wR="1099668" hR="1099668" stAng="1579109" swAng="1633864"/>
            </a:path>
          </a:pathLst>
        </a:custGeom>
        <a:noFill/>
        <a:ln w="38100" cap="flat" cmpd="sng" algn="ctr">
          <a:solidFill>
            <a:srgbClr val="2B2929"/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BDB45F-B4ED-3843-A055-94F9CC76F845}">
      <dsp:nvSpPr>
        <dsp:cNvPr id="0" name=""/>
        <dsp:cNvSpPr/>
      </dsp:nvSpPr>
      <dsp:spPr>
        <a:xfrm>
          <a:off x="1235551" y="2199448"/>
          <a:ext cx="1023937" cy="665559"/>
        </a:xfrm>
        <a:prstGeom prst="roundRect">
          <a:avLst/>
        </a:prstGeom>
        <a:solidFill>
          <a:srgbClr val="00009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Automated Testing</a:t>
          </a:r>
          <a:endParaRPr lang="en-US" sz="1400" kern="1200" dirty="0"/>
        </a:p>
      </dsp:txBody>
      <dsp:txXfrm>
        <a:off x="1268041" y="2231938"/>
        <a:ext cx="958957" cy="600579"/>
      </dsp:txXfrm>
    </dsp:sp>
    <dsp:sp modelId="{75F328A0-A610-3C4A-A3C8-DA666C687D75}">
      <dsp:nvSpPr>
        <dsp:cNvPr id="0" name=""/>
        <dsp:cNvSpPr/>
      </dsp:nvSpPr>
      <dsp:spPr>
        <a:xfrm>
          <a:off x="647851" y="332891"/>
          <a:ext cx="2199336" cy="2199336"/>
        </a:xfrm>
        <a:custGeom>
          <a:avLst/>
          <a:gdLst/>
          <a:ahLst/>
          <a:cxnLst/>
          <a:rect l="0" t="0" r="0" b="0"/>
          <a:pathLst>
            <a:path>
              <a:moveTo>
                <a:pt x="446325" y="1984209"/>
              </a:moveTo>
              <a:arcTo wR="1099668" hR="1099668" stAng="7587027" swAng="1633864"/>
            </a:path>
          </a:pathLst>
        </a:custGeom>
        <a:noFill/>
        <a:ln w="38100" cap="flat" cmpd="sng" algn="ctr">
          <a:solidFill>
            <a:srgbClr val="2B2929"/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92AE2C-0FCD-CF49-8EC6-F6BA25B021E9}">
      <dsp:nvSpPr>
        <dsp:cNvPr id="0" name=""/>
        <dsp:cNvSpPr/>
      </dsp:nvSpPr>
      <dsp:spPr>
        <a:xfrm>
          <a:off x="135882" y="1099780"/>
          <a:ext cx="1023937" cy="665559"/>
        </a:xfrm>
        <a:prstGeom prst="roundRect">
          <a:avLst/>
        </a:prstGeom>
        <a:solidFill>
          <a:srgbClr val="00009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Deploy</a:t>
          </a:r>
          <a:endParaRPr lang="en-US" sz="1400" kern="1200" dirty="0"/>
        </a:p>
      </dsp:txBody>
      <dsp:txXfrm>
        <a:off x="168372" y="1132270"/>
        <a:ext cx="958957" cy="600579"/>
      </dsp:txXfrm>
    </dsp:sp>
    <dsp:sp modelId="{9B8B1EF4-ABE9-BD43-8D87-29BE955DE02D}">
      <dsp:nvSpPr>
        <dsp:cNvPr id="0" name=""/>
        <dsp:cNvSpPr/>
      </dsp:nvSpPr>
      <dsp:spPr>
        <a:xfrm>
          <a:off x="643388" y="346635"/>
          <a:ext cx="2199336" cy="2199336"/>
        </a:xfrm>
        <a:custGeom>
          <a:avLst/>
          <a:gdLst/>
          <a:ahLst/>
          <a:cxnLst/>
          <a:rect l="0" t="0" r="0" b="0"/>
          <a:pathLst>
            <a:path>
              <a:moveTo>
                <a:pt x="117754" y="604577"/>
              </a:moveTo>
              <a:arcTo wR="1099668" hR="1099668" stAng="12405462" swAng="1570081"/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BF58C-D198-9B4E-BC0E-D32176DD6B3A}">
      <dsp:nvSpPr>
        <dsp:cNvPr id="0" name=""/>
        <dsp:cNvSpPr/>
      </dsp:nvSpPr>
      <dsp:spPr>
        <a:xfrm>
          <a:off x="1215232" y="10165"/>
          <a:ext cx="1023937" cy="665559"/>
        </a:xfrm>
        <a:prstGeom prst="roundRect">
          <a:avLst/>
        </a:prstGeom>
        <a:solidFill>
          <a:srgbClr val="00009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Develop</a:t>
          </a:r>
          <a:endParaRPr lang="en-US" sz="1400" kern="1200" dirty="0"/>
        </a:p>
      </dsp:txBody>
      <dsp:txXfrm>
        <a:off x="1247722" y="42655"/>
        <a:ext cx="958957" cy="600579"/>
      </dsp:txXfrm>
    </dsp:sp>
    <dsp:sp modelId="{1C41C4EA-D04D-5B40-A8E8-1FD90A74D950}">
      <dsp:nvSpPr>
        <dsp:cNvPr id="0" name=""/>
        <dsp:cNvSpPr/>
      </dsp:nvSpPr>
      <dsp:spPr>
        <a:xfrm>
          <a:off x="652122" y="346054"/>
          <a:ext cx="2199336" cy="2199336"/>
        </a:xfrm>
        <a:custGeom>
          <a:avLst/>
          <a:gdLst/>
          <a:ahLst/>
          <a:cxnLst/>
          <a:rect l="0" t="0" r="0" b="0"/>
          <a:pathLst>
            <a:path>
              <a:moveTo>
                <a:pt x="1732685" y="200468"/>
              </a:moveTo>
              <a:arcTo wR="1099668" hR="1099668" stAng="18308682" swAng="1660995"/>
            </a:path>
          </a:pathLst>
        </a:custGeom>
        <a:noFill/>
        <a:ln w="38100" cap="flat" cmpd="sng" algn="ctr">
          <a:solidFill>
            <a:srgbClr val="2B2929"/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651E9-C2BE-A14A-8B0F-37A89F3F22F2}">
      <dsp:nvSpPr>
        <dsp:cNvPr id="0" name=""/>
        <dsp:cNvSpPr/>
      </dsp:nvSpPr>
      <dsp:spPr>
        <a:xfrm>
          <a:off x="2335219" y="1099780"/>
          <a:ext cx="1023937" cy="665559"/>
        </a:xfrm>
        <a:prstGeom prst="roundRect">
          <a:avLst/>
        </a:prstGeom>
        <a:solidFill>
          <a:srgbClr val="00009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Submit Patch</a:t>
          </a:r>
          <a:endParaRPr lang="en-US" sz="1400" kern="1200" dirty="0"/>
        </a:p>
      </dsp:txBody>
      <dsp:txXfrm>
        <a:off x="2367709" y="1132270"/>
        <a:ext cx="958957" cy="600579"/>
      </dsp:txXfrm>
    </dsp:sp>
    <dsp:sp modelId="{FA38CD2F-5F99-0246-8381-9BD74DAC485F}">
      <dsp:nvSpPr>
        <dsp:cNvPr id="0" name=""/>
        <dsp:cNvSpPr/>
      </dsp:nvSpPr>
      <dsp:spPr>
        <a:xfrm>
          <a:off x="647851" y="332891"/>
          <a:ext cx="2199336" cy="2199336"/>
        </a:xfrm>
        <a:custGeom>
          <a:avLst/>
          <a:gdLst/>
          <a:ahLst/>
          <a:cxnLst/>
          <a:rect l="0" t="0" r="0" b="0"/>
          <a:pathLst>
            <a:path>
              <a:moveTo>
                <a:pt x="2085348" y="1587217"/>
              </a:moveTo>
              <a:arcTo wR="1099668" hR="1099668" stAng="1579109" swAng="1633864"/>
            </a:path>
          </a:pathLst>
        </a:custGeom>
        <a:noFill/>
        <a:ln w="38100" cap="flat" cmpd="sng" algn="ctr">
          <a:solidFill>
            <a:srgbClr val="2B2929"/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BDB45F-B4ED-3843-A055-94F9CC76F845}">
      <dsp:nvSpPr>
        <dsp:cNvPr id="0" name=""/>
        <dsp:cNvSpPr/>
      </dsp:nvSpPr>
      <dsp:spPr>
        <a:xfrm>
          <a:off x="1235551" y="2199448"/>
          <a:ext cx="1023937" cy="665559"/>
        </a:xfrm>
        <a:prstGeom prst="roundRect">
          <a:avLst/>
        </a:prstGeom>
        <a:solidFill>
          <a:srgbClr val="00009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Automated Testing</a:t>
          </a:r>
          <a:endParaRPr lang="en-US" sz="1400" kern="1200" dirty="0"/>
        </a:p>
      </dsp:txBody>
      <dsp:txXfrm>
        <a:off x="1268041" y="2231938"/>
        <a:ext cx="958957" cy="600579"/>
      </dsp:txXfrm>
    </dsp:sp>
    <dsp:sp modelId="{75F328A0-A610-3C4A-A3C8-DA666C687D75}">
      <dsp:nvSpPr>
        <dsp:cNvPr id="0" name=""/>
        <dsp:cNvSpPr/>
      </dsp:nvSpPr>
      <dsp:spPr>
        <a:xfrm>
          <a:off x="647851" y="332891"/>
          <a:ext cx="2199336" cy="2199336"/>
        </a:xfrm>
        <a:custGeom>
          <a:avLst/>
          <a:gdLst/>
          <a:ahLst/>
          <a:cxnLst/>
          <a:rect l="0" t="0" r="0" b="0"/>
          <a:pathLst>
            <a:path>
              <a:moveTo>
                <a:pt x="446325" y="1984209"/>
              </a:moveTo>
              <a:arcTo wR="1099668" hR="1099668" stAng="7587027" swAng="1633864"/>
            </a:path>
          </a:pathLst>
        </a:custGeom>
        <a:noFill/>
        <a:ln w="38100" cap="flat" cmpd="sng" algn="ctr">
          <a:solidFill>
            <a:srgbClr val="2B2929"/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92AE2C-0FCD-CF49-8EC6-F6BA25B021E9}">
      <dsp:nvSpPr>
        <dsp:cNvPr id="0" name=""/>
        <dsp:cNvSpPr/>
      </dsp:nvSpPr>
      <dsp:spPr>
        <a:xfrm>
          <a:off x="135882" y="1099780"/>
          <a:ext cx="1023937" cy="665559"/>
        </a:xfrm>
        <a:prstGeom prst="roundRect">
          <a:avLst/>
        </a:prstGeom>
        <a:solidFill>
          <a:srgbClr val="00009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Deploy</a:t>
          </a:r>
          <a:endParaRPr lang="en-US" sz="1400" kern="1200" dirty="0"/>
        </a:p>
      </dsp:txBody>
      <dsp:txXfrm>
        <a:off x="168372" y="1132270"/>
        <a:ext cx="958957" cy="600579"/>
      </dsp:txXfrm>
    </dsp:sp>
    <dsp:sp modelId="{9B8B1EF4-ABE9-BD43-8D87-29BE955DE02D}">
      <dsp:nvSpPr>
        <dsp:cNvPr id="0" name=""/>
        <dsp:cNvSpPr/>
      </dsp:nvSpPr>
      <dsp:spPr>
        <a:xfrm>
          <a:off x="643388" y="346635"/>
          <a:ext cx="2199336" cy="2199336"/>
        </a:xfrm>
        <a:custGeom>
          <a:avLst/>
          <a:gdLst/>
          <a:ahLst/>
          <a:cxnLst/>
          <a:rect l="0" t="0" r="0" b="0"/>
          <a:pathLst>
            <a:path>
              <a:moveTo>
                <a:pt x="117754" y="604577"/>
              </a:moveTo>
              <a:arcTo wR="1099668" hR="1099668" stAng="12405462" swAng="1570081"/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EA57D-D858-4402-9858-9A8F9F67B2AE}" type="datetimeFigureOut">
              <a:rPr lang="en-US" smtClean="0"/>
              <a:t>4/3/16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261D7-761C-48EC-A92D-222EA5680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581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63993-F6F3-2B43-AD19-253EB4A4C7F8}" type="datetimeFigureOut">
              <a:rPr lang="en-US" smtClean="0"/>
              <a:t>4/3/16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37BF7-95A9-A049-967F-0BC4A5936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2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FCB79-2C0C-F84D-A224-30C295992FC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43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FCB79-2C0C-F84D-A224-30C295992FC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635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FCB79-2C0C-F84D-A224-30C295992FC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563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1DC3E-9B58-4178-99D0-EDD655FFF52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120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input</a:t>
            </a:r>
            <a:r>
              <a:rPr lang="en-US" baseline="0" dirty="0" smtClean="0"/>
              <a:t> </a:t>
            </a:r>
            <a:r>
              <a:rPr lang="en-US" dirty="0" smtClean="0"/>
              <a:t>checks</a:t>
            </a:r>
            <a:r>
              <a:rPr lang="en-US" baseline="0" dirty="0" smtClean="0"/>
              <a:t> included by VPP include mandatory networking checks.</a:t>
            </a:r>
          </a:p>
          <a:p>
            <a:r>
              <a:rPr lang="en-US" baseline="0" dirty="0" smtClean="0"/>
              <a:t>Some solutions today either don</a:t>
            </a:r>
            <a:r>
              <a:rPr lang="uk-UA" baseline="0" dirty="0" smtClean="0"/>
              <a:t>’</a:t>
            </a:r>
            <a:r>
              <a:rPr lang="en-US" baseline="0" dirty="0" smtClean="0"/>
              <a:t>t perform these or don’t have them leading to questionable performance numbers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81A85-90BE-2B4B-8A67-5F046D505A9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6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81A85-90BE-2B4B-8A67-5F046D505A9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2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AECB0-0535-6C47-84D6-92FA3FC80655}" type="slidenum"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79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32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8796" y="1742650"/>
            <a:ext cx="5693329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Enter Talk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8796" y="4222325"/>
            <a:ext cx="5693329" cy="42467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A944E7-E604-6144-B5DB-257B412DA638}" type="datetime1">
              <a:rPr lang="en-US" smtClean="0"/>
              <a:t>4/3/16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C12A61-9EE8-4E45-A1FB-04158638D4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55" y="1742650"/>
            <a:ext cx="5126486" cy="287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0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7323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04666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1D0D-83EE-8F49-8574-2C1E5F1D1800}" type="datetime1">
              <a:rPr lang="en-US" smtClean="0"/>
              <a:t>4/3/16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fd.io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A61-9EE8-4E45-A1FB-04158638D41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2140268" y="0"/>
            <a:ext cx="103464" cy="6858000"/>
          </a:xfrm>
          <a:prstGeom prst="rect">
            <a:avLst/>
          </a:prstGeom>
          <a:solidFill>
            <a:srgbClr val="F7323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8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2989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2989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D909-6B45-414D-B320-B95A6DF6C3D7}" type="datetime1">
              <a:rPr lang="en-US" smtClean="0"/>
              <a:t>4/3/16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fd.io Foundation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A61-9EE8-4E45-A1FB-04158638D4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2088536" y="0"/>
            <a:ext cx="103464" cy="6858000"/>
          </a:xfrm>
          <a:prstGeom prst="rect">
            <a:avLst/>
          </a:prstGeom>
          <a:solidFill>
            <a:srgbClr val="F7323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2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EB8C44-E272-1348-A208-43C7C3BD72E4}" type="datetime1">
              <a:rPr lang="en-US" smtClean="0"/>
              <a:t>4/3/16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fd.io Foundation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69B97-F59E-A842-9C9E-9738B36A88E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69" y="6111875"/>
            <a:ext cx="2897004" cy="38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87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306272" y="1339747"/>
            <a:ext cx="5496567" cy="4984855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000"/>
              </a:spcBef>
              <a:defRPr sz="2200">
                <a:solidFill>
                  <a:srgbClr val="0E243E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1000"/>
              </a:spcBef>
              <a:defRPr sz="1700">
                <a:solidFill>
                  <a:srgbClr val="0E243E"/>
                </a:solidFill>
                <a:latin typeface="+mj-lt"/>
              </a:defRPr>
            </a:lvl2pPr>
            <a:lvl3pPr>
              <a:spcBef>
                <a:spcPts val="1000"/>
              </a:spcBef>
              <a:defRPr sz="1400">
                <a:solidFill>
                  <a:srgbClr val="0E243E"/>
                </a:solidFill>
                <a:latin typeface="+mj-lt"/>
              </a:defRPr>
            </a:lvl3pPr>
            <a:lvl4pPr>
              <a:spcBef>
                <a:spcPts val="1000"/>
              </a:spcBef>
              <a:defRPr sz="1300">
                <a:solidFill>
                  <a:srgbClr val="0E243E"/>
                </a:solidFill>
                <a:latin typeface="+mj-lt"/>
              </a:defRPr>
            </a:lvl4pPr>
            <a:lvl5pPr>
              <a:spcBef>
                <a:spcPts val="1000"/>
              </a:spcBef>
              <a:defRPr sz="1300">
                <a:solidFill>
                  <a:srgbClr val="0E243E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275708" y="1339747"/>
            <a:ext cx="5496567" cy="4984855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000"/>
              </a:spcBef>
              <a:defRPr sz="2200">
                <a:solidFill>
                  <a:srgbClr val="0E243E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1000"/>
              </a:spcBef>
              <a:defRPr sz="1700">
                <a:solidFill>
                  <a:srgbClr val="0E243E"/>
                </a:solidFill>
                <a:latin typeface="+mj-lt"/>
              </a:defRPr>
            </a:lvl2pPr>
            <a:lvl3pPr>
              <a:spcBef>
                <a:spcPts val="1000"/>
              </a:spcBef>
              <a:defRPr sz="1400">
                <a:solidFill>
                  <a:srgbClr val="0E243E"/>
                </a:solidFill>
                <a:latin typeface="+mj-lt"/>
              </a:defRPr>
            </a:lvl3pPr>
            <a:lvl4pPr>
              <a:spcBef>
                <a:spcPts val="1000"/>
              </a:spcBef>
              <a:defRPr sz="1300">
                <a:solidFill>
                  <a:srgbClr val="0E243E"/>
                </a:solidFill>
                <a:latin typeface="+mj-lt"/>
              </a:defRPr>
            </a:lvl4pPr>
            <a:lvl5pPr>
              <a:spcBef>
                <a:spcPts val="1000"/>
              </a:spcBef>
              <a:defRPr sz="1300">
                <a:solidFill>
                  <a:srgbClr val="0E243E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06268" y="381003"/>
            <a:ext cx="11451815" cy="889415"/>
          </a:xfrm>
          <a:prstGeom prst="rect">
            <a:avLst/>
          </a:prstGeom>
        </p:spPr>
        <p:txBody>
          <a:bodyPr vert="horz" lIns="106676" tIns="53338" rIns="99056" bIns="53338" rtlCol="0" anchor="b" anchorCtr="0">
            <a:noAutofit/>
          </a:bodyPr>
          <a:lstStyle>
            <a:lvl1pPr algn="l" defTabSz="7619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200" b="0" kern="1200" spc="0" baseline="0" dirty="0">
                <a:gradFill>
                  <a:gsLst>
                    <a:gs pos="0">
                      <a:srgbClr val="00A5C7"/>
                    </a:gs>
                    <a:gs pos="44000">
                      <a:srgbClr val="00B0F0"/>
                    </a:gs>
                    <a:gs pos="100000">
                      <a:srgbClr val="00519A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15695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1797051"/>
            <a:ext cx="11036459" cy="4224280"/>
          </a:xfrm>
          <a:prstGeom prst="rect">
            <a:avLst/>
          </a:prstGeom>
        </p:spPr>
        <p:txBody>
          <a:bodyPr lIns="121890" tIns="60945" rIns="121890" bIns="60945">
            <a:noAutofit/>
          </a:bodyPr>
          <a:lstStyle>
            <a:lvl1pPr marL="374561" indent="-298382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677176" indent="-287799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996719" indent="-228548">
              <a:buClr>
                <a:schemeClr val="tx1"/>
              </a:buClr>
              <a:buSzPct val="80000"/>
              <a:buFont typeface="Arial"/>
              <a:buChar char="•"/>
              <a:defRPr sz="21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1214683" indent="-228548">
              <a:buClr>
                <a:schemeClr val="tx1"/>
              </a:buClr>
              <a:buSzPct val="80000"/>
              <a:buFont typeface="Arial"/>
              <a:buChar char="•"/>
              <a:defRPr sz="19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443231" indent="-224314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21896" tIns="60948" rIns="121896" bIns="609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963435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21896" tIns="60948" rIns="121896" bIns="609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293581" y="637297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252954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83688" y="1797051"/>
            <a:ext cx="11127317" cy="4224280"/>
          </a:xfrm>
          <a:prstGeom prst="rect">
            <a:avLst/>
          </a:prstGeom>
        </p:spPr>
        <p:txBody>
          <a:bodyPr lIns="121890" tIns="60945" rIns="121890" bIns="60945">
            <a:noAutofit/>
          </a:bodyPr>
          <a:lstStyle>
            <a:lvl1pPr marL="374561" indent="-298382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49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677176" indent="-287799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996719" indent="-228548">
              <a:buClr>
                <a:schemeClr val="tx1"/>
              </a:buClr>
              <a:buSzPct val="80000"/>
              <a:buFont typeface="Arial"/>
              <a:buChar char="•"/>
              <a:defRPr sz="21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1214683" indent="-228548">
              <a:buClr>
                <a:schemeClr val="tx1"/>
              </a:buClr>
              <a:buSzPct val="80000"/>
              <a:buFont typeface="Arial"/>
              <a:buChar char="•"/>
              <a:defRPr sz="19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443231" indent="-224314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91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21896" tIns="60948" rIns="121896" bIns="609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9403509"/>
      </p:ext>
    </p:extLst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microsoft.com/office/2007/relationships/hdphoto" Target="../media/hdphoto1.wdp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bg2">
                <a:lumMod val="9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353"/>
                    </a14:imgEffect>
                    <a14:imgEffect>
                      <a14:saturation sat="16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11" y="778213"/>
            <a:ext cx="7717039" cy="432187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31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89950" y="6356350"/>
            <a:ext cx="11073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3814C-C0D2-BB49-822F-4711DB285200}" type="datetime1">
              <a:rPr lang="en-US" smtClean="0"/>
              <a:t>4/3/16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7298" y="6356350"/>
            <a:ext cx="4565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12A61-9EE8-4E45-A1FB-04158638D41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44" y="5945836"/>
            <a:ext cx="1388454" cy="77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9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7323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4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tiff"/><Relationship Id="rId5" Type="http://schemas.openxmlformats.org/officeDocument/2006/relationships/image" Target="../media/image11.tiff"/><Relationship Id="rId6" Type="http://schemas.openxmlformats.org/officeDocument/2006/relationships/image" Target="../media/image12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0.tiff"/><Relationship Id="rId5" Type="http://schemas.openxmlformats.org/officeDocument/2006/relationships/image" Target="../media/image11.tiff"/><Relationship Id="rId6" Type="http://schemas.openxmlformats.org/officeDocument/2006/relationships/image" Target="../media/image12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sts.fd.io" TargetMode="External"/><Relationship Id="rId4" Type="http://schemas.openxmlformats.org/officeDocument/2006/relationships/hyperlink" Target="https://wiki.fd.io/view/VPP/Meeting" TargetMode="External"/><Relationship Id="rId5" Type="http://schemas.openxmlformats.org/officeDocument/2006/relationships/hyperlink" Target="https://wiki.fd.io/view/TSC%23Meeting_Schedule_and_Logistics" TargetMode="External"/><Relationship Id="rId6" Type="http://schemas.openxmlformats.org/officeDocument/2006/relationships/hyperlink" Target="https://wiki.fd.io/view/Project_Proposals/CSIT" TargetMode="External"/><Relationship Id="rId7" Type="http://schemas.openxmlformats.org/officeDocument/2006/relationships/hyperlink" Target="https://wiki.fd.io/view/Project_Proposals/Honeycomb" TargetMode="External"/><Relationship Id="rId8" Type="http://schemas.openxmlformats.org/officeDocument/2006/relationships/hyperlink" Target="https://wiki.fd.io/view/Project_Proposals/NSH_SFC" TargetMode="External"/><Relationship Id="rId9" Type="http://schemas.openxmlformats.org/officeDocument/2006/relationships/hyperlink" Target="https://wiki.fd.io/view/Project_Proposals/Overlay_Network_Engin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openhub.net/p/fdio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fd.io/view/VPP/Setting_Up_Your_Dev_Environment" TargetMode="External"/><Relationship Id="rId4" Type="http://schemas.openxmlformats.org/officeDocument/2006/relationships/hyperlink" Target="https://wiki.fd.io/view/VPP%23Tutorials" TargetMode="External"/><Relationship Id="rId5" Type="http://schemas.openxmlformats.org/officeDocument/2006/relationships/hyperlink" Target="https://lists.fd.io/mailman/listinfo" TargetMode="External"/><Relationship Id="rId6" Type="http://schemas.openxmlformats.org/officeDocument/2006/relationships/hyperlink" Target="https://wiki.fd.io/view/IRC" TargetMode="External"/><Relationship Id="rId7" Type="http://schemas.openxmlformats.org/officeDocument/2006/relationships/hyperlink" Target="https://wiki.fd.io/view/Main_Pag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fd.io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iki.fd.io/view/Projects/vpp/Release_Plans/Release_Plan_16.06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iki.opendaylight.org/view/Project_Proposals:HoneyCombBridgeDomain" TargetMode="External"/><Relationship Id="rId3" Type="http://schemas.openxmlformats.org/officeDocument/2006/relationships/hyperlink" Target="https://wiki.opnfv.org/fds/fds_project_proposal?s%5B%5D=fd&amp;s%5B%5D=io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gif"/><Relationship Id="rId5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dirty="0" smtClean="0"/>
              <a:t>Faster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8796" y="4222325"/>
            <a:ext cx="5693329" cy="71913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Dave Ward</a:t>
            </a:r>
          </a:p>
          <a:p>
            <a:r>
              <a:rPr lang="en-US" dirty="0" err="1" smtClean="0"/>
              <a:t>dward@cisco.com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A61-9EE8-4E45-A1FB-04158638D41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465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303519" y="1418728"/>
            <a:ext cx="11725324" cy="3242173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0" tIns="457200" rIns="457200" bIns="457200" anchor="ctr"/>
          <a:lstStyle/>
          <a:p>
            <a:pPr defTabSz="682775">
              <a:defRPr/>
            </a:pPr>
            <a:endParaRPr lang="en-US" dirty="0">
              <a:ea typeface="Apple LiGothic Medium"/>
              <a:cs typeface="Arial"/>
            </a:endParaRPr>
          </a:p>
        </p:txBody>
      </p:sp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2959128"/>
              </p:ext>
            </p:extLst>
          </p:nvPr>
        </p:nvGraphicFramePr>
        <p:xfrm>
          <a:off x="6230009" y="1205452"/>
          <a:ext cx="5798835" cy="3620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2178254"/>
              </p:ext>
            </p:extLst>
          </p:nvPr>
        </p:nvGraphicFramePr>
        <p:xfrm>
          <a:off x="381767" y="1061518"/>
          <a:ext cx="5994400" cy="3764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 Placeholder 2"/>
          <p:cNvSpPr txBox="1">
            <a:spLocks/>
          </p:cNvSpPr>
          <p:nvPr/>
        </p:nvSpPr>
        <p:spPr>
          <a:xfrm>
            <a:off x="203202" y="4914900"/>
            <a:ext cx="5808967" cy="1727200"/>
          </a:xfrm>
          <a:prstGeom prst="rect">
            <a:avLst/>
          </a:prstGeom>
          <a:noFill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68275" indent="-168275" eaLnBrk="0" hangingPunct="0">
              <a:lnSpc>
                <a:spcPct val="95000"/>
              </a:lnSpc>
              <a:spcBef>
                <a:spcPts val="1438"/>
              </a:spcBef>
              <a:buClr>
                <a:schemeClr val="tx1"/>
              </a:buClr>
              <a:buSzPct val="100000"/>
              <a:buFont typeface="Arial" charset="0"/>
              <a:buChar char="•"/>
              <a:defRPr lang="en-US" sz="2000" b="0" i="0" cap="none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defRPr>
            </a:lvl1pPr>
            <a:lvl2pPr marL="912813" indent="0" eaLnBrk="0" hangingPunct="0">
              <a:lnSpc>
                <a:spcPct val="95000"/>
              </a:lnSpc>
              <a:spcBef>
                <a:spcPts val="838"/>
              </a:spcBef>
              <a:buClr>
                <a:schemeClr val="tx2"/>
              </a:buClr>
              <a:defRPr lang="en-US">
                <a:solidFill>
                  <a:srgbClr val="546568"/>
                </a:solidFill>
                <a:latin typeface="+mj-lt"/>
                <a:ea typeface="ＭＳ Ｐゴシック" charset="0"/>
              </a:defRPr>
            </a:lvl2pPr>
            <a:lvl3pPr marL="1371600" indent="-1588" defTabSz="91440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lang="en-US" sz="1600">
                <a:solidFill>
                  <a:srgbClr val="546568"/>
                </a:solidFill>
                <a:latin typeface="+mj-lt"/>
                <a:ea typeface="ＭＳ Ｐゴシック" charset="0"/>
              </a:defRPr>
            </a:lvl3pPr>
            <a:lvl4pPr marL="18303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lang="en-US" sz="1400">
                <a:solidFill>
                  <a:srgbClr val="546568"/>
                </a:solidFill>
                <a:latin typeface="+mj-lt"/>
                <a:ea typeface="ＭＳ Ｐゴシック" charset="0"/>
              </a:defRPr>
            </a:lvl4pPr>
            <a:lvl5pPr marL="27447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lang="en-US" sz="1400">
                <a:solidFill>
                  <a:srgbClr val="546568"/>
                </a:solidFill>
                <a:latin typeface="+mj-lt"/>
                <a:ea typeface="ＭＳ Ｐゴシック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en-US" sz="1600" dirty="0" err="1">
                <a:solidFill>
                  <a:srgbClr val="2B2929"/>
                </a:solidFill>
              </a:rPr>
              <a:t>FD.io</a:t>
            </a:r>
            <a:r>
              <a:rPr lang="en-US" sz="1600" dirty="0">
                <a:solidFill>
                  <a:srgbClr val="2B2929"/>
                </a:solidFill>
              </a:rPr>
              <a:t> </a:t>
            </a:r>
            <a:r>
              <a:rPr sz="1600" dirty="0">
                <a:solidFill>
                  <a:srgbClr val="2B2929"/>
                </a:solidFill>
              </a:rPr>
              <a:t>VPP data plane throughput not impacted by </a:t>
            </a:r>
            <a:r>
              <a:rPr sz="1600" dirty="0" smtClean="0">
                <a:solidFill>
                  <a:srgbClr val="2B2929"/>
                </a:solidFill>
              </a:rPr>
              <a:t>large</a:t>
            </a:r>
            <a:r>
              <a:rPr lang="en-US" sz="1600" dirty="0" smtClean="0">
                <a:solidFill>
                  <a:srgbClr val="2B2929"/>
                </a:solidFill>
              </a:rPr>
              <a:t> size of IPv6</a:t>
            </a:r>
            <a:r>
              <a:rPr sz="1600" dirty="0" smtClean="0">
                <a:solidFill>
                  <a:srgbClr val="2B2929"/>
                </a:solidFill>
              </a:rPr>
              <a:t> </a:t>
            </a:r>
            <a:r>
              <a:rPr sz="1600" dirty="0">
                <a:solidFill>
                  <a:srgbClr val="2B2929"/>
                </a:solidFill>
              </a:rPr>
              <a:t>FIB</a:t>
            </a:r>
          </a:p>
          <a:p>
            <a:r>
              <a:rPr sz="1600" dirty="0">
                <a:solidFill>
                  <a:srgbClr val="2B2929"/>
                </a:solidFill>
              </a:rPr>
              <a:t>VPP tested on </a:t>
            </a:r>
            <a:r>
              <a:rPr lang="en-US" sz="1600" dirty="0">
                <a:solidFill>
                  <a:srgbClr val="2B2929"/>
                </a:solidFill>
              </a:rPr>
              <a:t>UCS 4-CPU-socket server with 4 of Intel “</a:t>
            </a:r>
            <a:r>
              <a:rPr sz="1600" dirty="0">
                <a:solidFill>
                  <a:srgbClr val="2B2929"/>
                </a:solidFill>
              </a:rPr>
              <a:t>Haswell</a:t>
            </a:r>
            <a:r>
              <a:rPr lang="en-US" sz="1600" dirty="0">
                <a:solidFill>
                  <a:srgbClr val="2B2929"/>
                </a:solidFill>
              </a:rPr>
              <a:t>"</a:t>
            </a:r>
            <a:r>
              <a:rPr sz="1600" dirty="0">
                <a:solidFill>
                  <a:srgbClr val="2B2929"/>
                </a:solidFill>
              </a:rPr>
              <a:t> x86</a:t>
            </a:r>
            <a:r>
              <a:rPr lang="en-US" sz="1600" dirty="0">
                <a:solidFill>
                  <a:srgbClr val="2B2929"/>
                </a:solidFill>
              </a:rPr>
              <a:t>-64</a:t>
            </a:r>
            <a:r>
              <a:rPr sz="1600" dirty="0">
                <a:solidFill>
                  <a:srgbClr val="2B2929"/>
                </a:solidFill>
              </a:rPr>
              <a:t> </a:t>
            </a:r>
            <a:r>
              <a:rPr lang="en-US" sz="1600" dirty="0">
                <a:solidFill>
                  <a:srgbClr val="2B2929"/>
                </a:solidFill>
              </a:rPr>
              <a:t>processors </a:t>
            </a:r>
            <a:r>
              <a:rPr lang="fi-FI" sz="1600" dirty="0">
                <a:solidFill>
                  <a:srgbClr val="2B2929"/>
                </a:solidFill>
              </a:rPr>
              <a:t>E7-8890</a:t>
            </a:r>
            <a:r>
              <a:rPr lang="en-US" sz="1600" dirty="0">
                <a:solidFill>
                  <a:srgbClr val="2B2929"/>
                </a:solidFill>
              </a:rPr>
              <a:t>v3 </a:t>
            </a:r>
            <a:r>
              <a:rPr sz="1600" dirty="0">
                <a:solidFill>
                  <a:srgbClr val="2B2929"/>
                </a:solidFill>
              </a:rPr>
              <a:t>1</a:t>
            </a:r>
            <a:r>
              <a:rPr lang="en-US" sz="1600" dirty="0">
                <a:solidFill>
                  <a:srgbClr val="2B2929"/>
                </a:solidFill>
              </a:rPr>
              <a:t>8</a:t>
            </a:r>
            <a:r>
              <a:rPr sz="1600" dirty="0">
                <a:solidFill>
                  <a:srgbClr val="2B2929"/>
                </a:solidFill>
              </a:rPr>
              <a:t>C 2.</a:t>
            </a:r>
            <a:r>
              <a:rPr lang="en-US" sz="1600" dirty="0">
                <a:solidFill>
                  <a:srgbClr val="2B2929"/>
                </a:solidFill>
              </a:rPr>
              <a:t>5</a:t>
            </a:r>
            <a:r>
              <a:rPr sz="1600" dirty="0">
                <a:solidFill>
                  <a:srgbClr val="2B2929"/>
                </a:solidFill>
              </a:rPr>
              <a:t>GHz</a:t>
            </a:r>
          </a:p>
          <a:p>
            <a:r>
              <a:rPr lang="en-US" sz="1600" dirty="0">
                <a:solidFill>
                  <a:srgbClr val="2B2929"/>
                </a:solidFill>
              </a:rPr>
              <a:t>24 Cores used – Another 48 cores can be used for other network services!</a:t>
            </a:r>
            <a:endParaRPr sz="1600" dirty="0">
              <a:solidFill>
                <a:srgbClr val="2B2929"/>
              </a:solidFill>
            </a:endParaRPr>
          </a:p>
          <a:p>
            <a:endParaRPr sz="1600" dirty="0">
              <a:solidFill>
                <a:srgbClr val="2B292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767" y="1418727"/>
            <a:ext cx="73609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207"/>
            <a:r>
              <a:rPr lang="en-US" sz="1333" b="1" dirty="0">
                <a:solidFill>
                  <a:schemeClr val="bg1"/>
                </a:solidFill>
                <a:latin typeface="Arial"/>
                <a:ea typeface=""/>
              </a:rPr>
              <a:t>[</a:t>
            </a:r>
            <a:r>
              <a:rPr lang="en-US" sz="1333" b="1" dirty="0" err="1">
                <a:solidFill>
                  <a:srgbClr val="2B2929"/>
                </a:solidFill>
                <a:latin typeface="Arial"/>
                <a:ea typeface=""/>
              </a:rPr>
              <a:t>Gbps</a:t>
            </a:r>
            <a:r>
              <a:rPr lang="en-US" sz="1333" b="1" dirty="0">
                <a:solidFill>
                  <a:schemeClr val="bg1"/>
                </a:solidFill>
                <a:latin typeface="Arial"/>
                <a:ea typeface=""/>
              </a:rPr>
              <a:t>]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27000" y="168606"/>
            <a:ext cx="11127317" cy="836126"/>
          </a:xfrm>
        </p:spPr>
        <p:txBody>
          <a:bodyPr vert="horz" wrap="square" lIns="0" tIns="0" rIns="0" bIns="0">
            <a:spAutoFit/>
          </a:bodyPr>
          <a:lstStyle/>
          <a:p>
            <a:pPr>
              <a:defRPr/>
            </a:pPr>
            <a:r>
              <a:rPr lang="en-US" sz="4000" cap="all" dirty="0" err="1">
                <a:solidFill>
                  <a:srgbClr val="FF0000"/>
                </a:solidFill>
                <a:latin typeface="Arial Narrow"/>
                <a:cs typeface="Arial Narrow"/>
              </a:rPr>
              <a:t>vNet</a:t>
            </a:r>
            <a:r>
              <a:rPr lang="en-US" sz="4000" cap="all" dirty="0">
                <a:solidFill>
                  <a:srgbClr val="FF0000"/>
                </a:solidFill>
                <a:latin typeface="Arial Narrow"/>
                <a:cs typeface="Arial Narrow"/>
              </a:rPr>
              <a:t>-SLA benchmarking at scale: IPv6</a:t>
            </a:r>
            <a:r>
              <a:rPr lang="en-US" sz="4000" cap="all" dirty="0">
                <a:solidFill>
                  <a:srgbClr val="25C6DD"/>
                </a:solidFill>
                <a:latin typeface="Arial Narrow"/>
                <a:cs typeface="Arial Narrow"/>
              </a:rPr>
              <a:t/>
            </a:r>
            <a:br>
              <a:rPr lang="en-US" sz="4000" cap="all" dirty="0">
                <a:solidFill>
                  <a:srgbClr val="25C6DD"/>
                </a:solidFill>
                <a:latin typeface="Arial Narrow"/>
                <a:cs typeface="Arial Narrow"/>
              </a:rPr>
            </a:br>
            <a:r>
              <a:rPr lang="en-US" sz="2000" dirty="0">
                <a:solidFill>
                  <a:srgbClr val="939598"/>
                </a:solidFill>
                <a:latin typeface="Arial" charset="0"/>
                <a:ea typeface="ＭＳ Ｐゴシック" charset="-128"/>
                <a:cs typeface="+mn-cs"/>
              </a:rPr>
              <a:t>VPP-based vSwitch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10448248" y="210549"/>
            <a:ext cx="1616753" cy="5334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400" b="1" dirty="0" err="1">
                <a:solidFill>
                  <a:srgbClr val="2B2929"/>
                </a:solidFill>
                <a:latin typeface="+mn-lt"/>
                <a:ea typeface="+mn-ea"/>
              </a:rPr>
              <a:t>Phy</a:t>
            </a:r>
            <a:r>
              <a:rPr lang="en-US" sz="1400" b="1" dirty="0">
                <a:solidFill>
                  <a:srgbClr val="2B2929"/>
                </a:solidFill>
                <a:latin typeface="+mn-lt"/>
                <a:ea typeface="+mn-ea"/>
              </a:rPr>
              <a:t>-VS-</a:t>
            </a:r>
            <a:r>
              <a:rPr lang="en-US" sz="1400" b="1" dirty="0" err="1">
                <a:solidFill>
                  <a:srgbClr val="2B2929"/>
                </a:solidFill>
                <a:latin typeface="+mn-lt"/>
                <a:ea typeface="+mn-ea"/>
              </a:rPr>
              <a:t>Phy</a:t>
            </a:r>
            <a:endParaRPr lang="en-US" sz="1400" b="1" dirty="0">
              <a:solidFill>
                <a:srgbClr val="2B2929"/>
              </a:solidFill>
              <a:latin typeface="+mn-lt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331" y="999964"/>
            <a:ext cx="4336896" cy="3020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48000" tIns="48000" rIns="48000" bIns="48000" rtlCol="0">
            <a:spAutoFit/>
          </a:bodyPr>
          <a:lstStyle>
            <a:defPPr>
              <a:defRPr lang="en-US"/>
            </a:defPPr>
            <a:lvl1pPr defTabSz="609223" eaLnBrk="1" fontAlgn="auto" hangingPunct="1">
              <a:spcBef>
                <a:spcPts val="0"/>
              </a:spcBef>
              <a:spcAft>
                <a:spcPts val="0"/>
              </a:spcAft>
              <a:defRPr sz="13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Zero-packet-loss Throughput for 12 port 40GE, 24 cores</a:t>
            </a:r>
            <a:r>
              <a:rPr lang="en-US" dirty="0" smtClean="0"/>
              <a:t>, IPv6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30009" y="1418727"/>
            <a:ext cx="74571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207"/>
            <a:r>
              <a:rPr lang="en-US" sz="1333" b="1" dirty="0">
                <a:solidFill>
                  <a:srgbClr val="2B2929"/>
                </a:solidFill>
                <a:latin typeface="Arial"/>
                <a:ea typeface=""/>
              </a:rPr>
              <a:t>[</a:t>
            </a:r>
            <a:r>
              <a:rPr lang="en-US" sz="1333" b="1" dirty="0" err="1">
                <a:solidFill>
                  <a:srgbClr val="2B2929"/>
                </a:solidFill>
                <a:latin typeface="Arial"/>
                <a:ea typeface=""/>
              </a:rPr>
              <a:t>Mpps</a:t>
            </a:r>
            <a:r>
              <a:rPr lang="en-US" sz="1333" b="1" dirty="0">
                <a:solidFill>
                  <a:srgbClr val="2B2929"/>
                </a:solidFill>
                <a:latin typeface="Arial"/>
                <a:ea typeface=""/>
              </a:rPr>
              <a:t>]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18933" y="4909821"/>
            <a:ext cx="2827450" cy="1808480"/>
          </a:xfrm>
          <a:prstGeom prst="rect">
            <a:avLst/>
          </a:prstGeom>
          <a:noFill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168275" indent="-168275" eaLnBrk="0" hangingPunct="0">
              <a:lnSpc>
                <a:spcPct val="95000"/>
              </a:lnSpc>
              <a:spcBef>
                <a:spcPts val="1438"/>
              </a:spcBef>
              <a:buClr>
                <a:schemeClr val="tx1"/>
              </a:buClr>
              <a:buSzPct val="100000"/>
              <a:buFont typeface="Arial" charset="0"/>
              <a:buChar char="•"/>
              <a:defRPr sz="1600" b="0" i="0" cap="none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defRPr>
            </a:lvl1pPr>
            <a:lvl2pPr marL="912813" indent="0" eaLnBrk="0" hangingPunct="0">
              <a:lnSpc>
                <a:spcPct val="95000"/>
              </a:lnSpc>
              <a:spcBef>
                <a:spcPts val="838"/>
              </a:spcBef>
              <a:buClr>
                <a:schemeClr val="tx2"/>
              </a:buClr>
              <a:defRPr>
                <a:solidFill>
                  <a:srgbClr val="546568"/>
                </a:solidFill>
                <a:latin typeface="+mj-lt"/>
                <a:ea typeface="ＭＳ Ｐゴシック" charset="0"/>
              </a:defRPr>
            </a:lvl2pPr>
            <a:lvl3pPr marL="1371600" indent="-1588" defTabSz="91440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600">
                <a:solidFill>
                  <a:srgbClr val="546568"/>
                </a:solidFill>
                <a:latin typeface="+mj-lt"/>
                <a:ea typeface="ＭＳ Ｐゴシック" charset="0"/>
              </a:defRPr>
            </a:lvl3pPr>
            <a:lvl4pPr marL="18303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400">
                <a:solidFill>
                  <a:srgbClr val="546568"/>
                </a:solidFill>
                <a:latin typeface="+mj-lt"/>
                <a:ea typeface="ＭＳ Ｐゴシック" charset="0"/>
              </a:defRPr>
            </a:lvl4pPr>
            <a:lvl5pPr marL="27447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400">
                <a:solidFill>
                  <a:srgbClr val="546568"/>
                </a:solidFill>
                <a:latin typeface="+mj-lt"/>
                <a:ea typeface="ＭＳ Ｐゴシック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2B2929"/>
                </a:solidFill>
              </a:rPr>
              <a:t>VPP </a:t>
            </a:r>
            <a:r>
              <a:rPr lang="en-US" dirty="0" err="1">
                <a:solidFill>
                  <a:srgbClr val="2B2929"/>
                </a:solidFill>
              </a:rPr>
              <a:t>vSwitch</a:t>
            </a:r>
            <a:r>
              <a:rPr lang="en-US" dirty="0">
                <a:solidFill>
                  <a:srgbClr val="2B2929"/>
                </a:solidFill>
              </a:rPr>
              <a:t> IPv4 routed </a:t>
            </a:r>
            <a:r>
              <a:rPr lang="en-US" dirty="0" smtClean="0">
                <a:solidFill>
                  <a:srgbClr val="2B2929"/>
                </a:solidFill>
              </a:rPr>
              <a:t>forwarding FIB </a:t>
            </a:r>
            <a:r>
              <a:rPr lang="en-US" dirty="0">
                <a:solidFill>
                  <a:srgbClr val="2B2929"/>
                </a:solidFill>
              </a:rPr>
              <a:t>with 2 </a:t>
            </a:r>
            <a:r>
              <a:rPr lang="en-US" dirty="0" err="1">
                <a:solidFill>
                  <a:srgbClr val="2B2929"/>
                </a:solidFill>
              </a:rPr>
              <a:t>milion</a:t>
            </a:r>
            <a:r>
              <a:rPr lang="en-US" dirty="0">
                <a:solidFill>
                  <a:srgbClr val="2B2929"/>
                </a:solidFill>
              </a:rPr>
              <a:t> </a:t>
            </a:r>
            <a:r>
              <a:rPr lang="en-US" dirty="0" smtClean="0">
                <a:solidFill>
                  <a:srgbClr val="2B2929"/>
                </a:solidFill>
              </a:rPr>
              <a:t> IPv6 entries 12x40GE </a:t>
            </a:r>
            <a:r>
              <a:rPr lang="en-US" dirty="0">
                <a:solidFill>
                  <a:srgbClr val="2B2929"/>
                </a:solidFill>
              </a:rPr>
              <a:t>(480GE) 64B frames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6600"/>
                </a:solidFill>
              </a:rPr>
              <a:t>200Mpps </a:t>
            </a:r>
            <a:r>
              <a:rPr lang="en-US" b="1" dirty="0">
                <a:solidFill>
                  <a:srgbClr val="FF6600"/>
                </a:solidFill>
              </a:rPr>
              <a:t>zero frame loss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C3DB64"/>
                </a:solidFill>
              </a:rPr>
              <a:t>NIC </a:t>
            </a:r>
            <a:r>
              <a:rPr lang="en-US" dirty="0">
                <a:solidFill>
                  <a:srgbClr val="C3DB64"/>
                </a:solidFill>
              </a:rPr>
              <a:t>and </a:t>
            </a:r>
            <a:r>
              <a:rPr lang="en-US" dirty="0" err="1">
                <a:solidFill>
                  <a:srgbClr val="C3DB64"/>
                </a:solidFill>
              </a:rPr>
              <a:t>PCIe</a:t>
            </a:r>
            <a:r>
              <a:rPr lang="en-US" dirty="0">
                <a:solidFill>
                  <a:srgbClr val="C3DB64"/>
                </a:solidFill>
              </a:rPr>
              <a:t> is the limit not VPP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78392" y="4889502"/>
            <a:ext cx="2885275" cy="1828799"/>
          </a:xfrm>
          <a:prstGeom prst="rect">
            <a:avLst/>
          </a:prstGeom>
          <a:noFill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eaLnBrk="0" hangingPunct="0">
              <a:lnSpc>
                <a:spcPct val="95000"/>
              </a:lnSpc>
              <a:spcBef>
                <a:spcPts val="1438"/>
              </a:spcBef>
              <a:buClr>
                <a:schemeClr val="tx1"/>
              </a:buClr>
              <a:buSzPct val="100000"/>
              <a:buFont typeface="Arial" charset="0"/>
              <a:buNone/>
              <a:defRPr sz="1600" b="0" i="0" cap="none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defRPr>
            </a:lvl1pPr>
            <a:lvl2pPr marL="912813" indent="0" eaLnBrk="0" hangingPunct="0">
              <a:lnSpc>
                <a:spcPct val="95000"/>
              </a:lnSpc>
              <a:spcBef>
                <a:spcPts val="838"/>
              </a:spcBef>
              <a:buClr>
                <a:schemeClr val="tx2"/>
              </a:buClr>
              <a:defRPr>
                <a:solidFill>
                  <a:srgbClr val="546568"/>
                </a:solidFill>
                <a:latin typeface="+mj-lt"/>
                <a:ea typeface="ＭＳ Ｐゴシック" charset="0"/>
              </a:defRPr>
            </a:lvl2pPr>
            <a:lvl3pPr marL="1371600" indent="-1588" defTabSz="91440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600">
                <a:solidFill>
                  <a:srgbClr val="546568"/>
                </a:solidFill>
                <a:latin typeface="+mj-lt"/>
                <a:ea typeface="ＭＳ Ｐゴシック" charset="0"/>
              </a:defRPr>
            </a:lvl3pPr>
            <a:lvl4pPr marL="18303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400">
                <a:solidFill>
                  <a:srgbClr val="546568"/>
                </a:solidFill>
                <a:latin typeface="+mj-lt"/>
                <a:ea typeface="ＭＳ Ｐゴシック" charset="0"/>
              </a:defRPr>
            </a:lvl4pPr>
            <a:lvl5pPr marL="27447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400">
                <a:solidFill>
                  <a:srgbClr val="546568"/>
                </a:solidFill>
                <a:latin typeface="+mj-lt"/>
                <a:ea typeface="ＭＳ Ｐゴシック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>
                <a:solidFill>
                  <a:srgbClr val="2B2929"/>
                </a:solidFill>
              </a:rPr>
              <a:t>VPP </a:t>
            </a:r>
            <a:r>
              <a:rPr lang="en-US" dirty="0" err="1">
                <a:solidFill>
                  <a:srgbClr val="2B2929"/>
                </a:solidFill>
              </a:rPr>
              <a:t>vSwitch</a:t>
            </a:r>
            <a:r>
              <a:rPr lang="en-US" dirty="0">
                <a:solidFill>
                  <a:srgbClr val="2B2929"/>
                </a:solidFill>
              </a:rPr>
              <a:t> IPv4 routed </a:t>
            </a:r>
            <a:r>
              <a:rPr lang="en-US" dirty="0" smtClean="0">
                <a:solidFill>
                  <a:srgbClr val="2B2929"/>
                </a:solidFill>
              </a:rPr>
              <a:t>forwarding FIB </a:t>
            </a:r>
            <a:r>
              <a:rPr lang="en-US" dirty="0">
                <a:solidFill>
                  <a:srgbClr val="2B2929"/>
                </a:solidFill>
              </a:rPr>
              <a:t>with 2 </a:t>
            </a:r>
            <a:r>
              <a:rPr lang="en-US" dirty="0" err="1">
                <a:solidFill>
                  <a:srgbClr val="2B2929"/>
                </a:solidFill>
              </a:rPr>
              <a:t>milion</a:t>
            </a:r>
            <a:r>
              <a:rPr lang="en-US" dirty="0">
                <a:solidFill>
                  <a:srgbClr val="2B2929"/>
                </a:solidFill>
              </a:rPr>
              <a:t> </a:t>
            </a:r>
            <a:r>
              <a:rPr lang="en-US" dirty="0" smtClean="0">
                <a:solidFill>
                  <a:srgbClr val="2B2929"/>
                </a:solidFill>
              </a:rPr>
              <a:t> IPv6 </a:t>
            </a:r>
            <a:r>
              <a:rPr lang="en-US" dirty="0">
                <a:solidFill>
                  <a:srgbClr val="2B2929"/>
                </a:solidFill>
              </a:rPr>
              <a:t>entries</a:t>
            </a:r>
          </a:p>
          <a:p>
            <a:r>
              <a:rPr lang="en-US" b="1" dirty="0">
                <a:solidFill>
                  <a:srgbClr val="2B2929"/>
                </a:solidFill>
              </a:rPr>
              <a:t>12x40GE (480GE) IMIX frames</a:t>
            </a:r>
          </a:p>
          <a:p>
            <a:r>
              <a:rPr lang="en-US" b="1" dirty="0" smtClean="0">
                <a:solidFill>
                  <a:srgbClr val="FF6600"/>
                </a:solidFill>
              </a:rPr>
              <a:t>480Gbps </a:t>
            </a:r>
            <a:r>
              <a:rPr lang="en-US" b="1" dirty="0">
                <a:solidFill>
                  <a:srgbClr val="FF6600"/>
                </a:solidFill>
              </a:rPr>
              <a:t>zero frame loss</a:t>
            </a:r>
          </a:p>
          <a:p>
            <a:r>
              <a:rPr lang="en-US" dirty="0">
                <a:solidFill>
                  <a:srgbClr val="C3DB64"/>
                </a:solidFill>
              </a:rPr>
              <a:t>“Sky” is the limit not VPP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15637" y="989235"/>
            <a:ext cx="4336896" cy="3020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48000" tIns="48000" rIns="48000" bIns="48000" rtlCol="0">
            <a:spAutoFit/>
          </a:bodyPr>
          <a:lstStyle>
            <a:defPPr>
              <a:defRPr lang="en-US"/>
            </a:defPPr>
            <a:lvl1pPr defTabSz="609223" eaLnBrk="1" fontAlgn="auto" hangingPunct="1">
              <a:spcBef>
                <a:spcPts val="0"/>
              </a:spcBef>
              <a:spcAft>
                <a:spcPts val="0"/>
              </a:spcAft>
              <a:defRPr sz="13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Zero-packet-loss Throughput for 12 port 40GE, 24 cores</a:t>
            </a:r>
            <a:r>
              <a:rPr lang="en-US" dirty="0" smtClean="0"/>
              <a:t>, IPv6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3814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305029" y="1128318"/>
            <a:ext cx="11722271" cy="3242173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566" tIns="457189" rIns="457189" bIns="457189" anchor="ctr"/>
          <a:lstStyle/>
          <a:p>
            <a:pPr defTabSz="68275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Apple LiGothic Medium"/>
              <a:cs typeface="Arial"/>
            </a:endParaRPr>
          </a:p>
        </p:txBody>
      </p:sp>
      <p:graphicFrame>
        <p:nvGraphicFramePr>
          <p:cNvPr id="24" name="Char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891715"/>
              </p:ext>
            </p:extLst>
          </p:nvPr>
        </p:nvGraphicFramePr>
        <p:xfrm>
          <a:off x="137231" y="719914"/>
          <a:ext cx="6444396" cy="4067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har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176"/>
              </p:ext>
            </p:extLst>
          </p:nvPr>
        </p:nvGraphicFramePr>
        <p:xfrm>
          <a:off x="6080018" y="724986"/>
          <a:ext cx="6188295" cy="412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Rectangle 22"/>
          <p:cNvSpPr/>
          <p:nvPr/>
        </p:nvSpPr>
        <p:spPr>
          <a:xfrm>
            <a:off x="304801" y="4777544"/>
            <a:ext cx="5939641" cy="1902656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566" tIns="457189" rIns="457189" bIns="457189" anchor="ctr"/>
          <a:lstStyle/>
          <a:p>
            <a:pPr defTabSz="68275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Apple LiGothic Medium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46041" y="5461000"/>
            <a:ext cx="2797960" cy="1179117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566" tIns="457189" rIns="457189" bIns="457189" anchor="ctr"/>
          <a:lstStyle/>
          <a:p>
            <a:pPr defTabSz="68275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Apple LiGothic Medium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245600" y="5461000"/>
            <a:ext cx="2797960" cy="1179117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566" tIns="457189" rIns="457189" bIns="457189" anchor="ctr"/>
          <a:lstStyle/>
          <a:p>
            <a:pPr defTabSz="68275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Apple LiGothic Medium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46041" y="4777544"/>
            <a:ext cx="5697519" cy="600288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566" tIns="457189" rIns="457189" bIns="457189" anchor="ctr"/>
          <a:lstStyle/>
          <a:p>
            <a:pPr defTabSz="68275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Apple LiGothic Medium"/>
              <a:cs typeface="Arial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390146" y="4953001"/>
            <a:ext cx="5807455" cy="1646841"/>
          </a:xfrm>
          <a:prstGeom prst="rect">
            <a:avLst/>
          </a:prstGeom>
          <a:noFill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68275" indent="-168275" eaLnBrk="0" hangingPunct="0">
              <a:lnSpc>
                <a:spcPct val="95000"/>
              </a:lnSpc>
              <a:spcBef>
                <a:spcPts val="1438"/>
              </a:spcBef>
              <a:buClr>
                <a:schemeClr val="tx1"/>
              </a:buClr>
              <a:buSzPct val="100000"/>
              <a:buFont typeface="Arial" charset="0"/>
              <a:buChar char="•"/>
              <a:defRPr lang="en-US" sz="2000" b="0" i="0" cap="none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defRPr>
            </a:lvl1pPr>
            <a:lvl2pPr marL="912813" indent="0" eaLnBrk="0" hangingPunct="0">
              <a:lnSpc>
                <a:spcPct val="95000"/>
              </a:lnSpc>
              <a:spcBef>
                <a:spcPts val="838"/>
              </a:spcBef>
              <a:buClr>
                <a:schemeClr val="tx2"/>
              </a:buClr>
              <a:defRPr lang="en-US">
                <a:solidFill>
                  <a:srgbClr val="546568"/>
                </a:solidFill>
                <a:latin typeface="+mj-lt"/>
                <a:ea typeface="ＭＳ Ｐゴシック" charset="0"/>
              </a:defRPr>
            </a:lvl2pPr>
            <a:lvl3pPr marL="1371600" indent="-1588" defTabSz="91440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lang="en-US" sz="1600">
                <a:solidFill>
                  <a:srgbClr val="546568"/>
                </a:solidFill>
                <a:latin typeface="+mj-lt"/>
                <a:ea typeface="ＭＳ Ｐゴシック" charset="0"/>
              </a:defRPr>
            </a:lvl3pPr>
            <a:lvl4pPr marL="18303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lang="en-US" sz="1400">
                <a:solidFill>
                  <a:srgbClr val="546568"/>
                </a:solidFill>
                <a:latin typeface="+mj-lt"/>
                <a:ea typeface="ＭＳ Ｐゴシック" charset="0"/>
              </a:defRPr>
            </a:lvl4pPr>
            <a:lvl5pPr marL="27447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lang="en-US" sz="1400">
                <a:solidFill>
                  <a:srgbClr val="546568"/>
                </a:solidFill>
                <a:latin typeface="+mj-lt"/>
                <a:ea typeface="ＭＳ Ｐゴシック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pPr defTabSz="914377" fontAlgn="base">
              <a:spcAft>
                <a:spcPct val="0"/>
              </a:spcAft>
              <a:buClr>
                <a:srgbClr val="26BBD5"/>
              </a:buClr>
              <a:buFont typeface="Wingdings" charset="2"/>
              <a:buChar char="§"/>
            </a:pPr>
            <a:r>
              <a:rPr sz="1600" dirty="0" err="1">
                <a:solidFill>
                  <a:srgbClr val="2B2929"/>
                </a:solidFill>
              </a:rPr>
              <a:t>FD.io</a:t>
            </a:r>
            <a:r>
              <a:rPr sz="1600" dirty="0">
                <a:solidFill>
                  <a:srgbClr val="2B2929"/>
                </a:solidFill>
              </a:rPr>
              <a:t> VPP data plane throughput not impacted by large size of IPv</a:t>
            </a:r>
            <a:r>
              <a:rPr lang="en-US" sz="1600" dirty="0">
                <a:solidFill>
                  <a:srgbClr val="2B2929"/>
                </a:solidFill>
              </a:rPr>
              <a:t>4</a:t>
            </a:r>
            <a:r>
              <a:rPr sz="1600" dirty="0">
                <a:solidFill>
                  <a:srgbClr val="2B2929"/>
                </a:solidFill>
              </a:rPr>
              <a:t> FIB</a:t>
            </a:r>
          </a:p>
          <a:p>
            <a:pPr defTabSz="914377" fontAlgn="base">
              <a:spcAft>
                <a:spcPct val="0"/>
              </a:spcAft>
              <a:buClr>
                <a:srgbClr val="26BBD5"/>
              </a:buClr>
              <a:buFont typeface="Wingdings" charset="2"/>
              <a:buChar char="§"/>
            </a:pPr>
            <a:r>
              <a:rPr sz="1600" dirty="0">
                <a:solidFill>
                  <a:srgbClr val="2B2929"/>
                </a:solidFill>
              </a:rPr>
              <a:t>VPP tested on UCS 4-CPU server with 4</a:t>
            </a:r>
            <a:r>
              <a:rPr lang="en-US" sz="1600" dirty="0">
                <a:solidFill>
                  <a:srgbClr val="2B2929"/>
                </a:solidFill>
              </a:rPr>
              <a:t>x </a:t>
            </a:r>
            <a:r>
              <a:rPr sz="1600" dirty="0">
                <a:solidFill>
                  <a:srgbClr val="2B2929"/>
                </a:solidFill>
              </a:rPr>
              <a:t>Intel </a:t>
            </a:r>
            <a:r>
              <a:rPr lang="fi-FI" sz="1600" dirty="0">
                <a:solidFill>
                  <a:srgbClr val="2B2929"/>
                </a:solidFill>
              </a:rPr>
              <a:t>E7-8890</a:t>
            </a:r>
            <a:r>
              <a:rPr sz="1600" dirty="0">
                <a:solidFill>
                  <a:srgbClr val="2B2929"/>
                </a:solidFill>
              </a:rPr>
              <a:t>v3</a:t>
            </a:r>
            <a:r>
              <a:rPr lang="en-US" sz="1600" dirty="0">
                <a:solidFill>
                  <a:srgbClr val="2B2929"/>
                </a:solidFill>
              </a:rPr>
              <a:t> (</a:t>
            </a:r>
            <a:r>
              <a:rPr sz="1600" dirty="0">
                <a:solidFill>
                  <a:srgbClr val="2B2929"/>
                </a:solidFill>
              </a:rPr>
              <a:t>18C 2.5GHz</a:t>
            </a:r>
            <a:r>
              <a:rPr lang="en-US" sz="1600" dirty="0">
                <a:solidFill>
                  <a:srgbClr val="2B2929"/>
                </a:solidFill>
              </a:rPr>
              <a:t>)</a:t>
            </a:r>
          </a:p>
          <a:p>
            <a:pPr defTabSz="914377" fontAlgn="base">
              <a:spcAft>
                <a:spcPct val="0"/>
              </a:spcAft>
              <a:buClr>
                <a:srgbClr val="26BBD5"/>
              </a:buClr>
              <a:buFont typeface="Wingdings" charset="2"/>
              <a:buChar char="§"/>
            </a:pPr>
            <a:r>
              <a:rPr lang="en-US" sz="1600" dirty="0">
                <a:solidFill>
                  <a:srgbClr val="2B2929"/>
                </a:solidFill>
              </a:rPr>
              <a:t>36 Core used – NIC RSS=2 to drive NIC performance</a:t>
            </a:r>
            <a:r>
              <a:rPr lang="en-US" sz="1600" dirty="0"/>
              <a:t>, </a:t>
            </a:r>
            <a:r>
              <a:rPr lang="en-US" sz="1600" dirty="0">
                <a:solidFill>
                  <a:schemeClr val="accent5"/>
                </a:solidFill>
              </a:rPr>
              <a:t>VPP cores not busy!</a:t>
            </a:r>
            <a:endParaRPr sz="1600" dirty="0">
              <a:solidFill>
                <a:schemeClr val="accent5"/>
              </a:solidFill>
            </a:endParaRPr>
          </a:p>
          <a:p>
            <a:pPr defTabSz="914377" fontAlgn="base">
              <a:spcAft>
                <a:spcPct val="0"/>
              </a:spcAft>
              <a:buClr>
                <a:srgbClr val="26BBD5"/>
              </a:buClr>
              <a:buFont typeface="Wingdings" charset="2"/>
              <a:buChar char="§"/>
            </a:pPr>
            <a:r>
              <a:rPr sz="1600" dirty="0">
                <a:solidFill>
                  <a:schemeClr val="accent5"/>
                </a:solidFill>
              </a:rPr>
              <a:t>Another </a:t>
            </a:r>
            <a:r>
              <a:rPr lang="en-US" sz="1600" dirty="0">
                <a:solidFill>
                  <a:schemeClr val="accent5"/>
                </a:solidFill>
              </a:rPr>
              <a:t>36</a:t>
            </a:r>
            <a:r>
              <a:rPr sz="1600" dirty="0">
                <a:solidFill>
                  <a:schemeClr val="accent5"/>
                </a:solidFill>
              </a:rPr>
              <a:t> cores </a:t>
            </a:r>
            <a:r>
              <a:rPr lang="en-US" sz="1600" dirty="0">
                <a:solidFill>
                  <a:schemeClr val="accent5"/>
                </a:solidFill>
              </a:rPr>
              <a:t>available </a:t>
            </a:r>
            <a:r>
              <a:rPr sz="1600" dirty="0">
                <a:solidFill>
                  <a:schemeClr val="accent5"/>
                </a:solidFill>
              </a:rPr>
              <a:t>for other services!</a:t>
            </a:r>
          </a:p>
          <a:p>
            <a:pPr defTabSz="914377" fontAlgn="base">
              <a:spcAft>
                <a:spcPct val="0"/>
              </a:spcAft>
              <a:buClr>
                <a:srgbClr val="26BBD5"/>
              </a:buClr>
              <a:buFont typeface="Wingdings" charset="2"/>
              <a:buChar char="§"/>
            </a:pPr>
            <a:endParaRPr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03201" y="1106590"/>
            <a:ext cx="706139" cy="323161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defTabSz="609191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/>
              <a:t>[</a:t>
            </a:r>
            <a:r>
              <a:rPr lang="en-US" sz="1300" b="1" dirty="0" err="1"/>
              <a:t>Gbps</a:t>
            </a:r>
            <a:r>
              <a:rPr lang="en-US" sz="1300" b="1" dirty="0"/>
              <a:t>]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59264" y="97656"/>
            <a:ext cx="11127317" cy="780470"/>
          </a:xfrm>
        </p:spPr>
        <p:txBody>
          <a:bodyPr vert="horz" wrap="square" lIns="0" tIns="0" rIns="0" bIns="0">
            <a:spAutoFit/>
          </a:bodyPr>
          <a:lstStyle/>
          <a:p>
            <a:pPr>
              <a:defRPr/>
            </a:pPr>
            <a:r>
              <a:rPr lang="en-US" sz="3700" cap="all" dirty="0" err="1">
                <a:solidFill>
                  <a:schemeClr val="tx2"/>
                </a:solidFill>
                <a:latin typeface="Arial Narrow"/>
                <a:cs typeface="Arial Narrow"/>
              </a:rPr>
              <a:t>vNet</a:t>
            </a:r>
            <a:r>
              <a:rPr lang="en-US" sz="3700" cap="all" dirty="0">
                <a:solidFill>
                  <a:schemeClr val="tx2"/>
                </a:solidFill>
                <a:latin typeface="Arial Narrow"/>
                <a:cs typeface="Arial Narrow"/>
              </a:rPr>
              <a:t> benchmarking at scale: IPv4 on VPP vSwitch</a:t>
            </a:r>
            <a:br>
              <a:rPr lang="en-US" sz="3700" cap="all" dirty="0">
                <a:solidFill>
                  <a:schemeClr val="tx2"/>
                </a:solidFill>
                <a:latin typeface="Arial Narrow"/>
                <a:cs typeface="Arial Narrow"/>
              </a:rPr>
            </a:br>
            <a:endParaRPr lang="en-US" sz="1900" dirty="0">
              <a:solidFill>
                <a:schemeClr val="tx2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5540" y="685801"/>
            <a:ext cx="6188347" cy="389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47999" tIns="47999" rIns="47999" bIns="47999" rtlCol="0">
            <a:spAutoFit/>
          </a:bodyPr>
          <a:lstStyle>
            <a:defPPr>
              <a:defRPr lang="en-US"/>
            </a:defPPr>
            <a:lvl1pPr defTabSz="609223" eaLnBrk="1" fontAlgn="auto" hangingPunct="1">
              <a:spcBef>
                <a:spcPts val="0"/>
              </a:spcBef>
              <a:spcAft>
                <a:spcPts val="0"/>
              </a:spcAft>
              <a:defRPr sz="1333">
                <a:solidFill>
                  <a:schemeClr val="tx1"/>
                </a:solidFill>
              </a:defRPr>
            </a:lvl1pPr>
          </a:lstStyle>
          <a:p>
            <a:r>
              <a:rPr lang="en-US" sz="1900" dirty="0">
                <a:solidFill>
                  <a:schemeClr val="accent5"/>
                </a:solidFill>
              </a:rPr>
              <a:t>Zero-Packet-Loss Throughput for 18 port 40GE, 36 cores, IPv4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0459" y="1128318"/>
            <a:ext cx="745619" cy="323161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defTabSz="609191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2B2929"/>
                </a:solidFill>
              </a:rPr>
              <a:t>[</a:t>
            </a:r>
            <a:r>
              <a:rPr lang="en-US" sz="1300" b="1" dirty="0" err="1">
                <a:solidFill>
                  <a:srgbClr val="2B2929"/>
                </a:solidFill>
              </a:rPr>
              <a:t>Mpps</a:t>
            </a:r>
            <a:r>
              <a:rPr lang="en-US" sz="1300" b="1" dirty="0">
                <a:solidFill>
                  <a:srgbClr val="2B2929"/>
                </a:solidFill>
              </a:rPr>
              <a:t>]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17285" y="5887720"/>
            <a:ext cx="2826715" cy="701731"/>
          </a:xfrm>
          <a:prstGeom prst="rect">
            <a:avLst/>
          </a:prstGeom>
          <a:noFill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168275" indent="-168275" eaLnBrk="0" hangingPunct="0">
              <a:lnSpc>
                <a:spcPct val="95000"/>
              </a:lnSpc>
              <a:spcBef>
                <a:spcPts val="1438"/>
              </a:spcBef>
              <a:buClr>
                <a:schemeClr val="tx1"/>
              </a:buClr>
              <a:buSzPct val="100000"/>
              <a:buFont typeface="Arial" charset="0"/>
              <a:buChar char="•"/>
              <a:defRPr sz="1600" b="0" i="0" cap="none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defRPr>
            </a:lvl1pPr>
            <a:lvl2pPr marL="912813" indent="0" eaLnBrk="0" hangingPunct="0">
              <a:lnSpc>
                <a:spcPct val="95000"/>
              </a:lnSpc>
              <a:spcBef>
                <a:spcPts val="838"/>
              </a:spcBef>
              <a:buClr>
                <a:schemeClr val="tx2"/>
              </a:buClr>
              <a:defRPr>
                <a:solidFill>
                  <a:srgbClr val="546568"/>
                </a:solidFill>
                <a:latin typeface="+mj-lt"/>
                <a:ea typeface="ＭＳ Ｐゴシック" charset="0"/>
              </a:defRPr>
            </a:lvl2pPr>
            <a:lvl3pPr marL="1371600" indent="-1588" defTabSz="91440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600">
                <a:solidFill>
                  <a:srgbClr val="546568"/>
                </a:solidFill>
                <a:latin typeface="+mj-lt"/>
                <a:ea typeface="ＭＳ Ｐゴシック" charset="0"/>
              </a:defRPr>
            </a:lvl3pPr>
            <a:lvl4pPr marL="18303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400">
                <a:solidFill>
                  <a:srgbClr val="546568"/>
                </a:solidFill>
                <a:latin typeface="+mj-lt"/>
                <a:ea typeface="ＭＳ Ｐゴシック" charset="0"/>
              </a:defRPr>
            </a:lvl4pPr>
            <a:lvl5pPr marL="27447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400">
                <a:solidFill>
                  <a:srgbClr val="546568"/>
                </a:solidFill>
                <a:latin typeface="+mj-lt"/>
                <a:ea typeface="ＭＳ Ｐゴシック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 defTabSz="914377" fontAlgn="base">
              <a:spcBef>
                <a:spcPts val="0"/>
              </a:spcBef>
              <a:spcAft>
                <a:spcPct val="0"/>
              </a:spcAft>
              <a:buClr>
                <a:srgbClr val="26BBD5"/>
              </a:buClr>
              <a:buNone/>
            </a:pPr>
            <a:r>
              <a:rPr lang="en-US" b="1" dirty="0">
                <a:solidFill>
                  <a:srgbClr val="2B2929"/>
                </a:solidFill>
              </a:rPr>
              <a:t>64B =&gt; 297 Mpps</a:t>
            </a:r>
          </a:p>
          <a:p>
            <a:pPr marL="0" indent="0" algn="ctr" defTabSz="914377" fontAlgn="base">
              <a:spcBef>
                <a:spcPts val="0"/>
              </a:spcBef>
              <a:spcAft>
                <a:spcPct val="0"/>
              </a:spcAft>
              <a:buClr>
                <a:srgbClr val="26BBD5"/>
              </a:buClr>
              <a:buNone/>
            </a:pPr>
            <a:endParaRPr lang="en-US" b="1" dirty="0"/>
          </a:p>
          <a:p>
            <a:pPr marL="0" indent="0" algn="ctr" defTabSz="914377" fontAlgn="base">
              <a:spcBef>
                <a:spcPts val="0"/>
              </a:spcBef>
              <a:spcAft>
                <a:spcPct val="0"/>
              </a:spcAft>
              <a:buClr>
                <a:srgbClr val="26BBD5"/>
              </a:buClr>
              <a:buNone/>
            </a:pPr>
            <a:r>
              <a:rPr lang="en-US" dirty="0">
                <a:solidFill>
                  <a:srgbClr val="C3DB64"/>
                </a:solidFill>
              </a:rPr>
              <a:t>NIC and </a:t>
            </a:r>
            <a:r>
              <a:rPr lang="en-US" dirty="0" err="1">
                <a:solidFill>
                  <a:srgbClr val="C3DB64"/>
                </a:solidFill>
              </a:rPr>
              <a:t>PCIe</a:t>
            </a:r>
            <a:r>
              <a:rPr lang="en-US" dirty="0">
                <a:solidFill>
                  <a:srgbClr val="C3DB64"/>
                </a:solidFill>
              </a:rPr>
              <a:t> is the limit not VPP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50400" y="5664201"/>
            <a:ext cx="2336800" cy="935641"/>
          </a:xfrm>
          <a:prstGeom prst="rect">
            <a:avLst/>
          </a:prstGeom>
          <a:noFill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indent="0" algn="ctr" eaLnBrk="0" hangingPunct="0">
              <a:lnSpc>
                <a:spcPct val="95000"/>
              </a:lnSpc>
              <a:spcBef>
                <a:spcPts val="1438"/>
              </a:spcBef>
              <a:buClr>
                <a:schemeClr val="tx1"/>
              </a:buClr>
              <a:buSzPct val="100000"/>
              <a:buFont typeface="Arial" charset="0"/>
              <a:buNone/>
              <a:defRPr sz="1600" b="0" i="0" cap="none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defRPr>
            </a:lvl1pPr>
            <a:lvl2pPr marL="912813" indent="0" eaLnBrk="0" hangingPunct="0">
              <a:lnSpc>
                <a:spcPct val="95000"/>
              </a:lnSpc>
              <a:spcBef>
                <a:spcPts val="838"/>
              </a:spcBef>
              <a:buClr>
                <a:schemeClr val="tx2"/>
              </a:buClr>
              <a:defRPr>
                <a:solidFill>
                  <a:srgbClr val="546568"/>
                </a:solidFill>
                <a:latin typeface="+mj-lt"/>
                <a:ea typeface="ＭＳ Ｐゴシック" charset="0"/>
              </a:defRPr>
            </a:lvl2pPr>
            <a:lvl3pPr marL="1371600" indent="-1588" defTabSz="91440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600">
                <a:solidFill>
                  <a:srgbClr val="546568"/>
                </a:solidFill>
                <a:latin typeface="+mj-lt"/>
                <a:ea typeface="ＭＳ Ｐゴシック" charset="0"/>
              </a:defRPr>
            </a:lvl3pPr>
            <a:lvl4pPr marL="18303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400">
                <a:solidFill>
                  <a:srgbClr val="546568"/>
                </a:solidFill>
                <a:latin typeface="+mj-lt"/>
                <a:ea typeface="ＭＳ Ｐゴシック" charset="0"/>
              </a:defRPr>
            </a:lvl4pPr>
            <a:lvl5pPr marL="27447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400">
                <a:solidFill>
                  <a:srgbClr val="546568"/>
                </a:solidFill>
                <a:latin typeface="+mj-lt"/>
                <a:ea typeface="ＭＳ Ｐゴシック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defTabSz="914377" fontAlgn="base">
              <a:spcBef>
                <a:spcPts val="0"/>
              </a:spcBef>
              <a:spcAft>
                <a:spcPct val="0"/>
              </a:spcAft>
              <a:buClr>
                <a:srgbClr val="26BBD5"/>
              </a:buClr>
            </a:pPr>
            <a:r>
              <a:rPr lang="en-US" dirty="0">
                <a:solidFill>
                  <a:srgbClr val="2B2929"/>
                </a:solidFill>
              </a:rPr>
              <a:t>    </a:t>
            </a:r>
            <a:r>
              <a:rPr lang="en-US" b="1" dirty="0">
                <a:solidFill>
                  <a:srgbClr val="2B2929"/>
                </a:solidFill>
              </a:rPr>
              <a:t>IMIX =&gt; 342 Gbps</a:t>
            </a:r>
          </a:p>
          <a:p>
            <a:pPr defTabSz="914377" fontAlgn="base">
              <a:spcBef>
                <a:spcPts val="0"/>
              </a:spcBef>
              <a:spcAft>
                <a:spcPct val="0"/>
              </a:spcAft>
              <a:buClr>
                <a:srgbClr val="26BBD5"/>
              </a:buClr>
            </a:pPr>
            <a:r>
              <a:rPr lang="en-US" b="1" dirty="0">
                <a:solidFill>
                  <a:srgbClr val="2B2929"/>
                </a:solidFill>
              </a:rPr>
              <a:t>1518B =&gt; 462 Gbps</a:t>
            </a:r>
          </a:p>
          <a:p>
            <a:pPr defTabSz="914377" fontAlgn="base">
              <a:spcBef>
                <a:spcPts val="0"/>
              </a:spcBef>
              <a:spcAft>
                <a:spcPct val="0"/>
              </a:spcAft>
              <a:buClr>
                <a:srgbClr val="26BBD5"/>
              </a:buClr>
            </a:pPr>
            <a:endParaRPr lang="en-US" b="1" dirty="0"/>
          </a:p>
          <a:p>
            <a:pPr defTabSz="914377" fontAlgn="base">
              <a:spcBef>
                <a:spcPts val="0"/>
              </a:spcBef>
              <a:spcAft>
                <a:spcPct val="0"/>
              </a:spcAft>
              <a:buClr>
                <a:srgbClr val="26BBD5"/>
              </a:buClr>
            </a:pPr>
            <a:r>
              <a:rPr lang="en-US" dirty="0">
                <a:solidFill>
                  <a:srgbClr val="C3DB64"/>
                </a:solidFill>
              </a:rPr>
              <a:t>“Sky” is the limit not VPP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07201" y="4851401"/>
            <a:ext cx="4803649" cy="467820"/>
          </a:xfrm>
          <a:prstGeom prst="rect">
            <a:avLst/>
          </a:prstGeom>
          <a:noFill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indent="0" algn="ctr" eaLnBrk="0" hangingPunct="0">
              <a:lnSpc>
                <a:spcPct val="95000"/>
              </a:lnSpc>
              <a:spcBef>
                <a:spcPts val="1438"/>
              </a:spcBef>
              <a:buClr>
                <a:schemeClr val="tx1"/>
              </a:buClr>
              <a:buSzPct val="100000"/>
              <a:buFont typeface="Arial" charset="0"/>
              <a:buNone/>
              <a:defRPr sz="1600" b="0" i="0" cap="none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defRPr>
            </a:lvl1pPr>
            <a:lvl2pPr marL="912813" indent="0" eaLnBrk="0" hangingPunct="0">
              <a:lnSpc>
                <a:spcPct val="95000"/>
              </a:lnSpc>
              <a:spcBef>
                <a:spcPts val="838"/>
              </a:spcBef>
              <a:buClr>
                <a:schemeClr val="tx2"/>
              </a:buClr>
              <a:defRPr>
                <a:solidFill>
                  <a:srgbClr val="546568"/>
                </a:solidFill>
                <a:latin typeface="+mj-lt"/>
                <a:ea typeface="ＭＳ Ｐゴシック" charset="0"/>
              </a:defRPr>
            </a:lvl2pPr>
            <a:lvl3pPr marL="1371600" indent="-1588" defTabSz="91440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600">
                <a:solidFill>
                  <a:srgbClr val="546568"/>
                </a:solidFill>
                <a:latin typeface="+mj-lt"/>
                <a:ea typeface="ＭＳ Ｐゴシック" charset="0"/>
              </a:defRPr>
            </a:lvl3pPr>
            <a:lvl4pPr marL="18303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400">
                <a:solidFill>
                  <a:srgbClr val="546568"/>
                </a:solidFill>
                <a:latin typeface="+mj-lt"/>
                <a:ea typeface="ＭＳ Ｐゴシック" charset="0"/>
              </a:defRPr>
            </a:lvl4pPr>
            <a:lvl5pPr marL="27447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400">
                <a:solidFill>
                  <a:srgbClr val="546568"/>
                </a:solidFill>
                <a:latin typeface="+mj-lt"/>
                <a:ea typeface="ＭＳ Ｐゴシック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defTabSz="914377" fontAlgn="base">
              <a:spcBef>
                <a:spcPts val="0"/>
              </a:spcBef>
              <a:spcAft>
                <a:spcPct val="0"/>
              </a:spcAft>
              <a:buClr>
                <a:srgbClr val="26BBD5"/>
              </a:buClr>
            </a:pPr>
            <a:r>
              <a:rPr lang="en-US" dirty="0">
                <a:solidFill>
                  <a:srgbClr val="2B2929"/>
                </a:solidFill>
              </a:rPr>
              <a:t>VPP </a:t>
            </a:r>
            <a:r>
              <a:rPr lang="en-US" dirty="0" err="1">
                <a:solidFill>
                  <a:srgbClr val="2B2929"/>
                </a:solidFill>
              </a:rPr>
              <a:t>vSwitch</a:t>
            </a:r>
            <a:r>
              <a:rPr lang="en-US" dirty="0">
                <a:solidFill>
                  <a:srgbClr val="2B2929"/>
                </a:solidFill>
              </a:rPr>
              <a:t> IPv4 routed forwarding, FIB up to 8M IPv4</a:t>
            </a:r>
          </a:p>
          <a:p>
            <a:pPr defTabSz="914377" fontAlgn="base">
              <a:spcBef>
                <a:spcPts val="0"/>
              </a:spcBef>
              <a:spcAft>
                <a:spcPct val="0"/>
              </a:spcAft>
              <a:buClr>
                <a:srgbClr val="26BBD5"/>
              </a:buClr>
            </a:pPr>
            <a:r>
              <a:rPr lang="en-US" b="1" dirty="0">
                <a:solidFill>
                  <a:srgbClr val="2B2929"/>
                </a:solidFill>
              </a:rPr>
              <a:t>Zero Packet Loss Measurements</a:t>
            </a:r>
          </a:p>
        </p:txBody>
      </p:sp>
    </p:spTree>
    <p:extLst>
      <p:ext uri="{BB962C8B-B14F-4D97-AF65-F5344CB8AC3E}">
        <p14:creationId xmlns:p14="http://schemas.microsoft.com/office/powerpoint/2010/main" val="72609141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305029" y="1128318"/>
            <a:ext cx="11722271" cy="3242173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566" tIns="457189" rIns="457189" bIns="457189" anchor="ctr"/>
          <a:lstStyle/>
          <a:p>
            <a:pPr defTabSz="68275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Apple LiGothic Medium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1" y="4777544"/>
            <a:ext cx="5939641" cy="1902656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566" tIns="457189" rIns="457189" bIns="457189" anchor="ctr"/>
          <a:lstStyle/>
          <a:p>
            <a:pPr defTabSz="68275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Apple LiGothic Medium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46041" y="5461000"/>
            <a:ext cx="2797960" cy="1179117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566" tIns="457189" rIns="457189" bIns="457189" anchor="ctr"/>
          <a:lstStyle/>
          <a:p>
            <a:pPr defTabSz="68275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Apple LiGothic Medium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245600" y="5461000"/>
            <a:ext cx="2797960" cy="1179117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566" tIns="457189" rIns="457189" bIns="457189" anchor="ctr"/>
          <a:lstStyle/>
          <a:p>
            <a:pPr defTabSz="68275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Apple LiGothic Medium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46041" y="4777544"/>
            <a:ext cx="5697519" cy="600288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566" tIns="457189" rIns="457189" bIns="457189" anchor="ctr"/>
          <a:lstStyle/>
          <a:p>
            <a:pPr defTabSz="68275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Apple LiGothic Medium"/>
              <a:cs typeface="Arial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390146" y="4953001"/>
            <a:ext cx="5807455" cy="1646841"/>
          </a:xfrm>
          <a:prstGeom prst="rect">
            <a:avLst/>
          </a:prstGeom>
          <a:noFill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68275" indent="-168275" eaLnBrk="0" hangingPunct="0">
              <a:lnSpc>
                <a:spcPct val="95000"/>
              </a:lnSpc>
              <a:spcBef>
                <a:spcPts val="1438"/>
              </a:spcBef>
              <a:buClr>
                <a:schemeClr val="tx1"/>
              </a:buClr>
              <a:buSzPct val="100000"/>
              <a:buFont typeface="Arial" charset="0"/>
              <a:buChar char="•"/>
              <a:defRPr lang="en-US" sz="2000" b="0" i="0" cap="none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defRPr>
            </a:lvl1pPr>
            <a:lvl2pPr marL="912813" indent="0" eaLnBrk="0" hangingPunct="0">
              <a:lnSpc>
                <a:spcPct val="95000"/>
              </a:lnSpc>
              <a:spcBef>
                <a:spcPts val="838"/>
              </a:spcBef>
              <a:buClr>
                <a:schemeClr val="tx2"/>
              </a:buClr>
              <a:defRPr lang="en-US">
                <a:solidFill>
                  <a:srgbClr val="546568"/>
                </a:solidFill>
                <a:latin typeface="+mj-lt"/>
                <a:ea typeface="ＭＳ Ｐゴシック" charset="0"/>
              </a:defRPr>
            </a:lvl2pPr>
            <a:lvl3pPr marL="1371600" indent="-1588" defTabSz="91440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lang="en-US" sz="1600">
                <a:solidFill>
                  <a:srgbClr val="546568"/>
                </a:solidFill>
                <a:latin typeface="+mj-lt"/>
                <a:ea typeface="ＭＳ Ｐゴシック" charset="0"/>
              </a:defRPr>
            </a:lvl3pPr>
            <a:lvl4pPr marL="18303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lang="en-US" sz="1400">
                <a:solidFill>
                  <a:srgbClr val="546568"/>
                </a:solidFill>
                <a:latin typeface="+mj-lt"/>
                <a:ea typeface="ＭＳ Ｐゴシック" charset="0"/>
              </a:defRPr>
            </a:lvl4pPr>
            <a:lvl5pPr marL="27447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lang="en-US" sz="1400">
                <a:solidFill>
                  <a:srgbClr val="546568"/>
                </a:solidFill>
                <a:latin typeface="+mj-lt"/>
                <a:ea typeface="ＭＳ Ｐゴシック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pPr defTabSz="914377" fontAlgn="base">
              <a:spcAft>
                <a:spcPct val="0"/>
              </a:spcAft>
              <a:buClr>
                <a:srgbClr val="26BBD5"/>
              </a:buClr>
              <a:buFont typeface="Wingdings" charset="2"/>
              <a:buChar char="§"/>
            </a:pPr>
            <a:r>
              <a:rPr sz="1600" dirty="0" err="1">
                <a:solidFill>
                  <a:schemeClr val="tx1"/>
                </a:solidFill>
              </a:rPr>
              <a:t>FD.io</a:t>
            </a:r>
            <a:r>
              <a:rPr sz="1600" dirty="0">
                <a:solidFill>
                  <a:schemeClr val="tx1"/>
                </a:solidFill>
              </a:rPr>
              <a:t> VPP data plane throughput not impacted by large size of IPv</a:t>
            </a:r>
            <a:r>
              <a:rPr lang="en-US" sz="1600" dirty="0">
                <a:solidFill>
                  <a:schemeClr val="tx1"/>
                </a:solidFill>
              </a:rPr>
              <a:t>4</a:t>
            </a:r>
            <a:r>
              <a:rPr sz="1600" dirty="0">
                <a:solidFill>
                  <a:schemeClr val="tx1"/>
                </a:solidFill>
              </a:rPr>
              <a:t> FIB</a:t>
            </a:r>
          </a:p>
          <a:p>
            <a:pPr defTabSz="914377" fontAlgn="base">
              <a:spcAft>
                <a:spcPct val="0"/>
              </a:spcAft>
              <a:buClr>
                <a:srgbClr val="26BBD5"/>
              </a:buClr>
              <a:buFont typeface="Wingdings" charset="2"/>
              <a:buChar char="§"/>
            </a:pPr>
            <a:r>
              <a:rPr sz="1600" dirty="0">
                <a:solidFill>
                  <a:schemeClr val="tx1"/>
                </a:solidFill>
              </a:rPr>
              <a:t>VPP tested on UCS 4-CPU server with 4</a:t>
            </a:r>
            <a:r>
              <a:rPr lang="en-US" sz="1600" dirty="0">
                <a:solidFill>
                  <a:schemeClr val="tx1"/>
                </a:solidFill>
              </a:rPr>
              <a:t>x </a:t>
            </a:r>
            <a:r>
              <a:rPr sz="1600" dirty="0">
                <a:solidFill>
                  <a:schemeClr val="tx1"/>
                </a:solidFill>
              </a:rPr>
              <a:t>Intel </a:t>
            </a:r>
            <a:r>
              <a:rPr lang="fi-FI" sz="1600" dirty="0">
                <a:solidFill>
                  <a:schemeClr val="tx1"/>
                </a:solidFill>
              </a:rPr>
              <a:t>E7-8890</a:t>
            </a:r>
            <a:r>
              <a:rPr sz="1600" dirty="0">
                <a:solidFill>
                  <a:schemeClr val="tx1"/>
                </a:solidFill>
              </a:rPr>
              <a:t>v3</a:t>
            </a:r>
            <a:r>
              <a:rPr lang="en-US" sz="1600" dirty="0">
                <a:solidFill>
                  <a:schemeClr val="tx1"/>
                </a:solidFill>
              </a:rPr>
              <a:t> (</a:t>
            </a:r>
            <a:r>
              <a:rPr sz="1600" dirty="0">
                <a:solidFill>
                  <a:schemeClr val="tx1"/>
                </a:solidFill>
              </a:rPr>
              <a:t>18C 2.5GHz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  <a:p>
            <a:pPr defTabSz="914377" fontAlgn="base">
              <a:spcAft>
                <a:spcPct val="0"/>
              </a:spcAft>
              <a:buClr>
                <a:srgbClr val="26BBD5"/>
              </a:buClr>
              <a:buFont typeface="Wingdings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36 Core used – NIC RSS=2 to drive NIC performance</a:t>
            </a:r>
            <a:r>
              <a:rPr lang="en-US" sz="1600" dirty="0"/>
              <a:t>, </a:t>
            </a:r>
            <a:r>
              <a:rPr lang="en-US" sz="1600" dirty="0">
                <a:solidFill>
                  <a:schemeClr val="accent5"/>
                </a:solidFill>
              </a:rPr>
              <a:t>VPP cores not busy!</a:t>
            </a:r>
            <a:endParaRPr sz="1600" dirty="0">
              <a:solidFill>
                <a:schemeClr val="accent5"/>
              </a:solidFill>
            </a:endParaRPr>
          </a:p>
          <a:p>
            <a:pPr defTabSz="914377" fontAlgn="base">
              <a:spcAft>
                <a:spcPct val="0"/>
              </a:spcAft>
              <a:buClr>
                <a:srgbClr val="26BBD5"/>
              </a:buClr>
              <a:buFont typeface="Wingdings" charset="2"/>
              <a:buChar char="§"/>
            </a:pPr>
            <a:r>
              <a:rPr sz="1600" dirty="0">
                <a:solidFill>
                  <a:schemeClr val="accent5"/>
                </a:solidFill>
              </a:rPr>
              <a:t>Another </a:t>
            </a:r>
            <a:r>
              <a:rPr lang="en-US" sz="1600" dirty="0">
                <a:solidFill>
                  <a:schemeClr val="accent5"/>
                </a:solidFill>
              </a:rPr>
              <a:t>36</a:t>
            </a:r>
            <a:r>
              <a:rPr sz="1600" dirty="0">
                <a:solidFill>
                  <a:schemeClr val="accent5"/>
                </a:solidFill>
              </a:rPr>
              <a:t> cores </a:t>
            </a:r>
            <a:r>
              <a:rPr lang="en-US" sz="1600" dirty="0">
                <a:solidFill>
                  <a:schemeClr val="accent5"/>
                </a:solidFill>
              </a:rPr>
              <a:t>available </a:t>
            </a:r>
            <a:r>
              <a:rPr sz="1600" dirty="0">
                <a:solidFill>
                  <a:schemeClr val="accent5"/>
                </a:solidFill>
              </a:rPr>
              <a:t>for other services!</a:t>
            </a:r>
          </a:p>
          <a:p>
            <a:pPr defTabSz="914377" fontAlgn="base">
              <a:spcAft>
                <a:spcPct val="0"/>
              </a:spcAft>
              <a:buClr>
                <a:srgbClr val="26BBD5"/>
              </a:buClr>
              <a:buFont typeface="Wingdings" charset="2"/>
              <a:buChar char="§"/>
            </a:pPr>
            <a:endParaRPr sz="160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71476" y="0"/>
            <a:ext cx="11127317" cy="975783"/>
          </a:xfrm>
        </p:spPr>
        <p:txBody>
          <a:bodyPr vert="horz" wrap="square" lIns="0" tIns="0" rIns="0" bIns="0">
            <a:spAutoFit/>
          </a:bodyPr>
          <a:lstStyle/>
          <a:p>
            <a:pPr>
              <a:defRPr/>
            </a:pPr>
            <a:r>
              <a:rPr lang="en-US" sz="3700" cap="all" dirty="0" err="1">
                <a:latin typeface="Arial Narrow"/>
                <a:cs typeface="Arial Narrow"/>
              </a:rPr>
              <a:t>vNet</a:t>
            </a:r>
            <a:r>
              <a:rPr lang="en-US" sz="3700" cap="all" dirty="0">
                <a:latin typeface="Arial Narrow"/>
                <a:cs typeface="Arial Narrow"/>
              </a:rPr>
              <a:t> benchmarking at scale: IPv4+SEcurity</a:t>
            </a:r>
            <a:br>
              <a:rPr lang="en-US" sz="3700" cap="all" dirty="0">
                <a:latin typeface="Arial Narrow"/>
                <a:cs typeface="Arial Narrow"/>
              </a:rPr>
            </a:br>
            <a:endParaRPr lang="en-US" sz="1900" dirty="0"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5540" y="685801"/>
            <a:ext cx="6188347" cy="389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47999" tIns="47999" rIns="47999" bIns="47999" rtlCol="0">
            <a:spAutoFit/>
          </a:bodyPr>
          <a:lstStyle>
            <a:defPPr>
              <a:defRPr lang="en-US"/>
            </a:defPPr>
            <a:lvl1pPr defTabSz="609223" eaLnBrk="1" fontAlgn="auto" hangingPunct="1">
              <a:spcBef>
                <a:spcPts val="0"/>
              </a:spcBef>
              <a:spcAft>
                <a:spcPts val="0"/>
              </a:spcAft>
              <a:defRPr sz="1333">
                <a:solidFill>
                  <a:schemeClr val="tx1"/>
                </a:solidFill>
              </a:defRPr>
            </a:lvl1pPr>
          </a:lstStyle>
          <a:p>
            <a:r>
              <a:rPr lang="en-US" sz="1900" dirty="0">
                <a:solidFill>
                  <a:schemeClr val="accent5"/>
                </a:solidFill>
              </a:rPr>
              <a:t>Zero-Packet-Loss Throughput for 18 port 40GE, 36 cores, IPv4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17285" y="5887720"/>
            <a:ext cx="2826715" cy="701731"/>
          </a:xfrm>
          <a:prstGeom prst="rect">
            <a:avLst/>
          </a:prstGeom>
          <a:noFill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168275" indent="-168275" eaLnBrk="0" hangingPunct="0">
              <a:lnSpc>
                <a:spcPct val="95000"/>
              </a:lnSpc>
              <a:spcBef>
                <a:spcPts val="1438"/>
              </a:spcBef>
              <a:buClr>
                <a:schemeClr val="tx1"/>
              </a:buClr>
              <a:buSzPct val="100000"/>
              <a:buFont typeface="Arial" charset="0"/>
              <a:buChar char="•"/>
              <a:defRPr sz="1600" b="0" i="0" cap="none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defRPr>
            </a:lvl1pPr>
            <a:lvl2pPr marL="912813" indent="0" eaLnBrk="0" hangingPunct="0">
              <a:lnSpc>
                <a:spcPct val="95000"/>
              </a:lnSpc>
              <a:spcBef>
                <a:spcPts val="838"/>
              </a:spcBef>
              <a:buClr>
                <a:schemeClr val="tx2"/>
              </a:buClr>
              <a:defRPr>
                <a:solidFill>
                  <a:srgbClr val="546568"/>
                </a:solidFill>
                <a:latin typeface="+mj-lt"/>
                <a:ea typeface="ＭＳ Ｐゴシック" charset="0"/>
              </a:defRPr>
            </a:lvl2pPr>
            <a:lvl3pPr marL="1371600" indent="-1588" defTabSz="91440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600">
                <a:solidFill>
                  <a:srgbClr val="546568"/>
                </a:solidFill>
                <a:latin typeface="+mj-lt"/>
                <a:ea typeface="ＭＳ Ｐゴシック" charset="0"/>
              </a:defRPr>
            </a:lvl3pPr>
            <a:lvl4pPr marL="18303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400">
                <a:solidFill>
                  <a:srgbClr val="546568"/>
                </a:solidFill>
                <a:latin typeface="+mj-lt"/>
                <a:ea typeface="ＭＳ Ｐゴシック" charset="0"/>
              </a:defRPr>
            </a:lvl4pPr>
            <a:lvl5pPr marL="27447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400">
                <a:solidFill>
                  <a:srgbClr val="546568"/>
                </a:solidFill>
                <a:latin typeface="+mj-lt"/>
                <a:ea typeface="ＭＳ Ｐゴシック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 defTabSz="914377" fontAlgn="base">
              <a:spcBef>
                <a:spcPts val="0"/>
              </a:spcBef>
              <a:spcAft>
                <a:spcPct val="0"/>
              </a:spcAft>
              <a:buClr>
                <a:srgbClr val="26BBD5"/>
              </a:buClr>
              <a:buNone/>
            </a:pPr>
            <a:r>
              <a:rPr lang="en-US" b="1" dirty="0">
                <a:solidFill>
                  <a:srgbClr val="2B2929"/>
                </a:solidFill>
              </a:rPr>
              <a:t>64B =&gt; 238 Mpps</a:t>
            </a:r>
          </a:p>
          <a:p>
            <a:pPr marL="0" indent="0" algn="ctr" defTabSz="914377" fontAlgn="base">
              <a:spcBef>
                <a:spcPts val="0"/>
              </a:spcBef>
              <a:spcAft>
                <a:spcPct val="0"/>
              </a:spcAft>
              <a:buClr>
                <a:srgbClr val="26BBD5"/>
              </a:buClr>
              <a:buNone/>
            </a:pPr>
            <a:endParaRPr lang="en-US" b="1" dirty="0"/>
          </a:p>
          <a:p>
            <a:pPr marL="0" indent="0" algn="ctr" defTabSz="914377" fontAlgn="base">
              <a:spcBef>
                <a:spcPts val="0"/>
              </a:spcBef>
              <a:spcAft>
                <a:spcPct val="0"/>
              </a:spcAft>
              <a:buClr>
                <a:srgbClr val="26BBD5"/>
              </a:buClr>
              <a:buNone/>
            </a:pPr>
            <a:r>
              <a:rPr lang="en-US" dirty="0">
                <a:solidFill>
                  <a:srgbClr val="C3DB64"/>
                </a:solidFill>
              </a:rPr>
              <a:t>NIC and </a:t>
            </a:r>
            <a:r>
              <a:rPr lang="en-US" dirty="0" err="1">
                <a:solidFill>
                  <a:srgbClr val="C3DB64"/>
                </a:solidFill>
              </a:rPr>
              <a:t>PCIe</a:t>
            </a:r>
            <a:r>
              <a:rPr lang="en-US" dirty="0">
                <a:solidFill>
                  <a:srgbClr val="C3DB64"/>
                </a:solidFill>
              </a:rPr>
              <a:t> is the limit not VPP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50400" y="5664201"/>
            <a:ext cx="2336800" cy="935641"/>
          </a:xfrm>
          <a:prstGeom prst="rect">
            <a:avLst/>
          </a:prstGeom>
          <a:noFill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indent="0" algn="ctr" eaLnBrk="0" hangingPunct="0">
              <a:lnSpc>
                <a:spcPct val="95000"/>
              </a:lnSpc>
              <a:spcBef>
                <a:spcPts val="1438"/>
              </a:spcBef>
              <a:buClr>
                <a:schemeClr val="tx1"/>
              </a:buClr>
              <a:buSzPct val="100000"/>
              <a:buFont typeface="Arial" charset="0"/>
              <a:buNone/>
              <a:defRPr sz="1600" b="0" i="0" cap="none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defRPr>
            </a:lvl1pPr>
            <a:lvl2pPr marL="912813" indent="0" eaLnBrk="0" hangingPunct="0">
              <a:lnSpc>
                <a:spcPct val="95000"/>
              </a:lnSpc>
              <a:spcBef>
                <a:spcPts val="838"/>
              </a:spcBef>
              <a:buClr>
                <a:schemeClr val="tx2"/>
              </a:buClr>
              <a:defRPr>
                <a:solidFill>
                  <a:srgbClr val="546568"/>
                </a:solidFill>
                <a:latin typeface="+mj-lt"/>
                <a:ea typeface="ＭＳ Ｐゴシック" charset="0"/>
              </a:defRPr>
            </a:lvl2pPr>
            <a:lvl3pPr marL="1371600" indent="-1588" defTabSz="91440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600">
                <a:solidFill>
                  <a:srgbClr val="546568"/>
                </a:solidFill>
                <a:latin typeface="+mj-lt"/>
                <a:ea typeface="ＭＳ Ｐゴシック" charset="0"/>
              </a:defRPr>
            </a:lvl3pPr>
            <a:lvl4pPr marL="18303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400">
                <a:solidFill>
                  <a:srgbClr val="546568"/>
                </a:solidFill>
                <a:latin typeface="+mj-lt"/>
                <a:ea typeface="ＭＳ Ｐゴシック" charset="0"/>
              </a:defRPr>
            </a:lvl4pPr>
            <a:lvl5pPr marL="27447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400">
                <a:solidFill>
                  <a:srgbClr val="546568"/>
                </a:solidFill>
                <a:latin typeface="+mj-lt"/>
                <a:ea typeface="ＭＳ Ｐゴシック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defTabSz="914377" fontAlgn="base">
              <a:spcBef>
                <a:spcPts val="0"/>
              </a:spcBef>
              <a:spcAft>
                <a:spcPct val="0"/>
              </a:spcAft>
              <a:buClr>
                <a:srgbClr val="26BBD5"/>
              </a:buClr>
            </a:pPr>
            <a:r>
              <a:rPr lang="en-US" dirty="0">
                <a:solidFill>
                  <a:srgbClr val="2B2929"/>
                </a:solidFill>
              </a:rPr>
              <a:t>    </a:t>
            </a:r>
            <a:r>
              <a:rPr lang="en-US" b="1" dirty="0">
                <a:solidFill>
                  <a:srgbClr val="2B2929"/>
                </a:solidFill>
              </a:rPr>
              <a:t>IMIX =&gt; 342 Gbps</a:t>
            </a:r>
          </a:p>
          <a:p>
            <a:pPr defTabSz="914377" fontAlgn="base">
              <a:spcBef>
                <a:spcPts val="0"/>
              </a:spcBef>
              <a:spcAft>
                <a:spcPct val="0"/>
              </a:spcAft>
              <a:buClr>
                <a:srgbClr val="26BBD5"/>
              </a:buClr>
            </a:pPr>
            <a:r>
              <a:rPr lang="en-US" b="1" dirty="0">
                <a:solidFill>
                  <a:srgbClr val="2B2929"/>
                </a:solidFill>
              </a:rPr>
              <a:t>1518B =&gt; 462 Gbps</a:t>
            </a:r>
          </a:p>
          <a:p>
            <a:pPr defTabSz="914377" fontAlgn="base">
              <a:spcBef>
                <a:spcPts val="0"/>
              </a:spcBef>
              <a:spcAft>
                <a:spcPct val="0"/>
              </a:spcAft>
              <a:buClr>
                <a:srgbClr val="26BBD5"/>
              </a:buClr>
            </a:pPr>
            <a:endParaRPr lang="en-US" b="1" dirty="0"/>
          </a:p>
          <a:p>
            <a:pPr defTabSz="914377" fontAlgn="base">
              <a:spcBef>
                <a:spcPts val="0"/>
              </a:spcBef>
              <a:spcAft>
                <a:spcPct val="0"/>
              </a:spcAft>
              <a:buClr>
                <a:srgbClr val="26BBD5"/>
              </a:buClr>
            </a:pPr>
            <a:r>
              <a:rPr lang="en-US" dirty="0">
                <a:solidFill>
                  <a:srgbClr val="C3DB64"/>
                </a:solidFill>
              </a:rPr>
              <a:t>“Sky” is the limit not VPP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07201" y="4851400"/>
            <a:ext cx="4803649" cy="513730"/>
          </a:xfrm>
          <a:prstGeom prst="rect">
            <a:avLst/>
          </a:prstGeom>
          <a:noFill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indent="0" algn="ctr" eaLnBrk="0" hangingPunct="0">
              <a:lnSpc>
                <a:spcPct val="95000"/>
              </a:lnSpc>
              <a:spcBef>
                <a:spcPts val="1438"/>
              </a:spcBef>
              <a:buClr>
                <a:schemeClr val="tx1"/>
              </a:buClr>
              <a:buSzPct val="100000"/>
              <a:buFont typeface="Arial" charset="0"/>
              <a:buNone/>
              <a:defRPr sz="1600" b="0" i="0" cap="none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defRPr>
            </a:lvl1pPr>
            <a:lvl2pPr marL="912813" indent="0" eaLnBrk="0" hangingPunct="0">
              <a:lnSpc>
                <a:spcPct val="95000"/>
              </a:lnSpc>
              <a:spcBef>
                <a:spcPts val="838"/>
              </a:spcBef>
              <a:buClr>
                <a:schemeClr val="tx2"/>
              </a:buClr>
              <a:defRPr>
                <a:solidFill>
                  <a:srgbClr val="546568"/>
                </a:solidFill>
                <a:latin typeface="+mj-lt"/>
                <a:ea typeface="ＭＳ Ｐゴシック" charset="0"/>
              </a:defRPr>
            </a:lvl2pPr>
            <a:lvl3pPr marL="1371600" indent="-1588" defTabSz="91440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600">
                <a:solidFill>
                  <a:srgbClr val="546568"/>
                </a:solidFill>
                <a:latin typeface="+mj-lt"/>
                <a:ea typeface="ＭＳ Ｐゴシック" charset="0"/>
              </a:defRPr>
            </a:lvl3pPr>
            <a:lvl4pPr marL="18303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400">
                <a:solidFill>
                  <a:srgbClr val="546568"/>
                </a:solidFill>
                <a:latin typeface="+mj-lt"/>
                <a:ea typeface="ＭＳ Ｐゴシック" charset="0"/>
              </a:defRPr>
            </a:lvl4pPr>
            <a:lvl5pPr marL="27447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400">
                <a:solidFill>
                  <a:srgbClr val="546568"/>
                </a:solidFill>
                <a:latin typeface="+mj-lt"/>
                <a:ea typeface="ＭＳ Ｐゴシック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defTabSz="914377" fontAlgn="base">
              <a:spcBef>
                <a:spcPts val="0"/>
              </a:spcBef>
              <a:spcAft>
                <a:spcPct val="0"/>
              </a:spcAft>
              <a:buClr>
                <a:srgbClr val="26BBD5"/>
              </a:buClr>
            </a:pPr>
            <a:r>
              <a:rPr lang="en-US" dirty="0">
                <a:solidFill>
                  <a:srgbClr val="2B2929"/>
                </a:solidFill>
              </a:rPr>
              <a:t>VPP </a:t>
            </a:r>
            <a:r>
              <a:rPr lang="en-US" dirty="0" err="1">
                <a:solidFill>
                  <a:srgbClr val="2B2929"/>
                </a:solidFill>
              </a:rPr>
              <a:t>vSwitch</a:t>
            </a:r>
            <a:r>
              <a:rPr lang="en-US" dirty="0">
                <a:solidFill>
                  <a:srgbClr val="2B2929"/>
                </a:solidFill>
              </a:rPr>
              <a:t> IPv4 rtd fwding, FIB up to 8M IPv4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sz="1900" b="1" dirty="0">
                <a:solidFill>
                  <a:srgbClr val="FF0000"/>
                </a:solidFill>
              </a:rPr>
              <a:t>2k white-list </a:t>
            </a:r>
            <a:endParaRPr lang="en-US" b="1" dirty="0">
              <a:solidFill>
                <a:srgbClr val="FF0000"/>
              </a:solidFill>
            </a:endParaRPr>
          </a:p>
          <a:p>
            <a:pPr defTabSz="914377" fontAlgn="base">
              <a:spcBef>
                <a:spcPts val="0"/>
              </a:spcBef>
              <a:spcAft>
                <a:spcPct val="0"/>
              </a:spcAft>
              <a:buClr>
                <a:srgbClr val="26BBD5"/>
              </a:buClr>
            </a:pPr>
            <a:r>
              <a:rPr lang="en-US" b="1" dirty="0"/>
              <a:t>Zero Packet Loss Measurements</a:t>
            </a:r>
          </a:p>
        </p:txBody>
      </p:sp>
      <p:graphicFrame>
        <p:nvGraphicFramePr>
          <p:cNvPr id="25" name="Char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152502"/>
              </p:ext>
            </p:extLst>
          </p:nvPr>
        </p:nvGraphicFramePr>
        <p:xfrm>
          <a:off x="137231" y="719914"/>
          <a:ext cx="6444396" cy="4067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3201" y="1106590"/>
            <a:ext cx="706139" cy="323161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defTabSz="609191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2B2929"/>
                </a:solidFill>
              </a:rPr>
              <a:t>[</a:t>
            </a:r>
            <a:r>
              <a:rPr lang="en-US" sz="1300" b="1" dirty="0" err="1">
                <a:solidFill>
                  <a:srgbClr val="2B2929"/>
                </a:solidFill>
              </a:rPr>
              <a:t>Gbps</a:t>
            </a:r>
            <a:r>
              <a:rPr lang="en-US" sz="1300" b="1" dirty="0">
                <a:solidFill>
                  <a:srgbClr val="2B2929"/>
                </a:solidFill>
              </a:rPr>
              <a:t>]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08595" y="4343400"/>
            <a:ext cx="6727406" cy="44627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121917" tIns="60958" rIns="121917" bIns="60958" rtlCol="0">
            <a:spAutoFit/>
          </a:bodyPr>
          <a:lstStyle/>
          <a:p>
            <a:r>
              <a:rPr lang="en-US" sz="2100" b="1" dirty="0">
                <a:solidFill>
                  <a:schemeClr val="accent5"/>
                </a:solidFill>
              </a:rPr>
              <a:t>That is Right – No Impact on IMIX and 1518B Performance</a:t>
            </a:r>
          </a:p>
        </p:txBody>
      </p:sp>
      <p:graphicFrame>
        <p:nvGraphicFramePr>
          <p:cNvPr id="30" name="Char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164551"/>
              </p:ext>
            </p:extLst>
          </p:nvPr>
        </p:nvGraphicFramePr>
        <p:xfrm>
          <a:off x="6080018" y="724986"/>
          <a:ext cx="6188295" cy="412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100459" y="1128318"/>
            <a:ext cx="745619" cy="323161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defTabSz="609191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2B2929"/>
                </a:solidFill>
              </a:rPr>
              <a:t>[</a:t>
            </a:r>
            <a:r>
              <a:rPr lang="en-US" sz="1300" b="1" dirty="0" err="1">
                <a:solidFill>
                  <a:srgbClr val="2B2929"/>
                </a:solidFill>
              </a:rPr>
              <a:t>Mpps</a:t>
            </a:r>
            <a:r>
              <a:rPr lang="en-US" sz="1300" b="1" dirty="0">
                <a:solidFill>
                  <a:srgbClr val="2B2929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09943650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576" y="116941"/>
            <a:ext cx="52611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VPP Cores Not Completely Busy</a:t>
            </a:r>
          </a:p>
          <a:p>
            <a:pPr algn="ctr"/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VPP Vectors Have Space For </a:t>
            </a:r>
            <a:r>
              <a:rPr lang="en-US" sz="1600" b="1" dirty="0" smtClean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More Services and More </a:t>
            </a:r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Packets!</a:t>
            </a:r>
            <a:r>
              <a:rPr lang="en-US" sz="1600" b="1" dirty="0" smtClean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!</a:t>
            </a:r>
          </a:p>
          <a:p>
            <a:pPr algn="ctr"/>
            <a:r>
              <a:rPr lang="en-US" sz="1600" b="1" dirty="0" err="1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PCIe</a:t>
            </a:r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 3.0 and NICs Are The Limit</a:t>
            </a:r>
          </a:p>
          <a:p>
            <a:pPr algn="ctr"/>
            <a:endParaRPr lang="en-US" sz="1600" b="1" dirty="0">
              <a:solidFill>
                <a:srgbClr val="C3DB64"/>
              </a:solidFill>
              <a:latin typeface="Arial Narrow"/>
              <a:ea typeface="ＭＳ Ｐゴシック" charset="0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8016" y="116942"/>
            <a:ext cx="32986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And How Do We Know This?</a:t>
            </a:r>
          </a:p>
          <a:p>
            <a:pPr algn="ctr"/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Simples – A Well Engineered Telemetry</a:t>
            </a:r>
          </a:p>
          <a:p>
            <a:pPr algn="ctr"/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In Linux and VPP Tells Us So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779" y="1196753"/>
            <a:ext cx="10497915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latin typeface="Courier New" charset="0"/>
                <a:ea typeface="Courier New" charset="0"/>
                <a:cs typeface="Courier New" charset="0"/>
              </a:rPr>
              <a:t>========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TC5    120ge.vpp.24t24pc.ip4.cop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TC5.0    120ge.2pnic.6nic.rss2.vpp.24t24pc.ip4.cop</a:t>
            </a:r>
          </a:p>
          <a:p>
            <a:r>
              <a:rPr lang="en-US" sz="1000">
                <a:latin typeface="Courier New" charset="0"/>
                <a:ea typeface="Courier New" charset="0"/>
                <a:cs typeface="Courier New" charset="0"/>
              </a:rPr>
              <a:t>d. testcase-vpp-ip4-cop-scale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120ge.2pnic.6nic.rss2.vpp.24t24pc.ip4.2m.cop.2.copip4dst.2k.match.100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64B, 138.000Mpps, 92,736Gbps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IMIX, 40.124832Mpps, 120.000Gbps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1518, 9.752925Mpps, 120.000Gbps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---------------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Thread 1 vpp_wk_0 (lcore 2)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Time 45.1, </a:t>
            </a:r>
            <a:r>
              <a:rPr lang="is-IS" sz="1000" b="1">
                <a:latin typeface="Courier New" charset="0"/>
                <a:ea typeface="Courier New" charset="0"/>
                <a:cs typeface="Courier New" charset="0"/>
              </a:rPr>
              <a:t>average vectors/node 23.44</a:t>
            </a:r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, last 128 main loops 1.44 per node 23.00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  vector rates in 4.6791e6, out 4.6791e6, drop 0.0000e0, punt 0.0000e0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             Name                 State         Calls          Vectors        Suspends         Clocks       Vectors/Call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TenGigabitEtherneta/0/1-output   active            9003498       211054648               0          1.63e1           23.44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TenGigabitEtherneta/0/1-tx       active            9003498       211054648               0          7.94e1           23.44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cop-input                        active            9003498       211054648               0          2.23e1           23.44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dpdk-input                       polling          45658750       211054648               0          1.52e2            4.62</a:t>
            </a:r>
          </a:p>
          <a:p>
            <a:r>
              <a:rPr lang="is-IS" sz="1000" b="1">
                <a:latin typeface="Courier New" charset="0"/>
                <a:ea typeface="Courier New" charset="0"/>
                <a:cs typeface="Courier New" charset="0"/>
              </a:rPr>
              <a:t>            ip4-cop-whitelist                active            9003498       211054648               0          4.34e1           23.44</a:t>
            </a:r>
            <a:endParaRPr lang="is-IS" sz="100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ip4-input                        active            9003498       211054648               0          4.98e1           23.44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ip4-lookup                       active            9003498       211054648               0          6.25e1           23.44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ip4-rewrite-transit              active            9003498       211054648               0          3.43e1           23.44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---------------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Thread 24 vpp_wk_23 (lcore 29)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Time 45.1, </a:t>
            </a:r>
            <a:r>
              <a:rPr lang="is-IS" sz="1000" b="1">
                <a:latin typeface="Courier New" charset="0"/>
                <a:ea typeface="Courier New" charset="0"/>
                <a:cs typeface="Courier New" charset="0"/>
              </a:rPr>
              <a:t>average vectors/node 27.04</a:t>
            </a:r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, last 128 main loops 1.75 per node 28.00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  vector rates in 4.6791e6, out 4.6791e6, drop 0.0000e0, punt 0.0000e0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             Name                 State         Calls          Vectors        Suspends         Clocks       Vectors/Call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TenGigabitEthernet88/0/0-outpu   active            7805705       211055503               0          1.54e1           27.04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TenGigabitEthernet88/0/0-tx      active            7805705       211055503               0          7.75e1           27.04</a:t>
            </a:r>
          </a:p>
          <a:p>
            <a:r>
              <a:rPr lang="is-IS" sz="1000" b="1">
                <a:latin typeface="Courier New" charset="0"/>
                <a:ea typeface="Courier New" charset="0"/>
                <a:cs typeface="Courier New" charset="0"/>
              </a:rPr>
              <a:t>            cop-input                        active            7805705       211055503               0          2.12e1           27.04</a:t>
            </a:r>
            <a:endParaRPr lang="is-IS" sz="100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dpdk-input                       polling          46628961       211055503               0          1.60e2            4.53</a:t>
            </a:r>
          </a:p>
          <a:p>
            <a:r>
              <a:rPr lang="is-IS" sz="1000" b="1">
                <a:latin typeface="Courier New" charset="0"/>
                <a:ea typeface="Courier New" charset="0"/>
                <a:cs typeface="Courier New" charset="0"/>
              </a:rPr>
              <a:t>            ip4-cop-whitelist                active            7805705       211055503               0          4.35e1           27.04</a:t>
            </a:r>
            <a:endParaRPr lang="is-IS" sz="100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ip4-input                        active            7805705       211055503               0          4.86e1           27.04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ip4-lookup                       active            7805705       211055503               0          6.02e1           27.04</a:t>
            </a:r>
          </a:p>
          <a:p>
            <a:r>
              <a:rPr lang="is-IS" sz="1000">
                <a:latin typeface="Courier New" charset="0"/>
                <a:ea typeface="Courier New" charset="0"/>
                <a:cs typeface="Courier New" charset="0"/>
              </a:rPr>
              <a:t>            ip4-rewrite-transit              active            7805705       211055503               0          3.36e1           27.04</a:t>
            </a:r>
            <a:endParaRPr lang="en-US" sz="100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0901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576" y="116941"/>
            <a:ext cx="52611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VPP Cores Not Completely Busy</a:t>
            </a:r>
          </a:p>
          <a:p>
            <a:pPr algn="ctr"/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VPP Vectors Have Space For </a:t>
            </a:r>
            <a:r>
              <a:rPr lang="en-US" sz="1600" b="1" dirty="0" smtClean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More Services and More </a:t>
            </a:r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Packets!</a:t>
            </a:r>
            <a:r>
              <a:rPr lang="en-US" sz="1600" b="1" dirty="0" smtClean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!</a:t>
            </a:r>
          </a:p>
          <a:p>
            <a:pPr algn="ctr"/>
            <a:r>
              <a:rPr lang="en-US" sz="1600" b="1" dirty="0" err="1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PCIe</a:t>
            </a:r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 3.0 and NICs Are The Limit</a:t>
            </a:r>
          </a:p>
          <a:p>
            <a:pPr algn="ctr"/>
            <a:endParaRPr lang="en-US" sz="1600" b="1" dirty="0">
              <a:solidFill>
                <a:srgbClr val="C3DB64"/>
              </a:solidFill>
              <a:latin typeface="Arial Narrow"/>
              <a:ea typeface="ＭＳ Ｐゴシック" charset="0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8016" y="116942"/>
            <a:ext cx="32986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And How Do We Know This?</a:t>
            </a:r>
          </a:p>
          <a:p>
            <a:pPr algn="ctr"/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Simples – A Well Engineered Telemetry</a:t>
            </a:r>
          </a:p>
          <a:p>
            <a:pPr algn="ctr"/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In Linux and VPP Tells Us So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779" y="1196753"/>
            <a:ext cx="10497915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charset="0"/>
                <a:ea typeface="Courier New" charset="0"/>
                <a:cs typeface="Courier New" charset="0"/>
              </a:rPr>
              <a:t>========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TC5    120ge.vpp.24t24pc.ip4.cop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TC5.0    120ge.2pnic.6nic.rss2.vpp.24t24pc.ip4.cop</a:t>
            </a:r>
          </a:p>
          <a:p>
            <a:r>
              <a:rPr lang="en-US" sz="1000" dirty="0">
                <a:latin typeface="Courier New" charset="0"/>
                <a:ea typeface="Courier New" charset="0"/>
                <a:cs typeface="Courier New" charset="0"/>
              </a:rPr>
              <a:t>d. testcase-vpp-ip4-cop-scale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120ge.2pnic.6nic.rss2.vpp.24t24pc.ip4.2m.cop.2.copip4dst.2k.match.100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64B, 138.000Mpps, 92,736Gbps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IMIX, 40.124832Mpps, 120.000Gbps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1518, 9.752925Mpps, 120.000Gbps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---------------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Thread 1 vpp_wk_0 (lcore 2)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Time 45.1, </a:t>
            </a:r>
            <a:r>
              <a:rPr lang="is-IS" sz="1000" b="1" dirty="0">
                <a:latin typeface="Courier New" charset="0"/>
                <a:ea typeface="Courier New" charset="0"/>
                <a:cs typeface="Courier New" charset="0"/>
              </a:rPr>
              <a:t>average vectors/node 23.44</a:t>
            </a:r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, last 128 main loops 1.44 per node 23.00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  vector rates in 4.6791e6, out 4.6791e6, drop 0.0000e0, punt 0.0000e0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             Name                 State         Calls          Vectors        Suspends         Clocks       Vectors/Call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TenGigabitEtherneta/0/1-output   active            9003498       211054648               0          1.63e1           23.44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TenGigabitEtherneta/0/1-tx       active            9003498       211054648               0          7.94e1           23.44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cop-input                        active            9003498       211054648               0          2.23e1           23.44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dpdk-input                       polling          45658750       211054648               0          1.52e2            4.62</a:t>
            </a:r>
          </a:p>
          <a:p>
            <a:r>
              <a:rPr lang="is-IS" sz="1000" b="1" dirty="0">
                <a:latin typeface="Courier New" charset="0"/>
                <a:ea typeface="Courier New" charset="0"/>
                <a:cs typeface="Courier New" charset="0"/>
              </a:rPr>
              <a:t>            ip4-cop-whitelist                active            9003498       211054648               0          4.34e1           23.44</a:t>
            </a:r>
            <a:endParaRPr lang="is-IS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ip4-input                        active            9003498       211054648               0          4.98e1           23.44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ip4-lookup                       active            9003498       211054648               0          6.25e1           23.44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ip4-rewrite-transit              active            9003498       211054648               0          3.43e1           23.44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---------------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Thread 24 vpp_wk_23 (lcore 29)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Time 45.1, </a:t>
            </a:r>
            <a:r>
              <a:rPr lang="is-IS" sz="1000" b="1" dirty="0">
                <a:latin typeface="Courier New" charset="0"/>
                <a:ea typeface="Courier New" charset="0"/>
                <a:cs typeface="Courier New" charset="0"/>
              </a:rPr>
              <a:t>average vectors/node 27.04</a:t>
            </a:r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, last 128 main loops 1.75 per node 28.00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  vector rates in 4.6791e6, out 4.6791e6, drop 0.0000e0, punt 0.0000e0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             Name                 State         Calls          Vectors        Suspends         Clocks       Vectors/Call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TenGigabitEthernet88/0/0-outpu   active            7805705       211055503               0          1.54e1           27.04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TenGigabitEthernet88/0/0-tx      active            7805705       211055503               0          7.75e1           27.04</a:t>
            </a:r>
          </a:p>
          <a:p>
            <a:r>
              <a:rPr lang="is-IS" sz="1000" b="1" dirty="0">
                <a:latin typeface="Courier New" charset="0"/>
                <a:ea typeface="Courier New" charset="0"/>
                <a:cs typeface="Courier New" charset="0"/>
              </a:rPr>
              <a:t>            cop-input                        active            7805705       211055503               0          2.12e1           27.04</a:t>
            </a:r>
            <a:endParaRPr lang="is-IS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dpdk-input                       polling          46628961       211055503               0          1.60e2            4.53</a:t>
            </a:r>
          </a:p>
          <a:p>
            <a:r>
              <a:rPr lang="is-IS" sz="1000" b="1" dirty="0">
                <a:latin typeface="Courier New" charset="0"/>
                <a:ea typeface="Courier New" charset="0"/>
                <a:cs typeface="Courier New" charset="0"/>
              </a:rPr>
              <a:t>            ip4-cop-whitelist                active            7805705       211055503               0          4.35e1           27.04</a:t>
            </a:r>
            <a:endParaRPr lang="is-IS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ip4-input                        active            7805705       211055503               0          4.86e1           27.04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ip4-lookup                       active            7805705       211055503               0          6.02e1           27.04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ip4-rewrite-transit              active            7805705       211055503               0          3.36e1           27.04</a:t>
            </a:r>
            <a:endParaRPr lang="en-US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8027" y="1196752"/>
            <a:ext cx="5258371" cy="1815882"/>
          </a:xfrm>
          <a:prstGeom prst="rect">
            <a:avLst/>
          </a:prstGeom>
          <a:solidFill>
            <a:schemeClr val="accent3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3366FF"/>
                </a:solidFill>
              </a:rPr>
              <a:t>VPP average vector size below shows 23-to-27</a:t>
            </a:r>
          </a:p>
          <a:p>
            <a:r>
              <a:rPr lang="en-US" sz="1600" dirty="0">
                <a:solidFill>
                  <a:srgbClr val="3366FF"/>
                </a:solidFill>
              </a:rPr>
              <a:t>This indicates VPP program worker threads are not busy</a:t>
            </a:r>
          </a:p>
          <a:p>
            <a:r>
              <a:rPr lang="en-US" sz="1600" dirty="0">
                <a:solidFill>
                  <a:srgbClr val="3366FF"/>
                </a:solidFill>
              </a:rPr>
              <a:t>Busy VPP worker threads should be showing 255</a:t>
            </a:r>
          </a:p>
          <a:p>
            <a:r>
              <a:rPr lang="en-US" sz="1600" dirty="0">
                <a:solidFill>
                  <a:srgbClr val="3366FF"/>
                </a:solidFill>
              </a:rPr>
              <a:t>This means that VPP worker threads operate at 10% capacity</a:t>
            </a:r>
          </a:p>
          <a:p>
            <a:endParaRPr lang="en-US" sz="1600" dirty="0"/>
          </a:p>
          <a:p>
            <a:r>
              <a:rPr lang="en-US" sz="1600" dirty="0">
                <a:solidFill>
                  <a:srgbClr val="FFFF00"/>
                </a:solidFill>
              </a:rPr>
              <a:t>It’s like driving </a:t>
            </a:r>
            <a:r>
              <a:rPr lang="en-US" sz="1600" dirty="0" smtClean="0">
                <a:solidFill>
                  <a:srgbClr val="FFFF00"/>
                </a:solidFill>
              </a:rPr>
              <a:t>1,000hp </a:t>
            </a:r>
            <a:r>
              <a:rPr lang="en-US" sz="1600" dirty="0">
                <a:solidFill>
                  <a:srgbClr val="FFFF00"/>
                </a:solidFill>
              </a:rPr>
              <a:t>car at </a:t>
            </a:r>
            <a:r>
              <a:rPr lang="en-US" sz="1600" dirty="0" smtClean="0">
                <a:solidFill>
                  <a:srgbClr val="FFFF00"/>
                </a:solidFill>
              </a:rPr>
              <a:t>100hp </a:t>
            </a:r>
            <a:r>
              <a:rPr lang="en-US" sz="1600" dirty="0">
                <a:solidFill>
                  <a:srgbClr val="FFFF00"/>
                </a:solidFill>
              </a:rPr>
              <a:t>power – lots of space</a:t>
            </a:r>
          </a:p>
          <a:p>
            <a:r>
              <a:rPr lang="en-US" sz="1600" dirty="0">
                <a:solidFill>
                  <a:srgbClr val="FFFF00"/>
                </a:solidFill>
              </a:rPr>
              <a:t>for adding (service) acceleration and (</a:t>
            </a:r>
            <a:r>
              <a:rPr lang="en-US" sz="1600" dirty="0" err="1">
                <a:solidFill>
                  <a:srgbClr val="FFFF00"/>
                </a:solidFill>
              </a:rPr>
              <a:t>sevice</a:t>
            </a:r>
            <a:r>
              <a:rPr lang="en-US" sz="1600" dirty="0">
                <a:solidFill>
                  <a:srgbClr val="FFFF00"/>
                </a:solidFill>
              </a:rPr>
              <a:t>) speed.</a:t>
            </a:r>
          </a:p>
        </p:txBody>
      </p:sp>
      <p:sp>
        <p:nvSpPr>
          <p:cNvPr id="2" name="Oval 1"/>
          <p:cNvSpPr/>
          <p:nvPr/>
        </p:nvSpPr>
        <p:spPr>
          <a:xfrm>
            <a:off x="1636889" y="2540000"/>
            <a:ext cx="2525889" cy="62088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04622" y="4512733"/>
            <a:ext cx="2525889" cy="62088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1226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576" y="116941"/>
            <a:ext cx="52611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VPP Cores Not Completely Busy</a:t>
            </a:r>
          </a:p>
          <a:p>
            <a:pPr algn="ctr"/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VPP Vectors Have Space For </a:t>
            </a:r>
            <a:r>
              <a:rPr lang="en-US" sz="1600" b="1" dirty="0" smtClean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More Services and More </a:t>
            </a:r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Packets!</a:t>
            </a:r>
            <a:r>
              <a:rPr lang="en-US" sz="1600" b="1" dirty="0" smtClean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!</a:t>
            </a:r>
          </a:p>
          <a:p>
            <a:pPr algn="ctr"/>
            <a:r>
              <a:rPr lang="en-US" sz="1600" b="1" dirty="0" err="1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PCIe</a:t>
            </a:r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 3.0 and NICs Are The Limit</a:t>
            </a:r>
          </a:p>
          <a:p>
            <a:pPr algn="ctr"/>
            <a:endParaRPr lang="en-US" sz="1600" b="1" dirty="0">
              <a:solidFill>
                <a:srgbClr val="C3DB64"/>
              </a:solidFill>
              <a:latin typeface="Arial Narrow"/>
              <a:ea typeface="ＭＳ Ｐゴシック" charset="0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8016" y="116942"/>
            <a:ext cx="32986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And How Do We Know This?</a:t>
            </a:r>
          </a:p>
          <a:p>
            <a:pPr algn="ctr"/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Simples – A Well Engineered Telemetry</a:t>
            </a:r>
          </a:p>
          <a:p>
            <a:pPr algn="ctr"/>
            <a:r>
              <a:rPr lang="en-US" sz="1600" b="1" dirty="0">
                <a:solidFill>
                  <a:srgbClr val="C3DB64"/>
                </a:solidFill>
                <a:latin typeface="Arial Narrow"/>
                <a:ea typeface="ＭＳ Ｐゴシック" charset="0"/>
                <a:cs typeface="Arial Narrow"/>
              </a:rPr>
              <a:t>In Linux and VPP Tells Us So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779" y="1196753"/>
            <a:ext cx="10497915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ourier New" charset="0"/>
                <a:ea typeface="Courier New" charset="0"/>
                <a:cs typeface="Courier New" charset="0"/>
              </a:rPr>
              <a:t>========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TC5    120ge.vpp.24t24pc.ip4.cop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TC5.0    120ge.2pnic.6nic.rss2.vpp.24t24pc.ip4.cop</a:t>
            </a:r>
          </a:p>
          <a:p>
            <a:r>
              <a:rPr lang="en-US" sz="1000" dirty="0">
                <a:latin typeface="Courier New" charset="0"/>
                <a:ea typeface="Courier New" charset="0"/>
                <a:cs typeface="Courier New" charset="0"/>
              </a:rPr>
              <a:t>d. testcase-vpp-ip4-cop-scale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120ge.2pnic.6nic.rss2.vpp.24t24pc.ip4.2m.cop.2.copip4dst.2k.match.100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64B, 138.000Mpps, 92,736Gbps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IMIX, 40.124832Mpps, 120.000Gbps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1518, 9.752925Mpps, 120.000Gbps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---------------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Thread 1 vpp_wk_0 (lcore 2)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Time 45.1, </a:t>
            </a:r>
            <a:r>
              <a:rPr lang="is-IS" sz="1000" b="1" dirty="0">
                <a:latin typeface="Courier New" charset="0"/>
                <a:ea typeface="Courier New" charset="0"/>
                <a:cs typeface="Courier New" charset="0"/>
              </a:rPr>
              <a:t>average vectors/node 23.44</a:t>
            </a:r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, last 128 main loops 1.44 per node 23.00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  vector rates in 4.6791e6, out 4.6791e6, drop 0.0000e0, punt 0.0000e0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             Name                 State         Calls          Vectors        Suspends         Clocks       Vectors/Call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TenGigabitEtherneta/0/1-output   active            9003498       211054648               0          1.63e1           23.44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TenGigabitEtherneta/0/1-tx       active            9003498       211054648               0          7.94e1           23.44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cop-input                        active            9003498       211054648               0          2.23e1           23.44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dpdk-input                       polling          45658750       211054648               0          1.52e2            4.62</a:t>
            </a:r>
          </a:p>
          <a:p>
            <a:r>
              <a:rPr lang="is-IS" sz="1000" b="1" dirty="0">
                <a:latin typeface="Courier New" charset="0"/>
                <a:ea typeface="Courier New" charset="0"/>
                <a:cs typeface="Courier New" charset="0"/>
              </a:rPr>
              <a:t>            ip4-cop-whitelist                active            9003498       211054648               0          4.34e1           23.44</a:t>
            </a:r>
            <a:endParaRPr lang="is-IS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ip4-input                        active            9003498       211054648               0          4.98e1           23.44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ip4-lookup                       active            9003498       211054648               0          6.25e1           23.44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ip4-rewrite-transit              active            9003498       211054648               0          3.43e1           23.44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---------------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Thread 24 vpp_wk_23 (lcore 29)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Time 45.1, </a:t>
            </a:r>
            <a:r>
              <a:rPr lang="is-IS" sz="1000" b="1" dirty="0">
                <a:latin typeface="Courier New" charset="0"/>
                <a:ea typeface="Courier New" charset="0"/>
                <a:cs typeface="Courier New" charset="0"/>
              </a:rPr>
              <a:t>average vectors/node 27.04</a:t>
            </a:r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, last 128 main loops 1.75 per node 28.00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  vector rates in 4.6791e6, out 4.6791e6, drop 0.0000e0, punt 0.0000e0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             Name                 State         Calls          Vectors        Suspends         Clocks       Vectors/Call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TenGigabitEthernet88/0/0-outpu   active            7805705       211055503               0          1.54e1           27.04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TenGigabitEthernet88/0/0-tx      active            7805705       211055503               0          7.75e1           27.04</a:t>
            </a:r>
          </a:p>
          <a:p>
            <a:r>
              <a:rPr lang="is-IS" sz="1000" b="1" dirty="0">
                <a:latin typeface="Courier New" charset="0"/>
                <a:ea typeface="Courier New" charset="0"/>
                <a:cs typeface="Courier New" charset="0"/>
              </a:rPr>
              <a:t>            cop-input                        active            7805705       211055503               0          2.12e1           27.04</a:t>
            </a:r>
            <a:endParaRPr lang="is-IS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dpdk-input                       polling          46628961       211055503               0          1.60e2            4.53</a:t>
            </a:r>
          </a:p>
          <a:p>
            <a:r>
              <a:rPr lang="is-IS" sz="1000" b="1" dirty="0">
                <a:latin typeface="Courier New" charset="0"/>
                <a:ea typeface="Courier New" charset="0"/>
                <a:cs typeface="Courier New" charset="0"/>
              </a:rPr>
              <a:t>            ip4-cop-whitelist                active            7805705       211055503               0          4.35e1           27.04</a:t>
            </a:r>
            <a:endParaRPr lang="is-IS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ip4-input                        active            7805705       211055503               0          4.86e1           27.04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ip4-lookup                       active            7805705       211055503               0          6.02e1           27.04</a:t>
            </a:r>
          </a:p>
          <a:p>
            <a:r>
              <a:rPr lang="is-IS" sz="1000" dirty="0">
                <a:latin typeface="Courier New" charset="0"/>
                <a:ea typeface="Courier New" charset="0"/>
                <a:cs typeface="Courier New" charset="0"/>
              </a:rPr>
              <a:t>            ip4-rewrite-transit              active            7805705       211055503               0          3.36e1           27.04</a:t>
            </a:r>
            <a:endParaRPr lang="en-US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8027" y="1196752"/>
            <a:ext cx="5258371" cy="1815882"/>
          </a:xfrm>
          <a:prstGeom prst="rect">
            <a:avLst/>
          </a:prstGeom>
          <a:solidFill>
            <a:schemeClr val="accent3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3366FF"/>
                </a:solidFill>
              </a:rPr>
              <a:t>VPP average vector size below shows 23-to-27</a:t>
            </a:r>
          </a:p>
          <a:p>
            <a:r>
              <a:rPr lang="en-US" sz="1600" dirty="0">
                <a:solidFill>
                  <a:srgbClr val="3366FF"/>
                </a:solidFill>
              </a:rPr>
              <a:t>This indicates VPP program worker threads are not busy</a:t>
            </a:r>
          </a:p>
          <a:p>
            <a:r>
              <a:rPr lang="en-US" sz="1600" dirty="0">
                <a:solidFill>
                  <a:srgbClr val="3366FF"/>
                </a:solidFill>
              </a:rPr>
              <a:t>Busy VPP worker threads should be showing 255</a:t>
            </a:r>
          </a:p>
          <a:p>
            <a:r>
              <a:rPr lang="en-US" sz="1600" dirty="0">
                <a:solidFill>
                  <a:srgbClr val="3366FF"/>
                </a:solidFill>
              </a:rPr>
              <a:t>This means that VPP worker threads operate at 10% capacity</a:t>
            </a:r>
          </a:p>
          <a:p>
            <a:endParaRPr lang="en-US" sz="1600" dirty="0"/>
          </a:p>
          <a:p>
            <a:r>
              <a:rPr lang="en-US" sz="1600" dirty="0">
                <a:solidFill>
                  <a:srgbClr val="FFFF00"/>
                </a:solidFill>
              </a:rPr>
              <a:t>It’s like driving 1,000bhp car at 100bhp power – lots of space</a:t>
            </a:r>
          </a:p>
          <a:p>
            <a:r>
              <a:rPr lang="en-US" sz="1600" dirty="0">
                <a:solidFill>
                  <a:srgbClr val="FFFF00"/>
                </a:solidFill>
              </a:rPr>
              <a:t>for adding (service) acceleration and (</a:t>
            </a:r>
            <a:r>
              <a:rPr lang="en-US" sz="1600" dirty="0" err="1">
                <a:solidFill>
                  <a:srgbClr val="FFFF00"/>
                </a:solidFill>
              </a:rPr>
              <a:t>sevice</a:t>
            </a:r>
            <a:r>
              <a:rPr lang="en-US" sz="1600" dirty="0">
                <a:solidFill>
                  <a:srgbClr val="FFFF00"/>
                </a:solidFill>
              </a:rPr>
              <a:t>) speed.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1144" y="3234462"/>
            <a:ext cx="7520007" cy="1569660"/>
          </a:xfrm>
          <a:prstGeom prst="rect">
            <a:avLst/>
          </a:prstGeom>
          <a:solidFill>
            <a:schemeClr val="accent3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FF00"/>
                </a:solidFill>
              </a:rPr>
              <a:t>VPP is also counting the cycles-per-packet (CPP)</a:t>
            </a:r>
          </a:p>
          <a:p>
            <a:r>
              <a:rPr lang="en-US" sz="1600">
                <a:solidFill>
                  <a:srgbClr val="FFFF00"/>
                </a:solidFill>
              </a:rPr>
              <a:t>We know exactly what feature, service, packet processing activity is using the CPU cores</a:t>
            </a:r>
          </a:p>
          <a:p>
            <a:r>
              <a:rPr lang="en-US" sz="1600">
                <a:solidFill>
                  <a:srgbClr val="FFFF00"/>
                </a:solidFill>
              </a:rPr>
              <a:t>We can engineer, we can capacity plan, we can automate service placement</a:t>
            </a:r>
          </a:p>
          <a:p>
            <a:endParaRPr lang="en-US" sz="1600">
              <a:solidFill>
                <a:srgbClr val="FFFF00"/>
              </a:solidFill>
            </a:endParaRPr>
          </a:p>
          <a:p>
            <a:r>
              <a:rPr lang="en-US" sz="1600">
                <a:solidFill>
                  <a:srgbClr val="FFFF00"/>
                </a:solidFill>
              </a:rPr>
              <a:t>We can scale across many many CPU cores and computers</a:t>
            </a:r>
          </a:p>
          <a:p>
            <a:r>
              <a:rPr lang="en-US" sz="1600">
                <a:solidFill>
                  <a:srgbClr val="FFFF00"/>
                </a:solidFill>
              </a:rPr>
              <a:t>And AUTOMATE it easily – as it is after all just SOFTWARE</a:t>
            </a:r>
          </a:p>
        </p:txBody>
      </p:sp>
      <p:sp>
        <p:nvSpPr>
          <p:cNvPr id="11" name="Oval 10"/>
          <p:cNvSpPr/>
          <p:nvPr/>
        </p:nvSpPr>
        <p:spPr>
          <a:xfrm>
            <a:off x="8256802" y="4869160"/>
            <a:ext cx="1368508" cy="1800200"/>
          </a:xfrm>
          <a:prstGeom prst="ellipse">
            <a:avLst/>
          </a:prstGeom>
          <a:noFill/>
          <a:ln>
            <a:solidFill>
              <a:schemeClr val="tx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64959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7778" y="1078402"/>
            <a:ext cx="4642713" cy="1342487"/>
          </a:xfrm>
          <a:prstGeom prst="rect">
            <a:avLst/>
          </a:prstGeom>
          <a:noFill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8600" indent="-228600" eaLnBrk="0" hangingPunct="0">
              <a:lnSpc>
                <a:spcPct val="70000"/>
              </a:lnSpc>
              <a:spcBef>
                <a:spcPts val="1438"/>
              </a:spcBef>
              <a:buClr>
                <a:srgbClr val="25C6DD"/>
              </a:buClr>
              <a:buSzPct val="100000"/>
              <a:buFont typeface="Wingdings" charset="2"/>
              <a:buChar char="§"/>
            </a:pPr>
            <a:r>
              <a:rPr lang="en-US" sz="1400" dirty="0">
                <a:cs typeface="Arial Narrow"/>
              </a:rPr>
              <a:t>Low long-term max packet delay with </a:t>
            </a:r>
            <a:r>
              <a:rPr lang="en-US" sz="1400" dirty="0" err="1">
                <a:cs typeface="Arial Narrow"/>
              </a:rPr>
              <a:t>FD.io</a:t>
            </a:r>
            <a:r>
              <a:rPr lang="en-US" sz="1400" dirty="0">
                <a:cs typeface="Arial Narrow"/>
              </a:rPr>
              <a:t> </a:t>
            </a:r>
            <a:r>
              <a:rPr lang="en-US" sz="1400" dirty="0" smtClean="0">
                <a:cs typeface="Arial Narrow"/>
              </a:rPr>
              <a:t>VPP</a:t>
            </a:r>
            <a:endParaRPr lang="en-US" sz="1400" dirty="0">
              <a:cs typeface="Arial Narrow"/>
            </a:endParaRPr>
          </a:p>
          <a:p>
            <a:pPr marL="228600" indent="-228600" eaLnBrk="0" hangingPunct="0">
              <a:lnSpc>
                <a:spcPct val="70000"/>
              </a:lnSpc>
              <a:spcBef>
                <a:spcPts val="1438"/>
              </a:spcBef>
              <a:buClr>
                <a:srgbClr val="25C6DD"/>
              </a:buClr>
              <a:buSzPct val="100000"/>
              <a:buFont typeface="Wingdings" charset="2"/>
              <a:buChar char="§"/>
            </a:pPr>
            <a:r>
              <a:rPr lang="en-US" sz="1400" dirty="0">
                <a:cs typeface="Arial Narrow"/>
              </a:rPr>
              <a:t>&gt;&gt;120 msec long-term max packet delay measured by others for other vSwitches</a:t>
            </a:r>
          </a:p>
          <a:p>
            <a:pPr marL="228600" indent="-228600" eaLnBrk="0" hangingPunct="0">
              <a:lnSpc>
                <a:spcPct val="70000"/>
              </a:lnSpc>
              <a:spcBef>
                <a:spcPts val="1438"/>
              </a:spcBef>
              <a:buClr>
                <a:srgbClr val="25C6DD"/>
              </a:buClr>
              <a:buSzPct val="100000"/>
              <a:buFont typeface="Wingdings" charset="2"/>
              <a:buChar char="§"/>
            </a:pPr>
            <a:r>
              <a:rPr lang="en-US" sz="1400" dirty="0">
                <a:cs typeface="Arial Narrow"/>
              </a:rPr>
              <a:t>But it is just not not there with VPP and stock Ubuntu 14.04 (no Linux tuning!</a:t>
            </a:r>
            <a:r>
              <a:rPr lang="en-US" sz="1400" dirty="0" smtClean="0">
                <a:cs typeface="Arial Narrow"/>
              </a:rPr>
              <a:t>)</a:t>
            </a:r>
            <a:endParaRPr lang="en-US" sz="1400" dirty="0">
              <a:cs typeface="Arial Narrow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44689" y="3717032"/>
          <a:ext cx="4516026" cy="1773936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676767">
                        <a:tint val="50000"/>
                        <a:satMod val="300000"/>
                      </a:srgbClr>
                    </a:gs>
                    <a:gs pos="35000">
                      <a:srgbClr val="676767">
                        <a:tint val="37000"/>
                        <a:satMod val="300000"/>
                      </a:srgbClr>
                    </a:gs>
                    <a:gs pos="100000">
                      <a:srgbClr val="676767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326207"/>
                <a:gridCol w="3189819"/>
              </a:tblGrid>
              <a:tr h="420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4"/>
                          </a:solidFill>
                          <a:effectLst/>
                        </a:rPr>
                        <a:t>Compute Node Hardware</a:t>
                      </a:r>
                      <a:endParaRPr lang="en-US" sz="1200" b="1" dirty="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48" marR="51448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4"/>
                          </a:solidFill>
                          <a:effectLst/>
                        </a:rPr>
                        <a:t>Cisco UCS C460 M4</a:t>
                      </a:r>
                      <a:endParaRPr lang="en-US" sz="1200" b="1" dirty="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48" marR="51448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03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effectLst/>
                        </a:rPr>
                        <a:t>Chipset </a:t>
                      </a:r>
                      <a:endParaRPr lang="en-US" sz="1200" dirty="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48" marR="51448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effectLst/>
                        </a:rPr>
                        <a:t>Intel® C610 series chipset</a:t>
                      </a:r>
                      <a:endParaRPr lang="en-US" sz="1200" dirty="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48" marR="51448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2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effectLst/>
                        </a:rPr>
                        <a:t>CPU</a:t>
                      </a:r>
                      <a:endParaRPr lang="en-US" sz="1200" dirty="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48" marR="51448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effectLst/>
                        </a:rPr>
                        <a:t>4 x Intel® Xeon® Processor </a:t>
                      </a:r>
                      <a:r>
                        <a:rPr lang="fi-FI" sz="1200" dirty="0">
                          <a:solidFill>
                            <a:schemeClr val="accent4"/>
                          </a:solidFill>
                          <a:effectLst/>
                        </a:rPr>
                        <a:t>E7-8890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effectLst/>
                        </a:rPr>
                        <a:t> v3</a:t>
                      </a:r>
                      <a:r>
                        <a:rPr lang="en-US" sz="1200" baseline="0" dirty="0">
                          <a:solidFill>
                            <a:schemeClr val="accent4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effectLst/>
                        </a:rPr>
                        <a:t>(18</a:t>
                      </a:r>
                      <a:r>
                        <a:rPr lang="en-US" sz="1200" baseline="0" dirty="0">
                          <a:solidFill>
                            <a:schemeClr val="accent4"/>
                          </a:solidFill>
                          <a:effectLst/>
                        </a:rPr>
                        <a:t> cores, 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effectLst/>
                        </a:rPr>
                        <a:t>2.5GHz, </a:t>
                      </a:r>
                      <a:r>
                        <a:rPr lang="en-US" sz="1200" baseline="0" dirty="0">
                          <a:solidFill>
                            <a:schemeClr val="accent4"/>
                          </a:solidFill>
                          <a:effectLst/>
                        </a:rPr>
                        <a:t>45MB Cache)</a:t>
                      </a:r>
                      <a:endParaRPr lang="en-US" sz="1200" dirty="0">
                        <a:solidFill>
                          <a:schemeClr val="accent4"/>
                        </a:solidFill>
                        <a:effectLst/>
                      </a:endParaRPr>
                    </a:p>
                  </a:txBody>
                  <a:tcPr marL="51448" marR="51448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03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4"/>
                          </a:solidFill>
                          <a:effectLst/>
                        </a:rPr>
                        <a:t>Memory </a:t>
                      </a:r>
                      <a:endParaRPr lang="en-US" sz="120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48" marR="51448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4"/>
                          </a:solidFill>
                          <a:effectLst/>
                        </a:rPr>
                        <a:t>2133 MHz, 512 GB Total</a:t>
                      </a:r>
                      <a:endParaRPr lang="en-US" sz="120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48" marR="51448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effectLst/>
                        </a:rPr>
                        <a:t>NICs </a:t>
                      </a:r>
                      <a:endParaRPr lang="en-US" sz="1200" dirty="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48" marR="51448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accent4"/>
                          </a:solidFill>
                          <a:effectLst/>
                        </a:rPr>
                        <a:t>9 x 2p40GE Intel</a:t>
                      </a:r>
                      <a:r>
                        <a:rPr lang="de-DE" sz="1200" baseline="0" dirty="0">
                          <a:solidFill>
                            <a:schemeClr val="accent4"/>
                          </a:solidFill>
                          <a:effectLst/>
                        </a:rPr>
                        <a:t> XL710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aseline="0" dirty="0">
                          <a:solidFill>
                            <a:schemeClr val="accent4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18 x 40GE = 720GE !!</a:t>
                      </a:r>
                      <a:endParaRPr lang="en-US" sz="1200" baseline="0" dirty="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48" marR="51448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4260" y="5622052"/>
            <a:ext cx="2376883" cy="11499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890" y="2714440"/>
            <a:ext cx="6214277" cy="3882912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630513" y="2436191"/>
          <a:ext cx="3944378" cy="1132743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8EBCDC">
                        <a:tint val="50000"/>
                        <a:satMod val="300000"/>
                      </a:srgbClr>
                    </a:gs>
                    <a:gs pos="35000">
                      <a:srgbClr val="8EBCDC">
                        <a:tint val="37000"/>
                        <a:satMod val="300000"/>
                      </a:srgbClr>
                    </a:gs>
                    <a:gs pos="100000">
                      <a:srgbClr val="8EBCDC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568749"/>
                <a:gridCol w="2375629"/>
              </a:tblGrid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4"/>
                          </a:solidFill>
                          <a:effectLst/>
                        </a:rPr>
                        <a:t>Compute Node Software</a:t>
                      </a:r>
                      <a:endParaRPr lang="en-US" sz="1200" b="1" dirty="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48" marR="51448" marT="0" marB="0">
                    <a:lnL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4"/>
                          </a:solidFill>
                          <a:effectLst/>
                        </a:rPr>
                        <a:t>Version </a:t>
                      </a:r>
                      <a:endParaRPr lang="en-US" sz="1200" b="1" dirty="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48" marR="51448" marT="0" marB="0">
                    <a:lnL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12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4"/>
                          </a:solidFill>
                          <a:effectLst/>
                        </a:rPr>
                        <a:t>Host Operating System </a:t>
                      </a:r>
                      <a:endParaRPr lang="en-US" sz="120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48" marR="51448" marT="0" marB="0">
                    <a:lnL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chemeClr val="accent4"/>
                          </a:solidFill>
                          <a:effectLst/>
                        </a:rPr>
                        <a:t>Ubuntu 14.04.3 LTS</a:t>
                      </a:r>
                      <a:endParaRPr lang="en-US" sz="1200">
                        <a:solidFill>
                          <a:schemeClr val="accent4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chemeClr val="accent4"/>
                          </a:solidFill>
                          <a:effectLst/>
                        </a:rPr>
                        <a:t>Kernel version: 3.13.0-63-generic</a:t>
                      </a:r>
                      <a:endParaRPr lang="en-US" sz="120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48" marR="51448" marT="0" marB="0">
                    <a:lnL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4"/>
                          </a:solidFill>
                          <a:effectLst/>
                        </a:rPr>
                        <a:t>DPDK </a:t>
                      </a:r>
                      <a:endParaRPr lang="en-US" sz="120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48" marR="51448" marT="0" marB="0">
                    <a:lnL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accent4"/>
                          </a:solidFill>
                          <a:effectLst/>
                        </a:rPr>
                        <a:t>DPDK 2.2.0</a:t>
                      </a:r>
                      <a:endParaRPr lang="en-US" sz="1200" dirty="0">
                        <a:solidFill>
                          <a:schemeClr val="accent4"/>
                        </a:solidFill>
                        <a:effectLst/>
                      </a:endParaRPr>
                    </a:p>
                  </a:txBody>
                  <a:tcPr marL="51448" marR="51448" marT="0" marB="0">
                    <a:lnL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4"/>
                          </a:solidFill>
                          <a:effectLst/>
                        </a:rPr>
                        <a:t>FD.io VPP</a:t>
                      </a:r>
                      <a:endParaRPr lang="en-US" sz="120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48" marR="51448" marT="0" marB="0">
                    <a:lnL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4"/>
                          </a:solidFill>
                        </a:rPr>
                        <a:t>vpp v1.0.0-174~g57a90e5</a:t>
                      </a:r>
                      <a:endParaRPr lang="en-US" sz="1200" dirty="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48" marR="51448" marT="0" marB="0">
                    <a:lnL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068" y="2643902"/>
            <a:ext cx="1297771" cy="9172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139" y="2203993"/>
            <a:ext cx="1515761" cy="3974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3419" y="1308556"/>
            <a:ext cx="1143440" cy="65792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90406" y="1416710"/>
            <a:ext cx="12336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The </a:t>
            </a:r>
            <a:r>
              <a:rPr lang="en-US" sz="1350" b="1" dirty="0">
                <a:solidFill>
                  <a:srgbClr val="FF0000"/>
                </a:solidFill>
              </a:rPr>
              <a:t>Fast Data </a:t>
            </a:r>
            <a:r>
              <a:rPr lang="en-US" sz="1350" b="1" dirty="0"/>
              <a:t>Project (</a:t>
            </a:r>
            <a:r>
              <a:rPr lang="en-US" sz="1350" b="1" dirty="0" err="1"/>
              <a:t>FD.io</a:t>
            </a:r>
            <a:r>
              <a:rPr lang="en-US" sz="1350" b="1" dirty="0"/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48428" y="1916832"/>
            <a:ext cx="3393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18 x 7.7trillion packets forwarded.</a:t>
            </a:r>
          </a:p>
        </p:txBody>
      </p:sp>
      <p:sp>
        <p:nvSpPr>
          <p:cNvPr id="19" name="Oval 18"/>
          <p:cNvSpPr/>
          <p:nvPr/>
        </p:nvSpPr>
        <p:spPr>
          <a:xfrm>
            <a:off x="7752615" y="4941168"/>
            <a:ext cx="936348" cy="360040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7032348" y="4859578"/>
            <a:ext cx="713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1"/>
                </a:solidFill>
              </a:rPr>
              <a:t>18x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52615" y="1430868"/>
            <a:ext cx="2145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The Soak Test Proof: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52231" y="228600"/>
            <a:ext cx="11127317" cy="51296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600" kern="120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4000" cap="all" dirty="0">
                <a:solidFill>
                  <a:srgbClr val="25C6DD"/>
                </a:solidFill>
                <a:latin typeface="Arial Narrow"/>
                <a:cs typeface="Arial Narrow"/>
              </a:rPr>
              <a:t>ONE MORE THING – THE LONG TERM MAX DELAY</a:t>
            </a:r>
            <a:endParaRPr lang="en-US" sz="2000" dirty="0">
              <a:solidFill>
                <a:srgbClr val="939598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93633" y="11632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187170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44689" y="3717032"/>
          <a:ext cx="4516026" cy="1773936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676767">
                        <a:tint val="50000"/>
                        <a:satMod val="300000"/>
                      </a:srgbClr>
                    </a:gs>
                    <a:gs pos="35000">
                      <a:srgbClr val="676767">
                        <a:tint val="37000"/>
                        <a:satMod val="300000"/>
                      </a:srgbClr>
                    </a:gs>
                    <a:gs pos="100000">
                      <a:srgbClr val="676767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326207"/>
                <a:gridCol w="3189819"/>
              </a:tblGrid>
              <a:tr h="420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4"/>
                          </a:solidFill>
                          <a:effectLst/>
                        </a:rPr>
                        <a:t>Compute Node Hardware</a:t>
                      </a:r>
                      <a:endParaRPr lang="en-US" sz="1200" b="1" dirty="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48" marR="51448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4"/>
                          </a:solidFill>
                          <a:effectLst/>
                        </a:rPr>
                        <a:t>Cisco UCS C460 M4</a:t>
                      </a:r>
                      <a:endParaRPr lang="en-US" sz="1200" b="1" dirty="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48" marR="51448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03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effectLst/>
                        </a:rPr>
                        <a:t>Chipset </a:t>
                      </a:r>
                      <a:endParaRPr lang="en-US" sz="1200" dirty="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48" marR="51448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effectLst/>
                        </a:rPr>
                        <a:t>Intel® C610 series chipset</a:t>
                      </a:r>
                      <a:endParaRPr lang="en-US" sz="1200" dirty="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48" marR="51448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2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effectLst/>
                        </a:rPr>
                        <a:t>CPU</a:t>
                      </a:r>
                      <a:endParaRPr lang="en-US" sz="1200" dirty="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48" marR="51448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effectLst/>
                        </a:rPr>
                        <a:t>4 x Intel® Xeon® Processor </a:t>
                      </a:r>
                      <a:r>
                        <a:rPr lang="fi-FI" sz="1200" dirty="0">
                          <a:solidFill>
                            <a:schemeClr val="accent4"/>
                          </a:solidFill>
                          <a:effectLst/>
                        </a:rPr>
                        <a:t>E7-8890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effectLst/>
                        </a:rPr>
                        <a:t> v3</a:t>
                      </a:r>
                      <a:r>
                        <a:rPr lang="en-US" sz="1200" baseline="0" dirty="0">
                          <a:solidFill>
                            <a:schemeClr val="accent4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effectLst/>
                        </a:rPr>
                        <a:t>(18</a:t>
                      </a:r>
                      <a:r>
                        <a:rPr lang="en-US" sz="1200" baseline="0" dirty="0">
                          <a:solidFill>
                            <a:schemeClr val="accent4"/>
                          </a:solidFill>
                          <a:effectLst/>
                        </a:rPr>
                        <a:t> cores, </a:t>
                      </a:r>
                      <a:r>
                        <a:rPr lang="en-US" sz="1200" dirty="0">
                          <a:solidFill>
                            <a:schemeClr val="accent4"/>
                          </a:solidFill>
                          <a:effectLst/>
                        </a:rPr>
                        <a:t>2.5GHz, </a:t>
                      </a:r>
                      <a:r>
                        <a:rPr lang="en-US" sz="1200" baseline="0" dirty="0">
                          <a:solidFill>
                            <a:schemeClr val="accent4"/>
                          </a:solidFill>
                          <a:effectLst/>
                        </a:rPr>
                        <a:t>45MB Cache)</a:t>
                      </a:r>
                      <a:endParaRPr lang="en-US" sz="1200" dirty="0">
                        <a:solidFill>
                          <a:schemeClr val="accent4"/>
                        </a:solidFill>
                        <a:effectLst/>
                      </a:endParaRPr>
                    </a:p>
                  </a:txBody>
                  <a:tcPr marL="51448" marR="51448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03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4"/>
                          </a:solidFill>
                          <a:effectLst/>
                        </a:rPr>
                        <a:t>Memory </a:t>
                      </a:r>
                      <a:endParaRPr lang="en-US" sz="120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48" marR="51448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4"/>
                          </a:solidFill>
                          <a:effectLst/>
                        </a:rPr>
                        <a:t>2133 MHz, 512 GB Total</a:t>
                      </a:r>
                      <a:endParaRPr lang="en-US" sz="120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48" marR="51448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4"/>
                          </a:solidFill>
                          <a:effectLst/>
                        </a:rPr>
                        <a:t>NICs </a:t>
                      </a:r>
                      <a:endParaRPr lang="en-US" sz="1200" dirty="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48" marR="51448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accent4"/>
                          </a:solidFill>
                          <a:effectLst/>
                        </a:rPr>
                        <a:t>9 x 2p40GE Intel</a:t>
                      </a:r>
                      <a:r>
                        <a:rPr lang="de-DE" sz="1200" baseline="0" dirty="0">
                          <a:solidFill>
                            <a:schemeClr val="accent4"/>
                          </a:solidFill>
                          <a:effectLst/>
                        </a:rPr>
                        <a:t> XL710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aseline="0" dirty="0">
                          <a:solidFill>
                            <a:schemeClr val="accent4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18 x 40GE = 720GE !!</a:t>
                      </a:r>
                      <a:endParaRPr lang="en-US" sz="1200" baseline="0" dirty="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48" marR="51448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4260" y="5622052"/>
            <a:ext cx="2376883" cy="11499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22" y="2736304"/>
            <a:ext cx="6179286" cy="3861048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630513" y="2436191"/>
          <a:ext cx="3944378" cy="1132743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8EBCDC">
                        <a:tint val="50000"/>
                        <a:satMod val="300000"/>
                      </a:srgbClr>
                    </a:gs>
                    <a:gs pos="35000">
                      <a:srgbClr val="8EBCDC">
                        <a:tint val="37000"/>
                        <a:satMod val="300000"/>
                      </a:srgbClr>
                    </a:gs>
                    <a:gs pos="100000">
                      <a:srgbClr val="8EBCDC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568749"/>
                <a:gridCol w="2375629"/>
              </a:tblGrid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4"/>
                          </a:solidFill>
                          <a:effectLst/>
                        </a:rPr>
                        <a:t>Compute Node Software</a:t>
                      </a:r>
                      <a:endParaRPr lang="en-US" sz="1200" b="1" dirty="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48" marR="51448" marT="0" marB="0">
                    <a:lnL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4"/>
                          </a:solidFill>
                          <a:effectLst/>
                        </a:rPr>
                        <a:t>Version </a:t>
                      </a:r>
                      <a:endParaRPr lang="en-US" sz="1200" b="1" dirty="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48" marR="51448" marT="0" marB="0">
                    <a:lnL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12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4"/>
                          </a:solidFill>
                          <a:effectLst/>
                        </a:rPr>
                        <a:t>Host Operating System </a:t>
                      </a:r>
                      <a:endParaRPr lang="en-US" sz="120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48" marR="51448" marT="0" marB="0">
                    <a:lnL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chemeClr val="accent4"/>
                          </a:solidFill>
                          <a:effectLst/>
                        </a:rPr>
                        <a:t>Ubuntu 14.04.3 LTS</a:t>
                      </a:r>
                      <a:endParaRPr lang="en-US" sz="1200">
                        <a:solidFill>
                          <a:schemeClr val="accent4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chemeClr val="accent4"/>
                          </a:solidFill>
                          <a:effectLst/>
                        </a:rPr>
                        <a:t>Kernel version: 3.13.0-63-generic</a:t>
                      </a:r>
                      <a:endParaRPr lang="en-US" sz="120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48" marR="51448" marT="0" marB="0">
                    <a:lnL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4"/>
                          </a:solidFill>
                          <a:effectLst/>
                        </a:rPr>
                        <a:t>DPDK </a:t>
                      </a:r>
                      <a:endParaRPr lang="en-US" sz="120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48" marR="51448" marT="0" marB="0">
                    <a:lnL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accent4"/>
                          </a:solidFill>
                          <a:effectLst/>
                        </a:rPr>
                        <a:t>DPDK 2.2.0</a:t>
                      </a:r>
                      <a:endParaRPr lang="en-US" sz="1200" dirty="0">
                        <a:solidFill>
                          <a:schemeClr val="accent4"/>
                        </a:solidFill>
                        <a:effectLst/>
                      </a:endParaRPr>
                    </a:p>
                  </a:txBody>
                  <a:tcPr marL="51448" marR="51448" marT="0" marB="0">
                    <a:lnL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4"/>
                          </a:solidFill>
                          <a:effectLst/>
                        </a:rPr>
                        <a:t>FD.io VPP</a:t>
                      </a:r>
                      <a:endParaRPr lang="en-US" sz="120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48" marR="51448" marT="0" marB="0">
                    <a:lnL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4"/>
                          </a:solidFill>
                        </a:rPr>
                        <a:t>vpp v1.0.0-174~g57a90e5</a:t>
                      </a:r>
                      <a:endParaRPr lang="en-US" sz="1200" dirty="0">
                        <a:solidFill>
                          <a:schemeClr val="accent4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48" marR="51448" marT="0" marB="0">
                    <a:lnL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8EBCDC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491" y="2655772"/>
            <a:ext cx="1297771" cy="9172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139" y="2203993"/>
            <a:ext cx="1515761" cy="3974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150" y="1344167"/>
            <a:ext cx="1143440" cy="65792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510611" y="1452321"/>
            <a:ext cx="12336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/>
              <a:t>The </a:t>
            </a:r>
            <a:r>
              <a:rPr lang="en-US" sz="1350" b="1">
                <a:solidFill>
                  <a:srgbClr val="FF0000"/>
                </a:solidFill>
              </a:rPr>
              <a:t>Fast Data </a:t>
            </a:r>
            <a:r>
              <a:rPr lang="en-US" sz="1350" b="1"/>
              <a:t>Project (FD.io)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48428" y="1916832"/>
            <a:ext cx="3393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 x 7.7trillion packets forwarded.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9472" y="2204864"/>
            <a:ext cx="487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VPP: 3.5msec </a:t>
            </a:r>
            <a:r>
              <a:rPr lang="en-US" dirty="0">
                <a:solidFill>
                  <a:srgbClr val="FF6600"/>
                </a:solidFill>
              </a:rPr>
              <a:t>Max Packet Delay incl. the outliers!!</a:t>
            </a:r>
          </a:p>
        </p:txBody>
      </p:sp>
      <p:sp>
        <p:nvSpPr>
          <p:cNvPr id="19" name="Oval 18"/>
          <p:cNvSpPr/>
          <p:nvPr/>
        </p:nvSpPr>
        <p:spPr>
          <a:xfrm>
            <a:off x="9913417" y="4293096"/>
            <a:ext cx="1217124" cy="1872208"/>
          </a:xfrm>
          <a:prstGeom prst="ellipse">
            <a:avLst/>
          </a:prstGeom>
          <a:noFill/>
          <a:ln w="57150">
            <a:solidFill>
              <a:srgbClr val="FF66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7896669" y="4922004"/>
            <a:ext cx="1670925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6600"/>
                </a:solidFill>
              </a:rPr>
              <a:t>&lt;3.5 </a:t>
            </a:r>
            <a:r>
              <a:rPr lang="en-US" sz="2800" b="1" dirty="0" err="1">
                <a:solidFill>
                  <a:srgbClr val="FF6600"/>
                </a:solidFill>
              </a:rPr>
              <a:t>msec</a:t>
            </a:r>
            <a:endParaRPr lang="en-US" sz="2800" b="1" dirty="0">
              <a:solidFill>
                <a:srgbClr val="FF66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52615" y="1430868"/>
            <a:ext cx="2145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The Soak Test Proof: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7779" y="1078402"/>
            <a:ext cx="4321605" cy="1342487"/>
          </a:xfrm>
          <a:prstGeom prst="rect">
            <a:avLst/>
          </a:prstGeom>
          <a:noFill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8600" indent="-228600" eaLnBrk="0" hangingPunct="0">
              <a:lnSpc>
                <a:spcPct val="70000"/>
              </a:lnSpc>
              <a:spcBef>
                <a:spcPts val="1438"/>
              </a:spcBef>
              <a:buClr>
                <a:srgbClr val="25C6DD"/>
              </a:buClr>
              <a:buSzPct val="100000"/>
              <a:buFont typeface="Wingdings" charset="2"/>
              <a:buChar char="§"/>
            </a:pPr>
            <a:r>
              <a:rPr lang="en-US" sz="1400" dirty="0">
                <a:solidFill>
                  <a:srgbClr val="2B2929"/>
                </a:solidFill>
                <a:cs typeface="Arial Narrow"/>
              </a:rPr>
              <a:t>Low long-term max packet delay with FD.io VPP</a:t>
            </a:r>
          </a:p>
          <a:p>
            <a:pPr marL="228600" indent="-228600" eaLnBrk="0" hangingPunct="0">
              <a:lnSpc>
                <a:spcPct val="70000"/>
              </a:lnSpc>
              <a:spcBef>
                <a:spcPts val="1438"/>
              </a:spcBef>
              <a:buClr>
                <a:srgbClr val="25C6DD"/>
              </a:buClr>
              <a:buSzPct val="100000"/>
              <a:buFont typeface="Wingdings" charset="2"/>
              <a:buChar char="§"/>
            </a:pPr>
            <a:r>
              <a:rPr lang="en-US" sz="1400" dirty="0">
                <a:solidFill>
                  <a:srgbClr val="FF6600"/>
                </a:solidFill>
                <a:cs typeface="Arial Narrow"/>
              </a:rPr>
              <a:t>&gt;&gt;120 msec long-term max packet delay measured by others for other vSwitches</a:t>
            </a:r>
          </a:p>
          <a:p>
            <a:pPr marL="228600" indent="-228600" eaLnBrk="0" hangingPunct="0">
              <a:lnSpc>
                <a:spcPct val="70000"/>
              </a:lnSpc>
              <a:spcBef>
                <a:spcPts val="1438"/>
              </a:spcBef>
              <a:buClr>
                <a:srgbClr val="25C6DD"/>
              </a:buClr>
              <a:buSzPct val="100000"/>
              <a:buFont typeface="Wingdings" charset="2"/>
              <a:buChar char="§"/>
            </a:pPr>
            <a:r>
              <a:rPr lang="en-US" sz="1400" dirty="0">
                <a:solidFill>
                  <a:srgbClr val="2B2929"/>
                </a:solidFill>
                <a:cs typeface="Arial Narrow"/>
              </a:rPr>
              <a:t>But it is just not not there with VPP and stock Ubuntu </a:t>
            </a:r>
            <a:r>
              <a:rPr lang="en-US" sz="1400" dirty="0">
                <a:solidFill>
                  <a:schemeClr val="bg1"/>
                </a:solidFill>
                <a:cs typeface="Arial Narrow"/>
              </a:rPr>
              <a:t>14.04 (no Linux tuning!)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52231" y="228600"/>
            <a:ext cx="11127317" cy="51296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600" kern="120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4000" cap="all" dirty="0">
                <a:solidFill>
                  <a:srgbClr val="25C6DD"/>
                </a:solidFill>
                <a:latin typeface="Arial Narrow"/>
                <a:cs typeface="Arial Narrow"/>
              </a:rPr>
              <a:t>ONE MORE THING – THE LONG TERM MAX DELAY</a:t>
            </a:r>
            <a:endParaRPr lang="en-US" sz="2000" dirty="0">
              <a:solidFill>
                <a:srgbClr val="939598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97464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/>
              <a:t>Here is a teaser of a few things we are testing and exploring with VPP running the servers and computers, running them hard, sweating on processing packets:</a:t>
            </a:r>
          </a:p>
          <a:p>
            <a:r>
              <a:rPr lang="en-US" sz="2400"/>
              <a:t>PCIe3.0 sub-system benchmarking of 8x and 16x lanes, switching and DMA, DCA.</a:t>
            </a:r>
          </a:p>
          <a:p>
            <a:r>
              <a:rPr lang="en-US" sz="2400"/>
              <a:t>CPU microarchitectures efficiency, core and uncore subsystems.</a:t>
            </a:r>
          </a:p>
          <a:p>
            <a:r>
              <a:rPr lang="en-US" sz="2400"/>
              <a:t>CPU cache and memory coherence.</a:t>
            </a:r>
          </a:p>
          <a:p>
            <a:r>
              <a:rPr lang="en-US" sz="2400"/>
              <a:t>Multi-core x86_64, AArch64, other - for L/M/S/XS deployments (Large/Medium/Small/eXtraSmall).</a:t>
            </a:r>
          </a:p>
          <a:p>
            <a:endParaRPr lang="en-US" sz="24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Next steps in benchmarking: VPP and CPU systems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65469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283" y="2779234"/>
            <a:ext cx="7894271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Fast Innovation</a:t>
            </a:r>
            <a:endParaRPr lang="en-US" sz="9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63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19" y="2751012"/>
            <a:ext cx="11637818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Fast </a:t>
            </a:r>
            <a:r>
              <a:rPr lang="en-US" sz="8800" dirty="0" smtClean="0"/>
              <a:t>Community Growth</a:t>
            </a:r>
            <a:endParaRPr lang="en-US" sz="8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38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134" y="219920"/>
            <a:ext cx="11127317" cy="975783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/>
                <a:cs typeface="Arial"/>
              </a:rPr>
              <a:t>VPP Architecture -</a:t>
            </a:r>
            <a:br>
              <a:rPr lang="en-US" sz="3600" dirty="0" smtClean="0">
                <a:latin typeface="Arial"/>
                <a:cs typeface="Arial"/>
              </a:rPr>
            </a:br>
            <a:r>
              <a:rPr lang="en-US" sz="3600" dirty="0" smtClean="0">
                <a:latin typeface="Arial"/>
                <a:cs typeface="Arial"/>
              </a:rPr>
              <a:t>Modularity Enabling Flexible Plugins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4294967295"/>
          </p:nvPr>
        </p:nvSpPr>
        <p:spPr>
          <a:xfrm>
            <a:off x="293995" y="1244250"/>
            <a:ext cx="5916613" cy="526097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Arial"/>
              </a:rPr>
              <a:t>Plugins == Subprojects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Arial"/>
              </a:rPr>
              <a:t>Plugins can: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/>
              </a:rPr>
              <a:t>Introduce new graph nodes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/>
              </a:rPr>
              <a:t>Rearrange packet processing graph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/>
              </a:rPr>
              <a:t>Can be built independently of VPP source tree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/>
              </a:rPr>
              <a:t>Can be added at runtime (drop into plugin directory)</a:t>
            </a:r>
            <a:endParaRPr lang="en-US" sz="1600" dirty="0" smtClean="0">
              <a:solidFill>
                <a:schemeClr val="tx1"/>
              </a:solidFill>
              <a:latin typeface="Arial"/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  <a:latin typeface="Arial"/>
              </a:rPr>
              <a:t>All in user </a:t>
            </a:r>
            <a:r>
              <a:rPr lang="en-US" sz="1800" dirty="0" smtClean="0">
                <a:solidFill>
                  <a:schemeClr val="tx1"/>
                </a:solidFill>
                <a:latin typeface="Arial"/>
              </a:rPr>
              <a:t>space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Arial"/>
              </a:rPr>
              <a:t>Enabling: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/>
              </a:rPr>
              <a:t>Ability to take advantage of diverse hardware when present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/>
              </a:rPr>
              <a:t>Support for multiple processor architectures (x86, ARM, PPC)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/>
              </a:rPr>
              <a:t>Few dependencies on the OS (</a:t>
            </a:r>
            <a:r>
              <a:rPr lang="en-US" sz="1800" dirty="0" err="1" smtClean="0">
                <a:solidFill>
                  <a:schemeClr val="tx1"/>
                </a:solidFill>
                <a:latin typeface="Arial"/>
              </a:rPr>
              <a:t>clib</a:t>
            </a:r>
            <a:r>
              <a:rPr lang="en-US" sz="1800" dirty="0" smtClean="0">
                <a:solidFill>
                  <a:schemeClr val="tx1"/>
                </a:solidFill>
                <a:latin typeface="Arial"/>
              </a:rPr>
              <a:t>) allowing easier ports to other </a:t>
            </a:r>
            <a:r>
              <a:rPr lang="en-US" sz="1800" dirty="0" err="1" smtClean="0">
                <a:solidFill>
                  <a:schemeClr val="tx1"/>
                </a:solidFill>
                <a:latin typeface="Arial"/>
              </a:rPr>
              <a:t>Oses</a:t>
            </a:r>
            <a:r>
              <a:rPr lang="en-US" sz="1800" dirty="0" smtClean="0">
                <a:solidFill>
                  <a:schemeClr val="tx1"/>
                </a:solidFill>
                <a:latin typeface="Arial"/>
              </a:rPr>
              <a:t>/</a:t>
            </a:r>
            <a:r>
              <a:rPr lang="en-US" sz="1800" dirty="0" err="1" smtClean="0">
                <a:solidFill>
                  <a:schemeClr val="tx1"/>
                </a:solidFill>
                <a:latin typeface="Arial"/>
              </a:rPr>
              <a:t>Env</a:t>
            </a:r>
            <a:endParaRPr lang="en-US" sz="1800" dirty="0" smtClean="0">
              <a:solidFill>
                <a:schemeClr val="tx1"/>
              </a:solidFill>
              <a:latin typeface="Arial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8508999" y="1215098"/>
            <a:ext cx="1109348" cy="1143000"/>
            <a:chOff x="5638800" y="1524000"/>
            <a:chExt cx="1331218" cy="1371600"/>
          </a:xfrm>
        </p:grpSpPr>
        <p:sp>
          <p:nvSpPr>
            <p:cNvPr id="100" name="Oval 99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638800" y="1524000"/>
              <a:ext cx="1331218" cy="33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ethernet</a:t>
              </a:r>
              <a:r>
                <a:rPr lang="en-US" sz="1200" dirty="0"/>
                <a:t>-input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7620004" y="2879148"/>
            <a:ext cx="1374726" cy="1129950"/>
            <a:chOff x="5791200" y="1539660"/>
            <a:chExt cx="1649670" cy="1355940"/>
          </a:xfrm>
        </p:grpSpPr>
        <p:sp>
          <p:nvSpPr>
            <p:cNvPr id="103" name="Oval 102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534438" y="1539660"/>
              <a:ext cx="906432" cy="33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ip6-</a:t>
              </a:r>
              <a:r>
                <a:rPr lang="en-US" sz="1200" dirty="0"/>
                <a:t>input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8826509" y="2727617"/>
            <a:ext cx="1064268" cy="1281482"/>
            <a:chOff x="5791200" y="1357822"/>
            <a:chExt cx="1277119" cy="1537778"/>
          </a:xfrm>
        </p:grpSpPr>
        <p:sp>
          <p:nvSpPr>
            <p:cNvPr id="106" name="Oval 105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215778" y="1357822"/>
              <a:ext cx="852541" cy="33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ip4input</a:t>
              </a:r>
              <a:endParaRPr lang="en-US" sz="1200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6243627" y="2644037"/>
            <a:ext cx="1455747" cy="1365062"/>
            <a:chOff x="5663554" y="1257526"/>
            <a:chExt cx="1746896" cy="1638074"/>
          </a:xfrm>
        </p:grpSpPr>
        <p:sp>
          <p:nvSpPr>
            <p:cNvPr id="109" name="Oval 108"/>
            <p:cNvSpPr/>
            <p:nvPr/>
          </p:nvSpPr>
          <p:spPr>
            <a:xfrm>
              <a:off x="60198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663554" y="1257526"/>
              <a:ext cx="1746896" cy="33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mpls</a:t>
              </a:r>
              <a:r>
                <a:rPr lang="en-US" sz="1200" dirty="0"/>
                <a:t>-</a:t>
              </a:r>
              <a:r>
                <a:rPr lang="en-US" sz="1200" dirty="0" err="1"/>
                <a:t>ethernet</a:t>
              </a:r>
              <a:r>
                <a:rPr lang="en-US" sz="1200" dirty="0"/>
                <a:t>-input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9709546" y="2961383"/>
            <a:ext cx="1402954" cy="1047715"/>
            <a:chOff x="5098255" y="1638342"/>
            <a:chExt cx="1683545" cy="1257258"/>
          </a:xfrm>
        </p:grpSpPr>
        <p:sp>
          <p:nvSpPr>
            <p:cNvPr id="112" name="Oval 111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098255" y="1638342"/>
              <a:ext cx="929485" cy="33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arp</a:t>
              </a:r>
              <a:r>
                <a:rPr lang="en-US" sz="1200" dirty="0"/>
                <a:t>-input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11086893" y="2762476"/>
            <a:ext cx="964901" cy="1252334"/>
            <a:chOff x="5623919" y="1392799"/>
            <a:chExt cx="1157881" cy="1502801"/>
          </a:xfrm>
        </p:grpSpPr>
        <p:sp>
          <p:nvSpPr>
            <p:cNvPr id="115" name="Oval 114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623919" y="1392799"/>
              <a:ext cx="837152" cy="33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llc</a:t>
              </a:r>
              <a:r>
                <a:rPr lang="en-US" sz="1200" dirty="0"/>
                <a:t>-input</a:t>
              </a:r>
            </a:p>
          </p:txBody>
        </p:sp>
      </p:grpSp>
      <p:cxnSp>
        <p:nvCxnSpPr>
          <p:cNvPr id="117" name="Straight Arrow Connector 116"/>
          <p:cNvCxnSpPr>
            <a:stCxn id="100" idx="4"/>
            <a:endCxn id="109" idx="0"/>
          </p:cNvCxnSpPr>
          <p:nvPr/>
        </p:nvCxnSpPr>
        <p:spPr>
          <a:xfrm flipH="1">
            <a:off x="6953250" y="2358098"/>
            <a:ext cx="2095500" cy="825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100" idx="4"/>
            <a:endCxn id="103" idx="0"/>
          </p:cNvCxnSpPr>
          <p:nvPr/>
        </p:nvCxnSpPr>
        <p:spPr>
          <a:xfrm flipH="1">
            <a:off x="8032750" y="2358098"/>
            <a:ext cx="1016000" cy="825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100" idx="4"/>
            <a:endCxn id="106" idx="0"/>
          </p:cNvCxnSpPr>
          <p:nvPr/>
        </p:nvCxnSpPr>
        <p:spPr>
          <a:xfrm>
            <a:off x="9048750" y="2358098"/>
            <a:ext cx="190500" cy="825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9779000" y="3374097"/>
            <a:ext cx="363719" cy="430883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sz="2300" b="1" dirty="0"/>
              <a:t>…</a:t>
            </a:r>
          </a:p>
        </p:txBody>
      </p:sp>
      <p:cxnSp>
        <p:nvCxnSpPr>
          <p:cNvPr id="121" name="Straight Arrow Connector 120"/>
          <p:cNvCxnSpPr>
            <a:stCxn id="100" idx="4"/>
            <a:endCxn id="112" idx="0"/>
          </p:cNvCxnSpPr>
          <p:nvPr/>
        </p:nvCxnSpPr>
        <p:spPr>
          <a:xfrm>
            <a:off x="9048750" y="2358098"/>
            <a:ext cx="1651000" cy="825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00" idx="4"/>
            <a:endCxn id="115" idx="0"/>
          </p:cNvCxnSpPr>
          <p:nvPr/>
        </p:nvCxnSpPr>
        <p:spPr>
          <a:xfrm>
            <a:off x="9048749" y="2358098"/>
            <a:ext cx="2590294" cy="8312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3" name="Group 122"/>
          <p:cNvGrpSpPr/>
          <p:nvPr/>
        </p:nvGrpSpPr>
        <p:grpSpPr>
          <a:xfrm>
            <a:off x="7619999" y="3981647"/>
            <a:ext cx="1221421" cy="1170451"/>
            <a:chOff x="5791200" y="1491059"/>
            <a:chExt cx="1465706" cy="1404541"/>
          </a:xfrm>
        </p:grpSpPr>
        <p:sp>
          <p:nvSpPr>
            <p:cNvPr id="124" name="Oval 123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230639" y="1491059"/>
              <a:ext cx="1026267" cy="33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ip6-</a:t>
              </a:r>
              <a:r>
                <a:rPr lang="en-US" sz="1200" dirty="0"/>
                <a:t>lookup</a:t>
              </a:r>
            </a:p>
          </p:txBody>
        </p:sp>
      </p:grpSp>
      <p:cxnSp>
        <p:nvCxnSpPr>
          <p:cNvPr id="126" name="Straight Arrow Connector 125"/>
          <p:cNvCxnSpPr>
            <a:stCxn id="103" idx="4"/>
            <a:endCxn id="124" idx="0"/>
          </p:cNvCxnSpPr>
          <p:nvPr/>
        </p:nvCxnSpPr>
        <p:spPr>
          <a:xfrm>
            <a:off x="8032750" y="4009098"/>
            <a:ext cx="0" cy="317500"/>
          </a:xfrm>
          <a:prstGeom prst="straightConnector1">
            <a:avLst/>
          </a:prstGeom>
          <a:ln>
            <a:solidFill>
              <a:srgbClr val="2B292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124" idx="4"/>
            <a:endCxn id="129" idx="0"/>
          </p:cNvCxnSpPr>
          <p:nvPr/>
        </p:nvCxnSpPr>
        <p:spPr>
          <a:xfrm flipH="1">
            <a:off x="7334250" y="5152098"/>
            <a:ext cx="698500" cy="317500"/>
          </a:xfrm>
          <a:prstGeom prst="straightConnector1">
            <a:avLst/>
          </a:prstGeom>
          <a:ln>
            <a:solidFill>
              <a:srgbClr val="2B292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8" name="Group 127"/>
          <p:cNvGrpSpPr/>
          <p:nvPr/>
        </p:nvGrpSpPr>
        <p:grpSpPr>
          <a:xfrm>
            <a:off x="6340747" y="5042527"/>
            <a:ext cx="1460105" cy="1252572"/>
            <a:chOff x="5475298" y="1392514"/>
            <a:chExt cx="1752126" cy="1503086"/>
          </a:xfrm>
        </p:grpSpPr>
        <p:sp>
          <p:nvSpPr>
            <p:cNvPr id="129" name="Oval 128"/>
            <p:cNvSpPr/>
            <p:nvPr/>
          </p:nvSpPr>
          <p:spPr>
            <a:xfrm>
              <a:off x="6172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5475298" y="1392514"/>
              <a:ext cx="1752126" cy="33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ip6-</a:t>
              </a:r>
              <a:r>
                <a:rPr lang="en-US" sz="1200" dirty="0"/>
                <a:t>rewrite-transmit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8509000" y="5152098"/>
            <a:ext cx="825500" cy="1143000"/>
            <a:chOff x="5791200" y="1524000"/>
            <a:chExt cx="990600" cy="1371600"/>
          </a:xfrm>
        </p:grpSpPr>
        <p:sp>
          <p:nvSpPr>
            <p:cNvPr id="132" name="Oval 131"/>
            <p:cNvSpPr/>
            <p:nvPr/>
          </p:nvSpPr>
          <p:spPr>
            <a:xfrm>
              <a:off x="5791200" y="1905000"/>
              <a:ext cx="990600" cy="990600"/>
            </a:xfrm>
            <a:prstGeom prst="ellipse">
              <a:avLst/>
            </a:prstGeom>
            <a:solidFill>
              <a:srgbClr val="0096D6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867400" y="1524000"/>
              <a:ext cx="859814" cy="33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ip6-</a:t>
              </a:r>
              <a:r>
                <a:rPr lang="en-US" sz="1200" dirty="0"/>
                <a:t>local</a:t>
              </a:r>
            </a:p>
          </p:txBody>
        </p:sp>
      </p:grpSp>
      <p:cxnSp>
        <p:nvCxnSpPr>
          <p:cNvPr id="134" name="Straight Arrow Connector 133"/>
          <p:cNvCxnSpPr>
            <a:stCxn id="124" idx="4"/>
            <a:endCxn id="132" idx="0"/>
          </p:cNvCxnSpPr>
          <p:nvPr/>
        </p:nvCxnSpPr>
        <p:spPr>
          <a:xfrm>
            <a:off x="8032750" y="5152098"/>
            <a:ext cx="889000" cy="317500"/>
          </a:xfrm>
          <a:prstGeom prst="straightConnector1">
            <a:avLst/>
          </a:prstGeom>
          <a:ln>
            <a:solidFill>
              <a:srgbClr val="2B292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5" name="Group 134"/>
          <p:cNvGrpSpPr/>
          <p:nvPr/>
        </p:nvGrpSpPr>
        <p:grpSpPr>
          <a:xfrm>
            <a:off x="8636000" y="163158"/>
            <a:ext cx="3302000" cy="937652"/>
            <a:chOff x="9144000" y="4147860"/>
            <a:chExt cx="3962400" cy="1125180"/>
          </a:xfrm>
        </p:grpSpPr>
        <p:sp>
          <p:nvSpPr>
            <p:cNvPr id="136" name="Rounded Rectangle 100"/>
            <p:cNvSpPr>
              <a:spLocks noChangeArrowheads="1"/>
            </p:cNvSpPr>
            <p:nvPr/>
          </p:nvSpPr>
          <p:spPr bwMode="auto">
            <a:xfrm>
              <a:off x="9144000" y="4495800"/>
              <a:ext cx="3962400" cy="777240"/>
            </a:xfrm>
            <a:prstGeom prst="roundRect">
              <a:avLst>
                <a:gd name="adj" fmla="val 6898"/>
              </a:avLst>
            </a:prstGeom>
            <a:noFill/>
            <a:ln w="12700" algn="ctr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>
              <a:bevelT w="38100" h="38100" prst="softRound"/>
              <a:bevelB w="38100" h="38100" prst="softRound"/>
            </a:sp3d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37" name="Rounded Rectangle 97"/>
            <p:cNvSpPr>
              <a:spLocks noChangeArrowheads="1"/>
            </p:cNvSpPr>
            <p:nvPr/>
          </p:nvSpPr>
          <p:spPr bwMode="auto">
            <a:xfrm>
              <a:off x="9372601" y="4648200"/>
              <a:ext cx="228600" cy="457200"/>
            </a:xfrm>
            <a:prstGeom prst="roundRect">
              <a:avLst>
                <a:gd name="adj" fmla="val 6898"/>
              </a:avLst>
            </a:prstGeom>
            <a:gradFill rotWithShape="1">
              <a:gsLst>
                <a:gs pos="0">
                  <a:srgbClr val="D09E00"/>
                </a:gs>
                <a:gs pos="1000">
                  <a:srgbClr val="FFC000"/>
                </a:gs>
                <a:gs pos="39000">
                  <a:srgbClr val="C89800"/>
                </a:gs>
                <a:gs pos="98000">
                  <a:srgbClr val="483700"/>
                </a:gs>
                <a:gs pos="100000">
                  <a:srgbClr val="765A00"/>
                </a:gs>
              </a:gsLst>
              <a:lin ang="5400000" scaled="0"/>
            </a:gradFill>
            <a:ln w="12700" algn="ctr">
              <a:solidFill>
                <a:srgbClr val="FFC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>
              <a:bevelT w="38100" h="38100" prst="softRound"/>
              <a:bevelB w="38100" h="38100" prst="softRound"/>
            </a:sp3d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38" name="Rounded Rectangle 97"/>
            <p:cNvSpPr>
              <a:spLocks noChangeArrowheads="1"/>
            </p:cNvSpPr>
            <p:nvPr/>
          </p:nvSpPr>
          <p:spPr bwMode="auto">
            <a:xfrm>
              <a:off x="9677400" y="4648200"/>
              <a:ext cx="228600" cy="457200"/>
            </a:xfrm>
            <a:prstGeom prst="roundRect">
              <a:avLst>
                <a:gd name="adj" fmla="val 6898"/>
              </a:avLst>
            </a:prstGeom>
            <a:gradFill rotWithShape="1">
              <a:gsLst>
                <a:gs pos="0">
                  <a:srgbClr val="D09E00"/>
                </a:gs>
                <a:gs pos="1000">
                  <a:srgbClr val="FFC000"/>
                </a:gs>
                <a:gs pos="39000">
                  <a:srgbClr val="C89800"/>
                </a:gs>
                <a:gs pos="98000">
                  <a:srgbClr val="483700"/>
                </a:gs>
                <a:gs pos="100000">
                  <a:srgbClr val="765A00"/>
                </a:gs>
              </a:gsLst>
              <a:lin ang="5400000" scaled="0"/>
            </a:gradFill>
            <a:ln w="12700" algn="ctr">
              <a:solidFill>
                <a:srgbClr val="FFC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>
              <a:bevelT w="38100" h="38100" prst="softRound"/>
              <a:bevelB w="38100" h="38100" prst="softRound"/>
            </a:sp3d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39" name="Rounded Rectangle 97"/>
            <p:cNvSpPr>
              <a:spLocks noChangeArrowheads="1"/>
            </p:cNvSpPr>
            <p:nvPr/>
          </p:nvSpPr>
          <p:spPr bwMode="auto">
            <a:xfrm>
              <a:off x="9982200" y="4648200"/>
              <a:ext cx="228600" cy="457200"/>
            </a:xfrm>
            <a:prstGeom prst="roundRect">
              <a:avLst>
                <a:gd name="adj" fmla="val 6898"/>
              </a:avLst>
            </a:prstGeom>
            <a:gradFill rotWithShape="1">
              <a:gsLst>
                <a:gs pos="0">
                  <a:srgbClr val="D09E00"/>
                </a:gs>
                <a:gs pos="1000">
                  <a:srgbClr val="FFC000"/>
                </a:gs>
                <a:gs pos="39000">
                  <a:srgbClr val="C89800"/>
                </a:gs>
                <a:gs pos="98000">
                  <a:srgbClr val="483700"/>
                </a:gs>
                <a:gs pos="100000">
                  <a:srgbClr val="765A00"/>
                </a:gs>
              </a:gsLst>
              <a:lin ang="5400000" scaled="0"/>
            </a:gradFill>
            <a:ln w="12700" algn="ctr">
              <a:solidFill>
                <a:srgbClr val="FFC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>
              <a:bevelT w="38100" h="38100" prst="softRound"/>
              <a:bevelB w="38100" h="38100" prst="softRound"/>
            </a:sp3d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40" name="Rounded Rectangle 97"/>
            <p:cNvSpPr>
              <a:spLocks noChangeArrowheads="1"/>
            </p:cNvSpPr>
            <p:nvPr/>
          </p:nvSpPr>
          <p:spPr bwMode="auto">
            <a:xfrm>
              <a:off x="10287000" y="4648200"/>
              <a:ext cx="228600" cy="457200"/>
            </a:xfrm>
            <a:prstGeom prst="roundRect">
              <a:avLst>
                <a:gd name="adj" fmla="val 6898"/>
              </a:avLst>
            </a:prstGeom>
            <a:gradFill rotWithShape="1">
              <a:gsLst>
                <a:gs pos="0">
                  <a:srgbClr val="D09E00"/>
                </a:gs>
                <a:gs pos="1000">
                  <a:srgbClr val="FFC000"/>
                </a:gs>
                <a:gs pos="39000">
                  <a:srgbClr val="C89800"/>
                </a:gs>
                <a:gs pos="98000">
                  <a:srgbClr val="483700"/>
                </a:gs>
                <a:gs pos="100000">
                  <a:srgbClr val="765A00"/>
                </a:gs>
              </a:gsLst>
              <a:lin ang="5400000" scaled="0"/>
            </a:gradFill>
            <a:ln w="12700" algn="ctr">
              <a:solidFill>
                <a:srgbClr val="FFC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>
              <a:bevelT w="38100" h="38100" prst="softRound"/>
              <a:bevelB w="38100" h="38100" prst="softRound"/>
            </a:sp3d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41" name="Rounded Rectangle 97"/>
            <p:cNvSpPr>
              <a:spLocks noChangeArrowheads="1"/>
            </p:cNvSpPr>
            <p:nvPr/>
          </p:nvSpPr>
          <p:spPr bwMode="auto">
            <a:xfrm>
              <a:off x="10591800" y="4648200"/>
              <a:ext cx="228600" cy="457200"/>
            </a:xfrm>
            <a:prstGeom prst="roundRect">
              <a:avLst>
                <a:gd name="adj" fmla="val 6898"/>
              </a:avLst>
            </a:prstGeom>
            <a:gradFill rotWithShape="1">
              <a:gsLst>
                <a:gs pos="0">
                  <a:srgbClr val="D09E00"/>
                </a:gs>
                <a:gs pos="1000">
                  <a:srgbClr val="FFC000"/>
                </a:gs>
                <a:gs pos="39000">
                  <a:srgbClr val="C89800"/>
                </a:gs>
                <a:gs pos="98000">
                  <a:srgbClr val="483700"/>
                </a:gs>
                <a:gs pos="100000">
                  <a:srgbClr val="765A00"/>
                </a:gs>
              </a:gsLst>
              <a:lin ang="5400000" scaled="0"/>
            </a:gradFill>
            <a:ln w="12700" algn="ctr">
              <a:solidFill>
                <a:srgbClr val="FFC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>
              <a:bevelT w="38100" h="38100" prst="softRound"/>
              <a:bevelB w="38100" h="38100" prst="softRound"/>
            </a:sp3d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42" name="Rounded Rectangle 141"/>
            <p:cNvSpPr>
              <a:spLocks noChangeArrowheads="1"/>
            </p:cNvSpPr>
            <p:nvPr/>
          </p:nvSpPr>
          <p:spPr bwMode="auto">
            <a:xfrm>
              <a:off x="10896600" y="4648200"/>
              <a:ext cx="228600" cy="457200"/>
            </a:xfrm>
            <a:prstGeom prst="roundRect">
              <a:avLst>
                <a:gd name="adj" fmla="val 6898"/>
              </a:avLst>
            </a:prstGeom>
            <a:gradFill rotWithShape="1">
              <a:gsLst>
                <a:gs pos="0">
                  <a:srgbClr val="D09E00"/>
                </a:gs>
                <a:gs pos="1000">
                  <a:srgbClr val="FFC000"/>
                </a:gs>
                <a:gs pos="39000">
                  <a:srgbClr val="C89800"/>
                </a:gs>
                <a:gs pos="98000">
                  <a:srgbClr val="483700"/>
                </a:gs>
                <a:gs pos="100000">
                  <a:srgbClr val="765A00"/>
                </a:gs>
              </a:gsLst>
              <a:lin ang="5400000" scaled="0"/>
            </a:gradFill>
            <a:ln w="12700" algn="ctr">
              <a:solidFill>
                <a:srgbClr val="FFC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>
              <a:bevelT w="38100" h="38100" prst="softRound"/>
              <a:bevelB w="38100" h="38100" prst="softRound"/>
            </a:sp3d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43" name="Rounded Rectangle 97"/>
            <p:cNvSpPr>
              <a:spLocks noChangeArrowheads="1"/>
            </p:cNvSpPr>
            <p:nvPr/>
          </p:nvSpPr>
          <p:spPr bwMode="auto">
            <a:xfrm>
              <a:off x="11201400" y="4648200"/>
              <a:ext cx="228600" cy="457200"/>
            </a:xfrm>
            <a:prstGeom prst="roundRect">
              <a:avLst>
                <a:gd name="adj" fmla="val 6898"/>
              </a:avLst>
            </a:prstGeom>
            <a:gradFill rotWithShape="1">
              <a:gsLst>
                <a:gs pos="0">
                  <a:srgbClr val="D09E00"/>
                </a:gs>
                <a:gs pos="1000">
                  <a:srgbClr val="FFC000"/>
                </a:gs>
                <a:gs pos="39000">
                  <a:srgbClr val="C89800"/>
                </a:gs>
                <a:gs pos="98000">
                  <a:srgbClr val="483700"/>
                </a:gs>
                <a:gs pos="100000">
                  <a:srgbClr val="765A00"/>
                </a:gs>
              </a:gsLst>
              <a:lin ang="5400000" scaled="0"/>
            </a:gradFill>
            <a:ln w="12700" algn="ctr">
              <a:solidFill>
                <a:srgbClr val="FFC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>
              <a:bevelT w="38100" h="38100" prst="softRound"/>
              <a:bevelB w="38100" h="38100" prst="softRound"/>
            </a:sp3d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44" name="Rounded Rectangle 97"/>
            <p:cNvSpPr>
              <a:spLocks noChangeArrowheads="1"/>
            </p:cNvSpPr>
            <p:nvPr/>
          </p:nvSpPr>
          <p:spPr bwMode="auto">
            <a:xfrm>
              <a:off x="11506200" y="4648200"/>
              <a:ext cx="228600" cy="457200"/>
            </a:xfrm>
            <a:prstGeom prst="roundRect">
              <a:avLst>
                <a:gd name="adj" fmla="val 6898"/>
              </a:avLst>
            </a:prstGeom>
            <a:gradFill rotWithShape="1">
              <a:gsLst>
                <a:gs pos="0">
                  <a:srgbClr val="D09E00"/>
                </a:gs>
                <a:gs pos="1000">
                  <a:srgbClr val="FFC000"/>
                </a:gs>
                <a:gs pos="39000">
                  <a:srgbClr val="C89800"/>
                </a:gs>
                <a:gs pos="98000">
                  <a:srgbClr val="483700"/>
                </a:gs>
                <a:gs pos="100000">
                  <a:srgbClr val="765A00"/>
                </a:gs>
              </a:gsLst>
              <a:lin ang="5400000" scaled="0"/>
            </a:gradFill>
            <a:ln w="12700" algn="ctr">
              <a:solidFill>
                <a:srgbClr val="FFC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>
              <a:bevelT w="38100" h="38100" prst="softRound"/>
              <a:bevelB w="38100" h="38100" prst="softRound"/>
            </a:sp3d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45" name="Rounded Rectangle 97"/>
            <p:cNvSpPr>
              <a:spLocks noChangeArrowheads="1"/>
            </p:cNvSpPr>
            <p:nvPr/>
          </p:nvSpPr>
          <p:spPr bwMode="auto">
            <a:xfrm>
              <a:off x="12344400" y="4648200"/>
              <a:ext cx="228600" cy="457200"/>
            </a:xfrm>
            <a:prstGeom prst="roundRect">
              <a:avLst>
                <a:gd name="adj" fmla="val 6898"/>
              </a:avLst>
            </a:prstGeom>
            <a:gradFill rotWithShape="1">
              <a:gsLst>
                <a:gs pos="0">
                  <a:srgbClr val="D09E00"/>
                </a:gs>
                <a:gs pos="1000">
                  <a:srgbClr val="FFC000"/>
                </a:gs>
                <a:gs pos="39000">
                  <a:srgbClr val="C89800"/>
                </a:gs>
                <a:gs pos="98000">
                  <a:srgbClr val="483700"/>
                </a:gs>
                <a:gs pos="100000">
                  <a:srgbClr val="765A00"/>
                </a:gs>
              </a:gsLst>
              <a:lin ang="5400000" scaled="0"/>
            </a:gradFill>
            <a:ln w="12700" algn="ctr">
              <a:solidFill>
                <a:srgbClr val="FFC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>
              <a:bevelT w="38100" h="38100" prst="softRound"/>
              <a:bevelB w="38100" h="38100" prst="softRound"/>
            </a:sp3d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46" name="Rounded Rectangle 97"/>
            <p:cNvSpPr>
              <a:spLocks noChangeArrowheads="1"/>
            </p:cNvSpPr>
            <p:nvPr/>
          </p:nvSpPr>
          <p:spPr bwMode="auto">
            <a:xfrm>
              <a:off x="12649200" y="4648200"/>
              <a:ext cx="228600" cy="457200"/>
            </a:xfrm>
            <a:prstGeom prst="roundRect">
              <a:avLst>
                <a:gd name="adj" fmla="val 6898"/>
              </a:avLst>
            </a:prstGeom>
            <a:gradFill rotWithShape="1">
              <a:gsLst>
                <a:gs pos="0">
                  <a:srgbClr val="D09E00"/>
                </a:gs>
                <a:gs pos="1000">
                  <a:srgbClr val="FFC000"/>
                </a:gs>
                <a:gs pos="39000">
                  <a:srgbClr val="C89800"/>
                </a:gs>
                <a:gs pos="98000">
                  <a:srgbClr val="483700"/>
                </a:gs>
                <a:gs pos="100000">
                  <a:srgbClr val="765A00"/>
                </a:gs>
              </a:gsLst>
              <a:lin ang="5400000" scaled="0"/>
            </a:gradFill>
            <a:ln w="12700" algn="ctr">
              <a:solidFill>
                <a:srgbClr val="FFC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>
              <a:bevelT w="38100" h="38100" prst="softRound"/>
              <a:bevelB w="38100" h="38100" prst="softRound"/>
            </a:sp3d>
          </p:spPr>
          <p:txBody>
            <a:bodyPr wrap="square" lIns="0" tIns="0" rIns="0" bIns="0" anchor="ctr" anchorCtr="1"/>
            <a:lstStyle/>
            <a:p>
              <a:pPr fontAlgn="base">
                <a:lnSpc>
                  <a:spcPct val="95000"/>
                </a:lnSpc>
                <a:defRPr/>
              </a:pPr>
              <a:endParaRPr lang="en-US" b="1" dirty="0">
                <a:solidFill>
                  <a:srgbClr val="FFFFFF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1811000" y="4648200"/>
              <a:ext cx="473404" cy="535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00" b="1" dirty="0">
                  <a:solidFill>
                    <a:srgbClr val="F9BC00"/>
                  </a:solidFill>
                </a:rPr>
                <a:t>…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0439400" y="4147860"/>
              <a:ext cx="1239967" cy="332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9BC00"/>
                  </a:solidFill>
                </a:rPr>
                <a:t>Packet vector</a:t>
              </a:r>
            </a:p>
          </p:txBody>
        </p:sp>
      </p:grpSp>
      <p:cxnSp>
        <p:nvCxnSpPr>
          <p:cNvPr id="149" name="Straight Arrow Connector 148"/>
          <p:cNvCxnSpPr>
            <a:stCxn id="136" idx="2"/>
            <a:endCxn id="100" idx="6"/>
          </p:cNvCxnSpPr>
          <p:nvPr/>
        </p:nvCxnSpPr>
        <p:spPr>
          <a:xfrm flipH="1">
            <a:off x="9461500" y="1100798"/>
            <a:ext cx="825500" cy="844550"/>
          </a:xfrm>
          <a:prstGeom prst="straightConnector1">
            <a:avLst/>
          </a:prstGeom>
          <a:ln>
            <a:solidFill>
              <a:srgbClr val="F9B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8445499" y="4270082"/>
            <a:ext cx="3478422" cy="2394878"/>
            <a:chOff x="8445499" y="4270082"/>
            <a:chExt cx="3478422" cy="2394878"/>
          </a:xfrm>
        </p:grpSpPr>
        <p:cxnSp>
          <p:nvCxnSpPr>
            <p:cNvPr id="59" name="Straight Arrow Connector 58"/>
            <p:cNvCxnSpPr>
              <a:stCxn id="124" idx="6"/>
              <a:endCxn id="56" idx="2"/>
            </p:cNvCxnSpPr>
            <p:nvPr/>
          </p:nvCxnSpPr>
          <p:spPr>
            <a:xfrm>
              <a:off x="8445499" y="4739348"/>
              <a:ext cx="1953412" cy="233614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9779001" y="4270082"/>
              <a:ext cx="2144920" cy="2394878"/>
              <a:chOff x="9779001" y="4270082"/>
              <a:chExt cx="2144920" cy="2394878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10426177" y="4422484"/>
                <a:ext cx="1847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200" dirty="0"/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9943883" y="4270082"/>
                <a:ext cx="1926553" cy="1159016"/>
                <a:chOff x="5605743" y="1637072"/>
                <a:chExt cx="2070540" cy="1258528"/>
              </a:xfrm>
            </p:grpSpPr>
            <p:sp>
              <p:nvSpPr>
                <p:cNvPr id="56" name="Oval 55"/>
                <p:cNvSpPr/>
                <p:nvPr/>
              </p:nvSpPr>
              <p:spPr>
                <a:xfrm>
                  <a:off x="6094771" y="1905000"/>
                  <a:ext cx="990600" cy="990600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>
                  <a:outerShdw blurRad="76200" dist="50800" dir="5400000" algn="ctr" rotWithShape="0">
                    <a:srgbClr val="000000">
                      <a:alpha val="27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5605743" y="1637072"/>
                  <a:ext cx="2070540" cy="3007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smtClean="0"/>
                    <a:t>Plug-in to create new nodes</a:t>
                  </a:r>
                  <a:endParaRPr lang="en-US" sz="1200" dirty="0"/>
                </a:p>
              </p:txBody>
            </p:sp>
          </p:grpSp>
          <p:cxnSp>
            <p:nvCxnSpPr>
              <p:cNvPr id="66" name="Straight Arrow Connector 65"/>
              <p:cNvCxnSpPr>
                <a:stCxn id="56" idx="4"/>
                <a:endCxn id="67" idx="0"/>
              </p:cNvCxnSpPr>
              <p:nvPr/>
            </p:nvCxnSpPr>
            <p:spPr>
              <a:xfrm>
                <a:off x="10859768" y="5429098"/>
                <a:ext cx="538482" cy="277970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Oval 66"/>
              <p:cNvSpPr/>
              <p:nvPr/>
            </p:nvSpPr>
            <p:spPr>
              <a:xfrm>
                <a:off x="10995867" y="5707068"/>
                <a:ext cx="804765" cy="781059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9990235" y="5723241"/>
                <a:ext cx="804765" cy="781059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cxnSp>
            <p:nvCxnSpPr>
              <p:cNvPr id="76" name="Straight Arrow Connector 75"/>
              <p:cNvCxnSpPr>
                <a:stCxn id="56" idx="4"/>
                <a:endCxn id="75" idx="0"/>
              </p:cNvCxnSpPr>
              <p:nvPr/>
            </p:nvCxnSpPr>
            <p:spPr>
              <a:xfrm flipH="1">
                <a:off x="10392618" y="5429098"/>
                <a:ext cx="467150" cy="294143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9779001" y="4270082"/>
                <a:ext cx="2144920" cy="2394878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9854136" y="5381510"/>
                <a:ext cx="79714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Custom-A</a:t>
                </a:r>
                <a:endParaRPr lang="en-US" sz="1200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11068259" y="5376437"/>
                <a:ext cx="79072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Custom-B</a:t>
                </a:r>
                <a:endParaRPr lang="en-US" sz="1200" dirty="0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7238581" y="1204844"/>
            <a:ext cx="2237842" cy="3044771"/>
            <a:chOff x="7238581" y="1204844"/>
            <a:chExt cx="2237842" cy="3044771"/>
          </a:xfrm>
        </p:grpSpPr>
        <p:grpSp>
          <p:nvGrpSpPr>
            <p:cNvPr id="8" name="Group 7"/>
            <p:cNvGrpSpPr/>
            <p:nvPr/>
          </p:nvGrpSpPr>
          <p:grpSpPr>
            <a:xfrm>
              <a:off x="7238581" y="1204844"/>
              <a:ext cx="2237842" cy="3044771"/>
              <a:chOff x="7238581" y="1204844"/>
              <a:chExt cx="2237842" cy="3044771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8650923" y="1518893"/>
                <a:ext cx="825500" cy="8255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7238581" y="1204844"/>
                <a:ext cx="1815209" cy="3044771"/>
                <a:chOff x="7238581" y="1204844"/>
                <a:chExt cx="1815209" cy="3044771"/>
              </a:xfrm>
            </p:grpSpPr>
            <p:sp>
              <p:nvSpPr>
                <p:cNvPr id="74" name="Rectangle 73"/>
                <p:cNvSpPr/>
                <p:nvPr/>
              </p:nvSpPr>
              <p:spPr>
                <a:xfrm rot="1945876">
                  <a:off x="8082773" y="1204844"/>
                  <a:ext cx="971017" cy="3044771"/>
                </a:xfrm>
                <a:prstGeom prst="rect">
                  <a:avLst/>
                </a:prstGeom>
                <a:noFill/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7238581" y="1680206"/>
                  <a:ext cx="122755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/>
                    <a:t>Plug-in to enable new HW input Nodes</a:t>
                  </a:r>
                  <a:endParaRPr lang="en-US" sz="1200" dirty="0"/>
                </a:p>
              </p:txBody>
            </p:sp>
          </p:grpSp>
        </p:grpSp>
        <p:sp>
          <p:nvSpPr>
            <p:cNvPr id="78" name="Oval 77"/>
            <p:cNvSpPr/>
            <p:nvPr/>
          </p:nvSpPr>
          <p:spPr>
            <a:xfrm>
              <a:off x="7608196" y="3183598"/>
              <a:ext cx="825500" cy="8255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421343288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934" y="154202"/>
            <a:ext cx="11340259" cy="729212"/>
          </a:xfrm>
        </p:spPr>
        <p:txBody>
          <a:bodyPr/>
          <a:lstStyle/>
          <a:p>
            <a:r>
              <a:rPr lang="en-US" dirty="0" smtClean="0"/>
              <a:t>VPP Feature Summary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charset="0"/>
                <a:ea typeface="Arial" charset="0"/>
                <a:cs typeface="Arial" charset="0"/>
              </a:rPr>
              <a:t>fd.io Foundation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>
                <a:latin typeface="Arial"/>
                <a:cs typeface="Arial"/>
              </a:rPr>
              <a:pPr/>
              <a:t>21</a:t>
            </a:fld>
            <a:endParaRPr lang="en-US">
              <a:latin typeface="Arial"/>
              <a:cs typeface="Aria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8108" y="1192448"/>
            <a:ext cx="3627492" cy="4769638"/>
          </a:xfrm>
          <a:prstGeom prst="roundRect">
            <a:avLst>
              <a:gd name="adj" fmla="val 0"/>
            </a:avLst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182880" bIns="0" rtlCol="0" anchor="ctr"/>
          <a:lstStyle/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14+ MPPS, single core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Multimillion entry FIBs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Source RPF</a:t>
            </a:r>
          </a:p>
          <a:p>
            <a:pPr lvl="1"/>
            <a:r>
              <a:rPr lang="en-US" sz="1600" dirty="0" smtClean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Thousands </a:t>
            </a:r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of VRFs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	Controlled cross-VRF lookups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Multipath – ECMP and Unequal Cost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Multiple million Classifiers – 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	Arbitrary N-tuple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VLAN Support – Single/Double </a:t>
            </a:r>
            <a:r>
              <a:rPr lang="en-US" sz="1600" dirty="0" smtClean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tag</a:t>
            </a:r>
          </a:p>
          <a:p>
            <a:pPr lvl="1"/>
            <a:r>
              <a:rPr lang="en-US" sz="1600" b="1" dirty="0" smtClean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Counters for everything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Mandatory Input </a:t>
            </a:r>
            <a:r>
              <a:rPr lang="en-US" sz="1600" dirty="0" smtClean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Checks:</a:t>
            </a:r>
            <a:endParaRPr lang="en-US" sz="1600" dirty="0">
              <a:solidFill>
                <a:srgbClr val="2B2929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	TTL expiration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	header checksum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	L2 length &lt; IP length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	ARP resolution/snooping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	ARP proxy</a:t>
            </a:r>
          </a:p>
          <a:p>
            <a:pPr lvl="1"/>
            <a:endParaRPr lang="en-US" sz="1600" dirty="0">
              <a:solidFill>
                <a:srgbClr val="2B292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8108" y="800444"/>
            <a:ext cx="3627492" cy="392003"/>
          </a:xfrm>
          <a:prstGeom prst="roundRect">
            <a:avLst>
              <a:gd name="adj" fmla="val 0"/>
            </a:avLst>
          </a:prstGeom>
          <a:solidFill>
            <a:srgbClr val="3E4543">
              <a:alpha val="6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182880" bIns="0" rtlCol="0" anchor="ctr"/>
          <a:lstStyle/>
          <a:p>
            <a:pPr lvl="1" algn="ctr"/>
            <a:r>
              <a:rPr lang="en-US" sz="1600" b="1" dirty="0" smtClean="0">
                <a:solidFill>
                  <a:srgbClr val="FCFCFC"/>
                </a:solidFill>
                <a:latin typeface="Arial" charset="0"/>
                <a:ea typeface="Arial" charset="0"/>
                <a:cs typeface="Arial" charset="0"/>
              </a:rPr>
              <a:t>IPv4/IPv6</a:t>
            </a:r>
            <a:endParaRPr lang="en-US" sz="1600" b="1" dirty="0">
              <a:solidFill>
                <a:srgbClr val="FCFCF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32242" y="800444"/>
            <a:ext cx="3406350" cy="392003"/>
          </a:xfrm>
          <a:prstGeom prst="roundRect">
            <a:avLst>
              <a:gd name="adj" fmla="val 0"/>
            </a:avLst>
          </a:prstGeom>
          <a:solidFill>
            <a:schemeClr val="accent2">
              <a:alpha val="6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182880" rtlCol="0" anchor="ctr"/>
          <a:lstStyle/>
          <a:p>
            <a:pPr lvl="1" algn="ctr"/>
            <a:r>
              <a:rPr lang="en-US" sz="1600" b="1" dirty="0" smtClean="0">
                <a:solidFill>
                  <a:srgbClr val="FCFCFC"/>
                </a:solidFill>
                <a:latin typeface="Arial" charset="0"/>
                <a:ea typeface="Arial" charset="0"/>
                <a:cs typeface="Arial" charset="0"/>
              </a:rPr>
              <a:t>IPv4</a:t>
            </a:r>
            <a:endParaRPr lang="en-US" sz="1600" b="1" dirty="0">
              <a:solidFill>
                <a:srgbClr val="FCFCF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32242" y="1212264"/>
            <a:ext cx="3406350" cy="1226136"/>
          </a:xfrm>
          <a:prstGeom prst="roundRect">
            <a:avLst>
              <a:gd name="adj" fmla="val 0"/>
            </a:avLst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182880" bIns="0" rtlCol="0" anchor="ctr"/>
          <a:lstStyle/>
          <a:p>
            <a:pPr lvl="1"/>
            <a:r>
              <a:rPr lang="en-US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GRE, MPLS-GRE, NSH-GRE, 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VXLAN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IPSEC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DHCP client/proxy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CG NAT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532242" y="2543352"/>
            <a:ext cx="3406350" cy="392003"/>
          </a:xfrm>
          <a:prstGeom prst="roundRect">
            <a:avLst>
              <a:gd name="adj" fmla="val 0"/>
            </a:avLst>
          </a:prstGeom>
          <a:solidFill>
            <a:schemeClr val="accent2">
              <a:alpha val="6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182880" rtlCol="0" anchor="ctr"/>
          <a:lstStyle/>
          <a:p>
            <a:pPr lvl="1" algn="ctr"/>
            <a:r>
              <a:rPr lang="en-US" sz="1600" b="1" dirty="0" smtClean="0">
                <a:solidFill>
                  <a:srgbClr val="FCFCFC"/>
                </a:solidFill>
                <a:latin typeface="Arial" charset="0"/>
                <a:ea typeface="Arial" charset="0"/>
                <a:cs typeface="Arial" charset="0"/>
              </a:rPr>
              <a:t>IPv6</a:t>
            </a:r>
            <a:endParaRPr lang="en-US" sz="1600" b="1" dirty="0">
              <a:solidFill>
                <a:srgbClr val="FCFCF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48888" y="2947964"/>
            <a:ext cx="3389704" cy="1730643"/>
          </a:xfrm>
          <a:prstGeom prst="roundRect">
            <a:avLst>
              <a:gd name="adj" fmla="val 0"/>
            </a:avLst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182880" bIns="0" rtlCol="0" anchor="ctr"/>
          <a:lstStyle/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Neighbor discovery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Router Advertisement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DHCPv6 Proxy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L2TPv3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Segment Routing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MAP/LW46 – IPv4aas</a:t>
            </a:r>
          </a:p>
          <a:p>
            <a:pPr lvl="1"/>
            <a:r>
              <a:rPr lang="en-US" sz="1600" dirty="0" err="1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iOAM</a:t>
            </a:r>
            <a:endParaRPr lang="en-US" sz="1600" dirty="0">
              <a:solidFill>
                <a:srgbClr val="2B292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39026" y="4801528"/>
            <a:ext cx="3406350" cy="392003"/>
          </a:xfrm>
          <a:prstGeom prst="roundRect">
            <a:avLst>
              <a:gd name="adj" fmla="val 0"/>
            </a:avLst>
          </a:prstGeom>
          <a:solidFill>
            <a:schemeClr val="accent2">
              <a:alpha val="6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182880" rtlCol="0" anchor="ctr"/>
          <a:lstStyle/>
          <a:p>
            <a:pPr lvl="1" algn="ctr"/>
            <a:r>
              <a:rPr lang="en-US" sz="1600" b="1" dirty="0" smtClean="0">
                <a:solidFill>
                  <a:srgbClr val="FCFCFC"/>
                </a:solidFill>
                <a:latin typeface="Arial" charset="0"/>
                <a:ea typeface="Arial" charset="0"/>
                <a:cs typeface="Arial" charset="0"/>
              </a:rPr>
              <a:t>MPLS</a:t>
            </a:r>
            <a:endParaRPr lang="en-US" sz="1600" b="1" dirty="0">
              <a:solidFill>
                <a:srgbClr val="FCFCF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539026" y="5182346"/>
            <a:ext cx="3406350" cy="779740"/>
          </a:xfrm>
          <a:prstGeom prst="roundRect">
            <a:avLst>
              <a:gd name="adj" fmla="val 0"/>
            </a:avLst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182880" bIns="0" rtlCol="0" anchor="ctr"/>
          <a:lstStyle/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MPLS-o-Ethernet – 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	Deep label stacks supported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176050" y="800444"/>
            <a:ext cx="3406350" cy="392003"/>
          </a:xfrm>
          <a:prstGeom prst="roundRect">
            <a:avLst>
              <a:gd name="adj" fmla="val 0"/>
            </a:avLst>
          </a:prstGeom>
          <a:solidFill>
            <a:schemeClr val="accent2">
              <a:alpha val="6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182880" bIns="0" rtlCol="0" anchor="ctr"/>
          <a:lstStyle/>
          <a:p>
            <a:pPr lvl="1" algn="ctr"/>
            <a:r>
              <a:rPr lang="en-US" sz="1600" b="1" smtClean="0">
                <a:solidFill>
                  <a:srgbClr val="FCFCFC"/>
                </a:solidFill>
                <a:latin typeface="Arial" charset="0"/>
                <a:ea typeface="Arial" charset="0"/>
                <a:cs typeface="Arial" charset="0"/>
              </a:rPr>
              <a:t>L2</a:t>
            </a:r>
            <a:endParaRPr lang="en-US" sz="1600" b="1" dirty="0">
              <a:solidFill>
                <a:srgbClr val="FCFCF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176050" y="1212264"/>
            <a:ext cx="3406350" cy="4749822"/>
          </a:xfrm>
          <a:prstGeom prst="roundRect">
            <a:avLst>
              <a:gd name="adj" fmla="val 0"/>
            </a:avLst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182880" bIns="0" rtlCol="0" anchor="ctr"/>
          <a:lstStyle/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VLAN Support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	Single/ Double tag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	L2 forwarding with EFP/</a:t>
            </a:r>
            <a:r>
              <a:rPr lang="en-US" sz="1600" dirty="0" err="1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BridgeDomain</a:t>
            </a:r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 concepts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VTR – push/pop/Translate (1:1,1:2, 2:1,2:2)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Mac Learning – default limit of 50k addresses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Bridging – Split-horizon group support/EFP Filtering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Proxy Arp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Arp termination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IRB – BVI Support with </a:t>
            </a:r>
            <a:r>
              <a:rPr lang="en-US" sz="1600" dirty="0" err="1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RouterMac</a:t>
            </a:r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 assignment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Flooding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Input ACLs</a:t>
            </a:r>
          </a:p>
          <a:p>
            <a:pPr lvl="1"/>
            <a:r>
              <a:rPr lang="en-US" sz="1600" dirty="0">
                <a:solidFill>
                  <a:srgbClr val="2B2929"/>
                </a:solidFill>
                <a:latin typeface="Arial" charset="0"/>
                <a:ea typeface="Arial" charset="0"/>
                <a:cs typeface="Arial" charset="0"/>
              </a:rPr>
              <a:t>Interface cross-connect</a:t>
            </a:r>
          </a:p>
          <a:p>
            <a:pPr lvl="1"/>
            <a:endParaRPr lang="en-US" sz="1600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38628" y="4334178"/>
            <a:ext cx="3102806" cy="1609738"/>
          </a:xfrm>
          <a:prstGeom prst="roundRect">
            <a:avLst>
              <a:gd name="adj" fmla="val 0"/>
            </a:avLst>
          </a:prstGeom>
          <a:solidFill>
            <a:schemeClr val="accent5">
              <a:alpha val="2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182880" bIns="0" rtlCol="0" anchor="ctr"/>
          <a:lstStyle/>
          <a:p>
            <a:pPr lvl="1"/>
            <a:endParaRPr lang="en-US" sz="1600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853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734" y="30521"/>
            <a:ext cx="11340259" cy="1143000"/>
          </a:xfrm>
        </p:spPr>
        <p:txBody>
          <a:bodyPr/>
          <a:lstStyle/>
          <a:p>
            <a:r>
              <a:rPr lang="en-US" dirty="0" smtClean="0"/>
              <a:t>Examples of Other possible subprojects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285" y="953248"/>
            <a:ext cx="5544120" cy="504414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Loadbalancer</a:t>
            </a:r>
            <a:endParaRPr lang="en-US" sz="2000" dirty="0" smtClean="0"/>
          </a:p>
          <a:p>
            <a:r>
              <a:rPr lang="en-US" sz="2000" dirty="0" smtClean="0"/>
              <a:t>Firewall</a:t>
            </a:r>
          </a:p>
          <a:p>
            <a:r>
              <a:rPr lang="en-US" sz="2000" dirty="0" smtClean="0"/>
              <a:t>IDS</a:t>
            </a:r>
            <a:endParaRPr lang="en-US" sz="2000" dirty="0"/>
          </a:p>
          <a:p>
            <a:r>
              <a:rPr lang="en-US" sz="2000" dirty="0" smtClean="0"/>
              <a:t>Host Stack</a:t>
            </a:r>
          </a:p>
          <a:p>
            <a:r>
              <a:rPr lang="en-US" sz="2000" dirty="0" smtClean="0"/>
              <a:t>Hardware Accelerators</a:t>
            </a:r>
          </a:p>
          <a:p>
            <a:r>
              <a:rPr lang="en-US" sz="2000" dirty="0" smtClean="0"/>
              <a:t>RFC Support</a:t>
            </a:r>
          </a:p>
          <a:p>
            <a:pPr lvl="1"/>
            <a:r>
              <a:rPr lang="en-US" sz="2000" dirty="0" smtClean="0"/>
              <a:t>BFD</a:t>
            </a:r>
          </a:p>
          <a:p>
            <a:pPr lvl="1"/>
            <a:r>
              <a:rPr lang="en-US" sz="2000" dirty="0" smtClean="0"/>
              <a:t>OAM</a:t>
            </a:r>
          </a:p>
          <a:p>
            <a:r>
              <a:rPr lang="en-US" sz="2000" dirty="0" smtClean="0"/>
              <a:t>Control plane – support your favorite SDN Protocol Agent</a:t>
            </a:r>
          </a:p>
          <a:p>
            <a:r>
              <a:rPr lang="en-US" sz="2000" dirty="0" smtClean="0"/>
              <a:t>Spanning Tree</a:t>
            </a:r>
          </a:p>
          <a:p>
            <a:r>
              <a:rPr lang="en-US" sz="2000" dirty="0" smtClean="0"/>
              <a:t>DPI</a:t>
            </a:r>
          </a:p>
          <a:p>
            <a:r>
              <a:rPr lang="en-US" sz="2000" dirty="0" smtClean="0"/>
              <a:t>Test tools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6465981" y="1067735"/>
            <a:ext cx="5544120" cy="504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charset="2"/>
              <a:buChar char="§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charset="2"/>
              <a:buChar char="§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charset="2"/>
              <a:buChar char="§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charset="2"/>
              <a:buChar char="§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charset="2"/>
              <a:buChar char="§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Cloud Foundry Integration</a:t>
            </a:r>
          </a:p>
          <a:p>
            <a:r>
              <a:rPr lang="en-US" sz="2000" dirty="0" smtClean="0"/>
              <a:t>Container Integration</a:t>
            </a:r>
          </a:p>
          <a:p>
            <a:r>
              <a:rPr lang="en-US" sz="2000" dirty="0" smtClean="0"/>
              <a:t>Packaging</a:t>
            </a:r>
          </a:p>
          <a:p>
            <a:r>
              <a:rPr lang="en-US" sz="2000" dirty="0" smtClean="0"/>
              <a:t>Testing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397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3283" y="2779234"/>
            <a:ext cx="7894271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Fast </a:t>
            </a:r>
            <a:r>
              <a:rPr lang="en-US" sz="9600" dirty="0" smtClean="0"/>
              <a:t>Forward</a:t>
            </a:r>
            <a:endParaRPr lang="en-US" sz="9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24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038" y="355321"/>
            <a:ext cx="10647362" cy="1143000"/>
          </a:xfrm>
        </p:spPr>
        <p:txBody>
          <a:bodyPr/>
          <a:lstStyle/>
          <a:p>
            <a:r>
              <a:rPr lang="en-US" dirty="0" smtClean="0"/>
              <a:t>OpenStack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7875" y="1309795"/>
            <a:ext cx="5756870" cy="441801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Working on installer changes needed to add ODL &amp; VPP as the networking stack for </a:t>
            </a:r>
            <a:r>
              <a:rPr lang="en-US" dirty="0" err="1" smtClean="0"/>
              <a:t>Openstack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Provides a programmable interface to include ‘edge’ network programming into a virtual environment</a:t>
            </a:r>
          </a:p>
          <a:p>
            <a:endParaRPr lang="en-US" dirty="0"/>
          </a:p>
          <a:p>
            <a:r>
              <a:rPr lang="en-US" dirty="0" smtClean="0"/>
              <a:t>Allows for multiple data plane forwarders to be active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92558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6600" y="6192558"/>
            <a:ext cx="685800" cy="365125"/>
          </a:xfrm>
        </p:spPr>
        <p:txBody>
          <a:bodyPr/>
          <a:lstStyle/>
          <a:p>
            <a:fld id="{40CC8E1A-A953-FA40-9E8D-D790E7D153E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11489" y="2871293"/>
            <a:ext cx="1954111" cy="1062489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89788" y="3150526"/>
            <a:ext cx="1371776" cy="736552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"/>
              <a:cs typeface="Century Gothic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11489" y="4031426"/>
            <a:ext cx="1954111" cy="1156631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378364" y="4622531"/>
            <a:ext cx="1362363" cy="370945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VPP</a:t>
            </a:r>
          </a:p>
        </p:txBody>
      </p:sp>
      <p:sp>
        <p:nvSpPr>
          <p:cNvPr id="28" name="Rectangle 27"/>
          <p:cNvSpPr/>
          <p:nvPr/>
        </p:nvSpPr>
        <p:spPr>
          <a:xfrm rot="16200000">
            <a:off x="1437509" y="3159802"/>
            <a:ext cx="1062489" cy="485472"/>
          </a:xfrm>
          <a:prstGeom prst="rect">
            <a:avLst/>
          </a:prstGeom>
          <a:solidFill>
            <a:srgbClr val="1F497D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Control Plane</a:t>
            </a:r>
          </a:p>
        </p:txBody>
      </p:sp>
      <p:sp>
        <p:nvSpPr>
          <p:cNvPr id="32" name="Rectangle 31"/>
          <p:cNvSpPr/>
          <p:nvPr/>
        </p:nvSpPr>
        <p:spPr>
          <a:xfrm rot="16200000">
            <a:off x="1396429" y="4361014"/>
            <a:ext cx="1144649" cy="485471"/>
          </a:xfrm>
          <a:prstGeom prst="rect">
            <a:avLst/>
          </a:prstGeom>
          <a:solidFill>
            <a:srgbClr val="1F497D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Data Plane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879599" y="1531391"/>
            <a:ext cx="2286001" cy="1211101"/>
          </a:xfrm>
          <a:prstGeom prst="roundRect">
            <a:avLst/>
          </a:prstGeom>
          <a:solidFill>
            <a:schemeClr val="accent5"/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Openstack</a:t>
            </a:r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481935" y="2003480"/>
            <a:ext cx="1075444" cy="575383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entury Gothic"/>
                <a:cs typeface="Century Gothic"/>
              </a:rPr>
              <a:t>Neutron</a:t>
            </a:r>
            <a:endParaRPr lang="en-US" sz="12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721807" y="2615473"/>
            <a:ext cx="640598" cy="424086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ODL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Plugin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489" y="3392400"/>
            <a:ext cx="1078374" cy="394826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2366361" y="4163867"/>
            <a:ext cx="1371660" cy="370945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HC</a:t>
            </a:r>
          </a:p>
        </p:txBody>
      </p:sp>
    </p:spTree>
    <p:extLst>
      <p:ext uri="{BB962C8B-B14F-4D97-AF65-F5344CB8AC3E}">
        <p14:creationId xmlns:p14="http://schemas.microsoft.com/office/powerpoint/2010/main" val="531614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038" y="355321"/>
            <a:ext cx="10647362" cy="1143000"/>
          </a:xfrm>
        </p:spPr>
        <p:txBody>
          <a:bodyPr/>
          <a:lstStyle/>
          <a:p>
            <a:r>
              <a:rPr lang="en-US" dirty="0" smtClean="0"/>
              <a:t>Container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7875" y="1309795"/>
            <a:ext cx="5756870" cy="4418013"/>
          </a:xfrm>
        </p:spPr>
        <p:txBody>
          <a:bodyPr>
            <a:normAutofit/>
          </a:bodyPr>
          <a:lstStyle/>
          <a:p>
            <a:r>
              <a:rPr lang="en-US" dirty="0" err="1" smtClean="0"/>
              <a:t>Netlink</a:t>
            </a:r>
            <a:r>
              <a:rPr lang="en-US" dirty="0" smtClean="0"/>
              <a:t> Server to ‘intercept’ </a:t>
            </a:r>
            <a:r>
              <a:rPr lang="en-US" dirty="0" err="1" smtClean="0"/>
              <a:t>netlink</a:t>
            </a:r>
            <a:r>
              <a:rPr lang="en-US" dirty="0" smtClean="0"/>
              <a:t> calls from existing container control planes</a:t>
            </a:r>
            <a:endParaRPr lang="en-US" dirty="0"/>
          </a:p>
          <a:p>
            <a:r>
              <a:rPr lang="en-US" dirty="0" err="1" smtClean="0"/>
              <a:t>Netlink</a:t>
            </a:r>
            <a:r>
              <a:rPr lang="en-US" dirty="0" smtClean="0"/>
              <a:t> Server then programs VPP as appropriate</a:t>
            </a:r>
          </a:p>
          <a:p>
            <a:r>
              <a:rPr lang="en-US" dirty="0" smtClean="0"/>
              <a:t>Container control planes can evolve to interfacing directly with VPP at their own pace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92558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6600" y="6192558"/>
            <a:ext cx="685800" cy="365125"/>
          </a:xfrm>
        </p:spPr>
        <p:txBody>
          <a:bodyPr/>
          <a:lstStyle/>
          <a:p>
            <a:fld id="{40CC8E1A-A953-FA40-9E8D-D790E7D153E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83942" y="2182092"/>
            <a:ext cx="3249513" cy="17286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83943" y="4008335"/>
            <a:ext cx="3249512" cy="1156631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350818" y="4599440"/>
            <a:ext cx="2978727" cy="370945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VPP</a:t>
            </a:r>
          </a:p>
        </p:txBody>
      </p:sp>
      <p:sp>
        <p:nvSpPr>
          <p:cNvPr id="28" name="Rectangle 27"/>
          <p:cNvSpPr/>
          <p:nvPr/>
        </p:nvSpPr>
        <p:spPr>
          <a:xfrm rot="16200000">
            <a:off x="76907" y="2803655"/>
            <a:ext cx="1728601" cy="485472"/>
          </a:xfrm>
          <a:prstGeom prst="rect">
            <a:avLst/>
          </a:prstGeom>
          <a:solidFill>
            <a:srgbClr val="1F497D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Control Plane</a:t>
            </a:r>
          </a:p>
        </p:txBody>
      </p:sp>
      <p:sp>
        <p:nvSpPr>
          <p:cNvPr id="32" name="Rectangle 31"/>
          <p:cNvSpPr/>
          <p:nvPr/>
        </p:nvSpPr>
        <p:spPr>
          <a:xfrm rot="16200000">
            <a:off x="368883" y="4337923"/>
            <a:ext cx="1144649" cy="485471"/>
          </a:xfrm>
          <a:prstGeom prst="rect">
            <a:avLst/>
          </a:prstGeom>
          <a:solidFill>
            <a:srgbClr val="1F497D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Data Plane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338814" y="4140776"/>
            <a:ext cx="2979186" cy="370945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Netlink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 Server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"/>
              <a:cs typeface="Century Gothic"/>
            </a:endParaRPr>
          </a:p>
        </p:txBody>
      </p:sp>
      <p:sp>
        <p:nvSpPr>
          <p:cNvPr id="20" name="Rounded Rectangle 19"/>
          <p:cNvSpPr/>
          <p:nvPr/>
        </p:nvSpPr>
        <p:spPr>
          <a:xfrm rot="16200000">
            <a:off x="821581" y="2896176"/>
            <a:ext cx="1371660" cy="370945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libnetwork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"/>
              <a:cs typeface="Century Gothic"/>
            </a:endParaRPr>
          </a:p>
        </p:txBody>
      </p:sp>
      <p:sp>
        <p:nvSpPr>
          <p:cNvPr id="21" name="Rounded Rectangle 20"/>
          <p:cNvSpPr/>
          <p:nvPr/>
        </p:nvSpPr>
        <p:spPr>
          <a:xfrm rot="16200000">
            <a:off x="1285711" y="2886941"/>
            <a:ext cx="1371660" cy="370945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cni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"/>
              <a:cs typeface="Century Gothic"/>
            </a:endParaRPr>
          </a:p>
        </p:txBody>
      </p:sp>
      <p:sp>
        <p:nvSpPr>
          <p:cNvPr id="22" name="Rounded Rectangle 21"/>
          <p:cNvSpPr/>
          <p:nvPr/>
        </p:nvSpPr>
        <p:spPr>
          <a:xfrm rot="16200000">
            <a:off x="2950565" y="2912342"/>
            <a:ext cx="1371660" cy="370945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weave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"/>
              <a:cs typeface="Century Gothic"/>
            </a:endParaRPr>
          </a:p>
        </p:txBody>
      </p:sp>
      <p:sp>
        <p:nvSpPr>
          <p:cNvPr id="23" name="Rounded Rectangle 22"/>
          <p:cNvSpPr/>
          <p:nvPr/>
        </p:nvSpPr>
        <p:spPr>
          <a:xfrm rot="16200000">
            <a:off x="2488746" y="2900797"/>
            <a:ext cx="1371660" cy="370945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calico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4546" y="2851727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…</a:t>
            </a:r>
            <a:endParaRPr lang="en-US" dirty="0" smtClean="0"/>
          </a:p>
        </p:txBody>
      </p:sp>
      <p:sp>
        <p:nvSpPr>
          <p:cNvPr id="24" name="Rounded Rectangle 23"/>
          <p:cNvSpPr/>
          <p:nvPr/>
        </p:nvSpPr>
        <p:spPr>
          <a:xfrm rot="16200000">
            <a:off x="3449329" y="2914651"/>
            <a:ext cx="1371660" cy="370945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flannel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90129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038" y="355321"/>
            <a:ext cx="10647362" cy="1143000"/>
          </a:xfrm>
        </p:spPr>
        <p:txBody>
          <a:bodyPr/>
          <a:lstStyle/>
          <a:p>
            <a:r>
              <a:rPr lang="en-US" dirty="0" smtClean="0"/>
              <a:t>NFV - SFCs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7875" y="1309795"/>
            <a:ext cx="5756870" cy="4418013"/>
          </a:xfrm>
        </p:spPr>
        <p:txBody>
          <a:bodyPr>
            <a:normAutofit/>
          </a:bodyPr>
          <a:lstStyle/>
          <a:p>
            <a:r>
              <a:rPr lang="en-US" dirty="0" smtClean="0"/>
              <a:t>NSH_SFC support in VPP to support NSH enabled SFCs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Expose NSH_SFC Programmability via Honeycomb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Program global SFCs from OpenDaylight SFC using IETF SFC model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92558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6600" y="6192558"/>
            <a:ext cx="685800" cy="365125"/>
          </a:xfrm>
        </p:spPr>
        <p:txBody>
          <a:bodyPr/>
          <a:lstStyle/>
          <a:p>
            <a:fld id="{40CC8E1A-A953-FA40-9E8D-D790E7D153E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3034" y="2005384"/>
            <a:ext cx="1954111" cy="1365889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23034" y="3602182"/>
            <a:ext cx="1954111" cy="1551239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355273" y="4183804"/>
            <a:ext cx="1362363" cy="769196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VPP</a:t>
            </a:r>
          </a:p>
        </p:txBody>
      </p:sp>
      <p:sp>
        <p:nvSpPr>
          <p:cNvPr id="28" name="Rectangle 27"/>
          <p:cNvSpPr/>
          <p:nvPr/>
        </p:nvSpPr>
        <p:spPr>
          <a:xfrm rot="16200000">
            <a:off x="1285809" y="2457138"/>
            <a:ext cx="1388979" cy="485472"/>
          </a:xfrm>
          <a:prstGeom prst="rect">
            <a:avLst/>
          </a:prstGeom>
          <a:solidFill>
            <a:srgbClr val="1F497D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Control Plane</a:t>
            </a:r>
          </a:p>
        </p:txBody>
      </p:sp>
      <p:sp>
        <p:nvSpPr>
          <p:cNvPr id="32" name="Rectangle 31"/>
          <p:cNvSpPr/>
          <p:nvPr/>
        </p:nvSpPr>
        <p:spPr>
          <a:xfrm rot="16200000">
            <a:off x="1210671" y="4129074"/>
            <a:ext cx="1539256" cy="485471"/>
          </a:xfrm>
          <a:prstGeom prst="rect">
            <a:avLst/>
          </a:prstGeom>
          <a:solidFill>
            <a:srgbClr val="1F497D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Data Plane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354815" y="3667413"/>
            <a:ext cx="1371660" cy="370945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HC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"/>
              <a:cs typeface="Century Gothic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55151" y="2146071"/>
            <a:ext cx="1371776" cy="1179019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"/>
              <a:cs typeface="Century Gothic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852" y="2387946"/>
            <a:ext cx="1078374" cy="394826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899759" y="4489449"/>
            <a:ext cx="737058" cy="370945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NSH_SFC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"/>
              <a:cs typeface="Century Gothic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90523" y="2875395"/>
            <a:ext cx="737058" cy="370945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SFC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0962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038" y="355321"/>
            <a:ext cx="10647362" cy="1143000"/>
          </a:xfrm>
        </p:spPr>
        <p:txBody>
          <a:bodyPr/>
          <a:lstStyle/>
          <a:p>
            <a:r>
              <a:rPr lang="en-US" dirty="0" smtClean="0"/>
              <a:t>NFV - VNFs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7875" y="1309795"/>
            <a:ext cx="5756870" cy="4418013"/>
          </a:xfrm>
        </p:spPr>
        <p:txBody>
          <a:bodyPr>
            <a:normAutofit/>
          </a:bodyPr>
          <a:lstStyle/>
          <a:p>
            <a:r>
              <a:rPr lang="en-US" dirty="0" smtClean="0"/>
              <a:t>Build VNFs using VPP Framework</a:t>
            </a:r>
          </a:p>
          <a:p>
            <a:pPr lvl="1"/>
            <a:r>
              <a:rPr lang="en-US" dirty="0" smtClean="0"/>
              <a:t>High performance</a:t>
            </a:r>
          </a:p>
          <a:p>
            <a:pPr lvl="1"/>
            <a:r>
              <a:rPr lang="en-US" dirty="0" smtClean="0"/>
              <a:t>Can focus only on new functionality</a:t>
            </a:r>
          </a:p>
          <a:p>
            <a:pPr lvl="2"/>
            <a:r>
              <a:rPr lang="en-US" dirty="0" smtClean="0"/>
              <a:t>Existing graph provides switching/routing</a:t>
            </a:r>
          </a:p>
          <a:p>
            <a:r>
              <a:rPr lang="en-US" dirty="0" smtClean="0"/>
              <a:t>Control VNFs via Honeycomb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92558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6600" y="6192558"/>
            <a:ext cx="685800" cy="365125"/>
          </a:xfrm>
        </p:spPr>
        <p:txBody>
          <a:bodyPr/>
          <a:lstStyle/>
          <a:p>
            <a:fld id="{40CC8E1A-A953-FA40-9E8D-D790E7D153E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23034" y="2459182"/>
            <a:ext cx="1954111" cy="1551239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355273" y="3040804"/>
            <a:ext cx="1362363" cy="769196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VPP</a:t>
            </a:r>
          </a:p>
        </p:txBody>
      </p:sp>
      <p:sp>
        <p:nvSpPr>
          <p:cNvPr id="32" name="Rectangle 31"/>
          <p:cNvSpPr/>
          <p:nvPr/>
        </p:nvSpPr>
        <p:spPr>
          <a:xfrm rot="16200000">
            <a:off x="1210671" y="2986074"/>
            <a:ext cx="1539256" cy="485471"/>
          </a:xfrm>
          <a:prstGeom prst="rect">
            <a:avLst/>
          </a:prstGeom>
          <a:solidFill>
            <a:srgbClr val="1F497D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Data Plane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354815" y="2524413"/>
            <a:ext cx="1371660" cy="370945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HC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"/>
              <a:cs typeface="Century Gothic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899759" y="3346449"/>
            <a:ext cx="737058" cy="370945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VNF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74869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038" y="355321"/>
            <a:ext cx="10647362" cy="1143000"/>
          </a:xfrm>
        </p:spPr>
        <p:txBody>
          <a:bodyPr/>
          <a:lstStyle/>
          <a:p>
            <a:r>
              <a:rPr lang="en-US" dirty="0" smtClean="0"/>
              <a:t>Ubiquity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148" y="1390613"/>
            <a:ext cx="5756870" cy="4418013"/>
          </a:xfrm>
        </p:spPr>
        <p:txBody>
          <a:bodyPr>
            <a:normAutofit/>
          </a:bodyPr>
          <a:lstStyle/>
          <a:p>
            <a:r>
              <a:rPr lang="en-US" dirty="0" smtClean="0"/>
              <a:t>Packaging – debs, rpms</a:t>
            </a:r>
          </a:p>
          <a:p>
            <a:pPr lvl="1"/>
            <a:r>
              <a:rPr lang="en-US" dirty="0" smtClean="0"/>
              <a:t>Support all </a:t>
            </a:r>
            <a:r>
              <a:rPr lang="en-US" dirty="0" err="1" smtClean="0"/>
              <a:t>uarchs</a:t>
            </a:r>
            <a:r>
              <a:rPr lang="en-US" dirty="0" smtClean="0"/>
              <a:t> via one binary package</a:t>
            </a:r>
          </a:p>
          <a:p>
            <a:pPr lvl="1"/>
            <a:r>
              <a:rPr lang="en-US" dirty="0" smtClean="0"/>
              <a:t>Upstream to distributions</a:t>
            </a:r>
          </a:p>
          <a:p>
            <a:r>
              <a:rPr lang="en-US" dirty="0" smtClean="0"/>
              <a:t>Configuration - Puppet/Chef modules</a:t>
            </a:r>
          </a:p>
          <a:p>
            <a:pPr lvl="1"/>
            <a:r>
              <a:rPr lang="en-US" dirty="0" smtClean="0"/>
              <a:t>Upstream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92558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6600" y="6192558"/>
            <a:ext cx="685800" cy="365125"/>
          </a:xfrm>
        </p:spPr>
        <p:txBody>
          <a:bodyPr/>
          <a:lstStyle/>
          <a:p>
            <a:fld id="{40CC8E1A-A953-FA40-9E8D-D790E7D153E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28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3283" y="2779234"/>
            <a:ext cx="7894271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Fast </a:t>
            </a:r>
            <a:r>
              <a:rPr lang="en-US" sz="9600" dirty="0" smtClean="0"/>
              <a:t>Validation</a:t>
            </a:r>
            <a:endParaRPr lang="en-US" sz="9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30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83" y="168679"/>
            <a:ext cx="1125143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Active Community – Launched 2016-02-11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143" y="1046388"/>
            <a:ext cx="10515600" cy="5317374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545 commits from 52 contributors</a:t>
            </a:r>
            <a:endParaRPr lang="en-US" dirty="0" smtClean="0">
              <a:hlinkClick r:id="rId3"/>
            </a:endParaRPr>
          </a:p>
          <a:p>
            <a:r>
              <a:rPr lang="en-US" dirty="0" smtClean="0"/>
              <a:t>Well </a:t>
            </a:r>
            <a:r>
              <a:rPr lang="en-US" dirty="0" smtClean="0"/>
              <a:t>attended Weekly Community Calls:</a:t>
            </a:r>
          </a:p>
          <a:p>
            <a:pPr lvl="1"/>
            <a:r>
              <a:rPr lang="en-US" dirty="0" smtClean="0"/>
              <a:t>VPP – </a:t>
            </a:r>
            <a:r>
              <a:rPr lang="en-US" dirty="0" smtClean="0">
                <a:hlinkClick r:id="rId4"/>
              </a:rPr>
              <a:t>8am PST Tuesdays</a:t>
            </a:r>
            <a:endParaRPr lang="en-US" dirty="0" smtClean="0"/>
          </a:p>
          <a:p>
            <a:pPr lvl="1"/>
            <a:r>
              <a:rPr lang="en-US" dirty="0" smtClean="0"/>
              <a:t>TSC – </a:t>
            </a:r>
            <a:r>
              <a:rPr lang="en-US" dirty="0" smtClean="0">
                <a:hlinkClick r:id="rId5"/>
              </a:rPr>
              <a:t>8am PST </a:t>
            </a:r>
            <a:r>
              <a:rPr lang="en-US" dirty="0" smtClean="0">
                <a:hlinkClick r:id="rId5"/>
              </a:rPr>
              <a:t>Thursdays</a:t>
            </a:r>
            <a:endParaRPr lang="en-US" dirty="0" smtClean="0"/>
          </a:p>
          <a:p>
            <a:r>
              <a:rPr lang="en-US" dirty="0" smtClean="0"/>
              <a:t>New Projects: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Continuous System Integration Test (CSIT)</a:t>
            </a:r>
            <a:r>
              <a:rPr lang="en-US" dirty="0"/>
              <a:t> – approved 3/17</a:t>
            </a:r>
          </a:p>
          <a:p>
            <a:pPr lvl="1"/>
            <a:r>
              <a:rPr lang="en-US" dirty="0">
                <a:hlinkClick r:id="rId7"/>
              </a:rPr>
              <a:t>Honeycomb</a:t>
            </a:r>
            <a:r>
              <a:rPr lang="en-US" dirty="0"/>
              <a:t> – approved 3/24</a:t>
            </a:r>
          </a:p>
          <a:p>
            <a:pPr lvl="1"/>
            <a:r>
              <a:rPr lang="en-US" dirty="0">
                <a:hlinkClick r:id="rId8"/>
              </a:rPr>
              <a:t>NSH SFC </a:t>
            </a:r>
            <a:r>
              <a:rPr lang="en-US" dirty="0"/>
              <a:t>– approved 3/24</a:t>
            </a:r>
          </a:p>
          <a:p>
            <a:pPr lvl="1"/>
            <a:r>
              <a:rPr lang="en-US" dirty="0">
                <a:hlinkClick r:id="rId9"/>
              </a:rPr>
              <a:t>Overlay Network Engine </a:t>
            </a:r>
            <a:r>
              <a:rPr lang="en-US" dirty="0"/>
              <a:t>– approved 3/24</a:t>
            </a:r>
          </a:p>
          <a:p>
            <a:r>
              <a:rPr lang="en-US" dirty="0" smtClean="0"/>
              <a:t>More under discussion</a:t>
            </a:r>
            <a:endParaRPr lang="en-US" dirty="0"/>
          </a:p>
          <a:p>
            <a:pPr lvl="1"/>
            <a:r>
              <a:rPr lang="en-US" dirty="0" err="1"/>
              <a:t>Netlink</a:t>
            </a:r>
            <a:r>
              <a:rPr lang="en-US" dirty="0"/>
              <a:t> agent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273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994" y="32077"/>
            <a:ext cx="7985522" cy="1143000"/>
          </a:xfrm>
        </p:spPr>
        <p:txBody>
          <a:bodyPr/>
          <a:lstStyle/>
          <a:p>
            <a:r>
              <a:rPr lang="en-US" dirty="0"/>
              <a:t>Continuous Performance Lab (CPL)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994" y="1556132"/>
            <a:ext cx="9295120" cy="3793633"/>
          </a:xfrm>
        </p:spPr>
        <p:txBody>
          <a:bodyPr>
            <a:noAutofit/>
          </a:bodyPr>
          <a:lstStyle/>
          <a:p>
            <a:r>
              <a:rPr lang="en-US" dirty="0"/>
              <a:t>Fully </a:t>
            </a:r>
            <a:r>
              <a:rPr lang="en-US" dirty="0" smtClean="0"/>
              <a:t>automated testing infrastructure</a:t>
            </a:r>
          </a:p>
          <a:p>
            <a:pPr lvl="1"/>
            <a:r>
              <a:rPr lang="en-US" dirty="0"/>
              <a:t>Covers both programmability and data planes</a:t>
            </a:r>
          </a:p>
          <a:p>
            <a:r>
              <a:rPr lang="en-US" dirty="0"/>
              <a:t>Continuous verification of code/feature </a:t>
            </a:r>
          </a:p>
          <a:p>
            <a:pPr lvl="1"/>
            <a:r>
              <a:rPr lang="en-US" dirty="0"/>
              <a:t>Functionality and performance</a:t>
            </a:r>
          </a:p>
          <a:p>
            <a:r>
              <a:rPr lang="en-US" dirty="0" smtClean="0"/>
              <a:t>Code breakage and performance degradations identified before patch review</a:t>
            </a:r>
          </a:p>
          <a:p>
            <a:pPr lvl="1"/>
            <a:r>
              <a:rPr lang="en-US" dirty="0"/>
              <a:t>Review, commit and release resource </a:t>
            </a:r>
            <a:r>
              <a:rPr lang="en-US" dirty="0" smtClean="0"/>
              <a:t>protected</a:t>
            </a:r>
          </a:p>
          <a:p>
            <a:r>
              <a:rPr lang="en-US" dirty="0" smtClean="0"/>
              <a:t>Fully </a:t>
            </a:r>
            <a:r>
              <a:rPr lang="en-US" dirty="0"/>
              <a:t>o</a:t>
            </a:r>
            <a:r>
              <a:rPr lang="en-US" dirty="0" smtClean="0"/>
              <a:t>pen sourced test framework to be included at launch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20814632"/>
              </p:ext>
            </p:extLst>
          </p:nvPr>
        </p:nvGraphicFramePr>
        <p:xfrm>
          <a:off x="8474936" y="315342"/>
          <a:ext cx="3495040" cy="2865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4129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19" y="0"/>
            <a:ext cx="10647362" cy="1143000"/>
          </a:xfrm>
        </p:spPr>
        <p:txBody>
          <a:bodyPr/>
          <a:lstStyle/>
          <a:p>
            <a:r>
              <a:rPr lang="en-US" dirty="0"/>
              <a:t>Continuous Performance Lab (CPL)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319" y="1458342"/>
            <a:ext cx="10647362" cy="4418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4"/>
                </a:solidFill>
              </a:rPr>
              <a:t>Continuous Functional </a:t>
            </a:r>
            <a:r>
              <a:rPr lang="en-US" b="1" dirty="0" smtClean="0">
                <a:solidFill>
                  <a:schemeClr val="accent4"/>
                </a:solidFill>
              </a:rPr>
              <a:t>Testing</a:t>
            </a:r>
            <a:endParaRPr lang="en-US" b="1" dirty="0">
              <a:solidFill>
                <a:schemeClr val="accent4"/>
              </a:solidFill>
            </a:endParaRPr>
          </a:p>
          <a:p>
            <a:pPr lvl="1"/>
            <a:r>
              <a:rPr lang="en-US" dirty="0" smtClean="0"/>
              <a:t>VM based virtual testbeds (3-node/3-VM topologies)</a:t>
            </a:r>
          </a:p>
          <a:p>
            <a:pPr lvl="1"/>
            <a:r>
              <a:rPr lang="en-US" dirty="0" smtClean="0"/>
              <a:t>Continuous verification of feature conformance</a:t>
            </a:r>
          </a:p>
          <a:p>
            <a:pPr lvl="1"/>
            <a:r>
              <a:rPr lang="en-US" dirty="0" smtClean="0"/>
              <a:t>Highly parallel test execution</a:t>
            </a:r>
          </a:p>
          <a:p>
            <a:pPr lvl="1"/>
            <a:r>
              <a:rPr lang="en-US" dirty="0"/>
              <a:t>Membership dues can donate VMs </a:t>
            </a:r>
            <a:r>
              <a:rPr lang="is-IS" dirty="0"/>
              <a:t>…. </a:t>
            </a:r>
            <a:r>
              <a:rPr lang="en-US" dirty="0"/>
              <a:t>to the CPL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4"/>
                </a:solidFill>
              </a:rPr>
              <a:t>Continuous Benchmark Testing</a:t>
            </a:r>
          </a:p>
          <a:p>
            <a:pPr lvl="1"/>
            <a:r>
              <a:rPr lang="en-US" dirty="0"/>
              <a:t>Server based hardware testbeds (3-node/3-server topologies)</a:t>
            </a:r>
          </a:p>
          <a:p>
            <a:pPr lvl="1"/>
            <a:r>
              <a:rPr lang="en-US" dirty="0"/>
              <a:t>Continuous integration process with real hardware verification</a:t>
            </a:r>
          </a:p>
          <a:p>
            <a:pPr lvl="2"/>
            <a:r>
              <a:rPr lang="en-US" dirty="0"/>
              <a:t>Server models, CPU models, NIC models</a:t>
            </a:r>
          </a:p>
          <a:p>
            <a:pPr lvl="1"/>
            <a:r>
              <a:rPr lang="en-US" dirty="0"/>
              <a:t>Platinum Members can donate hardware to the CPL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05556447"/>
              </p:ext>
            </p:extLst>
          </p:nvPr>
        </p:nvGraphicFramePr>
        <p:xfrm>
          <a:off x="8474936" y="315342"/>
          <a:ext cx="3495040" cy="2865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7626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038" y="-117928"/>
            <a:ext cx="10647362" cy="1143000"/>
          </a:xfrm>
        </p:spPr>
        <p:txBody>
          <a:bodyPr/>
          <a:lstStyle/>
          <a:p>
            <a:r>
              <a:rPr lang="en-US" dirty="0" smtClean="0"/>
              <a:t>Next Steps – Get Involved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038" y="653271"/>
            <a:ext cx="11132466" cy="545860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We invite you to Participate in </a:t>
            </a:r>
            <a:r>
              <a:rPr lang="en-US" sz="2000" dirty="0" err="1" smtClean="0">
                <a:hlinkClick r:id="rId2"/>
              </a:rPr>
              <a:t>fd.io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smtClean="0">
                <a:hlinkClick r:id="rId3"/>
              </a:rPr>
              <a:t>Get </a:t>
            </a:r>
            <a:r>
              <a:rPr lang="en-US" sz="2000" dirty="0" smtClean="0">
                <a:hlinkClick r:id="rId3"/>
              </a:rPr>
              <a:t>the Code, Build the Code, Run the Code</a:t>
            </a:r>
            <a:endParaRPr lang="en-US" sz="2000" dirty="0" smtClean="0"/>
          </a:p>
          <a:p>
            <a:r>
              <a:rPr lang="en-US" sz="2000" dirty="0" smtClean="0">
                <a:hlinkClick r:id="rId4"/>
              </a:rPr>
              <a:t>Read/Watch the Tutorials</a:t>
            </a:r>
          </a:p>
          <a:p>
            <a:r>
              <a:rPr lang="en-US" sz="2000" dirty="0" smtClean="0">
                <a:hlinkClick r:id="rId5"/>
              </a:rPr>
              <a:t>Join the Mailing Lists</a:t>
            </a:r>
            <a:endParaRPr lang="en-US" sz="2000" dirty="0" smtClean="0"/>
          </a:p>
          <a:p>
            <a:r>
              <a:rPr lang="en-US" sz="2000" dirty="0" smtClean="0">
                <a:hlinkClick r:id="rId6"/>
              </a:rPr>
              <a:t>Join the IRC Channels</a:t>
            </a:r>
            <a:endParaRPr lang="en-US" sz="2000" dirty="0"/>
          </a:p>
          <a:p>
            <a:r>
              <a:rPr lang="en-US" sz="2000" dirty="0" smtClean="0">
                <a:hlinkClick r:id="rId7"/>
              </a:rPr>
              <a:t>Explore the wiki</a:t>
            </a:r>
            <a:endParaRPr lang="en-US" sz="2000" dirty="0"/>
          </a:p>
          <a:p>
            <a:endParaRPr lang="en-US" sz="2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44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fd.io Foundation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A61-9EE8-4E45-A1FB-04158638D41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80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83" y="168679"/>
            <a:ext cx="1125143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Upcoming Release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143" y="1046388"/>
            <a:ext cx="10515600" cy="4046669"/>
          </a:xfrm>
        </p:spPr>
        <p:txBody>
          <a:bodyPr>
            <a:normAutofit/>
          </a:bodyPr>
          <a:lstStyle/>
          <a:p>
            <a:r>
              <a:rPr lang="en-US" dirty="0" err="1" smtClean="0"/>
              <a:t>Vpp</a:t>
            </a:r>
            <a:r>
              <a:rPr lang="en-US" dirty="0" smtClean="0"/>
              <a:t> project began discussing </a:t>
            </a:r>
            <a:r>
              <a:rPr lang="en-US" dirty="0" smtClean="0">
                <a:hlinkClick r:id="rId2"/>
              </a:rPr>
              <a:t>Release Plan </a:t>
            </a:r>
            <a:r>
              <a:rPr lang="en-US" dirty="0" smtClean="0"/>
              <a:t>in its weekly call</a:t>
            </a:r>
          </a:p>
          <a:p>
            <a:pPr lvl="1"/>
            <a:r>
              <a:rPr lang="en-US" dirty="0" smtClean="0"/>
              <a:t>Targeting 2016-06-17 Release (16.06)</a:t>
            </a:r>
          </a:p>
          <a:p>
            <a:pPr lvl="1"/>
            <a:r>
              <a:rPr lang="en-US" dirty="0" smtClean="0"/>
              <a:t>Themes:</a:t>
            </a:r>
          </a:p>
          <a:p>
            <a:pPr lvl="2"/>
            <a:r>
              <a:rPr lang="en-US" dirty="0" smtClean="0"/>
              <a:t>Use </a:t>
            </a:r>
            <a:r>
              <a:rPr lang="en-US" dirty="0" err="1" smtClean="0"/>
              <a:t>dpdk</a:t>
            </a:r>
            <a:r>
              <a:rPr lang="en-US" dirty="0" smtClean="0"/>
              <a:t> 16.04</a:t>
            </a:r>
          </a:p>
          <a:p>
            <a:pPr lvl="2"/>
            <a:r>
              <a:rPr lang="en-US" dirty="0" smtClean="0"/>
              <a:t>IP fib cleanups</a:t>
            </a:r>
          </a:p>
          <a:p>
            <a:pPr lvl="2"/>
            <a:r>
              <a:rPr lang="en-US" dirty="0" smtClean="0"/>
              <a:t>Packaging/</a:t>
            </a:r>
            <a:r>
              <a:rPr lang="en-US" dirty="0" err="1" smtClean="0"/>
              <a:t>Consumability</a:t>
            </a:r>
            <a:endParaRPr lang="en-US" dirty="0" smtClean="0"/>
          </a:p>
          <a:p>
            <a:pPr lvl="2"/>
            <a:r>
              <a:rPr lang="en-US" dirty="0" smtClean="0"/>
              <a:t>Testing (CSIT/CPL/Performance)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8647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83" y="168679"/>
            <a:ext cx="11251435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Touchpoints</a:t>
            </a:r>
            <a:r>
              <a:rPr lang="en-US" dirty="0" smtClean="0"/>
              <a:t> with other communities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143" y="1046388"/>
            <a:ext cx="10515600" cy="4046669"/>
          </a:xfrm>
        </p:spPr>
        <p:txBody>
          <a:bodyPr>
            <a:normAutofit/>
          </a:bodyPr>
          <a:lstStyle/>
          <a:p>
            <a:r>
              <a:rPr lang="en-US" dirty="0" smtClean="0"/>
              <a:t>OpenDaylight</a:t>
            </a:r>
          </a:p>
          <a:p>
            <a:pPr lvl="1"/>
            <a:r>
              <a:rPr lang="en-US" dirty="0" smtClean="0">
                <a:hlinkClick r:id="rId2"/>
              </a:rPr>
              <a:t>Honeycomb Virtual Bridge Domain project approved</a:t>
            </a:r>
            <a:endParaRPr lang="en-US" dirty="0" smtClean="0"/>
          </a:p>
          <a:p>
            <a:pPr lvl="2"/>
            <a:r>
              <a:rPr lang="en-US" dirty="0" smtClean="0"/>
              <a:t>ODL app using fd.io for virtual bridge domains</a:t>
            </a:r>
          </a:p>
          <a:p>
            <a:r>
              <a:rPr lang="en-US" dirty="0" smtClean="0"/>
              <a:t>OpNFV</a:t>
            </a:r>
          </a:p>
          <a:p>
            <a:pPr lvl="1"/>
            <a:r>
              <a:rPr lang="en-US" dirty="0" smtClean="0">
                <a:hlinkClick r:id="rId3"/>
              </a:rPr>
              <a:t>Fast Data Stacks Project Proposed</a:t>
            </a:r>
            <a:endParaRPr lang="en-US" dirty="0" smtClean="0"/>
          </a:p>
          <a:p>
            <a:pPr lvl="2"/>
            <a:r>
              <a:rPr lang="en-US" dirty="0" smtClean="0"/>
              <a:t>OpNFV project to integrate OpenStack/ODL/fd.io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3198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83" y="168679"/>
            <a:ext cx="1125143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143" y="1046388"/>
            <a:ext cx="10515600" cy="4046669"/>
          </a:xfrm>
        </p:spPr>
        <p:txBody>
          <a:bodyPr>
            <a:normAutofit/>
          </a:bodyPr>
          <a:lstStyle/>
          <a:p>
            <a:r>
              <a:rPr lang="en-US" dirty="0" smtClean="0"/>
              <a:t>Fd.io @ ONS – occurred week of 3/14</a:t>
            </a:r>
          </a:p>
          <a:p>
            <a:pPr lvl="1"/>
            <a:r>
              <a:rPr lang="en-US" dirty="0" smtClean="0"/>
              <a:t>“fd.io is the future” – business track talk</a:t>
            </a:r>
          </a:p>
          <a:p>
            <a:pPr lvl="1"/>
            <a:r>
              <a:rPr lang="en-US" dirty="0" smtClean="0"/>
              <a:t>“Fd.io intro” – developer track talk</a:t>
            </a:r>
          </a:p>
          <a:p>
            <a:pPr lvl="1"/>
            <a:r>
              <a:rPr lang="en-US" dirty="0" smtClean="0"/>
              <a:t>“fd.io </a:t>
            </a:r>
            <a:r>
              <a:rPr lang="en-US" dirty="0" err="1" smtClean="0"/>
              <a:t>meetup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Fd.io IETF </a:t>
            </a:r>
            <a:r>
              <a:rPr lang="en-US" dirty="0" err="1" smtClean="0"/>
              <a:t>Hackfest</a:t>
            </a:r>
            <a:r>
              <a:rPr lang="en-US" dirty="0" smtClean="0"/>
              <a:t> – 3/2 Buenos Areas </a:t>
            </a:r>
          </a:p>
          <a:p>
            <a:r>
              <a:rPr lang="en-US" dirty="0" smtClean="0"/>
              <a:t>Fd.io Training/</a:t>
            </a:r>
            <a:r>
              <a:rPr lang="en-US" dirty="0" err="1" smtClean="0"/>
              <a:t>Hackfest</a:t>
            </a:r>
            <a:r>
              <a:rPr lang="en-US" dirty="0" smtClean="0"/>
              <a:t> – this event</a:t>
            </a:r>
          </a:p>
        </p:txBody>
      </p:sp>
    </p:spTree>
    <p:extLst>
      <p:ext uri="{BB962C8B-B14F-4D97-AF65-F5344CB8AC3E}">
        <p14:creationId xmlns:p14="http://schemas.microsoft.com/office/powerpoint/2010/main" val="3882351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182" y="2751012"/>
            <a:ext cx="7008091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Fast(</a:t>
            </a:r>
            <a:r>
              <a:rPr lang="en-US" sz="9600" dirty="0" err="1" smtClean="0"/>
              <a:t>er</a:t>
            </a:r>
            <a:r>
              <a:rPr lang="en-US" sz="9600" dirty="0" smtClean="0"/>
              <a:t>) </a:t>
            </a:r>
            <a:r>
              <a:rPr lang="en-US" sz="9600" dirty="0" smtClean="0"/>
              <a:t>Data</a:t>
            </a:r>
            <a:endParaRPr lang="en-US" sz="9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77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48492" y="533613"/>
            <a:ext cx="4876800" cy="20825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9072" y="3589249"/>
            <a:ext cx="6096000" cy="2049551"/>
          </a:xfrm>
          <a:solidFill>
            <a:schemeClr val="bg1">
              <a:lumMod val="95000"/>
              <a:alpha val="50000"/>
            </a:schemeClr>
          </a:solidFill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76179" indent="0" algn="ctr">
              <a:lnSpc>
                <a:spcPct val="80000"/>
              </a:lnSpc>
              <a:buNone/>
            </a:pPr>
            <a:r>
              <a:rPr lang="en-US" sz="1900" b="1" dirty="0">
                <a:latin typeface="Arial"/>
                <a:cs typeface="Arial"/>
              </a:rPr>
              <a:t>VPP technology in a nutshell</a:t>
            </a:r>
          </a:p>
          <a:p>
            <a:pPr>
              <a:buClr>
                <a:srgbClr val="2968AF"/>
              </a:buClr>
            </a:pPr>
            <a:r>
              <a:rPr lang="en-US" sz="1600" dirty="0">
                <a:solidFill>
                  <a:schemeClr val="tx1"/>
                </a:solidFill>
              </a:rPr>
              <a:t>VPP data plane throughput not impacted by large </a:t>
            </a:r>
            <a:r>
              <a:rPr lang="en-US" sz="1600" dirty="0" smtClean="0">
                <a:solidFill>
                  <a:schemeClr val="tx1"/>
                </a:solidFill>
              </a:rPr>
              <a:t>FIB </a:t>
            </a:r>
            <a:r>
              <a:rPr lang="en-US" sz="1600" dirty="0">
                <a:solidFill>
                  <a:schemeClr val="tx1"/>
                </a:solidFill>
              </a:rPr>
              <a:t>size</a:t>
            </a:r>
          </a:p>
          <a:p>
            <a:pPr>
              <a:buClr>
                <a:srgbClr val="2968AF"/>
              </a:buClr>
            </a:pPr>
            <a:r>
              <a:rPr lang="en-US" sz="1600" dirty="0">
                <a:solidFill>
                  <a:schemeClr val="tx1"/>
                </a:solidFill>
              </a:rPr>
              <a:t>OVSDPDK data plane throughput heavily impacted by </a:t>
            </a:r>
            <a:r>
              <a:rPr lang="en-US" sz="1600" dirty="0" smtClean="0">
                <a:solidFill>
                  <a:schemeClr val="tx1"/>
                </a:solidFill>
              </a:rPr>
              <a:t>FIB </a:t>
            </a:r>
            <a:r>
              <a:rPr lang="en-US" sz="1600" dirty="0">
                <a:solidFill>
                  <a:schemeClr val="tx1"/>
                </a:solidFill>
              </a:rPr>
              <a:t>size</a:t>
            </a:r>
          </a:p>
          <a:p>
            <a:pPr>
              <a:buClr>
                <a:srgbClr val="2968AF"/>
              </a:buClr>
            </a:pPr>
            <a:r>
              <a:rPr lang="en-US" sz="1600" dirty="0">
                <a:solidFill>
                  <a:schemeClr val="tx1"/>
                </a:solidFill>
              </a:rPr>
              <a:t>VPP and OVSDPDK tested on </a:t>
            </a:r>
            <a:r>
              <a:rPr lang="en-US" sz="1600" dirty="0" err="1">
                <a:solidFill>
                  <a:schemeClr val="tx1"/>
                </a:solidFill>
              </a:rPr>
              <a:t>Haswell</a:t>
            </a:r>
            <a:r>
              <a:rPr lang="en-US" sz="1600" dirty="0">
                <a:solidFill>
                  <a:schemeClr val="tx1"/>
                </a:solidFill>
              </a:rPr>
              <a:t> x86 platform with E5-2698v3 2x16C 2.3GHz </a:t>
            </a:r>
            <a:r>
              <a:rPr lang="en-US" sz="1200" dirty="0">
                <a:solidFill>
                  <a:schemeClr val="tx1"/>
                </a:solidFill>
              </a:rPr>
              <a:t>(Ubuntu 14.04 trusty)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2053438"/>
              </p:ext>
            </p:extLst>
          </p:nvPr>
        </p:nvGraphicFramePr>
        <p:xfrm>
          <a:off x="7213600" y="482600"/>
          <a:ext cx="4470400" cy="233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16801" y="279401"/>
            <a:ext cx="3605909" cy="2969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47999" tIns="47999" rIns="47999" bIns="47999" rtlCol="0">
            <a:spAutoFit/>
          </a:bodyPr>
          <a:lstStyle/>
          <a:p>
            <a:r>
              <a:rPr lang="en-US" sz="1300" b="1" dirty="0" smtClean="0">
                <a:latin typeface="Arial"/>
                <a:cs typeface="Arial"/>
              </a:rPr>
              <a:t>NDR </a:t>
            </a:r>
            <a:r>
              <a:rPr lang="en-US" sz="1300" b="1" dirty="0">
                <a:latin typeface="Arial"/>
                <a:cs typeface="Arial"/>
              </a:rPr>
              <a:t>rates for 2p10GE, 1 core, L2 NIC-to-NIC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10400" y="584201"/>
            <a:ext cx="1126339" cy="323161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13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[IMIX Gbps]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03" y="151949"/>
            <a:ext cx="4523482" cy="3018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32"/>
          <a:stretch/>
        </p:blipFill>
        <p:spPr>
          <a:xfrm>
            <a:off x="4433150" y="32672"/>
            <a:ext cx="1413040" cy="66464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811618" y="2892401"/>
            <a:ext cx="5176264" cy="3586579"/>
            <a:chOff x="6215464" y="1065329"/>
            <a:chExt cx="6170788" cy="3824108"/>
          </a:xfrm>
        </p:grpSpPr>
        <p:sp>
          <p:nvSpPr>
            <p:cNvPr id="16" name="Rectangle 15"/>
            <p:cNvSpPr/>
            <p:nvPr/>
          </p:nvSpPr>
          <p:spPr>
            <a:xfrm>
              <a:off x="6299199" y="1265850"/>
              <a:ext cx="5882571" cy="3352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223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  <p:graphicFrame>
          <p:nvGraphicFramePr>
            <p:cNvPr id="18" name="Chart 1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56734274"/>
                </p:ext>
              </p:extLst>
            </p:nvPr>
          </p:nvGraphicFramePr>
          <p:xfrm>
            <a:off x="6215464" y="1701737"/>
            <a:ext cx="6170788" cy="31877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7530764" y="1065329"/>
              <a:ext cx="3758547" cy="3220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48000" tIns="48000" rIns="48000" bIns="48000" rtlCol="0">
              <a:spAutoFit/>
            </a:bodyPr>
            <a:lstStyle/>
            <a:p>
              <a:pPr defTabSz="609223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33" b="1" dirty="0">
                  <a:solidFill>
                    <a:schemeClr val="tx1"/>
                  </a:solidFill>
                </a:rPr>
                <a:t>NDR rates for 12 port 10GE, </a:t>
              </a:r>
              <a:r>
                <a:rPr lang="en-US" sz="1333" b="1" dirty="0" smtClean="0">
                  <a:solidFill>
                    <a:schemeClr val="tx1"/>
                  </a:solidFill>
                </a:rPr>
                <a:t>12 </a:t>
              </a:r>
              <a:r>
                <a:rPr lang="en-US" sz="1333" b="1" dirty="0">
                  <a:solidFill>
                    <a:schemeClr val="tx1"/>
                  </a:solidFill>
                </a:rPr>
                <a:t>cores, IPv4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86113" y="1483825"/>
              <a:ext cx="1088760" cy="2974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223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33" dirty="0">
                  <a:solidFill>
                    <a:srgbClr val="676767">
                      <a:lumMod val="50000"/>
                    </a:srgbClr>
                  </a:solidFill>
                  <a:latin typeface="Arial"/>
                  <a:ea typeface=""/>
                </a:rPr>
                <a:t>[IMIX </a:t>
              </a:r>
              <a:r>
                <a:rPr lang="en-US" sz="1333" dirty="0" err="1">
                  <a:solidFill>
                    <a:srgbClr val="676767">
                      <a:lumMod val="50000"/>
                    </a:srgbClr>
                  </a:solidFill>
                  <a:latin typeface="Arial"/>
                  <a:ea typeface=""/>
                </a:rPr>
                <a:t>Gbps</a:t>
              </a:r>
              <a:r>
                <a:rPr lang="en-US" sz="1333" dirty="0">
                  <a:solidFill>
                    <a:srgbClr val="676767">
                      <a:lumMod val="50000"/>
                    </a:srgbClr>
                  </a:solidFill>
                  <a:latin typeface="Arial"/>
                  <a:ea typeface=""/>
                </a:rPr>
                <a:t>]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416731">
              <a:off x="9269606" y="3737200"/>
              <a:ext cx="1536825" cy="2462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 defTabSz="609223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rgbClr val="676767"/>
                  </a:solidFill>
                  <a:latin typeface="Arial"/>
                  <a:ea typeface=""/>
                </a:rPr>
                <a:t>not tested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749938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03519" y="1418728"/>
            <a:ext cx="11725324" cy="3242173"/>
          </a:xfrm>
          <a:prstGeom prst="rect">
            <a:avLst/>
          </a:prstGeom>
          <a:solidFill>
            <a:schemeClr val="tx2">
              <a:lumMod val="20000"/>
              <a:lumOff val="80000"/>
              <a:alpha val="1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0" tIns="457200" rIns="457200" bIns="457200" anchor="ctr"/>
          <a:lstStyle/>
          <a:p>
            <a:pPr defTabSz="682775">
              <a:defRPr/>
            </a:pPr>
            <a:endParaRPr lang="en-US" dirty="0">
              <a:solidFill>
                <a:schemeClr val="tx1"/>
              </a:solidFill>
              <a:ea typeface="Apple LiGothic Medium"/>
              <a:cs typeface="Arial"/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0165547"/>
              </p:ext>
            </p:extLst>
          </p:nvPr>
        </p:nvGraphicFramePr>
        <p:xfrm>
          <a:off x="6230009" y="1205452"/>
          <a:ext cx="5798835" cy="3620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2822816"/>
              </p:ext>
            </p:extLst>
          </p:nvPr>
        </p:nvGraphicFramePr>
        <p:xfrm>
          <a:off x="381767" y="1061518"/>
          <a:ext cx="5994400" cy="3764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Placeholder 2"/>
          <p:cNvSpPr txBox="1">
            <a:spLocks/>
          </p:cNvSpPr>
          <p:nvPr/>
        </p:nvSpPr>
        <p:spPr>
          <a:xfrm>
            <a:off x="203202" y="4927600"/>
            <a:ext cx="5808967" cy="1727200"/>
          </a:xfrm>
          <a:prstGeom prst="rect">
            <a:avLst/>
          </a:prstGeom>
          <a:noFill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168275" indent="-168275" eaLnBrk="0" hangingPunct="0">
              <a:lnSpc>
                <a:spcPct val="95000"/>
              </a:lnSpc>
              <a:spcBef>
                <a:spcPts val="1438"/>
              </a:spcBef>
              <a:buClr>
                <a:schemeClr val="tx1"/>
              </a:buClr>
              <a:buSzPct val="100000"/>
              <a:buFont typeface="Arial" charset="0"/>
              <a:buChar char="•"/>
              <a:defRPr sz="1600" b="0" i="0" cap="none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defRPr>
            </a:lvl1pPr>
            <a:lvl2pPr marL="912813" indent="0" eaLnBrk="0" hangingPunct="0">
              <a:lnSpc>
                <a:spcPct val="95000"/>
              </a:lnSpc>
              <a:spcBef>
                <a:spcPts val="838"/>
              </a:spcBef>
              <a:buClr>
                <a:schemeClr val="tx2"/>
              </a:buClr>
              <a:defRPr>
                <a:solidFill>
                  <a:srgbClr val="546568"/>
                </a:solidFill>
                <a:latin typeface="+mj-lt"/>
                <a:ea typeface="ＭＳ Ｐゴシック" charset="0"/>
              </a:defRPr>
            </a:lvl2pPr>
            <a:lvl3pPr marL="1371600" indent="-1588" defTabSz="91440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600">
                <a:solidFill>
                  <a:srgbClr val="546568"/>
                </a:solidFill>
                <a:latin typeface="+mj-lt"/>
                <a:ea typeface="ＭＳ Ｐゴシック" charset="0"/>
              </a:defRPr>
            </a:lvl3pPr>
            <a:lvl4pPr marL="18303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400">
                <a:solidFill>
                  <a:srgbClr val="546568"/>
                </a:solidFill>
                <a:latin typeface="+mj-lt"/>
                <a:ea typeface="ＭＳ Ｐゴシック" charset="0"/>
              </a:defRPr>
            </a:lvl4pPr>
            <a:lvl5pPr marL="27447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400">
                <a:solidFill>
                  <a:srgbClr val="546568"/>
                </a:solidFill>
                <a:latin typeface="+mj-lt"/>
                <a:ea typeface="ＭＳ Ｐゴシック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FD.io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VPP data plane throughput not impacted by </a:t>
            </a:r>
            <a:r>
              <a:rPr dirty="0" smtClean="0">
                <a:solidFill>
                  <a:schemeClr val="tx1"/>
                </a:solidFill>
              </a:rPr>
              <a:t>large</a:t>
            </a:r>
            <a:r>
              <a:rPr lang="en-GB" dirty="0" smtClean="0">
                <a:solidFill>
                  <a:schemeClr val="tx1"/>
                </a:solidFill>
              </a:rPr>
              <a:t> L2 MAC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FIB size</a:t>
            </a:r>
          </a:p>
          <a:p>
            <a:r>
              <a:rPr lang="en-US" dirty="0">
                <a:solidFill>
                  <a:schemeClr val="tx1"/>
                </a:solidFill>
              </a:rPr>
              <a:t>VPP tested on UCS 4-CPU-socket server with 4 of Intel “Haswell" x86-64 processors E7-8890v3 18C 2.5GHz</a:t>
            </a:r>
          </a:p>
          <a:p>
            <a:r>
              <a:rPr lang="en-US" dirty="0">
                <a:solidFill>
                  <a:schemeClr val="tx2"/>
                </a:solidFill>
              </a:rPr>
              <a:t>24 Cores used – Another 48 cores can be used for other network services!</a:t>
            </a:r>
            <a:endParaRPr dirty="0">
              <a:solidFill>
                <a:schemeClr val="tx2"/>
              </a:solidFill>
            </a:endParaRPr>
          </a:p>
          <a:p>
            <a:endParaRPr dirty="0"/>
          </a:p>
        </p:txBody>
      </p:sp>
      <p:sp>
        <p:nvSpPr>
          <p:cNvPr id="21" name="TextBox 20"/>
          <p:cNvSpPr txBox="1"/>
          <p:nvPr/>
        </p:nvSpPr>
        <p:spPr>
          <a:xfrm>
            <a:off x="381767" y="1418727"/>
            <a:ext cx="73609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207"/>
            <a:r>
              <a:rPr lang="en-US" sz="1333" b="1" dirty="0">
                <a:latin typeface="Arial"/>
                <a:ea typeface=""/>
              </a:rPr>
              <a:t>[</a:t>
            </a:r>
            <a:r>
              <a:rPr lang="en-US" sz="1333" b="1" dirty="0" err="1">
                <a:latin typeface="Arial"/>
                <a:ea typeface=""/>
              </a:rPr>
              <a:t>Gbps</a:t>
            </a:r>
            <a:r>
              <a:rPr lang="en-US" sz="1333" b="1" dirty="0">
                <a:latin typeface="Arial"/>
                <a:ea typeface=""/>
              </a:rPr>
              <a:t>]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9804" y="989235"/>
            <a:ext cx="4534050" cy="3020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48000" tIns="48000" rIns="48000" bIns="48000" rtlCol="0">
            <a:spAutoFit/>
          </a:bodyPr>
          <a:lstStyle>
            <a:defPPr>
              <a:defRPr lang="en-US"/>
            </a:defPPr>
            <a:lvl1pPr defTabSz="609223" eaLnBrk="1" fontAlgn="auto" hangingPunct="1">
              <a:spcBef>
                <a:spcPts val="0"/>
              </a:spcBef>
              <a:spcAft>
                <a:spcPts val="0"/>
              </a:spcAft>
              <a:defRPr sz="1333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3366FF"/>
                </a:solidFill>
              </a:rPr>
              <a:t>Zero-packet-loss Throughput for 12 port 40GE, 24 </a:t>
            </a:r>
            <a:r>
              <a:rPr lang="en-US" dirty="0" smtClean="0">
                <a:solidFill>
                  <a:srgbClr val="3366FF"/>
                </a:solidFill>
              </a:rPr>
              <a:t>cores L2 MAC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30009" y="1418727"/>
            <a:ext cx="74571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207"/>
            <a:r>
              <a:rPr lang="en-US" sz="1333" b="1" dirty="0">
                <a:solidFill>
                  <a:srgbClr val="2B2929"/>
                </a:solidFill>
                <a:latin typeface="Arial"/>
                <a:ea typeface=""/>
              </a:rPr>
              <a:t>[</a:t>
            </a:r>
            <a:r>
              <a:rPr lang="en-US" sz="1333" b="1" dirty="0" err="1">
                <a:solidFill>
                  <a:srgbClr val="2B2929"/>
                </a:solidFill>
                <a:latin typeface="Arial"/>
                <a:ea typeface=""/>
              </a:rPr>
              <a:t>Mpps</a:t>
            </a:r>
            <a:r>
              <a:rPr lang="en-US" sz="1333" b="1" dirty="0">
                <a:solidFill>
                  <a:srgbClr val="2B2929"/>
                </a:solidFill>
                <a:latin typeface="Arial"/>
                <a:ea typeface=""/>
              </a:rPr>
              <a:t>]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15637" y="989235"/>
            <a:ext cx="4575032" cy="3020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48000" tIns="48000" rIns="48000" bIns="48000" rtlCol="0">
            <a:spAutoFit/>
          </a:bodyPr>
          <a:lstStyle>
            <a:defPPr>
              <a:defRPr lang="en-US"/>
            </a:defPPr>
            <a:lvl1pPr defTabSz="609223" eaLnBrk="1" fontAlgn="auto" hangingPunct="1">
              <a:spcBef>
                <a:spcPts val="0"/>
              </a:spcBef>
              <a:spcAft>
                <a:spcPts val="0"/>
              </a:spcAft>
              <a:defRPr sz="1333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3366FF"/>
                </a:solidFill>
              </a:rPr>
              <a:t>Zero-packet-loss Throughput for 12 port 40GE, 24 cores</a:t>
            </a:r>
            <a:r>
              <a:rPr lang="en-US" dirty="0" smtClean="0">
                <a:solidFill>
                  <a:srgbClr val="3366FF"/>
                </a:solidFill>
              </a:rPr>
              <a:t>, L2 MAC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29688" y="69828"/>
            <a:ext cx="11127317" cy="836126"/>
          </a:xfrm>
        </p:spPr>
        <p:txBody>
          <a:bodyPr vert="horz" wrap="square" lIns="0" tIns="0" rIns="0" bIns="0">
            <a:spAutoFit/>
          </a:bodyPr>
          <a:lstStyle/>
          <a:p>
            <a:pPr>
              <a:defRPr/>
            </a:pPr>
            <a:r>
              <a:rPr lang="en-US" sz="4000" cap="all" dirty="0" err="1">
                <a:solidFill>
                  <a:schemeClr val="tx2"/>
                </a:solidFill>
                <a:latin typeface="Arial Narrow"/>
                <a:cs typeface="Arial Narrow"/>
              </a:rPr>
              <a:t>vNet</a:t>
            </a:r>
            <a:r>
              <a:rPr lang="en-US" sz="4000" cap="all" dirty="0">
                <a:solidFill>
                  <a:schemeClr val="tx2"/>
                </a:solidFill>
                <a:latin typeface="Arial Narrow"/>
                <a:cs typeface="Arial Narrow"/>
              </a:rPr>
              <a:t>-SLA benchmarking at scale</a:t>
            </a:r>
            <a:r>
              <a:rPr lang="en-US" sz="4000" cap="all" dirty="0" smtClean="0">
                <a:solidFill>
                  <a:schemeClr val="tx2"/>
                </a:solidFill>
                <a:latin typeface="Arial Narrow"/>
                <a:cs typeface="Arial Narrow"/>
              </a:rPr>
              <a:t>: L2 MAC</a:t>
            </a:r>
            <a:r>
              <a:rPr lang="en-US" sz="4000" cap="all" dirty="0" smtClean="0">
                <a:solidFill>
                  <a:srgbClr val="25C6DD"/>
                </a:solidFill>
                <a:latin typeface="Arial Narrow"/>
                <a:cs typeface="Arial Narrow"/>
              </a:rPr>
              <a:t/>
            </a:r>
            <a:br>
              <a:rPr lang="en-US" sz="4000" cap="all" dirty="0" smtClean="0">
                <a:solidFill>
                  <a:srgbClr val="25C6DD"/>
                </a:solidFill>
                <a:latin typeface="Arial Narrow"/>
                <a:cs typeface="Arial Narrow"/>
              </a:rPr>
            </a:br>
            <a:r>
              <a:rPr lang="en-US" sz="2000" dirty="0" smtClean="0">
                <a:solidFill>
                  <a:srgbClr val="939598"/>
                </a:solidFill>
                <a:latin typeface="Arial" charset="0"/>
                <a:ea typeface="ＭＳ Ｐゴシック" charset="-128"/>
                <a:cs typeface="+mn-cs"/>
              </a:rPr>
              <a:t>VPP-based </a:t>
            </a:r>
            <a:r>
              <a:rPr lang="en-US" sz="2000" dirty="0">
                <a:solidFill>
                  <a:srgbClr val="939598"/>
                </a:solidFill>
                <a:latin typeface="Arial" charset="0"/>
                <a:ea typeface="ＭＳ Ｐゴシック" charset="-128"/>
                <a:cs typeface="+mn-cs"/>
              </a:rPr>
              <a:t>vSwitch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10448248" y="210549"/>
            <a:ext cx="1616753" cy="5334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400" b="1" dirty="0" err="1">
                <a:solidFill>
                  <a:srgbClr val="2B2929"/>
                </a:solidFill>
                <a:latin typeface="+mn-lt"/>
                <a:ea typeface="+mn-ea"/>
              </a:rPr>
              <a:t>Phy</a:t>
            </a:r>
            <a:r>
              <a:rPr lang="en-US" sz="1400" b="1" dirty="0">
                <a:solidFill>
                  <a:srgbClr val="2B2929"/>
                </a:solidFill>
                <a:latin typeface="+mn-lt"/>
                <a:ea typeface="+mn-ea"/>
              </a:rPr>
              <a:t>-VS-</a:t>
            </a:r>
            <a:r>
              <a:rPr lang="en-US" sz="1400" b="1" dirty="0" err="1">
                <a:solidFill>
                  <a:srgbClr val="2B2929"/>
                </a:solidFill>
                <a:latin typeface="+mn-lt"/>
                <a:ea typeface="+mn-ea"/>
              </a:rPr>
              <a:t>Phy</a:t>
            </a:r>
            <a:endParaRPr lang="en-US" sz="1400" b="1" dirty="0">
              <a:solidFill>
                <a:srgbClr val="2B2929"/>
              </a:solidFill>
              <a:latin typeface="+mn-lt"/>
              <a:ea typeface="+mn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18933" y="4909821"/>
            <a:ext cx="2827450" cy="1808480"/>
          </a:xfrm>
          <a:prstGeom prst="rect">
            <a:avLst/>
          </a:prstGeom>
          <a:noFill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168275" indent="-168275" eaLnBrk="0" hangingPunct="0">
              <a:lnSpc>
                <a:spcPct val="95000"/>
              </a:lnSpc>
              <a:spcBef>
                <a:spcPts val="1438"/>
              </a:spcBef>
              <a:buClr>
                <a:schemeClr val="tx1"/>
              </a:buClr>
              <a:buSzPct val="100000"/>
              <a:buFont typeface="Arial" charset="0"/>
              <a:buChar char="•"/>
              <a:defRPr sz="1600" b="0" i="0" cap="none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defRPr>
            </a:lvl1pPr>
            <a:lvl2pPr marL="912813" indent="0" eaLnBrk="0" hangingPunct="0">
              <a:lnSpc>
                <a:spcPct val="95000"/>
              </a:lnSpc>
              <a:spcBef>
                <a:spcPts val="838"/>
              </a:spcBef>
              <a:buClr>
                <a:schemeClr val="tx2"/>
              </a:buClr>
              <a:defRPr>
                <a:solidFill>
                  <a:srgbClr val="546568"/>
                </a:solidFill>
                <a:latin typeface="+mj-lt"/>
                <a:ea typeface="ＭＳ Ｐゴシック" charset="0"/>
              </a:defRPr>
            </a:lvl2pPr>
            <a:lvl3pPr marL="1371600" indent="-1588" defTabSz="91440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600">
                <a:solidFill>
                  <a:srgbClr val="546568"/>
                </a:solidFill>
                <a:latin typeface="+mj-lt"/>
                <a:ea typeface="ＭＳ Ｐゴシック" charset="0"/>
              </a:defRPr>
            </a:lvl3pPr>
            <a:lvl4pPr marL="18303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400">
                <a:solidFill>
                  <a:srgbClr val="546568"/>
                </a:solidFill>
                <a:latin typeface="+mj-lt"/>
                <a:ea typeface="ＭＳ Ｐゴシック" charset="0"/>
              </a:defRPr>
            </a:lvl4pPr>
            <a:lvl5pPr marL="27447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400">
                <a:solidFill>
                  <a:srgbClr val="546568"/>
                </a:solidFill>
                <a:latin typeface="+mj-lt"/>
                <a:ea typeface="ＭＳ Ｐゴシック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2B2929"/>
                </a:solidFill>
              </a:rPr>
              <a:t>VPP </a:t>
            </a:r>
            <a:r>
              <a:rPr lang="en-US" dirty="0" err="1">
                <a:solidFill>
                  <a:srgbClr val="2B2929"/>
                </a:solidFill>
              </a:rPr>
              <a:t>vSwitch</a:t>
            </a:r>
            <a:r>
              <a:rPr lang="en-US" dirty="0">
                <a:solidFill>
                  <a:srgbClr val="2B2929"/>
                </a:solidFill>
              </a:rPr>
              <a:t> IPv4 routed </a:t>
            </a:r>
            <a:r>
              <a:rPr lang="en-US" dirty="0" smtClean="0">
                <a:solidFill>
                  <a:srgbClr val="2B2929"/>
                </a:solidFill>
              </a:rPr>
              <a:t>forwarding FIB </a:t>
            </a:r>
            <a:r>
              <a:rPr lang="en-US" dirty="0">
                <a:solidFill>
                  <a:srgbClr val="2B2929"/>
                </a:solidFill>
              </a:rPr>
              <a:t>with 2 </a:t>
            </a:r>
            <a:r>
              <a:rPr lang="en-US" dirty="0" smtClean="0">
                <a:solidFill>
                  <a:srgbClr val="2B2929"/>
                </a:solidFill>
              </a:rPr>
              <a:t>million L2 MAC entries 12x40GE </a:t>
            </a:r>
            <a:r>
              <a:rPr lang="en-US" dirty="0">
                <a:solidFill>
                  <a:srgbClr val="2B2929"/>
                </a:solidFill>
              </a:rPr>
              <a:t>(480GE) 64B frames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200Mpps </a:t>
            </a:r>
            <a:r>
              <a:rPr lang="en-US" b="1" dirty="0">
                <a:solidFill>
                  <a:schemeClr val="accent2"/>
                </a:solidFill>
              </a:rPr>
              <a:t>zero frame loss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8000"/>
                </a:solidFill>
              </a:rPr>
              <a:t>NIC </a:t>
            </a:r>
            <a:r>
              <a:rPr lang="en-US" dirty="0">
                <a:solidFill>
                  <a:srgbClr val="008000"/>
                </a:solidFill>
              </a:rPr>
              <a:t>and </a:t>
            </a:r>
            <a:r>
              <a:rPr lang="en-US" dirty="0" err="1">
                <a:solidFill>
                  <a:srgbClr val="008000"/>
                </a:solidFill>
              </a:rPr>
              <a:t>PCIe</a:t>
            </a:r>
            <a:r>
              <a:rPr lang="en-US" dirty="0">
                <a:solidFill>
                  <a:srgbClr val="008000"/>
                </a:solidFill>
              </a:rPr>
              <a:t> is the limit not VPP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78392" y="4889502"/>
            <a:ext cx="2885275" cy="1828799"/>
          </a:xfrm>
          <a:prstGeom prst="rect">
            <a:avLst/>
          </a:prstGeom>
          <a:noFill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eaLnBrk="0" hangingPunct="0">
              <a:lnSpc>
                <a:spcPct val="95000"/>
              </a:lnSpc>
              <a:spcBef>
                <a:spcPts val="1438"/>
              </a:spcBef>
              <a:buClr>
                <a:schemeClr val="tx1"/>
              </a:buClr>
              <a:buSzPct val="100000"/>
              <a:buFont typeface="Arial" charset="0"/>
              <a:buNone/>
              <a:defRPr sz="1600" b="0" i="0" cap="none">
                <a:solidFill>
                  <a:srgbClr val="FFFFFF"/>
                </a:solidFill>
                <a:latin typeface="Arial Narrow"/>
                <a:ea typeface="ＭＳ Ｐゴシック" charset="0"/>
                <a:cs typeface="Arial Narrow"/>
              </a:defRPr>
            </a:lvl1pPr>
            <a:lvl2pPr marL="912813" indent="0" eaLnBrk="0" hangingPunct="0">
              <a:lnSpc>
                <a:spcPct val="95000"/>
              </a:lnSpc>
              <a:spcBef>
                <a:spcPts val="838"/>
              </a:spcBef>
              <a:buClr>
                <a:schemeClr val="tx2"/>
              </a:buClr>
              <a:defRPr>
                <a:solidFill>
                  <a:srgbClr val="546568"/>
                </a:solidFill>
                <a:latin typeface="+mj-lt"/>
                <a:ea typeface="ＭＳ Ｐゴシック" charset="0"/>
              </a:defRPr>
            </a:lvl2pPr>
            <a:lvl3pPr marL="1371600" indent="-1588" defTabSz="91440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600">
                <a:solidFill>
                  <a:srgbClr val="546568"/>
                </a:solidFill>
                <a:latin typeface="+mj-lt"/>
                <a:ea typeface="ＭＳ Ｐゴシック" charset="0"/>
              </a:defRPr>
            </a:lvl3pPr>
            <a:lvl4pPr marL="18303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400">
                <a:solidFill>
                  <a:srgbClr val="546568"/>
                </a:solidFill>
                <a:latin typeface="+mj-lt"/>
                <a:ea typeface="ＭＳ Ｐゴシック" charset="0"/>
              </a:defRPr>
            </a:lvl4pPr>
            <a:lvl5pPr marL="2744788" indent="0" eaLnBrk="0" hangingPunct="0">
              <a:lnSpc>
                <a:spcPct val="95000"/>
              </a:lnSpc>
              <a:spcBef>
                <a:spcPts val="838"/>
              </a:spcBef>
              <a:buFont typeface="Arial" charset="0"/>
              <a:defRPr sz="1400">
                <a:solidFill>
                  <a:srgbClr val="546568"/>
                </a:solidFill>
                <a:latin typeface="+mj-lt"/>
                <a:ea typeface="ＭＳ Ｐゴシック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>
                <a:solidFill>
                  <a:srgbClr val="2B2929"/>
                </a:solidFill>
              </a:rPr>
              <a:t>VPP </a:t>
            </a:r>
            <a:r>
              <a:rPr lang="en-US" dirty="0" err="1">
                <a:solidFill>
                  <a:srgbClr val="2B2929"/>
                </a:solidFill>
              </a:rPr>
              <a:t>vSwitch</a:t>
            </a:r>
            <a:r>
              <a:rPr lang="en-US" dirty="0">
                <a:solidFill>
                  <a:srgbClr val="2B2929"/>
                </a:solidFill>
              </a:rPr>
              <a:t> IPv4 routed </a:t>
            </a:r>
            <a:r>
              <a:rPr lang="en-US" dirty="0" smtClean="0">
                <a:solidFill>
                  <a:srgbClr val="2B2929"/>
                </a:solidFill>
              </a:rPr>
              <a:t>forwarding FIB </a:t>
            </a:r>
            <a:r>
              <a:rPr lang="en-US" dirty="0">
                <a:solidFill>
                  <a:srgbClr val="2B2929"/>
                </a:solidFill>
              </a:rPr>
              <a:t>with 2 </a:t>
            </a:r>
            <a:r>
              <a:rPr lang="en-US" dirty="0" smtClean="0">
                <a:solidFill>
                  <a:srgbClr val="2B2929"/>
                </a:solidFill>
              </a:rPr>
              <a:t>million L2 MAC entries</a:t>
            </a:r>
            <a:endParaRPr lang="en-US" dirty="0">
              <a:solidFill>
                <a:srgbClr val="2B2929"/>
              </a:solidFill>
            </a:endParaRPr>
          </a:p>
          <a:p>
            <a:r>
              <a:rPr lang="en-US" b="1" dirty="0">
                <a:solidFill>
                  <a:srgbClr val="2B2929"/>
                </a:solidFill>
              </a:rPr>
              <a:t>12x40GE (480GE) IMIX frames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480Gbps </a:t>
            </a:r>
            <a:r>
              <a:rPr lang="en-US" dirty="0">
                <a:solidFill>
                  <a:schemeClr val="accent2"/>
                </a:solidFill>
              </a:rPr>
              <a:t>zero frame loss</a:t>
            </a:r>
          </a:p>
          <a:p>
            <a:r>
              <a:rPr lang="en-US" dirty="0">
                <a:solidFill>
                  <a:srgbClr val="008000"/>
                </a:solidFill>
              </a:rPr>
              <a:t>“Sky” is the limit not VPP</a:t>
            </a:r>
          </a:p>
        </p:txBody>
      </p:sp>
    </p:spTree>
    <p:extLst>
      <p:ext uri="{BB962C8B-B14F-4D97-AF65-F5344CB8AC3E}">
        <p14:creationId xmlns:p14="http://schemas.microsoft.com/office/powerpoint/2010/main" val="404727946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D.io">
      <a:dk1>
        <a:srgbClr val="2B2929"/>
      </a:dk1>
      <a:lt1>
        <a:srgbClr val="FFFFFF"/>
      </a:lt1>
      <a:dk2>
        <a:srgbClr val="F7323F"/>
      </a:dk2>
      <a:lt2>
        <a:srgbClr val="FFFFFF"/>
      </a:lt2>
      <a:accent1>
        <a:srgbClr val="F7323F"/>
      </a:accent1>
      <a:accent2>
        <a:srgbClr val="3A3838"/>
      </a:accent2>
      <a:accent3>
        <a:srgbClr val="F7323F"/>
      </a:accent3>
      <a:accent4>
        <a:srgbClr val="3A3838"/>
      </a:accent4>
      <a:accent5>
        <a:srgbClr val="F7323F"/>
      </a:accent5>
      <a:accent6>
        <a:srgbClr val="3A3838"/>
      </a:accent6>
      <a:hlink>
        <a:srgbClr val="26CAD3"/>
      </a:hlink>
      <a:folHlink>
        <a:srgbClr val="26CAD3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7624</TotalTime>
  <Words>2385</Words>
  <Application>Microsoft Macintosh PowerPoint</Application>
  <PresentationFormat>Custom</PresentationFormat>
  <Paragraphs>559</Paragraphs>
  <Slides>33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Faster</vt:lpstr>
      <vt:lpstr>Fast Community Growth</vt:lpstr>
      <vt:lpstr>Active Community – Launched 2016-02-11</vt:lpstr>
      <vt:lpstr>Upcoming Release</vt:lpstr>
      <vt:lpstr>Touchpoints with other communities</vt:lpstr>
      <vt:lpstr>Events</vt:lpstr>
      <vt:lpstr>Fast(er) Data</vt:lpstr>
      <vt:lpstr>PowerPoint Presentation</vt:lpstr>
      <vt:lpstr>vNet-SLA benchmarking at scale: L2 MAC VPP-based vSwitch</vt:lpstr>
      <vt:lpstr>vNet-SLA benchmarking at scale: IPv6 VPP-based vSwitch</vt:lpstr>
      <vt:lpstr>vNet benchmarking at scale: IPv4 on VPP vSwitch </vt:lpstr>
      <vt:lpstr>vNet benchmarking at scale: IPv4+SEcurity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 in benchmarking: VPP and CPU systems</vt:lpstr>
      <vt:lpstr>Fast Innovation</vt:lpstr>
      <vt:lpstr>VPP Architecture - Modularity Enabling Flexible Plugins</vt:lpstr>
      <vt:lpstr>VPP Feature Summary</vt:lpstr>
      <vt:lpstr>Examples of Other possible subprojects</vt:lpstr>
      <vt:lpstr>Fast Forward</vt:lpstr>
      <vt:lpstr>OpenStack Integration</vt:lpstr>
      <vt:lpstr>Container Integration</vt:lpstr>
      <vt:lpstr>NFV - SFCs</vt:lpstr>
      <vt:lpstr>NFV - VNFs</vt:lpstr>
      <vt:lpstr>Ubiquity</vt:lpstr>
      <vt:lpstr>Fast Validation</vt:lpstr>
      <vt:lpstr>Continuous Performance Lab (CPL)</vt:lpstr>
      <vt:lpstr>Continuous Performance Lab (CPL)</vt:lpstr>
      <vt:lpstr>Next Steps – Get Involved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thre3</dc:creator>
  <cp:lastModifiedBy>Ed Warnicke</cp:lastModifiedBy>
  <cp:revision>75</cp:revision>
  <dcterms:created xsi:type="dcterms:W3CDTF">2016-02-09T20:55:00Z</dcterms:created>
  <dcterms:modified xsi:type="dcterms:W3CDTF">2016-04-04T20:28:31Z</dcterms:modified>
</cp:coreProperties>
</file>