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316" r:id="rId4"/>
    <p:sldId id="312" r:id="rId5"/>
    <p:sldId id="313" r:id="rId6"/>
    <p:sldId id="337" r:id="rId7"/>
    <p:sldId id="291" r:id="rId8"/>
    <p:sldId id="364" r:id="rId9"/>
    <p:sldId id="362" r:id="rId10"/>
    <p:sldId id="304" r:id="rId11"/>
    <p:sldId id="305" r:id="rId12"/>
    <p:sldId id="306" r:id="rId13"/>
    <p:sldId id="307" r:id="rId14"/>
    <p:sldId id="331" r:id="rId15"/>
    <p:sldId id="333" r:id="rId16"/>
    <p:sldId id="272" r:id="rId17"/>
    <p:sldId id="330" r:id="rId18"/>
    <p:sldId id="310" r:id="rId19"/>
    <p:sldId id="363" r:id="rId20"/>
    <p:sldId id="360" r:id="rId21"/>
    <p:sldId id="322" r:id="rId22"/>
    <p:sldId id="259" r:id="rId23"/>
    <p:sldId id="325" r:id="rId24"/>
    <p:sldId id="326" r:id="rId25"/>
    <p:sldId id="327" r:id="rId26"/>
    <p:sldId id="328" r:id="rId27"/>
    <p:sldId id="332" r:id="rId28"/>
    <p:sldId id="329" r:id="rId29"/>
    <p:sldId id="335" r:id="rId30"/>
    <p:sldId id="3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James J" initials="GJJ" lastIdx="7" clrIdx="0"/>
  <p:cmAuthor id="2" name="DiGiglio, John" initials="D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46B"/>
    <a:srgbClr val="FBA7AB"/>
    <a:srgbClr val="EE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5"/>
    </p:cViewPr>
  </p:sorterViewPr>
  <p:notesViewPr>
    <p:cSldViewPr snapToGrid="0">
      <p:cViewPr varScale="1">
        <p:scale>
          <a:sx n="95" d="100"/>
          <a:sy n="95" d="100"/>
        </p:scale>
        <p:origin x="4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94999431787596"/>
          <c:y val="0.179339126359302"/>
          <c:w val="0.897698867852681"/>
          <c:h val="0.657126687454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m/d/yy;@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234.0</c:v>
                </c:pt>
                <c:pt idx="1">
                  <c:v>669.0</c:v>
                </c:pt>
                <c:pt idx="2">
                  <c:v>1050.0</c:v>
                </c:pt>
                <c:pt idx="3">
                  <c:v>1549.0</c:v>
                </c:pt>
                <c:pt idx="4">
                  <c:v>2094.0</c:v>
                </c:pt>
                <c:pt idx="5">
                  <c:v>2486.0</c:v>
                </c:pt>
                <c:pt idx="6">
                  <c:v>2966.0</c:v>
                </c:pt>
                <c:pt idx="7">
                  <c:v>3496.0</c:v>
                </c:pt>
                <c:pt idx="8">
                  <c:v>4023.0</c:v>
                </c:pt>
                <c:pt idx="9">
                  <c:v>4536.0</c:v>
                </c:pt>
                <c:pt idx="10">
                  <c:v>5033.0</c:v>
                </c:pt>
                <c:pt idx="11">
                  <c:v>5454.0</c:v>
                </c:pt>
                <c:pt idx="12">
                  <c:v>5854.0</c:v>
                </c:pt>
                <c:pt idx="13">
                  <c:v>6256.0</c:v>
                </c:pt>
                <c:pt idx="14">
                  <c:v>6546.0</c:v>
                </c:pt>
                <c:pt idx="15">
                  <c:v>6826.0</c:v>
                </c:pt>
                <c:pt idx="16">
                  <c:v>7072.0</c:v>
                </c:pt>
                <c:pt idx="17">
                  <c:v>7315.0</c:v>
                </c:pt>
                <c:pt idx="18">
                  <c:v>7473.0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m/d/yy;@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113.0</c:v>
                </c:pt>
                <c:pt idx="1">
                  <c:v>290.0</c:v>
                </c:pt>
                <c:pt idx="2">
                  <c:v>387.0</c:v>
                </c:pt>
                <c:pt idx="3">
                  <c:v>534.0</c:v>
                </c:pt>
                <c:pt idx="4">
                  <c:v>731.0</c:v>
                </c:pt>
                <c:pt idx="5">
                  <c:v>1114.0</c:v>
                </c:pt>
                <c:pt idx="6">
                  <c:v>1361.0</c:v>
                </c:pt>
                <c:pt idx="7">
                  <c:v>1498.0</c:v>
                </c:pt>
                <c:pt idx="8">
                  <c:v>1647.0</c:v>
                </c:pt>
                <c:pt idx="9">
                  <c:v>1780.0</c:v>
                </c:pt>
                <c:pt idx="10">
                  <c:v>1947.0</c:v>
                </c:pt>
                <c:pt idx="11">
                  <c:v>2138.0</c:v>
                </c:pt>
                <c:pt idx="12">
                  <c:v>2210.0</c:v>
                </c:pt>
                <c:pt idx="13">
                  <c:v>2393.0</c:v>
                </c:pt>
                <c:pt idx="14">
                  <c:v>2547.0</c:v>
                </c:pt>
                <c:pt idx="15">
                  <c:v>2741.0</c:v>
                </c:pt>
                <c:pt idx="16">
                  <c:v>2888.0</c:v>
                </c:pt>
                <c:pt idx="17">
                  <c:v>3104.0</c:v>
                </c:pt>
                <c:pt idx="18">
                  <c:v>3281.0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m/d/yy;@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63.0</c:v>
                </c:pt>
                <c:pt idx="1">
                  <c:v>549.0</c:v>
                </c:pt>
                <c:pt idx="2">
                  <c:v>649.0</c:v>
                </c:pt>
                <c:pt idx="3">
                  <c:v>788.0</c:v>
                </c:pt>
                <c:pt idx="4">
                  <c:v>1326.0</c:v>
                </c:pt>
                <c:pt idx="5">
                  <c:v>1591.0</c:v>
                </c:pt>
                <c:pt idx="6">
                  <c:v>1611.0</c:v>
                </c:pt>
                <c:pt idx="7">
                  <c:v>1837.0</c:v>
                </c:pt>
                <c:pt idx="8">
                  <c:v>2222.0</c:v>
                </c:pt>
                <c:pt idx="9">
                  <c:v>2330.0</c:v>
                </c:pt>
                <c:pt idx="10">
                  <c:v>2419.0</c:v>
                </c:pt>
                <c:pt idx="11">
                  <c:v>3048.0</c:v>
                </c:pt>
                <c:pt idx="12">
                  <c:v>3192.0</c:v>
                </c:pt>
                <c:pt idx="13">
                  <c:v>3337.0</c:v>
                </c:pt>
                <c:pt idx="14">
                  <c:v>4345.0</c:v>
                </c:pt>
                <c:pt idx="15">
                  <c:v>4432.0</c:v>
                </c:pt>
                <c:pt idx="16">
                  <c:v>4722.0</c:v>
                </c:pt>
                <c:pt idx="17">
                  <c:v>5374.0</c:v>
                </c:pt>
                <c:pt idx="18">
                  <c:v>5455.0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185584"/>
        <c:axId val="1378187360"/>
      </c:barChart>
      <c:catAx>
        <c:axId val="1378185584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187360"/>
        <c:crosses val="autoZero"/>
        <c:auto val="0"/>
        <c:lblAlgn val="ctr"/>
        <c:lblOffset val="100"/>
        <c:noMultiLvlLbl val="1"/>
      </c:catAx>
      <c:valAx>
        <c:axId val="1378187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185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Contributors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92904436456873"/>
          <c:y val="0.0973030004846935"/>
          <c:w val="0.865810387902839"/>
          <c:h val="0.701863647789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31.0</c:v>
                </c:pt>
                <c:pt idx="1">
                  <c:v>51.0</c:v>
                </c:pt>
                <c:pt idx="2">
                  <c:v>67.0</c:v>
                </c:pt>
                <c:pt idx="3">
                  <c:v>73.0</c:v>
                </c:pt>
                <c:pt idx="4">
                  <c:v>86.0</c:v>
                </c:pt>
                <c:pt idx="5">
                  <c:v>95.0</c:v>
                </c:pt>
                <c:pt idx="6">
                  <c:v>104.0</c:v>
                </c:pt>
                <c:pt idx="7">
                  <c:v>120.0</c:v>
                </c:pt>
                <c:pt idx="8">
                  <c:v>126.0</c:v>
                </c:pt>
                <c:pt idx="9">
                  <c:v>131.0</c:v>
                </c:pt>
                <c:pt idx="10">
                  <c:v>135.0</c:v>
                </c:pt>
                <c:pt idx="11">
                  <c:v>142.0</c:v>
                </c:pt>
                <c:pt idx="12">
                  <c:v>149.0</c:v>
                </c:pt>
                <c:pt idx="13">
                  <c:v>161.0</c:v>
                </c:pt>
                <c:pt idx="14">
                  <c:v>169.0</c:v>
                </c:pt>
                <c:pt idx="15">
                  <c:v>178.0</c:v>
                </c:pt>
                <c:pt idx="16">
                  <c:v>182.0</c:v>
                </c:pt>
                <c:pt idx="17">
                  <c:v>187.0</c:v>
                </c:pt>
                <c:pt idx="18">
                  <c:v>191.0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24.0</c:v>
                </c:pt>
                <c:pt idx="1">
                  <c:v>44.0</c:v>
                </c:pt>
                <c:pt idx="2">
                  <c:v>54.0</c:v>
                </c:pt>
                <c:pt idx="3">
                  <c:v>64.0</c:v>
                </c:pt>
                <c:pt idx="4">
                  <c:v>81.0</c:v>
                </c:pt>
                <c:pt idx="5">
                  <c:v>91.0</c:v>
                </c:pt>
                <c:pt idx="6">
                  <c:v>96.0</c:v>
                </c:pt>
                <c:pt idx="7">
                  <c:v>103.0</c:v>
                </c:pt>
                <c:pt idx="8">
                  <c:v>105.0</c:v>
                </c:pt>
                <c:pt idx="9">
                  <c:v>115.0</c:v>
                </c:pt>
                <c:pt idx="10">
                  <c:v>122.0</c:v>
                </c:pt>
                <c:pt idx="11">
                  <c:v>130.0</c:v>
                </c:pt>
                <c:pt idx="12">
                  <c:v>134.0</c:v>
                </c:pt>
                <c:pt idx="13">
                  <c:v>145.0</c:v>
                </c:pt>
                <c:pt idx="14">
                  <c:v>154.0</c:v>
                </c:pt>
                <c:pt idx="15">
                  <c:v>164.0</c:v>
                </c:pt>
                <c:pt idx="16">
                  <c:v>167.0</c:v>
                </c:pt>
                <c:pt idx="17">
                  <c:v>182.0</c:v>
                </c:pt>
                <c:pt idx="18">
                  <c:v>183.0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22.0</c:v>
                </c:pt>
                <c:pt idx="1">
                  <c:v>91.0</c:v>
                </c:pt>
                <c:pt idx="2">
                  <c:v>98.0</c:v>
                </c:pt>
                <c:pt idx="3">
                  <c:v>107.0</c:v>
                </c:pt>
                <c:pt idx="4">
                  <c:v>126.0</c:v>
                </c:pt>
                <c:pt idx="5">
                  <c:v>148.0</c:v>
                </c:pt>
                <c:pt idx="6">
                  <c:v>152.0</c:v>
                </c:pt>
                <c:pt idx="7">
                  <c:v>175.0</c:v>
                </c:pt>
                <c:pt idx="8">
                  <c:v>191.0</c:v>
                </c:pt>
                <c:pt idx="9">
                  <c:v>203.0</c:v>
                </c:pt>
                <c:pt idx="10">
                  <c:v>206.0</c:v>
                </c:pt>
                <c:pt idx="11">
                  <c:v>228.0</c:v>
                </c:pt>
                <c:pt idx="12">
                  <c:v>238.0</c:v>
                </c:pt>
                <c:pt idx="13">
                  <c:v>246.0</c:v>
                </c:pt>
                <c:pt idx="14">
                  <c:v>277.0</c:v>
                </c:pt>
                <c:pt idx="15">
                  <c:v>282.0</c:v>
                </c:pt>
                <c:pt idx="16">
                  <c:v>298.0</c:v>
                </c:pt>
                <c:pt idx="17">
                  <c:v>320.0</c:v>
                </c:pt>
                <c:pt idx="18">
                  <c:v>322.0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80624672"/>
        <c:axId val="1380627424"/>
      </c:barChart>
      <c:catAx>
        <c:axId val="1380624672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627424"/>
        <c:crosses val="autoZero"/>
        <c:auto val="0"/>
        <c:lblAlgn val="ctr"/>
        <c:lblOffset val="100"/>
        <c:noMultiLvlLbl val="0"/>
      </c:catAx>
      <c:valAx>
        <c:axId val="13806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6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Orgs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9.0</c:v>
                </c:pt>
                <c:pt idx="1">
                  <c:v>11.0</c:v>
                </c:pt>
                <c:pt idx="2">
                  <c:v>16.0</c:v>
                </c:pt>
                <c:pt idx="3">
                  <c:v>19.0</c:v>
                </c:pt>
                <c:pt idx="4">
                  <c:v>22.0</c:v>
                </c:pt>
                <c:pt idx="5">
                  <c:v>25.0</c:v>
                </c:pt>
                <c:pt idx="6">
                  <c:v>27.0</c:v>
                </c:pt>
                <c:pt idx="7">
                  <c:v>30.0</c:v>
                </c:pt>
                <c:pt idx="8">
                  <c:v>34.0</c:v>
                </c:pt>
                <c:pt idx="9">
                  <c:v>35.0</c:v>
                </c:pt>
                <c:pt idx="10">
                  <c:v>35.0</c:v>
                </c:pt>
                <c:pt idx="11">
                  <c:v>39.0</c:v>
                </c:pt>
                <c:pt idx="12">
                  <c:v>39.0</c:v>
                </c:pt>
                <c:pt idx="13">
                  <c:v>41.0</c:v>
                </c:pt>
                <c:pt idx="14">
                  <c:v>43.0</c:v>
                </c:pt>
                <c:pt idx="15">
                  <c:v>45.0</c:v>
                </c:pt>
                <c:pt idx="16">
                  <c:v>45.0</c:v>
                </c:pt>
                <c:pt idx="17">
                  <c:v>46.0</c:v>
                </c:pt>
                <c:pt idx="18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14.0</c:v>
                </c:pt>
                <c:pt idx="1">
                  <c:v>22.0</c:v>
                </c:pt>
                <c:pt idx="2">
                  <c:v>23.0</c:v>
                </c:pt>
                <c:pt idx="3">
                  <c:v>27.0</c:v>
                </c:pt>
                <c:pt idx="4">
                  <c:v>33.0</c:v>
                </c:pt>
                <c:pt idx="5">
                  <c:v>38.0</c:v>
                </c:pt>
                <c:pt idx="6">
                  <c:v>40.0</c:v>
                </c:pt>
                <c:pt idx="7">
                  <c:v>42.0</c:v>
                </c:pt>
                <c:pt idx="8">
                  <c:v>44.0</c:v>
                </c:pt>
                <c:pt idx="9">
                  <c:v>46.0</c:v>
                </c:pt>
                <c:pt idx="10">
                  <c:v>48.0</c:v>
                </c:pt>
                <c:pt idx="11">
                  <c:v>49.0</c:v>
                </c:pt>
                <c:pt idx="12">
                  <c:v>49.0</c:v>
                </c:pt>
                <c:pt idx="13">
                  <c:v>51.0</c:v>
                </c:pt>
                <c:pt idx="14">
                  <c:v>54.0</c:v>
                </c:pt>
                <c:pt idx="15">
                  <c:v>57.0</c:v>
                </c:pt>
                <c:pt idx="16">
                  <c:v>58.0</c:v>
                </c:pt>
                <c:pt idx="17">
                  <c:v>62.0</c:v>
                </c:pt>
                <c:pt idx="18">
                  <c:v>62.0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m/d/yy</c:formatCode>
                <c:ptCount val="19"/>
                <c:pt idx="0">
                  <c:v>42430.0</c:v>
                </c:pt>
                <c:pt idx="1">
                  <c:v>42461.0</c:v>
                </c:pt>
                <c:pt idx="2">
                  <c:v>42491.0</c:v>
                </c:pt>
                <c:pt idx="3">
                  <c:v>42522.0</c:v>
                </c:pt>
                <c:pt idx="4">
                  <c:v>42552.0</c:v>
                </c:pt>
                <c:pt idx="5">
                  <c:v>42583.0</c:v>
                </c:pt>
                <c:pt idx="6">
                  <c:v>42614.0</c:v>
                </c:pt>
                <c:pt idx="7">
                  <c:v>42644.0</c:v>
                </c:pt>
                <c:pt idx="8">
                  <c:v>42675.0</c:v>
                </c:pt>
                <c:pt idx="9">
                  <c:v>42705.0</c:v>
                </c:pt>
                <c:pt idx="10">
                  <c:v>42736.0</c:v>
                </c:pt>
                <c:pt idx="11">
                  <c:v>42767.0</c:v>
                </c:pt>
                <c:pt idx="12">
                  <c:v>42795.0</c:v>
                </c:pt>
                <c:pt idx="13">
                  <c:v>42826.0</c:v>
                </c:pt>
                <c:pt idx="14">
                  <c:v>42856.0</c:v>
                </c:pt>
                <c:pt idx="15">
                  <c:v>42887.0</c:v>
                </c:pt>
                <c:pt idx="16">
                  <c:v>42917.0</c:v>
                </c:pt>
                <c:pt idx="17">
                  <c:v>42948.0</c:v>
                </c:pt>
                <c:pt idx="18">
                  <c:v>42967.0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11.0</c:v>
                </c:pt>
                <c:pt idx="1">
                  <c:v>35.0</c:v>
                </c:pt>
                <c:pt idx="2">
                  <c:v>36.0</c:v>
                </c:pt>
                <c:pt idx="3">
                  <c:v>37.0</c:v>
                </c:pt>
                <c:pt idx="4">
                  <c:v>42.0</c:v>
                </c:pt>
                <c:pt idx="5">
                  <c:v>46.0</c:v>
                </c:pt>
                <c:pt idx="6">
                  <c:v>47.0</c:v>
                </c:pt>
                <c:pt idx="7">
                  <c:v>55.0</c:v>
                </c:pt>
                <c:pt idx="8">
                  <c:v>63.0</c:v>
                </c:pt>
                <c:pt idx="9">
                  <c:v>66.0</c:v>
                </c:pt>
                <c:pt idx="10">
                  <c:v>68.0</c:v>
                </c:pt>
                <c:pt idx="11">
                  <c:v>74.0</c:v>
                </c:pt>
                <c:pt idx="12">
                  <c:v>75.0</c:v>
                </c:pt>
                <c:pt idx="13">
                  <c:v>77.0</c:v>
                </c:pt>
                <c:pt idx="14">
                  <c:v>81.0</c:v>
                </c:pt>
                <c:pt idx="15">
                  <c:v>83.0</c:v>
                </c:pt>
                <c:pt idx="16">
                  <c:v>90.0</c:v>
                </c:pt>
                <c:pt idx="17">
                  <c:v>94.0</c:v>
                </c:pt>
                <c:pt idx="18">
                  <c:v>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545968"/>
        <c:axId val="1379548176"/>
      </c:barChart>
      <c:catAx>
        <c:axId val="1379545968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548176"/>
        <c:crosses val="autoZero"/>
        <c:auto val="0"/>
        <c:lblAlgn val="ctr"/>
        <c:lblOffset val="100"/>
        <c:noMultiLvlLbl val="0"/>
      </c:catAx>
      <c:valAx>
        <c:axId val="137954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54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A5A5A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3T10:44:37.276" idx="7">
    <p:pos x="3068" y="413"/>
    <p:text>disclaim terabit performance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3T10:44:19.745" idx="6">
    <p:pos x="10" y="10"/>
    <p:text>disclaim terabit performance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6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7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 VPP allows the use of the same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dataplane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across a wide variety of deployments: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Physical hardware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Cloud/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NFVi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Containers networking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 VPP is pure user space, you can write a VNF once and deploy it: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In VMs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In Containers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- On Physical devices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An example of the utility of this would b a CPE use case, where the same CPE code could be run in VM based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vCPEs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container based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vCPEs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and on actual physical CPEs, greatly simplifying deployment of NFV solutions.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 VPP brings intelligence to hardware acceleration, allowing consistent behavior across different kinds of hardware acceleration, including running *in*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SmartNICs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9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add “Commodity</a:t>
            </a:r>
            <a:r>
              <a:rPr lang="en-US" baseline="0" dirty="0" smtClean="0"/>
              <a:t> HW”?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</p:spPr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13123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F5D43BD-E3E9-4E00-8033-05FA220659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524001" y="6553200"/>
            <a:ext cx="8382000" cy="277026"/>
            <a:chOff x="1524001" y="6553200"/>
            <a:chExt cx="8382000" cy="277026"/>
          </a:xfrm>
        </p:grpSpPr>
        <p:sp>
          <p:nvSpPr>
            <p:cNvPr id="6" name="TextBox 5"/>
            <p:cNvSpPr txBox="1"/>
            <p:nvPr/>
          </p:nvSpPr>
          <p:spPr>
            <a:xfrm>
              <a:off x="1524001" y="6553200"/>
              <a:ext cx="83820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C7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DRAFT – NOT FOR DISTRIBUTION – CONTENT UNDER EMBARGO UNTIL 9:15 AM PDT JULY 11, 2017                                                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388" y="6602970"/>
              <a:ext cx="281212" cy="1861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002" y="6587040"/>
              <a:ext cx="410208" cy="2161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34732" t="34730" r="34856" b="32180"/>
            <a:stretch/>
          </p:blipFill>
          <p:spPr>
            <a:xfrm>
              <a:off x="8351799" y="6595638"/>
              <a:ext cx="385419" cy="23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30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79B4-A0F1-4F24-A63D-1DB1FDA8813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gif"/><Relationship Id="rId15" Type="http://schemas.openxmlformats.org/officeDocument/2006/relationships/image" Target="../media/image61.pn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git.fd.io/cgit/vppsb/tree/vpp-userdemo/README.md" TargetMode="External"/><Relationship Id="rId5" Type="http://schemas.openxmlformats.org/officeDocument/2006/relationships/hyperlink" Target="https://wiki.fd.io/view/VPP/Installing_VPP_binaries_from_packages" TargetMode="External"/><Relationship Id="rId6" Type="http://schemas.openxmlformats.org/officeDocument/2006/relationships/hyperlink" Target="https://wiki.fd.io/view/Honeycomb/Installing_binaries_from_packages" TargetMode="External"/><Relationship Id="rId7" Type="http://schemas.openxmlformats.org/officeDocument/2006/relationships/hyperlink" Target="https://wiki.fd.io/view/VPP#Tutorials" TargetMode="External"/><Relationship Id="rId8" Type="http://schemas.openxmlformats.org/officeDocument/2006/relationships/hyperlink" Target="https://lists.fd.io/mailman/listinfo" TargetMode="External"/><Relationship Id="rId9" Type="http://schemas.openxmlformats.org/officeDocument/2006/relationships/hyperlink" Target="https://wiki.fd.io/view/IRC" TargetMode="External"/><Relationship Id="rId10" Type="http://schemas.openxmlformats.org/officeDocument/2006/relationships/hyperlink" Target="https://wiki.fd.io/view/Main_Page" TargetMode="External"/><Relationship Id="rId11" Type="http://schemas.openxmlformats.org/officeDocument/2006/relationships/hyperlink" Target="https://fd.io/contact/jo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gif"/><Relationship Id="rId14" Type="http://schemas.openxmlformats.org/officeDocument/2006/relationships/image" Target="../media/image73.png"/><Relationship Id="rId15" Type="http://schemas.openxmlformats.org/officeDocument/2006/relationships/comments" Target="../comments/comment2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39.png"/><Relationship Id="rId21" Type="http://schemas.openxmlformats.org/officeDocument/2006/relationships/image" Target="../media/image27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28.png"/><Relationship Id="rId10" Type="http://schemas.openxmlformats.org/officeDocument/2006/relationships/image" Target="../media/image32.png"/><Relationship Id="rId11" Type="http://schemas.openxmlformats.org/officeDocument/2006/relationships/image" Target="../media/image24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23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30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1311" y="434029"/>
            <a:ext cx="10242156" cy="1841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Fd.io: The Universal Dataplane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9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2643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Packet Processing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201955" y="691246"/>
            <a:ext cx="1785933" cy="646331"/>
            <a:chOff x="9201955" y="691246"/>
            <a:chExt cx="1785933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9201955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9511517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130641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9821079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0394" y="691246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600" b="1" dirty="0" smtClean="0"/>
                <a:t>…</a:t>
              </a:r>
              <a:endParaRPr lang="en-US" sz="3600" b="1" dirty="0" smtClean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788135" y="837985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2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3.33333E-6 L -0.4069 0.25671 " pathEditMode="relative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9 0.25671 L -0.34518 0.36597 " pathEditMode="relative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8 0.36597 L -0.59192 0.49398 " pathEditMode="relative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49398 L -0.5927 0.64977 " pathEditMode="relative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64745 L -0.71888 0.76273 " pathEditMode="relative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1" grpId="0"/>
      <p:bldP spid="255" grpId="0" animBg="1"/>
      <p:bldP spid="256" grpId="0"/>
      <p:bldP spid="260" grpId="0"/>
      <p:bldP spid="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64393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Splitting </a:t>
            </a:r>
            <a:r>
              <a:rPr lang="en-US" sz="3600" smtClean="0">
                <a:solidFill>
                  <a:schemeClr val="tx1"/>
                </a:solidFill>
                <a:latin typeface="Arial"/>
                <a:cs typeface="Arial"/>
              </a:rPr>
              <a:t>the Vector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9821079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01955" y="691246"/>
            <a:ext cx="1785933" cy="646331"/>
            <a:chOff x="9201955" y="691246"/>
            <a:chExt cx="1785933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9201955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9511517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130641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0394" y="691246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600" b="1" dirty="0" smtClean="0"/>
                <a:t>…</a:t>
              </a:r>
              <a:endParaRPr lang="en-US" sz="3600" b="1" dirty="0" smtClean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788135" y="837985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0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39518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8802 0.25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34 0.25671 L -0.33177 0.3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5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86 0.24074 L -0.33086 0.3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8 0.36597 L -0.5927 0.49398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45 0.36598 L -0.14596 0.48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48634 L -0.5927 0.65439 " pathEditMode="relative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65208 L -0.71888 0.76504 " pathEditMode="relative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112678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Plugins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01955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11517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0130641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821079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0394" y="69124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86" name="Rounded Rectangle 85"/>
          <p:cNvSpPr/>
          <p:nvPr/>
        </p:nvSpPr>
        <p:spPr>
          <a:xfrm>
            <a:off x="10788135" y="837985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12" name="Rounded Rectangle 211"/>
          <p:cNvSpPr/>
          <p:nvPr/>
        </p:nvSpPr>
        <p:spPr>
          <a:xfrm>
            <a:off x="7363187" y="5333613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744062" y="6008672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8096613" y="6001357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6" name="Straight Arrow Connector 215"/>
          <p:cNvCxnSpPr>
            <a:stCxn id="212" idx="2"/>
            <a:endCxn id="214" idx="0"/>
          </p:cNvCxnSpPr>
          <p:nvPr/>
        </p:nvCxnSpPr>
        <p:spPr>
          <a:xfrm flipH="1">
            <a:off x="7382372" y="5784885"/>
            <a:ext cx="619125" cy="22378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212" idx="2"/>
            <a:endCxn id="215" idx="0"/>
          </p:cNvCxnSpPr>
          <p:nvPr/>
        </p:nvCxnSpPr>
        <p:spPr>
          <a:xfrm>
            <a:off x="8001497" y="5784885"/>
            <a:ext cx="733426" cy="216472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55" idx="3"/>
            <a:endCxn id="212" idx="1"/>
          </p:cNvCxnSpPr>
          <p:nvPr/>
        </p:nvCxnSpPr>
        <p:spPr>
          <a:xfrm>
            <a:off x="5012270" y="5488010"/>
            <a:ext cx="2350917" cy="7123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14" idx="0"/>
            <a:endCxn id="155" idx="3"/>
          </p:cNvCxnSpPr>
          <p:nvPr/>
        </p:nvCxnSpPr>
        <p:spPr>
          <a:xfrm flipH="1" flipV="1">
            <a:off x="5012270" y="5488010"/>
            <a:ext cx="2370102" cy="520662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227"/>
          <p:cNvSpPr/>
          <p:nvPr/>
        </p:nvSpPr>
        <p:spPr>
          <a:xfrm>
            <a:off x="6619883" y="4787724"/>
            <a:ext cx="2921989" cy="1877129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46422" y="4977490"/>
            <a:ext cx="209365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/</a:t>
            </a:r>
            <a:r>
              <a:rPr lang="en-US" sz="1330" dirty="0" err="1" smtClean="0"/>
              <a:t>usr</a:t>
            </a:r>
            <a:r>
              <a:rPr lang="en-US" sz="1330" dirty="0" smtClean="0"/>
              <a:t>/lib/</a:t>
            </a:r>
            <a:r>
              <a:rPr lang="en-US" sz="1330" dirty="0" err="1" smtClean="0"/>
              <a:t>vpp_plugins</a:t>
            </a:r>
            <a:r>
              <a:rPr lang="en-US" sz="1330" dirty="0" smtClean="0"/>
              <a:t>/</a:t>
            </a:r>
            <a:r>
              <a:rPr lang="en-US" sz="1330" dirty="0" err="1" smtClean="0"/>
              <a:t>foo.so</a:t>
            </a:r>
            <a:endParaRPr lang="en-US" sz="133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9807" y="47593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Plugin</a:t>
            </a:r>
            <a:endParaRPr lang="en-US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10451388" y="4759372"/>
            <a:ext cx="1772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Plugins are: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en-US" sz="1200" dirty="0"/>
              <a:t>F</a:t>
            </a:r>
            <a:r>
              <a:rPr lang="en-US" sz="1200" dirty="0" smtClean="0"/>
              <a:t>irst class citizens</a:t>
            </a:r>
          </a:p>
          <a:p>
            <a:r>
              <a:rPr lang="en-US" sz="1200" dirty="0" smtClean="0"/>
              <a:t>   That can: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Add graph nodes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Add API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Rearrange the graph </a:t>
            </a:r>
          </a:p>
        </p:txBody>
      </p:sp>
      <p:cxnSp>
        <p:nvCxnSpPr>
          <p:cNvPr id="69" name="Straight Arrow Connector 68"/>
          <p:cNvCxnSpPr>
            <a:stCxn id="68" idx="1"/>
            <a:endCxn id="228" idx="3"/>
          </p:cNvCxnSpPr>
          <p:nvPr/>
        </p:nvCxnSpPr>
        <p:spPr>
          <a:xfrm flipH="1">
            <a:off x="9541872" y="5359537"/>
            <a:ext cx="909516" cy="3667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234178" y="1371108"/>
            <a:ext cx="2380394" cy="1877129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5468" y="1350003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Plugin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92864" y="2477535"/>
            <a:ext cx="1839571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>
            <a:endCxn id="76" idx="0"/>
          </p:cNvCxnSpPr>
          <p:nvPr/>
        </p:nvCxnSpPr>
        <p:spPr>
          <a:xfrm flipH="1">
            <a:off x="1412650" y="1844031"/>
            <a:ext cx="8408429" cy="63350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6" idx="2"/>
            <a:endCxn id="154" idx="1"/>
          </p:cNvCxnSpPr>
          <p:nvPr/>
        </p:nvCxnSpPr>
        <p:spPr>
          <a:xfrm>
            <a:off x="1412650" y="2928807"/>
            <a:ext cx="780643" cy="2571846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0193" y="4297707"/>
            <a:ext cx="159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Skip </a:t>
            </a:r>
            <a:r>
              <a:rPr lang="en-US" sz="1200" dirty="0" err="1" smtClean="0"/>
              <a:t>sftw</a:t>
            </a:r>
            <a:r>
              <a:rPr lang="en-US" sz="1200" dirty="0" smtClean="0"/>
              <a:t> nodes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here work is done by</a:t>
            </a:r>
          </a:p>
          <a:p>
            <a:r>
              <a:rPr lang="en-US" sz="1200" dirty="0"/>
              <a:t>h</a:t>
            </a:r>
            <a:r>
              <a:rPr lang="en-US" sz="1200" dirty="0" smtClean="0"/>
              <a:t>ardware already</a:t>
            </a:r>
          </a:p>
        </p:txBody>
      </p:sp>
      <p:cxnSp>
        <p:nvCxnSpPr>
          <p:cNvPr id="84" name="Straight Arrow Connector 83"/>
          <p:cNvCxnSpPr>
            <a:stCxn id="83" idx="0"/>
          </p:cNvCxnSpPr>
          <p:nvPr/>
        </p:nvCxnSpPr>
        <p:spPr>
          <a:xfrm flipV="1">
            <a:off x="909835" y="3961283"/>
            <a:ext cx="810648" cy="3364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0371001" y="6095621"/>
            <a:ext cx="190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Can be built independently </a:t>
            </a:r>
            <a:endParaRPr lang="en-US" sz="1200" smtClean="0"/>
          </a:p>
          <a:p>
            <a:r>
              <a:rPr lang="en-US" sz="1200" dirty="0" smtClean="0"/>
              <a:t>of </a:t>
            </a:r>
            <a:r>
              <a:rPr lang="en-US" sz="1200" dirty="0"/>
              <a:t>VPP source tree</a:t>
            </a:r>
          </a:p>
        </p:txBody>
      </p:sp>
      <p:cxnSp>
        <p:nvCxnSpPr>
          <p:cNvPr id="78" name="Straight Arrow Connector 77"/>
          <p:cNvCxnSpPr>
            <a:stCxn id="74" idx="1"/>
          </p:cNvCxnSpPr>
          <p:nvPr/>
        </p:nvCxnSpPr>
        <p:spPr>
          <a:xfrm flipH="1" flipV="1">
            <a:off x="9610115" y="6298102"/>
            <a:ext cx="760886" cy="283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4" grpId="0" animBg="1"/>
      <p:bldP spid="215" grpId="0" animBg="1"/>
      <p:bldP spid="228" grpId="0" animBg="1"/>
      <p:bldP spid="3" grpId="0"/>
      <p:bldP spid="4" grpId="0"/>
      <p:bldP spid="68" grpId="0"/>
      <p:bldP spid="73" grpId="0" animBg="1"/>
      <p:bldP spid="75" grpId="0"/>
      <p:bldP spid="76" grpId="0" animBg="1"/>
      <p:bldP spid="8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VPP Architecture: Programmability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7904" y="2009335"/>
            <a:ext cx="4788977" cy="35801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Hosts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13351" y="1181878"/>
            <a:ext cx="15498" cy="47269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89226" y="970151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9634" y="927610"/>
            <a:ext cx="225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Honeycomb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9762" y="2951579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5439" y="2951578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75209" y="2574998"/>
            <a:ext cx="2018373" cy="22886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Shared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46332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55894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5018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5456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771" y="2951579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3832512" y="309831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44298" y="359791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293836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03398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22522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2960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2275" y="3921075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3880016" y="40678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44298" y="4567406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89226" y="3545370"/>
            <a:ext cx="12507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Queue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8886" y="4566627"/>
            <a:ext cx="135197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Response 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3159" y="1377481"/>
            <a:ext cx="1413272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Message</a:t>
            </a:r>
          </a:p>
          <a:p>
            <a:r>
              <a:rPr lang="en-US" sz="1330" dirty="0" smtClean="0"/>
              <a:t>900k request/s</a:t>
            </a:r>
          </a:p>
        </p:txBody>
      </p:sp>
      <p:cxnSp>
        <p:nvCxnSpPr>
          <p:cNvPr id="39" name="Straight Arrow Connector 38"/>
          <p:cNvCxnSpPr>
            <a:stCxn id="38" idx="2"/>
            <a:endCxn id="20" idx="0"/>
          </p:cNvCxnSpPr>
          <p:nvPr/>
        </p:nvCxnSpPr>
        <p:spPr>
          <a:xfrm flipH="1">
            <a:off x="3932389" y="1879157"/>
            <a:ext cx="1007406" cy="12191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14127" y="6059346"/>
            <a:ext cx="19390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err="1" smtClean="0"/>
              <a:t>Async</a:t>
            </a:r>
            <a:r>
              <a:rPr lang="en-US" sz="1330" dirty="0" smtClean="0"/>
              <a:t> Response Message</a:t>
            </a:r>
          </a:p>
        </p:txBody>
      </p:sp>
      <p:cxnSp>
        <p:nvCxnSpPr>
          <p:cNvPr id="43" name="Straight Arrow Connector 42"/>
          <p:cNvCxnSpPr>
            <a:stCxn id="42" idx="1"/>
            <a:endCxn id="23" idx="2"/>
          </p:cNvCxnSpPr>
          <p:nvPr/>
        </p:nvCxnSpPr>
        <p:spPr>
          <a:xfrm flipH="1" flipV="1">
            <a:off x="2393713" y="4422975"/>
            <a:ext cx="720414" cy="17848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685443" y="1984238"/>
            <a:ext cx="5245655" cy="35801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Hosts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65842" y="2926482"/>
            <a:ext cx="1571727" cy="1912053"/>
          </a:xfrm>
          <a:prstGeom prst="roundRect">
            <a:avLst/>
          </a:prstGeom>
          <a:solidFill>
            <a:schemeClr val="accent6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Honeycomb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579656" y="2926481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449426" y="2549901"/>
            <a:ext cx="2018373" cy="22886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Shared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20549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830111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449235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39673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48988" y="292648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58" name="Rounded Rectangle 57"/>
          <p:cNvSpPr/>
          <p:nvPr/>
        </p:nvSpPr>
        <p:spPr>
          <a:xfrm>
            <a:off x="10106729" y="307322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118515" y="3572813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68053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877615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496739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187177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96492" y="3895978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65" name="Rounded Rectangle 64"/>
          <p:cNvSpPr/>
          <p:nvPr/>
        </p:nvSpPr>
        <p:spPr>
          <a:xfrm>
            <a:off x="10154233" y="404271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118515" y="4542309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63443" y="3520273"/>
            <a:ext cx="12507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Queue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13103" y="4541530"/>
            <a:ext cx="135197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Response Queue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580774" y="1510485"/>
            <a:ext cx="13968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Message</a:t>
            </a:r>
          </a:p>
        </p:txBody>
      </p:sp>
      <p:cxnSp>
        <p:nvCxnSpPr>
          <p:cNvPr id="70" name="Straight Arrow Connector 69"/>
          <p:cNvCxnSpPr>
            <a:stCxn id="69" idx="1"/>
            <a:endCxn id="58" idx="0"/>
          </p:cNvCxnSpPr>
          <p:nvPr/>
        </p:nvCxnSpPr>
        <p:spPr>
          <a:xfrm flipH="1">
            <a:off x="10206606" y="1658987"/>
            <a:ext cx="374168" cy="14142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388344" y="6034249"/>
            <a:ext cx="19390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err="1" smtClean="0"/>
              <a:t>Async</a:t>
            </a:r>
            <a:r>
              <a:rPr lang="en-US" sz="1330" dirty="0" smtClean="0"/>
              <a:t> Response Message</a:t>
            </a:r>
          </a:p>
        </p:txBody>
      </p:sp>
      <p:cxnSp>
        <p:nvCxnSpPr>
          <p:cNvPr id="72" name="Straight Arrow Connector 71"/>
          <p:cNvCxnSpPr>
            <a:stCxn id="71" idx="1"/>
            <a:endCxn id="60" idx="2"/>
          </p:cNvCxnSpPr>
          <p:nvPr/>
        </p:nvCxnSpPr>
        <p:spPr>
          <a:xfrm flipH="1" flipV="1">
            <a:off x="8667930" y="4397878"/>
            <a:ext cx="720414" cy="17848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0" idx="0"/>
          </p:cNvCxnSpPr>
          <p:nvPr/>
        </p:nvCxnSpPr>
        <p:spPr>
          <a:xfrm flipV="1">
            <a:off x="7551706" y="1585977"/>
            <a:ext cx="9636" cy="134050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65842" y="1300566"/>
            <a:ext cx="178818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</a:t>
            </a:r>
            <a:r>
              <a:rPr lang="en-US" sz="1330" dirty="0" err="1" smtClean="0"/>
              <a:t>Restconf</a:t>
            </a:r>
            <a:r>
              <a:rPr lang="en-US" sz="1330" dirty="0" smtClean="0"/>
              <a:t>/Yang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1504145" y="1658987"/>
            <a:ext cx="9636" cy="134050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5754" y="1330031"/>
            <a:ext cx="173605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Control Plane Protocol</a:t>
            </a:r>
          </a:p>
        </p:txBody>
      </p:sp>
      <p:cxnSp>
        <p:nvCxnSpPr>
          <p:cNvPr id="73" name="Straight Arrow Connector 72"/>
          <p:cNvCxnSpPr>
            <a:endCxn id="11" idx="2"/>
          </p:cNvCxnSpPr>
          <p:nvPr/>
        </p:nvCxnSpPr>
        <p:spPr>
          <a:xfrm flipV="1">
            <a:off x="1347574" y="4863632"/>
            <a:ext cx="173983" cy="6721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58117" y="5564346"/>
            <a:ext cx="2263825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Can use C/Java/Python/or </a:t>
            </a:r>
            <a:r>
              <a:rPr lang="en-US" sz="1330" dirty="0" err="1" smtClean="0"/>
              <a:t>Lua</a:t>
            </a:r>
            <a:endParaRPr lang="en-US" sz="1330" dirty="0" smtClean="0"/>
          </a:p>
          <a:p>
            <a:r>
              <a:rPr lang="en-US" sz="1330" dirty="0" smtClean="0"/>
              <a:t>Language bindings</a:t>
            </a:r>
          </a:p>
        </p:txBody>
      </p:sp>
    </p:spTree>
    <p:extLst>
      <p:ext uri="{BB962C8B-B14F-4D97-AF65-F5344CB8AC3E}">
        <p14:creationId xmlns:p14="http://schemas.microsoft.com/office/powerpoint/2010/main" val="17445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42" grpId="0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7" grpId="0"/>
      <p:bldP spid="68" grpId="0"/>
      <p:bldP spid="69" grpId="0"/>
      <p:bldP spid="71" grpId="0"/>
      <p:bldP spid="78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>
            <a:spLocks noChangeArrowheads="1"/>
          </p:cNvSpPr>
          <p:nvPr/>
        </p:nvSpPr>
        <p:spPr bwMode="auto">
          <a:xfrm>
            <a:off x="8839201" y="975784"/>
            <a:ext cx="3077633" cy="5746749"/>
          </a:xfrm>
          <a:prstGeom prst="roundRect">
            <a:avLst>
              <a:gd name="adj" fmla="val 0"/>
            </a:avLst>
          </a:prstGeom>
          <a:solidFill>
            <a:srgbClr val="D9D9D9">
              <a:alpha val="12941"/>
            </a:srgbClr>
          </a:solidFill>
          <a:ln w="6350">
            <a:solidFill>
              <a:srgbClr val="D9D9D9"/>
            </a:solidFill>
            <a:round/>
            <a:headEnd/>
            <a:tailEnd/>
          </a:ln>
          <a:effectLst>
            <a:outerShdw blurRad="50800" dist="38100" dir="2700000" algn="tl" rotWithShape="0">
              <a:srgbClr val="A6A6A6">
                <a:alpha val="39999"/>
              </a:srgbClr>
            </a:outerShdw>
          </a:effectLst>
        </p:spPr>
        <p:txBody>
          <a:bodyPr anchor="ctr"/>
          <a:lstStyle>
            <a:lvl1pPr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733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TextBox 140"/>
          <p:cNvSpPr txBox="1">
            <a:spLocks noChangeArrowheads="1"/>
          </p:cNvSpPr>
          <p:nvPr/>
        </p:nvSpPr>
        <p:spPr bwMode="auto">
          <a:xfrm>
            <a:off x="9116485" y="1039284"/>
            <a:ext cx="26627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267"/>
              </a:spcAft>
            </a:pPr>
            <a:r>
              <a:rPr lang="en-US" altLang="en-US" sz="1067" b="1" u="sng">
                <a:solidFill>
                  <a:srgbClr val="69778C"/>
                </a:solidFill>
                <a:latin typeface="Arial" charset="0"/>
              </a:rPr>
              <a:t>FD.io Fast Network Data Plane</a:t>
            </a:r>
          </a:p>
        </p:txBody>
      </p:sp>
      <p:pic>
        <p:nvPicPr>
          <p:cNvPr id="24580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2334685"/>
            <a:ext cx="569384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1583267"/>
            <a:ext cx="569384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3103033"/>
            <a:ext cx="569384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Connector 141"/>
          <p:cNvCxnSpPr/>
          <p:nvPr/>
        </p:nvCxnSpPr>
        <p:spPr>
          <a:xfrm flipV="1">
            <a:off x="836084" y="1589618"/>
            <a:ext cx="0" cy="2101849"/>
          </a:xfrm>
          <a:prstGeom prst="line">
            <a:avLst/>
          </a:prstGeom>
          <a:ln w="3175" cmpd="sng">
            <a:solidFill>
              <a:srgbClr val="7185A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-302682" y="2415118"/>
            <a:ext cx="1822449" cy="45084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Arial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defRPr/>
            </a:pPr>
            <a:r>
              <a:rPr lang="en-US" sz="13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VIEW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1909234" y="3386667"/>
            <a:ext cx="7641167" cy="0"/>
          </a:xfrm>
          <a:prstGeom prst="line">
            <a:avLst/>
          </a:prstGeom>
          <a:ln w="6350" cmpd="sng">
            <a:solidFill>
              <a:srgbClr val="8BCE13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909234" y="2616201"/>
            <a:ext cx="7437967" cy="14817"/>
          </a:xfrm>
          <a:prstGeom prst="line">
            <a:avLst/>
          </a:prstGeom>
          <a:ln w="6350" cmpd="sng">
            <a:solidFill>
              <a:srgbClr val="2ABAC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909234" y="1862667"/>
            <a:ext cx="7641167" cy="0"/>
          </a:xfrm>
          <a:prstGeom prst="line">
            <a:avLst/>
          </a:prstGeom>
          <a:ln w="6350" cmpd="sng">
            <a:solidFill>
              <a:srgbClr val="0B537C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8" name="TextBox 146"/>
          <p:cNvSpPr txBox="1">
            <a:spLocks noChangeArrowheads="1"/>
          </p:cNvSpPr>
          <p:nvPr/>
        </p:nvSpPr>
        <p:spPr bwMode="auto">
          <a:xfrm>
            <a:off x="1870565" y="1852084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B537C"/>
                </a:solidFill>
                <a:latin typeface="Arial" charset="0"/>
              </a:rPr>
              <a:t>Sites 1..N</a:t>
            </a:r>
          </a:p>
        </p:txBody>
      </p:sp>
      <p:sp>
        <p:nvSpPr>
          <p:cNvPr id="24589" name="TextBox 147"/>
          <p:cNvSpPr txBox="1">
            <a:spLocks noChangeArrowheads="1"/>
          </p:cNvSpPr>
          <p:nvPr/>
        </p:nvSpPr>
        <p:spPr bwMode="auto">
          <a:xfrm>
            <a:off x="1209249" y="2097617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Enterprise1</a:t>
            </a:r>
          </a:p>
        </p:txBody>
      </p:sp>
      <p:sp>
        <p:nvSpPr>
          <p:cNvPr id="24590" name="TextBox 148"/>
          <p:cNvSpPr txBox="1">
            <a:spLocks noChangeArrowheads="1"/>
          </p:cNvSpPr>
          <p:nvPr/>
        </p:nvSpPr>
        <p:spPr bwMode="auto">
          <a:xfrm>
            <a:off x="1209249" y="2859617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Enterprise2</a:t>
            </a:r>
          </a:p>
        </p:txBody>
      </p:sp>
      <p:sp>
        <p:nvSpPr>
          <p:cNvPr id="24591" name="TextBox 149"/>
          <p:cNvSpPr txBox="1">
            <a:spLocks noChangeArrowheads="1"/>
          </p:cNvSpPr>
          <p:nvPr/>
        </p:nvSpPr>
        <p:spPr bwMode="auto">
          <a:xfrm>
            <a:off x="1209249" y="3632200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Enterprise3</a:t>
            </a:r>
          </a:p>
        </p:txBody>
      </p:sp>
      <p:sp>
        <p:nvSpPr>
          <p:cNvPr id="24593" name="TextBox 151"/>
          <p:cNvSpPr txBox="1">
            <a:spLocks noChangeArrowheads="1"/>
          </p:cNvSpPr>
          <p:nvPr/>
        </p:nvSpPr>
        <p:spPr bwMode="auto">
          <a:xfrm>
            <a:off x="1870565" y="2616200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2ABACF"/>
                </a:solidFill>
                <a:latin typeface="Arial" charset="0"/>
              </a:rPr>
              <a:t>Sites 1..N</a:t>
            </a:r>
          </a:p>
        </p:txBody>
      </p:sp>
      <p:sp>
        <p:nvSpPr>
          <p:cNvPr id="24594" name="TextBox 152"/>
          <p:cNvSpPr txBox="1">
            <a:spLocks noChangeArrowheads="1"/>
          </p:cNvSpPr>
          <p:nvPr/>
        </p:nvSpPr>
        <p:spPr bwMode="auto">
          <a:xfrm>
            <a:off x="1870565" y="3373967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8BCE13"/>
                </a:solidFill>
                <a:latin typeface="Arial" charset="0"/>
              </a:rPr>
              <a:t>Sites 1..N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556001" y="1878068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556001" y="2631601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556001" y="3397835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7" name="Rectangle 156"/>
          <p:cNvSpPr/>
          <p:nvPr/>
        </p:nvSpPr>
        <p:spPr>
          <a:xfrm rot="18900000">
            <a:off x="9359901" y="1788585"/>
            <a:ext cx="131233" cy="131233"/>
          </a:xfrm>
          <a:prstGeom prst="rect">
            <a:avLst/>
          </a:prstGeom>
          <a:solidFill>
            <a:srgbClr val="0B537C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 rot="18900000">
            <a:off x="9359901" y="2556934"/>
            <a:ext cx="131233" cy="131233"/>
          </a:xfrm>
          <a:prstGeom prst="rect">
            <a:avLst/>
          </a:prstGeom>
          <a:solidFill>
            <a:srgbClr val="2ABAC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 rot="18900000">
            <a:off x="9359901" y="3310468"/>
            <a:ext cx="131233" cy="131233"/>
          </a:xfrm>
          <a:prstGeom prst="rect">
            <a:avLst/>
          </a:prstGeom>
          <a:solidFill>
            <a:srgbClr val="8BCE1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601" name="TextBox 159"/>
          <p:cNvSpPr txBox="1">
            <a:spLocks noChangeArrowheads="1"/>
          </p:cNvSpPr>
          <p:nvPr/>
        </p:nvSpPr>
        <p:spPr bwMode="auto">
          <a:xfrm>
            <a:off x="9320869" y="209761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2" name="TextBox 160"/>
          <p:cNvSpPr txBox="1">
            <a:spLocks noChangeArrowheads="1"/>
          </p:cNvSpPr>
          <p:nvPr/>
        </p:nvSpPr>
        <p:spPr bwMode="auto">
          <a:xfrm>
            <a:off x="10925404" y="1706033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B537C"/>
                </a:solidFill>
                <a:latin typeface="Arial" charset="0"/>
              </a:rPr>
              <a:t>vNF Services</a:t>
            </a:r>
          </a:p>
        </p:txBody>
      </p:sp>
      <p:sp>
        <p:nvSpPr>
          <p:cNvPr id="24603" name="TextBox 161"/>
          <p:cNvSpPr txBox="1">
            <a:spLocks noChangeArrowheads="1"/>
          </p:cNvSpPr>
          <p:nvPr/>
        </p:nvSpPr>
        <p:spPr bwMode="auto">
          <a:xfrm>
            <a:off x="9320869" y="286596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4" name="TextBox 162"/>
          <p:cNvSpPr txBox="1">
            <a:spLocks noChangeArrowheads="1"/>
          </p:cNvSpPr>
          <p:nvPr/>
        </p:nvSpPr>
        <p:spPr bwMode="auto">
          <a:xfrm>
            <a:off x="9320869" y="364701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5" name="TextBox 163"/>
          <p:cNvSpPr txBox="1">
            <a:spLocks noChangeArrowheads="1"/>
          </p:cNvSpPr>
          <p:nvPr/>
        </p:nvSpPr>
        <p:spPr bwMode="auto">
          <a:xfrm>
            <a:off x="10925404" y="2468033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2ABACF"/>
                </a:solidFill>
                <a:latin typeface="Arial" charset="0"/>
              </a:rPr>
              <a:t>vNF Services</a:t>
            </a:r>
          </a:p>
        </p:txBody>
      </p:sp>
      <p:sp>
        <p:nvSpPr>
          <p:cNvPr id="24606" name="TextBox 164"/>
          <p:cNvSpPr txBox="1">
            <a:spLocks noChangeArrowheads="1"/>
          </p:cNvSpPr>
          <p:nvPr/>
        </p:nvSpPr>
        <p:spPr bwMode="auto">
          <a:xfrm>
            <a:off x="10925404" y="3234267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8BCE13"/>
                </a:solidFill>
                <a:latin typeface="Arial" charset="0"/>
              </a:rPr>
              <a:t>vNF Services</a:t>
            </a:r>
          </a:p>
        </p:txBody>
      </p:sp>
      <p:pic>
        <p:nvPicPr>
          <p:cNvPr id="24607" name="Picture 1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3" y="1545167"/>
            <a:ext cx="57785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1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7" y="2302934"/>
            <a:ext cx="582083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1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3098800"/>
            <a:ext cx="5820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1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437217"/>
            <a:ext cx="1018117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1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216151"/>
            <a:ext cx="10181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1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2978151"/>
            <a:ext cx="1018117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182"/>
          <p:cNvSpPr/>
          <p:nvPr/>
        </p:nvSpPr>
        <p:spPr>
          <a:xfrm rot="18900000">
            <a:off x="1775885" y="2556934"/>
            <a:ext cx="129116" cy="131233"/>
          </a:xfrm>
          <a:prstGeom prst="rect">
            <a:avLst/>
          </a:prstGeom>
          <a:solidFill>
            <a:srgbClr val="2ABAC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4" name="Rectangle 183"/>
          <p:cNvSpPr/>
          <p:nvPr/>
        </p:nvSpPr>
        <p:spPr>
          <a:xfrm rot="18900000">
            <a:off x="1775885" y="3310468"/>
            <a:ext cx="129116" cy="131233"/>
          </a:xfrm>
          <a:prstGeom prst="rect">
            <a:avLst/>
          </a:prstGeom>
          <a:solidFill>
            <a:srgbClr val="8BCE1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5" name="Rectangle 184"/>
          <p:cNvSpPr/>
          <p:nvPr/>
        </p:nvSpPr>
        <p:spPr>
          <a:xfrm rot="18900000">
            <a:off x="1775885" y="1788585"/>
            <a:ext cx="129116" cy="131233"/>
          </a:xfrm>
          <a:prstGeom prst="rect">
            <a:avLst/>
          </a:prstGeom>
          <a:solidFill>
            <a:srgbClr val="0B537C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24616" name="Group 3"/>
          <p:cNvGrpSpPr>
            <a:grpSpLocks/>
          </p:cNvGrpSpPr>
          <p:nvPr/>
        </p:nvGrpSpPr>
        <p:grpSpPr bwMode="auto">
          <a:xfrm>
            <a:off x="423334" y="3903133"/>
            <a:ext cx="11355917" cy="2698751"/>
            <a:chOff x="317695" y="2928017"/>
            <a:chExt cx="8516098" cy="2023252"/>
          </a:xfrm>
        </p:grpSpPr>
        <p:sp>
          <p:nvSpPr>
            <p:cNvPr id="331" name="Rectangle 330"/>
            <p:cNvSpPr/>
            <p:nvPr/>
          </p:nvSpPr>
          <p:spPr>
            <a:xfrm>
              <a:off x="381189" y="4629135"/>
              <a:ext cx="685732" cy="322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6" name="TextBox 185"/>
            <p:cNvSpPr txBox="1"/>
            <p:nvPr/>
          </p:nvSpPr>
          <p:spPr>
            <a:xfrm rot="16200000">
              <a:off x="-388417" y="3826140"/>
              <a:ext cx="1690010" cy="27778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R="0" lvl="0" indent="0" algn="ctr" defTabSz="685800" fontAlgn="auto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"/>
                  <a:cs typeface="Arial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pPr>
                <a:defRPr/>
              </a:pPr>
              <a:r>
                <a:rPr lang="en-US" sz="1333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PHYSICAL VIEW</a:t>
              </a:r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14529" y="2978797"/>
              <a:ext cx="0" cy="1972472"/>
            </a:xfrm>
            <a:prstGeom prst="line">
              <a:avLst/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 rot="5400000">
              <a:off x="994808" y="4234389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1-4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941521" y="4625961"/>
              <a:ext cx="369851" cy="15868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 rot="5400000">
              <a:off x="1061249" y="4666064"/>
              <a:ext cx="137348" cy="375329"/>
            </a:xfrm>
            <a:prstGeom prst="rect">
              <a:avLst/>
            </a:prstGeom>
            <a:solidFill>
              <a:srgbClr val="8BCE13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398676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 rot="5400000">
              <a:off x="1518449" y="4665393"/>
              <a:ext cx="137348" cy="375329"/>
            </a:xfrm>
            <a:prstGeom prst="rect">
              <a:avLst/>
            </a:prstGeom>
            <a:solidFill>
              <a:srgbClr val="2ABAC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857418" y="4622788"/>
              <a:ext cx="368264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 rot="5400000">
              <a:off x="1975649" y="4665390"/>
              <a:ext cx="137347" cy="375329"/>
            </a:xfrm>
            <a:prstGeom prst="rect">
              <a:avLst/>
            </a:prstGeom>
            <a:solidFill>
              <a:srgbClr val="0E507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 rot="5400000">
              <a:off x="1444950" y="4232166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5-8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 rot="5400000">
              <a:off x="1906536" y="4207336"/>
              <a:ext cx="2735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9</a:t>
              </a:r>
            </a:p>
          </p:txBody>
        </p:sp>
        <p:sp>
          <p:nvSpPr>
            <p:cNvPr id="206" name="Right Bracket 205"/>
            <p:cNvSpPr/>
            <p:nvPr/>
          </p:nvSpPr>
          <p:spPr>
            <a:xfrm rot="16200000">
              <a:off x="1512196" y="3941015"/>
              <a:ext cx="161860" cy="1420673"/>
            </a:xfrm>
            <a:prstGeom prst="rightBracket">
              <a:avLst>
                <a:gd name="adj" fmla="val 0"/>
              </a:avLst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38344" y="3116854"/>
              <a:ext cx="1985767" cy="868014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633" name="TextBox 218"/>
            <p:cNvSpPr txBox="1">
              <a:spLocks noChangeArrowheads="1"/>
            </p:cNvSpPr>
            <p:nvPr/>
          </p:nvSpPr>
          <p:spPr bwMode="auto">
            <a:xfrm>
              <a:off x="831638" y="3145030"/>
              <a:ext cx="1149561" cy="34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2CPU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Network I/O 480 Gbps 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Crypto I/O 100 Gbps</a:t>
              </a:r>
            </a:p>
          </p:txBody>
        </p:sp>
        <p:pic>
          <p:nvPicPr>
            <p:cNvPr id="24634" name="Picture 2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608" y="3305779"/>
              <a:ext cx="333854" cy="1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Rectangle 220"/>
            <p:cNvSpPr/>
            <p:nvPr/>
          </p:nvSpPr>
          <p:spPr>
            <a:xfrm rot="5400000">
              <a:off x="1055358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 rot="5400000">
              <a:off x="1505500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 rot="5400000">
              <a:off x="1967086" y="3652180"/>
              <a:ext cx="1524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 rot="5400000">
              <a:off x="1055358" y="3572303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 rot="5400000">
              <a:off x="1505500" y="3573701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 rot="5400000">
              <a:off x="1967086" y="3575099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1x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 rot="5400000">
              <a:off x="2559268" y="3595557"/>
              <a:ext cx="152401" cy="360000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 rot="5400000">
              <a:off x="2269713" y="3685557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2x</a:t>
              </a:r>
            </a:p>
          </p:txBody>
        </p:sp>
        <p:sp>
          <p:nvSpPr>
            <p:cNvPr id="259" name="Rectangle 258"/>
            <p:cNvSpPr/>
            <p:nvPr/>
          </p:nvSpPr>
          <p:spPr>
            <a:xfrm rot="5400000">
              <a:off x="2561233" y="3284069"/>
              <a:ext cx="152401" cy="363932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 rot="5400000">
              <a:off x="2269713" y="3376035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4645" name="TextBox 260"/>
            <p:cNvSpPr txBox="1">
              <a:spLocks noChangeArrowheads="1"/>
            </p:cNvSpPr>
            <p:nvPr/>
          </p:nvSpPr>
          <p:spPr bwMode="auto">
            <a:xfrm>
              <a:off x="1236664" y="2928385"/>
              <a:ext cx="1078886" cy="1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ts val="267"/>
                </a:spcAft>
              </a:pPr>
              <a:r>
                <a:rPr lang="en-US" altLang="en-US" sz="933" b="1">
                  <a:solidFill>
                    <a:srgbClr val="69778C"/>
                  </a:solidFill>
                  <a:latin typeface="Arial" charset="0"/>
                </a:rPr>
                <a:t>Host-1 – Server-SKL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781357" y="3116854"/>
              <a:ext cx="2052436" cy="868014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647" name="TextBox 262"/>
            <p:cNvSpPr txBox="1">
              <a:spLocks noChangeArrowheads="1"/>
            </p:cNvSpPr>
            <p:nvPr/>
          </p:nvSpPr>
          <p:spPr bwMode="auto">
            <a:xfrm>
              <a:off x="7829789" y="3145030"/>
              <a:ext cx="985639" cy="34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2CPU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Network I/O 480 Gbps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Crypto I/O 100 Gbps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 rot="5400000">
              <a:off x="6949665" y="3595557"/>
              <a:ext cx="152401" cy="360000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 rot="5400000">
              <a:off x="7255729" y="3685557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x2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 rot="5400000">
              <a:off x="6948612" y="3284982"/>
              <a:ext cx="152401" cy="362106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 rot="5400000">
              <a:off x="7259203" y="3376035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x4</a:t>
              </a:r>
            </a:p>
          </p:txBody>
        </p:sp>
        <p:pic>
          <p:nvPicPr>
            <p:cNvPr id="24652" name="Picture 26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712" y="3355958"/>
              <a:ext cx="333854" cy="1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53" name="TextBox 268"/>
            <p:cNvSpPr txBox="1">
              <a:spLocks noChangeArrowheads="1"/>
            </p:cNvSpPr>
            <p:nvPr/>
          </p:nvSpPr>
          <p:spPr bwMode="auto">
            <a:xfrm>
              <a:off x="7221351" y="2928385"/>
              <a:ext cx="1143330" cy="1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ts val="267"/>
                </a:spcAft>
              </a:pPr>
              <a:r>
                <a:rPr lang="en-US" altLang="en-US" sz="933" b="1">
                  <a:solidFill>
                    <a:srgbClr val="69778C"/>
                  </a:solidFill>
                  <a:latin typeface="Arial" charset="0"/>
                </a:rPr>
                <a:t>Host-2 – Server-SKL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 rot="5400000">
              <a:off x="7483762" y="4234389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1-4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430581" y="4625961"/>
              <a:ext cx="369851" cy="15868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 rot="5400000">
              <a:off x="7550203" y="4666064"/>
              <a:ext cx="137348" cy="375329"/>
            </a:xfrm>
            <a:prstGeom prst="rect">
              <a:avLst/>
            </a:prstGeom>
            <a:solidFill>
              <a:srgbClr val="0E507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887736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 rot="5400000">
              <a:off x="8007403" y="4665393"/>
              <a:ext cx="137348" cy="375329"/>
            </a:xfrm>
            <a:prstGeom prst="rect">
              <a:avLst/>
            </a:prstGeom>
            <a:solidFill>
              <a:srgbClr val="2ABAC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8344891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 rot="5400000">
              <a:off x="8464603" y="4665390"/>
              <a:ext cx="137347" cy="375329"/>
            </a:xfrm>
            <a:prstGeom prst="rect">
              <a:avLst/>
            </a:prstGeom>
            <a:solidFill>
              <a:srgbClr val="8BCE13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 rot="5400000">
              <a:off x="7933904" y="4232166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5-8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 rot="5400000">
              <a:off x="8395490" y="4207336"/>
              <a:ext cx="2735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9</a:t>
              </a:r>
            </a:p>
          </p:txBody>
        </p:sp>
        <p:sp>
          <p:nvSpPr>
            <p:cNvPr id="301" name="Right Bracket 300"/>
            <p:cNvSpPr/>
            <p:nvPr/>
          </p:nvSpPr>
          <p:spPr>
            <a:xfrm rot="16200000">
              <a:off x="8001256" y="3941015"/>
              <a:ext cx="161860" cy="1420673"/>
            </a:xfrm>
            <a:prstGeom prst="rightBracket">
              <a:avLst>
                <a:gd name="adj" fmla="val 0"/>
              </a:avLst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13" name="Rectangle 312"/>
            <p:cNvSpPr/>
            <p:nvPr/>
          </p:nvSpPr>
          <p:spPr>
            <a:xfrm rot="5400000">
              <a:off x="7544312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</p:txBody>
        </p:sp>
        <p:sp>
          <p:nvSpPr>
            <p:cNvPr id="314" name="Rectangle 313"/>
            <p:cNvSpPr/>
            <p:nvPr/>
          </p:nvSpPr>
          <p:spPr>
            <a:xfrm rot="5400000">
              <a:off x="7994454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</p:txBody>
        </p:sp>
        <p:sp>
          <p:nvSpPr>
            <p:cNvPr id="315" name="Rectangle 314"/>
            <p:cNvSpPr/>
            <p:nvPr/>
          </p:nvSpPr>
          <p:spPr>
            <a:xfrm rot="5400000">
              <a:off x="8456040" y="3652180"/>
              <a:ext cx="1524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316" name="Rectangle 315"/>
            <p:cNvSpPr/>
            <p:nvPr/>
          </p:nvSpPr>
          <p:spPr>
            <a:xfrm rot="5400000">
              <a:off x="7544312" y="3572303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 rot="5400000">
              <a:off x="7994454" y="3573701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318" name="Rectangle 317"/>
            <p:cNvSpPr/>
            <p:nvPr/>
          </p:nvSpPr>
          <p:spPr>
            <a:xfrm rot="5400000">
              <a:off x="8456040" y="3575099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1x</a:t>
              </a: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38344" y="4235593"/>
              <a:ext cx="7995449" cy="715676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24671" name="Group 2"/>
            <p:cNvGrpSpPr>
              <a:grpSpLocks/>
            </p:cNvGrpSpPr>
            <p:nvPr/>
          </p:nvGrpSpPr>
          <p:grpSpPr bwMode="auto">
            <a:xfrm>
              <a:off x="1017258" y="3364584"/>
              <a:ext cx="7514982" cy="859396"/>
              <a:chOff x="1017258" y="3364584"/>
              <a:chExt cx="7514982" cy="859396"/>
            </a:xfrm>
          </p:grpSpPr>
          <p:grpSp>
            <p:nvGrpSpPr>
              <p:cNvPr id="24676" name="Group 207"/>
              <p:cNvGrpSpPr>
                <a:grpSpLocks/>
              </p:cNvGrpSpPr>
              <p:nvPr/>
            </p:nvGrpSpPr>
            <p:grpSpPr bwMode="auto">
              <a:xfrm>
                <a:off x="1017258" y="3984579"/>
                <a:ext cx="228600" cy="239401"/>
                <a:chOff x="966059" y="4019550"/>
                <a:chExt cx="228600" cy="239401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966515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1042707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118900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1195092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77" name="Group 212"/>
              <p:cNvGrpSpPr>
                <a:grpSpLocks/>
              </p:cNvGrpSpPr>
              <p:nvPr/>
            </p:nvGrpSpPr>
            <p:grpSpPr bwMode="auto">
              <a:xfrm>
                <a:off x="1467400" y="3984579"/>
                <a:ext cx="228600" cy="239401"/>
                <a:chOff x="1347059" y="4019550"/>
                <a:chExt cx="228600" cy="239401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1349766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1425958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1502150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1578343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flipV="1">
                <a:off x="2043138" y="3984869"/>
                <a:ext cx="0" cy="239617"/>
              </a:xfrm>
              <a:prstGeom prst="line">
                <a:avLst/>
              </a:prstGeom>
              <a:ln w="50800" cmpd="sng">
                <a:solidFill>
                  <a:srgbClr val="BFCCE0"/>
                </a:solidFill>
                <a:prstDash val="solid"/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79" name="Group 301"/>
              <p:cNvGrpSpPr>
                <a:grpSpLocks/>
              </p:cNvGrpSpPr>
              <p:nvPr/>
            </p:nvGrpSpPr>
            <p:grpSpPr bwMode="auto">
              <a:xfrm>
                <a:off x="7506212" y="3984579"/>
                <a:ext cx="228600" cy="239401"/>
                <a:chOff x="966059" y="4019550"/>
                <a:chExt cx="228600" cy="239401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966621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1042813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flipV="1">
                  <a:off x="1119006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1195198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80" name="Group 306"/>
              <p:cNvGrpSpPr>
                <a:grpSpLocks/>
              </p:cNvGrpSpPr>
              <p:nvPr/>
            </p:nvGrpSpPr>
            <p:grpSpPr bwMode="auto">
              <a:xfrm>
                <a:off x="7956354" y="3984579"/>
                <a:ext cx="228600" cy="239401"/>
                <a:chOff x="1347059" y="4019550"/>
                <a:chExt cx="228600" cy="239401"/>
              </a:xfrm>
            </p:grpSpPr>
            <p:cxnSp>
              <p:nvCxnSpPr>
                <p:cNvPr id="308" name="Straight Connector 307"/>
                <p:cNvCxnSpPr/>
                <p:nvPr/>
              </p:nvCxnSpPr>
              <p:spPr>
                <a:xfrm flipV="1">
                  <a:off x="1346697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1422889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flipV="1">
                  <a:off x="1499082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1575274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2" name="Straight Connector 311"/>
              <p:cNvCxnSpPr/>
              <p:nvPr/>
            </p:nvCxnSpPr>
            <p:spPr>
              <a:xfrm flipV="1">
                <a:off x="8532198" y="3984869"/>
                <a:ext cx="0" cy="239617"/>
              </a:xfrm>
              <a:prstGeom prst="line">
                <a:avLst/>
              </a:prstGeom>
              <a:ln w="50800" cmpd="sng">
                <a:solidFill>
                  <a:srgbClr val="BFCCE0"/>
                </a:solidFill>
                <a:prstDash val="solid"/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82" name="Group 319"/>
              <p:cNvGrpSpPr>
                <a:grpSpLocks/>
              </p:cNvGrpSpPr>
              <p:nvPr/>
            </p:nvGrpSpPr>
            <p:grpSpPr bwMode="auto">
              <a:xfrm>
                <a:off x="2835560" y="3364584"/>
                <a:ext cx="3930354" cy="457200"/>
                <a:chOff x="4114800" y="3028950"/>
                <a:chExt cx="684212" cy="457200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 rot="16200000" flipH="1" flipV="1">
                  <a:off x="4456839" y="2686673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rot="16200000" flipH="1" flipV="1">
                  <a:off x="4456839" y="2762843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16200000" flipH="1" flipV="1">
                  <a:off x="4456839" y="2839012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16200000" flipH="1" flipV="1">
                  <a:off x="4456839" y="2915182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16200000" flipH="1" flipV="1">
                  <a:off x="4456839" y="3067521"/>
                  <a:ext cx="0" cy="684196"/>
                </a:xfrm>
                <a:prstGeom prst="line">
                  <a:avLst/>
                </a:prstGeom>
                <a:ln w="50800" cmpd="sng">
                  <a:solidFill>
                    <a:srgbClr val="BFCCE0"/>
                  </a:solidFill>
                  <a:prstDash val="solid"/>
                  <a:headEnd type="oval" w="sm" len="sm"/>
                  <a:tailEnd type="oval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6200000" flipH="1" flipV="1">
                  <a:off x="4456839" y="3143690"/>
                  <a:ext cx="0" cy="684196"/>
                </a:xfrm>
                <a:prstGeom prst="line">
                  <a:avLst/>
                </a:prstGeom>
                <a:ln w="50800" cmpd="sng">
                  <a:solidFill>
                    <a:srgbClr val="BFCCE0"/>
                  </a:solidFill>
                  <a:prstDash val="solid"/>
                  <a:headEnd type="oval" w="sm" len="sm"/>
                  <a:tailEnd type="oval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72" name="Group 326"/>
            <p:cNvGrpSpPr>
              <a:grpSpLocks/>
            </p:cNvGrpSpPr>
            <p:nvPr/>
          </p:nvGrpSpPr>
          <p:grpSpPr bwMode="auto">
            <a:xfrm>
              <a:off x="3657600" y="2928017"/>
              <a:ext cx="1969461" cy="1132762"/>
              <a:chOff x="3601739" y="3261352"/>
              <a:chExt cx="1969461" cy="1132762"/>
            </a:xfrm>
          </p:grpSpPr>
          <p:pic>
            <p:nvPicPr>
              <p:cNvPr id="24674" name="Picture 327"/>
              <p:cNvPicPr>
                <a:picLocks noChangeAspect="1"/>
              </p:cNvPicPr>
              <p:nvPr/>
            </p:nvPicPr>
            <p:blipFill>
              <a:blip r:embed="rId13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1739" y="3261352"/>
                <a:ext cx="1969461" cy="1132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294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75" name="TextBox 328"/>
              <p:cNvSpPr txBox="1">
                <a:spLocks noChangeArrowheads="1"/>
              </p:cNvSpPr>
              <p:nvPr/>
            </p:nvSpPr>
            <p:spPr bwMode="auto">
              <a:xfrm>
                <a:off x="3994176" y="3750127"/>
                <a:ext cx="1184586" cy="38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  <a:spcBef>
                    <a:spcPts val="1000"/>
                  </a:spcBef>
                </a:pPr>
                <a:r>
                  <a:rPr lang="en-US" altLang="en-US" sz="1333" b="1">
                    <a:solidFill>
                      <a:srgbClr val="8497B0"/>
                    </a:solidFill>
                    <a:latin typeface="Arial" charset="0"/>
                  </a:rPr>
                  <a:t>IP Network</a:t>
                </a:r>
              </a:p>
              <a:p>
                <a:pPr algn="ctr" eaLnBrk="1" hangingPunct="1">
                  <a:lnSpc>
                    <a:spcPct val="50000"/>
                  </a:lnSpc>
                  <a:spcBef>
                    <a:spcPts val="1000"/>
                  </a:spcBef>
                </a:pPr>
                <a:r>
                  <a:rPr lang="en-US" altLang="en-US" sz="1333" b="1">
                    <a:solidFill>
                      <a:srgbClr val="8497B0"/>
                    </a:solidFill>
                    <a:latin typeface="Arial" charset="0"/>
                  </a:rPr>
                  <a:t>Private or Public</a:t>
                </a:r>
              </a:p>
            </p:txBody>
          </p:sp>
        </p:grpSp>
        <p:sp>
          <p:nvSpPr>
            <p:cNvPr id="330" name="TextBox 329"/>
            <p:cNvSpPr txBox="1"/>
            <p:nvPr/>
          </p:nvSpPr>
          <p:spPr>
            <a:xfrm>
              <a:off x="3429000" y="4385277"/>
              <a:ext cx="2286001" cy="376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">
                  <a:solidFill>
                    <a:schemeClr val="bg1">
                      <a:lumMod val="50000"/>
                      <a:alpha val="92000"/>
                    </a:schemeClr>
                  </a:solidFill>
                  <a:latin typeface="Arial"/>
                  <a:ea typeface="Al Bayan Plain" charset="-78"/>
                  <a:cs typeface="Arial"/>
                </a:defRPr>
              </a:lvl1pPr>
            </a:lstStyle>
            <a:p>
              <a:pPr algn="ctr">
                <a:defRPr/>
              </a:pPr>
              <a:r>
                <a:rPr lang="en-US" sz="1333" dirty="0"/>
                <a:t>IPVPN Service Traffic Simulator</a:t>
              </a:r>
            </a:p>
            <a:p>
              <a:pPr algn="ctr">
                <a:defRPr/>
              </a:pPr>
              <a:r>
                <a:rPr lang="en-US" sz="1333" dirty="0"/>
                <a:t>Traffic Generator</a:t>
              </a:r>
            </a:p>
          </p:txBody>
        </p:sp>
      </p:grpSp>
      <p:pic>
        <p:nvPicPr>
          <p:cNvPr id="24617" name="Picture 2" descr="dot2dot_animation_001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841751"/>
            <a:ext cx="12208933" cy="300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Box 74"/>
          <p:cNvSpPr txBox="1">
            <a:spLocks noChangeArrowheads="1"/>
          </p:cNvSpPr>
          <p:nvPr/>
        </p:nvSpPr>
        <p:spPr bwMode="auto">
          <a:xfrm>
            <a:off x="2205933" y="1219200"/>
            <a:ext cx="6404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ts val="267"/>
              </a:spcAft>
            </a:pPr>
            <a:r>
              <a:rPr lang="en-US" altLang="en-US" sz="1200" b="1" u="sng">
                <a:solidFill>
                  <a:srgbClr val="69778C"/>
                </a:solidFill>
                <a:latin typeface="Arial" charset="0"/>
              </a:rPr>
              <a:t>Software Defined Network – Cloud Network Services, IPVPN and Internet Security</a:t>
            </a:r>
          </a:p>
        </p:txBody>
      </p:sp>
      <p:sp>
        <p:nvSpPr>
          <p:cNvPr id="133" name="Title 1"/>
          <p:cNvSpPr txBox="1">
            <a:spLocks/>
          </p:cNvSpPr>
          <p:nvPr/>
        </p:nvSpPr>
        <p:spPr bwMode="auto">
          <a:xfrm>
            <a:off x="536734" y="30521"/>
            <a:ext cx="11340259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Fast Virtual Network Services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ith Universal Terabit* Network Data Plane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6715" y="1234875"/>
            <a:ext cx="7981714" cy="53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6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5974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60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00" y="58616"/>
            <a:ext cx="10515600" cy="777875"/>
          </a:xfrm>
        </p:spPr>
        <p:txBody>
          <a:bodyPr/>
          <a:lstStyle/>
          <a:p>
            <a:r>
              <a:rPr lang="en-US" dirty="0" smtClean="0"/>
              <a:t>Universal Dataplane: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9327" y="6344426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FD.io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8025" y="6344426"/>
            <a:ext cx="456501" cy="365125"/>
          </a:xfrm>
        </p:spPr>
        <p:txBody>
          <a:bodyPr/>
          <a:lstStyle/>
          <a:p>
            <a:fld id="{E2C12A61-9EE8-4E45-A1FB-04158638D414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8762" y="4066615"/>
            <a:ext cx="3001074" cy="1137473"/>
            <a:chOff x="3073209" y="914402"/>
            <a:chExt cx="3001074" cy="1137473"/>
          </a:xfrm>
        </p:grpSpPr>
        <p:sp>
          <p:nvSpPr>
            <p:cNvPr id="12" name="Rounded Rectangle 11"/>
            <p:cNvSpPr/>
            <p:nvPr/>
          </p:nvSpPr>
          <p:spPr>
            <a:xfrm>
              <a:off x="3454907" y="914402"/>
              <a:ext cx="2619376" cy="113747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Tunnels/</a:t>
              </a:r>
              <a:r>
                <a:rPr lang="en-US" sz="1330" dirty="0" err="1" smtClean="0">
                  <a:solidFill>
                    <a:schemeClr val="tx1"/>
                  </a:solidFill>
                </a:rPr>
                <a:t>Encaps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209" y="1428949"/>
              <a:ext cx="296427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GRE/VXLAN/VXLAN-GPE/LISP-GPE</a:t>
              </a:r>
              <a:r>
                <a:rPr lang="en-US" sz="1100" dirty="0">
                  <a:ea typeface="Arial" charset="0"/>
                  <a:cs typeface="Arial" charset="0"/>
                </a:rPr>
                <a:t>/</a:t>
              </a:r>
              <a:r>
                <a:rPr lang="en-US" sz="1100" dirty="0" smtClean="0">
                  <a:ea typeface="Arial" charset="0"/>
                  <a:cs typeface="Arial" charset="0"/>
                </a:rPr>
                <a:t>NSH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IPSEC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  Including HW offload when available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9216" y="1944080"/>
            <a:ext cx="3001074" cy="1114711"/>
            <a:chOff x="3066091" y="2324100"/>
            <a:chExt cx="3001074" cy="1114711"/>
          </a:xfrm>
        </p:grpSpPr>
        <p:sp>
          <p:nvSpPr>
            <p:cNvPr id="19" name="Rounded Rectangle 18"/>
            <p:cNvSpPr/>
            <p:nvPr/>
          </p:nvSpPr>
          <p:spPr>
            <a:xfrm>
              <a:off x="3447789" y="2324100"/>
              <a:ext cx="2619376" cy="1097045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Interfaces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6091" y="2838647"/>
              <a:ext cx="278794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DPDK/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Netmap</a:t>
              </a:r>
              <a:r>
                <a:rPr lang="en-US" sz="1100" dirty="0" smtClean="0"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AF_Packet</a:t>
              </a:r>
              <a:r>
                <a:rPr lang="en-US" sz="1100" dirty="0" smtClean="0"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TunTap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err="1" smtClean="0">
                  <a:ea typeface="Arial" charset="0"/>
                  <a:cs typeface="Arial" charset="0"/>
                </a:rPr>
                <a:t>Vhost</a:t>
              </a:r>
              <a:r>
                <a:rPr lang="en-US" sz="1100" dirty="0" smtClean="0">
                  <a:ea typeface="Arial" charset="0"/>
                  <a:cs typeface="Arial" charset="0"/>
                </a:rPr>
                <a:t>-user -  multi-queue, reconnect,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Jumbo Frame Support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8762" y="5319434"/>
            <a:ext cx="3001074" cy="983553"/>
            <a:chOff x="3066091" y="2324100"/>
            <a:chExt cx="3001074" cy="983553"/>
          </a:xfrm>
        </p:grpSpPr>
        <p:sp>
          <p:nvSpPr>
            <p:cNvPr id="22" name="Rounded Rectangle 21"/>
            <p:cNvSpPr/>
            <p:nvPr/>
          </p:nvSpPr>
          <p:spPr>
            <a:xfrm>
              <a:off x="3447789" y="2324100"/>
              <a:ext cx="2619376" cy="9835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MPLS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66091" y="2838647"/>
              <a:ext cx="22557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MPLS over Ethernet/GRE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Deep </a:t>
              </a:r>
              <a:r>
                <a:rPr lang="en-US" sz="1100" dirty="0">
                  <a:ea typeface="Arial" charset="0"/>
                  <a:cs typeface="Arial" charset="0"/>
                </a:rPr>
                <a:t>label stacks supported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6772" y="3068662"/>
            <a:ext cx="3001074" cy="997953"/>
            <a:chOff x="3066091" y="2324100"/>
            <a:chExt cx="3001074" cy="997953"/>
          </a:xfrm>
        </p:grpSpPr>
        <p:sp>
          <p:nvSpPr>
            <p:cNvPr id="26" name="Rounded Rectangle 25"/>
            <p:cNvSpPr/>
            <p:nvPr/>
          </p:nvSpPr>
          <p:spPr>
            <a:xfrm>
              <a:off x="3447789" y="2324100"/>
              <a:ext cx="2619376" cy="9979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Segment Routing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66091" y="2838647"/>
              <a:ext cx="18582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smtClean="0">
                  <a:ea typeface="Arial" charset="0"/>
                  <a:cs typeface="Arial" charset="0"/>
                </a:rPr>
                <a:t>SR MPLS/IPv6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Including Multicast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69250" y="3393622"/>
            <a:ext cx="3001074" cy="1673981"/>
            <a:chOff x="3073209" y="914402"/>
            <a:chExt cx="3001074" cy="1673981"/>
          </a:xfrm>
        </p:grpSpPr>
        <p:sp>
          <p:nvSpPr>
            <p:cNvPr id="30" name="Rounded Rectangle 29"/>
            <p:cNvSpPr/>
            <p:nvPr/>
          </p:nvSpPr>
          <p:spPr>
            <a:xfrm>
              <a:off x="3454907" y="914402"/>
              <a:ext cx="2619376" cy="1673981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err="1" smtClean="0">
                  <a:solidFill>
                    <a:schemeClr val="tx1"/>
                  </a:solidFill>
                </a:rPr>
                <a:t>Inband</a:t>
              </a:r>
              <a:r>
                <a:rPr lang="en-US" sz="1330" dirty="0" smtClean="0">
                  <a:solidFill>
                    <a:schemeClr val="tx1"/>
                  </a:solidFill>
                </a:rPr>
                <a:t> </a:t>
              </a:r>
              <a:r>
                <a:rPr lang="en-US" sz="1330" dirty="0" err="1" smtClean="0">
                  <a:solidFill>
                    <a:schemeClr val="tx1"/>
                  </a:solidFill>
                </a:rPr>
                <a:t>iOAM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3209" y="1428949"/>
              <a:ext cx="2585964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Telemetry export infra (raw IPFIX)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for VXLAN-GPE (NGENA)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SRv6 and </a:t>
              </a:r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co-existence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proxy mode / caching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probe and responder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3294" y="4213217"/>
            <a:ext cx="3100529" cy="1936217"/>
            <a:chOff x="3073209" y="1020947"/>
            <a:chExt cx="3100529" cy="1936217"/>
          </a:xfrm>
        </p:grpSpPr>
        <p:sp>
          <p:nvSpPr>
            <p:cNvPr id="34" name="Rounded Rectangle 33"/>
            <p:cNvSpPr/>
            <p:nvPr/>
          </p:nvSpPr>
          <p:spPr>
            <a:xfrm>
              <a:off x="3471094" y="1020947"/>
              <a:ext cx="2619376" cy="1936217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LISP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3209" y="1428949"/>
              <a:ext cx="31005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LISP </a:t>
              </a:r>
              <a:r>
                <a:rPr lang="en-US" sz="1100" dirty="0" err="1">
                  <a:ea typeface="Arial" charset="0"/>
                  <a:cs typeface="Arial" charset="0"/>
                </a:rPr>
                <a:t>xTR</a:t>
              </a:r>
              <a:r>
                <a:rPr lang="en-US" sz="1100" dirty="0">
                  <a:ea typeface="Arial" charset="0"/>
                  <a:cs typeface="Arial" charset="0"/>
                </a:rPr>
                <a:t>/RTR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L2 </a:t>
              </a:r>
              <a:r>
                <a:rPr lang="en-US" sz="1100" dirty="0" smtClean="0">
                  <a:ea typeface="Arial" charset="0"/>
                  <a:cs typeface="Arial" charset="0"/>
                </a:rPr>
                <a:t>Overlays over LISP and GRE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encaps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Multitenancy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</a:t>
              </a:r>
              <a:r>
                <a:rPr lang="en-US" sz="1100" dirty="0" err="1">
                  <a:ea typeface="Arial" charset="0"/>
                  <a:cs typeface="Arial" charset="0"/>
                </a:rPr>
                <a:t>Multihome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Map/Resolver </a:t>
              </a:r>
              <a:r>
                <a:rPr lang="en-US" sz="1100" dirty="0" smtClean="0">
                  <a:ea typeface="Arial" charset="0"/>
                  <a:cs typeface="Arial" charset="0"/>
                </a:rPr>
                <a:t>Failover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Source/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Dest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control plane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Map-Register/Map-Notify/RLOC-probing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5494" y="3109159"/>
            <a:ext cx="3001074" cy="861729"/>
            <a:chOff x="3073209" y="914403"/>
            <a:chExt cx="3001074" cy="861729"/>
          </a:xfrm>
        </p:grpSpPr>
        <p:sp>
          <p:nvSpPr>
            <p:cNvPr id="38" name="Rounded Rectangle 37"/>
            <p:cNvSpPr/>
            <p:nvPr/>
          </p:nvSpPr>
          <p:spPr>
            <a:xfrm>
              <a:off x="3454907" y="914403"/>
              <a:ext cx="2619376" cy="86172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Language Bindings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73209" y="1428949"/>
              <a:ext cx="1733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C/Java/Python/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Lua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61197" y="911162"/>
            <a:ext cx="3001074" cy="945433"/>
            <a:chOff x="3073209" y="914403"/>
            <a:chExt cx="3001074" cy="945433"/>
          </a:xfrm>
        </p:grpSpPr>
        <p:sp>
          <p:nvSpPr>
            <p:cNvPr id="42" name="Rounded Rectangle 41"/>
            <p:cNvSpPr/>
            <p:nvPr/>
          </p:nvSpPr>
          <p:spPr>
            <a:xfrm>
              <a:off x="3454907" y="914403"/>
              <a:ext cx="2619376" cy="94543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Hardware Platforms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73209" y="1428949"/>
              <a:ext cx="2983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Pure Userspace - 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X86,ARM 32/64,Power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Raspberry Pi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73279" y="874235"/>
            <a:ext cx="3001074" cy="2114813"/>
            <a:chOff x="0" y="914400"/>
            <a:chExt cx="3001074" cy="2114813"/>
          </a:xfrm>
        </p:grpSpPr>
        <p:sp>
          <p:nvSpPr>
            <p:cNvPr id="46" name="Rounded Rectangle 45"/>
            <p:cNvSpPr/>
            <p:nvPr/>
          </p:nvSpPr>
          <p:spPr>
            <a:xfrm>
              <a:off x="381698" y="914400"/>
              <a:ext cx="2619376" cy="211481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Routing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428949"/>
              <a:ext cx="27751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IPv4/IPv6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14</a:t>
              </a:r>
              <a:r>
                <a:rPr lang="en-US" sz="1100" dirty="0">
                  <a:ea typeface="Arial" charset="0"/>
                  <a:cs typeface="Arial" charset="0"/>
                </a:rPr>
                <a:t>+ MPPS, single </a:t>
              </a:r>
              <a:r>
                <a:rPr lang="en-US" sz="1100" dirty="0" smtClean="0">
                  <a:ea typeface="Arial" charset="0"/>
                  <a:cs typeface="Arial" charset="0"/>
                </a:rPr>
                <a:t>core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Hierarchical FIBs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Multimillion </a:t>
              </a:r>
              <a:r>
                <a:rPr lang="en-US" sz="1100" dirty="0" smtClean="0">
                  <a:ea typeface="Arial" charset="0"/>
                  <a:cs typeface="Arial" charset="0"/>
                </a:rPr>
                <a:t>FIB entries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Source RPF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Thousands of VRFs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Controlled cross-VRF lookups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Multipath – ECMP and Unequal </a:t>
              </a:r>
              <a:r>
                <a:rPr lang="en-US" sz="1100" dirty="0" smtClean="0">
                  <a:ea typeface="Arial" charset="0"/>
                  <a:cs typeface="Arial" charset="0"/>
                </a:rPr>
                <a:t>Cost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87008" y="836491"/>
            <a:ext cx="3001074" cy="3653869"/>
            <a:chOff x="3066091" y="2324099"/>
            <a:chExt cx="3001074" cy="3653869"/>
          </a:xfrm>
        </p:grpSpPr>
        <p:sp>
          <p:nvSpPr>
            <p:cNvPr id="50" name="Rounded Rectangle 49"/>
            <p:cNvSpPr/>
            <p:nvPr/>
          </p:nvSpPr>
          <p:spPr>
            <a:xfrm>
              <a:off x="3447789" y="2324099"/>
              <a:ext cx="2619376" cy="249065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Network Services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66091" y="2838647"/>
              <a:ext cx="229742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DHCPv4 client/proxy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DHCPv6 Proxy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MAP/LW46 – </a:t>
              </a:r>
              <a:r>
                <a:rPr lang="en-US" sz="1100" dirty="0" smtClean="0">
                  <a:ea typeface="Arial" charset="0"/>
                  <a:cs typeface="Arial" charset="0"/>
                </a:rPr>
                <a:t>IPv4aas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MagLev</a:t>
              </a:r>
              <a:r>
                <a:rPr lang="en-US" sz="1100" dirty="0">
                  <a:ea typeface="Arial" charset="0"/>
                  <a:cs typeface="Arial" charset="0"/>
                </a:rPr>
                <a:t>-like Load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Identifier Locator Addressing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NSH SFC SFF’s &amp; NSH </a:t>
              </a:r>
              <a:r>
                <a:rPr lang="en-US" sz="1100" dirty="0" smtClean="0"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BFD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Policer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Multiple </a:t>
              </a:r>
              <a:r>
                <a:rPr lang="en-US" sz="1100" dirty="0">
                  <a:ea typeface="Arial" charset="0"/>
                  <a:cs typeface="Arial" charset="0"/>
                </a:rPr>
                <a:t>million Classifiers – 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Arbitrary </a:t>
              </a:r>
              <a:r>
                <a:rPr lang="en-US" sz="1100" dirty="0" smtClean="0">
                  <a:ea typeface="Arial" charset="0"/>
                  <a:cs typeface="Arial" charset="0"/>
                </a:rPr>
                <a:t>N-tuple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86740" y="876353"/>
            <a:ext cx="3130985" cy="3253761"/>
            <a:chOff x="0" y="914399"/>
            <a:chExt cx="3130985" cy="3253761"/>
          </a:xfrm>
        </p:grpSpPr>
        <p:sp>
          <p:nvSpPr>
            <p:cNvPr id="54" name="Rounded Rectangle 53"/>
            <p:cNvSpPr/>
            <p:nvPr/>
          </p:nvSpPr>
          <p:spPr>
            <a:xfrm>
              <a:off x="381698" y="914399"/>
              <a:ext cx="2619376" cy="3064850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Switching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1428949"/>
              <a:ext cx="3130985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VLAN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Single</a:t>
              </a:r>
              <a:r>
                <a:rPr lang="en-US" sz="1100" dirty="0">
                  <a:ea typeface="Arial" charset="0"/>
                  <a:cs typeface="Arial" charset="0"/>
                </a:rPr>
                <a:t>/ Double </a:t>
              </a:r>
              <a:r>
                <a:rPr lang="en-US" sz="1100" dirty="0" smtClean="0">
                  <a:ea typeface="Arial" charset="0"/>
                  <a:cs typeface="Arial" charset="0"/>
                </a:rPr>
                <a:t>tag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L2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forwd</a:t>
              </a:r>
              <a:r>
                <a:rPr lang="en-US" sz="1100" dirty="0" smtClean="0">
                  <a:ea typeface="Arial" charset="0"/>
                  <a:cs typeface="Arial" charset="0"/>
                </a:rPr>
                <a:t> w/EFP/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BridgeDomain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concepts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VTR – push/pop/Translate (1:1,1:2, 2:1,2:2)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Mac Learning – default limit of 50k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addr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Bridging 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Split-horizon </a:t>
              </a:r>
              <a:r>
                <a:rPr lang="en-US" sz="1100" dirty="0">
                  <a:ea typeface="Arial" charset="0"/>
                  <a:cs typeface="Arial" charset="0"/>
                </a:rPr>
                <a:t>group support/EFP Filtering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Proxy Arp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Arp termination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IRB - BVI </a:t>
              </a:r>
              <a:r>
                <a:rPr lang="en-US" sz="1100" dirty="0">
                  <a:ea typeface="Arial" charset="0"/>
                  <a:cs typeface="Arial" charset="0"/>
                </a:rPr>
                <a:t>Support with </a:t>
              </a:r>
              <a:r>
                <a:rPr lang="en-US" sz="1100" dirty="0" err="1">
                  <a:ea typeface="Arial" charset="0"/>
                  <a:cs typeface="Arial" charset="0"/>
                </a:rPr>
                <a:t>RouterMac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assigmt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Flooding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Input ACLs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Interface </a:t>
              </a:r>
              <a:r>
                <a:rPr lang="en-US" sz="1100" dirty="0" smtClean="0">
                  <a:ea typeface="Arial" charset="0"/>
                  <a:cs typeface="Arial" charset="0"/>
                </a:rPr>
                <a:t>cross-connect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L2 GRE over </a:t>
              </a:r>
              <a:r>
                <a:rPr lang="en-US" sz="1100" dirty="0" err="1">
                  <a:ea typeface="Arial" charset="0"/>
                  <a:cs typeface="Arial" charset="0"/>
                </a:rPr>
                <a:t>IPSec</a:t>
              </a:r>
              <a:r>
                <a:rPr lang="en-US" sz="1100" dirty="0">
                  <a:ea typeface="Arial" charset="0"/>
                  <a:cs typeface="Arial" charset="0"/>
                </a:rPr>
                <a:t> tunnels</a:t>
              </a:r>
            </a:p>
            <a:p>
              <a:endParaRPr lang="en-US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03101" y="5155220"/>
            <a:ext cx="3001074" cy="1339894"/>
            <a:chOff x="3073209" y="914402"/>
            <a:chExt cx="3001074" cy="1339894"/>
          </a:xfrm>
        </p:grpSpPr>
        <p:sp>
          <p:nvSpPr>
            <p:cNvPr id="58" name="Rounded Rectangle 57"/>
            <p:cNvSpPr/>
            <p:nvPr/>
          </p:nvSpPr>
          <p:spPr>
            <a:xfrm>
              <a:off x="3454907" y="914402"/>
              <a:ext cx="2619376" cy="133989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Monitoring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73209" y="1428949"/>
              <a:ext cx="22605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Simple Port Analyzer (</a:t>
              </a:r>
              <a:r>
                <a:rPr lang="en-US" sz="1100" dirty="0" smtClean="0">
                  <a:ea typeface="Arial" charset="0"/>
                  <a:cs typeface="Arial" charset="0"/>
                </a:rPr>
                <a:t>SPAN)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 Flow Export (IPFIX)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Counters for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everything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Lawful </a:t>
              </a:r>
              <a:r>
                <a:rPr lang="en-US" sz="1100" dirty="0" smtClean="0">
                  <a:ea typeface="Arial" charset="0"/>
                  <a:cs typeface="Arial" charset="0"/>
                </a:rPr>
                <a:t>Intercept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90288" y="4030866"/>
            <a:ext cx="3001074" cy="2976760"/>
            <a:chOff x="3073209" y="914402"/>
            <a:chExt cx="3001074" cy="2976760"/>
          </a:xfrm>
        </p:grpSpPr>
        <p:sp>
          <p:nvSpPr>
            <p:cNvPr id="62" name="Rounded Rectangle 61"/>
            <p:cNvSpPr/>
            <p:nvPr/>
          </p:nvSpPr>
          <p:spPr>
            <a:xfrm>
              <a:off x="3454907" y="914402"/>
              <a:ext cx="2619376" cy="246326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Security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73209" y="1428949"/>
              <a:ext cx="2864887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Mandatory Input Checks: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TTL expiration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header checksum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L2 length &lt; IP length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ARP resolution/snooping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ARP </a:t>
              </a:r>
              <a:r>
                <a:rPr lang="en-US" sz="1100" dirty="0" smtClean="0"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SNAT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Ingress Port Range Filtering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Per interface </a:t>
              </a:r>
              <a:r>
                <a:rPr lang="en-US" sz="1100" dirty="0" smtClean="0">
                  <a:ea typeface="Arial" charset="0"/>
                  <a:cs typeface="Arial" charset="0"/>
                </a:rPr>
                <a:t>whitelists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Policy/Security Groups/GBP (Classifier)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8943" y="6111406"/>
            <a:ext cx="596153" cy="365125"/>
          </a:xfrm>
        </p:spPr>
        <p:txBody>
          <a:bodyPr/>
          <a:lstStyle/>
          <a:p>
            <a:fld id="{40CC8E1A-A953-FA40-9E8D-D790E7D153E7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73269" y="1909696"/>
            <a:ext cx="11740055" cy="3899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006933" y="934479"/>
            <a:ext cx="1925018" cy="1317887"/>
            <a:chOff x="1038386" y="1130845"/>
            <a:chExt cx="1925018" cy="131788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38386" y="1130845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16-09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21012" y="887031"/>
            <a:ext cx="1925018" cy="1335266"/>
            <a:chOff x="1036151" y="1113466"/>
            <a:chExt cx="1925018" cy="133526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036151" y="1113466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17-01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20304" y="2233756"/>
            <a:ext cx="3542958" cy="3823146"/>
            <a:chOff x="3066091" y="2324099"/>
            <a:chExt cx="3542958" cy="3823146"/>
          </a:xfrm>
        </p:grpSpPr>
        <p:sp>
          <p:nvSpPr>
            <p:cNvPr id="59" name="Rounded Rectangle 58"/>
            <p:cNvSpPr/>
            <p:nvPr/>
          </p:nvSpPr>
          <p:spPr>
            <a:xfrm>
              <a:off x="3447789" y="2324099"/>
              <a:ext cx="2190375" cy="374260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prstClr val="white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16-09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66091" y="2838647"/>
              <a:ext cx="3542958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Enhanced LISP support for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dirty="0" smtClean="0">
                  <a:ea typeface="Arial" charset="0"/>
                  <a:cs typeface="Arial" charset="0"/>
                </a:rPr>
                <a:t>L2 </a:t>
              </a:r>
              <a:r>
                <a:rPr lang="en-US" sz="1100" dirty="0">
                  <a:ea typeface="Arial" charset="0"/>
                  <a:cs typeface="Arial" charset="0"/>
                </a:rPr>
                <a:t>overlays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Multitenancy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Multihoming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Re-encapsulating </a:t>
              </a:r>
              <a:r>
                <a:rPr lang="en-US" sz="1100" dirty="0">
                  <a:ea typeface="Arial" charset="0"/>
                  <a:cs typeface="Arial" charset="0"/>
                </a:rPr>
                <a:t>Tunnel Routers (RTR) support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Map-Resolver </a:t>
              </a:r>
              <a:r>
                <a:rPr lang="en-US" sz="1100" dirty="0">
                  <a:ea typeface="Arial" charset="0"/>
                  <a:cs typeface="Arial" charset="0"/>
                </a:rPr>
                <a:t>failover algorithm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New plugins for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SNAT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MagLev</a:t>
              </a:r>
              <a:r>
                <a:rPr lang="en-US" sz="1100" dirty="0" smtClean="0">
                  <a:ea typeface="Arial" charset="0"/>
                  <a:cs typeface="Arial" charset="0"/>
                </a:rPr>
                <a:t>-like </a:t>
              </a:r>
              <a:r>
                <a:rPr lang="en-US" sz="1100" dirty="0">
                  <a:ea typeface="Arial" charset="0"/>
                  <a:cs typeface="Arial" charset="0"/>
                </a:rPr>
                <a:t>Load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Identifier </a:t>
              </a:r>
              <a:r>
                <a:rPr lang="en-US" sz="1100" dirty="0">
                  <a:ea typeface="Arial" charset="0"/>
                  <a:cs typeface="Arial" charset="0"/>
                </a:rPr>
                <a:t>Locator Addressing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NSH </a:t>
              </a:r>
              <a:r>
                <a:rPr lang="en-US" sz="1100" dirty="0">
                  <a:ea typeface="Arial" charset="0"/>
                  <a:cs typeface="Arial" charset="0"/>
                </a:rPr>
                <a:t>SFC SFF’s &amp; NSH Proxy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P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ort </a:t>
              </a:r>
              <a:r>
                <a:rPr lang="en-US" sz="1100" b="1" dirty="0">
                  <a:ea typeface="Arial" charset="0"/>
                  <a:cs typeface="Arial" charset="0"/>
                </a:rPr>
                <a:t>range ingress filtering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Dynamically ordered subgraphs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0648" y="2203662"/>
            <a:ext cx="2733441" cy="3830912"/>
            <a:chOff x="3066091" y="2324099"/>
            <a:chExt cx="2733441" cy="4326053"/>
          </a:xfrm>
        </p:grpSpPr>
        <p:sp>
          <p:nvSpPr>
            <p:cNvPr id="63" name="Rounded Rectangle 62"/>
            <p:cNvSpPr/>
            <p:nvPr/>
          </p:nvSpPr>
          <p:spPr>
            <a:xfrm>
              <a:off x="3447789" y="2324099"/>
              <a:ext cx="2190375" cy="43260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17-01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66091" y="2838647"/>
              <a:ext cx="2733441" cy="354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Hierarchical FIB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Performance Improvements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DPDK input and output </a:t>
              </a:r>
              <a:r>
                <a:rPr lang="en-US" sz="1100" dirty="0" smtClean="0">
                  <a:ea typeface="Arial" charset="0"/>
                  <a:cs typeface="Arial" charset="0"/>
                </a:rPr>
                <a:t>nodes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L2 Path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IPv4 lookup node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IPSEC Performance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 </a:t>
              </a:r>
              <a:r>
                <a:rPr lang="en-US" sz="1100" dirty="0" smtClean="0">
                  <a:ea typeface="Arial" charset="0"/>
                  <a:cs typeface="Arial" charset="0"/>
                </a:rPr>
                <a:t>SW and HW Crypto Support</a:t>
              </a:r>
            </a:p>
            <a:p>
              <a:pPr lvl="1"/>
              <a:r>
                <a:rPr lang="en-US" sz="1100" b="1" dirty="0" err="1">
                  <a:ea typeface="Arial" charset="0"/>
                  <a:cs typeface="Arial" charset="0"/>
                </a:rPr>
                <a:t>HQoS</a:t>
              </a:r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Simple Port Analyzer (SPAN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)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BFD,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ACL, IPFIX, SNAT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</a:t>
              </a:r>
              <a:r>
                <a:rPr lang="en-US" sz="1100" b="1" dirty="0">
                  <a:ea typeface="Arial" charset="0"/>
                  <a:cs typeface="Arial" charset="0"/>
                </a:rPr>
                <a:t>GRE over </a:t>
              </a:r>
              <a:r>
                <a:rPr lang="en-US" sz="1100" b="1" dirty="0" err="1">
                  <a:ea typeface="Arial" charset="0"/>
                  <a:cs typeface="Arial" charset="0"/>
                </a:rPr>
                <a:t>IPSec</a:t>
              </a:r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LISP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Enhancements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Source/</a:t>
              </a:r>
              <a:r>
                <a:rPr lang="en-US" sz="1100" dirty="0" err="1">
                  <a:ea typeface="Arial" charset="0"/>
                  <a:cs typeface="Arial" charset="0"/>
                </a:rPr>
                <a:t>Dest</a:t>
              </a:r>
              <a:r>
                <a:rPr lang="en-US" sz="1100" dirty="0">
                  <a:ea typeface="Arial" charset="0"/>
                  <a:cs typeface="Arial" charset="0"/>
                </a:rPr>
                <a:t> control </a:t>
              </a:r>
              <a:r>
                <a:rPr lang="en-US" sz="1100" dirty="0" smtClean="0">
                  <a:ea typeface="Arial" charset="0"/>
                  <a:cs typeface="Arial" charset="0"/>
                </a:rPr>
                <a:t>plane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L2 over LISP and </a:t>
              </a:r>
              <a:r>
                <a:rPr lang="en-US" sz="1100" dirty="0" smtClean="0">
                  <a:ea typeface="Arial" charset="0"/>
                  <a:cs typeface="Arial" charset="0"/>
                </a:rPr>
                <a:t>GRE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</a:t>
              </a:r>
              <a:r>
                <a:rPr lang="en-US" sz="1100" dirty="0" smtClean="0">
                  <a:ea typeface="Arial" charset="0"/>
                  <a:cs typeface="Arial" charset="0"/>
                </a:rPr>
                <a:t>Map-Register/Map-Notify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RLOC-probing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Flow Per Packet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75236" y="2156367"/>
            <a:ext cx="3124573" cy="3878207"/>
            <a:chOff x="3129400" y="2323388"/>
            <a:chExt cx="2842496" cy="4326053"/>
          </a:xfrm>
        </p:grpSpPr>
        <p:sp>
          <p:nvSpPr>
            <p:cNvPr id="30" name="Rounded Rectangle 29"/>
            <p:cNvSpPr/>
            <p:nvPr/>
          </p:nvSpPr>
          <p:spPr>
            <a:xfrm>
              <a:off x="3447789" y="2323388"/>
              <a:ext cx="2190375" cy="43260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17-04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29400" y="2892997"/>
              <a:ext cx="2842496" cy="3501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/>
                <a:t>VPP </a:t>
              </a:r>
              <a:r>
                <a:rPr lang="en-US" sz="1100" b="1" dirty="0" err="1"/>
                <a:t>Userspace</a:t>
              </a:r>
              <a:r>
                <a:rPr lang="en-US" sz="1100" b="1" dirty="0"/>
                <a:t> Host </a:t>
              </a:r>
              <a:r>
                <a:rPr lang="en-US" sz="1100" b="1" dirty="0" smtClean="0"/>
                <a:t>Stack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TCP </a:t>
              </a:r>
              <a:r>
                <a:rPr lang="en-US" sz="1100" dirty="0">
                  <a:ea typeface="Arial" charset="0"/>
                  <a:cs typeface="Arial" charset="0"/>
                </a:rPr>
                <a:t>stack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DHCPv4 &amp; </a:t>
              </a:r>
              <a:r>
                <a:rPr lang="en-US" sz="1100" dirty="0">
                  <a:ea typeface="Arial" charset="0"/>
                  <a:cs typeface="Arial" charset="0"/>
                </a:rPr>
                <a:t>DHCPv6</a:t>
              </a:r>
              <a:r>
                <a:rPr lang="en-US" sz="1100" dirty="0" smtClean="0">
                  <a:ea typeface="Arial" charset="0"/>
                  <a:cs typeface="Arial" charset="0"/>
                </a:rPr>
                <a:t> relay/proxy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ND Proxy</a:t>
              </a:r>
            </a:p>
            <a:p>
              <a:pPr lvl="1"/>
              <a:r>
                <a:rPr lang="en-GB" sz="1100" b="1" dirty="0" smtClean="0">
                  <a:ea typeface="Arial" charset="0"/>
                  <a:cs typeface="Arial" charset="0"/>
                </a:rPr>
                <a:t>SNAT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CGN</a:t>
              </a:r>
              <a:r>
                <a:rPr lang="en-US" sz="1100" dirty="0">
                  <a:ea typeface="Arial" charset="0"/>
                  <a:cs typeface="Arial" charset="0"/>
                </a:rPr>
                <a:t>: </a:t>
              </a:r>
              <a:r>
                <a:rPr lang="en-US" sz="1100" dirty="0" smtClean="0">
                  <a:ea typeface="Arial" charset="0"/>
                  <a:cs typeface="Arial" charset="0"/>
                </a:rPr>
                <a:t>port allocation &amp; address pool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CPE</a:t>
              </a:r>
              <a:r>
                <a:rPr lang="en-US" sz="1100" dirty="0">
                  <a:ea typeface="Arial" charset="0"/>
                  <a:cs typeface="Arial" charset="0"/>
                </a:rPr>
                <a:t>: External interface 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NAT64</a:t>
              </a:r>
              <a:r>
                <a:rPr lang="en-US" sz="1100" dirty="0">
                  <a:ea typeface="Arial" charset="0"/>
                  <a:cs typeface="Arial" charset="0"/>
                </a:rPr>
                <a:t>, LW46</a:t>
              </a:r>
            </a:p>
            <a:p>
              <a:pPr lvl="1"/>
              <a:r>
                <a:rPr lang="en-GB" sz="1100" b="1" dirty="0" smtClean="0">
                  <a:ea typeface="Arial" charset="0"/>
                  <a:cs typeface="Arial" charset="0"/>
                </a:rPr>
                <a:t>Segment Routing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/>
                <a:t>SRv6 </a:t>
              </a:r>
              <a:r>
                <a:rPr lang="en-US" sz="1100" dirty="0"/>
                <a:t>Network Programming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/>
                <a:t>SR </a:t>
              </a:r>
              <a:r>
                <a:rPr lang="en-US" sz="1100" dirty="0"/>
                <a:t>Traffic Engineering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/>
                <a:t>SR </a:t>
              </a:r>
              <a:r>
                <a:rPr lang="en-US" sz="1100" dirty="0" err="1"/>
                <a:t>LocalSIDs</a:t>
              </a:r>
              <a:endParaRPr lang="en-US" sz="1100" dirty="0"/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/>
                <a:t>Framework </a:t>
              </a:r>
              <a:r>
                <a:rPr lang="en-US" sz="1100" dirty="0"/>
                <a:t>to expand </a:t>
              </a:r>
              <a:r>
                <a:rPr lang="en-US" sz="1100" dirty="0" err="1"/>
                <a:t>LocalSIDs</a:t>
              </a:r>
              <a:r>
                <a:rPr lang="en-US" sz="1100" dirty="0"/>
                <a:t> w/ plugins</a:t>
              </a:r>
            </a:p>
            <a:p>
              <a:pPr lvl="1"/>
              <a:r>
                <a:rPr lang="en-GB" sz="1100" b="1" dirty="0" err="1" smtClean="0">
                  <a:ea typeface="Arial" charset="0"/>
                  <a:cs typeface="Arial" charset="0"/>
                </a:rPr>
                <a:t>iOAM</a:t>
              </a:r>
              <a:endParaRPr lang="en-GB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UDP </a:t>
              </a:r>
              <a:r>
                <a:rPr lang="en-US" sz="1100" dirty="0" err="1">
                  <a:ea typeface="Arial" charset="0"/>
                  <a:cs typeface="Arial" charset="0"/>
                </a:rPr>
                <a:t>Pinger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IOAM </a:t>
              </a:r>
              <a:r>
                <a:rPr lang="en-US" sz="1100" dirty="0">
                  <a:ea typeface="Arial" charset="0"/>
                  <a:cs typeface="Arial" charset="0"/>
                </a:rPr>
                <a:t>as type 2 metadata in NSH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Anycast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active server </a:t>
              </a:r>
              <a:r>
                <a:rPr lang="en-US" sz="1100" dirty="0" smtClean="0">
                  <a:ea typeface="Arial" charset="0"/>
                  <a:cs typeface="Arial" charset="0"/>
                </a:rPr>
                <a:t>selection</a:t>
              </a:r>
            </a:p>
            <a:p>
              <a:pPr lvl="1"/>
              <a:r>
                <a:rPr lang="en-GB" sz="1100" dirty="0" smtClean="0">
                  <a:ea typeface="Arial" charset="0"/>
                  <a:cs typeface="Arial" charset="0"/>
                </a:rPr>
                <a:t>IPFIX Improvements (IPv6)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034588" y="1629425"/>
            <a:ext cx="0" cy="526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58915" y="847477"/>
            <a:ext cx="192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17-04</a:t>
            </a:r>
          </a:p>
          <a:p>
            <a:r>
              <a:rPr lang="en-US" sz="1200" b="1" dirty="0" smtClean="0"/>
              <a:t>Release:</a:t>
            </a:r>
          </a:p>
          <a:p>
            <a:r>
              <a:rPr lang="en-US" sz="1200" b="1" dirty="0" smtClean="0"/>
              <a:t>VPP, Honeycomb, NSH_SFC, ONE…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601" y="2043252"/>
            <a:ext cx="11480071" cy="401365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552809" y="2132545"/>
            <a:ext cx="4132863" cy="3878207"/>
            <a:chOff x="3129400" y="2323388"/>
            <a:chExt cx="3759760" cy="4326053"/>
          </a:xfrm>
        </p:grpSpPr>
        <p:sp>
          <p:nvSpPr>
            <p:cNvPr id="37" name="Rounded Rectangle 36"/>
            <p:cNvSpPr/>
            <p:nvPr/>
          </p:nvSpPr>
          <p:spPr>
            <a:xfrm>
              <a:off x="3447788" y="2323388"/>
              <a:ext cx="3441372" cy="43260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16423" y="2481237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17-07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29400" y="2892997"/>
              <a:ext cx="3759760" cy="3124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/>
                <a:t>VPP Userspace Host Stack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Improved Linux Host Stack Compatibility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Improved loss recovery (RFC5681, RFC6582, RF6675)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Basic implementation of Eifel detection algorithm (RFC3522</a:t>
              </a:r>
              <a:r>
                <a:rPr lang="en-US" sz="1100" dirty="0" smtClean="0">
                  <a:ea typeface="Arial" charset="0"/>
                  <a:cs typeface="Arial" charset="0"/>
                </a:rPr>
                <a:t>)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Interfaces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</a:t>
              </a:r>
              <a:r>
                <a:rPr lang="en-US" sz="1100" dirty="0" err="1">
                  <a:ea typeface="Arial" charset="0"/>
                  <a:cs typeface="Arial" charset="0"/>
                </a:rPr>
                <a:t>memif</a:t>
              </a:r>
              <a:r>
                <a:rPr lang="en-US" sz="1100" dirty="0">
                  <a:ea typeface="Arial" charset="0"/>
                  <a:cs typeface="Arial" charset="0"/>
                </a:rPr>
                <a:t>: IP mode, jumbo frames, multi </a:t>
              </a:r>
              <a:r>
                <a:rPr lang="en-US" sz="1100" dirty="0" smtClean="0">
                  <a:ea typeface="Arial" charset="0"/>
                  <a:cs typeface="Arial" charset="0"/>
                </a:rPr>
                <a:t>queue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Network Features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/>
                <a:t>MPLS Multicast </a:t>
              </a:r>
              <a:r>
                <a:rPr lang="en-US" sz="1100" dirty="0" smtClean="0"/>
                <a:t>FIB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BFD FIB </a:t>
              </a:r>
              <a:r>
                <a:rPr lang="en-US" sz="1100" dirty="0" smtClean="0">
                  <a:ea typeface="Arial" charset="0"/>
                  <a:cs typeface="Arial" charset="0"/>
                </a:rPr>
                <a:t>integration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NAT64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/>
                <a:t>GRE over </a:t>
              </a:r>
              <a:r>
                <a:rPr lang="en-US" sz="1100" dirty="0" smtClean="0"/>
                <a:t>IPv6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</a:t>
              </a:r>
              <a:r>
                <a:rPr lang="en-US" sz="1100" dirty="0" smtClean="0">
                  <a:ea typeface="Arial" charset="0"/>
                  <a:cs typeface="Arial" charset="0"/>
                </a:rPr>
                <a:t>LISP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 - NSH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 - L2 </a:t>
              </a:r>
              <a:r>
                <a:rPr lang="en-US" sz="1100" dirty="0" smtClean="0">
                  <a:ea typeface="Arial" charset="0"/>
                  <a:cs typeface="Arial" charset="0"/>
                </a:rPr>
                <a:t>ARP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ACL multi-core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suuport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GTP-U support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72031" y="797279"/>
            <a:ext cx="1925018" cy="1335266"/>
            <a:chOff x="1036151" y="1113466"/>
            <a:chExt cx="1925018" cy="133526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36151" y="1113466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17-07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sp>
        <p:nvSpPr>
          <p:cNvPr id="66" name="Title 2"/>
          <p:cNvSpPr>
            <a:spLocks noGrp="1"/>
          </p:cNvSpPr>
          <p:nvPr>
            <p:ph type="title"/>
          </p:nvPr>
        </p:nvSpPr>
        <p:spPr>
          <a:xfrm>
            <a:off x="-13711" y="-24443"/>
            <a:ext cx="10515600" cy="1025868"/>
          </a:xfrm>
        </p:spPr>
        <p:txBody>
          <a:bodyPr/>
          <a:lstStyle/>
          <a:p>
            <a:r>
              <a:rPr lang="en-US" dirty="0" smtClean="0"/>
              <a:t>Rapid Release Cadence </a:t>
            </a:r>
            <a:r>
              <a:rPr lang="mr-IN" dirty="0" smtClean="0"/>
              <a:t>–</a:t>
            </a:r>
            <a:r>
              <a:rPr lang="en-US" dirty="0" smtClean="0"/>
              <a:t> ~3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FD.io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11431588" cy="9763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Continuous Quality, Performance, Usability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Built into the development process </a:t>
            </a:r>
            <a:r>
              <a:rPr lang="mr-IN" sz="1800" dirty="0" smtClean="0">
                <a:solidFill>
                  <a:schemeClr val="tx1"/>
                </a:solidFill>
              </a:rPr>
              <a:t>–</a:t>
            </a:r>
            <a:r>
              <a:rPr lang="en-US" sz="1800" dirty="0" smtClean="0">
                <a:solidFill>
                  <a:schemeClr val="tx1"/>
                </a:solidFill>
              </a:rPr>
              <a:t> patch by 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426" y="1160760"/>
            <a:ext cx="1255363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4227" y="1154970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Automated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Verify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5771" y="1158588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2135" y="1159674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38592" y="1158588"/>
            <a:ext cx="1832082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Publish Artifacts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52252" y="2702480"/>
            <a:ext cx="3000377" cy="4099316"/>
            <a:chOff x="697" y="914400"/>
            <a:chExt cx="3000377" cy="4099316"/>
          </a:xfrm>
        </p:grpSpPr>
        <p:sp>
          <p:nvSpPr>
            <p:cNvPr id="16" name="Rounded Rectangle 15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8608" y="1103313"/>
              <a:ext cx="2293749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System Functional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252 Tests/Patch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7" y="1705118"/>
              <a:ext cx="2965877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DHCP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Client and Proxy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GRE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L2BD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IPv4-in-IPv6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Softwire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Address Security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IPSec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NS/ND, RA, ICMPv6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uRPF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Tap Interface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Telemetry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IPFIX and Span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VRF Routed Forwarding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IPv6/IPv6/Mac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 Metering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VLAN Tag Translation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 Overlay Tunnels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74694" y="2702481"/>
            <a:ext cx="3010598" cy="4415738"/>
            <a:chOff x="-9524" y="914400"/>
            <a:chExt cx="3010598" cy="4415738"/>
          </a:xfrm>
        </p:grpSpPr>
        <p:sp>
          <p:nvSpPr>
            <p:cNvPr id="24" name="Rounded Rectangle 23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8374" y="1088364"/>
              <a:ext cx="2295144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Performance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144 Tests/Patch, 841 Tests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9524" y="1682986"/>
              <a:ext cx="2779928" cy="364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- </a:t>
              </a:r>
              <a:r>
                <a:rPr lang="en-US" sz="1100" b="1" dirty="0">
                  <a:ea typeface="Arial" charset="0"/>
                  <a:cs typeface="Arial" charset="0"/>
                </a:rPr>
                <a:t>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VM with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vhost-userr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PHYS-VPP-VM-VPP-PHYS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L2 Cross Connect/Bridge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VXLAN w/L2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IPv4/IPv6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whiteless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IPv4/IPv6 ACLs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IPv4-o-IPv6/IPv6-o-IPv4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over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43705" y="2702480"/>
            <a:ext cx="2951449" cy="3540319"/>
            <a:chOff x="72528" y="914398"/>
            <a:chExt cx="2951449" cy="7025543"/>
          </a:xfrm>
        </p:grpSpPr>
        <p:sp>
          <p:nvSpPr>
            <p:cNvPr id="30" name="Rounded Rectangle 29"/>
            <p:cNvSpPr/>
            <p:nvPr/>
          </p:nvSpPr>
          <p:spPr>
            <a:xfrm>
              <a:off x="381698" y="914398"/>
              <a:ext cx="2619376" cy="5737418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6599" y="1152755"/>
              <a:ext cx="2295144" cy="110688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Usability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528" y="2381993"/>
              <a:ext cx="2951449" cy="555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Merge-by-merge: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apt installable deb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yum installable rpm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code documentation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 documentation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Per release: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testing reports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      report perf improvements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Puppet modules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Training/Tutorial videos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Hands-on-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usecase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documentation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34" name="Straight Arrow Connector 33"/>
          <p:cNvCxnSpPr>
            <a:stCxn id="4" idx="3"/>
            <a:endCxn id="8" idx="1"/>
          </p:cNvCxnSpPr>
          <p:nvPr/>
        </p:nvCxnSpPr>
        <p:spPr>
          <a:xfrm flipV="1">
            <a:off x="1921789" y="1612170"/>
            <a:ext cx="812438" cy="57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4271143" y="1612170"/>
            <a:ext cx="864628" cy="3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10" idx="1"/>
          </p:cNvCxnSpPr>
          <p:nvPr/>
        </p:nvCxnSpPr>
        <p:spPr>
          <a:xfrm>
            <a:off x="6672687" y="1615788"/>
            <a:ext cx="809448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1" idx="1"/>
          </p:cNvCxnSpPr>
          <p:nvPr/>
        </p:nvCxnSpPr>
        <p:spPr>
          <a:xfrm flipV="1">
            <a:off x="9019051" y="1615788"/>
            <a:ext cx="919541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-225956" y="2702479"/>
            <a:ext cx="3084721" cy="3956885"/>
            <a:chOff x="8993929" y="-1513187"/>
            <a:chExt cx="3084721" cy="3956885"/>
          </a:xfrm>
        </p:grpSpPr>
        <p:grpSp>
          <p:nvGrpSpPr>
            <p:cNvPr id="48" name="Group 47"/>
            <p:cNvGrpSpPr/>
            <p:nvPr/>
          </p:nvGrpSpPr>
          <p:grpSpPr>
            <a:xfrm>
              <a:off x="8993929" y="-1513187"/>
              <a:ext cx="3034687" cy="3956885"/>
              <a:chOff x="-33613" y="914399"/>
              <a:chExt cx="3034687" cy="395688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81698" y="914399"/>
                <a:ext cx="2619376" cy="3681655"/>
              </a:xfrm>
              <a:prstGeom prst="roundRect">
                <a:avLst>
                  <a:gd name="adj" fmla="val 22182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1100" dirty="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39707" y="1103313"/>
                <a:ext cx="2295144" cy="55778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0" dirty="0" smtClean="0">
                    <a:solidFill>
                      <a:schemeClr val="tx1"/>
                    </a:solidFill>
                  </a:rPr>
                  <a:t>Build/Unit Testing</a:t>
                </a:r>
              </a:p>
              <a:p>
                <a:pPr algn="ctr"/>
                <a:r>
                  <a:rPr lang="en-US" sz="1330" b="1" dirty="0" smtClean="0">
                    <a:solidFill>
                      <a:schemeClr val="accent6"/>
                    </a:solidFill>
                  </a:rPr>
                  <a:t>120 Tests/Patch</a:t>
                </a:r>
                <a:endParaRPr lang="en-US" sz="133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33613" y="1731963"/>
                <a:ext cx="2191626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Build binary packaging for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14.04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16.04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Centos 7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Automated Style Checking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Unit test :</a:t>
                </a:r>
                <a:endParaRPr lang="en-US" sz="1100" b="1" dirty="0">
                  <a:ea typeface="Arial" charset="0"/>
                  <a:cs typeface="Arial" charset="0"/>
                </a:endParaRP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IPFIX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BFD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Classifier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DHCP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FIB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GRE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IRB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multi-VRF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                  </a:t>
                </a:r>
              </a:p>
              <a:p>
                <a:pPr lvl="1"/>
                <a:endParaRPr lang="en-US" sz="1100" b="1" dirty="0" smtClean="0">
                  <a:ea typeface="Arial" charset="0"/>
                  <a:cs typeface="Arial" charset="0"/>
                </a:endParaRPr>
              </a:p>
              <a:p>
                <a:pPr lvl="1"/>
                <a:endParaRPr lang="en-US" sz="1100" b="1" dirty="0"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0113047" y="303098"/>
              <a:ext cx="1965603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     IPv6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IP Multicast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FIB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MPLS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SNAT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SPAN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VXLAN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66" name="Left Brace 65"/>
          <p:cNvSpPr/>
          <p:nvPr/>
        </p:nvSpPr>
        <p:spPr>
          <a:xfrm rot="5400000">
            <a:off x="3768001" y="-1613212"/>
            <a:ext cx="823854" cy="8210728"/>
          </a:xfrm>
          <a:prstGeom prst="leftBrace">
            <a:avLst>
              <a:gd name="adj1" fmla="val 8333"/>
              <a:gd name="adj2" fmla="val 57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/>
          <p:cNvSpPr/>
          <p:nvPr/>
        </p:nvSpPr>
        <p:spPr>
          <a:xfrm rot="5400000">
            <a:off x="10111681" y="1189147"/>
            <a:ext cx="869491" cy="2651647"/>
          </a:xfrm>
          <a:prstGeom prst="leftBrace">
            <a:avLst>
              <a:gd name="adj1" fmla="val 8333"/>
              <a:gd name="adj2" fmla="val 36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966474" y="6524797"/>
            <a:ext cx="312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on real hardware in FD.io Performance Lab</a:t>
            </a:r>
          </a:p>
        </p:txBody>
      </p:sp>
      <p:cxnSp>
        <p:nvCxnSpPr>
          <p:cNvPr id="69" name="Straight Arrow Connector 68"/>
          <p:cNvCxnSpPr>
            <a:stCxn id="68" idx="1"/>
          </p:cNvCxnSpPr>
          <p:nvPr/>
        </p:nvCxnSpPr>
        <p:spPr>
          <a:xfrm flipH="1" flipV="1">
            <a:off x="8325012" y="6282993"/>
            <a:ext cx="641462" cy="3803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14637" y="5922470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Merge-by-merge packaging feeds</a:t>
            </a:r>
          </a:p>
          <a:p>
            <a:r>
              <a:rPr lang="en-US" sz="1200" dirty="0" smtClean="0"/>
              <a:t>Downstream consumer CI pipelines</a:t>
            </a:r>
          </a:p>
        </p:txBody>
      </p:sp>
      <p:cxnSp>
        <p:nvCxnSpPr>
          <p:cNvPr id="77" name="Straight Arrow Connector 76"/>
          <p:cNvCxnSpPr>
            <a:stCxn id="76" idx="0"/>
          </p:cNvCxnSpPr>
          <p:nvPr/>
        </p:nvCxnSpPr>
        <p:spPr>
          <a:xfrm flipH="1" flipV="1">
            <a:off x="9717172" y="5593686"/>
            <a:ext cx="194813" cy="32878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66" grpId="0" animBg="1"/>
      <p:bldP spid="67" grpId="0" animBg="1"/>
      <p:bldP spid="68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600" y="155616"/>
            <a:ext cx="10274331" cy="502117"/>
          </a:xfrm>
          <a:prstGeom prst="rect">
            <a:avLst/>
          </a:prstGeom>
        </p:spPr>
        <p:txBody>
          <a:bodyPr/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kern="1200" spc="0" baseline="0" dirty="0">
                <a:solidFill>
                  <a:srgbClr val="00A2BF"/>
                </a:solidFill>
                <a:latin typeface="+mj-lt"/>
                <a:ea typeface="+mj-ea"/>
                <a:cs typeface="CiscoSans"/>
              </a:defRPr>
            </a:lvl1pPr>
          </a:lstStyle>
          <a:p>
            <a:r>
              <a:rPr lang="en-US" sz="3200" b="1" dirty="0"/>
              <a:t>Deployment Models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16" y="990601"/>
            <a:ext cx="1649213" cy="261336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86" y="990600"/>
            <a:ext cx="1649215" cy="261337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517" y="990600"/>
            <a:ext cx="1649215" cy="261337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117" y="990600"/>
            <a:ext cx="1685684" cy="2613371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117" y="990600"/>
            <a:ext cx="1685684" cy="2637067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516" y="3937000"/>
            <a:ext cx="1649213" cy="2589675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3937001"/>
            <a:ext cx="1649213" cy="2613369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3937001"/>
            <a:ext cx="1649216" cy="2613372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2" y="3937000"/>
            <a:ext cx="1625599" cy="2589675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7201" y="3937001"/>
            <a:ext cx="1685684" cy="26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: The Universal Dataplane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Project at Linux Foundation</a:t>
            </a:r>
          </a:p>
          <a:p>
            <a:pPr lvl="1"/>
            <a:r>
              <a:rPr lang="en-US" sz="2000" dirty="0" smtClean="0"/>
              <a:t>Multi-party</a:t>
            </a:r>
          </a:p>
          <a:p>
            <a:pPr lvl="1"/>
            <a:r>
              <a:rPr lang="en-US" sz="2000" dirty="0" smtClean="0"/>
              <a:t>Multi-project</a:t>
            </a:r>
          </a:p>
          <a:p>
            <a:r>
              <a:rPr lang="en-US" dirty="0" smtClean="0"/>
              <a:t>Software Dataplane</a:t>
            </a:r>
          </a:p>
          <a:p>
            <a:pPr lvl="1"/>
            <a:r>
              <a:rPr lang="en-US" sz="2000" dirty="0" smtClean="0"/>
              <a:t>High throughput</a:t>
            </a:r>
          </a:p>
          <a:p>
            <a:pPr lvl="1"/>
            <a:r>
              <a:rPr lang="en-US" sz="2000" dirty="0" smtClean="0"/>
              <a:t>Low Latency</a:t>
            </a:r>
          </a:p>
          <a:p>
            <a:pPr lvl="1"/>
            <a:r>
              <a:rPr lang="en-US" sz="2000" dirty="0" smtClean="0"/>
              <a:t>Feature Rich</a:t>
            </a:r>
          </a:p>
          <a:p>
            <a:pPr lvl="1"/>
            <a:r>
              <a:rPr lang="en-US" sz="2000" dirty="0" smtClean="0"/>
              <a:t>Resource Efficient</a:t>
            </a:r>
          </a:p>
          <a:p>
            <a:pPr lvl="1"/>
            <a:r>
              <a:rPr lang="en-US" sz="2000" dirty="0" smtClean="0"/>
              <a:t>Bare Metal/VM/Container</a:t>
            </a:r>
          </a:p>
          <a:p>
            <a:pPr lvl="1"/>
            <a:r>
              <a:rPr lang="en-US" sz="2000" dirty="0" smtClean="0"/>
              <a:t>Multiplatform</a:t>
            </a:r>
            <a:r>
              <a:rPr lang="en-US" sz="14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6854" y="3591768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58554" y="1270610"/>
            <a:ext cx="6063916" cy="196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Fd.io Scope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Network IO </a:t>
            </a:r>
            <a:r>
              <a:rPr lang="en-US" b="1" dirty="0" smtClean="0"/>
              <a:t>- </a:t>
            </a:r>
            <a:r>
              <a:rPr lang="en-US" sz="2000" dirty="0" smtClean="0"/>
              <a:t>NIC/</a:t>
            </a:r>
            <a:r>
              <a:rPr lang="en-US" sz="2000" dirty="0" err="1" smtClean="0"/>
              <a:t>vNIC</a:t>
            </a:r>
            <a:r>
              <a:rPr lang="en-US" sz="2000" dirty="0" smtClean="0"/>
              <a:t> </a:t>
            </a:r>
            <a:r>
              <a:rPr lang="en-US" sz="2000" dirty="0"/>
              <a:t>&lt;-&gt; </a:t>
            </a:r>
            <a:r>
              <a:rPr lang="en-US" sz="2000" dirty="0" smtClean="0"/>
              <a:t>cores/threads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Packet Processing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Classify/Transform/Prioritize/Forward/Terminate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 smtClean="0"/>
              <a:t>Dataplane Management Agents -  </a:t>
            </a:r>
            <a:r>
              <a:rPr lang="en-US" sz="2000" dirty="0" err="1" smtClean="0"/>
              <a:t>ControlPlane</a:t>
            </a:r>
            <a:endParaRPr lang="en-US" sz="20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7095287" y="4284284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95287" y="4855788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95287" y="5428147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fdio_int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69" y="4627188"/>
            <a:ext cx="74427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7" y="4627188"/>
            <a:ext cx="6096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06" y="4627188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as a </a:t>
            </a:r>
            <a:r>
              <a:rPr lang="en-US" dirty="0" err="1" smtClean="0"/>
              <a:t>Microservice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01489" y="1736319"/>
            <a:ext cx="7081229" cy="4172607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89129" y="4351619"/>
            <a:ext cx="4506153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57127" y="3359553"/>
            <a:ext cx="938155" cy="400253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7536" y="3343618"/>
            <a:ext cx="3180391" cy="879915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vSwitch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Microservice</a:t>
            </a:r>
            <a:r>
              <a:rPr lang="en-US" dirty="0" smtClean="0">
                <a:solidFill>
                  <a:schemeClr val="tx1"/>
                </a:solidFill>
              </a:rPr>
              <a:t> Pod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12663" y="3759806"/>
            <a:ext cx="2990136" cy="41974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17537" y="4990399"/>
            <a:ext cx="4477746" cy="4512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57128" y="3806423"/>
            <a:ext cx="938155" cy="407088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34" idx="2"/>
          </p:cNvCxnSpPr>
          <p:nvPr/>
        </p:nvCxnSpPr>
        <p:spPr>
          <a:xfrm>
            <a:off x="7307731" y="4179549"/>
            <a:ext cx="0" cy="8108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1"/>
            <a:endCxn id="34" idx="3"/>
          </p:cNvCxnSpPr>
          <p:nvPr/>
        </p:nvCxnSpPr>
        <p:spPr>
          <a:xfrm flipH="1">
            <a:off x="8802799" y="3559680"/>
            <a:ext cx="454328" cy="4099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1"/>
            <a:endCxn id="34" idx="3"/>
          </p:cNvCxnSpPr>
          <p:nvPr/>
        </p:nvCxnSpPr>
        <p:spPr>
          <a:xfrm flipH="1" flipV="1">
            <a:off x="8802799" y="3969678"/>
            <a:ext cx="454329" cy="4028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269" y="1006466"/>
            <a:ext cx="4233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FD.io</a:t>
            </a:r>
            <a:r>
              <a:rPr lang="en-US" dirty="0" smtClean="0"/>
              <a:t> Provides </a:t>
            </a:r>
            <a:r>
              <a:rPr lang="en-US" dirty="0" err="1" smtClean="0"/>
              <a:t>vSwitch</a:t>
            </a:r>
            <a:r>
              <a:rPr lang="en-US" dirty="0" smtClean="0"/>
              <a:t> Functions as </a:t>
            </a:r>
            <a:r>
              <a:rPr lang="en-US" dirty="0" err="1" smtClean="0"/>
              <a:t>MicroService</a:t>
            </a:r>
            <a:r>
              <a:rPr lang="en-US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Pure Userspace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Talks directly to NIC using DPDK drivers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Faster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More scalable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More feature rich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Faster evolution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More innovation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Communicates with Pods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Via </a:t>
            </a:r>
            <a:r>
              <a:rPr lang="en-US" dirty="0" err="1" smtClean="0"/>
              <a:t>veth</a:t>
            </a:r>
            <a:r>
              <a:rPr lang="en-US" dirty="0" smtClean="0"/>
              <a:t> for ’legacy’ statically linked </a:t>
            </a:r>
            <a:r>
              <a:rPr lang="en-US" dirty="0" err="1" smtClean="0"/>
              <a:t>worklads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Via VPP Userspace Host Stack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Via LD_PRELOAD shim</a:t>
            </a:r>
          </a:p>
          <a:p>
            <a:pPr marL="1657350" lvl="3" indent="-285750">
              <a:buFontTx/>
              <a:buChar char="-"/>
            </a:pPr>
            <a:r>
              <a:rPr lang="en-US" dirty="0" smtClean="0"/>
              <a:t>No code changes in Pod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Or via higher performance VCL API</a:t>
            </a:r>
          </a:p>
          <a:p>
            <a:pPr marL="1657350" lvl="3" indent="-285750">
              <a:buFontTx/>
              <a:buChar char="-"/>
            </a:pPr>
            <a:r>
              <a:rPr lang="en-US" dirty="0" smtClean="0"/>
              <a:t>Would require code changes</a:t>
            </a:r>
          </a:p>
        </p:txBody>
      </p:sp>
    </p:spTree>
    <p:extLst>
      <p:ext uri="{BB962C8B-B14F-4D97-AF65-F5344CB8AC3E}">
        <p14:creationId xmlns:p14="http://schemas.microsoft.com/office/powerpoint/2010/main" val="6247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" y="0"/>
            <a:ext cx="10647362" cy="1143000"/>
          </a:xfrm>
        </p:spPr>
        <p:txBody>
          <a:bodyPr/>
          <a:lstStyle/>
          <a:p>
            <a:r>
              <a:rPr lang="en-US" dirty="0" smtClean="0"/>
              <a:t>Opportunities to Contribute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196" y="961409"/>
            <a:ext cx="5147204" cy="54586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smtClean="0">
                <a:hlinkClick r:id="rId2"/>
              </a:rPr>
              <a:t>FD.io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Get the Code, Build the Code, Run the 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Try the vpp user demo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Install vpp from binary packages (yum/apt)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Install Honeycomb from binary packages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Read/Watch the Tutorials</a:t>
            </a:r>
          </a:p>
          <a:p>
            <a:r>
              <a:rPr lang="en-US" sz="2000" dirty="0" smtClean="0">
                <a:hlinkClick r:id="rId8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10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Join FD.io as a member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285" y="953248"/>
            <a:ext cx="5544120" cy="5044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Firewall</a:t>
            </a:r>
          </a:p>
          <a:p>
            <a:r>
              <a:rPr lang="en-US" sz="2000" dirty="0" smtClean="0"/>
              <a:t>IDS</a:t>
            </a:r>
          </a:p>
          <a:p>
            <a:r>
              <a:rPr lang="en-US" sz="2000" dirty="0" smtClean="0"/>
              <a:t>Hardware Accelerators</a:t>
            </a:r>
          </a:p>
          <a:p>
            <a:r>
              <a:rPr lang="en-US" sz="2000" dirty="0" smtClean="0"/>
              <a:t>Integration with </a:t>
            </a:r>
            <a:r>
              <a:rPr lang="en-US" sz="2000" dirty="0" err="1" smtClean="0"/>
              <a:t>OpenCache</a:t>
            </a:r>
            <a:endParaRPr lang="en-US" sz="2000" dirty="0" smtClean="0"/>
          </a:p>
          <a:p>
            <a:r>
              <a:rPr lang="en-US" sz="2000" dirty="0" smtClean="0"/>
              <a:t>Control plane – support your favorite SDN Protocol Agent</a:t>
            </a:r>
          </a:p>
          <a:p>
            <a:r>
              <a:rPr lang="en-US" sz="2000" dirty="0" smtClean="0"/>
              <a:t>Spanning Tree</a:t>
            </a:r>
          </a:p>
          <a:p>
            <a:r>
              <a:rPr lang="en-US" sz="2000" dirty="0" smtClean="0"/>
              <a:t>DPI</a:t>
            </a:r>
          </a:p>
          <a:p>
            <a:r>
              <a:rPr lang="en-US" sz="2000" dirty="0" smtClean="0"/>
              <a:t>Test tools</a:t>
            </a:r>
          </a:p>
          <a:p>
            <a:r>
              <a:rPr lang="en-US" sz="2000" dirty="0"/>
              <a:t>Cloud Foundry Integration</a:t>
            </a:r>
          </a:p>
          <a:p>
            <a:r>
              <a:rPr lang="en-US" sz="2000" dirty="0"/>
              <a:t>Container Integration</a:t>
            </a:r>
          </a:p>
          <a:p>
            <a:r>
              <a:rPr lang="en-US" sz="2000" dirty="0"/>
              <a:t>Packaging</a:t>
            </a:r>
          </a:p>
          <a:p>
            <a:r>
              <a:rPr lang="en-US" sz="2000" dirty="0" smtClean="0"/>
              <a:t>Testing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6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 smtClean="0"/>
              <a:t>VPP: How does it work?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862140" y="6176103"/>
            <a:ext cx="331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approx. 173 nodes in default deployment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53784" y="1204163"/>
            <a:ext cx="3738435" cy="4074779"/>
            <a:chOff x="513852" y="1363773"/>
            <a:chExt cx="4052157" cy="4167261"/>
          </a:xfrm>
        </p:grpSpPr>
        <p:sp>
          <p:nvSpPr>
            <p:cNvPr id="25" name="Oval 24"/>
            <p:cNvSpPr/>
            <p:nvPr/>
          </p:nvSpPr>
          <p:spPr>
            <a:xfrm>
              <a:off x="1999517" y="2048680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ethernet</a:t>
              </a:r>
              <a:r>
                <a:rPr lang="en-US" sz="9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047423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dpdk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313239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af</a:t>
              </a:r>
              <a:r>
                <a:rPr lang="en-US" sz="900" dirty="0" smtClean="0">
                  <a:solidFill>
                    <a:schemeClr val="tx1"/>
                  </a:solidFill>
                </a:rPr>
                <a:t>-packet-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47461" y="1363773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vhost</a:t>
              </a:r>
              <a:r>
                <a:rPr lang="en-US" sz="900" dirty="0" smtClean="0">
                  <a:solidFill>
                    <a:schemeClr val="tx1"/>
                  </a:solidFill>
                </a:rPr>
                <a:t>-user-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3852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mpls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11669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lldp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906377" y="2733587"/>
              <a:ext cx="941166" cy="739279"/>
              <a:chOff x="5201325" y="1999766"/>
              <a:chExt cx="1336698" cy="73927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5646891" y="2279723"/>
                <a:ext cx="891132" cy="459322"/>
              </a:xfrm>
              <a:prstGeom prst="ellips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...-no-</a:t>
                </a:r>
              </a:p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checksum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01325" y="1999766"/>
                <a:ext cx="891132" cy="459322"/>
              </a:xfrm>
              <a:prstGeom prst="ellips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ip4-input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3938565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ip6-input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41296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arp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421358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cdp</a:t>
              </a:r>
              <a:r>
                <a:rPr lang="en-US" sz="900" dirty="0" smtClean="0">
                  <a:solidFill>
                    <a:schemeClr val="tx1"/>
                  </a:solidFill>
                </a:rPr>
                <a:t>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27994" y="2733587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l2-input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036311" y="3698451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smtClean="0">
                  <a:solidFill>
                    <a:schemeClr val="tx1"/>
                  </a:solidFill>
                </a:rPr>
                <a:t>ip4-lookup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42840" y="3698451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ip4-lookup-</a:t>
              </a:r>
            </a:p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mulitcast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294754" y="4386805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ip4-rewrite-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transit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532519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ip4-load-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balance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156562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ip4-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midchain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14988" y="4383358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mpls</a:t>
              </a:r>
              <a:r>
                <a:rPr lang="en-US" sz="900" dirty="0" smtClean="0">
                  <a:solidFill>
                    <a:schemeClr val="tx1"/>
                  </a:solidFill>
                </a:rPr>
                <a:t>-policy-</a:t>
              </a:r>
            </a:p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encap</a:t>
              </a:r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26961" y="5071712"/>
              <a:ext cx="627444" cy="4593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interface-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48" name="Straight Arrow Connector 47"/>
            <p:cNvCxnSpPr>
              <a:stCxn id="25" idx="5"/>
              <a:endCxn id="29" idx="1"/>
            </p:cNvCxnSpPr>
            <p:nvPr/>
          </p:nvCxnSpPr>
          <p:spPr>
            <a:xfrm>
              <a:off x="2535074" y="2440736"/>
              <a:ext cx="463190" cy="360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2" idx="5"/>
              <a:endCxn id="30" idx="0"/>
            </p:cNvCxnSpPr>
            <p:nvPr/>
          </p:nvCxnSpPr>
          <p:spPr>
            <a:xfrm>
              <a:off x="3582980" y="1755829"/>
              <a:ext cx="669307" cy="9777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2" idx="3"/>
              <a:endCxn id="25" idx="7"/>
            </p:cNvCxnSpPr>
            <p:nvPr/>
          </p:nvCxnSpPr>
          <p:spPr>
            <a:xfrm flipH="1">
              <a:off x="2535074" y="1755829"/>
              <a:ext cx="604236" cy="360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2" idx="4"/>
              <a:endCxn id="41" idx="7"/>
            </p:cNvCxnSpPr>
            <p:nvPr/>
          </p:nvCxnSpPr>
          <p:spPr>
            <a:xfrm>
              <a:off x="3361145" y="1823095"/>
              <a:ext cx="394511" cy="12577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5" idx="4"/>
              <a:endCxn id="34" idx="0"/>
            </p:cNvCxnSpPr>
            <p:nvPr/>
          </p:nvCxnSpPr>
          <p:spPr>
            <a:xfrm>
              <a:off x="2313239" y="2508002"/>
              <a:ext cx="128477" cy="225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4"/>
              <a:endCxn id="25" idx="0"/>
            </p:cNvCxnSpPr>
            <p:nvPr/>
          </p:nvCxnSpPr>
          <p:spPr>
            <a:xfrm flipH="1">
              <a:off x="2313239" y="1823095"/>
              <a:ext cx="313722" cy="225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9" idx="3"/>
              <a:endCxn id="35" idx="0"/>
            </p:cNvCxnSpPr>
            <p:nvPr/>
          </p:nvCxnSpPr>
          <p:spPr>
            <a:xfrm flipH="1">
              <a:off x="2350033" y="3125643"/>
              <a:ext cx="648231" cy="5728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5" idx="3"/>
              <a:endCxn id="37" idx="0"/>
            </p:cNvCxnSpPr>
            <p:nvPr/>
          </p:nvCxnSpPr>
          <p:spPr>
            <a:xfrm flipH="1">
              <a:off x="1846241" y="4090507"/>
              <a:ext cx="281957" cy="292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35" idx="4"/>
              <a:endCxn id="24" idx="1"/>
            </p:cNvCxnSpPr>
            <p:nvPr/>
          </p:nvCxnSpPr>
          <p:spPr>
            <a:xfrm>
              <a:off x="2350033" y="4157773"/>
              <a:ext cx="36608" cy="296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5" idx="2"/>
              <a:endCxn id="39" idx="0"/>
            </p:cNvCxnSpPr>
            <p:nvPr/>
          </p:nvCxnSpPr>
          <p:spPr>
            <a:xfrm flipH="1">
              <a:off x="1028710" y="3928112"/>
              <a:ext cx="1007601" cy="4552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35" idx="6"/>
              <a:endCxn id="38" idx="1"/>
            </p:cNvCxnSpPr>
            <p:nvPr/>
          </p:nvCxnSpPr>
          <p:spPr>
            <a:xfrm>
              <a:off x="2663755" y="3928112"/>
              <a:ext cx="584694" cy="5225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24" idx="4"/>
              <a:endCxn id="40" idx="1"/>
            </p:cNvCxnSpPr>
            <p:nvPr/>
          </p:nvCxnSpPr>
          <p:spPr>
            <a:xfrm>
              <a:off x="2608476" y="4846127"/>
              <a:ext cx="110372" cy="292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37" idx="6"/>
              <a:endCxn id="24" idx="2"/>
            </p:cNvCxnSpPr>
            <p:nvPr/>
          </p:nvCxnSpPr>
          <p:spPr>
            <a:xfrm>
              <a:off x="2159963" y="4613019"/>
              <a:ext cx="134791" cy="34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/>
            <p:cNvCxnSpPr>
              <a:stCxn id="37" idx="5"/>
              <a:endCxn id="37" idx="4"/>
            </p:cNvCxnSpPr>
            <p:nvPr/>
          </p:nvCxnSpPr>
          <p:spPr>
            <a:xfrm rot="5400000">
              <a:off x="1923526" y="4698130"/>
              <a:ext cx="67266" cy="221835"/>
            </a:xfrm>
            <a:prstGeom prst="curvedConnector3">
              <a:avLst>
                <a:gd name="adj1" fmla="val 43984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5400000">
            <a:off x="4413805" y="2168266"/>
            <a:ext cx="3390563" cy="1298110"/>
            <a:chOff x="7405106" y="492056"/>
            <a:chExt cx="3784714" cy="855317"/>
          </a:xfrm>
        </p:grpSpPr>
        <p:sp>
          <p:nvSpPr>
            <p:cNvPr id="7" name="Rounded Rectangle 6"/>
            <p:cNvSpPr/>
            <p:nvPr/>
          </p:nvSpPr>
          <p:spPr>
            <a:xfrm>
              <a:off x="7405106" y="492056"/>
              <a:ext cx="3784714" cy="855317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7691444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Packet 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7967753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8244062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8520371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8796680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9072989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9349298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6</a:t>
              </a:r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9625607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7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9901916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0178225" y="763682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9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0454530" y="763681"/>
              <a:ext cx="448948" cy="2377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Packet 10</a:t>
              </a:r>
            </a:p>
          </p:txBody>
        </p:sp>
      </p:grpSp>
      <p:sp>
        <p:nvSpPr>
          <p:cNvPr id="11" name="Donut 10"/>
          <p:cNvSpPr/>
          <p:nvPr/>
        </p:nvSpPr>
        <p:spPr>
          <a:xfrm>
            <a:off x="643640" y="110625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5550959" y="126859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39" y="5386540"/>
            <a:ext cx="387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Packet processing is decomposed into a directed graph node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6384" y="4829814"/>
            <a:ext cx="265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packets moved through </a:t>
            </a:r>
            <a:br>
              <a:rPr lang="en-US" dirty="0"/>
            </a:br>
            <a:r>
              <a:rPr lang="en-US" dirty="0"/>
              <a:t>graph nodes in vector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71774" y="1943418"/>
            <a:ext cx="2707341" cy="2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99821" y="2736276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284920" y="3512466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9416" y="2151293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08613" y="1078807"/>
            <a:ext cx="348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</a:t>
            </a:r>
            <a:r>
              <a:rPr lang="en-US" dirty="0" smtClean="0"/>
              <a:t>graph nodes are optimized </a:t>
            </a:r>
            <a:br>
              <a:rPr lang="en-US" dirty="0" smtClean="0"/>
            </a:br>
            <a:r>
              <a:rPr lang="en-US" dirty="0" smtClean="0"/>
              <a:t>to fit inside the instruction cache </a:t>
            </a:r>
            <a:r>
              <a:rPr lang="en-US" dirty="0"/>
              <a:t>…</a:t>
            </a:r>
          </a:p>
        </p:txBody>
      </p:sp>
      <p:sp>
        <p:nvSpPr>
          <p:cNvPr id="62" name="Donut 61"/>
          <p:cNvSpPr/>
          <p:nvPr/>
        </p:nvSpPr>
        <p:spPr>
          <a:xfrm>
            <a:off x="8391600" y="300035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8384219" y="3742487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10113" y="4808769"/>
            <a:ext cx="2718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… </a:t>
            </a:r>
            <a:r>
              <a:rPr lang="en-US" dirty="0" smtClean="0"/>
              <a:t>packets are pre-fetched, </a:t>
            </a:r>
            <a:br>
              <a:rPr lang="en-US" dirty="0" smtClean="0"/>
            </a:br>
            <a:r>
              <a:rPr lang="en-US" dirty="0" smtClean="0"/>
              <a:t>into the data cache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5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#3 and #4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ASSUME </a:t>
            </a:r>
            <a:r>
              <a:rPr lang="en-US" sz="1600" dirty="0" err="1" smtClean="0">
                <a:solidFill>
                  <a:schemeClr val="tx1"/>
                </a:solidFill>
              </a:rPr>
              <a:t>next_node</a:t>
            </a:r>
            <a:r>
              <a:rPr lang="en-US" sz="1600" dirty="0" smtClean="0">
                <a:solidFill>
                  <a:schemeClr val="tx1"/>
                </a:solidFill>
              </a:rPr>
              <a:t> same as last packet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U</a:t>
            </a:r>
            <a:r>
              <a:rPr lang="en-US" sz="1600" dirty="0" smtClean="0">
                <a:solidFill>
                  <a:schemeClr val="tx1"/>
                </a:solidFill>
              </a:rPr>
              <a:t>pdate counters</a:t>
            </a:r>
            <a:r>
              <a:rPr lang="en-US" sz="1600" smtClean="0">
                <a:solidFill>
                  <a:schemeClr val="tx1"/>
                </a:solidFill>
              </a:rPr>
              <a:t>, advance </a:t>
            </a:r>
            <a:r>
              <a:rPr lang="en-US" sz="1600" dirty="0" smtClean="0">
                <a:solidFill>
                  <a:schemeClr val="tx1"/>
                </a:solidFill>
              </a:rPr>
              <a:t>buffers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Enqueue</a:t>
            </a:r>
            <a:r>
              <a:rPr lang="en-US" sz="1600" dirty="0" smtClean="0">
                <a:solidFill>
                  <a:schemeClr val="tx1"/>
                </a:solidFill>
              </a:rPr>
              <a:t> the packet to </a:t>
            </a:r>
            <a:r>
              <a:rPr lang="en-US" sz="1600" dirty="0" err="1" smtClean="0">
                <a:solidFill>
                  <a:schemeClr val="tx1"/>
                </a:solidFill>
              </a:rPr>
              <a:t>next_node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&lt;as above but single packet&gt;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26697" y="5608333"/>
            <a:ext cx="4895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packets are processed in groups of four,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remaining packets are processed on by one … </a:t>
            </a:r>
            <a:endParaRPr lang="en-US" dirty="0"/>
          </a:p>
        </p:txBody>
      </p:sp>
      <p:sp>
        <p:nvSpPr>
          <p:cNvPr id="75" name="Donut 74"/>
          <p:cNvSpPr/>
          <p:nvPr/>
        </p:nvSpPr>
        <p:spPr>
          <a:xfrm>
            <a:off x="1404278" y="2690270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27133" y="975007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instruction cache is warm with the instructions from a single graph node …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Donut 76"/>
          <p:cNvSpPr/>
          <p:nvPr/>
        </p:nvSpPr>
        <p:spPr>
          <a:xfrm>
            <a:off x="1395939" y="3359977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0356" y="5102129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data cache is warm with a small number of packets ..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Donut 78"/>
          <p:cNvSpPr/>
          <p:nvPr/>
        </p:nvSpPr>
        <p:spPr>
          <a:xfrm>
            <a:off x="6617251" y="519742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57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PROCESS #1 and #2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ASSUME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r>
              <a:rPr lang="en-US" sz="1600" dirty="0" smtClean="0">
                <a:solidFill>
                  <a:schemeClr val="bg1"/>
                </a:solidFill>
              </a:rPr>
              <a:t> same as last packet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U</a:t>
            </a:r>
            <a:r>
              <a:rPr lang="en-US" sz="1600" dirty="0" smtClean="0">
                <a:solidFill>
                  <a:schemeClr val="bg1"/>
                </a:solidFill>
              </a:rPr>
              <a:t>pdate counters</a:t>
            </a:r>
            <a:r>
              <a:rPr lang="en-US" sz="1600" smtClean="0">
                <a:solidFill>
                  <a:schemeClr val="bg1"/>
                </a:solidFill>
              </a:rPr>
              <a:t>, advance </a:t>
            </a:r>
            <a:r>
              <a:rPr lang="en-US" sz="1600" dirty="0" smtClean="0">
                <a:solidFill>
                  <a:schemeClr val="bg1"/>
                </a:solidFill>
              </a:rPr>
              <a:t>buffers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Enqueue</a:t>
            </a:r>
            <a:r>
              <a:rPr lang="en-US" sz="1600" dirty="0" smtClean="0">
                <a:solidFill>
                  <a:schemeClr val="bg1"/>
                </a:solidFill>
              </a:rPr>
              <a:t> the packet to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&lt;as above but single packet&gt;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26697" y="5608333"/>
            <a:ext cx="489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</a:t>
            </a:r>
            <a:r>
              <a:rPr lang="en-US" dirty="0" err="1" smtClean="0"/>
              <a:t>prefetch</a:t>
            </a:r>
            <a:r>
              <a:rPr lang="en-US" dirty="0" smtClean="0"/>
              <a:t> packets #1 and #2 …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89294" y="2227641"/>
            <a:ext cx="2348753" cy="110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nut 32"/>
          <p:cNvSpPr/>
          <p:nvPr/>
        </p:nvSpPr>
        <p:spPr>
          <a:xfrm>
            <a:off x="963419" y="140697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5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7880293" y="582536"/>
            <a:ext cx="1826752" cy="58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dispatch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fn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5183180" y="989665"/>
            <a:ext cx="2268066" cy="4485905"/>
          </a:xfrm>
          <a:custGeom>
            <a:avLst/>
            <a:gdLst>
              <a:gd name="connsiteX0" fmla="*/ 202308 w 3383752"/>
              <a:gd name="connsiteY0" fmla="*/ 0 h 5673791"/>
              <a:gd name="connsiteX1" fmla="*/ 202310 w 3383752"/>
              <a:gd name="connsiteY1" fmla="*/ 0 h 5673791"/>
              <a:gd name="connsiteX2" fmla="*/ 3181448 w 3383752"/>
              <a:gd name="connsiteY2" fmla="*/ 0 h 5673791"/>
              <a:gd name="connsiteX3" fmla="*/ 3383752 w 3383752"/>
              <a:gd name="connsiteY3" fmla="*/ 202304 h 5673791"/>
              <a:gd name="connsiteX4" fmla="*/ 3181448 w 3383752"/>
              <a:gd name="connsiteY4" fmla="*/ 404608 h 5673791"/>
              <a:gd name="connsiteX5" fmla="*/ 404612 w 3383752"/>
              <a:gd name="connsiteY5" fmla="*/ 404608 h 5673791"/>
              <a:gd name="connsiteX6" fmla="*/ 404612 w 3383752"/>
              <a:gd name="connsiteY6" fmla="*/ 5471487 h 5673791"/>
              <a:gd name="connsiteX7" fmla="*/ 202308 w 3383752"/>
              <a:gd name="connsiteY7" fmla="*/ 5673791 h 5673791"/>
              <a:gd name="connsiteX8" fmla="*/ 4 w 3383752"/>
              <a:gd name="connsiteY8" fmla="*/ 5471487 h 5673791"/>
              <a:gd name="connsiteX9" fmla="*/ 4 w 3383752"/>
              <a:gd name="connsiteY9" fmla="*/ 202339 h 5673791"/>
              <a:gd name="connsiteX10" fmla="*/ 0 w 3383752"/>
              <a:gd name="connsiteY10" fmla="*/ 202304 h 5673791"/>
              <a:gd name="connsiteX11" fmla="*/ 202304 w 3383752"/>
              <a:gd name="connsiteY11" fmla="*/ 0 h 5673791"/>
              <a:gd name="connsiteX12" fmla="*/ 202305 w 3383752"/>
              <a:gd name="connsiteY12" fmla="*/ 0 h 56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752" h="5673791">
                <a:moveTo>
                  <a:pt x="202308" y="0"/>
                </a:moveTo>
                <a:lnTo>
                  <a:pt x="202310" y="0"/>
                </a:lnTo>
                <a:lnTo>
                  <a:pt x="3181448" y="0"/>
                </a:lnTo>
                <a:cubicBezTo>
                  <a:pt x="3293177" y="0"/>
                  <a:pt x="3383752" y="90575"/>
                  <a:pt x="3383752" y="202304"/>
                </a:cubicBezTo>
                <a:cubicBezTo>
                  <a:pt x="3383752" y="314033"/>
                  <a:pt x="3293177" y="404608"/>
                  <a:pt x="3181448" y="404608"/>
                </a:cubicBezTo>
                <a:lnTo>
                  <a:pt x="404612" y="404608"/>
                </a:lnTo>
                <a:lnTo>
                  <a:pt x="404612" y="5471487"/>
                </a:lnTo>
                <a:cubicBezTo>
                  <a:pt x="404612" y="5583216"/>
                  <a:pt x="314037" y="5673791"/>
                  <a:pt x="202308" y="5673791"/>
                </a:cubicBezTo>
                <a:cubicBezTo>
                  <a:pt x="90579" y="5673791"/>
                  <a:pt x="4" y="5583216"/>
                  <a:pt x="4" y="5471487"/>
                </a:cubicBezTo>
                <a:lnTo>
                  <a:pt x="4" y="2023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lnTo>
                  <a:pt x="202305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5843531" y="1367727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et pointer to vector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00754" y="1709864"/>
            <a:ext cx="2801543" cy="2418655"/>
          </a:xfrm>
          <a:custGeom>
            <a:avLst/>
            <a:gdLst>
              <a:gd name="connsiteX0" fmla="*/ 202304 w 4179651"/>
              <a:gd name="connsiteY0" fmla="*/ 0 h 3572562"/>
              <a:gd name="connsiteX1" fmla="*/ 218523 w 4179651"/>
              <a:gd name="connsiteY1" fmla="*/ 1635 h 3572562"/>
              <a:gd name="connsiteX2" fmla="*/ 3977347 w 4179651"/>
              <a:gd name="connsiteY2" fmla="*/ 1635 h 3572562"/>
              <a:gd name="connsiteX3" fmla="*/ 4179651 w 4179651"/>
              <a:gd name="connsiteY3" fmla="*/ 203939 h 3572562"/>
              <a:gd name="connsiteX4" fmla="*/ 3977347 w 4179651"/>
              <a:gd name="connsiteY4" fmla="*/ 406243 h 3572562"/>
              <a:gd name="connsiteX5" fmla="*/ 404608 w 4179651"/>
              <a:gd name="connsiteY5" fmla="*/ 406243 h 3572562"/>
              <a:gd name="connsiteX6" fmla="*/ 404608 w 4179651"/>
              <a:gd name="connsiteY6" fmla="*/ 3370258 h 3572562"/>
              <a:gd name="connsiteX7" fmla="*/ 202304 w 4179651"/>
              <a:gd name="connsiteY7" fmla="*/ 3572562 h 3572562"/>
              <a:gd name="connsiteX8" fmla="*/ 0 w 4179651"/>
              <a:gd name="connsiteY8" fmla="*/ 3370258 h 3572562"/>
              <a:gd name="connsiteX9" fmla="*/ 0 w 4179651"/>
              <a:gd name="connsiteY9" fmla="*/ 203939 h 3572562"/>
              <a:gd name="connsiteX10" fmla="*/ 0 w 4179651"/>
              <a:gd name="connsiteY10" fmla="*/ 202304 h 3572562"/>
              <a:gd name="connsiteX11" fmla="*/ 202304 w 4179651"/>
              <a:gd name="connsiteY11" fmla="*/ 0 h 35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9651" h="3572562">
                <a:moveTo>
                  <a:pt x="202304" y="0"/>
                </a:moveTo>
                <a:lnTo>
                  <a:pt x="218523" y="1635"/>
                </a:lnTo>
                <a:lnTo>
                  <a:pt x="3977347" y="1635"/>
                </a:lnTo>
                <a:cubicBezTo>
                  <a:pt x="4089076" y="1635"/>
                  <a:pt x="4179651" y="92210"/>
                  <a:pt x="4179651" y="203939"/>
                </a:cubicBezTo>
                <a:cubicBezTo>
                  <a:pt x="4179651" y="315668"/>
                  <a:pt x="4089076" y="406243"/>
                  <a:pt x="3977347" y="406243"/>
                </a:cubicBezTo>
                <a:lnTo>
                  <a:pt x="404608" y="406243"/>
                </a:lnTo>
                <a:lnTo>
                  <a:pt x="404608" y="3370258"/>
                </a:lnTo>
                <a:cubicBezTo>
                  <a:pt x="404608" y="3481987"/>
                  <a:pt x="314033" y="3572562"/>
                  <a:pt x="202304" y="3572562"/>
                </a:cubicBezTo>
                <a:cubicBezTo>
                  <a:pt x="90575" y="3572562"/>
                  <a:pt x="0" y="3481987"/>
                  <a:pt x="0" y="3370258"/>
                </a:cubicBezTo>
                <a:lnTo>
                  <a:pt x="0" y="203939"/>
                </a:ln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6423835" y="2080142"/>
            <a:ext cx="2733473" cy="274320"/>
          </a:xfrm>
          <a:prstGeom prst="roundRect">
            <a:avLst>
              <a:gd name="adj" fmla="val 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PREFETCH #3 and #4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23835" y="2473797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PROCESS #1 and #2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23835" y="2872286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ASSUME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r>
              <a:rPr lang="en-US" sz="1600" dirty="0" smtClean="0">
                <a:solidFill>
                  <a:schemeClr val="bg1"/>
                </a:solidFill>
              </a:rPr>
              <a:t> same as last packet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423835" y="3298908"/>
            <a:ext cx="3554850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U</a:t>
            </a:r>
            <a:r>
              <a:rPr lang="en-US" sz="1600" dirty="0" smtClean="0">
                <a:solidFill>
                  <a:schemeClr val="bg1"/>
                </a:solidFill>
              </a:rPr>
              <a:t>pdate counters</a:t>
            </a:r>
            <a:r>
              <a:rPr lang="en-US" sz="1600" smtClean="0">
                <a:solidFill>
                  <a:schemeClr val="bg1"/>
                </a:solidFill>
              </a:rPr>
              <a:t>, advance </a:t>
            </a:r>
            <a:r>
              <a:rPr lang="en-US" sz="1600" dirty="0" smtClean="0">
                <a:solidFill>
                  <a:schemeClr val="bg1"/>
                </a:solidFill>
              </a:rPr>
              <a:t>buffers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406757" y="3735289"/>
            <a:ext cx="4080607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Enqueue</a:t>
            </a:r>
            <a:r>
              <a:rPr lang="en-US" sz="1600" dirty="0" smtClean="0">
                <a:solidFill>
                  <a:schemeClr val="bg1"/>
                </a:solidFill>
              </a:rPr>
              <a:t> the packet to </a:t>
            </a:r>
            <a:r>
              <a:rPr lang="en-US" sz="1600" dirty="0" err="1" smtClean="0">
                <a:solidFill>
                  <a:schemeClr val="bg1"/>
                </a:solidFill>
              </a:rPr>
              <a:t>next_node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817832" y="4216740"/>
            <a:ext cx="2801543" cy="701095"/>
          </a:xfrm>
          <a:custGeom>
            <a:avLst/>
            <a:gdLst>
              <a:gd name="connsiteX0" fmla="*/ 202304 w 4179651"/>
              <a:gd name="connsiteY0" fmla="*/ 0 h 937756"/>
              <a:gd name="connsiteX1" fmla="*/ 3977347 w 4179651"/>
              <a:gd name="connsiteY1" fmla="*/ 0 h 937756"/>
              <a:gd name="connsiteX2" fmla="*/ 4179651 w 4179651"/>
              <a:gd name="connsiteY2" fmla="*/ 202304 h 937756"/>
              <a:gd name="connsiteX3" fmla="*/ 3977347 w 4179651"/>
              <a:gd name="connsiteY3" fmla="*/ 404608 h 937756"/>
              <a:gd name="connsiteX4" fmla="*/ 404608 w 4179651"/>
              <a:gd name="connsiteY4" fmla="*/ 404608 h 937756"/>
              <a:gd name="connsiteX5" fmla="*/ 404608 w 4179651"/>
              <a:gd name="connsiteY5" fmla="*/ 735452 h 937756"/>
              <a:gd name="connsiteX6" fmla="*/ 202304 w 4179651"/>
              <a:gd name="connsiteY6" fmla="*/ 937756 h 937756"/>
              <a:gd name="connsiteX7" fmla="*/ 0 w 4179651"/>
              <a:gd name="connsiteY7" fmla="*/ 735452 h 937756"/>
              <a:gd name="connsiteX8" fmla="*/ 0 w 4179651"/>
              <a:gd name="connsiteY8" fmla="*/ 202304 h 937756"/>
              <a:gd name="connsiteX9" fmla="*/ 202304 w 4179651"/>
              <a:gd name="connsiteY9" fmla="*/ 0 h 93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9651" h="937756">
                <a:moveTo>
                  <a:pt x="202304" y="0"/>
                </a:moveTo>
                <a:lnTo>
                  <a:pt x="3977347" y="0"/>
                </a:lnTo>
                <a:cubicBezTo>
                  <a:pt x="4089076" y="0"/>
                  <a:pt x="4179651" y="90575"/>
                  <a:pt x="4179651" y="202304"/>
                </a:cubicBezTo>
                <a:cubicBezTo>
                  <a:pt x="4179651" y="314033"/>
                  <a:pt x="4089076" y="404608"/>
                  <a:pt x="3977347" y="404608"/>
                </a:cubicBezTo>
                <a:lnTo>
                  <a:pt x="404608" y="404608"/>
                </a:lnTo>
                <a:lnTo>
                  <a:pt x="404608" y="735452"/>
                </a:lnTo>
                <a:cubicBezTo>
                  <a:pt x="404608" y="847181"/>
                  <a:pt x="314033" y="937756"/>
                  <a:pt x="202304" y="937756"/>
                </a:cubicBezTo>
                <a:cubicBezTo>
                  <a:pt x="90575" y="937756"/>
                  <a:pt x="0" y="847181"/>
                  <a:pt x="0" y="735452"/>
                </a:cubicBezTo>
                <a:lnTo>
                  <a:pt x="0" y="202304"/>
                </a:lnTo>
                <a:cubicBezTo>
                  <a:pt x="0" y="90575"/>
                  <a:pt x="90575" y="0"/>
                  <a:pt x="202304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spcCol="0" rtlCol="0" fromWordArt="0" anchor="ctr" anchorCtr="0" forceAA="0" compatLnSpc="1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6423835" y="4614296"/>
            <a:ext cx="2733473" cy="274320"/>
          </a:xfrm>
          <a:prstGeom prst="roundRect">
            <a:avLst>
              <a:gd name="adj" fmla="val 18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&lt;as above but single packet&gt;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226697" y="964487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packets in vector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61422" y="1651588"/>
            <a:ext cx="2219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4 or more packets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8938" y="4189046"/>
            <a:ext cx="169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while any packets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39823" y="1650434"/>
            <a:ext cx="2707341" cy="335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67870" y="2443292"/>
            <a:ext cx="2492188" cy="66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969" y="3219482"/>
            <a:ext cx="2492188" cy="1595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465" y="1858309"/>
            <a:ext cx="204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Microprocessor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1748" y="2554011"/>
            <a:ext cx="1707149" cy="45932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ethernet</a:t>
            </a:r>
            <a:r>
              <a:rPr lang="en-US" sz="1400" dirty="0" smtClean="0">
                <a:solidFill>
                  <a:schemeClr val="bg1"/>
                </a:solidFill>
              </a:rPr>
              <a:t>-input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 rot="5400000">
            <a:off x="1973607" y="3359051"/>
            <a:ext cx="1344893" cy="129811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1785" y="3590005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61785" y="3826098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89294" y="2227641"/>
            <a:ext cx="2348753" cy="110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61785" y="4080059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</a:t>
            </a:r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1785" y="4316152"/>
            <a:ext cx="681366" cy="20312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Packet </a:t>
            </a:r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6697" y="5608333"/>
            <a:ext cx="48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 process packet #3 and #4 …</a:t>
            </a:r>
            <a:br>
              <a:rPr lang="en-US" dirty="0" smtClean="0"/>
            </a:br>
            <a:r>
              <a:rPr lang="en-US" dirty="0" smtClean="0"/>
              <a:t>… update counters, </a:t>
            </a:r>
            <a:r>
              <a:rPr lang="en-US" dirty="0" err="1" smtClean="0"/>
              <a:t>enqueue</a:t>
            </a:r>
            <a:r>
              <a:rPr lang="en-US" dirty="0" smtClean="0"/>
              <a:t> packets to the next node …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15513" y="164719"/>
            <a:ext cx="10853122" cy="975783"/>
          </a:xfrm>
        </p:spPr>
        <p:txBody>
          <a:bodyPr>
            <a:normAutofit/>
          </a:bodyPr>
          <a:lstStyle/>
          <a:p>
            <a:r>
              <a:rPr lang="en-US" dirty="0"/>
              <a:t>VPP: How </a:t>
            </a:r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1" name="Donut 30"/>
          <p:cNvSpPr/>
          <p:nvPr/>
        </p:nvSpPr>
        <p:spPr>
          <a:xfrm>
            <a:off x="963419" y="1406976"/>
            <a:ext cx="195631" cy="195822"/>
          </a:xfrm>
          <a:prstGeom prst="donut">
            <a:avLst>
              <a:gd name="adj" fmla="val 74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9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>
            <a:spLocks noChangeArrowheads="1"/>
          </p:cNvSpPr>
          <p:nvPr/>
        </p:nvSpPr>
        <p:spPr bwMode="auto">
          <a:xfrm>
            <a:off x="8839201" y="975784"/>
            <a:ext cx="3077633" cy="5746749"/>
          </a:xfrm>
          <a:prstGeom prst="roundRect">
            <a:avLst>
              <a:gd name="adj" fmla="val 0"/>
            </a:avLst>
          </a:prstGeom>
          <a:solidFill>
            <a:srgbClr val="D9D9D9">
              <a:alpha val="12941"/>
            </a:srgbClr>
          </a:solidFill>
          <a:ln w="6350">
            <a:solidFill>
              <a:srgbClr val="D9D9D9"/>
            </a:solidFill>
            <a:round/>
            <a:headEnd/>
            <a:tailEnd/>
          </a:ln>
          <a:effectLst>
            <a:outerShdw blurRad="50800" dist="38100" dir="2700000" algn="tl" rotWithShape="0">
              <a:srgbClr val="A6A6A6">
                <a:alpha val="39999"/>
              </a:srgbClr>
            </a:outerShdw>
          </a:effectLst>
        </p:spPr>
        <p:txBody>
          <a:bodyPr anchor="ctr"/>
          <a:lstStyle>
            <a:lvl1pPr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733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TextBox 140"/>
          <p:cNvSpPr txBox="1">
            <a:spLocks noChangeArrowheads="1"/>
          </p:cNvSpPr>
          <p:nvPr/>
        </p:nvSpPr>
        <p:spPr bwMode="auto">
          <a:xfrm>
            <a:off x="9116485" y="1039284"/>
            <a:ext cx="266276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267"/>
              </a:spcAft>
            </a:pPr>
            <a:r>
              <a:rPr lang="en-US" altLang="en-US" sz="1067" b="1" u="sng">
                <a:solidFill>
                  <a:srgbClr val="69778C"/>
                </a:solidFill>
                <a:latin typeface="Arial" charset="0"/>
              </a:rPr>
              <a:t>FD.io Fast Network Data Plane</a:t>
            </a:r>
          </a:p>
        </p:txBody>
      </p:sp>
      <p:pic>
        <p:nvPicPr>
          <p:cNvPr id="24580" name="Picture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2334685"/>
            <a:ext cx="569384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1583267"/>
            <a:ext cx="569384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3" y="3103033"/>
            <a:ext cx="569384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Connector 141"/>
          <p:cNvCxnSpPr/>
          <p:nvPr/>
        </p:nvCxnSpPr>
        <p:spPr>
          <a:xfrm flipV="1">
            <a:off x="836084" y="1589618"/>
            <a:ext cx="0" cy="2101849"/>
          </a:xfrm>
          <a:prstGeom prst="line">
            <a:avLst/>
          </a:prstGeom>
          <a:ln w="3175" cmpd="sng">
            <a:solidFill>
              <a:srgbClr val="7185A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-302682" y="2415118"/>
            <a:ext cx="1822449" cy="45084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Arial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defRPr/>
            </a:pPr>
            <a:r>
              <a:rPr lang="en-US" sz="13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VIEW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1909234" y="3386667"/>
            <a:ext cx="7641167" cy="0"/>
          </a:xfrm>
          <a:prstGeom prst="line">
            <a:avLst/>
          </a:prstGeom>
          <a:ln w="6350" cmpd="sng">
            <a:solidFill>
              <a:srgbClr val="8BCE13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909234" y="2616201"/>
            <a:ext cx="7437967" cy="14817"/>
          </a:xfrm>
          <a:prstGeom prst="line">
            <a:avLst/>
          </a:prstGeom>
          <a:ln w="6350" cmpd="sng">
            <a:solidFill>
              <a:srgbClr val="2ABAC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909234" y="1862667"/>
            <a:ext cx="7641167" cy="0"/>
          </a:xfrm>
          <a:prstGeom prst="line">
            <a:avLst/>
          </a:prstGeom>
          <a:ln w="6350" cmpd="sng">
            <a:solidFill>
              <a:srgbClr val="0B537C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8" name="TextBox 146"/>
          <p:cNvSpPr txBox="1">
            <a:spLocks noChangeArrowheads="1"/>
          </p:cNvSpPr>
          <p:nvPr/>
        </p:nvSpPr>
        <p:spPr bwMode="auto">
          <a:xfrm>
            <a:off x="1870565" y="1852084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B537C"/>
                </a:solidFill>
                <a:latin typeface="Arial" charset="0"/>
              </a:rPr>
              <a:t>Sites 1..N</a:t>
            </a:r>
          </a:p>
        </p:txBody>
      </p:sp>
      <p:sp>
        <p:nvSpPr>
          <p:cNvPr id="24589" name="TextBox 147"/>
          <p:cNvSpPr txBox="1">
            <a:spLocks noChangeArrowheads="1"/>
          </p:cNvSpPr>
          <p:nvPr/>
        </p:nvSpPr>
        <p:spPr bwMode="auto">
          <a:xfrm>
            <a:off x="1209249" y="2097617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Enterprise1</a:t>
            </a:r>
          </a:p>
        </p:txBody>
      </p:sp>
      <p:sp>
        <p:nvSpPr>
          <p:cNvPr id="24590" name="TextBox 148"/>
          <p:cNvSpPr txBox="1">
            <a:spLocks noChangeArrowheads="1"/>
          </p:cNvSpPr>
          <p:nvPr/>
        </p:nvSpPr>
        <p:spPr bwMode="auto">
          <a:xfrm>
            <a:off x="1209249" y="2859617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Enterprise2</a:t>
            </a:r>
          </a:p>
        </p:txBody>
      </p:sp>
      <p:sp>
        <p:nvSpPr>
          <p:cNvPr id="24591" name="TextBox 149"/>
          <p:cNvSpPr txBox="1">
            <a:spLocks noChangeArrowheads="1"/>
          </p:cNvSpPr>
          <p:nvPr/>
        </p:nvSpPr>
        <p:spPr bwMode="auto">
          <a:xfrm>
            <a:off x="1209249" y="3632200"/>
            <a:ext cx="7120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Enterprise3</a:t>
            </a:r>
          </a:p>
        </p:txBody>
      </p:sp>
      <p:sp>
        <p:nvSpPr>
          <p:cNvPr id="24593" name="TextBox 151"/>
          <p:cNvSpPr txBox="1">
            <a:spLocks noChangeArrowheads="1"/>
          </p:cNvSpPr>
          <p:nvPr/>
        </p:nvSpPr>
        <p:spPr bwMode="auto">
          <a:xfrm>
            <a:off x="1870565" y="2616200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2ABACF"/>
                </a:solidFill>
                <a:latin typeface="Arial" charset="0"/>
              </a:rPr>
              <a:t>Sites 1..N</a:t>
            </a:r>
          </a:p>
        </p:txBody>
      </p:sp>
      <p:sp>
        <p:nvSpPr>
          <p:cNvPr id="24594" name="TextBox 152"/>
          <p:cNvSpPr txBox="1">
            <a:spLocks noChangeArrowheads="1"/>
          </p:cNvSpPr>
          <p:nvPr/>
        </p:nvSpPr>
        <p:spPr bwMode="auto">
          <a:xfrm>
            <a:off x="1870565" y="3373967"/>
            <a:ext cx="631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8BCE13"/>
                </a:solidFill>
                <a:latin typeface="Arial" charset="0"/>
              </a:rPr>
              <a:t>Sites 1..N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556001" y="1878068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556001" y="2631601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556001" y="3397835"/>
            <a:ext cx="3613151" cy="2358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IPVPN and L2VPN Overlays*, </a:t>
            </a:r>
            <a:r>
              <a:rPr lang="en-US" sz="933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IPSec</a:t>
            </a:r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Arial"/>
              </a:rPr>
              <a:t>/SSL Crypto</a:t>
            </a:r>
          </a:p>
        </p:txBody>
      </p:sp>
      <p:sp>
        <p:nvSpPr>
          <p:cNvPr id="157" name="Rectangle 156"/>
          <p:cNvSpPr/>
          <p:nvPr/>
        </p:nvSpPr>
        <p:spPr>
          <a:xfrm rot="18900000">
            <a:off x="9359901" y="1788585"/>
            <a:ext cx="131233" cy="131233"/>
          </a:xfrm>
          <a:prstGeom prst="rect">
            <a:avLst/>
          </a:prstGeom>
          <a:solidFill>
            <a:srgbClr val="0B537C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 rot="18900000">
            <a:off x="9359901" y="2556934"/>
            <a:ext cx="131233" cy="131233"/>
          </a:xfrm>
          <a:prstGeom prst="rect">
            <a:avLst/>
          </a:prstGeom>
          <a:solidFill>
            <a:srgbClr val="2ABAC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 rot="18900000">
            <a:off x="9359901" y="3310468"/>
            <a:ext cx="131233" cy="131233"/>
          </a:xfrm>
          <a:prstGeom prst="rect">
            <a:avLst/>
          </a:prstGeom>
          <a:solidFill>
            <a:srgbClr val="8BCE1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601" name="TextBox 159"/>
          <p:cNvSpPr txBox="1">
            <a:spLocks noChangeArrowheads="1"/>
          </p:cNvSpPr>
          <p:nvPr/>
        </p:nvSpPr>
        <p:spPr bwMode="auto">
          <a:xfrm>
            <a:off x="9320869" y="209761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2" name="TextBox 160"/>
          <p:cNvSpPr txBox="1">
            <a:spLocks noChangeArrowheads="1"/>
          </p:cNvSpPr>
          <p:nvPr/>
        </p:nvSpPr>
        <p:spPr bwMode="auto">
          <a:xfrm>
            <a:off x="10925404" y="1706033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B537C"/>
                </a:solidFill>
                <a:latin typeface="Arial" charset="0"/>
              </a:rPr>
              <a:t>vNF Services</a:t>
            </a:r>
          </a:p>
        </p:txBody>
      </p:sp>
      <p:sp>
        <p:nvSpPr>
          <p:cNvPr id="24603" name="TextBox 161"/>
          <p:cNvSpPr txBox="1">
            <a:spLocks noChangeArrowheads="1"/>
          </p:cNvSpPr>
          <p:nvPr/>
        </p:nvSpPr>
        <p:spPr bwMode="auto">
          <a:xfrm>
            <a:off x="9320869" y="286596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4" name="TextBox 162"/>
          <p:cNvSpPr txBox="1">
            <a:spLocks noChangeArrowheads="1"/>
          </p:cNvSpPr>
          <p:nvPr/>
        </p:nvSpPr>
        <p:spPr bwMode="auto">
          <a:xfrm>
            <a:off x="9320869" y="3647017"/>
            <a:ext cx="76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AEAEAE"/>
                </a:solidFill>
                <a:latin typeface="Arial" charset="0"/>
              </a:rPr>
              <a:t>vRouter vNF</a:t>
            </a:r>
          </a:p>
        </p:txBody>
      </p:sp>
      <p:sp>
        <p:nvSpPr>
          <p:cNvPr id="24605" name="TextBox 163"/>
          <p:cNvSpPr txBox="1">
            <a:spLocks noChangeArrowheads="1"/>
          </p:cNvSpPr>
          <p:nvPr/>
        </p:nvSpPr>
        <p:spPr bwMode="auto">
          <a:xfrm>
            <a:off x="10925404" y="2468033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2ABACF"/>
                </a:solidFill>
                <a:latin typeface="Arial" charset="0"/>
              </a:rPr>
              <a:t>vNF Services</a:t>
            </a:r>
          </a:p>
        </p:txBody>
      </p:sp>
      <p:sp>
        <p:nvSpPr>
          <p:cNvPr id="24606" name="TextBox 164"/>
          <p:cNvSpPr txBox="1">
            <a:spLocks noChangeArrowheads="1"/>
          </p:cNvSpPr>
          <p:nvPr/>
        </p:nvSpPr>
        <p:spPr bwMode="auto">
          <a:xfrm>
            <a:off x="10925404" y="3234267"/>
            <a:ext cx="795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8BCE13"/>
                </a:solidFill>
                <a:latin typeface="Arial" charset="0"/>
              </a:rPr>
              <a:t>vNF Services</a:t>
            </a:r>
          </a:p>
        </p:txBody>
      </p:sp>
      <p:pic>
        <p:nvPicPr>
          <p:cNvPr id="24607" name="Picture 1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3" y="1545167"/>
            <a:ext cx="57785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1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7" y="2302934"/>
            <a:ext cx="582083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1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3098800"/>
            <a:ext cx="5820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437217"/>
            <a:ext cx="1018117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216151"/>
            <a:ext cx="10181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1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2978151"/>
            <a:ext cx="1018117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182"/>
          <p:cNvSpPr/>
          <p:nvPr/>
        </p:nvSpPr>
        <p:spPr>
          <a:xfrm rot="18900000">
            <a:off x="1775885" y="2556934"/>
            <a:ext cx="129116" cy="131233"/>
          </a:xfrm>
          <a:prstGeom prst="rect">
            <a:avLst/>
          </a:prstGeom>
          <a:solidFill>
            <a:srgbClr val="2ABAC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4" name="Rectangle 183"/>
          <p:cNvSpPr/>
          <p:nvPr/>
        </p:nvSpPr>
        <p:spPr>
          <a:xfrm rot="18900000">
            <a:off x="1775885" y="3310468"/>
            <a:ext cx="129116" cy="131233"/>
          </a:xfrm>
          <a:prstGeom prst="rect">
            <a:avLst/>
          </a:prstGeom>
          <a:solidFill>
            <a:srgbClr val="8BCE1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5" name="Rectangle 184"/>
          <p:cNvSpPr/>
          <p:nvPr/>
        </p:nvSpPr>
        <p:spPr>
          <a:xfrm rot="18900000">
            <a:off x="1775885" y="1788585"/>
            <a:ext cx="129116" cy="131233"/>
          </a:xfrm>
          <a:prstGeom prst="rect">
            <a:avLst/>
          </a:prstGeom>
          <a:solidFill>
            <a:srgbClr val="0B537C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24616" name="Group 3"/>
          <p:cNvGrpSpPr>
            <a:grpSpLocks/>
          </p:cNvGrpSpPr>
          <p:nvPr/>
        </p:nvGrpSpPr>
        <p:grpSpPr bwMode="auto">
          <a:xfrm>
            <a:off x="423334" y="3903133"/>
            <a:ext cx="11355917" cy="2698751"/>
            <a:chOff x="317695" y="2928017"/>
            <a:chExt cx="8516098" cy="2023252"/>
          </a:xfrm>
        </p:grpSpPr>
        <p:sp>
          <p:nvSpPr>
            <p:cNvPr id="331" name="Rectangle 330"/>
            <p:cNvSpPr/>
            <p:nvPr/>
          </p:nvSpPr>
          <p:spPr>
            <a:xfrm>
              <a:off x="381189" y="4629135"/>
              <a:ext cx="685732" cy="322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6" name="TextBox 185"/>
            <p:cNvSpPr txBox="1"/>
            <p:nvPr/>
          </p:nvSpPr>
          <p:spPr>
            <a:xfrm rot="16200000">
              <a:off x="-388417" y="3826140"/>
              <a:ext cx="1690010" cy="27778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R="0" lvl="0" indent="0" algn="ctr" defTabSz="685800" fontAlgn="auto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"/>
                  <a:cs typeface="Arial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pPr>
                <a:defRPr/>
              </a:pPr>
              <a:r>
                <a:rPr lang="en-US" sz="1333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PHYSICAL VIEW</a:t>
              </a:r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14529" y="2978797"/>
              <a:ext cx="0" cy="1972472"/>
            </a:xfrm>
            <a:prstGeom prst="line">
              <a:avLst/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 rot="5400000">
              <a:off x="994808" y="4234389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1-4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941521" y="4625961"/>
              <a:ext cx="369851" cy="15868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 rot="5400000">
              <a:off x="1061249" y="4666064"/>
              <a:ext cx="137348" cy="375329"/>
            </a:xfrm>
            <a:prstGeom prst="rect">
              <a:avLst/>
            </a:prstGeom>
            <a:solidFill>
              <a:srgbClr val="8BCE13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398676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 rot="5400000">
              <a:off x="1518449" y="4665393"/>
              <a:ext cx="137348" cy="375329"/>
            </a:xfrm>
            <a:prstGeom prst="rect">
              <a:avLst/>
            </a:prstGeom>
            <a:solidFill>
              <a:srgbClr val="2ABAC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857418" y="4622788"/>
              <a:ext cx="368264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 rot="5400000">
              <a:off x="1975649" y="4665390"/>
              <a:ext cx="137347" cy="375329"/>
            </a:xfrm>
            <a:prstGeom prst="rect">
              <a:avLst/>
            </a:prstGeom>
            <a:solidFill>
              <a:srgbClr val="0E507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Sites 1..N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 rot="5400000">
              <a:off x="1444950" y="4232166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5-8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 rot="5400000">
              <a:off x="1906536" y="4207336"/>
              <a:ext cx="2735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9</a:t>
              </a:r>
            </a:p>
          </p:txBody>
        </p:sp>
        <p:sp>
          <p:nvSpPr>
            <p:cNvPr id="206" name="Right Bracket 205"/>
            <p:cNvSpPr/>
            <p:nvPr/>
          </p:nvSpPr>
          <p:spPr>
            <a:xfrm rot="16200000">
              <a:off x="1512196" y="3941015"/>
              <a:ext cx="161860" cy="1420673"/>
            </a:xfrm>
            <a:prstGeom prst="rightBracket">
              <a:avLst>
                <a:gd name="adj" fmla="val 0"/>
              </a:avLst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38344" y="3116854"/>
              <a:ext cx="1985767" cy="868014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633" name="TextBox 218"/>
            <p:cNvSpPr txBox="1">
              <a:spLocks noChangeArrowheads="1"/>
            </p:cNvSpPr>
            <p:nvPr/>
          </p:nvSpPr>
          <p:spPr bwMode="auto">
            <a:xfrm>
              <a:off x="831638" y="3145030"/>
              <a:ext cx="1149561" cy="34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2CPU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Network I/O 480 Gbps 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Crypto I/O 100 Gbps</a:t>
              </a:r>
            </a:p>
          </p:txBody>
        </p:sp>
        <p:pic>
          <p:nvPicPr>
            <p:cNvPr id="24634" name="Picture 2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608" y="3305779"/>
              <a:ext cx="333854" cy="1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Rectangle 220"/>
            <p:cNvSpPr/>
            <p:nvPr/>
          </p:nvSpPr>
          <p:spPr>
            <a:xfrm rot="5400000">
              <a:off x="1055358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 rot="5400000">
              <a:off x="1505500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 rot="5400000">
              <a:off x="1967086" y="3652180"/>
              <a:ext cx="1524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 rot="5400000">
              <a:off x="1055358" y="3572303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 rot="5400000">
              <a:off x="1505500" y="3573701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 rot="5400000">
              <a:off x="1967086" y="3575099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1x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 rot="5400000">
              <a:off x="2559268" y="3595557"/>
              <a:ext cx="152401" cy="360000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 rot="5400000">
              <a:off x="2269713" y="3685557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2x</a:t>
              </a:r>
            </a:p>
          </p:txBody>
        </p:sp>
        <p:sp>
          <p:nvSpPr>
            <p:cNvPr id="259" name="Rectangle 258"/>
            <p:cNvSpPr/>
            <p:nvPr/>
          </p:nvSpPr>
          <p:spPr>
            <a:xfrm rot="5400000">
              <a:off x="2561233" y="3284069"/>
              <a:ext cx="152401" cy="363932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 rot="5400000">
              <a:off x="2269713" y="3376035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24645" name="TextBox 260"/>
            <p:cNvSpPr txBox="1">
              <a:spLocks noChangeArrowheads="1"/>
            </p:cNvSpPr>
            <p:nvPr/>
          </p:nvSpPr>
          <p:spPr bwMode="auto">
            <a:xfrm>
              <a:off x="1236664" y="2928385"/>
              <a:ext cx="1078886" cy="1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ts val="267"/>
                </a:spcAft>
              </a:pPr>
              <a:r>
                <a:rPr lang="en-US" altLang="en-US" sz="933" b="1">
                  <a:solidFill>
                    <a:srgbClr val="69778C"/>
                  </a:solidFill>
                  <a:latin typeface="Arial" charset="0"/>
                </a:rPr>
                <a:t>Host-1 – Server-SKL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781357" y="3116854"/>
              <a:ext cx="2052436" cy="868014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647" name="TextBox 262"/>
            <p:cNvSpPr txBox="1">
              <a:spLocks noChangeArrowheads="1"/>
            </p:cNvSpPr>
            <p:nvPr/>
          </p:nvSpPr>
          <p:spPr bwMode="auto">
            <a:xfrm>
              <a:off x="7829789" y="3145030"/>
              <a:ext cx="985639" cy="34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2CPU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Network I/O 480 Gbps</a:t>
              </a:r>
            </a:p>
            <a:p>
              <a:pPr eaLnBrk="1" hangingPunct="1">
                <a:lnSpc>
                  <a:spcPct val="80000"/>
                </a:lnSpc>
                <a:spcAft>
                  <a:spcPts val="267"/>
                </a:spcAft>
              </a:pPr>
              <a:r>
                <a:rPr lang="en-US" altLang="en-US" sz="800">
                  <a:solidFill>
                    <a:srgbClr val="A6A6A6"/>
                  </a:solidFill>
                  <a:latin typeface="Arial" charset="0"/>
                </a:rPr>
                <a:t>Crypto I/O 100 Gbps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 rot="5400000">
              <a:off x="6949665" y="3595557"/>
              <a:ext cx="152401" cy="360000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 rot="5400000">
              <a:off x="7255729" y="3685557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x2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 rot="5400000">
              <a:off x="6948612" y="3284982"/>
              <a:ext cx="152401" cy="362106"/>
            </a:xfrm>
            <a:prstGeom prst="rect">
              <a:avLst/>
            </a:prstGeom>
            <a:solidFill>
              <a:srgbClr val="FD9E0A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25GE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 rot="5400000">
              <a:off x="7259203" y="3376035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x4</a:t>
              </a:r>
            </a:p>
          </p:txBody>
        </p:sp>
        <p:pic>
          <p:nvPicPr>
            <p:cNvPr id="24652" name="Picture 2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712" y="3355958"/>
              <a:ext cx="333854" cy="1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53" name="TextBox 268"/>
            <p:cNvSpPr txBox="1">
              <a:spLocks noChangeArrowheads="1"/>
            </p:cNvSpPr>
            <p:nvPr/>
          </p:nvSpPr>
          <p:spPr bwMode="auto">
            <a:xfrm>
              <a:off x="7221351" y="2928385"/>
              <a:ext cx="1143330" cy="17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6858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Aft>
                  <a:spcPts val="267"/>
                </a:spcAft>
              </a:pPr>
              <a:r>
                <a:rPr lang="en-US" altLang="en-US" sz="933" b="1">
                  <a:solidFill>
                    <a:srgbClr val="69778C"/>
                  </a:solidFill>
                  <a:latin typeface="Arial" charset="0"/>
                </a:rPr>
                <a:t>Host-2 – Server-SKL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 rot="5400000">
              <a:off x="7483762" y="4234389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1-4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430581" y="4625961"/>
              <a:ext cx="369851" cy="158686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 rot="5400000">
              <a:off x="7550203" y="4666064"/>
              <a:ext cx="137348" cy="375329"/>
            </a:xfrm>
            <a:prstGeom prst="rect">
              <a:avLst/>
            </a:prstGeom>
            <a:solidFill>
              <a:srgbClr val="0E507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887736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 rot="5400000">
              <a:off x="8007403" y="4665393"/>
              <a:ext cx="137348" cy="375329"/>
            </a:xfrm>
            <a:prstGeom prst="rect">
              <a:avLst/>
            </a:prstGeom>
            <a:solidFill>
              <a:srgbClr val="2ABAC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8344891" y="4622788"/>
              <a:ext cx="369851" cy="16186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676767"/>
              </a:solidFill>
              <a:prstDash val="dash"/>
            </a:ln>
            <a:effectLst/>
          </p:spPr>
          <p:txBody>
            <a:bodyPr lIns="0" tIns="0" rIns="0" bIns="0" anchor="ctr"/>
            <a:lstStyle/>
            <a:p>
              <a:pPr algn="ctr" defTabSz="914354">
                <a:defRPr/>
              </a:pPr>
              <a:r>
                <a:rPr lang="en-US" sz="800" b="1" kern="0" dirty="0">
                  <a:solidFill>
                    <a:srgbClr val="4D4D4D"/>
                  </a:solidFill>
                  <a:latin typeface="Arial"/>
                </a:rPr>
                <a:t>IPv4/v6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 rot="5400000">
              <a:off x="8464603" y="4665390"/>
              <a:ext cx="137347" cy="375329"/>
            </a:xfrm>
            <a:prstGeom prst="rect">
              <a:avLst/>
            </a:prstGeom>
            <a:solidFill>
              <a:srgbClr val="8BCE13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Arial"/>
                </a:rPr>
                <a:t>Services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 rot="5400000">
              <a:off x="7933904" y="4232166"/>
              <a:ext cx="2735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5-8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 rot="5400000">
              <a:off x="8395490" y="4207336"/>
              <a:ext cx="2735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  <a:p>
              <a:pPr algn="ctr" defTabSz="914354">
                <a:defRPr/>
              </a:pPr>
              <a:r>
                <a:rPr lang="en-US" sz="1067" b="1" kern="0" dirty="0">
                  <a:solidFill>
                    <a:prstClr val="white"/>
                  </a:solidFill>
                  <a:latin typeface="Arial"/>
                </a:rPr>
                <a:t>9</a:t>
              </a:r>
            </a:p>
          </p:txBody>
        </p:sp>
        <p:sp>
          <p:nvSpPr>
            <p:cNvPr id="301" name="Right Bracket 300"/>
            <p:cNvSpPr/>
            <p:nvPr/>
          </p:nvSpPr>
          <p:spPr>
            <a:xfrm rot="16200000">
              <a:off x="8001256" y="3941015"/>
              <a:ext cx="161860" cy="1420673"/>
            </a:xfrm>
            <a:prstGeom prst="rightBracket">
              <a:avLst>
                <a:gd name="adj" fmla="val 0"/>
              </a:avLst>
            </a:prstGeom>
            <a:ln w="3175" cmpd="sng">
              <a:solidFill>
                <a:srgbClr val="7185A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13" name="Rectangle 312"/>
            <p:cNvSpPr/>
            <p:nvPr/>
          </p:nvSpPr>
          <p:spPr>
            <a:xfrm rot="5400000">
              <a:off x="7544312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10GE</a:t>
              </a:r>
            </a:p>
          </p:txBody>
        </p:sp>
        <p:sp>
          <p:nvSpPr>
            <p:cNvPr id="314" name="Rectangle 313"/>
            <p:cNvSpPr/>
            <p:nvPr/>
          </p:nvSpPr>
          <p:spPr>
            <a:xfrm rot="5400000">
              <a:off x="7994454" y="3675530"/>
              <a:ext cx="152401" cy="3133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25GE</a:t>
              </a:r>
            </a:p>
          </p:txBody>
        </p:sp>
        <p:sp>
          <p:nvSpPr>
            <p:cNvPr id="315" name="Rectangle 314"/>
            <p:cNvSpPr/>
            <p:nvPr/>
          </p:nvSpPr>
          <p:spPr>
            <a:xfrm rot="5400000">
              <a:off x="8456040" y="3652180"/>
              <a:ext cx="152401" cy="360000"/>
            </a:xfrm>
            <a:prstGeom prst="rect">
              <a:avLst/>
            </a:prstGeom>
            <a:solidFill>
              <a:srgbClr val="BFBFB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rgbClr val="0E5075"/>
                  </a:solidFill>
                  <a:latin typeface="Arial"/>
                </a:rPr>
                <a:t>100GE</a:t>
              </a:r>
            </a:p>
          </p:txBody>
        </p:sp>
        <p:sp>
          <p:nvSpPr>
            <p:cNvPr id="316" name="Rectangle 315"/>
            <p:cNvSpPr/>
            <p:nvPr/>
          </p:nvSpPr>
          <p:spPr>
            <a:xfrm rot="5400000">
              <a:off x="7544312" y="3572303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 rot="5400000">
              <a:off x="7994454" y="3573701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4x</a:t>
              </a:r>
            </a:p>
          </p:txBody>
        </p:sp>
        <p:sp>
          <p:nvSpPr>
            <p:cNvPr id="318" name="Rectangle 317"/>
            <p:cNvSpPr/>
            <p:nvPr/>
          </p:nvSpPr>
          <p:spPr>
            <a:xfrm rot="5400000">
              <a:off x="8456040" y="3575099"/>
              <a:ext cx="152401" cy="180000"/>
            </a:xfrm>
            <a:prstGeom prst="rect">
              <a:avLst/>
            </a:prstGeom>
            <a:solidFill>
              <a:srgbClr val="3C4855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lIns="0" tIns="0" rIns="0" bIns="0" anchor="ctr"/>
            <a:lstStyle/>
            <a:p>
              <a:pPr algn="ctr" defTabSz="914354">
                <a:defRPr/>
              </a:pPr>
              <a:r>
                <a:rPr lang="en-US" sz="1067" b="1" kern="0" dirty="0">
                  <a:solidFill>
                    <a:schemeClr val="bg1"/>
                  </a:solidFill>
                  <a:latin typeface="Arial"/>
                </a:rPr>
                <a:t>1x</a:t>
              </a: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38344" y="4235593"/>
              <a:ext cx="7995449" cy="715676"/>
            </a:xfrm>
            <a:prstGeom prst="rect">
              <a:avLst/>
            </a:prstGeom>
            <a:ln w="3175" cmpd="sng">
              <a:solidFill>
                <a:srgbClr val="819AB8">
                  <a:alpha val="64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24671" name="Group 2"/>
            <p:cNvGrpSpPr>
              <a:grpSpLocks/>
            </p:cNvGrpSpPr>
            <p:nvPr/>
          </p:nvGrpSpPr>
          <p:grpSpPr bwMode="auto">
            <a:xfrm>
              <a:off x="1017258" y="3364584"/>
              <a:ext cx="7514982" cy="859396"/>
              <a:chOff x="1017258" y="3364584"/>
              <a:chExt cx="7514982" cy="859396"/>
            </a:xfrm>
          </p:grpSpPr>
          <p:grpSp>
            <p:nvGrpSpPr>
              <p:cNvPr id="24676" name="Group 207"/>
              <p:cNvGrpSpPr>
                <a:grpSpLocks/>
              </p:cNvGrpSpPr>
              <p:nvPr/>
            </p:nvGrpSpPr>
            <p:grpSpPr bwMode="auto">
              <a:xfrm>
                <a:off x="1017258" y="3984579"/>
                <a:ext cx="228600" cy="239401"/>
                <a:chOff x="966059" y="4019550"/>
                <a:chExt cx="228600" cy="239401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966515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1042707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118900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1195092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77" name="Group 212"/>
              <p:cNvGrpSpPr>
                <a:grpSpLocks/>
              </p:cNvGrpSpPr>
              <p:nvPr/>
            </p:nvGrpSpPr>
            <p:grpSpPr bwMode="auto">
              <a:xfrm>
                <a:off x="1467400" y="3984579"/>
                <a:ext cx="228600" cy="239401"/>
                <a:chOff x="1347059" y="4019550"/>
                <a:chExt cx="228600" cy="239401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1349766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1425958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1502150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1578343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flipV="1">
                <a:off x="2043138" y="3984869"/>
                <a:ext cx="0" cy="239617"/>
              </a:xfrm>
              <a:prstGeom prst="line">
                <a:avLst/>
              </a:prstGeom>
              <a:ln w="50800" cmpd="sng">
                <a:solidFill>
                  <a:srgbClr val="BFCCE0"/>
                </a:solidFill>
                <a:prstDash val="solid"/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79" name="Group 301"/>
              <p:cNvGrpSpPr>
                <a:grpSpLocks/>
              </p:cNvGrpSpPr>
              <p:nvPr/>
            </p:nvGrpSpPr>
            <p:grpSpPr bwMode="auto">
              <a:xfrm>
                <a:off x="7506212" y="3984579"/>
                <a:ext cx="228600" cy="239401"/>
                <a:chOff x="966059" y="4019550"/>
                <a:chExt cx="228600" cy="239401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966621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1042813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flipV="1">
                  <a:off x="1119006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1195198" y="4019840"/>
                  <a:ext cx="0" cy="239617"/>
                </a:xfrm>
                <a:prstGeom prst="line">
                  <a:avLst/>
                </a:prstGeom>
                <a:ln w="635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80" name="Group 306"/>
              <p:cNvGrpSpPr>
                <a:grpSpLocks/>
              </p:cNvGrpSpPr>
              <p:nvPr/>
            </p:nvGrpSpPr>
            <p:grpSpPr bwMode="auto">
              <a:xfrm>
                <a:off x="7956354" y="3984579"/>
                <a:ext cx="228600" cy="239401"/>
                <a:chOff x="1347059" y="4019550"/>
                <a:chExt cx="228600" cy="239401"/>
              </a:xfrm>
            </p:grpSpPr>
            <p:cxnSp>
              <p:nvCxnSpPr>
                <p:cNvPr id="308" name="Straight Connector 307"/>
                <p:cNvCxnSpPr/>
                <p:nvPr/>
              </p:nvCxnSpPr>
              <p:spPr>
                <a:xfrm flipV="1">
                  <a:off x="1346697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1422889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flipV="1">
                  <a:off x="1499082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1575274" y="4019840"/>
                  <a:ext cx="0" cy="239617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2" name="Straight Connector 311"/>
              <p:cNvCxnSpPr/>
              <p:nvPr/>
            </p:nvCxnSpPr>
            <p:spPr>
              <a:xfrm flipV="1">
                <a:off x="8532198" y="3984869"/>
                <a:ext cx="0" cy="239617"/>
              </a:xfrm>
              <a:prstGeom prst="line">
                <a:avLst/>
              </a:prstGeom>
              <a:ln w="50800" cmpd="sng">
                <a:solidFill>
                  <a:srgbClr val="BFCCE0"/>
                </a:solidFill>
                <a:prstDash val="solid"/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82" name="Group 319"/>
              <p:cNvGrpSpPr>
                <a:grpSpLocks/>
              </p:cNvGrpSpPr>
              <p:nvPr/>
            </p:nvGrpSpPr>
            <p:grpSpPr bwMode="auto">
              <a:xfrm>
                <a:off x="2835560" y="3364584"/>
                <a:ext cx="3930354" cy="457200"/>
                <a:chOff x="4114800" y="3028950"/>
                <a:chExt cx="684212" cy="457200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 rot="16200000" flipH="1" flipV="1">
                  <a:off x="4456839" y="2686673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rot="16200000" flipH="1" flipV="1">
                  <a:off x="4456839" y="2762843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16200000" flipH="1" flipV="1">
                  <a:off x="4456839" y="2839012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16200000" flipH="1" flipV="1">
                  <a:off x="4456839" y="2915182"/>
                  <a:ext cx="0" cy="684196"/>
                </a:xfrm>
                <a:prstGeom prst="line">
                  <a:avLst/>
                </a:prstGeom>
                <a:ln w="12700" cmpd="sng">
                  <a:solidFill>
                    <a:srgbClr val="BFCCE0"/>
                  </a:solidFill>
                  <a:prstDash val="solid"/>
                  <a:headEnd type="oval"/>
                  <a:tail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16200000" flipH="1" flipV="1">
                  <a:off x="4456839" y="3067521"/>
                  <a:ext cx="0" cy="684196"/>
                </a:xfrm>
                <a:prstGeom prst="line">
                  <a:avLst/>
                </a:prstGeom>
                <a:ln w="50800" cmpd="sng">
                  <a:solidFill>
                    <a:srgbClr val="BFCCE0"/>
                  </a:solidFill>
                  <a:prstDash val="solid"/>
                  <a:headEnd type="oval" w="sm" len="sm"/>
                  <a:tailEnd type="oval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6200000" flipH="1" flipV="1">
                  <a:off x="4456839" y="3143690"/>
                  <a:ext cx="0" cy="684196"/>
                </a:xfrm>
                <a:prstGeom prst="line">
                  <a:avLst/>
                </a:prstGeom>
                <a:ln w="50800" cmpd="sng">
                  <a:solidFill>
                    <a:srgbClr val="BFCCE0"/>
                  </a:solidFill>
                  <a:prstDash val="solid"/>
                  <a:headEnd type="oval" w="sm" len="sm"/>
                  <a:tailEnd type="oval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72" name="Group 326"/>
            <p:cNvGrpSpPr>
              <a:grpSpLocks/>
            </p:cNvGrpSpPr>
            <p:nvPr/>
          </p:nvGrpSpPr>
          <p:grpSpPr bwMode="auto">
            <a:xfrm>
              <a:off x="3657600" y="2928017"/>
              <a:ext cx="1969461" cy="1132762"/>
              <a:chOff x="3601739" y="3261352"/>
              <a:chExt cx="1969461" cy="1132762"/>
            </a:xfrm>
          </p:grpSpPr>
          <p:pic>
            <p:nvPicPr>
              <p:cNvPr id="24674" name="Picture 327"/>
              <p:cNvPicPr>
                <a:picLocks noChangeAspect="1"/>
              </p:cNvPicPr>
              <p:nvPr/>
            </p:nvPicPr>
            <p:blipFill>
              <a:blip r:embed="rId12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1739" y="3261352"/>
                <a:ext cx="1969461" cy="1132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294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75" name="TextBox 328"/>
              <p:cNvSpPr txBox="1">
                <a:spLocks noChangeArrowheads="1"/>
              </p:cNvSpPr>
              <p:nvPr/>
            </p:nvSpPr>
            <p:spPr bwMode="auto">
              <a:xfrm>
                <a:off x="3994176" y="3750127"/>
                <a:ext cx="1184586" cy="38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defTabSz="6858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  <a:spcBef>
                    <a:spcPts val="1000"/>
                  </a:spcBef>
                </a:pPr>
                <a:r>
                  <a:rPr lang="en-US" altLang="en-US" sz="1333" b="1">
                    <a:solidFill>
                      <a:srgbClr val="8497B0"/>
                    </a:solidFill>
                    <a:latin typeface="Arial" charset="0"/>
                  </a:rPr>
                  <a:t>IP Network</a:t>
                </a:r>
              </a:p>
              <a:p>
                <a:pPr algn="ctr" eaLnBrk="1" hangingPunct="1">
                  <a:lnSpc>
                    <a:spcPct val="50000"/>
                  </a:lnSpc>
                  <a:spcBef>
                    <a:spcPts val="1000"/>
                  </a:spcBef>
                </a:pPr>
                <a:r>
                  <a:rPr lang="en-US" altLang="en-US" sz="1333" b="1">
                    <a:solidFill>
                      <a:srgbClr val="8497B0"/>
                    </a:solidFill>
                    <a:latin typeface="Arial" charset="0"/>
                  </a:rPr>
                  <a:t>Private or Public</a:t>
                </a:r>
              </a:p>
            </p:txBody>
          </p:sp>
        </p:grpSp>
        <p:sp>
          <p:nvSpPr>
            <p:cNvPr id="330" name="TextBox 329"/>
            <p:cNvSpPr txBox="1"/>
            <p:nvPr/>
          </p:nvSpPr>
          <p:spPr>
            <a:xfrm>
              <a:off x="3429000" y="4385277"/>
              <a:ext cx="2286001" cy="376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1000">
                  <a:solidFill>
                    <a:schemeClr val="bg1">
                      <a:lumMod val="50000"/>
                      <a:alpha val="92000"/>
                    </a:schemeClr>
                  </a:solidFill>
                  <a:latin typeface="Arial"/>
                  <a:ea typeface="Al Bayan Plain" charset="-78"/>
                  <a:cs typeface="Arial"/>
                </a:defRPr>
              </a:lvl1pPr>
            </a:lstStyle>
            <a:p>
              <a:pPr algn="ctr">
                <a:defRPr/>
              </a:pPr>
              <a:r>
                <a:rPr lang="en-US" sz="1333" dirty="0"/>
                <a:t>IPVPN Service Traffic Simulator</a:t>
              </a:r>
            </a:p>
            <a:p>
              <a:pPr algn="ctr">
                <a:defRPr/>
              </a:pPr>
              <a:r>
                <a:rPr lang="en-US" sz="1333" dirty="0"/>
                <a:t>Traffic Generator</a:t>
              </a:r>
            </a:p>
          </p:txBody>
        </p:sp>
      </p:grpSp>
      <p:pic>
        <p:nvPicPr>
          <p:cNvPr id="24617" name="Picture 2" descr="dot2dot_animation_001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841751"/>
            <a:ext cx="12208933" cy="300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Box 74"/>
          <p:cNvSpPr txBox="1">
            <a:spLocks noChangeArrowheads="1"/>
          </p:cNvSpPr>
          <p:nvPr/>
        </p:nvSpPr>
        <p:spPr bwMode="auto">
          <a:xfrm>
            <a:off x="2205933" y="1219200"/>
            <a:ext cx="6404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ts val="267"/>
              </a:spcAft>
            </a:pPr>
            <a:r>
              <a:rPr lang="en-US" altLang="en-US" sz="1200" b="1" u="sng">
                <a:solidFill>
                  <a:srgbClr val="69778C"/>
                </a:solidFill>
                <a:latin typeface="Arial" charset="0"/>
              </a:rPr>
              <a:t>Software Defined Network – Cloud Network Services, IPVPN and Internet Security</a:t>
            </a:r>
          </a:p>
        </p:txBody>
      </p:sp>
      <p:sp>
        <p:nvSpPr>
          <p:cNvPr id="133" name="Title 1"/>
          <p:cNvSpPr txBox="1">
            <a:spLocks/>
          </p:cNvSpPr>
          <p:nvPr/>
        </p:nvSpPr>
        <p:spPr bwMode="auto">
          <a:xfrm>
            <a:off x="536734" y="30521"/>
            <a:ext cx="11340259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Fast Virtual Network Services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ith Universal Terabit* Network Data Plane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5042" y="1116184"/>
            <a:ext cx="7694472" cy="5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86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2741547"/>
              </p:ext>
            </p:extLst>
          </p:nvPr>
        </p:nvGraphicFramePr>
        <p:xfrm>
          <a:off x="549922" y="931653"/>
          <a:ext cx="8456055" cy="49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42157505"/>
              </p:ext>
            </p:extLst>
          </p:nvPr>
        </p:nvGraphicFramePr>
        <p:xfrm>
          <a:off x="890136" y="1311680"/>
          <a:ext cx="8417765" cy="418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in the overall stack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44262" y="554158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444262" y="2320431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 Controller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44262" y="1635877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44262" y="476875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System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444262" y="3153868"/>
            <a:ext cx="7262446" cy="13579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Plane Services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26" y="5482303"/>
            <a:ext cx="1458743" cy="6698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3" y="4611143"/>
            <a:ext cx="1415635" cy="871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829" y="2253025"/>
            <a:ext cx="1385188" cy="692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615" y="1599463"/>
            <a:ext cx="1108184" cy="7572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8316" y="866458"/>
            <a:ext cx="1602930" cy="7292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1918" y="948914"/>
            <a:ext cx="578420" cy="57842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15" idx="3"/>
            <a:endCxn id="26" idx="1"/>
          </p:cNvCxnSpPr>
          <p:nvPr/>
        </p:nvCxnSpPr>
        <p:spPr>
          <a:xfrm flipV="1">
            <a:off x="9706708" y="5817241"/>
            <a:ext cx="461218" cy="32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3"/>
            <a:endCxn id="24" idx="1"/>
          </p:cNvCxnSpPr>
          <p:nvPr/>
        </p:nvCxnSpPr>
        <p:spPr>
          <a:xfrm>
            <a:off x="1743448" y="5046723"/>
            <a:ext cx="700814" cy="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28" idx="1"/>
          </p:cNvCxnSpPr>
          <p:nvPr/>
        </p:nvCxnSpPr>
        <p:spPr>
          <a:xfrm>
            <a:off x="9706708" y="2599323"/>
            <a:ext cx="5581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1" idx="1"/>
          </p:cNvCxnSpPr>
          <p:nvPr/>
        </p:nvCxnSpPr>
        <p:spPr>
          <a:xfrm>
            <a:off x="1975965" y="1914769"/>
            <a:ext cx="4682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464777" y="959232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Layer/App Server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337859" y="3729708"/>
            <a:ext cx="203253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Processing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587292" y="3729708"/>
            <a:ext cx="183085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IO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697673" y="3729708"/>
            <a:ext cx="2424469" cy="6448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Dataplane Management Agent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87" y="3553124"/>
            <a:ext cx="1000369" cy="575752"/>
          </a:xfrm>
          <a:prstGeom prst="rect">
            <a:avLst/>
          </a:prstGeom>
        </p:spPr>
      </p:pic>
      <p:cxnSp>
        <p:nvCxnSpPr>
          <p:cNvPr id="50" name="Straight Connector 49"/>
          <p:cNvCxnSpPr>
            <a:stCxn id="47" idx="1"/>
            <a:endCxn id="25" idx="3"/>
          </p:cNvCxnSpPr>
          <p:nvPr/>
        </p:nvCxnSpPr>
        <p:spPr>
          <a:xfrm flipH="1" flipV="1">
            <a:off x="9706708" y="3832825"/>
            <a:ext cx="557279" cy="8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3"/>
            <a:endCxn id="31" idx="1"/>
          </p:cNvCxnSpPr>
          <p:nvPr/>
        </p:nvCxnSpPr>
        <p:spPr>
          <a:xfrm>
            <a:off x="9727223" y="1238124"/>
            <a:ext cx="5046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0" y="1784768"/>
            <a:ext cx="1109245" cy="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6684695"/>
              </p:ext>
            </p:extLst>
          </p:nvPr>
        </p:nvGraphicFramePr>
        <p:xfrm>
          <a:off x="1616185" y="1070264"/>
          <a:ext cx="7330388" cy="458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Multiparty: Broad Membership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fdio_cis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7" y="150731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07" y="1059967"/>
            <a:ext cx="2667000" cy="1638300"/>
          </a:xfrm>
          <a:prstGeom prst="rect">
            <a:avLst/>
          </a:prstGeom>
        </p:spPr>
      </p:pic>
      <p:pic>
        <p:nvPicPr>
          <p:cNvPr id="11" name="Picture 10" descr="comcas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1" y="3421945"/>
            <a:ext cx="2105238" cy="1293218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51" y="4400797"/>
            <a:ext cx="1963539" cy="1206174"/>
          </a:xfrm>
          <a:prstGeom prst="rect">
            <a:avLst/>
          </a:prstGeom>
        </p:spPr>
      </p:pic>
      <p:pic>
        <p:nvPicPr>
          <p:cNvPr id="15" name="Picture 14" descr="fdio_huawe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27" y="3135626"/>
            <a:ext cx="2667000" cy="1638300"/>
          </a:xfrm>
          <a:prstGeom prst="rect">
            <a:avLst/>
          </a:prstGeom>
        </p:spPr>
      </p:pic>
      <p:pic>
        <p:nvPicPr>
          <p:cNvPr id="17" name="Picture 16" descr="fdio_caviu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62" y="2283033"/>
            <a:ext cx="2105239" cy="1293218"/>
          </a:xfrm>
          <a:prstGeom prst="rect">
            <a:avLst/>
          </a:prstGeom>
        </p:spPr>
      </p:pic>
      <p:pic>
        <p:nvPicPr>
          <p:cNvPr id="18" name="Picture 17" descr="fdio_inocyb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22" y="5008796"/>
            <a:ext cx="1987641" cy="1220979"/>
          </a:xfrm>
          <a:prstGeom prst="rect">
            <a:avLst/>
          </a:prstGeom>
        </p:spPr>
      </p:pic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48" y="1297589"/>
            <a:ext cx="266700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0" y="1507311"/>
            <a:ext cx="2667000" cy="1638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4660" y="1185721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2372" y="1165754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Service Providers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2898" y="1193528"/>
            <a:ext cx="184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Network Vendors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58194" y="831933"/>
            <a:ext cx="144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Chip Vendors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627963" y="1096248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23152" y="4315224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Integrators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87" y="3007593"/>
            <a:ext cx="2399882" cy="1099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8" y="4213727"/>
            <a:ext cx="2288120" cy="140555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8703462" y="4315224"/>
            <a:ext cx="26669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81" y="5171141"/>
            <a:ext cx="2178976" cy="77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81" y="3081793"/>
            <a:ext cx="1793620" cy="11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Multiparty: Broad Contribution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fdio_cis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0" y="103733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35" y="975478"/>
            <a:ext cx="2667000" cy="1638300"/>
          </a:xfrm>
          <a:prstGeom prst="rect">
            <a:avLst/>
          </a:prstGeom>
        </p:spPr>
      </p:pic>
      <p:pic>
        <p:nvPicPr>
          <p:cNvPr id="11" name="Picture 10" descr="fdio_6wi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93" y="1639981"/>
            <a:ext cx="2667000" cy="1638300"/>
          </a:xfrm>
          <a:prstGeom prst="rect">
            <a:avLst/>
          </a:prstGeom>
        </p:spPr>
      </p:pic>
      <p:pic>
        <p:nvPicPr>
          <p:cNvPr id="12" name="Picture 11" descr="fdio_huawe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8" y="2541308"/>
            <a:ext cx="2667000" cy="1638300"/>
          </a:xfrm>
          <a:prstGeom prst="rect">
            <a:avLst/>
          </a:prstGeom>
        </p:spPr>
      </p:pic>
      <p:pic>
        <p:nvPicPr>
          <p:cNvPr id="13" name="Picture 12" descr="comcast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51" y="2329599"/>
            <a:ext cx="2667000" cy="1638300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15" y="5181215"/>
            <a:ext cx="2667000" cy="1638300"/>
          </a:xfrm>
          <a:prstGeom prst="rect">
            <a:avLst/>
          </a:prstGeom>
        </p:spPr>
      </p:pic>
      <p:pic>
        <p:nvPicPr>
          <p:cNvPr id="17" name="Picture 16" descr="kalray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37" y="4733287"/>
            <a:ext cx="3794760" cy="914400"/>
          </a:xfrm>
          <a:prstGeom prst="rect">
            <a:avLst/>
          </a:prstGeom>
        </p:spPr>
      </p:pic>
      <p:pic>
        <p:nvPicPr>
          <p:cNvPr id="18" name="Picture 17" descr="up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10" y="4717073"/>
            <a:ext cx="1331371" cy="1331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951" y="6072214"/>
            <a:ext cx="282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Politècnica</a:t>
            </a:r>
            <a:r>
              <a:rPr lang="en-US" sz="1200" dirty="0"/>
              <a:t> de </a:t>
            </a:r>
            <a:r>
              <a:rPr lang="en-US" sz="1200" dirty="0" err="1"/>
              <a:t>Catalunya</a:t>
            </a:r>
            <a:r>
              <a:rPr lang="en-US" sz="1200" dirty="0"/>
              <a:t> (UPC)</a:t>
            </a:r>
            <a:endParaRPr lang="en-US" sz="1200" dirty="0" smtClean="0"/>
          </a:p>
        </p:txBody>
      </p:sp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2" y="715169"/>
            <a:ext cx="2667000" cy="1638300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9" y="3698768"/>
            <a:ext cx="2105238" cy="1293217"/>
          </a:xfrm>
          <a:prstGeom prst="rect">
            <a:avLst/>
          </a:prstGeom>
        </p:spPr>
      </p:pic>
      <p:pic>
        <p:nvPicPr>
          <p:cNvPr id="3" name="Picture 2" descr="qosmos (1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6" y="3073963"/>
            <a:ext cx="2590800" cy="457200"/>
          </a:xfrm>
          <a:prstGeom prst="rect">
            <a:avLst/>
          </a:prstGeom>
        </p:spPr>
      </p:pic>
      <p:pic>
        <p:nvPicPr>
          <p:cNvPr id="21" name="Picture 20" descr="fdio_inocyb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" y="4935516"/>
            <a:ext cx="1987641" cy="1220979"/>
          </a:xfrm>
          <a:prstGeom prst="rect">
            <a:avLst/>
          </a:prstGeom>
        </p:spPr>
      </p:pic>
      <p:pic>
        <p:nvPicPr>
          <p:cNvPr id="22" name="Picture 21" descr="fdio_calic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8" y="3379166"/>
            <a:ext cx="1964121" cy="120653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42" y="1094332"/>
            <a:ext cx="15113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96" y="2219616"/>
            <a:ext cx="1168400" cy="787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9581" y="3221958"/>
            <a:ext cx="62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Yandex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0" y="3302563"/>
            <a:ext cx="1682647" cy="1085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62" y="4395951"/>
            <a:ext cx="1524000" cy="69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10" y="2715647"/>
            <a:ext cx="1587500" cy="111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48" y="1108208"/>
            <a:ext cx="1796694" cy="11036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6" y="2227686"/>
            <a:ext cx="1860904" cy="496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17" y="2279810"/>
            <a:ext cx="1041400" cy="104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915765" y="298065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Qiniu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22" y="4775395"/>
            <a:ext cx="2222500" cy="1003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7" y="3834325"/>
            <a:ext cx="2459838" cy="8241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1" y="4223138"/>
            <a:ext cx="2178976" cy="7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76" y="1355847"/>
            <a:ext cx="5775416" cy="3353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80" y="1355847"/>
            <a:ext cx="5122914" cy="2552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8" y="3806821"/>
            <a:ext cx="4882696" cy="305117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97632" y="6492875"/>
            <a:ext cx="468854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Multiproject</a:t>
            </a:r>
            <a:r>
              <a:rPr lang="en-US" dirty="0" smtClean="0"/>
              <a:t>: 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6196" y="1778073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Honeycomb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81152" y="1774742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hc2vpp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3921" y="1192541"/>
            <a:ext cx="7511860" cy="1206137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7218" y="2119550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CSIT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287218" y="2789156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uppet-fdio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5639" y="3458762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64015" y="1183343"/>
            <a:ext cx="2566248" cy="3586788"/>
          </a:xfrm>
          <a:prstGeom prst="roundRect">
            <a:avLst>
              <a:gd name="adj" fmla="val 4904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Testing/Support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86196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NSH_SFC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81153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76110" y="31498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67898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odp4vpp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86196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CICN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6110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 Sandbox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86195" y="4178937"/>
            <a:ext cx="6447313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53920" y="2555531"/>
            <a:ext cx="7511861" cy="2232350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86195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eb_dpdk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81152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rpm_dpdk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53920" y="4944733"/>
            <a:ext cx="7511861" cy="1086999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6108" y="263405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GoVPP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16741" y="261767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P4VPP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79225" y="1964901"/>
            <a:ext cx="4603185" cy="36738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63105" y="228601"/>
            <a:ext cx="11340259" cy="10050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r>
              <a:rPr lang="en-US" sz="400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VPP – Vector Packet Processing</a:t>
            </a:r>
            <a:br>
              <a:rPr lang="en-US" sz="4000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</a:br>
            <a:r>
              <a:rPr lang="en-US" sz="2400" dirty="0">
                <a:solidFill>
                  <a:sysClr val="window" lastClr="FFFFFF">
                    <a:lumMod val="50000"/>
                  </a:sysClr>
                </a:solidFill>
              </a:rPr>
              <a:t>Compute Optimized SW Network Platform</a:t>
            </a:r>
            <a:endParaRPr lang="en-US" sz="2400" i="1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797465" y="2061875"/>
            <a:ext cx="6318337" cy="41417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  <a:defRPr/>
            </a:pPr>
            <a:r>
              <a:rPr lang="en-US" sz="2400" b="1" dirty="0">
                <a:solidFill>
                  <a:srgbClr val="70AD47"/>
                </a:solidFill>
              </a:rPr>
              <a:t>Packet Processing Software Platform</a:t>
            </a:r>
          </a:p>
          <a:p>
            <a:pPr marL="403215" lvl="1" indent="-223833" defTabSz="914377">
              <a:spcBef>
                <a:spcPts val="500"/>
              </a:spcBef>
              <a:defRPr/>
            </a:pP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High performance</a:t>
            </a:r>
          </a:p>
          <a:p>
            <a:pPr marL="403215" lvl="1" indent="-223833" defTabSz="914377">
              <a:spcBef>
                <a:spcPts val="500"/>
              </a:spcBef>
              <a:defRPr/>
            </a:pP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Linux user space</a:t>
            </a:r>
          </a:p>
          <a:p>
            <a:pPr marL="403215" lvl="1" indent="-223833" defTabSz="914377">
              <a:spcBef>
                <a:spcPts val="500"/>
              </a:spcBef>
              <a:defRPr/>
            </a:pP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Runs on compute CPUs:             </a:t>
            </a:r>
          </a:p>
          <a:p>
            <a:pPr marL="688957" lvl="2" indent="-230182" defTabSz="914377">
              <a:spcBef>
                <a:spcPts val="500"/>
              </a:spcBef>
              <a:buFont typeface=".AppleSystemUIFont" charset="-120"/>
              <a:buChar char="-"/>
              <a:defRPr/>
            </a:pPr>
            <a:r>
              <a:rPr lang="en-US" sz="2000" dirty="0">
                <a:solidFill>
                  <a:srgbClr val="117CC3"/>
                </a:solidFill>
              </a:rPr>
              <a:t>And “knows” how to run them well !</a:t>
            </a:r>
            <a:endParaRPr lang="en-US" sz="2000" dirty="0">
              <a:solidFill>
                <a:srgbClr val="70AD47"/>
              </a:solidFill>
            </a:endParaRPr>
          </a:p>
          <a:p>
            <a:pPr marL="688957" lvl="2" indent="-230182" defTabSz="914377">
              <a:spcBef>
                <a:spcPts val="500"/>
              </a:spcBef>
              <a:buFont typeface=".AppleSystemUIFont" charset="-120"/>
              <a:buChar char="-"/>
              <a:defRPr/>
            </a:pPr>
            <a:endParaRPr lang="en-US" sz="20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179382" lvl="1" indent="0" defTabSz="914377">
              <a:spcBef>
                <a:spcPts val="500"/>
              </a:spcBef>
              <a:buNone/>
              <a:defRPr/>
            </a:pPr>
            <a:r>
              <a:rPr lang="en-US" sz="24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Shipping at volume in server &amp; embedded products</a:t>
            </a:r>
          </a:p>
        </p:txBody>
      </p:sp>
      <p:sp>
        <p:nvSpPr>
          <p:cNvPr id="44" name="Slide Number Placeholder 5"/>
          <p:cNvSpPr txBox="1">
            <a:spLocks/>
          </p:cNvSpPr>
          <p:nvPr/>
        </p:nvSpPr>
        <p:spPr>
          <a:xfrm>
            <a:off x="10757648" y="6356351"/>
            <a:ext cx="59615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defTabSz="457086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086" algn="l" defTabSz="45708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172" algn="l" defTabSz="45708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258" algn="l" defTabSz="45708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344" algn="l" defTabSz="45708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5426" algn="l" defTabSz="91417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2516" algn="l" defTabSz="91417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9599" algn="l" defTabSz="91417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6684" algn="l" defTabSz="91417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40CC8E1A-A953-FA40-9E8D-D790E7D153E7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89111" y="3504237"/>
            <a:ext cx="3783411" cy="683825"/>
          </a:xfrm>
          <a:prstGeom prst="roundRect">
            <a:avLst>
              <a:gd name="adj" fmla="val 50000"/>
            </a:avLst>
          </a:prstGeom>
          <a:solidFill>
            <a:srgbClr val="7CB742"/>
          </a:solidFill>
          <a:ln w="57150" cap="flat" cmpd="sng" algn="ctr">
            <a:solidFill>
              <a:srgbClr val="4C7428">
                <a:alpha val="6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r>
              <a:rPr lang="en-US" sz="24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Packet Processing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704309" y="3175000"/>
            <a:ext cx="1776491" cy="457200"/>
            <a:chOff x="9677400" y="3429000"/>
            <a:chExt cx="1776490" cy="457200"/>
          </a:xfrm>
        </p:grpSpPr>
        <p:pic>
          <p:nvPicPr>
            <p:cNvPr id="47" name="Picture 46" descr="fdio_int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3429000"/>
              <a:ext cx="744279" cy="457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1942" y="3429000"/>
              <a:ext cx="609600" cy="4572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701" y="3438293"/>
              <a:ext cx="347189" cy="438615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endCxn id="45" idx="3"/>
          </p:cNvCxnSpPr>
          <p:nvPr/>
        </p:nvCxnSpPr>
        <p:spPr>
          <a:xfrm flipH="1">
            <a:off x="4872522" y="3846148"/>
            <a:ext cx="683503" cy="0"/>
          </a:xfrm>
          <a:prstGeom prst="straightConnector1">
            <a:avLst/>
          </a:prstGeom>
          <a:noFill/>
          <a:ln w="44450" cap="flat" cmpd="sng" algn="ctr">
            <a:solidFill>
              <a:srgbClr val="3B4855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381000" y="3846148"/>
            <a:ext cx="686477" cy="0"/>
          </a:xfrm>
          <a:prstGeom prst="straightConnector1">
            <a:avLst/>
          </a:prstGeom>
          <a:noFill/>
          <a:ln w="44450" cap="flat" cmpd="sng" algn="ctr">
            <a:solidFill>
              <a:srgbClr val="3B4855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2" name="Rounded Rectangle 51"/>
          <p:cNvSpPr/>
          <p:nvPr/>
        </p:nvSpPr>
        <p:spPr>
          <a:xfrm>
            <a:off x="1089109" y="2619970"/>
            <a:ext cx="3783411" cy="713309"/>
          </a:xfrm>
          <a:prstGeom prst="roundRect">
            <a:avLst>
              <a:gd name="adj" fmla="val 50000"/>
            </a:avLst>
          </a:prstGeom>
          <a:solidFill>
            <a:srgbClr val="0B537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>
            <a:noAutofit/>
          </a:bodyPr>
          <a:lstStyle/>
          <a:p>
            <a:pPr algn="ctr" defTabSz="914377">
              <a:defRPr/>
            </a:pPr>
            <a:r>
              <a:rPr lang="en-US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Dataplane Management Agent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89111" y="4369817"/>
            <a:ext cx="3783411" cy="683825"/>
          </a:xfrm>
          <a:prstGeom prst="roundRect">
            <a:avLst>
              <a:gd name="adj" fmla="val 50000"/>
            </a:avLst>
          </a:prstGeom>
          <a:solidFill>
            <a:srgbClr val="4BB8C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r>
              <a:rPr lang="en-US" sz="2400" ker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Network IO</a:t>
            </a:r>
            <a:endParaRPr lang="en-US" sz="2400" kern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0"/>
            <a:ext cx="304800" cy="228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100442" y="84083"/>
            <a:ext cx="1954925" cy="8618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94916" y="1786435"/>
            <a:ext cx="3105787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7923" y="1780235"/>
            <a:ext cx="3105787" cy="369332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kern="0" dirty="0">
                <a:solidFill>
                  <a:prstClr val="black">
                    <a:lumMod val="50000"/>
                    <a:lumOff val="50000"/>
                  </a:prstClr>
                </a:solidFill>
                <a:ea typeface="Arial" charset="0"/>
                <a:cs typeface="Arial" charset="0"/>
              </a:rPr>
              <a:t>Bare-metal / VM / Container</a:t>
            </a:r>
          </a:p>
        </p:txBody>
      </p:sp>
    </p:spTree>
    <p:extLst>
      <p:ext uri="{BB962C8B-B14F-4D97-AF65-F5344CB8AC3E}">
        <p14:creationId xmlns:p14="http://schemas.microsoft.com/office/powerpoint/2010/main" val="18527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build="p"/>
      <p:bldP spid="45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/>
        </p:nvSpPr>
        <p:spPr bwMode="auto">
          <a:xfrm>
            <a:off x="742373" y="205371"/>
            <a:ext cx="11340259" cy="1024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ea typeface="Arial" charset="0"/>
                <a:cs typeface="Arial" charset="0"/>
              </a:rPr>
              <a:t>VPP – How does it work?</a:t>
            </a:r>
          </a:p>
          <a:p>
            <a:pPr defTabSz="914377"/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Compute Optimized SW Network Platform</a:t>
            </a:r>
            <a:endParaRPr lang="en-US" sz="2400" i="1" dirty="0">
              <a:solidFill>
                <a:prstClr val="white">
                  <a:lumMod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05849" y="1358326"/>
            <a:ext cx="3771915" cy="613191"/>
            <a:chOff x="405849" y="1358325"/>
            <a:chExt cx="3771914" cy="613190"/>
          </a:xfrm>
        </p:grpSpPr>
        <p:sp>
          <p:nvSpPr>
            <p:cNvPr id="66" name="Oval 65"/>
            <p:cNvSpPr/>
            <p:nvPr/>
          </p:nvSpPr>
          <p:spPr>
            <a:xfrm>
              <a:off x="405849" y="1457607"/>
              <a:ext cx="353574" cy="353574"/>
            </a:xfrm>
            <a:prstGeom prst="ellipse">
              <a:avLst/>
            </a:prstGeom>
            <a:solidFill>
              <a:srgbClr val="18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4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1969" y="1358325"/>
              <a:ext cx="3109043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charset="0"/>
                  <a:cs typeface="Arial" charset="0"/>
                </a:rPr>
                <a:t>Packet processing is decomposed</a:t>
              </a:r>
            </a:p>
            <a:p>
              <a:pPr defTabSz="914377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charset="0"/>
                  <a:cs typeface="Arial" charset="0"/>
                </a:rPr>
                <a:t>into a directed graph of nodes …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45344" y="1951373"/>
              <a:ext cx="3732419" cy="2014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03521" y="1953189"/>
            <a:ext cx="1435463" cy="3161063"/>
            <a:chOff x="5203519" y="1953188"/>
            <a:chExt cx="1435463" cy="3161062"/>
          </a:xfrm>
        </p:grpSpPr>
        <p:sp>
          <p:nvSpPr>
            <p:cNvPr id="70" name="Rectangle 69"/>
            <p:cNvSpPr/>
            <p:nvPr/>
          </p:nvSpPr>
          <p:spPr>
            <a:xfrm>
              <a:off x="5203519" y="1953188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03519" y="2243953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3519" y="2534718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2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03519" y="2825483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3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03519" y="3116248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4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03519" y="3407013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5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3519" y="3697777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203519" y="3988542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7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203519" y="4279307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8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203519" y="4570072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9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3521" y="4860833"/>
              <a:ext cx="1435461" cy="253417"/>
            </a:xfrm>
            <a:prstGeom prst="rect">
              <a:avLst/>
            </a:prstGeom>
            <a:solidFill>
              <a:srgbClr val="4BB8CE">
                <a:alpha val="12157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10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Packet 10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342227" y="1342327"/>
            <a:ext cx="3239191" cy="613191"/>
            <a:chOff x="4342227" y="1342327"/>
            <a:chExt cx="3239190" cy="613190"/>
          </a:xfrm>
        </p:grpSpPr>
        <p:sp>
          <p:nvSpPr>
            <p:cNvPr id="82" name="Rectangle 81"/>
            <p:cNvSpPr/>
            <p:nvPr/>
          </p:nvSpPr>
          <p:spPr>
            <a:xfrm>
              <a:off x="4862396" y="1342327"/>
              <a:ext cx="2376657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charset="0"/>
                  <a:cs typeface="Arial" charset="0"/>
                </a:rPr>
                <a:t>… packets move through </a:t>
              </a:r>
              <a:b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charset="0"/>
                  <a:cs typeface="Arial" charset="0"/>
                </a:rPr>
              </a:b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charset="0"/>
                  <a:cs typeface="Arial" charset="0"/>
                </a:rPr>
                <a:t>graph nodes in vector …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342227" y="1445450"/>
              <a:ext cx="353574" cy="353574"/>
            </a:xfrm>
            <a:prstGeom prst="ellipse">
              <a:avLst/>
            </a:prstGeom>
            <a:solidFill>
              <a:srgbClr val="4BB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4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4352551" y="1935375"/>
              <a:ext cx="3228866" cy="2014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0" y="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100442" y="84083"/>
            <a:ext cx="1954925" cy="8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848601" y="1342328"/>
            <a:ext cx="3596831" cy="3840171"/>
            <a:chOff x="7848600" y="1342327"/>
            <a:chExt cx="3596830" cy="3840170"/>
          </a:xfrm>
        </p:grpSpPr>
        <p:grpSp>
          <p:nvGrpSpPr>
            <p:cNvPr id="88" name="Group 87"/>
            <p:cNvGrpSpPr/>
            <p:nvPr/>
          </p:nvGrpSpPr>
          <p:grpSpPr>
            <a:xfrm>
              <a:off x="8157194" y="1342327"/>
              <a:ext cx="3288236" cy="3748666"/>
              <a:chOff x="8157194" y="1342327"/>
              <a:chExt cx="3288236" cy="374866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8157194" y="2341218"/>
                <a:ext cx="3208242" cy="2002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816049" y="2156549"/>
                <a:ext cx="18905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defTabSz="914377"/>
                <a:r>
                  <a:rPr lang="en-US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Arial" charset="0"/>
                    <a:cs typeface="Arial" charset="0"/>
                  </a:rPr>
                  <a:t>Microprocessor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503718" y="1342327"/>
                <a:ext cx="29417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  <a:t>… graph nodes are optimized </a:t>
                </a:r>
                <a:b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</a:b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  <a:t>to fit inside the instruction cache …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559177" y="4567773"/>
                <a:ext cx="27652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  <a:t>… packets are pre-fetched </a:t>
                </a:r>
                <a:b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</a:b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Arial" charset="0"/>
                    <a:cs typeface="Arial" charset="0"/>
                  </a:rPr>
                  <a:t>into the data cache.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8342851" y="2700619"/>
                <a:ext cx="2836928" cy="567378"/>
                <a:chOff x="7983473" y="2737045"/>
                <a:chExt cx="2836928" cy="567378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7983473" y="2737045"/>
                  <a:ext cx="2836928" cy="5673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48DE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r>
                    <a:rPr lang="en-US" dirty="0">
                      <a:solidFill>
                        <a:prstClr val="white"/>
                      </a:solidFill>
                      <a:latin typeface="Arial" charset="0"/>
                      <a:ea typeface="Arial" charset="0"/>
                      <a:cs typeface="Arial" charset="0"/>
                    </a:rPr>
                    <a:t>   Instruction Cache</a:t>
                  </a: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8153400" y="2843947"/>
                  <a:ext cx="353574" cy="3535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r>
                    <a:rPr lang="en-US" sz="1400" dirty="0">
                      <a:solidFill>
                        <a:srgbClr val="348DE3"/>
                      </a:solidFill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8342851" y="3466516"/>
                <a:ext cx="2836928" cy="567378"/>
                <a:chOff x="7978650" y="3502942"/>
                <a:chExt cx="2836928" cy="567378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7978650" y="3502942"/>
                  <a:ext cx="2836928" cy="5673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CB74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70"/>
                  <a:r>
                    <a:rPr lang="en-US" dirty="0">
                      <a:solidFill>
                        <a:prstClr val="white"/>
                      </a:solidFill>
                      <a:latin typeface="Arial" charset="0"/>
                      <a:ea typeface="Arial" charset="0"/>
                      <a:cs typeface="Arial" charset="0"/>
                    </a:rPr>
                    <a:t>Data Cache</a:t>
                  </a: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8153400" y="3609844"/>
                  <a:ext cx="353574" cy="3535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r>
                    <a:rPr lang="en-US" sz="1400" dirty="0">
                      <a:solidFill>
                        <a:srgbClr val="7CB742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</p:grpSp>
        </p:grpSp>
        <p:cxnSp>
          <p:nvCxnSpPr>
            <p:cNvPr id="89" name="Straight Connector 88"/>
            <p:cNvCxnSpPr/>
            <p:nvPr/>
          </p:nvCxnSpPr>
          <p:spPr>
            <a:xfrm>
              <a:off x="7848600" y="1440541"/>
              <a:ext cx="0" cy="37419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8150144" y="1450710"/>
              <a:ext cx="353574" cy="353574"/>
            </a:xfrm>
            <a:prstGeom prst="ellipse">
              <a:avLst/>
            </a:prstGeom>
            <a:solidFill>
              <a:srgbClr val="348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4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8155403" y="4650826"/>
              <a:ext cx="353574" cy="353574"/>
            </a:xfrm>
            <a:prstGeom prst="ellipse">
              <a:avLst/>
            </a:prstGeom>
            <a:solidFill>
              <a:srgbClr val="7CB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4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69648" y="5799685"/>
            <a:ext cx="11605521" cy="829716"/>
            <a:chOff x="269646" y="5799684"/>
            <a:chExt cx="11605521" cy="829716"/>
          </a:xfrm>
        </p:grpSpPr>
        <p:sp>
          <p:nvSpPr>
            <p:cNvPr id="103" name="Rectangle 102"/>
            <p:cNvSpPr/>
            <p:nvPr/>
          </p:nvSpPr>
          <p:spPr>
            <a:xfrm>
              <a:off x="1061544" y="5802700"/>
              <a:ext cx="10813621" cy="826700"/>
            </a:xfrm>
            <a:prstGeom prst="rect">
              <a:avLst/>
            </a:prstGeom>
            <a:solidFill>
              <a:srgbClr val="FFFFFF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69646" y="5799684"/>
              <a:ext cx="11605521" cy="0"/>
            </a:xfrm>
            <a:prstGeom prst="line">
              <a:avLst/>
            </a:prstGeom>
            <a:ln w="6350" cmpd="sng">
              <a:solidFill>
                <a:srgbClr val="3C485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69646" y="6626384"/>
              <a:ext cx="11605521" cy="0"/>
            </a:xfrm>
            <a:prstGeom prst="line">
              <a:avLst/>
            </a:prstGeom>
            <a:ln w="6350" cmpd="sng">
              <a:solidFill>
                <a:srgbClr val="3C485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69647" y="5929106"/>
              <a:ext cx="11605518" cy="5894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defPPr>
                <a:defRPr lang="en-US"/>
              </a:defPPr>
              <a:lvl1pPr marR="0" lvl="0" indent="0" defTabSz="685800" fontAlgn="auto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3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"/>
                  <a:cs typeface="Arial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pPr algn="ctr" defTabSz="685783">
                <a:spcBef>
                  <a:spcPts val="751"/>
                </a:spcBef>
              </a:pPr>
              <a:r>
                <a:rPr lang="en-US" sz="1867" b="1" dirty="0">
                  <a:solidFill>
                    <a:srgbClr val="44546A"/>
                  </a:solidFill>
                </a:rPr>
                <a:t>Makes use of modern Intel® Xeon® Processor micro-architectures. </a:t>
              </a:r>
              <a:br>
                <a:rPr lang="en-US" sz="1867" b="1" dirty="0">
                  <a:solidFill>
                    <a:srgbClr val="44546A"/>
                  </a:solidFill>
                </a:rPr>
              </a:br>
              <a:r>
                <a:rPr lang="en-US" sz="1867" b="1" dirty="0">
                  <a:solidFill>
                    <a:srgbClr val="44546A"/>
                  </a:solidFill>
                </a:rPr>
                <a:t>Instruction cache &amp; data cache always hot </a:t>
              </a:r>
              <a:r>
                <a:rPr lang="en-US" sz="2000" b="1" dirty="0">
                  <a:solidFill>
                    <a:srgbClr val="44536A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</a:t>
              </a:r>
              <a:r>
                <a:rPr lang="en-US" sz="1867" b="1" dirty="0">
                  <a:solidFill>
                    <a:srgbClr val="44546A"/>
                  </a:solidFill>
                </a:rPr>
                <a:t> Minimized memory latency and usage.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01548" y="2073400"/>
            <a:ext cx="2099059" cy="295145"/>
            <a:chOff x="1101548" y="2073398"/>
            <a:chExt cx="2099058" cy="295145"/>
          </a:xfrm>
        </p:grpSpPr>
        <p:sp>
          <p:nvSpPr>
            <p:cNvPr id="108" name="Rounded Rectangle 107"/>
            <p:cNvSpPr/>
            <p:nvPr/>
          </p:nvSpPr>
          <p:spPr>
            <a:xfrm>
              <a:off x="1101548" y="2073398"/>
              <a:ext cx="636078" cy="295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vhost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-user-</a:t>
              </a:r>
            </a:p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input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853910" y="2073398"/>
              <a:ext cx="636078" cy="295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af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-packet-</a:t>
              </a:r>
            </a:p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input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564528" y="2073398"/>
              <a:ext cx="636078" cy="295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dpdk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-input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04689" y="3323760"/>
            <a:ext cx="1511592" cy="880051"/>
            <a:chOff x="1104689" y="3323759"/>
            <a:chExt cx="1511592" cy="880051"/>
          </a:xfrm>
        </p:grpSpPr>
        <p:sp>
          <p:nvSpPr>
            <p:cNvPr id="112" name="Rounded Rectangle 111"/>
            <p:cNvSpPr/>
            <p:nvPr/>
          </p:nvSpPr>
          <p:spPr>
            <a:xfrm>
              <a:off x="1104689" y="3870265"/>
              <a:ext cx="636078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ip4-lookup-</a:t>
              </a:r>
            </a:p>
            <a:p>
              <a:pPr algn="ctr" defTabSz="914377"/>
              <a:r>
                <a:rPr lang="en-US" sz="900" dirty="0" err="1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mulitcast</a:t>
              </a:r>
              <a:endPara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853910" y="3870265"/>
              <a:ext cx="636078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ip4-lookup*</a:t>
              </a:r>
            </a:p>
          </p:txBody>
        </p:sp>
        <p:cxnSp>
          <p:nvCxnSpPr>
            <p:cNvPr id="114" name="Elbow Connector 113"/>
            <p:cNvCxnSpPr/>
            <p:nvPr/>
          </p:nvCxnSpPr>
          <p:spPr>
            <a:xfrm rot="5400000">
              <a:off x="2120862" y="3374846"/>
              <a:ext cx="546506" cy="4443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853911" y="2368545"/>
            <a:ext cx="901443" cy="565601"/>
            <a:chOff x="1853910" y="2368543"/>
            <a:chExt cx="901443" cy="565601"/>
          </a:xfrm>
        </p:grpSpPr>
        <p:sp>
          <p:nvSpPr>
            <p:cNvPr id="116" name="Rounded Rectangle 115"/>
            <p:cNvSpPr/>
            <p:nvPr/>
          </p:nvSpPr>
          <p:spPr>
            <a:xfrm>
              <a:off x="1853910" y="2600599"/>
              <a:ext cx="636078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ethernet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</a:t>
              </a:r>
            </a:p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input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2171949" y="2368543"/>
              <a:ext cx="0" cy="232056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5400000">
              <a:off x="2432237" y="2444256"/>
              <a:ext cx="380868" cy="26536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27102" y="2368545"/>
            <a:ext cx="3600407" cy="1358657"/>
            <a:chOff x="427102" y="2368544"/>
            <a:chExt cx="3600406" cy="1358657"/>
          </a:xfrm>
        </p:grpSpPr>
        <p:sp>
          <p:nvSpPr>
            <p:cNvPr id="120" name="Rounded Rectangle 119"/>
            <p:cNvSpPr/>
            <p:nvPr/>
          </p:nvSpPr>
          <p:spPr>
            <a:xfrm>
              <a:off x="427102" y="3469905"/>
              <a:ext cx="562752" cy="2347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mpls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-input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73052" y="3366292"/>
              <a:ext cx="503807" cy="22101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lldp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-input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882660" y="3263663"/>
              <a:ext cx="503807" cy="2328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arp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-input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171644" y="3192084"/>
              <a:ext cx="503807" cy="2781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cdp</a:t>
              </a:r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-input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171949" y="2934143"/>
              <a:ext cx="710618" cy="241539"/>
              <a:chOff x="2171949" y="2934143"/>
              <a:chExt cx="710618" cy="241539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2171949" y="2936773"/>
                <a:ext cx="0" cy="232056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lbow Connector 131"/>
              <p:cNvCxnSpPr/>
              <p:nvPr/>
            </p:nvCxnSpPr>
            <p:spPr>
              <a:xfrm rot="16200000" flipH="1">
                <a:off x="2406488" y="2699604"/>
                <a:ext cx="241539" cy="710618"/>
              </a:xfrm>
              <a:prstGeom prst="bentConnector3">
                <a:avLst>
                  <a:gd name="adj1" fmla="val 25421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Elbow Connector 124"/>
            <p:cNvCxnSpPr/>
            <p:nvPr/>
          </p:nvCxnSpPr>
          <p:spPr>
            <a:xfrm rot="16200000" flipH="1">
              <a:off x="2556821" y="2694290"/>
              <a:ext cx="1033140" cy="38164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rot="16200000" flipH="1">
              <a:off x="2965035" y="2431250"/>
              <a:ext cx="789179" cy="69968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2691744" y="3431048"/>
              <a:ext cx="636078" cy="2961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...-no-</a:t>
              </a:r>
            </a:p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checksum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391430" y="3175683"/>
              <a:ext cx="636078" cy="2961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ip6-input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1851679" y="3175683"/>
              <a:ext cx="636078" cy="2961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l2-input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2564528" y="3175683"/>
              <a:ext cx="636078" cy="2961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charset="0"/>
                  <a:ea typeface="Arial" charset="0"/>
                  <a:cs typeface="Arial" charset="0"/>
                </a:rPr>
                <a:t>ip4-input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05169" y="4203811"/>
            <a:ext cx="2664096" cy="690859"/>
            <a:chOff x="805169" y="4203810"/>
            <a:chExt cx="2664096" cy="690859"/>
          </a:xfrm>
        </p:grpSpPr>
        <p:cxnSp>
          <p:nvCxnSpPr>
            <p:cNvPr id="134" name="Elbow Connector 133"/>
            <p:cNvCxnSpPr>
              <a:stCxn id="113" idx="2"/>
              <a:endCxn id="140" idx="0"/>
            </p:cNvCxnSpPr>
            <p:nvPr/>
          </p:nvCxnSpPr>
          <p:spPr>
            <a:xfrm rot="16200000" flipH="1">
              <a:off x="2190215" y="4185544"/>
              <a:ext cx="294546" cy="33107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>
              <a:stCxn id="113" idx="2"/>
              <a:endCxn id="141" idx="0"/>
            </p:cNvCxnSpPr>
            <p:nvPr/>
          </p:nvCxnSpPr>
          <p:spPr>
            <a:xfrm rot="16200000" flipH="1">
              <a:off x="2526659" y="3849099"/>
              <a:ext cx="294546" cy="100396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>
              <a:stCxn id="113" idx="2"/>
              <a:endCxn id="138" idx="0"/>
            </p:cNvCxnSpPr>
            <p:nvPr/>
          </p:nvCxnSpPr>
          <p:spPr>
            <a:xfrm rot="5400000">
              <a:off x="1832829" y="4159236"/>
              <a:ext cx="294546" cy="38369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>
              <a:stCxn id="113" idx="2"/>
              <a:endCxn id="139" idx="0"/>
            </p:cNvCxnSpPr>
            <p:nvPr/>
          </p:nvCxnSpPr>
          <p:spPr>
            <a:xfrm rot="5400000">
              <a:off x="1500324" y="3826731"/>
              <a:ext cx="294546" cy="104870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1490729" y="4498356"/>
              <a:ext cx="595050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ip4-load-</a:t>
              </a:r>
            </a:p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balance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805169" y="4498356"/>
              <a:ext cx="636150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 err="1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mpls</a:t>
              </a:r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-policy-</a:t>
              </a:r>
            </a:p>
            <a:p>
              <a:pPr algn="ctr" defTabSz="914377"/>
              <a:r>
                <a:rPr lang="en-US" sz="900" dirty="0" err="1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encap</a:t>
              </a:r>
              <a:endPara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209657" y="4498356"/>
              <a:ext cx="586740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ip4-rewrite-</a:t>
              </a:r>
            </a:p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transit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2882567" y="4498356"/>
              <a:ext cx="586698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ip4-</a:t>
              </a:r>
            </a:p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midchain</a:t>
              </a:r>
            </a:p>
          </p:txBody>
        </p:sp>
        <p:cxnSp>
          <p:nvCxnSpPr>
            <p:cNvPr id="142" name="Straight Connector 141"/>
            <p:cNvCxnSpPr>
              <a:stCxn id="138" idx="3"/>
              <a:endCxn id="140" idx="1"/>
            </p:cNvCxnSpPr>
            <p:nvPr/>
          </p:nvCxnSpPr>
          <p:spPr>
            <a:xfrm>
              <a:off x="2085779" y="4665129"/>
              <a:ext cx="123878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/>
            <p:cNvCxnSpPr/>
            <p:nvPr/>
          </p:nvCxnSpPr>
          <p:spPr>
            <a:xfrm rot="5400000">
              <a:off x="1860488" y="4781797"/>
              <a:ext cx="54904" cy="170840"/>
            </a:xfrm>
            <a:prstGeom prst="curvedConnector3">
              <a:avLst>
                <a:gd name="adj1" fmla="val 43984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2209657" y="4839761"/>
            <a:ext cx="549032" cy="541243"/>
            <a:chOff x="2209657" y="4839762"/>
            <a:chExt cx="549032" cy="541242"/>
          </a:xfrm>
        </p:grpSpPr>
        <p:sp>
          <p:nvSpPr>
            <p:cNvPr id="145" name="Rounded Rectangle 144"/>
            <p:cNvSpPr/>
            <p:nvPr/>
          </p:nvSpPr>
          <p:spPr>
            <a:xfrm>
              <a:off x="2209657" y="5047459"/>
              <a:ext cx="549032" cy="333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interface-</a:t>
              </a:r>
            </a:p>
            <a:p>
              <a:pPr algn="ctr" defTabSz="914377"/>
              <a:r>
                <a:rPr lang="en-US" sz="9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output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2484173" y="4839762"/>
              <a:ext cx="0" cy="20769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239611" y="5528049"/>
            <a:ext cx="40799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800" dirty="0">
                <a:solidFill>
                  <a:prstClr val="white">
                    <a:lumMod val="50000"/>
                  </a:prstClr>
                </a:solidFill>
                <a:ea typeface="Arial" charset="0"/>
                <a:cs typeface="Arial" charset="0"/>
              </a:rPr>
              <a:t>* Each graph node implements a “micro-NF”, a “micro-NetworkFunction” processing packets.</a:t>
            </a:r>
          </a:p>
        </p:txBody>
      </p:sp>
    </p:spTree>
    <p:extLst>
      <p:ext uri="{BB962C8B-B14F-4D97-AF65-F5344CB8AC3E}">
        <p14:creationId xmlns:p14="http://schemas.microsoft.com/office/powerpoint/2010/main" val="520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13856</TotalTime>
  <Words>2317</Words>
  <Application>Microsoft Macintosh PowerPoint</Application>
  <PresentationFormat>Widescreen</PresentationFormat>
  <Paragraphs>923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.AppleSystemUIFont</vt:lpstr>
      <vt:lpstr>Al Bayan Plain</vt:lpstr>
      <vt:lpstr>Arial</vt:lpstr>
      <vt:lpstr>Calibri</vt:lpstr>
      <vt:lpstr>Calibri Light</vt:lpstr>
      <vt:lpstr>CiscoSans</vt:lpstr>
      <vt:lpstr>Consolas</vt:lpstr>
      <vt:lpstr>Mangal</vt:lpstr>
      <vt:lpstr>ＭＳ Ｐゴシック</vt:lpstr>
      <vt:lpstr>Wingdings</vt:lpstr>
      <vt:lpstr>Office Theme</vt:lpstr>
      <vt:lpstr>PowerPoint Presentation</vt:lpstr>
      <vt:lpstr>FD.io: The Universal Dataplane</vt:lpstr>
      <vt:lpstr>Fd.io in the overall stack</vt:lpstr>
      <vt:lpstr>Multiparty: Broad Membership</vt:lpstr>
      <vt:lpstr>Multiparty: Broad Contribution</vt:lpstr>
      <vt:lpstr>Code Activity</vt:lpstr>
      <vt:lpstr>Multiproject: Fd.io Projects</vt:lpstr>
      <vt:lpstr>PowerPoint Presentation</vt:lpstr>
      <vt:lpstr>PowerPoint Presentation</vt:lpstr>
      <vt:lpstr>VPP Architecture: Packet Processing</vt:lpstr>
      <vt:lpstr>VPP Architecture: Splitting the Vector</vt:lpstr>
      <vt:lpstr>VPP Architecture: Plugins</vt:lpstr>
      <vt:lpstr>VPP Architecture: Programmability</vt:lpstr>
      <vt:lpstr>PowerPoint Presentation</vt:lpstr>
      <vt:lpstr>PowerPoint Presentation</vt:lpstr>
      <vt:lpstr>Universal Dataplane: Features</vt:lpstr>
      <vt:lpstr>Rapid Release Cadence – ~3 months</vt:lpstr>
      <vt:lpstr>Continuous Quality, Performance, Usability Built into the development process – patch by patch</vt:lpstr>
      <vt:lpstr>PowerPoint Presentation</vt:lpstr>
      <vt:lpstr>Networking as a Microservice</vt:lpstr>
      <vt:lpstr>Opportunities to Contribute</vt:lpstr>
      <vt:lpstr>Backup</vt:lpstr>
      <vt:lpstr>VPP: How does it work?</vt:lpstr>
      <vt:lpstr>VPP: How does it work?</vt:lpstr>
      <vt:lpstr>VPP: How does it work?</vt:lpstr>
      <vt:lpstr>VPP: How does it work?</vt:lpstr>
      <vt:lpstr>PowerPoint Presentation</vt:lpstr>
      <vt:lpstr>Code Activity</vt:lpstr>
      <vt:lpstr>Code Activity</vt:lpstr>
      <vt:lpstr>Code Activity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keywords>CTPClassification=CTP_PUBLIC:VisualMarkings=</cp:keywords>
  <cp:lastModifiedBy>Ed Warnicke</cp:lastModifiedBy>
  <cp:revision>156</cp:revision>
  <dcterms:created xsi:type="dcterms:W3CDTF">2017-03-08T16:02:40Z</dcterms:created>
  <dcterms:modified xsi:type="dcterms:W3CDTF">2017-09-14T03:46:12Z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cfd982a6-8b1d-47f2-a53a-87290a734b90</vt:lpwstr>
  </property>
  <property fmtid="{D5CDD505-2E9C-101B-9397-08002B2CF9AE}" pid="3" name="CTP_TimeStamp">
    <vt:lpwstr>2017-08-29 15:27:57Z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