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276" r:id="rId20"/>
    <p:sldId id="280" r:id="rId21"/>
    <p:sldId id="284" r:id="rId22"/>
    <p:sldId id="290" r:id="rId23"/>
    <p:sldId id="281" r:id="rId24"/>
    <p:sldId id="282" r:id="rId25"/>
    <p:sldId id="307" r:id="rId26"/>
    <p:sldId id="287"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EFA"/>
    <a:srgbClr val="8FE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4420" autoAdjust="0"/>
    <p:restoredTop sz="85275" autoAdjust="0"/>
  </p:normalViewPr>
  <p:slideViewPr>
    <p:cSldViewPr snapToGrid="0">
      <p:cViewPr>
        <p:scale>
          <a:sx n="60" d="100"/>
          <a:sy n="60" d="100"/>
        </p:scale>
        <p:origin x="9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7894C-26B4-4B84-A951-7F65023AFC7A}" type="datetimeFigureOut">
              <a:rPr lang="en-GB" smtClean="0"/>
              <a:t>16/06/2016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6F53E-247C-4ED1-BF81-4FFBE8146A59}" type="slidenum">
              <a:rPr lang="en-GB" smtClean="0"/>
              <a:t>‹#›</a:t>
            </a:fld>
            <a:endParaRPr lang="en-GB"/>
          </a:p>
        </p:txBody>
      </p:sp>
    </p:spTree>
    <p:extLst>
      <p:ext uri="{BB962C8B-B14F-4D97-AF65-F5344CB8AC3E}">
        <p14:creationId xmlns:p14="http://schemas.microsoft.com/office/powerpoint/2010/main" val="98521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0D8A5-A16A-4414-9DDD-888D2D98933D}" type="slidenum">
              <a:rPr lang="en-US">
                <a:solidFill>
                  <a:prstClr val="black"/>
                </a:solidFill>
              </a:rPr>
              <a:pPr/>
              <a:t>2</a:t>
            </a:fld>
            <a:endParaRPr lang="en-US" dirty="0">
              <a:solidFill>
                <a:prstClr val="black"/>
              </a:solidFill>
            </a:endParaRPr>
          </a:p>
        </p:txBody>
      </p:sp>
      <p:sp>
        <p:nvSpPr>
          <p:cNvPr id="1076226" name="Rectangle 2"/>
          <p:cNvSpPr>
            <a:spLocks noGrp="1" noRot="1" noChangeAspect="1" noChangeArrowheads="1" noTextEdit="1"/>
          </p:cNvSpPr>
          <p:nvPr>
            <p:ph type="sldImg"/>
          </p:nvPr>
        </p:nvSpPr>
        <p:spPr>
          <a:xfrm>
            <a:off x="409575" y="700088"/>
            <a:ext cx="6189663" cy="3481387"/>
          </a:xfrm>
          <a:ln/>
        </p:spPr>
      </p:sp>
      <p:sp>
        <p:nvSpPr>
          <p:cNvPr id="1076227" name="Rectangle 3"/>
          <p:cNvSpPr>
            <a:spLocks noGrp="1" noChangeArrowheads="1"/>
          </p:cNvSpPr>
          <p:nvPr>
            <p:ph type="body" idx="1"/>
          </p:nvPr>
        </p:nvSpPr>
        <p:spPr>
          <a:xfrm>
            <a:off x="935042" y="4414914"/>
            <a:ext cx="5140325" cy="4183220"/>
          </a:xfrm>
        </p:spPr>
        <p:txBody>
          <a:bodyPr/>
          <a:lstStyle/>
          <a:p>
            <a:pPr defTabSz="465887" eaLnBrk="0" fontAlgn="base" hangingPunct="0">
              <a:spcBef>
                <a:spcPct val="30000"/>
              </a:spcBef>
              <a:spcAft>
                <a:spcPct val="0"/>
              </a:spcAft>
              <a:defRPr/>
            </a:pPr>
            <a:endParaRPr lang="en-US" altLang="ja-JP" dirty="0">
              <a:ea typeface="Arial" charset="0"/>
            </a:endParaRPr>
          </a:p>
        </p:txBody>
      </p:sp>
    </p:spTree>
    <p:extLst>
      <p:ext uri="{BB962C8B-B14F-4D97-AF65-F5344CB8AC3E}">
        <p14:creationId xmlns:p14="http://schemas.microsoft.com/office/powerpoint/2010/main" val="211064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114520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2422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212024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198947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283074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9257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67651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222942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dirty="0" smtClean="0">
                <a:solidFill>
                  <a:schemeClr val="bg1"/>
                </a:solidFill>
              </a:rPr>
              <a:t>Scope is the NFVI.</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dirty="0" smtClean="0">
                <a:solidFill>
                  <a:schemeClr val="bg1"/>
                </a:solidFill>
              </a:rPr>
              <a:t>Lack of service assurance in NFV is a barrier in the path to adoption and deployment </a:t>
            </a:r>
            <a:endParaRPr lang="en-GB"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dirty="0" smtClean="0"/>
              <a:t>If fixed function appliances are going to be replaced by virtualized appliances the service levels, manageability and service assurance needs to remain consistent or improve on what is available today</a:t>
            </a:r>
          </a:p>
          <a:p>
            <a:pPr marL="0" marR="0" lvl="0" indent="0" algn="l" rtl="0">
              <a:spcBef>
                <a:spcPts val="0"/>
              </a:spcBef>
              <a:buNone/>
            </a:pPr>
            <a:endParaRPr lang="en-GB" b="0" dirty="0" smtClean="0">
              <a:solidFill>
                <a:schemeClr val="dk1"/>
              </a:solidFill>
            </a:endParaRPr>
          </a:p>
          <a:p>
            <a:pPr marL="380990" indent="-380990">
              <a:buFont typeface="Arial" panose="020B0604020202020204" pitchFamily="34" charset="0"/>
              <a:buChar char="•"/>
            </a:pPr>
            <a:r>
              <a:rPr lang="en-US" dirty="0" smtClean="0">
                <a:latin typeface="Intel Clear" panose="020B0604020203020204" pitchFamily="34" charset="0"/>
              </a:rPr>
              <a:t>Provisioning, monitoring and service impacting fault detection for infrastructure platforms</a:t>
            </a:r>
          </a:p>
          <a:p>
            <a:pPr marL="380990" indent="-380990">
              <a:buFont typeface="Arial" panose="020B0604020202020204" pitchFamily="34" charset="0"/>
              <a:buChar char="•"/>
            </a:pPr>
            <a:r>
              <a:rPr lang="en-US" dirty="0" smtClean="0">
                <a:latin typeface="Intel Clear" panose="020B0604020203020204" pitchFamily="34" charset="0"/>
              </a:rPr>
              <a:t>Enable Reactive and Pro-active fault detection,  fault reporting and support corrective actions</a:t>
            </a:r>
          </a:p>
          <a:p>
            <a:pPr marL="380990" indent="-380990">
              <a:buFont typeface="Arial" panose="020B0604020202020204" pitchFamily="34" charset="0"/>
              <a:buChar char="•"/>
            </a:pPr>
            <a:r>
              <a:rPr lang="en-US" dirty="0" smtClean="0">
                <a:latin typeface="Intel Clear" panose="020B0604020203020204" pitchFamily="34" charset="0"/>
              </a:rPr>
              <a:t>Support current Industry Standard FCAPS, Platform Telemetry and flow Telemetry interfaces</a:t>
            </a:r>
          </a:p>
          <a:p>
            <a:pPr marL="380990" indent="-380990">
              <a:buFont typeface="Arial" panose="020B0604020202020204" pitchFamily="34" charset="0"/>
              <a:buChar char="•"/>
            </a:pPr>
            <a:r>
              <a:rPr lang="en-US" dirty="0" smtClean="0">
                <a:latin typeface="Intel Clear" panose="020B0604020203020204" pitchFamily="34" charset="0"/>
              </a:rPr>
              <a:t>Support Open Interoperable Interfaces to integrate with High Availability, NFV MANO, and Service Assurance software elements</a:t>
            </a:r>
          </a:p>
          <a:p>
            <a:pPr marL="380990" indent="-380990">
              <a:buFont typeface="Arial" panose="020B0604020202020204" pitchFamily="34" charset="0"/>
              <a:buChar char="•"/>
            </a:pPr>
            <a:r>
              <a:rPr lang="en-US" dirty="0" smtClean="0">
                <a:latin typeface="Intel Clear" panose="020B0604020203020204" pitchFamily="34" charset="0"/>
              </a:rPr>
              <a:t>Extend Reliability (RAS) to include Software Fault Detection in addition to Hardware Faults</a:t>
            </a:r>
          </a:p>
          <a:p>
            <a:pPr marL="0" marR="0" lvl="0" indent="0" algn="l" rtl="0">
              <a:spcBef>
                <a:spcPts val="0"/>
              </a:spcBef>
              <a:buNone/>
            </a:pPr>
            <a:endParaRPr lang="en-GB" b="0" dirty="0" smtClean="0">
              <a:solidFill>
                <a:schemeClr val="dk1"/>
              </a:solidFill>
            </a:endParaRPr>
          </a:p>
          <a:p>
            <a:pPr marL="0" marR="0" lvl="0" indent="0" algn="l" rtl="0">
              <a:spcBef>
                <a:spcPts val="0"/>
              </a:spcBef>
              <a:buNone/>
            </a:pPr>
            <a:endParaRPr b="0" dirty="0">
              <a:solidFill>
                <a:schemeClr val="dk1"/>
              </a:solidFill>
            </a:endParaRPr>
          </a:p>
        </p:txBody>
      </p:sp>
    </p:spTree>
    <p:extLst>
      <p:ext uri="{BB962C8B-B14F-4D97-AF65-F5344CB8AC3E}">
        <p14:creationId xmlns:p14="http://schemas.microsoft.com/office/powerpoint/2010/main" val="51619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endParaRPr dirty="0"/>
          </a:p>
          <a:p>
            <a:pPr marL="0" marR="0" lvl="0" indent="0" algn="l" rtl="0">
              <a:spcBef>
                <a:spcPts val="0"/>
              </a:spcBef>
              <a:buNone/>
            </a:pPr>
            <a:r>
              <a:rPr lang="en-GB" sz="1100" b="0" i="0" u="none" strike="noStrike" cap="none" dirty="0" smtClean="0">
                <a:solidFill>
                  <a:schemeClr val="dk1"/>
                </a:solidFill>
                <a:latin typeface="Arial"/>
                <a:ea typeface="Arial"/>
                <a:cs typeface="Arial"/>
                <a:sym typeface="Arial"/>
              </a:rPr>
              <a:t>FROM AN INTEL SCOPE</a:t>
            </a:r>
            <a:r>
              <a:rPr lang="en-GB" sz="1100" b="0" i="0" u="none" strike="noStrike" cap="none" baseline="0" dirty="0" smtClean="0">
                <a:solidFill>
                  <a:schemeClr val="dk1"/>
                </a:solidFill>
                <a:latin typeface="Arial"/>
                <a:ea typeface="Arial"/>
                <a:cs typeface="Arial"/>
                <a:sym typeface="Arial"/>
              </a:rPr>
              <a:t> IS BEYOND DPDK, </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8619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050">
                <a:solidFill>
                  <a:srgbClr val="333333"/>
                </a:solidFill>
                <a:highlight>
                  <a:srgbClr val="FFFFFF"/>
                </a:highlight>
              </a:rPr>
              <a:t>As the world becomes increasingly dependent on the internet, data centers have come to power our everyday lives. </a:t>
            </a:r>
          </a:p>
          <a:p>
            <a:pPr marL="0" marR="0" lvl="0" indent="0" algn="l" rtl="0">
              <a:spcBef>
                <a:spcPts val="0"/>
              </a:spcBef>
              <a:buClr>
                <a:schemeClr val="dk1"/>
              </a:buClr>
              <a:buSzPct val="25000"/>
              <a:buFont typeface="Arial"/>
              <a:buNone/>
            </a:pPr>
            <a:r>
              <a:rPr lang="en" sz="1050">
                <a:solidFill>
                  <a:srgbClr val="333333"/>
                </a:solidFill>
                <a:highlight>
                  <a:srgbClr val="FFFFFF"/>
                </a:highlight>
              </a:rPr>
              <a:t>Knowing this and taking 2 things into account, firstly the transition to SDN/NFV and secondly the cost of Data center downtime has left the telco and enterprise industries asking how they can get and provide SA, QOS and provide SLA’s on the platform and services when deploying nfv.</a:t>
            </a:r>
          </a:p>
          <a:p>
            <a:pPr lvl="0" rtl="0">
              <a:lnSpc>
                <a:spcPct val="115000"/>
              </a:lnSpc>
              <a:spcBef>
                <a:spcPts val="0"/>
              </a:spcBef>
              <a:buClr>
                <a:schemeClr val="dk1"/>
              </a:buClr>
              <a:buSzPct val="100000"/>
              <a:buFont typeface="Arial"/>
              <a:buNone/>
            </a:pPr>
            <a:r>
              <a:rPr lang="en" sz="1050">
                <a:solidFill>
                  <a:schemeClr val="dk1"/>
                </a:solidFill>
              </a:rPr>
              <a:t>If fixed function appliances are going to be replaced by virtualized appliances the service levels, manageability and service assurance needs to remain consistent or improve on what is available today</a:t>
            </a:r>
          </a:p>
          <a:p>
            <a:pPr lvl="0" rtl="0">
              <a:lnSpc>
                <a:spcPct val="115000"/>
              </a:lnSpc>
              <a:spcBef>
                <a:spcPts val="0"/>
              </a:spcBef>
              <a:buClr>
                <a:schemeClr val="dk1"/>
              </a:buClr>
              <a:buSzPct val="100000"/>
              <a:buFont typeface="Arial"/>
              <a:buNone/>
            </a:pPr>
            <a:r>
              <a:rPr lang="en" sz="1050">
                <a:solidFill>
                  <a:schemeClr val="dk1"/>
                </a:solidFill>
              </a:rPr>
              <a:t>Lack of service assurance in NFV is a barrier in the path to adoption and deployment </a:t>
            </a:r>
          </a:p>
          <a:p>
            <a:pPr marL="0" marR="0" lvl="0" indent="0" algn="l" rtl="0">
              <a:spcBef>
                <a:spcPts val="0"/>
              </a:spcBef>
              <a:buClr>
                <a:schemeClr val="dk1"/>
              </a:buClr>
              <a:buFont typeface="Arial"/>
              <a:buNone/>
            </a:pPr>
            <a:endParaRPr sz="1050">
              <a:solidFill>
                <a:srgbClr val="333333"/>
              </a:solidFill>
              <a:highlight>
                <a:srgbClr val="FFFFFF"/>
              </a:highlight>
            </a:endParaRPr>
          </a:p>
          <a:p>
            <a:pPr marL="0" marR="0" lvl="0" indent="0" algn="l" rtl="0">
              <a:spcBef>
                <a:spcPts val="0"/>
              </a:spcBef>
              <a:buClr>
                <a:schemeClr val="dk1"/>
              </a:buClr>
              <a:buSzPct val="25000"/>
              <a:buFont typeface="Arial"/>
              <a:buNone/>
            </a:pPr>
            <a:r>
              <a:rPr lang="en" sz="1050">
                <a:solidFill>
                  <a:srgbClr val="333333"/>
                </a:solidFill>
                <a:highlight>
                  <a:srgbClr val="FFFFFF"/>
                </a:highlight>
              </a:rPr>
              <a:t>A key part of breaking down this barrier includes expanding the amount of data available from the platform (e.g. DPDK statistics), and improving alarming functionality in OpenStack Aodh</a:t>
            </a:r>
          </a:p>
        </p:txBody>
      </p:sp>
    </p:spTree>
    <p:extLst>
      <p:ext uri="{BB962C8B-B14F-4D97-AF65-F5344CB8AC3E}">
        <p14:creationId xmlns:p14="http://schemas.microsoft.com/office/powerpoint/2010/main" val="161794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r>
              <a:rPr lang="en-GB" dirty="0" smtClean="0"/>
              <a:t>CMT – Cache</a:t>
            </a:r>
            <a:r>
              <a:rPr lang="en-GB" baseline="0" dirty="0" smtClean="0"/>
              <a:t> Monitoring Technology</a:t>
            </a:r>
          </a:p>
          <a:p>
            <a:pPr marL="0" marR="0" lvl="0" indent="0" algn="l" rtl="0">
              <a:spcBef>
                <a:spcPts val="0"/>
              </a:spcBef>
              <a:spcAft>
                <a:spcPts val="0"/>
              </a:spcAft>
              <a:buNone/>
            </a:pPr>
            <a:r>
              <a:rPr lang="en-GB" baseline="0" dirty="0" smtClean="0"/>
              <a:t>Intel Resource Director Technology</a:t>
            </a:r>
            <a:endParaRPr dirty="0"/>
          </a:p>
          <a:p>
            <a:pPr marL="0" marR="0" lvl="0" indent="0" algn="l" rtl="0">
              <a:spcBef>
                <a:spcPts val="0"/>
              </a:spcBef>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164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06044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3" name="Shape 78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116084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5246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429148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15720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267110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270776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186492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0 &amp; 1 Collectd is monitoring DPDK physical port link status and pushing samples to ceilometer on the controller.</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2 aodh is configured to monitor the link status meter and alarm when link status is detected as gone down</a:t>
            </a:r>
          </a:p>
        </p:txBody>
      </p:sp>
    </p:spTree>
    <p:extLst>
      <p:ext uri="{BB962C8B-B14F-4D97-AF65-F5344CB8AC3E}">
        <p14:creationId xmlns:p14="http://schemas.microsoft.com/office/powerpoint/2010/main" val="376385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a:p>
        </p:txBody>
      </p:sp>
    </p:spTree>
    <p:extLst>
      <p:ext uri="{BB962C8B-B14F-4D97-AF65-F5344CB8AC3E}">
        <p14:creationId xmlns:p14="http://schemas.microsoft.com/office/powerpoint/2010/main" val="24320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5E8A1F-47CE-494B-ABEA-DAD3B3AD8D89}"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418659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5E8A1F-47CE-494B-ABEA-DAD3B3AD8D89}"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39451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5E8A1F-47CE-494B-ABEA-DAD3B3AD8D89}"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31187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endParaRPr/>
          </a:p>
        </p:txBody>
      </p:sp>
      <p:sp>
        <p:nvSpPr>
          <p:cNvPr id="63" name="Shape 63"/>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Arial"/>
              <a:buNone/>
              <a:defRPr sz="2400" b="0" i="0" u="none" strike="noStrike" cap="none">
                <a:solidFill>
                  <a:schemeClr val="dk2"/>
                </a:solidFill>
                <a:latin typeface="Arial"/>
                <a:ea typeface="Arial"/>
                <a:cs typeface="Arial"/>
                <a:sym typeface="Arial"/>
              </a:defRPr>
            </a:lvl1pPr>
            <a:lvl2pPr marL="609585" marR="0" lvl="1"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2pPr>
            <a:lvl3pPr marL="1219170" marR="0" lvl="2"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3pPr>
            <a:lvl4pPr marL="1828754" marR="0" lvl="3"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4pPr>
            <a:lvl5pPr marL="2438339" marR="0" lvl="4"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5pPr>
            <a:lvl6pPr marL="3047924" marR="0" lvl="5"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6pPr>
            <a:lvl7pPr marL="3657509" marR="0" lvl="6"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7pPr>
            <a:lvl8pPr marL="4267093" marR="0" lvl="7"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8pPr>
            <a:lvl9pPr marL="4876678" marR="0" lvl="8"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a:t>
            </a:fld>
            <a:endParaRPr lang="en"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94922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71950" y="1558456"/>
            <a:ext cx="11248101" cy="428498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471950" y="6191832"/>
            <a:ext cx="11248101" cy="215508"/>
          </a:xfrm>
        </p:spPr>
        <p:txBody>
          <a:bodyPr wrap="square" anchor="b" anchorCtr="0">
            <a:spAutoFit/>
          </a:bodyPr>
          <a:lstStyle>
            <a:lvl1pPr marL="0" indent="0">
              <a:lnSpc>
                <a:spcPct val="75000"/>
              </a:lnSpc>
              <a:spcBef>
                <a:spcPts val="0"/>
              </a:spcBef>
              <a:buFont typeface="Arial" pitchFamily="34" charset="0"/>
              <a:buNone/>
              <a:defRPr sz="1067">
                <a:solidFill>
                  <a:srgbClr val="93A0A7"/>
                </a:solidFill>
                <a:latin typeface="+mn-lt"/>
              </a:defRPr>
            </a:lvl1pPr>
            <a:lvl2pPr marL="228594" indent="-152396">
              <a:defRPr sz="1200"/>
            </a:lvl2pPr>
            <a:lvl3pPr marL="457189" indent="-152396">
              <a:defRPr sz="1200"/>
            </a:lvl3pPr>
            <a:lvl4pPr marL="685783" indent="-152396">
              <a:defRPr sz="1200"/>
            </a:lvl4pPr>
            <a:lvl5pPr marL="914377" indent="-152396">
              <a:defRPr sz="12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27406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7" y="1604439"/>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4135987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5E8A1F-47CE-494B-ABEA-DAD3B3AD8D89}"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295614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E8A1F-47CE-494B-ABEA-DAD3B3AD8D89}"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334292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5E8A1F-47CE-494B-ABEA-DAD3B3AD8D89}"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192848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5E8A1F-47CE-494B-ABEA-DAD3B3AD8D89}" type="datetimeFigureOut">
              <a:rPr lang="en-GB" smtClean="0"/>
              <a:t>16/06/2016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254285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5E8A1F-47CE-494B-ABEA-DAD3B3AD8D89}" type="datetimeFigureOut">
              <a:rPr lang="en-GB" smtClean="0"/>
              <a:t>16/06/2016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403388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E8A1F-47CE-494B-ABEA-DAD3B3AD8D89}" type="datetimeFigureOut">
              <a:rPr lang="en-GB" smtClean="0"/>
              <a:t>16/06/2016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375894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E8A1F-47CE-494B-ABEA-DAD3B3AD8D89}"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26911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E8A1F-47CE-494B-ABEA-DAD3B3AD8D89}"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4554-97AE-4A31-9A1A-200448339EDB}" type="slidenum">
              <a:rPr lang="en-GB" smtClean="0"/>
              <a:t>‹#›</a:t>
            </a:fld>
            <a:endParaRPr lang="en-GB"/>
          </a:p>
        </p:txBody>
      </p:sp>
    </p:spTree>
    <p:extLst>
      <p:ext uri="{BB962C8B-B14F-4D97-AF65-F5344CB8AC3E}">
        <p14:creationId xmlns:p14="http://schemas.microsoft.com/office/powerpoint/2010/main" val="27742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E8A1F-47CE-494B-ABEA-DAD3B3AD8D89}" type="datetimeFigureOut">
              <a:rPr lang="en-GB" smtClean="0"/>
              <a:t>16/06/2016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C4554-97AE-4A31-9A1A-200448339EDB}" type="slidenum">
              <a:rPr lang="en-GB" smtClean="0"/>
              <a:t>‹#›</a:t>
            </a:fld>
            <a:endParaRPr lang="en-GB"/>
          </a:p>
        </p:txBody>
      </p:sp>
    </p:spTree>
    <p:extLst>
      <p:ext uri="{BB962C8B-B14F-4D97-AF65-F5344CB8AC3E}">
        <p14:creationId xmlns:p14="http://schemas.microsoft.com/office/powerpoint/2010/main" val="134693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Service Assurance </a:t>
            </a:r>
            <a:endParaRPr lang="en-GB" dirty="0"/>
          </a:p>
        </p:txBody>
      </p:sp>
      <p:sp>
        <p:nvSpPr>
          <p:cNvPr id="3" name="Subtitle 2"/>
          <p:cNvSpPr>
            <a:spLocks noGrp="1"/>
          </p:cNvSpPr>
          <p:nvPr>
            <p:ph type="subTitle" idx="1"/>
          </p:nvPr>
        </p:nvSpPr>
        <p:spPr>
          <a:xfrm>
            <a:off x="4353603" y="4330700"/>
            <a:ext cx="3657600" cy="1384300"/>
          </a:xfrm>
        </p:spPr>
        <p:txBody>
          <a:bodyPr>
            <a:normAutofit/>
          </a:bodyPr>
          <a:lstStyle/>
          <a:p>
            <a:pPr lvl="0">
              <a:lnSpc>
                <a:spcPct val="100000"/>
              </a:lnSpc>
              <a:spcBef>
                <a:spcPts val="0"/>
              </a:spcBef>
              <a:buClr>
                <a:srgbClr val="000000"/>
              </a:buClr>
              <a:buSzPct val="25000"/>
            </a:pPr>
            <a:r>
              <a:rPr lang="en" b="0" i="0" u="none" strike="noStrike" cap="none" dirty="0" smtClean="0">
                <a:solidFill>
                  <a:srgbClr val="000000"/>
                </a:solidFill>
                <a:latin typeface="Arial"/>
                <a:ea typeface="Arial"/>
                <a:cs typeface="Arial"/>
                <a:sym typeface="Arial"/>
              </a:rPr>
              <a:t>Carlos Gonçalves, NEC</a:t>
            </a:r>
          </a:p>
          <a:p>
            <a:pPr>
              <a:lnSpc>
                <a:spcPct val="100000"/>
              </a:lnSpc>
              <a:spcBef>
                <a:spcPts val="0"/>
              </a:spcBef>
              <a:buClr>
                <a:srgbClr val="000000"/>
              </a:buClr>
              <a:buSzPct val="25000"/>
            </a:pPr>
            <a:r>
              <a:rPr lang="en" dirty="0">
                <a:solidFill>
                  <a:srgbClr val="000000"/>
                </a:solidFill>
                <a:latin typeface="Arial"/>
                <a:ea typeface="Arial"/>
                <a:cs typeface="Arial"/>
                <a:sym typeface="Arial"/>
              </a:rPr>
              <a:t>Maryam </a:t>
            </a:r>
            <a:r>
              <a:rPr lang="en" dirty="0" smtClean="0">
                <a:solidFill>
                  <a:srgbClr val="000000"/>
                </a:solidFill>
                <a:latin typeface="Arial"/>
                <a:ea typeface="Arial"/>
                <a:cs typeface="Arial"/>
                <a:sym typeface="Arial"/>
              </a:rPr>
              <a:t>Tahhan, </a:t>
            </a:r>
            <a:r>
              <a:rPr lang="en" dirty="0">
                <a:solidFill>
                  <a:srgbClr val="000000"/>
                </a:solidFill>
                <a:latin typeface="Arial"/>
                <a:ea typeface="Arial"/>
                <a:cs typeface="Arial"/>
                <a:sym typeface="Arial"/>
              </a:rPr>
              <a:t>Intel</a:t>
            </a:r>
          </a:p>
          <a:p>
            <a:pPr lvl="0">
              <a:lnSpc>
                <a:spcPct val="100000"/>
              </a:lnSpc>
              <a:spcBef>
                <a:spcPts val="0"/>
              </a:spcBef>
              <a:buClr>
                <a:srgbClr val="000000"/>
              </a:buClr>
              <a:buSzPct val="25000"/>
            </a:pPr>
            <a:endParaRPr lang="en" b="0" i="0" u="none" strike="noStrike" cap="none" dirty="0" smtClean="0">
              <a:solidFill>
                <a:srgbClr val="000000"/>
              </a:solidFill>
              <a:latin typeface="Arial"/>
              <a:ea typeface="Arial"/>
              <a:cs typeface="Arial"/>
              <a:sym typeface="Arial"/>
            </a:endParaRPr>
          </a:p>
        </p:txBody>
      </p:sp>
      <p:pic>
        <p:nvPicPr>
          <p:cNvPr id="4" name="Shape 192"/>
          <p:cNvPicPr preferRelativeResize="0"/>
          <p:nvPr/>
        </p:nvPicPr>
        <p:blipFill rotWithShape="1">
          <a:blip r:embed="rId2">
            <a:alphaModFix/>
          </a:blip>
          <a:srcRect l="8326" t="14262" r="7312" b="13114"/>
          <a:stretch/>
        </p:blipFill>
        <p:spPr>
          <a:xfrm>
            <a:off x="2279230" y="4238319"/>
            <a:ext cx="1985473" cy="1297599"/>
          </a:xfrm>
          <a:prstGeom prst="rect">
            <a:avLst/>
          </a:prstGeom>
          <a:noFill/>
          <a:ln>
            <a:noFill/>
          </a:ln>
        </p:spPr>
      </p:pic>
      <p:pic>
        <p:nvPicPr>
          <p:cNvPr id="5" name="Shape 193"/>
          <p:cNvPicPr preferRelativeResize="0"/>
          <p:nvPr/>
        </p:nvPicPr>
        <p:blipFill rotWithShape="1">
          <a:blip r:embed="rId3">
            <a:alphaModFix/>
          </a:blip>
          <a:srcRect l="22341" t="32085" r="21776" b="32912"/>
          <a:stretch/>
        </p:blipFill>
        <p:spPr>
          <a:xfrm>
            <a:off x="8100103" y="4238319"/>
            <a:ext cx="2656797" cy="1248046"/>
          </a:xfrm>
          <a:prstGeom prst="rect">
            <a:avLst/>
          </a:prstGeom>
          <a:noFill/>
          <a:ln>
            <a:noFill/>
          </a:ln>
        </p:spPr>
      </p:pic>
      <p:pic>
        <p:nvPicPr>
          <p:cNvPr id="7" name="Shape 201"/>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406206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415600" y="1337433"/>
            <a:ext cx="11360800" cy="4754400"/>
          </a:xfrm>
          <a:prstGeom prst="rect">
            <a:avLst/>
          </a:prstGeom>
          <a:noFill/>
          <a:ln>
            <a:noFill/>
          </a:ln>
        </p:spPr>
        <p:txBody>
          <a:bodyPr vert="horz" lIns="121900" tIns="121900" rIns="121900" bIns="121900" rtlCol="0" anchor="t" anchorCtr="0">
            <a:noAutofit/>
          </a:bodyPr>
          <a:lstStyle/>
          <a:p>
            <a:pPr>
              <a:spcAft>
                <a:spcPts val="0"/>
              </a:spcAft>
              <a:buSzPct val="25000"/>
            </a:pPr>
            <a:r>
              <a:rPr lang="en"/>
              <a:t>Project in OPNFV working on building an </a:t>
            </a:r>
            <a:r>
              <a:rPr lang="en" b="1"/>
              <a:t>open-source</a:t>
            </a:r>
            <a:r>
              <a:rPr lang="en"/>
              <a:t> NFVI </a:t>
            </a:r>
            <a:r>
              <a:rPr lang="en" b="1"/>
              <a:t>fault management</a:t>
            </a:r>
            <a:r>
              <a:rPr lang="en"/>
              <a:t> and </a:t>
            </a:r>
            <a:r>
              <a:rPr lang="en" b="1"/>
              <a:t>maintenance </a:t>
            </a:r>
            <a:r>
              <a:rPr lang="en"/>
              <a:t>framework to ensure </a:t>
            </a:r>
            <a:r>
              <a:rPr lang="en" b="1"/>
              <a:t>Telco VNFs availability</a:t>
            </a:r>
            <a:r>
              <a:rPr lang="en"/>
              <a:t> in fault and maintenance events</a:t>
            </a:r>
          </a:p>
          <a:p>
            <a:pPr marL="609585" indent="-440256">
              <a:spcBef>
                <a:spcPts val="2133"/>
              </a:spcBef>
              <a:spcAft>
                <a:spcPts val="0"/>
              </a:spcAft>
              <a:buSzPct val="100000"/>
              <a:buFont typeface="Arial"/>
              <a:buAutoNum type="arabicPeriod"/>
            </a:pPr>
            <a:r>
              <a:rPr lang="en" sz="2133"/>
              <a:t>Identify requirements</a:t>
            </a:r>
          </a:p>
          <a:p>
            <a:pPr marL="609585" indent="-440256">
              <a:spcBef>
                <a:spcPts val="2133"/>
              </a:spcBef>
              <a:spcAft>
                <a:spcPts val="0"/>
              </a:spcAft>
              <a:buSzPct val="100000"/>
              <a:buFont typeface="Arial"/>
              <a:buAutoNum type="arabicPeriod"/>
            </a:pPr>
            <a:r>
              <a:rPr lang="en" sz="2133"/>
              <a:t>Gap analysis</a:t>
            </a:r>
          </a:p>
          <a:p>
            <a:pPr marL="609585" indent="-440256">
              <a:spcBef>
                <a:spcPts val="2133"/>
              </a:spcBef>
              <a:spcAft>
                <a:spcPts val="0"/>
              </a:spcAft>
              <a:buSzPct val="100000"/>
              <a:buFont typeface="Arial"/>
              <a:buAutoNum type="arabicPeriod"/>
            </a:pPr>
            <a:r>
              <a:rPr lang="en" sz="2133"/>
              <a:t>Implementation work in upstream</a:t>
            </a:r>
          </a:p>
          <a:p>
            <a:pPr marL="609585" indent="-440256">
              <a:spcBef>
                <a:spcPts val="2133"/>
              </a:spcBef>
              <a:spcAft>
                <a:spcPts val="0"/>
              </a:spcAft>
              <a:buSzPct val="100000"/>
              <a:buFont typeface="Arial"/>
              <a:buAutoNum type="arabicPeriod"/>
            </a:pPr>
            <a:r>
              <a:rPr lang="en" sz="2133"/>
              <a:t>Integration and testing</a:t>
            </a:r>
          </a:p>
        </p:txBody>
      </p:sp>
      <p:pic>
        <p:nvPicPr>
          <p:cNvPr id="398" name="Shape 398"/>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399" name="Shape 399"/>
          <p:cNvSpPr/>
          <p:nvPr/>
        </p:nvSpPr>
        <p:spPr>
          <a:xfrm>
            <a:off x="605033" y="47906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Consistent Resource State Awareness</a:t>
            </a:r>
          </a:p>
        </p:txBody>
      </p:sp>
      <p:sp>
        <p:nvSpPr>
          <p:cNvPr id="400" name="Shape 400"/>
          <p:cNvSpPr/>
          <p:nvPr/>
        </p:nvSpPr>
        <p:spPr>
          <a:xfrm>
            <a:off x="3416233" y="47906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Immediate Notification</a:t>
            </a:r>
          </a:p>
        </p:txBody>
      </p:sp>
      <p:sp>
        <p:nvSpPr>
          <p:cNvPr id="401" name="Shape 401"/>
          <p:cNvSpPr/>
          <p:nvPr/>
        </p:nvSpPr>
        <p:spPr>
          <a:xfrm>
            <a:off x="3416233" y="5744333"/>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Fault Correlation</a:t>
            </a:r>
          </a:p>
        </p:txBody>
      </p:sp>
      <p:sp>
        <p:nvSpPr>
          <p:cNvPr id="402" name="Shape 402"/>
          <p:cNvSpPr/>
          <p:nvPr/>
        </p:nvSpPr>
        <p:spPr>
          <a:xfrm>
            <a:off x="605033" y="5744333"/>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Extensible Monitoring</a:t>
            </a:r>
          </a:p>
        </p:txBody>
      </p:sp>
      <p:sp>
        <p:nvSpPr>
          <p:cNvPr id="403" name="Shape 403"/>
          <p:cNvSpPr txBox="1">
            <a:spLocks noGrp="1"/>
          </p:cNvSpPr>
          <p:nvPr>
            <p:ph type="title"/>
          </p:nvPr>
        </p:nvSpPr>
        <p:spPr>
          <a:xfrm>
            <a:off x="415600" y="4067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a:solidFill>
                  <a:schemeClr val="dk2"/>
                </a:solidFill>
              </a:rPr>
              <a:t>Doctor</a:t>
            </a:r>
          </a:p>
        </p:txBody>
      </p:sp>
      <p:pic>
        <p:nvPicPr>
          <p:cNvPr id="404" name="Shape 404"/>
          <p:cNvPicPr preferRelativeResize="0"/>
          <p:nvPr/>
        </p:nvPicPr>
        <p:blipFill rotWithShape="1">
          <a:blip r:embed="rId4">
            <a:alphaModFix/>
          </a:blip>
          <a:srcRect/>
          <a:stretch/>
        </p:blipFill>
        <p:spPr>
          <a:xfrm>
            <a:off x="6223664" y="2617499"/>
            <a:ext cx="5552800" cy="3280800"/>
          </a:xfrm>
          <a:prstGeom prst="rect">
            <a:avLst/>
          </a:prstGeom>
          <a:noFill/>
          <a:ln>
            <a:noFill/>
          </a:ln>
        </p:spPr>
      </p:pic>
    </p:spTree>
    <p:extLst>
      <p:ext uri="{BB962C8B-B14F-4D97-AF65-F5344CB8AC3E}">
        <p14:creationId xmlns:p14="http://schemas.microsoft.com/office/powerpoint/2010/main" val="289274442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Shape 409"/>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10" name="Shape 410"/>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fault management use case</a:t>
            </a:r>
          </a:p>
        </p:txBody>
      </p:sp>
      <p:pic>
        <p:nvPicPr>
          <p:cNvPr id="411" name="Shape 411"/>
          <p:cNvPicPr preferRelativeResize="0"/>
          <p:nvPr/>
        </p:nvPicPr>
        <p:blipFill rotWithShape="1">
          <a:blip r:embed="rId4">
            <a:alphaModFix/>
          </a:blip>
          <a:srcRect/>
          <a:stretch/>
        </p:blipFill>
        <p:spPr>
          <a:xfrm>
            <a:off x="2599900" y="2349067"/>
            <a:ext cx="6992000" cy="3734400"/>
          </a:xfrm>
          <a:prstGeom prst="rect">
            <a:avLst/>
          </a:prstGeom>
          <a:noFill/>
          <a:ln>
            <a:noFill/>
          </a:ln>
        </p:spPr>
      </p:pic>
    </p:spTree>
    <p:extLst>
      <p:ext uri="{BB962C8B-B14F-4D97-AF65-F5344CB8AC3E}">
        <p14:creationId xmlns:p14="http://schemas.microsoft.com/office/powerpoint/2010/main" val="170713127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Shape 416"/>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17" name="Shape 417"/>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mapping to the OpenStack ecosystem</a:t>
            </a:r>
          </a:p>
        </p:txBody>
      </p:sp>
      <p:pic>
        <p:nvPicPr>
          <p:cNvPr id="418" name="Shape 418"/>
          <p:cNvPicPr preferRelativeResize="0"/>
          <p:nvPr/>
        </p:nvPicPr>
        <p:blipFill rotWithShape="1">
          <a:blip r:embed="rId4">
            <a:alphaModFix/>
          </a:blip>
          <a:srcRect/>
          <a:stretch/>
        </p:blipFill>
        <p:spPr>
          <a:xfrm>
            <a:off x="2599900" y="2349067"/>
            <a:ext cx="6992000" cy="4054800"/>
          </a:xfrm>
          <a:prstGeom prst="rect">
            <a:avLst/>
          </a:prstGeom>
          <a:noFill/>
          <a:ln>
            <a:noFill/>
          </a:ln>
        </p:spPr>
      </p:pic>
    </p:spTree>
    <p:extLst>
      <p:ext uri="{BB962C8B-B14F-4D97-AF65-F5344CB8AC3E}">
        <p14:creationId xmlns:p14="http://schemas.microsoft.com/office/powerpoint/2010/main" val="28752529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24" name="Shape 424"/>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focus of initial contributions</a:t>
            </a:r>
          </a:p>
        </p:txBody>
      </p:sp>
      <p:pic>
        <p:nvPicPr>
          <p:cNvPr id="425" name="Shape 425"/>
          <p:cNvPicPr preferRelativeResize="0"/>
          <p:nvPr/>
        </p:nvPicPr>
        <p:blipFill rotWithShape="1">
          <a:blip r:embed="rId4">
            <a:alphaModFix/>
          </a:blip>
          <a:srcRect/>
          <a:stretch/>
        </p:blipFill>
        <p:spPr>
          <a:xfrm>
            <a:off x="2599900" y="2349067"/>
            <a:ext cx="7179600" cy="4054800"/>
          </a:xfrm>
          <a:prstGeom prst="rect">
            <a:avLst/>
          </a:prstGeom>
          <a:noFill/>
          <a:ln>
            <a:noFill/>
          </a:ln>
        </p:spPr>
      </p:pic>
      <p:sp>
        <p:nvSpPr>
          <p:cNvPr id="426" name="Shape 426"/>
          <p:cNvSpPr/>
          <p:nvPr/>
        </p:nvSpPr>
        <p:spPr>
          <a:xfrm>
            <a:off x="67646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Consistent Resource State Awareness</a:t>
            </a:r>
          </a:p>
        </p:txBody>
      </p:sp>
      <p:sp>
        <p:nvSpPr>
          <p:cNvPr id="427" name="Shape 427"/>
          <p:cNvSpPr/>
          <p:nvPr/>
        </p:nvSpPr>
        <p:spPr>
          <a:xfrm>
            <a:off x="95758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Immediate Notification</a:t>
            </a:r>
          </a:p>
        </p:txBody>
      </p:sp>
    </p:spTree>
    <p:extLst>
      <p:ext uri="{BB962C8B-B14F-4D97-AF65-F5344CB8AC3E}">
        <p14:creationId xmlns:p14="http://schemas.microsoft.com/office/powerpoint/2010/main" val="41313332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33" name="Shape 433"/>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focus of initial contributions</a:t>
            </a:r>
          </a:p>
        </p:txBody>
      </p:sp>
      <p:sp>
        <p:nvSpPr>
          <p:cNvPr id="434" name="Shape 434"/>
          <p:cNvSpPr/>
          <p:nvPr/>
        </p:nvSpPr>
        <p:spPr>
          <a:xfrm>
            <a:off x="95758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Immediate Notification</a:t>
            </a:r>
          </a:p>
        </p:txBody>
      </p:sp>
      <p:pic>
        <p:nvPicPr>
          <p:cNvPr id="435" name="Shape 435"/>
          <p:cNvPicPr preferRelativeResize="0"/>
          <p:nvPr/>
        </p:nvPicPr>
        <p:blipFill rotWithShape="1">
          <a:blip r:embed="rId4">
            <a:alphaModFix/>
          </a:blip>
          <a:srcRect/>
          <a:stretch/>
        </p:blipFill>
        <p:spPr>
          <a:xfrm>
            <a:off x="2599899" y="2044267"/>
            <a:ext cx="7179600" cy="4422000"/>
          </a:xfrm>
          <a:prstGeom prst="rect">
            <a:avLst/>
          </a:prstGeom>
          <a:noFill/>
          <a:ln>
            <a:noFill/>
          </a:ln>
        </p:spPr>
      </p:pic>
      <p:sp>
        <p:nvSpPr>
          <p:cNvPr id="436" name="Shape 436"/>
          <p:cNvSpPr/>
          <p:nvPr/>
        </p:nvSpPr>
        <p:spPr>
          <a:xfrm>
            <a:off x="67646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Consistent Resource State Awareness</a:t>
            </a:r>
          </a:p>
        </p:txBody>
      </p:sp>
    </p:spTree>
    <p:extLst>
      <p:ext uri="{BB962C8B-B14F-4D97-AF65-F5344CB8AC3E}">
        <p14:creationId xmlns:p14="http://schemas.microsoft.com/office/powerpoint/2010/main" val="370696226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15600" y="593367"/>
            <a:ext cx="11360800" cy="763600"/>
          </a:xfrm>
          <a:prstGeom prst="rect">
            <a:avLst/>
          </a:prstGeom>
          <a:noFill/>
          <a:ln>
            <a:noFill/>
          </a:ln>
        </p:spPr>
        <p:txBody>
          <a:bodyPr vert="horz" lIns="121900" tIns="121900" rIns="121900" bIns="121900" rtlCol="0" anchor="t" anchorCtr="0">
            <a:noAutofit/>
          </a:bodyPr>
          <a:lstStyle/>
          <a:p>
            <a:pPr>
              <a:buSzPct val="25000"/>
            </a:pPr>
            <a:r>
              <a:rPr lang="en"/>
              <a:t>Immediate event alarming</a:t>
            </a:r>
          </a:p>
        </p:txBody>
      </p:sp>
      <p:pic>
        <p:nvPicPr>
          <p:cNvPr id="442" name="Shape 442"/>
          <p:cNvPicPr preferRelativeResize="0"/>
          <p:nvPr/>
        </p:nvPicPr>
        <p:blipFill rotWithShape="1">
          <a:blip r:embed="rId3">
            <a:alphaModFix/>
          </a:blip>
          <a:srcRect/>
          <a:stretch/>
        </p:blipFill>
        <p:spPr>
          <a:xfrm>
            <a:off x="1722167" y="1435032"/>
            <a:ext cx="8828800" cy="5321200"/>
          </a:xfrm>
          <a:prstGeom prst="rect">
            <a:avLst/>
          </a:prstGeom>
          <a:noFill/>
          <a:ln>
            <a:noFill/>
          </a:ln>
        </p:spPr>
      </p:pic>
      <p:pic>
        <p:nvPicPr>
          <p:cNvPr id="443" name="Shape 443"/>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70237688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Shape 448"/>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49" name="Shape 449"/>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focus of initial contributions</a:t>
            </a:r>
          </a:p>
        </p:txBody>
      </p:sp>
      <p:pic>
        <p:nvPicPr>
          <p:cNvPr id="450" name="Shape 450"/>
          <p:cNvPicPr preferRelativeResize="0"/>
          <p:nvPr/>
        </p:nvPicPr>
        <p:blipFill rotWithShape="1">
          <a:blip r:embed="rId4">
            <a:alphaModFix/>
          </a:blip>
          <a:srcRect/>
          <a:stretch/>
        </p:blipFill>
        <p:spPr>
          <a:xfrm>
            <a:off x="2599900" y="2349067"/>
            <a:ext cx="7179600" cy="4054800"/>
          </a:xfrm>
          <a:prstGeom prst="rect">
            <a:avLst/>
          </a:prstGeom>
          <a:noFill/>
          <a:ln>
            <a:noFill/>
          </a:ln>
        </p:spPr>
      </p:pic>
      <p:sp>
        <p:nvSpPr>
          <p:cNvPr id="451" name="Shape 451"/>
          <p:cNvSpPr/>
          <p:nvPr/>
        </p:nvSpPr>
        <p:spPr>
          <a:xfrm>
            <a:off x="67646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Consistent Resource State Awareness</a:t>
            </a:r>
          </a:p>
        </p:txBody>
      </p:sp>
      <p:sp>
        <p:nvSpPr>
          <p:cNvPr id="452" name="Shape 452"/>
          <p:cNvSpPr/>
          <p:nvPr/>
        </p:nvSpPr>
        <p:spPr>
          <a:xfrm>
            <a:off x="95758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Immediate Notification</a:t>
            </a:r>
          </a:p>
        </p:txBody>
      </p:sp>
    </p:spTree>
    <p:extLst>
      <p:ext uri="{BB962C8B-B14F-4D97-AF65-F5344CB8AC3E}">
        <p14:creationId xmlns:p14="http://schemas.microsoft.com/office/powerpoint/2010/main" val="362984533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a:stretch/>
        </p:blipFill>
        <p:spPr>
          <a:xfrm>
            <a:off x="9374515" y="109048"/>
            <a:ext cx="2705200" cy="634800"/>
          </a:xfrm>
          <a:prstGeom prst="rect">
            <a:avLst/>
          </a:prstGeom>
          <a:noFill/>
          <a:ln>
            <a:noFill/>
          </a:ln>
        </p:spPr>
      </p:pic>
      <p:sp>
        <p:nvSpPr>
          <p:cNvPr id="458" name="Shape 458"/>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Doctor: extending contribution focus</a:t>
            </a:r>
          </a:p>
        </p:txBody>
      </p:sp>
      <p:pic>
        <p:nvPicPr>
          <p:cNvPr id="459" name="Shape 459"/>
          <p:cNvPicPr preferRelativeResize="0"/>
          <p:nvPr/>
        </p:nvPicPr>
        <p:blipFill rotWithShape="1">
          <a:blip r:embed="rId4">
            <a:alphaModFix/>
          </a:blip>
          <a:srcRect/>
          <a:stretch/>
        </p:blipFill>
        <p:spPr>
          <a:xfrm>
            <a:off x="2599900" y="2349067"/>
            <a:ext cx="7179600" cy="4054800"/>
          </a:xfrm>
          <a:prstGeom prst="rect">
            <a:avLst/>
          </a:prstGeom>
          <a:noFill/>
          <a:ln>
            <a:noFill/>
          </a:ln>
        </p:spPr>
      </p:pic>
      <p:sp>
        <p:nvSpPr>
          <p:cNvPr id="460" name="Shape 460"/>
          <p:cNvSpPr/>
          <p:nvPr/>
        </p:nvSpPr>
        <p:spPr>
          <a:xfrm>
            <a:off x="6764600" y="949267"/>
            <a:ext cx="2444400" cy="763600"/>
          </a:xfrm>
          <a:prstGeom prst="rect">
            <a:avLst/>
          </a:prstGeom>
          <a:solidFill>
            <a:srgbClr val="9FC5E8"/>
          </a:solidFill>
          <a:ln w="9525" cap="flat" cmpd="sng">
            <a:solidFill>
              <a:srgbClr val="4BAC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Consistent Resource State Awareness</a:t>
            </a:r>
          </a:p>
        </p:txBody>
      </p:sp>
      <p:sp>
        <p:nvSpPr>
          <p:cNvPr id="461" name="Shape 461"/>
          <p:cNvSpPr/>
          <p:nvPr/>
        </p:nvSpPr>
        <p:spPr>
          <a:xfrm>
            <a:off x="9575800" y="949267"/>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Immediate Notification</a:t>
            </a:r>
          </a:p>
        </p:txBody>
      </p:sp>
      <p:sp>
        <p:nvSpPr>
          <p:cNvPr id="462" name="Shape 462"/>
          <p:cNvSpPr/>
          <p:nvPr/>
        </p:nvSpPr>
        <p:spPr>
          <a:xfrm>
            <a:off x="9575800" y="1902933"/>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Fault Correlation</a:t>
            </a:r>
          </a:p>
        </p:txBody>
      </p:sp>
      <p:sp>
        <p:nvSpPr>
          <p:cNvPr id="463" name="Shape 463"/>
          <p:cNvSpPr/>
          <p:nvPr/>
        </p:nvSpPr>
        <p:spPr>
          <a:xfrm>
            <a:off x="6764600" y="1902933"/>
            <a:ext cx="2444400" cy="763600"/>
          </a:xfrm>
          <a:prstGeom prst="rect">
            <a:avLst/>
          </a:prstGeom>
          <a:solidFill>
            <a:srgbClr val="9FC5E8"/>
          </a:solidFill>
          <a:ln w="9525" cap="flat" cmpd="sng">
            <a:solidFill>
              <a:srgbClr val="3D85C6"/>
            </a:solidFill>
            <a:prstDash val="solid"/>
            <a:round/>
            <a:headEnd type="none" w="med" len="med"/>
            <a:tailEnd type="none" w="med" len="med"/>
          </a:ln>
        </p:spPr>
        <p:txBody>
          <a:bodyPr lIns="121900" tIns="121900" rIns="121900" bIns="121900" anchor="ctr" anchorCtr="0">
            <a:noAutofit/>
          </a:bodyPr>
          <a:lstStyle/>
          <a:p>
            <a:pPr algn="ctr">
              <a:buClr>
                <a:srgbClr val="000000"/>
              </a:buClr>
              <a:buSzPct val="25000"/>
            </a:pPr>
            <a:r>
              <a:rPr lang="en" sz="1867">
                <a:solidFill>
                  <a:srgbClr val="000000"/>
                </a:solidFill>
                <a:latin typeface="Arial"/>
                <a:ea typeface="Arial"/>
                <a:cs typeface="Arial"/>
                <a:sym typeface="Arial"/>
              </a:rPr>
              <a:t>Extensible Monitoring</a:t>
            </a:r>
          </a:p>
        </p:txBody>
      </p:sp>
    </p:spTree>
    <p:extLst>
      <p:ext uri="{BB962C8B-B14F-4D97-AF65-F5344CB8AC3E}">
        <p14:creationId xmlns:p14="http://schemas.microsoft.com/office/powerpoint/2010/main" val="313160211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15600" y="593367"/>
            <a:ext cx="11360800" cy="763600"/>
          </a:xfrm>
          <a:prstGeom prst="rect">
            <a:avLst/>
          </a:prstGeom>
          <a:noFill/>
          <a:ln>
            <a:noFill/>
          </a:ln>
        </p:spPr>
        <p:txBody>
          <a:bodyPr vert="horz" lIns="121900" tIns="121900" rIns="121900" bIns="121900" rtlCol="0" anchor="t" anchorCtr="0">
            <a:noAutofit/>
          </a:bodyPr>
          <a:lstStyle/>
          <a:p>
            <a:pPr>
              <a:buSzPct val="25000"/>
            </a:pPr>
            <a:r>
              <a:rPr lang="en"/>
              <a:t>Doctor blueprints in OpenStack</a:t>
            </a:r>
          </a:p>
        </p:txBody>
      </p:sp>
      <p:graphicFrame>
        <p:nvGraphicFramePr>
          <p:cNvPr id="469" name="Shape 469"/>
          <p:cNvGraphicFramePr/>
          <p:nvPr/>
        </p:nvGraphicFramePr>
        <p:xfrm>
          <a:off x="609600" y="1320800"/>
          <a:ext cx="4000000" cy="4000000"/>
        </p:xfrm>
        <a:graphic>
          <a:graphicData uri="http://schemas.openxmlformats.org/drawingml/2006/table">
            <a:tbl>
              <a:tblPr>
                <a:noFill/>
              </a:tblPr>
              <a:tblGrid>
                <a:gridCol w="1206233"/>
                <a:gridCol w="3892300"/>
                <a:gridCol w="1977233"/>
                <a:gridCol w="1840467"/>
                <a:gridCol w="2126467"/>
              </a:tblGrid>
              <a:tr h="500848">
                <a:tc>
                  <a:txBody>
                    <a:bodyPr/>
                    <a:lstStyle/>
                    <a:p>
                      <a:pPr marL="0" marR="0" lvl="0" indent="0" algn="l" rtl="0">
                        <a:lnSpc>
                          <a:spcPct val="115000"/>
                        </a:lnSpc>
                        <a:spcBef>
                          <a:spcPts val="0"/>
                        </a:spcBef>
                        <a:spcAft>
                          <a:spcPts val="0"/>
                        </a:spcAft>
                        <a:buClr>
                          <a:schemeClr val="lt1"/>
                        </a:buClr>
                        <a:buSzPct val="25000"/>
                        <a:buFont typeface="Helvetica Neue"/>
                        <a:buNone/>
                      </a:pPr>
                      <a:r>
                        <a:rPr lang="en" sz="1500" b="1" u="none" strike="noStrike" cap="none">
                          <a:solidFill>
                            <a:schemeClr val="lt1"/>
                          </a:solidFill>
                          <a:latin typeface="Helvetica Neue"/>
                          <a:ea typeface="Helvetica Neue"/>
                          <a:cs typeface="Helvetica Neue"/>
                          <a:sym typeface="Helvetica Neue"/>
                        </a:rPr>
                        <a:t>Project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FA8DC"/>
                    </a:solidFill>
                  </a:tcPr>
                </a:tc>
                <a:tc>
                  <a:txBody>
                    <a:bodyPr/>
                    <a:lstStyle/>
                    <a:p>
                      <a:pPr marL="0" marR="0" lvl="0" indent="0" algn="l" rtl="0">
                        <a:lnSpc>
                          <a:spcPct val="115000"/>
                        </a:lnSpc>
                        <a:spcBef>
                          <a:spcPts val="0"/>
                        </a:spcBef>
                        <a:spcAft>
                          <a:spcPts val="0"/>
                        </a:spcAft>
                        <a:buClr>
                          <a:schemeClr val="lt1"/>
                        </a:buClr>
                        <a:buSzPct val="25000"/>
                        <a:buFont typeface="Helvetica Neue"/>
                        <a:buNone/>
                      </a:pPr>
                      <a:r>
                        <a:rPr lang="en" sz="1500" b="1" u="none" strike="noStrike" cap="none">
                          <a:solidFill>
                            <a:schemeClr val="lt1"/>
                          </a:solidFill>
                          <a:latin typeface="Helvetica Neue"/>
                          <a:ea typeface="Helvetica Neue"/>
                          <a:cs typeface="Helvetica Neue"/>
                          <a:sym typeface="Helvetica Neue"/>
                        </a:rPr>
                        <a:t>Blueprint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FA8DC"/>
                    </a:solidFill>
                  </a:tcPr>
                </a:tc>
                <a:tc>
                  <a:txBody>
                    <a:bodyPr/>
                    <a:lstStyle/>
                    <a:p>
                      <a:pPr marL="0" marR="0" lvl="0" indent="0" algn="l" rtl="0">
                        <a:lnSpc>
                          <a:spcPct val="115000"/>
                        </a:lnSpc>
                        <a:spcBef>
                          <a:spcPts val="0"/>
                        </a:spcBef>
                        <a:spcAft>
                          <a:spcPts val="0"/>
                        </a:spcAft>
                        <a:buClr>
                          <a:schemeClr val="lt1"/>
                        </a:buClr>
                        <a:buSzPct val="25000"/>
                        <a:buFont typeface="Helvetica Neue"/>
                        <a:buNone/>
                      </a:pPr>
                      <a:r>
                        <a:rPr lang="en" sz="1500" b="1" u="none" strike="noStrike" cap="none">
                          <a:solidFill>
                            <a:schemeClr val="lt1"/>
                          </a:solidFill>
                          <a:latin typeface="Helvetica Neue"/>
                          <a:ea typeface="Helvetica Neue"/>
                          <a:cs typeface="Helvetica Neue"/>
                          <a:sym typeface="Helvetica Neue"/>
                        </a:rPr>
                        <a:t>Spec Drafter</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FA8DC"/>
                    </a:solidFill>
                  </a:tcPr>
                </a:tc>
                <a:tc>
                  <a:txBody>
                    <a:bodyPr/>
                    <a:lstStyle/>
                    <a:p>
                      <a:pPr marL="0" marR="0" lvl="0" indent="0" algn="l" rtl="0">
                        <a:lnSpc>
                          <a:spcPct val="115000"/>
                        </a:lnSpc>
                        <a:spcBef>
                          <a:spcPts val="0"/>
                        </a:spcBef>
                        <a:spcAft>
                          <a:spcPts val="0"/>
                        </a:spcAft>
                        <a:buClr>
                          <a:schemeClr val="lt1"/>
                        </a:buClr>
                        <a:buSzPct val="25000"/>
                        <a:buFont typeface="Helvetica Neue"/>
                        <a:buNone/>
                      </a:pPr>
                      <a:r>
                        <a:rPr lang="en" sz="1500" b="1" u="none" strike="noStrike" cap="none">
                          <a:solidFill>
                            <a:schemeClr val="lt1"/>
                          </a:solidFill>
                          <a:latin typeface="Helvetica Neue"/>
                          <a:ea typeface="Helvetica Neue"/>
                          <a:cs typeface="Helvetica Neue"/>
                          <a:sym typeface="Helvetica Neue"/>
                        </a:rPr>
                        <a:t>Developer</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FA8DC"/>
                    </a:solidFill>
                  </a:tcPr>
                </a:tc>
                <a:tc>
                  <a:txBody>
                    <a:bodyPr/>
                    <a:lstStyle/>
                    <a:p>
                      <a:pPr marL="0" marR="0" lvl="0" indent="0" algn="l" rtl="0">
                        <a:lnSpc>
                          <a:spcPct val="115000"/>
                        </a:lnSpc>
                        <a:spcBef>
                          <a:spcPts val="0"/>
                        </a:spcBef>
                        <a:spcAft>
                          <a:spcPts val="0"/>
                        </a:spcAft>
                        <a:buClr>
                          <a:schemeClr val="lt1"/>
                        </a:buClr>
                        <a:buSzPct val="25000"/>
                        <a:buFont typeface="Helvetica Neue"/>
                        <a:buNone/>
                      </a:pPr>
                      <a:r>
                        <a:rPr lang="en" sz="1500" b="1" u="none" strike="noStrike" cap="none">
                          <a:solidFill>
                            <a:schemeClr val="lt1"/>
                          </a:solidFill>
                          <a:latin typeface="Helvetica Neue"/>
                          <a:ea typeface="Helvetica Neue"/>
                          <a:cs typeface="Helvetica Neue"/>
                          <a:sym typeface="Helvetica Neue"/>
                        </a:rPr>
                        <a:t>Status</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6FA8DC"/>
                    </a:solidFill>
                  </a:tcPr>
                </a:tc>
              </a:tr>
              <a:tr h="533700">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b="1" u="none" strike="noStrike" cap="none">
                          <a:latin typeface="Helvetica Neue"/>
                          <a:ea typeface="Helvetica Neue"/>
                          <a:cs typeface="Helvetica Neue"/>
                          <a:sym typeface="Helvetica Neue"/>
                        </a:rPr>
                        <a:t>Aodh</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Event Alarm Evaluator</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Ryota Mibu (NEC)</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Ryota Mibu (NEC)</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(Liberty)</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r>
              <a:tr h="757896">
                <a:tc rowSpan="4">
                  <a:txBody>
                    <a:bodyPr/>
                    <a:lstStyle/>
                    <a:p>
                      <a:pPr marL="0" marR="0" lvl="0" indent="0" algn="l" rtl="0">
                        <a:lnSpc>
                          <a:spcPct val="115000"/>
                        </a:lnSpc>
                        <a:spcBef>
                          <a:spcPts val="0"/>
                        </a:spcBef>
                        <a:spcAft>
                          <a:spcPts val="0"/>
                        </a:spcAft>
                        <a:buClr>
                          <a:srgbClr val="000000"/>
                        </a:buClr>
                        <a:buSzPct val="25000"/>
                        <a:buFont typeface="Helvetica Neue"/>
                        <a:buNone/>
                      </a:pPr>
                      <a:r>
                        <a:rPr lang="en" sz="1500" b="1" u="none" strike="noStrike" cap="none">
                          <a:latin typeface="Helvetica Neue"/>
                          <a:ea typeface="Helvetica Neue"/>
                          <a:cs typeface="Helvetica Neue"/>
                          <a:sym typeface="Helvetica Neue"/>
                        </a:rPr>
                        <a:t>Nova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New nova API call to mark nova-compute down</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Tomi Juvonen (Nokia)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Roman Dobosz (Intel)</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(Liberty)</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7896">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Support forcing service down</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Tomi Juvonen (Nokia)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Carlos Goncalves (NEC)</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(Liberty)</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r>
              <a:tr h="757896">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Get valid server state</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Tomi Juvonen (Nokia)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Tomi Juvonen (Nokia)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(Mitaka)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7896">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Add notification for service status change</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Balazs Gibizer (Ericsson)</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Balazs Gibizer (Ericsson)</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(Mitaka)</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r>
              <a:tr h="757896">
                <a:tc rowSpan="2">
                  <a:txBody>
                    <a:bodyPr/>
                    <a:lstStyle/>
                    <a:p>
                      <a:pPr lvl="0" rtl="0">
                        <a:lnSpc>
                          <a:spcPct val="115000"/>
                        </a:lnSpc>
                        <a:spcBef>
                          <a:spcPts val="0"/>
                        </a:spcBef>
                        <a:buNone/>
                      </a:pPr>
                      <a:r>
                        <a:rPr lang="en" sz="1500" b="1">
                          <a:latin typeface="Helvetica Neue"/>
                          <a:ea typeface="Helvetica Neue"/>
                          <a:cs typeface="Helvetica Neue"/>
                          <a:sym typeface="Helvetica Neue"/>
                        </a:rPr>
                        <a:t>Congress</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Push Type Datasource Driver</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Masahito Muroi (NTT)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Masahito Muroi (NTT)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a:t>
                      </a:r>
                      <a:r>
                        <a:rPr lang="en" sz="1500">
                          <a:latin typeface="Helvetica Neue"/>
                          <a:ea typeface="Helvetica Neue"/>
                          <a:cs typeface="Helvetica Neue"/>
                          <a:sym typeface="Helvetica Neue"/>
                        </a:rPr>
                        <a:t>Newton</a:t>
                      </a:r>
                      <a:r>
                        <a:rPr lang="en" sz="1500" u="none" strike="noStrike" cap="none">
                          <a:latin typeface="Helvetica Neue"/>
                          <a:ea typeface="Helvetica Neue"/>
                          <a:cs typeface="Helvetica Neue"/>
                          <a:sym typeface="Helvetica Neue"/>
                        </a:rPr>
                        <a: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7896">
                <a:tc vMerge="1">
                  <a:txBody>
                    <a:bodyPr/>
                    <a:lstStyle/>
                    <a:p>
                      <a:endParaRPr lang="en-US"/>
                    </a:p>
                  </a:txBody>
                  <a:tcPr/>
                </a:tc>
                <a:tc>
                  <a:txBody>
                    <a:bodyPr/>
                    <a:lstStyle/>
                    <a:p>
                      <a:pPr marL="0" marR="0" lvl="0" indent="0" algn="l" rtl="0">
                        <a:lnSpc>
                          <a:spcPct val="115000"/>
                        </a:lnSpc>
                        <a:spcBef>
                          <a:spcPts val="0"/>
                        </a:spcBef>
                        <a:spcAft>
                          <a:spcPts val="0"/>
                        </a:spcAft>
                        <a:buNone/>
                      </a:pPr>
                      <a:r>
                        <a:rPr lang="en" sz="1500">
                          <a:latin typeface="Helvetica Neue"/>
                          <a:ea typeface="Helvetica Neue"/>
                          <a:cs typeface="Helvetica Neue"/>
                          <a:sym typeface="Helvetica Neue"/>
                        </a:rPr>
                        <a:t>Adds Doctor Driver</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Masahito Muroi (NTT)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Masahito Muroi (NTT)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Helvetica Neue"/>
                        <a:buNone/>
                      </a:pPr>
                      <a:r>
                        <a:rPr lang="en" sz="1500" u="none" strike="noStrike" cap="none">
                          <a:latin typeface="Helvetica Neue"/>
                          <a:ea typeface="Helvetica Neue"/>
                          <a:cs typeface="Helvetica Neue"/>
                          <a:sym typeface="Helvetica Neue"/>
                        </a:rPr>
                        <a:t>Completed (</a:t>
                      </a:r>
                      <a:r>
                        <a:rPr lang="en" sz="1500">
                          <a:latin typeface="Helvetica Neue"/>
                          <a:ea typeface="Helvetica Neue"/>
                          <a:cs typeface="Helvetica Neue"/>
                          <a:sym typeface="Helvetica Neue"/>
                        </a:rPr>
                        <a:t>Newton</a:t>
                      </a:r>
                      <a:r>
                        <a:rPr lang="en" sz="1500" u="none" strike="noStrike" cap="none">
                          <a:latin typeface="Helvetica Neue"/>
                          <a:ea typeface="Helvetica Neue"/>
                          <a:cs typeface="Helvetica Neue"/>
                          <a:sym typeface="Helvetica Neue"/>
                        </a:rPr>
                        <a:t>)</a:t>
                      </a:r>
                    </a:p>
                  </a:txBody>
                  <a:tcPr marL="121900" marR="121900" marT="121900" marB="1219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362233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p:nvPr/>
        </p:nvSpPr>
        <p:spPr>
          <a:xfrm>
            <a:off x="378107" y="243773"/>
            <a:ext cx="10972800" cy="1143000"/>
          </a:xfrm>
          <a:prstGeom prst="rect">
            <a:avLst/>
          </a:prstGeom>
          <a:noFill/>
          <a:ln>
            <a:noFill/>
          </a:ln>
        </p:spPr>
        <p:txBody>
          <a:bodyPr lIns="121900" tIns="60933" rIns="121900" bIns="60933" anchor="ctr" anchorCtr="0">
            <a:noAutofit/>
          </a:bodyPr>
          <a:lstStyle/>
          <a:p>
            <a:pPr>
              <a:buClr>
                <a:srgbClr val="373A36"/>
              </a:buClr>
              <a:buSzPct val="25000"/>
            </a:pPr>
            <a:r>
              <a:rPr lang="en-GB" sz="3733" dirty="0">
                <a:latin typeface="Intel Clear"/>
                <a:ea typeface="+mj-ea"/>
                <a:cs typeface="+mj-cs"/>
                <a:sym typeface="Helvetica Neue"/>
              </a:rPr>
              <a:t>SFQM</a:t>
            </a:r>
            <a:r>
              <a:rPr lang="en-GB" sz="3200" dirty="0">
                <a:latin typeface="Helvetica Neue"/>
                <a:ea typeface="Helvetica Neue"/>
                <a:cs typeface="Helvetica Neue"/>
                <a:sym typeface="Helvetica Neue"/>
              </a:rPr>
              <a:t> </a:t>
            </a:r>
            <a:r>
              <a:rPr lang="en-GB" sz="3733" dirty="0">
                <a:latin typeface="Intel Clear"/>
                <a:ea typeface="+mj-ea"/>
                <a:cs typeface="+mj-cs"/>
                <a:sym typeface="Helvetica Neue"/>
              </a:rPr>
              <a:t>Overview</a:t>
            </a:r>
          </a:p>
        </p:txBody>
      </p:sp>
      <p:sp>
        <p:nvSpPr>
          <p:cNvPr id="454" name="Shape 454"/>
          <p:cNvSpPr txBox="1"/>
          <p:nvPr/>
        </p:nvSpPr>
        <p:spPr>
          <a:xfrm>
            <a:off x="378116" y="1483649"/>
            <a:ext cx="10972800" cy="3938400"/>
          </a:xfrm>
          <a:prstGeom prst="rect">
            <a:avLst/>
          </a:prstGeom>
          <a:noFill/>
          <a:ln>
            <a:noFill/>
          </a:ln>
        </p:spPr>
        <p:txBody>
          <a:bodyPr lIns="121900" tIns="60933" rIns="121900" bIns="60933" anchor="t" anchorCtr="0">
            <a:noAutofit/>
          </a:bodyPr>
          <a:lstStyle/>
          <a:p>
            <a:pPr marL="609585" indent="-609585">
              <a:buClr>
                <a:srgbClr val="00B0B9"/>
              </a:buClr>
              <a:buSzPct val="100000"/>
              <a:buFont typeface="Arial"/>
              <a:buChar char="•"/>
            </a:pPr>
            <a:r>
              <a:rPr lang="en-GB" sz="2933" dirty="0">
                <a:latin typeface="Helvetica Neue"/>
                <a:ea typeface="Helvetica Neue"/>
                <a:cs typeface="Helvetica Neue"/>
                <a:sym typeface="Helvetica Neue"/>
              </a:rPr>
              <a:t>Develop the utilities and libraries in DPDK to support:</a:t>
            </a:r>
          </a:p>
          <a:p>
            <a:pPr marL="1090479" lvl="1" indent="-616358">
              <a:spcBef>
                <a:spcPts val="2133"/>
              </a:spcBef>
              <a:buClr>
                <a:srgbClr val="00B0B9"/>
              </a:buClr>
              <a:buSzPct val="100000"/>
              <a:buFont typeface="Arial"/>
              <a:buChar char="•"/>
            </a:pPr>
            <a:r>
              <a:rPr lang="en-GB" sz="2667" dirty="0">
                <a:latin typeface="Helvetica Neue"/>
                <a:ea typeface="Helvetica Neue"/>
                <a:cs typeface="Helvetica Neue"/>
                <a:sym typeface="Helvetica Neue"/>
              </a:rPr>
              <a:t>Measuring Telco Traffic and Performance KPIs. Including: </a:t>
            </a:r>
          </a:p>
          <a:p>
            <a:pPr marL="1828754" lvl="2" indent="-609585">
              <a:spcBef>
                <a:spcPts val="480"/>
              </a:spcBef>
              <a:buClr>
                <a:srgbClr val="00B0B9"/>
              </a:buClr>
              <a:buSzPct val="100000"/>
              <a:buFont typeface="Arial"/>
              <a:buChar char="•"/>
            </a:pPr>
            <a:r>
              <a:rPr lang="en-GB" sz="2400" dirty="0">
                <a:latin typeface="Helvetica Neue"/>
                <a:ea typeface="Helvetica Neue"/>
                <a:cs typeface="Helvetica Neue"/>
                <a:sym typeface="Helvetica Neue"/>
              </a:rPr>
              <a:t>Packet Delay Variation.</a:t>
            </a:r>
          </a:p>
          <a:p>
            <a:pPr marL="1828754" lvl="2" indent="-609585">
              <a:spcBef>
                <a:spcPts val="480"/>
              </a:spcBef>
              <a:buClr>
                <a:srgbClr val="00B0B9"/>
              </a:buClr>
              <a:buSzPct val="100000"/>
              <a:buFont typeface="Arial"/>
              <a:buChar char="•"/>
            </a:pPr>
            <a:r>
              <a:rPr lang="en-GB" sz="2400" dirty="0">
                <a:latin typeface="Helvetica Neue"/>
                <a:ea typeface="Helvetica Neue"/>
                <a:cs typeface="Helvetica Neue"/>
                <a:sym typeface="Helvetica Neue"/>
              </a:rPr>
              <a:t>Packet loss.</a:t>
            </a:r>
          </a:p>
          <a:p>
            <a:pPr marL="1090479" lvl="1" indent="-616358">
              <a:spcBef>
                <a:spcPts val="533"/>
              </a:spcBef>
              <a:buClr>
                <a:srgbClr val="00B0B9"/>
              </a:buClr>
              <a:buSzPct val="100000"/>
              <a:buFont typeface="Arial"/>
              <a:buChar char="•"/>
            </a:pPr>
            <a:r>
              <a:rPr lang="en-GB" sz="2667" dirty="0">
                <a:latin typeface="Helvetica Neue"/>
                <a:ea typeface="Helvetica Neue"/>
                <a:cs typeface="Helvetica Neue"/>
                <a:sym typeface="Helvetica Neue"/>
              </a:rPr>
              <a:t>Monitoring the performance + status of the DPDK interfaces.</a:t>
            </a:r>
          </a:p>
          <a:p>
            <a:pPr marL="1090479" lvl="1" indent="-616358">
              <a:spcBef>
                <a:spcPts val="533"/>
              </a:spcBef>
              <a:buClr>
                <a:srgbClr val="00B0B9"/>
              </a:buClr>
              <a:buSzPct val="100000"/>
              <a:buFont typeface="Arial"/>
              <a:buChar char="•"/>
            </a:pPr>
            <a:r>
              <a:rPr lang="en-GB" sz="2667" dirty="0">
                <a:latin typeface="Helvetica Neue"/>
                <a:ea typeface="Helvetica Neue"/>
                <a:cs typeface="Helvetica Neue"/>
                <a:sym typeface="Helvetica Neue"/>
              </a:rPr>
              <a:t>Detecting and reporting violations that can be consumed by VNFs and higher level fault management systems.</a:t>
            </a:r>
          </a:p>
          <a:p>
            <a:pPr marL="609585" indent="-609585">
              <a:spcBef>
                <a:spcPts val="587"/>
              </a:spcBef>
              <a:buClr>
                <a:srgbClr val="00B0B9"/>
              </a:buClr>
            </a:pPr>
            <a:endParaRPr sz="2933" dirty="0">
              <a:latin typeface="Helvetica Neue"/>
              <a:ea typeface="Helvetica Neue"/>
              <a:cs typeface="Helvetica Neue"/>
              <a:sym typeface="Helvetica Neue"/>
            </a:endParaRPr>
          </a:p>
        </p:txBody>
      </p:sp>
      <p:pic>
        <p:nvPicPr>
          <p:cNvPr id="455" name="Shape 455"/>
          <p:cNvPicPr preferRelativeResize="0"/>
          <p:nvPr/>
        </p:nvPicPr>
        <p:blipFill rotWithShape="1">
          <a:blip r:embed="rId3">
            <a:alphaModFix/>
          </a:blip>
          <a:srcRect/>
          <a:stretch/>
        </p:blipFill>
        <p:spPr>
          <a:xfrm>
            <a:off x="8461427" y="243773"/>
            <a:ext cx="2127801" cy="595784"/>
          </a:xfrm>
          <a:prstGeom prst="rect">
            <a:avLst/>
          </a:prstGeom>
          <a:noFill/>
          <a:ln>
            <a:noFill/>
          </a:ln>
        </p:spPr>
      </p:pic>
      <p:pic>
        <p:nvPicPr>
          <p:cNvPr id="460" name="Shape 460"/>
          <p:cNvPicPr preferRelativeResize="0"/>
          <p:nvPr/>
        </p:nvPicPr>
        <p:blipFill>
          <a:blip r:embed="rId4">
            <a:alphaModFix/>
          </a:blip>
          <a:stretch>
            <a:fillRect/>
          </a:stretch>
        </p:blipFill>
        <p:spPr>
          <a:xfrm>
            <a:off x="5570784" y="205017"/>
            <a:ext cx="2705100" cy="635000"/>
          </a:xfrm>
          <a:prstGeom prst="rect">
            <a:avLst/>
          </a:prstGeom>
          <a:noFill/>
          <a:ln>
            <a:noFill/>
          </a:ln>
        </p:spPr>
      </p:pic>
      <p:sp>
        <p:nvSpPr>
          <p:cNvPr id="14" name="Rounded Rectangle 13"/>
          <p:cNvSpPr/>
          <p:nvPr/>
        </p:nvSpPr>
        <p:spPr>
          <a:xfrm>
            <a:off x="750159" y="5314882"/>
            <a:ext cx="10764508" cy="1068299"/>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a:defRPr/>
            </a:pPr>
            <a:r>
              <a:rPr lang="en-US" sz="2000" dirty="0" smtClean="0">
                <a:solidFill>
                  <a:schemeClr val="bg1"/>
                </a:solidFill>
                <a:latin typeface="Intel Clear" panose="020B0604020203020204" pitchFamily="34" charset="0"/>
              </a:rPr>
              <a:t>Enable provisioning</a:t>
            </a:r>
            <a:r>
              <a:rPr lang="en-US" sz="2000" dirty="0">
                <a:solidFill>
                  <a:schemeClr val="bg1"/>
                </a:solidFill>
                <a:latin typeface="Intel Clear" panose="020B0604020203020204" pitchFamily="34" charset="0"/>
              </a:rPr>
              <a:t>, monitoring and service impacting fault detection </a:t>
            </a:r>
            <a:r>
              <a:rPr lang="en-US" sz="2000" dirty="0" smtClean="0">
                <a:solidFill>
                  <a:schemeClr val="bg1"/>
                </a:solidFill>
                <a:latin typeface="Intel Clear" panose="020B0604020203020204" pitchFamily="34" charset="0"/>
              </a:rPr>
              <a:t>infrastructure on the Platform</a:t>
            </a:r>
            <a:endParaRPr lang="en-US" sz="2000" dirty="0">
              <a:solidFill>
                <a:schemeClr val="bg1"/>
              </a:solidFill>
              <a:latin typeface="Intel Clear" panose="020B0604020203020204" pitchFamily="34" charset="0"/>
            </a:endParaRPr>
          </a:p>
        </p:txBody>
      </p:sp>
      <p:pic>
        <p:nvPicPr>
          <p:cNvPr id="15" name="Shape 456"/>
          <p:cNvPicPr preferRelativeResize="0"/>
          <p:nvPr/>
        </p:nvPicPr>
        <p:blipFill rotWithShape="1">
          <a:blip r:embed="rId5">
            <a:alphaModFix/>
          </a:blip>
          <a:srcRect/>
          <a:stretch/>
        </p:blipFill>
        <p:spPr>
          <a:xfrm>
            <a:off x="10774771" y="75291"/>
            <a:ext cx="1180579" cy="782133"/>
          </a:xfrm>
          <a:prstGeom prst="rect">
            <a:avLst/>
          </a:prstGeom>
          <a:noFill/>
          <a:ln>
            <a:noFill/>
          </a:ln>
        </p:spPr>
      </p:pic>
    </p:spTree>
    <p:extLst>
      <p:ext uri="{BB962C8B-B14F-4D97-AF65-F5344CB8AC3E}">
        <p14:creationId xmlns:p14="http://schemas.microsoft.com/office/powerpoint/2010/main" val="41339612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733" dirty="0">
                <a:latin typeface="Intel Clear"/>
              </a:rPr>
              <a:t>Legal Disclaimers</a:t>
            </a:r>
            <a:endParaRPr lang="en-US" dirty="0"/>
          </a:p>
        </p:txBody>
      </p:sp>
      <p:sp>
        <p:nvSpPr>
          <p:cNvPr id="7" name="Content Placeholder 6"/>
          <p:cNvSpPr>
            <a:spLocks noGrp="1"/>
          </p:cNvSpPr>
          <p:nvPr>
            <p:ph idx="1"/>
          </p:nvPr>
        </p:nvSpPr>
        <p:spPr/>
        <p:txBody>
          <a:bodyPr/>
          <a:lstStyle/>
          <a:p>
            <a:pPr marL="0" lvl="0" indent="0" defTabSz="609585">
              <a:lnSpc>
                <a:spcPct val="100000"/>
              </a:lnSpc>
              <a:spcBef>
                <a:spcPts val="1600"/>
              </a:spcBef>
              <a:buNone/>
            </a:pPr>
            <a:r>
              <a:rPr lang="en-US" sz="2133" dirty="0">
                <a:latin typeface="Intel Clear"/>
              </a:rPr>
              <a:t>Intel technologies’ features and benefits depend on system configuration and may require enabled hardware, software or service activation. Performance varies depending on system configuration. No computer system can be absolutely secure. Check with your system manufacturer or retailer or learn more at intel.com.</a:t>
            </a:r>
          </a:p>
          <a:p>
            <a:pPr marL="0" lvl="0" indent="0" defTabSz="609585">
              <a:lnSpc>
                <a:spcPct val="100000"/>
              </a:lnSpc>
              <a:spcBef>
                <a:spcPts val="1600"/>
              </a:spcBef>
              <a:buNone/>
            </a:pPr>
            <a:r>
              <a:rPr lang="en-US" sz="2133" dirty="0" err="1">
                <a:latin typeface="Intel Clear"/>
              </a:rPr>
              <a:t>Axxia</a:t>
            </a:r>
            <a:r>
              <a:rPr lang="en-US" sz="2133" dirty="0">
                <a:latin typeface="Intel Clear"/>
              </a:rPr>
              <a:t>, Intel, the Intel logo, Intel Atom, Intel Core, Intel. Experience What’s Inside, the Intel. Experience What’s Inside logo and Xeon are trademarks of Intel Corporation in the U.S. and/or other countries.</a:t>
            </a:r>
          </a:p>
          <a:p>
            <a:pPr marL="0" lvl="0" indent="0" defTabSz="609585">
              <a:lnSpc>
                <a:spcPct val="100000"/>
              </a:lnSpc>
              <a:spcBef>
                <a:spcPts val="1600"/>
              </a:spcBef>
              <a:buNone/>
            </a:pPr>
            <a:r>
              <a:rPr lang="en-US" sz="2133" dirty="0">
                <a:latin typeface="Intel Clear"/>
              </a:rPr>
              <a:t>© 2016 Intel Corporation. All rights reserved. *Other names and brands may be claimed as property of others.</a:t>
            </a:r>
          </a:p>
          <a:p>
            <a:endParaRPr lang="en-US" sz="2133" dirty="0"/>
          </a:p>
        </p:txBody>
      </p:sp>
      <p:sp>
        <p:nvSpPr>
          <p:cNvPr id="2" name="Slide Number Placeholder 1"/>
          <p:cNvSpPr>
            <a:spLocks noGrp="1"/>
          </p:cNvSpPr>
          <p:nvPr>
            <p:ph type="sldNum" sz="quarter" idx="12"/>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2</a:t>
            </a:fld>
            <a:endParaRPr lang="en-US" dirty="0"/>
          </a:p>
        </p:txBody>
      </p:sp>
      <p:sp>
        <p:nvSpPr>
          <p:cNvPr id="12" name="Text Placeholder 2"/>
          <p:cNvSpPr txBox="1">
            <a:spLocks/>
          </p:cNvSpPr>
          <p:nvPr/>
        </p:nvSpPr>
        <p:spPr>
          <a:xfrm>
            <a:off x="621360" y="1313565"/>
            <a:ext cx="11216640" cy="4350631"/>
          </a:xfrm>
          <a:prstGeom prst="rect">
            <a:avLst/>
          </a:prstGeom>
        </p:spPr>
        <p:txBody>
          <a:bodyPr vert="horz" wrap="square" lIns="0" tIns="60960" rIns="121920" bIns="60960" numCol="1" anchor="t" anchorCtr="0" compatLnSpc="1">
            <a:prstTxWarp prst="textNoShape">
              <a:avLst/>
            </a:prstTxWarp>
          </a:bodyPr>
          <a:lstStyle>
            <a:defPPr>
              <a:defRPr lang="en-US"/>
            </a:defPPr>
            <a:lvl1pPr algn="ctr" defTabSz="457200" rtl="0" fontAlgn="base">
              <a:spcBef>
                <a:spcPct val="0"/>
              </a:spcBef>
              <a:spcAft>
                <a:spcPct val="0"/>
              </a:spcAft>
              <a:defRPr sz="1200" kern="1200">
                <a:solidFill>
                  <a:srgbClr val="8DC5EA"/>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Neo Sans Intel" pitchFamily="34" charset="0"/>
                <a:ea typeface="+mn-ea"/>
                <a:cs typeface="+mn-cs"/>
              </a:defRPr>
            </a:lvl2pPr>
            <a:lvl3pPr marL="914400" algn="l" defTabSz="457200" rtl="0" fontAlgn="base">
              <a:spcBef>
                <a:spcPct val="0"/>
              </a:spcBef>
              <a:spcAft>
                <a:spcPct val="0"/>
              </a:spcAft>
              <a:defRPr kern="1200">
                <a:solidFill>
                  <a:schemeClr val="tx1"/>
                </a:solidFill>
                <a:latin typeface="Neo Sans Intel" pitchFamily="34" charset="0"/>
                <a:ea typeface="+mn-ea"/>
                <a:cs typeface="+mn-cs"/>
              </a:defRPr>
            </a:lvl3pPr>
            <a:lvl4pPr marL="1371600" algn="l" defTabSz="457200" rtl="0" fontAlgn="base">
              <a:spcBef>
                <a:spcPct val="0"/>
              </a:spcBef>
              <a:spcAft>
                <a:spcPct val="0"/>
              </a:spcAft>
              <a:defRPr kern="1200">
                <a:solidFill>
                  <a:schemeClr val="tx1"/>
                </a:solidFill>
                <a:latin typeface="Neo Sans Intel" pitchFamily="34" charset="0"/>
                <a:ea typeface="+mn-ea"/>
                <a:cs typeface="+mn-cs"/>
              </a:defRPr>
            </a:lvl4pPr>
            <a:lvl5pPr marL="1828800" algn="l" defTabSz="457200" rtl="0" fontAlgn="base">
              <a:spcBef>
                <a:spcPct val="0"/>
              </a:spcBef>
              <a:spcAft>
                <a:spcPct val="0"/>
              </a:spcAft>
              <a:defRPr kern="1200">
                <a:solidFill>
                  <a:schemeClr val="tx1"/>
                </a:solidFill>
                <a:latin typeface="Neo Sans Intel" pitchFamily="34" charset="0"/>
                <a:ea typeface="+mn-ea"/>
                <a:cs typeface="+mn-cs"/>
              </a:defRPr>
            </a:lvl5pPr>
            <a:lvl6pPr marL="2286000" algn="l" defTabSz="914400" rtl="0" eaLnBrk="1" latinLnBrk="0" hangingPunct="1">
              <a:defRPr kern="1200">
                <a:solidFill>
                  <a:schemeClr val="tx1"/>
                </a:solidFill>
                <a:latin typeface="Neo Sans Intel" pitchFamily="34" charset="0"/>
                <a:ea typeface="+mn-ea"/>
                <a:cs typeface="+mn-cs"/>
              </a:defRPr>
            </a:lvl6pPr>
            <a:lvl7pPr marL="2743200" algn="l" defTabSz="914400" rtl="0" eaLnBrk="1" latinLnBrk="0" hangingPunct="1">
              <a:defRPr kern="1200">
                <a:solidFill>
                  <a:schemeClr val="tx1"/>
                </a:solidFill>
                <a:latin typeface="Neo Sans Intel" pitchFamily="34" charset="0"/>
                <a:ea typeface="+mn-ea"/>
                <a:cs typeface="+mn-cs"/>
              </a:defRPr>
            </a:lvl7pPr>
            <a:lvl8pPr marL="3200400" algn="l" defTabSz="914400" rtl="0" eaLnBrk="1" latinLnBrk="0" hangingPunct="1">
              <a:defRPr kern="1200">
                <a:solidFill>
                  <a:schemeClr val="tx1"/>
                </a:solidFill>
                <a:latin typeface="Neo Sans Intel" pitchFamily="34" charset="0"/>
                <a:ea typeface="+mn-ea"/>
                <a:cs typeface="+mn-cs"/>
              </a:defRPr>
            </a:lvl8pPr>
            <a:lvl9pPr marL="3657600" algn="l" defTabSz="914400" rtl="0" eaLnBrk="1" latinLnBrk="0" hangingPunct="1">
              <a:defRPr kern="1200">
                <a:solidFill>
                  <a:schemeClr val="tx1"/>
                </a:solidFill>
                <a:latin typeface="Neo Sans Intel" pitchFamily="34" charset="0"/>
                <a:ea typeface="+mn-ea"/>
                <a:cs typeface="+mn-cs"/>
              </a:defRPr>
            </a:lvl9pPr>
          </a:lstStyle>
          <a:p>
            <a:pPr marL="228594" indent="-228594" algn="l" defTabSz="1219170" eaLnBrk="0" hangingPunct="0">
              <a:spcBef>
                <a:spcPct val="20000"/>
              </a:spcBef>
              <a:buFont typeface="Arial" pitchFamily="34" charset="0"/>
              <a:buChar char="•"/>
            </a:pPr>
            <a:endParaRPr lang="en-US" sz="1067" dirty="0">
              <a:solidFill>
                <a:schemeClr val="tx2"/>
              </a:solidFill>
              <a:latin typeface="Arial" charset="0"/>
            </a:endParaRPr>
          </a:p>
        </p:txBody>
      </p:sp>
      <p:pic>
        <p:nvPicPr>
          <p:cNvPr id="6" name="Shape 192"/>
          <p:cNvPicPr preferRelativeResize="0"/>
          <p:nvPr/>
        </p:nvPicPr>
        <p:blipFill rotWithShape="1">
          <a:blip r:embed="rId3">
            <a:alphaModFix/>
          </a:blip>
          <a:srcRect l="8326" t="14262" r="7312" b="13114"/>
          <a:stretch/>
        </p:blipFill>
        <p:spPr>
          <a:xfrm>
            <a:off x="9852527" y="151998"/>
            <a:ext cx="1985473" cy="1297599"/>
          </a:xfrm>
          <a:prstGeom prst="rect">
            <a:avLst/>
          </a:prstGeom>
          <a:noFill/>
          <a:ln>
            <a:noFill/>
          </a:ln>
        </p:spPr>
      </p:pic>
    </p:spTree>
    <p:extLst>
      <p:ext uri="{BB962C8B-B14F-4D97-AF65-F5344CB8AC3E}">
        <p14:creationId xmlns:p14="http://schemas.microsoft.com/office/powerpoint/2010/main" val="1908061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cxnSp>
        <p:nvCxnSpPr>
          <p:cNvPr id="807" name="Shape 807"/>
          <p:cNvCxnSpPr/>
          <p:nvPr/>
        </p:nvCxnSpPr>
        <p:spPr>
          <a:xfrm rot="10800000" flipH="1">
            <a:off x="168964" y="1736459"/>
            <a:ext cx="11501835" cy="13732"/>
          </a:xfrm>
          <a:prstGeom prst="straightConnector1">
            <a:avLst/>
          </a:prstGeom>
          <a:noFill/>
          <a:ln w="25400" cap="flat" cmpd="sng">
            <a:solidFill>
              <a:srgbClr val="178EFA"/>
            </a:solidFill>
            <a:prstDash val="solid"/>
            <a:round/>
            <a:headEnd type="triangle" w="lg" len="lg"/>
            <a:tailEnd type="triangle" w="lg" len="lg"/>
          </a:ln>
        </p:spPr>
      </p:cxnSp>
      <p:cxnSp>
        <p:nvCxnSpPr>
          <p:cNvPr id="808" name="Shape 808"/>
          <p:cNvCxnSpPr/>
          <p:nvPr/>
        </p:nvCxnSpPr>
        <p:spPr>
          <a:xfrm>
            <a:off x="1662204" y="1613161"/>
            <a:ext cx="0" cy="279633"/>
          </a:xfrm>
          <a:prstGeom prst="straightConnector1">
            <a:avLst/>
          </a:prstGeom>
          <a:noFill/>
          <a:ln w="25400" cap="flat" cmpd="sng">
            <a:solidFill>
              <a:schemeClr val="accent1"/>
            </a:solidFill>
            <a:prstDash val="solid"/>
            <a:round/>
            <a:headEnd type="none" w="med" len="med"/>
            <a:tailEnd type="none" w="med" len="med"/>
          </a:ln>
        </p:spPr>
      </p:cxnSp>
      <p:cxnSp>
        <p:nvCxnSpPr>
          <p:cNvPr id="809" name="Shape 809"/>
          <p:cNvCxnSpPr/>
          <p:nvPr/>
        </p:nvCxnSpPr>
        <p:spPr>
          <a:xfrm>
            <a:off x="4489461" y="1611084"/>
            <a:ext cx="0" cy="279633"/>
          </a:xfrm>
          <a:prstGeom prst="straightConnector1">
            <a:avLst/>
          </a:prstGeom>
          <a:noFill/>
          <a:ln w="25400" cap="flat" cmpd="sng">
            <a:solidFill>
              <a:schemeClr val="accent1"/>
            </a:solidFill>
            <a:prstDash val="solid"/>
            <a:round/>
            <a:headEnd type="none" w="med" len="med"/>
            <a:tailEnd type="none" w="med" len="med"/>
          </a:ln>
        </p:spPr>
      </p:cxnSp>
      <p:cxnSp>
        <p:nvCxnSpPr>
          <p:cNvPr id="810" name="Shape 810"/>
          <p:cNvCxnSpPr/>
          <p:nvPr/>
        </p:nvCxnSpPr>
        <p:spPr>
          <a:xfrm>
            <a:off x="7557519" y="1610373"/>
            <a:ext cx="0" cy="279633"/>
          </a:xfrm>
          <a:prstGeom prst="straightConnector1">
            <a:avLst/>
          </a:prstGeom>
          <a:noFill/>
          <a:ln w="25400" cap="flat" cmpd="sng">
            <a:solidFill>
              <a:schemeClr val="accent1"/>
            </a:solidFill>
            <a:prstDash val="solid"/>
            <a:round/>
            <a:headEnd type="none" w="med" len="med"/>
            <a:tailEnd type="none" w="med" len="med"/>
          </a:ln>
        </p:spPr>
      </p:cxnSp>
      <p:sp>
        <p:nvSpPr>
          <p:cNvPr id="811" name="Shape 811"/>
          <p:cNvSpPr txBox="1"/>
          <p:nvPr/>
        </p:nvSpPr>
        <p:spPr>
          <a:xfrm>
            <a:off x="957530" y="1172205"/>
            <a:ext cx="1409349" cy="492443"/>
          </a:xfrm>
          <a:prstGeom prst="rect">
            <a:avLst/>
          </a:prstGeom>
          <a:noFill/>
          <a:ln>
            <a:noFill/>
          </a:ln>
        </p:spPr>
        <p:txBody>
          <a:bodyPr lIns="121900" tIns="60933" rIns="121900" bIns="60933" anchor="t" anchorCtr="0">
            <a:noAutofit/>
          </a:bodyPr>
          <a:lstStyle/>
          <a:p>
            <a:pPr>
              <a:buClr>
                <a:srgbClr val="000000"/>
              </a:buClr>
              <a:buSzPct val="25000"/>
            </a:pPr>
            <a:r>
              <a:rPr lang="en-GB" sz="1867">
                <a:solidFill>
                  <a:srgbClr val="000000"/>
                </a:solidFill>
                <a:latin typeface="Arial"/>
                <a:ea typeface="Arial"/>
                <a:cs typeface="Arial"/>
                <a:sym typeface="Arial"/>
              </a:rPr>
              <a:t>DPDK 2.0</a:t>
            </a:r>
          </a:p>
        </p:txBody>
      </p:sp>
      <p:sp>
        <p:nvSpPr>
          <p:cNvPr id="812" name="Shape 812"/>
          <p:cNvSpPr txBox="1"/>
          <p:nvPr/>
        </p:nvSpPr>
        <p:spPr>
          <a:xfrm>
            <a:off x="3855084" y="1171416"/>
            <a:ext cx="1409349" cy="492443"/>
          </a:xfrm>
          <a:prstGeom prst="rect">
            <a:avLst/>
          </a:prstGeom>
          <a:noFill/>
          <a:ln>
            <a:noFill/>
          </a:ln>
        </p:spPr>
        <p:txBody>
          <a:bodyPr lIns="121900" tIns="60933" rIns="121900" bIns="60933" anchor="t" anchorCtr="0">
            <a:noAutofit/>
          </a:bodyPr>
          <a:lstStyle/>
          <a:p>
            <a:pPr>
              <a:buClr>
                <a:srgbClr val="000000"/>
              </a:buClr>
              <a:buSzPct val="25000"/>
            </a:pPr>
            <a:r>
              <a:rPr lang="en-GB" sz="1867">
                <a:solidFill>
                  <a:srgbClr val="000000"/>
                </a:solidFill>
                <a:latin typeface="Arial"/>
                <a:ea typeface="Arial"/>
                <a:cs typeface="Arial"/>
                <a:sym typeface="Arial"/>
              </a:rPr>
              <a:t>DPDK 2.1</a:t>
            </a:r>
          </a:p>
        </p:txBody>
      </p:sp>
      <p:sp>
        <p:nvSpPr>
          <p:cNvPr id="813" name="Shape 813"/>
          <p:cNvSpPr txBox="1"/>
          <p:nvPr/>
        </p:nvSpPr>
        <p:spPr>
          <a:xfrm>
            <a:off x="6852843" y="1182611"/>
            <a:ext cx="1409349" cy="492443"/>
          </a:xfrm>
          <a:prstGeom prst="rect">
            <a:avLst/>
          </a:prstGeom>
          <a:noFill/>
          <a:ln>
            <a:noFill/>
          </a:ln>
        </p:spPr>
        <p:txBody>
          <a:bodyPr lIns="121900" tIns="60933" rIns="121900" bIns="60933" anchor="t" anchorCtr="0">
            <a:noAutofit/>
          </a:bodyPr>
          <a:lstStyle/>
          <a:p>
            <a:pPr>
              <a:buClr>
                <a:srgbClr val="000000"/>
              </a:buClr>
              <a:buSzPct val="25000"/>
            </a:pPr>
            <a:r>
              <a:rPr lang="en-GB" sz="1867">
                <a:solidFill>
                  <a:srgbClr val="000000"/>
                </a:solidFill>
                <a:latin typeface="Arial"/>
                <a:ea typeface="Arial"/>
                <a:cs typeface="Arial"/>
                <a:sym typeface="Arial"/>
              </a:rPr>
              <a:t>DPDK 2.2</a:t>
            </a:r>
          </a:p>
        </p:txBody>
      </p:sp>
      <p:sp>
        <p:nvSpPr>
          <p:cNvPr id="814" name="Shape 814"/>
          <p:cNvSpPr txBox="1"/>
          <p:nvPr/>
        </p:nvSpPr>
        <p:spPr>
          <a:xfrm>
            <a:off x="168965" y="2071546"/>
            <a:ext cx="2929620" cy="984885"/>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r>
              <a:rPr lang="en-GB" sz="1867" dirty="0" err="1">
                <a:solidFill>
                  <a:srgbClr val="000000"/>
                </a:solidFill>
                <a:latin typeface="Arial"/>
                <a:ea typeface="Arial"/>
                <a:cs typeface="Arial"/>
                <a:sym typeface="Arial"/>
              </a:rPr>
              <a:t>Callback</a:t>
            </a:r>
            <a:r>
              <a:rPr lang="en-GB" sz="1867" dirty="0">
                <a:solidFill>
                  <a:srgbClr val="000000"/>
                </a:solidFill>
                <a:latin typeface="Arial"/>
                <a:ea typeface="Arial"/>
                <a:cs typeface="Arial"/>
                <a:sym typeface="Arial"/>
              </a:rPr>
              <a:t> API</a:t>
            </a:r>
          </a:p>
          <a:p>
            <a:pPr marL="380990" indent="-380990">
              <a:buClr>
                <a:srgbClr val="000000"/>
              </a:buClr>
              <a:buSzPct val="100000"/>
              <a:buFont typeface="Arial"/>
              <a:buChar char="•"/>
            </a:pPr>
            <a:r>
              <a:rPr lang="en-GB" sz="1867" dirty="0">
                <a:solidFill>
                  <a:srgbClr val="000000"/>
                </a:solidFill>
                <a:latin typeface="Arial"/>
                <a:ea typeface="Arial"/>
                <a:cs typeface="Arial"/>
                <a:sym typeface="Arial"/>
              </a:rPr>
              <a:t>RX/TX </a:t>
            </a:r>
            <a:r>
              <a:rPr lang="en-GB" sz="1867" dirty="0" err="1">
                <a:solidFill>
                  <a:srgbClr val="000000"/>
                </a:solidFill>
                <a:latin typeface="Arial"/>
                <a:ea typeface="Arial"/>
                <a:cs typeface="Arial"/>
                <a:sym typeface="Arial"/>
              </a:rPr>
              <a:t>timestamping</a:t>
            </a:r>
            <a:r>
              <a:rPr lang="en-GB" sz="1867" dirty="0">
                <a:solidFill>
                  <a:srgbClr val="000000"/>
                </a:solidFill>
                <a:latin typeface="Arial"/>
                <a:ea typeface="Arial"/>
                <a:cs typeface="Arial"/>
                <a:sym typeface="Arial"/>
              </a:rPr>
              <a:t> sample app.</a:t>
            </a:r>
          </a:p>
        </p:txBody>
      </p:sp>
      <p:sp>
        <p:nvSpPr>
          <p:cNvPr id="815" name="Shape 815"/>
          <p:cNvSpPr txBox="1"/>
          <p:nvPr/>
        </p:nvSpPr>
        <p:spPr>
          <a:xfrm>
            <a:off x="3264748" y="2071546"/>
            <a:ext cx="2788473" cy="984885"/>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r>
              <a:rPr lang="en-GB" sz="1867">
                <a:solidFill>
                  <a:srgbClr val="000000"/>
                </a:solidFill>
                <a:latin typeface="Arial"/>
                <a:ea typeface="Arial"/>
                <a:cs typeface="Arial"/>
                <a:sym typeface="Arial"/>
              </a:rPr>
              <a:t>Extended NIC stats for ixgbe.</a:t>
            </a:r>
          </a:p>
          <a:p>
            <a:pPr marL="380990" indent="-380990">
              <a:buClr>
                <a:srgbClr val="000000"/>
              </a:buClr>
              <a:buSzPct val="100000"/>
              <a:buFont typeface="Arial"/>
              <a:buChar char="•"/>
            </a:pPr>
            <a:r>
              <a:rPr lang="en-GB" sz="1867">
                <a:solidFill>
                  <a:srgbClr val="000000"/>
                </a:solidFill>
                <a:latin typeface="Arial"/>
                <a:ea typeface="Arial"/>
                <a:cs typeface="Arial"/>
                <a:sym typeface="Arial"/>
              </a:rPr>
              <a:t>proc_info</a:t>
            </a:r>
          </a:p>
        </p:txBody>
      </p:sp>
      <p:sp>
        <p:nvSpPr>
          <p:cNvPr id="816" name="Shape 816"/>
          <p:cNvSpPr txBox="1"/>
          <p:nvPr/>
        </p:nvSpPr>
        <p:spPr>
          <a:xfrm>
            <a:off x="6219383" y="2071546"/>
            <a:ext cx="2937917" cy="1846660"/>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r>
              <a:rPr lang="en-GB" sz="1867">
                <a:solidFill>
                  <a:srgbClr val="000000"/>
                </a:solidFill>
                <a:latin typeface="Arial"/>
                <a:ea typeface="Arial"/>
                <a:cs typeface="Arial"/>
                <a:sym typeface="Arial"/>
              </a:rPr>
              <a:t>Extended NIC stats for igb, i40e and VFs.</a:t>
            </a:r>
          </a:p>
          <a:p>
            <a:pPr marL="380990" indent="-380990">
              <a:buClr>
                <a:srgbClr val="000000"/>
              </a:buClr>
              <a:buSzPct val="100000"/>
              <a:buFont typeface="Arial"/>
              <a:buChar char="•"/>
            </a:pPr>
            <a:r>
              <a:rPr lang="en-GB" sz="1867">
                <a:solidFill>
                  <a:srgbClr val="000000"/>
                </a:solidFill>
                <a:latin typeface="Arial"/>
                <a:ea typeface="Arial"/>
                <a:cs typeface="Arial"/>
                <a:sym typeface="Arial"/>
              </a:rPr>
              <a:t>Extended NIC API Alignment across drivers.</a:t>
            </a:r>
          </a:p>
          <a:p>
            <a:pPr marL="380990" indent="-380990">
              <a:buClr>
                <a:srgbClr val="000000"/>
              </a:buClr>
              <a:buSzPct val="100000"/>
              <a:buFont typeface="Arial"/>
              <a:buChar char="•"/>
            </a:pPr>
            <a:r>
              <a:rPr lang="en-GB" sz="1867">
                <a:solidFill>
                  <a:srgbClr val="000000"/>
                </a:solidFill>
                <a:latin typeface="Arial"/>
                <a:ea typeface="Arial"/>
                <a:cs typeface="Arial"/>
                <a:sym typeface="Arial"/>
              </a:rPr>
              <a:t>DPDK KeepAlive</a:t>
            </a:r>
          </a:p>
        </p:txBody>
      </p:sp>
      <p:cxnSp>
        <p:nvCxnSpPr>
          <p:cNvPr id="817" name="Shape 817"/>
          <p:cNvCxnSpPr/>
          <p:nvPr/>
        </p:nvCxnSpPr>
        <p:spPr>
          <a:xfrm>
            <a:off x="10555276" y="1610373"/>
            <a:ext cx="0" cy="279633"/>
          </a:xfrm>
          <a:prstGeom prst="straightConnector1">
            <a:avLst/>
          </a:prstGeom>
          <a:noFill/>
          <a:ln w="25400" cap="flat" cmpd="sng">
            <a:solidFill>
              <a:schemeClr val="accent1"/>
            </a:solidFill>
            <a:prstDash val="solid"/>
            <a:round/>
            <a:headEnd type="none" w="med" len="med"/>
            <a:tailEnd type="none" w="med" len="med"/>
          </a:ln>
        </p:spPr>
      </p:cxnSp>
      <p:sp>
        <p:nvSpPr>
          <p:cNvPr id="818" name="Shape 818"/>
          <p:cNvSpPr txBox="1"/>
          <p:nvPr/>
        </p:nvSpPr>
        <p:spPr>
          <a:xfrm>
            <a:off x="9850601" y="1182612"/>
            <a:ext cx="1689020" cy="410369"/>
          </a:xfrm>
          <a:prstGeom prst="rect">
            <a:avLst/>
          </a:prstGeom>
          <a:noFill/>
          <a:ln>
            <a:noFill/>
          </a:ln>
        </p:spPr>
        <p:txBody>
          <a:bodyPr lIns="121900" tIns="60933" rIns="121900" bIns="60933" anchor="t" anchorCtr="0">
            <a:noAutofit/>
          </a:bodyPr>
          <a:lstStyle/>
          <a:p>
            <a:pPr>
              <a:buClr>
                <a:srgbClr val="000000"/>
              </a:buClr>
              <a:buSzPct val="25000"/>
            </a:pPr>
            <a:r>
              <a:rPr lang="en-GB" sz="1867">
                <a:solidFill>
                  <a:srgbClr val="000000"/>
                </a:solidFill>
                <a:latin typeface="Arial"/>
                <a:ea typeface="Arial"/>
                <a:cs typeface="Arial"/>
                <a:sym typeface="Arial"/>
              </a:rPr>
              <a:t>DPDK 16.04</a:t>
            </a:r>
          </a:p>
        </p:txBody>
      </p:sp>
      <p:sp>
        <p:nvSpPr>
          <p:cNvPr id="819" name="Shape 819"/>
          <p:cNvSpPr txBox="1"/>
          <p:nvPr/>
        </p:nvSpPr>
        <p:spPr>
          <a:xfrm>
            <a:off x="9419413" y="2071546"/>
            <a:ext cx="2590912" cy="1846660"/>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r>
              <a:rPr lang="en-GB" sz="1867" dirty="0">
                <a:solidFill>
                  <a:srgbClr val="000000"/>
                </a:solidFill>
                <a:latin typeface="Arial"/>
                <a:ea typeface="Arial"/>
                <a:cs typeface="Arial"/>
                <a:sym typeface="Arial"/>
              </a:rPr>
              <a:t>Primary process liveliness check.</a:t>
            </a:r>
          </a:p>
          <a:p>
            <a:pPr marL="380990" indent="-380990">
              <a:buClr>
                <a:schemeClr val="accent5"/>
              </a:buClr>
              <a:buSzPct val="100000"/>
              <a:buFont typeface="Arial"/>
              <a:buChar char="•"/>
            </a:pPr>
            <a:r>
              <a:rPr lang="en-GB" sz="1867" dirty="0" err="1">
                <a:solidFill>
                  <a:schemeClr val="accent5"/>
                </a:solidFill>
                <a:latin typeface="Arial"/>
                <a:ea typeface="Arial"/>
                <a:cs typeface="Arial"/>
                <a:sym typeface="Arial"/>
              </a:rPr>
              <a:t>dpdkstat</a:t>
            </a:r>
            <a:r>
              <a:rPr lang="en-GB" sz="1867" dirty="0">
                <a:solidFill>
                  <a:schemeClr val="accent5"/>
                </a:solidFill>
                <a:latin typeface="Arial"/>
                <a:ea typeface="Arial"/>
                <a:cs typeface="Arial"/>
                <a:sym typeface="Arial"/>
              </a:rPr>
              <a:t> plugin – pull request</a:t>
            </a:r>
          </a:p>
          <a:p>
            <a:pPr marL="380990" indent="-380990">
              <a:buClr>
                <a:schemeClr val="accent5"/>
              </a:buClr>
              <a:buSzPct val="100000"/>
              <a:buFont typeface="Arial"/>
              <a:buChar char="•"/>
            </a:pPr>
            <a:r>
              <a:rPr lang="en-GB" sz="1867" dirty="0">
                <a:solidFill>
                  <a:schemeClr val="accent5"/>
                </a:solidFill>
                <a:latin typeface="Arial"/>
                <a:ea typeface="Arial"/>
                <a:cs typeface="Arial"/>
                <a:sym typeface="Arial"/>
              </a:rPr>
              <a:t>Ceilometer plugin.</a:t>
            </a:r>
          </a:p>
        </p:txBody>
      </p:sp>
      <p:sp>
        <p:nvSpPr>
          <p:cNvPr id="820" name="Shape 820"/>
          <p:cNvSpPr txBox="1"/>
          <p:nvPr/>
        </p:nvSpPr>
        <p:spPr>
          <a:xfrm>
            <a:off x="10007849" y="797501"/>
            <a:ext cx="1199964" cy="410369"/>
          </a:xfrm>
          <a:prstGeom prst="rect">
            <a:avLst/>
          </a:prstGeom>
          <a:noFill/>
          <a:ln>
            <a:noFill/>
          </a:ln>
        </p:spPr>
        <p:txBody>
          <a:bodyPr lIns="121900" tIns="60933" rIns="121900" bIns="60933" anchor="t" anchorCtr="0">
            <a:noAutofit/>
          </a:bodyPr>
          <a:lstStyle/>
          <a:p>
            <a:pPr>
              <a:buClr>
                <a:schemeClr val="accent5"/>
              </a:buClr>
              <a:buSzPct val="25000"/>
            </a:pPr>
            <a:r>
              <a:rPr lang="en-GB" sz="1867" dirty="0" err="1">
                <a:solidFill>
                  <a:schemeClr val="accent5"/>
                </a:solidFill>
                <a:latin typeface="Arial"/>
                <a:ea typeface="Arial"/>
                <a:cs typeface="Arial"/>
                <a:sym typeface="Arial"/>
              </a:rPr>
              <a:t>Collectd</a:t>
            </a:r>
            <a:endParaRPr lang="en-GB" sz="1867" dirty="0">
              <a:solidFill>
                <a:schemeClr val="accent5"/>
              </a:solidFill>
              <a:latin typeface="Arial"/>
              <a:ea typeface="Arial"/>
              <a:cs typeface="Arial"/>
              <a:sym typeface="Arial"/>
            </a:endParaRPr>
          </a:p>
        </p:txBody>
      </p:sp>
      <p:sp>
        <p:nvSpPr>
          <p:cNvPr id="823" name="Shape 823"/>
          <p:cNvSpPr/>
          <p:nvPr/>
        </p:nvSpPr>
        <p:spPr>
          <a:xfrm rot="-5400000">
            <a:off x="5917113" y="1338526"/>
            <a:ext cx="612396" cy="5867981"/>
          </a:xfrm>
          <a:prstGeom prst="leftBrace">
            <a:avLst>
              <a:gd name="adj1" fmla="val 8333"/>
              <a:gd name="adj2" fmla="val 50459"/>
            </a:avLst>
          </a:prstGeom>
          <a:noFill/>
          <a:ln w="25400" cap="flat" cmpd="sng">
            <a:solidFill>
              <a:srgbClr val="178EFA"/>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rgbClr val="007864"/>
              </a:solidFill>
              <a:latin typeface="Arial"/>
              <a:ea typeface="Arial"/>
              <a:cs typeface="Arial"/>
              <a:sym typeface="Arial"/>
            </a:endParaRPr>
          </a:p>
        </p:txBody>
      </p:sp>
      <p:sp>
        <p:nvSpPr>
          <p:cNvPr id="824" name="Shape 824"/>
          <p:cNvSpPr/>
          <p:nvPr/>
        </p:nvSpPr>
        <p:spPr>
          <a:xfrm rot="-5400000">
            <a:off x="1342721" y="2827142"/>
            <a:ext cx="612396" cy="2899329"/>
          </a:xfrm>
          <a:prstGeom prst="leftBrace">
            <a:avLst>
              <a:gd name="adj1" fmla="val 8333"/>
              <a:gd name="adj2" fmla="val 50459"/>
            </a:avLst>
          </a:prstGeom>
          <a:noFill/>
          <a:ln w="25400" cap="flat" cmpd="sng">
            <a:solidFill>
              <a:srgbClr val="178EFA"/>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rgbClr val="007864"/>
              </a:solidFill>
              <a:latin typeface="Arial"/>
              <a:ea typeface="Arial"/>
              <a:cs typeface="Arial"/>
              <a:sym typeface="Arial"/>
            </a:endParaRPr>
          </a:p>
        </p:txBody>
      </p:sp>
      <p:sp>
        <p:nvSpPr>
          <p:cNvPr id="826" name="Shape 826"/>
          <p:cNvSpPr/>
          <p:nvPr/>
        </p:nvSpPr>
        <p:spPr>
          <a:xfrm rot="-5400000">
            <a:off x="10408673" y="2977059"/>
            <a:ext cx="612396" cy="2590912"/>
          </a:xfrm>
          <a:prstGeom prst="leftBrace">
            <a:avLst>
              <a:gd name="adj1" fmla="val 8333"/>
              <a:gd name="adj2" fmla="val 50459"/>
            </a:avLst>
          </a:prstGeom>
          <a:noFill/>
          <a:ln w="25400" cap="flat" cmpd="sng">
            <a:solidFill>
              <a:srgbClr val="178EFA"/>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rgbClr val="007864"/>
              </a:solidFill>
              <a:latin typeface="Arial"/>
              <a:ea typeface="Arial"/>
              <a:cs typeface="Arial"/>
              <a:sym typeface="Arial"/>
            </a:endParaRPr>
          </a:p>
        </p:txBody>
      </p:sp>
      <p:sp>
        <p:nvSpPr>
          <p:cNvPr id="23" name="Rounded Rectangle 22"/>
          <p:cNvSpPr/>
          <p:nvPr/>
        </p:nvSpPr>
        <p:spPr>
          <a:xfrm>
            <a:off x="140559" y="4795580"/>
            <a:ext cx="3043289" cy="2024592"/>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380990" indent="-380990">
              <a:buClr>
                <a:schemeClr val="lt1"/>
              </a:buClr>
              <a:buSzPct val="100000"/>
              <a:buFont typeface="Arial"/>
              <a:buChar char="•"/>
            </a:pPr>
            <a:r>
              <a:rPr lang="en-GB" sz="2400">
                <a:solidFill>
                  <a:schemeClr val="lt1"/>
                </a:solidFill>
                <a:latin typeface="Arial"/>
                <a:ea typeface="Arial"/>
                <a:cs typeface="Arial"/>
                <a:sym typeface="Arial"/>
              </a:rPr>
              <a:t>Measure packet latency through DPDK</a:t>
            </a:r>
            <a:endParaRPr lang="en-GB" sz="2400" dirty="0">
              <a:solidFill>
                <a:schemeClr val="lt1"/>
              </a:solidFill>
              <a:latin typeface="Arial"/>
              <a:ea typeface="Arial"/>
              <a:cs typeface="Arial"/>
              <a:sym typeface="Arial"/>
            </a:endParaRPr>
          </a:p>
        </p:txBody>
      </p:sp>
      <p:sp>
        <p:nvSpPr>
          <p:cNvPr id="24" name="Rounded Rectangle 23"/>
          <p:cNvSpPr/>
          <p:nvPr/>
        </p:nvSpPr>
        <p:spPr>
          <a:xfrm>
            <a:off x="3289321" y="4770249"/>
            <a:ext cx="5867980" cy="2024592"/>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380990" indent="-380990">
              <a:buClr>
                <a:schemeClr val="lt1"/>
              </a:buClr>
              <a:buSzPct val="100000"/>
              <a:buFont typeface="Arial"/>
              <a:buChar char="•"/>
            </a:pPr>
            <a:r>
              <a:rPr lang="en-GB" sz="2400" dirty="0">
                <a:solidFill>
                  <a:schemeClr val="lt1"/>
                </a:solidFill>
                <a:latin typeface="Arial"/>
                <a:ea typeface="Arial"/>
                <a:cs typeface="Arial"/>
                <a:sym typeface="Arial"/>
              </a:rPr>
              <a:t>Retrieve statistics directly from NIC registers.</a:t>
            </a:r>
          </a:p>
          <a:p>
            <a:pPr marL="380990" indent="-380990">
              <a:buClr>
                <a:schemeClr val="lt1"/>
              </a:buClr>
              <a:buSzPct val="100000"/>
              <a:buFont typeface="Arial"/>
              <a:buChar char="•"/>
            </a:pPr>
            <a:r>
              <a:rPr lang="en-GB" sz="2400" dirty="0">
                <a:solidFill>
                  <a:schemeClr val="lt1"/>
                </a:solidFill>
                <a:latin typeface="Arial"/>
                <a:ea typeface="Arial"/>
                <a:cs typeface="Arial"/>
                <a:sym typeface="Arial"/>
              </a:rPr>
              <a:t>Detect DPDK application thread failure.</a:t>
            </a:r>
            <a:endParaRPr lang="en-GB" sz="2400" dirty="0">
              <a:solidFill>
                <a:schemeClr val="lt1"/>
              </a:solidFill>
              <a:latin typeface="Arial"/>
              <a:ea typeface="Arial"/>
              <a:cs typeface="Arial"/>
              <a:sym typeface="Arial"/>
            </a:endParaRPr>
          </a:p>
        </p:txBody>
      </p:sp>
      <p:sp>
        <p:nvSpPr>
          <p:cNvPr id="25" name="Rounded Rectangle 24"/>
          <p:cNvSpPr/>
          <p:nvPr/>
        </p:nvSpPr>
        <p:spPr>
          <a:xfrm>
            <a:off x="9287346" y="4770249"/>
            <a:ext cx="2722980" cy="2024592"/>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380990" indent="-364058">
              <a:buClr>
                <a:schemeClr val="lt1"/>
              </a:buClr>
              <a:buFont typeface="Arial"/>
              <a:buChar char="•"/>
            </a:pPr>
            <a:r>
              <a:rPr lang="en-GB" dirty="0">
                <a:solidFill>
                  <a:schemeClr val="lt1"/>
                </a:solidFill>
                <a:latin typeface="Arial"/>
                <a:ea typeface="Arial"/>
                <a:cs typeface="Arial"/>
                <a:sym typeface="Arial"/>
              </a:rPr>
              <a:t>Detect DPDK primary process liveliness.</a:t>
            </a:r>
          </a:p>
          <a:p>
            <a:pPr marL="380990" indent="-364058">
              <a:buClr>
                <a:schemeClr val="lt1"/>
              </a:buClr>
              <a:buFont typeface="Arial"/>
              <a:buChar char="•"/>
            </a:pPr>
            <a:r>
              <a:rPr lang="en-GB" dirty="0">
                <a:solidFill>
                  <a:schemeClr val="lt1"/>
                </a:solidFill>
                <a:latin typeface="Arial"/>
                <a:ea typeface="Arial"/>
                <a:cs typeface="Arial"/>
                <a:sym typeface="Arial"/>
              </a:rPr>
              <a:t>Relay DPDK inter</a:t>
            </a:r>
            <a:r>
              <a:rPr lang="en-GB" dirty="0">
                <a:solidFill>
                  <a:schemeClr val="lt1"/>
                </a:solidFill>
              </a:rPr>
              <a:t>face </a:t>
            </a:r>
            <a:r>
              <a:rPr lang="en-GB" dirty="0">
                <a:solidFill>
                  <a:schemeClr val="lt1"/>
                </a:solidFill>
                <a:latin typeface="Arial"/>
                <a:ea typeface="Arial"/>
                <a:cs typeface="Arial"/>
                <a:sym typeface="Arial"/>
              </a:rPr>
              <a:t>stats and </a:t>
            </a:r>
            <a:r>
              <a:rPr lang="en-GB" dirty="0">
                <a:solidFill>
                  <a:schemeClr val="lt1"/>
                </a:solidFill>
              </a:rPr>
              <a:t>status </a:t>
            </a:r>
            <a:r>
              <a:rPr lang="en-GB" dirty="0">
                <a:solidFill>
                  <a:schemeClr val="lt1"/>
                </a:solidFill>
                <a:latin typeface="Arial"/>
                <a:ea typeface="Arial"/>
                <a:cs typeface="Arial"/>
                <a:sym typeface="Arial"/>
              </a:rPr>
              <a:t>back to ceilometer.</a:t>
            </a:r>
            <a:endParaRPr lang="en-GB" dirty="0">
              <a:solidFill>
                <a:schemeClr val="lt1"/>
              </a:solidFill>
              <a:latin typeface="Arial"/>
              <a:ea typeface="Arial"/>
              <a:cs typeface="Arial"/>
              <a:sym typeface="Arial"/>
            </a:endParaRPr>
          </a:p>
        </p:txBody>
      </p:sp>
      <p:sp>
        <p:nvSpPr>
          <p:cNvPr id="27" name="Shape 806"/>
          <p:cNvSpPr txBox="1">
            <a:spLocks/>
          </p:cNvSpPr>
          <p:nvPr/>
        </p:nvSpPr>
        <p:spPr>
          <a:xfrm>
            <a:off x="587022" y="206866"/>
            <a:ext cx="10972800" cy="1143000"/>
          </a:xfrm>
          <a:prstGeom prst="rect">
            <a:avLst/>
          </a:prstGeom>
          <a:noFill/>
          <a:ln>
            <a:noFill/>
          </a:ln>
        </p:spPr>
        <p:txBody>
          <a:bodyPr vert="horz" lIns="121900" tIns="121900" rIns="121900" bIns="121900"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pPr>
              <a:buSzPct val="25000"/>
            </a:pPr>
            <a:r>
              <a:rPr lang="en-GB" smtClean="0">
                <a:solidFill>
                  <a:schemeClr val="tx1"/>
                </a:solidFill>
                <a:latin typeface="Intel Clear"/>
              </a:rPr>
              <a:t>Contributions to </a:t>
            </a:r>
            <a:r>
              <a:rPr lang="en-GB" smtClean="0">
                <a:solidFill>
                  <a:schemeClr val="tx1"/>
                </a:solidFill>
                <a:latin typeface="Intel Clear"/>
                <a:ea typeface="+mj-ea"/>
                <a:cs typeface="+mj-cs"/>
              </a:rPr>
              <a:t>Open Source Projects</a:t>
            </a:r>
            <a:endParaRPr lang="en-GB" dirty="0">
              <a:solidFill>
                <a:schemeClr val="tx1"/>
              </a:solidFill>
              <a:latin typeface="Intel Clear"/>
              <a:ea typeface="+mj-ea"/>
              <a:cs typeface="+mj-cs"/>
            </a:endParaRPr>
          </a:p>
        </p:txBody>
      </p:sp>
      <p:pic>
        <p:nvPicPr>
          <p:cNvPr id="28" name="Shape 456"/>
          <p:cNvPicPr preferRelativeResize="0"/>
          <p:nvPr/>
        </p:nvPicPr>
        <p:blipFill rotWithShape="1">
          <a:blip r:embed="rId3">
            <a:alphaModFix/>
          </a:blip>
          <a:srcRect/>
          <a:stretch/>
        </p:blipFill>
        <p:spPr>
          <a:xfrm>
            <a:off x="10774771" y="75291"/>
            <a:ext cx="1180579" cy="782133"/>
          </a:xfrm>
          <a:prstGeom prst="rect">
            <a:avLst/>
          </a:prstGeom>
          <a:noFill/>
          <a:ln>
            <a:noFill/>
          </a:ln>
        </p:spPr>
      </p:pic>
    </p:spTree>
    <p:extLst>
      <p:ext uri="{BB962C8B-B14F-4D97-AF65-F5344CB8AC3E}">
        <p14:creationId xmlns:p14="http://schemas.microsoft.com/office/powerpoint/2010/main" val="4042893138"/>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587022" y="206866"/>
            <a:ext cx="10972800" cy="1143000"/>
          </a:xfrm>
          <a:prstGeom prst="rect">
            <a:avLst/>
          </a:prstGeom>
          <a:noFill/>
          <a:ln>
            <a:noFill/>
          </a:ln>
        </p:spPr>
        <p:txBody>
          <a:bodyPr vert="horz" lIns="121900" tIns="121900" rIns="121900" bIns="121900" rtlCol="0" anchor="t" anchorCtr="0">
            <a:noAutofit/>
          </a:bodyPr>
          <a:lstStyle/>
          <a:p>
            <a:pPr>
              <a:buSzPct val="25000"/>
            </a:pPr>
            <a:r>
              <a:rPr lang="en-GB" dirty="0">
                <a:solidFill>
                  <a:schemeClr val="tx1"/>
                </a:solidFill>
                <a:latin typeface="Intel Clear"/>
              </a:rPr>
              <a:t>Contributions to </a:t>
            </a:r>
            <a:r>
              <a:rPr lang="en-GB" dirty="0" smtClean="0">
                <a:solidFill>
                  <a:schemeClr val="tx1"/>
                </a:solidFill>
                <a:latin typeface="Intel Clear"/>
                <a:ea typeface="+mj-ea"/>
                <a:cs typeface="+mj-cs"/>
              </a:rPr>
              <a:t>Open Source Projects</a:t>
            </a:r>
            <a:endParaRPr lang="en-GB" dirty="0">
              <a:solidFill>
                <a:schemeClr val="tx1"/>
              </a:solidFill>
              <a:latin typeface="Intel Clear"/>
              <a:ea typeface="+mj-ea"/>
              <a:cs typeface="+mj-cs"/>
            </a:endParaRPr>
          </a:p>
        </p:txBody>
      </p:sp>
      <p:cxnSp>
        <p:nvCxnSpPr>
          <p:cNvPr id="807" name="Shape 807"/>
          <p:cNvCxnSpPr/>
          <p:nvPr/>
        </p:nvCxnSpPr>
        <p:spPr>
          <a:xfrm rot="10800000" flipH="1">
            <a:off x="168964" y="1736459"/>
            <a:ext cx="11501835" cy="13732"/>
          </a:xfrm>
          <a:prstGeom prst="straightConnector1">
            <a:avLst/>
          </a:prstGeom>
          <a:noFill/>
          <a:ln w="25400" cap="flat" cmpd="sng">
            <a:solidFill>
              <a:srgbClr val="178EFA"/>
            </a:solidFill>
            <a:prstDash val="solid"/>
            <a:round/>
            <a:headEnd type="triangle" w="lg" len="lg"/>
            <a:tailEnd type="triangle" w="lg" len="lg"/>
          </a:ln>
        </p:spPr>
      </p:cxnSp>
      <p:cxnSp>
        <p:nvCxnSpPr>
          <p:cNvPr id="808" name="Shape 808"/>
          <p:cNvCxnSpPr/>
          <p:nvPr/>
        </p:nvCxnSpPr>
        <p:spPr>
          <a:xfrm>
            <a:off x="1662204" y="1613161"/>
            <a:ext cx="0" cy="279633"/>
          </a:xfrm>
          <a:prstGeom prst="straightConnector1">
            <a:avLst/>
          </a:prstGeom>
          <a:noFill/>
          <a:ln w="25400" cap="flat" cmpd="sng">
            <a:solidFill>
              <a:schemeClr val="accent1"/>
            </a:solidFill>
            <a:prstDash val="solid"/>
            <a:round/>
            <a:headEnd type="none" w="med" len="med"/>
            <a:tailEnd type="none" w="med" len="med"/>
          </a:ln>
        </p:spPr>
      </p:cxnSp>
      <p:cxnSp>
        <p:nvCxnSpPr>
          <p:cNvPr id="809" name="Shape 809"/>
          <p:cNvCxnSpPr/>
          <p:nvPr/>
        </p:nvCxnSpPr>
        <p:spPr>
          <a:xfrm>
            <a:off x="7558312" y="1619142"/>
            <a:ext cx="0" cy="279633"/>
          </a:xfrm>
          <a:prstGeom prst="straightConnector1">
            <a:avLst/>
          </a:prstGeom>
          <a:noFill/>
          <a:ln w="25400" cap="flat" cmpd="sng">
            <a:solidFill>
              <a:schemeClr val="accent1"/>
            </a:solidFill>
            <a:prstDash val="solid"/>
            <a:round/>
            <a:headEnd type="none" w="med" len="med"/>
            <a:tailEnd type="none" w="med" len="med"/>
          </a:ln>
        </p:spPr>
      </p:cxnSp>
      <p:sp>
        <p:nvSpPr>
          <p:cNvPr id="811" name="Shape 811"/>
          <p:cNvSpPr txBox="1"/>
          <p:nvPr/>
        </p:nvSpPr>
        <p:spPr>
          <a:xfrm>
            <a:off x="862524" y="1307916"/>
            <a:ext cx="1653785" cy="492443"/>
          </a:xfrm>
          <a:prstGeom prst="rect">
            <a:avLst/>
          </a:prstGeom>
          <a:noFill/>
          <a:ln>
            <a:noFill/>
          </a:ln>
        </p:spPr>
        <p:txBody>
          <a:bodyPr lIns="121900" tIns="60933" rIns="121900" bIns="60933" anchor="t" anchorCtr="0">
            <a:noAutofit/>
          </a:bodyPr>
          <a:lstStyle/>
          <a:p>
            <a:pPr>
              <a:buClr>
                <a:srgbClr val="000000"/>
              </a:buClr>
              <a:buSzPct val="25000"/>
            </a:pPr>
            <a:r>
              <a:rPr lang="en-GB" sz="1867" dirty="0">
                <a:solidFill>
                  <a:srgbClr val="000000"/>
                </a:solidFill>
                <a:latin typeface="Arial"/>
                <a:ea typeface="Arial"/>
                <a:cs typeface="Arial"/>
                <a:sym typeface="Arial"/>
              </a:rPr>
              <a:t>DPDK </a:t>
            </a:r>
            <a:r>
              <a:rPr lang="en-GB" sz="1867" dirty="0" smtClean="0">
                <a:solidFill>
                  <a:srgbClr val="000000"/>
                </a:solidFill>
                <a:latin typeface="Arial"/>
                <a:ea typeface="Arial"/>
                <a:cs typeface="Arial"/>
                <a:sym typeface="Arial"/>
              </a:rPr>
              <a:t>16.07</a:t>
            </a:r>
            <a:endParaRPr lang="en-GB" sz="1867" dirty="0">
              <a:solidFill>
                <a:srgbClr val="000000"/>
              </a:solidFill>
              <a:latin typeface="Arial"/>
              <a:ea typeface="Arial"/>
              <a:cs typeface="Arial"/>
              <a:sym typeface="Arial"/>
            </a:endParaRPr>
          </a:p>
        </p:txBody>
      </p:sp>
      <p:sp>
        <p:nvSpPr>
          <p:cNvPr id="812" name="Shape 812"/>
          <p:cNvSpPr txBox="1"/>
          <p:nvPr/>
        </p:nvSpPr>
        <p:spPr>
          <a:xfrm>
            <a:off x="6737121" y="1313897"/>
            <a:ext cx="1552659" cy="492443"/>
          </a:xfrm>
          <a:prstGeom prst="rect">
            <a:avLst/>
          </a:prstGeom>
          <a:noFill/>
          <a:ln>
            <a:noFill/>
          </a:ln>
        </p:spPr>
        <p:txBody>
          <a:bodyPr lIns="121900" tIns="60933" rIns="121900" bIns="60933" anchor="t" anchorCtr="0">
            <a:noAutofit/>
          </a:bodyPr>
          <a:lstStyle/>
          <a:p>
            <a:pPr>
              <a:buClr>
                <a:srgbClr val="000000"/>
              </a:buClr>
              <a:buSzPct val="25000"/>
            </a:pPr>
            <a:r>
              <a:rPr lang="en-GB" sz="1867" dirty="0">
                <a:solidFill>
                  <a:srgbClr val="000000"/>
                </a:solidFill>
                <a:latin typeface="Arial"/>
                <a:ea typeface="Arial"/>
                <a:cs typeface="Arial"/>
                <a:sym typeface="Arial"/>
              </a:rPr>
              <a:t>DPDK </a:t>
            </a:r>
            <a:r>
              <a:rPr lang="en-GB" sz="1867" dirty="0" smtClean="0">
                <a:solidFill>
                  <a:srgbClr val="000000"/>
                </a:solidFill>
                <a:latin typeface="Arial"/>
                <a:ea typeface="Arial"/>
                <a:cs typeface="Arial"/>
                <a:sym typeface="Arial"/>
              </a:rPr>
              <a:t>16.11</a:t>
            </a:r>
            <a:endParaRPr lang="en-GB" sz="1867" dirty="0">
              <a:solidFill>
                <a:srgbClr val="000000"/>
              </a:solidFill>
              <a:latin typeface="Arial"/>
              <a:ea typeface="Arial"/>
              <a:cs typeface="Arial"/>
              <a:sym typeface="Arial"/>
            </a:endParaRPr>
          </a:p>
        </p:txBody>
      </p:sp>
      <p:sp>
        <p:nvSpPr>
          <p:cNvPr id="814" name="Shape 814"/>
          <p:cNvSpPr txBox="1"/>
          <p:nvPr/>
        </p:nvSpPr>
        <p:spPr>
          <a:xfrm>
            <a:off x="168965" y="2071546"/>
            <a:ext cx="2929620" cy="2652204"/>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endParaRPr lang="en-GB" sz="1867" dirty="0">
              <a:solidFill>
                <a:srgbClr val="000000"/>
              </a:solidFill>
              <a:latin typeface="Arial"/>
              <a:ea typeface="Arial"/>
              <a:cs typeface="Arial"/>
              <a:sym typeface="Arial"/>
            </a:endParaRPr>
          </a:p>
        </p:txBody>
      </p:sp>
      <p:sp>
        <p:nvSpPr>
          <p:cNvPr id="815" name="Shape 815"/>
          <p:cNvSpPr txBox="1"/>
          <p:nvPr/>
        </p:nvSpPr>
        <p:spPr>
          <a:xfrm>
            <a:off x="4239529" y="2071546"/>
            <a:ext cx="7078787" cy="3871016"/>
          </a:xfrm>
          <a:prstGeom prst="rect">
            <a:avLst/>
          </a:prstGeom>
          <a:noFill/>
          <a:ln w="9525" cap="flat" cmpd="sng">
            <a:solidFill>
              <a:srgbClr val="373A36"/>
            </a:solidFill>
            <a:prstDash val="solid"/>
            <a:round/>
            <a:headEnd type="none" w="med" len="med"/>
            <a:tailEnd type="none" w="med" len="med"/>
          </a:ln>
        </p:spPr>
        <p:txBody>
          <a:bodyPr lIns="121900" tIns="60933" rIns="121900" bIns="60933" anchor="t" anchorCtr="0">
            <a:noAutofit/>
          </a:bodyPr>
          <a:lstStyle/>
          <a:p>
            <a:pPr marL="380990" indent="-380990">
              <a:buClr>
                <a:srgbClr val="000000"/>
              </a:buClr>
              <a:buSzPct val="100000"/>
              <a:buFont typeface="Arial"/>
              <a:buChar char="•"/>
            </a:pPr>
            <a:r>
              <a:rPr lang="en-GB" sz="2000" dirty="0">
                <a:solidFill>
                  <a:srgbClr val="000000"/>
                </a:solidFill>
                <a:latin typeface="Arial"/>
                <a:ea typeface="Arial"/>
                <a:cs typeface="Arial"/>
                <a:sym typeface="Arial"/>
              </a:rPr>
              <a:t>Extended </a:t>
            </a:r>
            <a:r>
              <a:rPr lang="en-GB" sz="2000" dirty="0" smtClean="0">
                <a:solidFill>
                  <a:srgbClr val="000000"/>
                </a:solidFill>
                <a:latin typeface="Arial"/>
                <a:ea typeface="Arial"/>
                <a:cs typeface="Arial"/>
                <a:sym typeface="Arial"/>
              </a:rPr>
              <a:t>Stats API Implementation for </a:t>
            </a:r>
            <a:r>
              <a:rPr lang="en-GB" sz="2000" dirty="0" err="1" smtClean="0">
                <a:solidFill>
                  <a:srgbClr val="000000"/>
                </a:solidFill>
                <a:latin typeface="Arial"/>
                <a:ea typeface="Arial"/>
                <a:cs typeface="Arial"/>
                <a:sym typeface="Arial"/>
              </a:rPr>
              <a:t>vhost</a:t>
            </a:r>
            <a:r>
              <a:rPr lang="en-GB" sz="2000" dirty="0" smtClean="0">
                <a:solidFill>
                  <a:srgbClr val="000000"/>
                </a:solidFill>
                <a:latin typeface="Arial"/>
                <a:ea typeface="Arial"/>
                <a:cs typeface="Arial"/>
                <a:sym typeface="Arial"/>
              </a:rPr>
              <a:t> PMD. </a:t>
            </a:r>
            <a:r>
              <a:rPr lang="en-GB" sz="2000" dirty="0" smtClean="0">
                <a:solidFill>
                  <a:srgbClr val="FF0000"/>
                </a:solidFill>
                <a:latin typeface="Arial"/>
                <a:ea typeface="Arial"/>
                <a:cs typeface="Arial"/>
                <a:sym typeface="Arial"/>
              </a:rPr>
              <a:t>*</a:t>
            </a:r>
          </a:p>
          <a:p>
            <a:pPr marL="380990" indent="-380990">
              <a:buClr>
                <a:srgbClr val="000000"/>
              </a:buClr>
              <a:buSzPct val="100000"/>
              <a:buFont typeface="Arial"/>
              <a:buChar char="•"/>
            </a:pPr>
            <a:r>
              <a:rPr lang="en-GB" sz="2000" dirty="0" smtClean="0">
                <a:solidFill>
                  <a:srgbClr val="000000"/>
                </a:solidFill>
                <a:latin typeface="Arial"/>
                <a:ea typeface="Arial"/>
                <a:cs typeface="Arial"/>
                <a:sym typeface="Arial"/>
              </a:rPr>
              <a:t>Improved primary/secondary DPDK process interaction </a:t>
            </a:r>
            <a:r>
              <a:rPr lang="en-GB" sz="2000" dirty="0" smtClean="0">
                <a:solidFill>
                  <a:srgbClr val="FF0000"/>
                </a:solidFill>
                <a:latin typeface="Arial"/>
                <a:ea typeface="Arial"/>
                <a:cs typeface="Arial"/>
                <a:sym typeface="Arial"/>
              </a:rPr>
              <a:t>*</a:t>
            </a:r>
          </a:p>
          <a:p>
            <a:pPr marL="380990" indent="-380990">
              <a:buClr>
                <a:srgbClr val="000000"/>
              </a:buClr>
              <a:buSzPct val="100000"/>
              <a:buFont typeface="Arial"/>
              <a:buChar char="•"/>
            </a:pPr>
            <a:r>
              <a:rPr lang="en-GB" sz="2000" dirty="0"/>
              <a:t>Extend the Extended NIC stats API to retrieve Last cleared </a:t>
            </a:r>
            <a:r>
              <a:rPr lang="en-GB" sz="2000" dirty="0" smtClean="0"/>
              <a:t>time </a:t>
            </a:r>
            <a:r>
              <a:rPr lang="en-GB" sz="2000" dirty="0"/>
              <a:t>for stats as well as average and peak bit </a:t>
            </a:r>
            <a:r>
              <a:rPr lang="en-GB" sz="2000" dirty="0" smtClean="0"/>
              <a:t>rate. </a:t>
            </a:r>
            <a:r>
              <a:rPr lang="en-GB" sz="2000" dirty="0" smtClean="0">
                <a:solidFill>
                  <a:srgbClr val="FF0000"/>
                </a:solidFill>
              </a:rPr>
              <a:t>*</a:t>
            </a:r>
          </a:p>
          <a:p>
            <a:pPr marL="380990" indent="-380990">
              <a:buClr>
                <a:srgbClr val="000000"/>
              </a:buClr>
              <a:buSzPct val="100000"/>
              <a:buFont typeface="Arial"/>
              <a:buChar char="•"/>
            </a:pPr>
            <a:r>
              <a:rPr lang="en-GB" sz="2000" dirty="0" smtClean="0"/>
              <a:t>Extend </a:t>
            </a:r>
            <a:r>
              <a:rPr lang="en-GB" sz="2000" dirty="0"/>
              <a:t>the Extended NIC stats API to retrieve statistical Latency for </a:t>
            </a:r>
            <a:r>
              <a:rPr lang="en-GB" sz="2000" dirty="0" smtClean="0"/>
              <a:t>packets.  </a:t>
            </a:r>
            <a:r>
              <a:rPr lang="en-GB" sz="2000" dirty="0" smtClean="0">
                <a:solidFill>
                  <a:srgbClr val="FF0000"/>
                </a:solidFill>
              </a:rPr>
              <a:t>*</a:t>
            </a:r>
          </a:p>
          <a:p>
            <a:pPr marL="380990" indent="-380990">
              <a:buClr>
                <a:srgbClr val="000000"/>
              </a:buClr>
              <a:buSzPct val="100000"/>
              <a:buFont typeface="Arial"/>
              <a:buChar char="•"/>
            </a:pPr>
            <a:r>
              <a:rPr lang="en-GB" sz="2000" dirty="0" smtClean="0">
                <a:solidFill>
                  <a:srgbClr val="00B050"/>
                </a:solidFill>
                <a:latin typeface="Arial"/>
                <a:ea typeface="Arial"/>
                <a:cs typeface="Arial"/>
                <a:sym typeface="Arial"/>
              </a:rPr>
              <a:t>OVS extended NIC stats API integration. </a:t>
            </a:r>
            <a:r>
              <a:rPr lang="en-GB" sz="2000" dirty="0">
                <a:solidFill>
                  <a:srgbClr val="FF0000"/>
                </a:solidFill>
              </a:rPr>
              <a:t>*</a:t>
            </a:r>
          </a:p>
          <a:p>
            <a:pPr marL="380990" indent="-380990">
              <a:buClr>
                <a:srgbClr val="000000"/>
              </a:buClr>
              <a:buSzPct val="100000"/>
              <a:buFont typeface="Arial"/>
              <a:buChar char="•"/>
            </a:pPr>
            <a:r>
              <a:rPr lang="en-GB" sz="2000" dirty="0" smtClean="0">
                <a:solidFill>
                  <a:srgbClr val="00B050"/>
                </a:solidFill>
                <a:latin typeface="Arial"/>
                <a:ea typeface="Arial"/>
                <a:cs typeface="Arial"/>
                <a:sym typeface="Arial"/>
              </a:rPr>
              <a:t>OVS Keep Alive Integration.</a:t>
            </a:r>
          </a:p>
          <a:p>
            <a:pPr marL="380990" indent="-380990">
              <a:buClr>
                <a:srgbClr val="000000"/>
              </a:buClr>
              <a:buSzPct val="100000"/>
              <a:buFont typeface="Arial"/>
              <a:buChar char="•"/>
            </a:pPr>
            <a:r>
              <a:rPr lang="en-GB" sz="2000" dirty="0" smtClean="0">
                <a:solidFill>
                  <a:srgbClr val="178EFA"/>
                </a:solidFill>
                <a:latin typeface="Arial"/>
                <a:ea typeface="Arial"/>
                <a:cs typeface="Arial"/>
                <a:sym typeface="Arial"/>
              </a:rPr>
              <a:t>OVS plugin to retrieve interface and flow stats.</a:t>
            </a:r>
          </a:p>
          <a:p>
            <a:pPr marL="380990" indent="-380990">
              <a:buClr>
                <a:srgbClr val="000000"/>
              </a:buClr>
              <a:buSzPct val="100000"/>
              <a:buFont typeface="Arial"/>
              <a:buChar char="•"/>
            </a:pPr>
            <a:r>
              <a:rPr lang="en-GB" sz="2000" dirty="0" smtClean="0">
                <a:solidFill>
                  <a:srgbClr val="178EFA"/>
                </a:solidFill>
                <a:latin typeface="Arial"/>
                <a:ea typeface="Arial"/>
                <a:cs typeface="Arial"/>
                <a:sym typeface="Arial"/>
              </a:rPr>
              <a:t>CMT plugin </a:t>
            </a:r>
            <a:r>
              <a:rPr lang="en-GB" sz="2000" dirty="0">
                <a:solidFill>
                  <a:srgbClr val="178EFA"/>
                </a:solidFill>
                <a:latin typeface="Arial"/>
                <a:ea typeface="Arial"/>
                <a:cs typeface="Arial"/>
                <a:sym typeface="Arial"/>
              </a:rPr>
              <a:t>to </a:t>
            </a:r>
            <a:r>
              <a:rPr lang="en-US" sz="2000" dirty="0">
                <a:solidFill>
                  <a:srgbClr val="178EFA"/>
                </a:solidFill>
                <a:latin typeface="Arial"/>
                <a:ea typeface="Arial"/>
                <a:cs typeface="Arial"/>
              </a:rPr>
              <a:t>report </a:t>
            </a:r>
            <a:r>
              <a:rPr lang="en-US" sz="2000" dirty="0">
                <a:solidFill>
                  <a:srgbClr val="178EFA"/>
                </a:solidFill>
                <a:latin typeface="Arial"/>
                <a:ea typeface="Arial"/>
                <a:cs typeface="Arial"/>
              </a:rPr>
              <a:t>Cache Occupancy</a:t>
            </a:r>
            <a:r>
              <a:rPr lang="en-US" sz="2000" dirty="0">
                <a:solidFill>
                  <a:srgbClr val="178EFA"/>
                </a:solidFill>
                <a:latin typeface="Arial"/>
                <a:ea typeface="Arial"/>
                <a:cs typeface="Arial"/>
              </a:rPr>
              <a:t> </a:t>
            </a:r>
            <a:r>
              <a:rPr lang="en-US" sz="2000" dirty="0">
                <a:solidFill>
                  <a:srgbClr val="178EFA"/>
                </a:solidFill>
                <a:latin typeface="Arial"/>
                <a:ea typeface="Arial"/>
                <a:cs typeface="Arial"/>
              </a:rPr>
              <a:t>on a per Resource Monitoring ID (RMID) </a:t>
            </a:r>
            <a:r>
              <a:rPr lang="en-US" sz="2000" dirty="0">
                <a:solidFill>
                  <a:srgbClr val="178EFA"/>
                </a:solidFill>
                <a:latin typeface="Arial"/>
                <a:ea typeface="Arial"/>
                <a:cs typeface="Arial"/>
              </a:rPr>
              <a:t>basis.</a:t>
            </a:r>
            <a:endParaRPr lang="en-GB" sz="2000" dirty="0">
              <a:solidFill>
                <a:srgbClr val="178EFA"/>
              </a:solidFill>
              <a:latin typeface="Arial"/>
              <a:ea typeface="Arial"/>
              <a:cs typeface="Arial"/>
              <a:sym typeface="Arial"/>
            </a:endParaRPr>
          </a:p>
          <a:p>
            <a:pPr marL="380990" indent="-380990">
              <a:buClr>
                <a:srgbClr val="000000"/>
              </a:buClr>
              <a:buSzPct val="100000"/>
              <a:buFont typeface="Arial"/>
              <a:buChar char="•"/>
            </a:pPr>
            <a:r>
              <a:rPr lang="en-GB" sz="2000" dirty="0" smtClean="0">
                <a:solidFill>
                  <a:srgbClr val="178EFA"/>
                </a:solidFill>
                <a:latin typeface="Arial"/>
                <a:ea typeface="Arial"/>
                <a:cs typeface="Arial"/>
                <a:sym typeface="Arial"/>
              </a:rPr>
              <a:t>Integration with </a:t>
            </a:r>
            <a:r>
              <a:rPr lang="en-GB" sz="2000" dirty="0" err="1" smtClean="0">
                <a:solidFill>
                  <a:srgbClr val="178EFA"/>
                </a:solidFill>
                <a:latin typeface="Arial"/>
                <a:ea typeface="Arial"/>
                <a:cs typeface="Arial"/>
                <a:sym typeface="Arial"/>
              </a:rPr>
              <a:t>collectd</a:t>
            </a:r>
            <a:r>
              <a:rPr lang="en-GB" sz="2000" dirty="0" smtClean="0">
                <a:solidFill>
                  <a:srgbClr val="178EFA"/>
                </a:solidFill>
                <a:latin typeface="Arial"/>
                <a:ea typeface="Arial"/>
                <a:cs typeface="Arial"/>
                <a:sym typeface="Arial"/>
              </a:rPr>
              <a:t> SNMP Plugin.</a:t>
            </a:r>
          </a:p>
          <a:p>
            <a:pPr marL="380990" indent="-380990">
              <a:buClr>
                <a:srgbClr val="000000"/>
              </a:buClr>
              <a:buSzPct val="100000"/>
              <a:buFont typeface="Arial"/>
              <a:buChar char="•"/>
            </a:pPr>
            <a:endParaRPr lang="en-GB" sz="2000" dirty="0">
              <a:solidFill>
                <a:srgbClr val="178EFA"/>
              </a:solidFill>
              <a:latin typeface="Arial"/>
              <a:ea typeface="Arial"/>
              <a:cs typeface="Arial"/>
              <a:sym typeface="Arial"/>
            </a:endParaRPr>
          </a:p>
        </p:txBody>
      </p:sp>
      <p:sp>
        <p:nvSpPr>
          <p:cNvPr id="820" name="Shape 820"/>
          <p:cNvSpPr txBox="1"/>
          <p:nvPr/>
        </p:nvSpPr>
        <p:spPr>
          <a:xfrm>
            <a:off x="1009846" y="1006304"/>
            <a:ext cx="1199964" cy="410369"/>
          </a:xfrm>
          <a:prstGeom prst="rect">
            <a:avLst/>
          </a:prstGeom>
          <a:noFill/>
          <a:ln>
            <a:noFill/>
          </a:ln>
        </p:spPr>
        <p:txBody>
          <a:bodyPr lIns="121900" tIns="60933" rIns="121900" bIns="60933" anchor="t" anchorCtr="0">
            <a:noAutofit/>
          </a:bodyPr>
          <a:lstStyle/>
          <a:p>
            <a:pPr>
              <a:buClr>
                <a:schemeClr val="accent5"/>
              </a:buClr>
              <a:buSzPct val="25000"/>
            </a:pPr>
            <a:r>
              <a:rPr lang="en-GB" sz="1867" dirty="0" err="1">
                <a:solidFill>
                  <a:schemeClr val="accent5"/>
                </a:solidFill>
                <a:latin typeface="Arial"/>
                <a:ea typeface="Arial"/>
                <a:cs typeface="Arial"/>
                <a:sym typeface="Arial"/>
              </a:rPr>
              <a:t>Collectd</a:t>
            </a:r>
            <a:endParaRPr lang="en-GB" sz="1867" dirty="0">
              <a:solidFill>
                <a:schemeClr val="accent5"/>
              </a:solidFill>
              <a:latin typeface="Arial"/>
              <a:ea typeface="Arial"/>
              <a:cs typeface="Arial"/>
              <a:sym typeface="Arial"/>
            </a:endParaRPr>
          </a:p>
        </p:txBody>
      </p:sp>
      <p:sp>
        <p:nvSpPr>
          <p:cNvPr id="826" name="Shape 826"/>
          <p:cNvSpPr/>
          <p:nvPr/>
        </p:nvSpPr>
        <p:spPr>
          <a:xfrm rot="-5400000">
            <a:off x="1366831" y="3792655"/>
            <a:ext cx="533888" cy="2929621"/>
          </a:xfrm>
          <a:prstGeom prst="leftBrace">
            <a:avLst>
              <a:gd name="adj1" fmla="val 8333"/>
              <a:gd name="adj2" fmla="val 50459"/>
            </a:avLst>
          </a:prstGeom>
          <a:noFill/>
          <a:ln w="25400" cap="flat" cmpd="sng">
            <a:solidFill>
              <a:srgbClr val="178EFA"/>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rgbClr val="007864"/>
              </a:solidFill>
              <a:latin typeface="Arial"/>
              <a:ea typeface="Arial"/>
              <a:cs typeface="Arial"/>
              <a:sym typeface="Arial"/>
            </a:endParaRPr>
          </a:p>
        </p:txBody>
      </p:sp>
      <p:sp>
        <p:nvSpPr>
          <p:cNvPr id="26" name="Shape 820"/>
          <p:cNvSpPr txBox="1"/>
          <p:nvPr/>
        </p:nvSpPr>
        <p:spPr>
          <a:xfrm>
            <a:off x="6867393" y="1013251"/>
            <a:ext cx="1199964" cy="410369"/>
          </a:xfrm>
          <a:prstGeom prst="rect">
            <a:avLst/>
          </a:prstGeom>
          <a:noFill/>
          <a:ln>
            <a:noFill/>
          </a:ln>
        </p:spPr>
        <p:txBody>
          <a:bodyPr lIns="121900" tIns="60933" rIns="121900" bIns="60933" anchor="t" anchorCtr="0">
            <a:noAutofit/>
          </a:bodyPr>
          <a:lstStyle/>
          <a:p>
            <a:pPr>
              <a:buClr>
                <a:schemeClr val="accent5"/>
              </a:buClr>
              <a:buSzPct val="25000"/>
            </a:pPr>
            <a:r>
              <a:rPr lang="en-GB" sz="1867" dirty="0" err="1">
                <a:solidFill>
                  <a:schemeClr val="accent5"/>
                </a:solidFill>
                <a:latin typeface="Arial"/>
                <a:ea typeface="Arial"/>
                <a:cs typeface="Arial"/>
                <a:sym typeface="Arial"/>
              </a:rPr>
              <a:t>Collectd</a:t>
            </a:r>
            <a:endParaRPr lang="en-GB" sz="1867" dirty="0">
              <a:solidFill>
                <a:schemeClr val="accent5"/>
              </a:solidFill>
              <a:latin typeface="Arial"/>
              <a:ea typeface="Arial"/>
              <a:cs typeface="Arial"/>
              <a:sym typeface="Arial"/>
            </a:endParaRPr>
          </a:p>
        </p:txBody>
      </p:sp>
      <p:sp>
        <p:nvSpPr>
          <p:cNvPr id="2" name="Rectangle 1"/>
          <p:cNvSpPr/>
          <p:nvPr/>
        </p:nvSpPr>
        <p:spPr>
          <a:xfrm>
            <a:off x="301704" y="2177738"/>
            <a:ext cx="2569316" cy="2585323"/>
          </a:xfrm>
          <a:prstGeom prst="rect">
            <a:avLst/>
          </a:prstGeom>
        </p:spPr>
        <p:txBody>
          <a:bodyPr wrap="square">
            <a:spAutoFit/>
          </a:bodyPr>
          <a:lstStyle/>
          <a:p>
            <a:pPr marL="380990" indent="-380990">
              <a:buClr>
                <a:srgbClr val="000000"/>
              </a:buClr>
              <a:buSzPct val="100000"/>
              <a:buFont typeface="Arial"/>
              <a:buChar char="•"/>
            </a:pPr>
            <a:r>
              <a:rPr lang="en-GB" dirty="0" smtClean="0">
                <a:solidFill>
                  <a:srgbClr val="000000"/>
                </a:solidFill>
                <a:latin typeface="Arial"/>
                <a:ea typeface="Arial"/>
                <a:cs typeface="Arial"/>
                <a:sym typeface="Arial"/>
              </a:rPr>
              <a:t>ID based Extended NIC stats API</a:t>
            </a:r>
          </a:p>
          <a:p>
            <a:pPr marL="380990" indent="-380990">
              <a:buClr>
                <a:srgbClr val="000000"/>
              </a:buClr>
              <a:buSzPct val="100000"/>
              <a:buFont typeface="Arial"/>
              <a:buChar char="•"/>
            </a:pPr>
            <a:r>
              <a:rPr lang="en-GB" dirty="0" smtClean="0">
                <a:solidFill>
                  <a:srgbClr val="000000"/>
                </a:solidFill>
                <a:latin typeface="Arial"/>
                <a:ea typeface="Arial"/>
                <a:cs typeface="Arial"/>
                <a:sym typeface="Arial"/>
              </a:rPr>
              <a:t>DPDK Keep Alive exposing core status through POSIX shared Memory Object</a:t>
            </a:r>
          </a:p>
          <a:p>
            <a:pPr marL="380990" indent="-380990">
              <a:buClr>
                <a:srgbClr val="000000"/>
              </a:buClr>
              <a:buSzPct val="100000"/>
              <a:buFont typeface="Arial"/>
              <a:buChar char="•"/>
            </a:pPr>
            <a:r>
              <a:rPr lang="en-GB" dirty="0" smtClean="0">
                <a:solidFill>
                  <a:srgbClr val="178EFA"/>
                </a:solidFill>
                <a:latin typeface="Arial"/>
                <a:ea typeface="Arial"/>
                <a:cs typeface="Arial"/>
                <a:sym typeface="Arial"/>
              </a:rPr>
              <a:t>DPDK Link status/KA plugin</a:t>
            </a:r>
            <a:endParaRPr lang="en-GB" dirty="0">
              <a:solidFill>
                <a:srgbClr val="178EFA"/>
              </a:solidFill>
              <a:latin typeface="Arial"/>
              <a:ea typeface="Arial"/>
              <a:cs typeface="Arial"/>
              <a:sym typeface="Arial"/>
            </a:endParaRPr>
          </a:p>
        </p:txBody>
      </p:sp>
      <p:sp>
        <p:nvSpPr>
          <p:cNvPr id="27" name="Rounded Rectangle 26"/>
          <p:cNvSpPr/>
          <p:nvPr/>
        </p:nvSpPr>
        <p:spPr>
          <a:xfrm>
            <a:off x="140559" y="5653549"/>
            <a:ext cx="3043289" cy="1068299"/>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380990" indent="-380990">
              <a:buClr>
                <a:schemeClr val="lt1"/>
              </a:buClr>
              <a:buSzPct val="100000"/>
              <a:buFont typeface="Arial"/>
              <a:buChar char="•"/>
            </a:pPr>
            <a:r>
              <a:rPr lang="en-GB" sz="2000" dirty="0" smtClean="0">
                <a:solidFill>
                  <a:schemeClr val="lt1"/>
                </a:solidFill>
                <a:latin typeface="Arial"/>
                <a:ea typeface="Arial"/>
                <a:cs typeface="Arial"/>
                <a:sym typeface="Arial"/>
              </a:rPr>
              <a:t>Extended/ Improved Extended NIC stats &amp; DPDK KA APIs.</a:t>
            </a:r>
            <a:endParaRPr lang="en-GB" sz="2000" dirty="0">
              <a:solidFill>
                <a:schemeClr val="lt1"/>
              </a:solidFill>
              <a:latin typeface="Arial"/>
              <a:ea typeface="Arial"/>
              <a:cs typeface="Arial"/>
              <a:sym typeface="Arial"/>
            </a:endParaRPr>
          </a:p>
        </p:txBody>
      </p:sp>
      <p:sp>
        <p:nvSpPr>
          <p:cNvPr id="3" name="Rectangle 2"/>
          <p:cNvSpPr/>
          <p:nvPr/>
        </p:nvSpPr>
        <p:spPr>
          <a:xfrm>
            <a:off x="10114782" y="6352516"/>
            <a:ext cx="1840568" cy="369332"/>
          </a:xfrm>
          <a:prstGeom prst="rect">
            <a:avLst/>
          </a:prstGeom>
        </p:spPr>
        <p:txBody>
          <a:bodyPr wrap="none">
            <a:spAutoFit/>
          </a:bodyPr>
          <a:lstStyle/>
          <a:p>
            <a:pPr>
              <a:buClr>
                <a:srgbClr val="000000"/>
              </a:buClr>
              <a:buSzPct val="100000"/>
            </a:pPr>
            <a:r>
              <a:rPr lang="en-GB" dirty="0" smtClean="0">
                <a:solidFill>
                  <a:srgbClr val="FF0000"/>
                </a:solidFill>
              </a:rPr>
              <a:t>* Still in planning</a:t>
            </a:r>
            <a:endParaRPr lang="en-GB" dirty="0">
              <a:solidFill>
                <a:srgbClr val="FF0000"/>
              </a:solidFill>
              <a:latin typeface="Arial"/>
              <a:ea typeface="Arial"/>
              <a:cs typeface="Arial"/>
              <a:sym typeface="Arial"/>
            </a:endParaRPr>
          </a:p>
        </p:txBody>
      </p:sp>
      <p:sp>
        <p:nvSpPr>
          <p:cNvPr id="28" name="Shape 820"/>
          <p:cNvSpPr txBox="1"/>
          <p:nvPr/>
        </p:nvSpPr>
        <p:spPr>
          <a:xfrm>
            <a:off x="6624213" y="787536"/>
            <a:ext cx="2063611" cy="410369"/>
          </a:xfrm>
          <a:prstGeom prst="rect">
            <a:avLst/>
          </a:prstGeom>
          <a:noFill/>
          <a:ln>
            <a:noFill/>
          </a:ln>
        </p:spPr>
        <p:txBody>
          <a:bodyPr lIns="121900" tIns="60933" rIns="121900" bIns="60933" anchor="t" anchorCtr="0">
            <a:noAutofit/>
          </a:bodyPr>
          <a:lstStyle/>
          <a:p>
            <a:pPr>
              <a:buClr>
                <a:schemeClr val="accent5"/>
              </a:buClr>
              <a:buSzPct val="25000"/>
            </a:pPr>
            <a:r>
              <a:rPr lang="en-GB" sz="1867" dirty="0" smtClean="0">
                <a:solidFill>
                  <a:srgbClr val="00B050"/>
                </a:solidFill>
                <a:latin typeface="Arial"/>
                <a:ea typeface="Arial"/>
                <a:cs typeface="Arial"/>
                <a:sym typeface="Arial"/>
              </a:rPr>
              <a:t>Open </a:t>
            </a:r>
            <a:r>
              <a:rPr lang="en-GB" sz="1867" dirty="0" err="1" smtClean="0">
                <a:solidFill>
                  <a:srgbClr val="00B050"/>
                </a:solidFill>
                <a:latin typeface="Arial"/>
                <a:ea typeface="Arial"/>
                <a:cs typeface="Arial"/>
                <a:sym typeface="Arial"/>
              </a:rPr>
              <a:t>vSwitch</a:t>
            </a:r>
            <a:endParaRPr lang="en-GB" sz="1867" dirty="0">
              <a:solidFill>
                <a:srgbClr val="00B050"/>
              </a:solidFill>
              <a:latin typeface="Arial"/>
              <a:ea typeface="Arial"/>
              <a:cs typeface="Arial"/>
              <a:sym typeface="Arial"/>
            </a:endParaRPr>
          </a:p>
        </p:txBody>
      </p:sp>
      <p:pic>
        <p:nvPicPr>
          <p:cNvPr id="29" name="Shape 456"/>
          <p:cNvPicPr preferRelativeResize="0"/>
          <p:nvPr/>
        </p:nvPicPr>
        <p:blipFill rotWithShape="1">
          <a:blip r:embed="rId3">
            <a:alphaModFix/>
          </a:blip>
          <a:srcRect/>
          <a:stretch/>
        </p:blipFill>
        <p:spPr>
          <a:xfrm>
            <a:off x="10774771" y="75291"/>
            <a:ext cx="1180579" cy="782133"/>
          </a:xfrm>
          <a:prstGeom prst="rect">
            <a:avLst/>
          </a:prstGeom>
          <a:noFill/>
          <a:ln>
            <a:noFill/>
          </a:ln>
        </p:spPr>
      </p:pic>
    </p:spTree>
    <p:extLst>
      <p:ext uri="{BB962C8B-B14F-4D97-AF65-F5344CB8AC3E}">
        <p14:creationId xmlns:p14="http://schemas.microsoft.com/office/powerpoint/2010/main" val="866733099"/>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00" y="93160"/>
            <a:ext cx="10515600" cy="1325563"/>
          </a:xfrm>
        </p:spPr>
        <p:txBody>
          <a:bodyPr/>
          <a:lstStyle/>
          <a:p>
            <a:r>
              <a:rPr lang="en-US" sz="3733" dirty="0">
                <a:solidFill>
                  <a:srgbClr val="003C71"/>
                </a:solidFill>
                <a:latin typeface="Intel Clear"/>
                <a:ea typeface="Intel Clear"/>
                <a:cs typeface="Intel Clear"/>
              </a:rPr>
              <a:t>Intel® Resource Director Technology</a:t>
            </a:r>
          </a:p>
        </p:txBody>
      </p:sp>
      <p:sp>
        <p:nvSpPr>
          <p:cNvPr id="121" name="Rounded Rectangle 120"/>
          <p:cNvSpPr/>
          <p:nvPr/>
        </p:nvSpPr>
        <p:spPr bwMode="auto">
          <a:xfrm>
            <a:off x="1744699" y="1957003"/>
            <a:ext cx="845832" cy="457245"/>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22" name="Rounded Rectangle 121"/>
          <p:cNvSpPr/>
          <p:nvPr/>
        </p:nvSpPr>
        <p:spPr bwMode="auto">
          <a:xfrm>
            <a:off x="1731688" y="2206499"/>
            <a:ext cx="626779" cy="300344"/>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23" name="Rounded Rectangle 122"/>
          <p:cNvSpPr/>
          <p:nvPr/>
        </p:nvSpPr>
        <p:spPr bwMode="auto">
          <a:xfrm>
            <a:off x="1048511" y="1675400"/>
            <a:ext cx="845832" cy="457245"/>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24" name="Rounded Rectangle 123"/>
          <p:cNvSpPr/>
          <p:nvPr/>
        </p:nvSpPr>
        <p:spPr bwMode="auto">
          <a:xfrm>
            <a:off x="1035500" y="1924896"/>
            <a:ext cx="626779" cy="300344"/>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25" name="Rectangle 124"/>
          <p:cNvSpPr/>
          <p:nvPr/>
        </p:nvSpPr>
        <p:spPr bwMode="auto">
          <a:xfrm>
            <a:off x="356668" y="2897567"/>
            <a:ext cx="2589541" cy="745429"/>
          </a:xfrm>
          <a:prstGeom prst="rect">
            <a:avLst/>
          </a:prstGeom>
          <a:solidFill>
            <a:srgbClr val="0071C5"/>
          </a:solidFill>
          <a:ln w="9525" cap="flat" cmpd="sng" algn="ctr">
            <a:noFill/>
            <a:prstDash val="solid"/>
            <a:round/>
            <a:headEnd type="none" w="med" len="med"/>
            <a:tailEnd type="none" w="med" len="med"/>
          </a:ln>
          <a:effectLst/>
        </p:spPr>
        <p:txBody>
          <a:bodyPr vert="horz" wrap="square" lIns="121829" tIns="60917" rIns="121829" bIns="60917" numCol="1" rtlCol="0" anchor="ctr" anchorCtr="0" compatLnSpc="1">
            <a:prstTxWarp prst="textNoShape">
              <a:avLst/>
            </a:prstTxWarp>
            <a:noAutofit/>
          </a:bodyPr>
          <a:lstStyle/>
          <a:p>
            <a:pPr algn="r" fontAlgn="base">
              <a:spcAft>
                <a:spcPct val="0"/>
              </a:spcAft>
              <a:buClr>
                <a:prstClr val="white"/>
              </a:buClr>
              <a:buFont typeface="Wingdings" pitchFamily="2" charset="2"/>
              <a:buNone/>
              <a:defRPr/>
            </a:pPr>
            <a:r>
              <a:rPr lang="en-US" sz="1333" kern="0" dirty="0">
                <a:solidFill>
                  <a:srgbClr val="FFFFFF"/>
                </a:solidFill>
                <a:cs typeface="Arial" charset="0"/>
              </a:rPr>
              <a:t>Last </a:t>
            </a:r>
          </a:p>
          <a:p>
            <a:pPr algn="r" fontAlgn="base">
              <a:spcAft>
                <a:spcPct val="0"/>
              </a:spcAft>
              <a:buClr>
                <a:prstClr val="white"/>
              </a:buClr>
              <a:buFont typeface="Wingdings" pitchFamily="2" charset="2"/>
              <a:buNone/>
              <a:defRPr/>
            </a:pPr>
            <a:r>
              <a:rPr lang="en-US" sz="1333" kern="0" dirty="0">
                <a:solidFill>
                  <a:srgbClr val="FFFFFF"/>
                </a:solidFill>
                <a:cs typeface="Arial" charset="0"/>
              </a:rPr>
              <a:t>Level</a:t>
            </a:r>
          </a:p>
          <a:p>
            <a:pPr algn="r" fontAlgn="base">
              <a:spcAft>
                <a:spcPct val="0"/>
              </a:spcAft>
              <a:buClr>
                <a:prstClr val="white"/>
              </a:buClr>
              <a:buFont typeface="Wingdings" pitchFamily="2" charset="2"/>
              <a:buNone/>
              <a:defRPr/>
            </a:pPr>
            <a:r>
              <a:rPr lang="en-US" sz="1333" kern="0" dirty="0">
                <a:solidFill>
                  <a:srgbClr val="FFFFFF"/>
                </a:solidFill>
                <a:cs typeface="Arial" charset="0"/>
              </a:rPr>
              <a:t> Cache</a:t>
            </a:r>
          </a:p>
        </p:txBody>
      </p:sp>
      <p:sp>
        <p:nvSpPr>
          <p:cNvPr id="126" name="Rounded Rectangle 125"/>
          <p:cNvSpPr/>
          <p:nvPr/>
        </p:nvSpPr>
        <p:spPr bwMode="auto">
          <a:xfrm>
            <a:off x="330644" y="1969230"/>
            <a:ext cx="845832" cy="457245"/>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27" name="Rounded Rectangle 126"/>
          <p:cNvSpPr/>
          <p:nvPr/>
        </p:nvSpPr>
        <p:spPr bwMode="auto">
          <a:xfrm>
            <a:off x="356665" y="4027825"/>
            <a:ext cx="910899" cy="1463420"/>
          </a:xfrm>
          <a:prstGeom prst="roundRect">
            <a:avLst/>
          </a:prstGeom>
          <a:solidFill>
            <a:srgbClr val="A6CE39">
              <a:lumMod val="75000"/>
            </a:srgbClr>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467" kern="0" dirty="0">
                <a:solidFill>
                  <a:srgbClr val="FFFFFF"/>
                </a:solidFill>
                <a:cs typeface="Arial" charset="0"/>
              </a:rPr>
              <a:t>DRAM</a:t>
            </a:r>
          </a:p>
        </p:txBody>
      </p:sp>
      <p:sp>
        <p:nvSpPr>
          <p:cNvPr id="128" name="Rounded Rectangle 127"/>
          <p:cNvSpPr/>
          <p:nvPr/>
        </p:nvSpPr>
        <p:spPr bwMode="auto">
          <a:xfrm>
            <a:off x="434742" y="3265209"/>
            <a:ext cx="219047" cy="321891"/>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29" name="Rounded Rectangle 128"/>
          <p:cNvSpPr/>
          <p:nvPr/>
        </p:nvSpPr>
        <p:spPr bwMode="auto">
          <a:xfrm>
            <a:off x="317632" y="2218725"/>
            <a:ext cx="626779" cy="300344"/>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black"/>
                </a:solidFill>
                <a:cs typeface="Arial" charset="0"/>
              </a:rPr>
              <a:t>app</a:t>
            </a:r>
          </a:p>
        </p:txBody>
      </p:sp>
      <p:sp>
        <p:nvSpPr>
          <p:cNvPr id="130" name="Rounded Rectangle 129"/>
          <p:cNvSpPr/>
          <p:nvPr/>
        </p:nvSpPr>
        <p:spPr bwMode="auto">
          <a:xfrm>
            <a:off x="434742" y="2952061"/>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1" name="Rounded Rectangle 130"/>
          <p:cNvSpPr/>
          <p:nvPr/>
        </p:nvSpPr>
        <p:spPr bwMode="auto">
          <a:xfrm>
            <a:off x="655954" y="3265209"/>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2" name="Rounded Rectangle 131"/>
          <p:cNvSpPr/>
          <p:nvPr/>
        </p:nvSpPr>
        <p:spPr bwMode="auto">
          <a:xfrm>
            <a:off x="655953" y="2952061"/>
            <a:ext cx="219047" cy="321891"/>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3" name="Rounded Rectangle 132"/>
          <p:cNvSpPr/>
          <p:nvPr/>
        </p:nvSpPr>
        <p:spPr bwMode="auto">
          <a:xfrm>
            <a:off x="879338" y="3265209"/>
            <a:ext cx="219047" cy="321891"/>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4" name="Rounded Rectangle 133"/>
          <p:cNvSpPr/>
          <p:nvPr/>
        </p:nvSpPr>
        <p:spPr bwMode="auto">
          <a:xfrm>
            <a:off x="879337" y="2952061"/>
            <a:ext cx="219047" cy="321891"/>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5" name="Rounded Rectangle 134"/>
          <p:cNvSpPr/>
          <p:nvPr/>
        </p:nvSpPr>
        <p:spPr bwMode="auto">
          <a:xfrm>
            <a:off x="1100550" y="3265209"/>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6" name="Rounded Rectangle 135"/>
          <p:cNvSpPr/>
          <p:nvPr/>
        </p:nvSpPr>
        <p:spPr bwMode="auto">
          <a:xfrm>
            <a:off x="1100549" y="2952061"/>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7" name="Rounded Rectangle 136"/>
          <p:cNvSpPr/>
          <p:nvPr/>
        </p:nvSpPr>
        <p:spPr bwMode="auto">
          <a:xfrm>
            <a:off x="1319639" y="3265209"/>
            <a:ext cx="219047" cy="321891"/>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8" name="Rounded Rectangle 137"/>
          <p:cNvSpPr/>
          <p:nvPr/>
        </p:nvSpPr>
        <p:spPr bwMode="auto">
          <a:xfrm>
            <a:off x="1319638" y="2952061"/>
            <a:ext cx="219047" cy="321891"/>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39" name="Rounded Rectangle 138"/>
          <p:cNvSpPr/>
          <p:nvPr/>
        </p:nvSpPr>
        <p:spPr bwMode="auto">
          <a:xfrm>
            <a:off x="1540851" y="3265209"/>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40" name="Rounded Rectangle 139"/>
          <p:cNvSpPr/>
          <p:nvPr/>
        </p:nvSpPr>
        <p:spPr bwMode="auto">
          <a:xfrm>
            <a:off x="1540850" y="2952061"/>
            <a:ext cx="219047" cy="321891"/>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41" name="Rounded Rectangle 140"/>
          <p:cNvSpPr/>
          <p:nvPr/>
        </p:nvSpPr>
        <p:spPr bwMode="auto">
          <a:xfrm>
            <a:off x="1764235" y="3265209"/>
            <a:ext cx="219047" cy="321891"/>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42" name="Rounded Rectangle 141"/>
          <p:cNvSpPr/>
          <p:nvPr/>
        </p:nvSpPr>
        <p:spPr bwMode="auto">
          <a:xfrm>
            <a:off x="1764234" y="2952061"/>
            <a:ext cx="219047" cy="321891"/>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43" name="Rounded Rectangle 142"/>
          <p:cNvSpPr/>
          <p:nvPr/>
        </p:nvSpPr>
        <p:spPr bwMode="auto">
          <a:xfrm>
            <a:off x="1985446" y="3265209"/>
            <a:ext cx="219047" cy="321891"/>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44" name="Rounded Rectangle 143"/>
          <p:cNvSpPr/>
          <p:nvPr/>
        </p:nvSpPr>
        <p:spPr bwMode="auto">
          <a:xfrm>
            <a:off x="1985445" y="2952061"/>
            <a:ext cx="219047" cy="321891"/>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cxnSp>
        <p:nvCxnSpPr>
          <p:cNvPr id="145" name="Elbow Connector 144"/>
          <p:cNvCxnSpPr>
            <a:stCxn id="127" idx="0"/>
            <a:endCxn id="125" idx="2"/>
          </p:cNvCxnSpPr>
          <p:nvPr/>
        </p:nvCxnSpPr>
        <p:spPr bwMode="auto">
          <a:xfrm rot="5400000" flipH="1" flipV="1">
            <a:off x="1039363" y="3415750"/>
            <a:ext cx="384828" cy="839324"/>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146" name="Elbow Connector 145"/>
          <p:cNvCxnSpPr>
            <a:stCxn id="130" idx="0"/>
            <a:endCxn id="129" idx="2"/>
          </p:cNvCxnSpPr>
          <p:nvPr/>
        </p:nvCxnSpPr>
        <p:spPr bwMode="auto">
          <a:xfrm rot="5400000" flipH="1" flipV="1">
            <a:off x="371147" y="2692187"/>
            <a:ext cx="432992" cy="86757"/>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147" name="Elbow Connector 146"/>
          <p:cNvCxnSpPr>
            <a:stCxn id="138" idx="0"/>
            <a:endCxn id="124" idx="2"/>
          </p:cNvCxnSpPr>
          <p:nvPr/>
        </p:nvCxnSpPr>
        <p:spPr bwMode="auto">
          <a:xfrm rot="16200000" flipV="1">
            <a:off x="1025615" y="2548515"/>
            <a:ext cx="726821" cy="80272"/>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cxnSp>
        <p:nvCxnSpPr>
          <p:cNvPr id="148" name="Elbow Connector 147"/>
          <p:cNvCxnSpPr>
            <a:stCxn id="142" idx="0"/>
            <a:endCxn id="122" idx="2"/>
          </p:cNvCxnSpPr>
          <p:nvPr/>
        </p:nvCxnSpPr>
        <p:spPr bwMode="auto">
          <a:xfrm rot="5400000" flipH="1" flipV="1">
            <a:off x="1736808" y="2643793"/>
            <a:ext cx="445219" cy="171321"/>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sp>
        <p:nvSpPr>
          <p:cNvPr id="149" name="TextBox 148"/>
          <p:cNvSpPr txBox="1"/>
          <p:nvPr/>
        </p:nvSpPr>
        <p:spPr>
          <a:xfrm>
            <a:off x="1267564" y="4036690"/>
            <a:ext cx="2540552" cy="1898468"/>
          </a:xfrm>
          <a:prstGeom prst="rect">
            <a:avLst/>
          </a:prstGeom>
          <a:noFill/>
        </p:spPr>
        <p:txBody>
          <a:bodyPr wrap="square" rtlCol="0">
            <a:spAutoFit/>
          </a:bodyPr>
          <a:lstStyle/>
          <a:p>
            <a:pPr marL="228594" indent="-228594">
              <a:buFont typeface="Arial" panose="020B0604020202020204" pitchFamily="34" charset="0"/>
              <a:buChar char="•"/>
              <a:defRPr/>
            </a:pPr>
            <a:r>
              <a:rPr lang="en-US" sz="1467" kern="0" dirty="0">
                <a:solidFill>
                  <a:srgbClr val="002060"/>
                </a:solidFill>
                <a:cs typeface="Neo Sans Intel"/>
              </a:rPr>
              <a:t>Identify misbehaving application and reschedule according to priority</a:t>
            </a:r>
          </a:p>
          <a:p>
            <a:pPr marL="228594" indent="-228594">
              <a:buFont typeface="Arial" panose="020B0604020202020204" pitchFamily="34" charset="0"/>
              <a:buChar char="•"/>
              <a:defRPr/>
            </a:pPr>
            <a:r>
              <a:rPr lang="en-US" sz="1467" kern="0" dirty="0">
                <a:solidFill>
                  <a:srgbClr val="002060"/>
                </a:solidFill>
                <a:cs typeface="Neo Sans Intel"/>
              </a:rPr>
              <a:t>Cache Occupancy reported on a per Resource Monitoring ID (RMID) basis</a:t>
            </a:r>
          </a:p>
        </p:txBody>
      </p:sp>
      <p:sp>
        <p:nvSpPr>
          <p:cNvPr id="150" name="TextBox 149"/>
          <p:cNvSpPr txBox="1"/>
          <p:nvPr/>
        </p:nvSpPr>
        <p:spPr>
          <a:xfrm>
            <a:off x="167271" y="1197134"/>
            <a:ext cx="3640845" cy="666977"/>
          </a:xfrm>
          <a:prstGeom prst="rect">
            <a:avLst/>
          </a:prstGeom>
          <a:noFill/>
        </p:spPr>
        <p:txBody>
          <a:bodyPr wrap="square" rtlCol="0">
            <a:spAutoFit/>
          </a:bodyPr>
          <a:lstStyle/>
          <a:p>
            <a:pPr>
              <a:defRPr/>
            </a:pPr>
            <a:r>
              <a:rPr lang="en-US" sz="1867" b="1" kern="0" dirty="0">
                <a:solidFill>
                  <a:srgbClr val="002060"/>
                </a:solidFill>
                <a:cs typeface="Neo Sans Intel"/>
              </a:rPr>
              <a:t>Cache Monitoring Technology (CMT)</a:t>
            </a:r>
            <a:endParaRPr lang="en-US" sz="1867" b="1" kern="0" baseline="30000" dirty="0">
              <a:solidFill>
                <a:srgbClr val="002060"/>
              </a:solidFill>
              <a:cs typeface="Neo Sans Intel"/>
            </a:endParaRPr>
          </a:p>
        </p:txBody>
      </p:sp>
      <p:grpSp>
        <p:nvGrpSpPr>
          <p:cNvPr id="151" name="Group 150"/>
          <p:cNvGrpSpPr/>
          <p:nvPr/>
        </p:nvGrpSpPr>
        <p:grpSpPr>
          <a:xfrm>
            <a:off x="4138504" y="1197133"/>
            <a:ext cx="3640845" cy="4711714"/>
            <a:chOff x="3167125" y="1057834"/>
            <a:chExt cx="2730634" cy="3533785"/>
          </a:xfrm>
        </p:grpSpPr>
        <p:grpSp>
          <p:nvGrpSpPr>
            <p:cNvPr id="152" name="Group 151"/>
            <p:cNvGrpSpPr/>
            <p:nvPr/>
          </p:nvGrpSpPr>
          <p:grpSpPr>
            <a:xfrm>
              <a:off x="3167125" y="1057834"/>
              <a:ext cx="2730634" cy="3207694"/>
              <a:chOff x="217919" y="1053468"/>
              <a:chExt cx="2730634" cy="3207694"/>
            </a:xfrm>
          </p:grpSpPr>
          <p:sp>
            <p:nvSpPr>
              <p:cNvPr id="154" name="Rounded Rectangle 153"/>
              <p:cNvSpPr/>
              <p:nvPr/>
            </p:nvSpPr>
            <p:spPr bwMode="auto">
              <a:xfrm>
                <a:off x="1400990" y="1623370"/>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55" name="Rounded Rectangle 154"/>
              <p:cNvSpPr/>
              <p:nvPr/>
            </p:nvSpPr>
            <p:spPr bwMode="auto">
              <a:xfrm>
                <a:off x="1391232" y="1810492"/>
                <a:ext cx="470084" cy="22525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56" name="Rounded Rectangle 155"/>
              <p:cNvSpPr/>
              <p:nvPr/>
            </p:nvSpPr>
            <p:spPr bwMode="auto">
              <a:xfrm>
                <a:off x="878849" y="1412168"/>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57" name="Rounded Rectangle 156"/>
              <p:cNvSpPr/>
              <p:nvPr/>
            </p:nvSpPr>
            <p:spPr bwMode="auto">
              <a:xfrm>
                <a:off x="869091" y="1599290"/>
                <a:ext cx="470084" cy="22525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58" name="Rectangle 157"/>
              <p:cNvSpPr/>
              <p:nvPr/>
            </p:nvSpPr>
            <p:spPr bwMode="auto">
              <a:xfrm>
                <a:off x="359967" y="2328793"/>
                <a:ext cx="1942156" cy="559072"/>
              </a:xfrm>
              <a:prstGeom prst="rect">
                <a:avLst/>
              </a:prstGeom>
              <a:solidFill>
                <a:srgbClr val="0071C5"/>
              </a:solidFill>
              <a:ln w="9525" cap="flat" cmpd="sng" algn="ctr">
                <a:noFill/>
                <a:prstDash val="solid"/>
                <a:round/>
                <a:headEnd type="none" w="med" len="med"/>
                <a:tailEnd type="none" w="med" len="med"/>
              </a:ln>
              <a:effectLst/>
            </p:spPr>
            <p:txBody>
              <a:bodyPr vert="horz" wrap="square" lIns="121829" tIns="60917" rIns="121829" bIns="60917" numCol="1" rtlCol="0" anchor="ctr" anchorCtr="0" compatLnSpc="1">
                <a:prstTxWarp prst="textNoShape">
                  <a:avLst/>
                </a:prstTxWarp>
                <a:noAutofit/>
              </a:bodyPr>
              <a:lstStyle/>
              <a:p>
                <a:pPr algn="r" fontAlgn="base">
                  <a:spcAft>
                    <a:spcPct val="0"/>
                  </a:spcAft>
                  <a:buClr>
                    <a:prstClr val="white"/>
                  </a:buClr>
                  <a:buFont typeface="Wingdings" pitchFamily="2" charset="2"/>
                  <a:buNone/>
                  <a:defRPr/>
                </a:pPr>
                <a:r>
                  <a:rPr lang="en-US" sz="1333" kern="0" dirty="0">
                    <a:solidFill>
                      <a:srgbClr val="FFFFFF"/>
                    </a:solidFill>
                    <a:cs typeface="Arial" charset="0"/>
                  </a:rPr>
                  <a:t>Last </a:t>
                </a:r>
              </a:p>
              <a:p>
                <a:pPr algn="r" fontAlgn="base">
                  <a:spcAft>
                    <a:spcPct val="0"/>
                  </a:spcAft>
                  <a:buClr>
                    <a:prstClr val="white"/>
                  </a:buClr>
                  <a:buFont typeface="Wingdings" pitchFamily="2" charset="2"/>
                  <a:buNone/>
                  <a:defRPr/>
                </a:pPr>
                <a:r>
                  <a:rPr lang="en-US" sz="1333" kern="0" dirty="0">
                    <a:solidFill>
                      <a:srgbClr val="FFFFFF"/>
                    </a:solidFill>
                    <a:cs typeface="Arial" charset="0"/>
                  </a:rPr>
                  <a:t>Level</a:t>
                </a:r>
              </a:p>
              <a:p>
                <a:pPr algn="r" fontAlgn="base">
                  <a:spcAft>
                    <a:spcPct val="0"/>
                  </a:spcAft>
                  <a:buClr>
                    <a:prstClr val="white"/>
                  </a:buClr>
                  <a:buFont typeface="Wingdings" pitchFamily="2" charset="2"/>
                  <a:buNone/>
                  <a:defRPr/>
                </a:pPr>
                <a:r>
                  <a:rPr lang="en-US" sz="1333" kern="0" dirty="0">
                    <a:solidFill>
                      <a:srgbClr val="FFFFFF"/>
                    </a:solidFill>
                    <a:cs typeface="Arial" charset="0"/>
                  </a:rPr>
                  <a:t> Cache</a:t>
                </a:r>
              </a:p>
            </p:txBody>
          </p:sp>
          <p:sp>
            <p:nvSpPr>
              <p:cNvPr id="159" name="Rounded Rectangle 158"/>
              <p:cNvSpPr/>
              <p:nvPr/>
            </p:nvSpPr>
            <p:spPr bwMode="auto">
              <a:xfrm>
                <a:off x="340449" y="1632540"/>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60" name="Rounded Rectangle 159"/>
              <p:cNvSpPr/>
              <p:nvPr/>
            </p:nvSpPr>
            <p:spPr bwMode="auto">
              <a:xfrm>
                <a:off x="264514" y="3163597"/>
                <a:ext cx="683174" cy="1097565"/>
              </a:xfrm>
              <a:prstGeom prst="roundRect">
                <a:avLst/>
              </a:prstGeom>
              <a:solidFill>
                <a:srgbClr val="A6CE39">
                  <a:lumMod val="75000"/>
                </a:srgbClr>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467" kern="0" dirty="0">
                    <a:solidFill>
                      <a:srgbClr val="FFFFFF"/>
                    </a:solidFill>
                    <a:cs typeface="Arial" charset="0"/>
                  </a:rPr>
                  <a:t>DRAM</a:t>
                </a:r>
              </a:p>
            </p:txBody>
          </p:sp>
          <p:sp>
            <p:nvSpPr>
              <p:cNvPr id="161" name="Rounded Rectangle 160"/>
              <p:cNvSpPr/>
              <p:nvPr/>
            </p:nvSpPr>
            <p:spPr bwMode="auto">
              <a:xfrm>
                <a:off x="418522" y="2604525"/>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2" name="Rounded Rectangle 161"/>
              <p:cNvSpPr/>
              <p:nvPr/>
            </p:nvSpPr>
            <p:spPr bwMode="auto">
              <a:xfrm>
                <a:off x="330690" y="1819662"/>
                <a:ext cx="470084" cy="22525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black"/>
                    </a:solidFill>
                    <a:cs typeface="Arial" charset="0"/>
                  </a:rPr>
                  <a:t>app</a:t>
                </a:r>
              </a:p>
            </p:txBody>
          </p:sp>
          <p:sp>
            <p:nvSpPr>
              <p:cNvPr id="163" name="Rounded Rectangle 162"/>
              <p:cNvSpPr/>
              <p:nvPr/>
            </p:nvSpPr>
            <p:spPr bwMode="auto">
              <a:xfrm>
                <a:off x="418522" y="2369664"/>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4" name="Rounded Rectangle 163"/>
              <p:cNvSpPr/>
              <p:nvPr/>
            </p:nvSpPr>
            <p:spPr bwMode="auto">
              <a:xfrm>
                <a:off x="584431" y="2604525"/>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5" name="Rounded Rectangle 164"/>
              <p:cNvSpPr/>
              <p:nvPr/>
            </p:nvSpPr>
            <p:spPr bwMode="auto">
              <a:xfrm>
                <a:off x="584430" y="2369664"/>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6" name="Rounded Rectangle 165"/>
              <p:cNvSpPr/>
              <p:nvPr/>
            </p:nvSpPr>
            <p:spPr bwMode="auto">
              <a:xfrm>
                <a:off x="751969" y="2604525"/>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7" name="Rounded Rectangle 166"/>
              <p:cNvSpPr/>
              <p:nvPr/>
            </p:nvSpPr>
            <p:spPr bwMode="auto">
              <a:xfrm>
                <a:off x="751968" y="2369664"/>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8" name="Rounded Rectangle 167"/>
              <p:cNvSpPr/>
              <p:nvPr/>
            </p:nvSpPr>
            <p:spPr bwMode="auto">
              <a:xfrm>
                <a:off x="917878" y="2604525"/>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69" name="Rounded Rectangle 168"/>
              <p:cNvSpPr/>
              <p:nvPr/>
            </p:nvSpPr>
            <p:spPr bwMode="auto">
              <a:xfrm>
                <a:off x="917877" y="2369664"/>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0" name="Rounded Rectangle 169"/>
              <p:cNvSpPr/>
              <p:nvPr/>
            </p:nvSpPr>
            <p:spPr bwMode="auto">
              <a:xfrm>
                <a:off x="1082195" y="2604525"/>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1" name="Rounded Rectangle 170"/>
              <p:cNvSpPr/>
              <p:nvPr/>
            </p:nvSpPr>
            <p:spPr bwMode="auto">
              <a:xfrm>
                <a:off x="1082194" y="2369664"/>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2" name="Rounded Rectangle 171"/>
              <p:cNvSpPr/>
              <p:nvPr/>
            </p:nvSpPr>
            <p:spPr bwMode="auto">
              <a:xfrm>
                <a:off x="1248104" y="2604525"/>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3" name="Rounded Rectangle 172"/>
              <p:cNvSpPr/>
              <p:nvPr/>
            </p:nvSpPr>
            <p:spPr bwMode="auto">
              <a:xfrm>
                <a:off x="1248103" y="2369664"/>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4" name="Rounded Rectangle 173"/>
              <p:cNvSpPr/>
              <p:nvPr/>
            </p:nvSpPr>
            <p:spPr bwMode="auto">
              <a:xfrm>
                <a:off x="1415642" y="2604525"/>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5" name="Rounded Rectangle 174"/>
              <p:cNvSpPr/>
              <p:nvPr/>
            </p:nvSpPr>
            <p:spPr bwMode="auto">
              <a:xfrm>
                <a:off x="1415641" y="2369664"/>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6" name="Rounded Rectangle 175"/>
              <p:cNvSpPr/>
              <p:nvPr/>
            </p:nvSpPr>
            <p:spPr bwMode="auto">
              <a:xfrm>
                <a:off x="1581550" y="2604525"/>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77" name="Rounded Rectangle 176"/>
              <p:cNvSpPr/>
              <p:nvPr/>
            </p:nvSpPr>
            <p:spPr bwMode="auto">
              <a:xfrm>
                <a:off x="1581549" y="2369664"/>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cxnSp>
            <p:nvCxnSpPr>
              <p:cNvPr id="178" name="Elbow Connector 177"/>
              <p:cNvCxnSpPr>
                <a:stCxn id="160" idx="0"/>
                <a:endCxn id="158" idx="2"/>
              </p:cNvCxnSpPr>
              <p:nvPr/>
            </p:nvCxnSpPr>
            <p:spPr bwMode="auto">
              <a:xfrm rot="5400000" flipH="1" flipV="1">
                <a:off x="830707" y="2663259"/>
                <a:ext cx="275732" cy="724944"/>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179" name="Elbow Connector 178"/>
              <p:cNvCxnSpPr>
                <a:stCxn id="163" idx="0"/>
                <a:endCxn id="162" idx="2"/>
              </p:cNvCxnSpPr>
              <p:nvPr/>
            </p:nvCxnSpPr>
            <p:spPr bwMode="auto">
              <a:xfrm rot="5400000" flipH="1" flipV="1">
                <a:off x="370826" y="2174758"/>
                <a:ext cx="324744" cy="65068"/>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180" name="Elbow Connector 179"/>
              <p:cNvCxnSpPr>
                <a:stCxn id="171" idx="0"/>
                <a:endCxn id="157" idx="2"/>
              </p:cNvCxnSpPr>
              <p:nvPr/>
            </p:nvCxnSpPr>
            <p:spPr bwMode="auto">
              <a:xfrm rot="16200000" flipV="1">
                <a:off x="861677" y="2067004"/>
                <a:ext cx="545116" cy="60204"/>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cxnSp>
            <p:nvCxnSpPr>
              <p:cNvPr id="181" name="Elbow Connector 180"/>
              <p:cNvCxnSpPr>
                <a:stCxn id="175" idx="0"/>
                <a:endCxn id="155" idx="2"/>
              </p:cNvCxnSpPr>
              <p:nvPr/>
            </p:nvCxnSpPr>
            <p:spPr bwMode="auto">
              <a:xfrm rot="5400000" flipH="1" flipV="1">
                <a:off x="1395072" y="2138462"/>
                <a:ext cx="333914" cy="128491"/>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sp>
            <p:nvSpPr>
              <p:cNvPr id="182" name="TextBox 181"/>
              <p:cNvSpPr txBox="1"/>
              <p:nvPr/>
            </p:nvSpPr>
            <p:spPr>
              <a:xfrm>
                <a:off x="217919" y="1053468"/>
                <a:ext cx="2730634" cy="500233"/>
              </a:xfrm>
              <a:prstGeom prst="rect">
                <a:avLst/>
              </a:prstGeom>
              <a:noFill/>
            </p:spPr>
            <p:txBody>
              <a:bodyPr wrap="square" rtlCol="0">
                <a:spAutoFit/>
              </a:bodyPr>
              <a:lstStyle/>
              <a:p>
                <a:pPr>
                  <a:defRPr/>
                </a:pPr>
                <a:r>
                  <a:rPr lang="en-US" sz="1867" b="1" kern="0" dirty="0">
                    <a:solidFill>
                      <a:srgbClr val="002060"/>
                    </a:solidFill>
                    <a:cs typeface="Neo Sans Intel"/>
                  </a:rPr>
                  <a:t>Cache Allocation Technology (CAT)</a:t>
                </a:r>
                <a:endParaRPr lang="en-US" sz="1867" b="1" kern="0" baseline="30000" dirty="0">
                  <a:solidFill>
                    <a:srgbClr val="002060"/>
                  </a:solidFill>
                  <a:cs typeface="Neo Sans Intel"/>
                </a:endParaRPr>
              </a:p>
            </p:txBody>
          </p:sp>
        </p:grpSp>
        <p:sp>
          <p:nvSpPr>
            <p:cNvPr id="153" name="TextBox 152"/>
            <p:cNvSpPr txBox="1"/>
            <p:nvPr/>
          </p:nvSpPr>
          <p:spPr>
            <a:xfrm>
              <a:off x="3865459" y="3167768"/>
              <a:ext cx="1792841" cy="1423851"/>
            </a:xfrm>
            <a:prstGeom prst="rect">
              <a:avLst/>
            </a:prstGeom>
            <a:noFill/>
          </p:spPr>
          <p:txBody>
            <a:bodyPr wrap="square" rtlCol="0">
              <a:spAutoFit/>
            </a:bodyPr>
            <a:lstStyle/>
            <a:p>
              <a:pPr marL="228594" indent="-228594">
                <a:buFont typeface="Arial" panose="020B0604020202020204" pitchFamily="34" charset="0"/>
                <a:buChar char="•"/>
                <a:defRPr/>
              </a:pPr>
              <a:r>
                <a:rPr lang="en-US" sz="1467" kern="0" dirty="0">
                  <a:solidFill>
                    <a:srgbClr val="002060"/>
                  </a:solidFill>
                  <a:cs typeface="Neo Sans Intel"/>
                </a:rPr>
                <a:t>Last Level Cache partitioning mechanism enabling the separation of an application</a:t>
              </a:r>
            </a:p>
            <a:p>
              <a:pPr marL="228594" indent="-228594">
                <a:buFont typeface="Arial" panose="020B0604020202020204" pitchFamily="34" charset="0"/>
                <a:buChar char="•"/>
                <a:defRPr/>
              </a:pPr>
              <a:r>
                <a:rPr lang="en-US" sz="1467" kern="0" dirty="0">
                  <a:solidFill>
                    <a:srgbClr val="002060"/>
                  </a:solidFill>
                  <a:cs typeface="Neo Sans Intel"/>
                </a:rPr>
                <a:t>Misbehaving threads can be isolated to increase determinism</a:t>
              </a:r>
            </a:p>
          </p:txBody>
        </p:sp>
      </p:grpSp>
      <p:grpSp>
        <p:nvGrpSpPr>
          <p:cNvPr id="183" name="Group 182"/>
          <p:cNvGrpSpPr/>
          <p:nvPr/>
        </p:nvGrpSpPr>
        <p:grpSpPr>
          <a:xfrm>
            <a:off x="8109737" y="1197134"/>
            <a:ext cx="3882536" cy="5026523"/>
            <a:chOff x="6174769" y="949913"/>
            <a:chExt cx="2911902" cy="3769892"/>
          </a:xfrm>
        </p:grpSpPr>
        <p:sp>
          <p:nvSpPr>
            <p:cNvPr id="184" name="Rounded Rectangle 183"/>
            <p:cNvSpPr/>
            <p:nvPr/>
          </p:nvSpPr>
          <p:spPr bwMode="auto">
            <a:xfrm>
              <a:off x="7539108" y="1519815"/>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85" name="Rounded Rectangle 184"/>
            <p:cNvSpPr/>
            <p:nvPr/>
          </p:nvSpPr>
          <p:spPr bwMode="auto">
            <a:xfrm>
              <a:off x="7529350" y="1706937"/>
              <a:ext cx="470084" cy="22525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86" name="Rounded Rectangle 185"/>
            <p:cNvSpPr/>
            <p:nvPr/>
          </p:nvSpPr>
          <p:spPr bwMode="auto">
            <a:xfrm>
              <a:off x="7016967" y="1308613"/>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87" name="Rounded Rectangle 186"/>
            <p:cNvSpPr/>
            <p:nvPr/>
          </p:nvSpPr>
          <p:spPr bwMode="auto">
            <a:xfrm>
              <a:off x="7007209" y="1495735"/>
              <a:ext cx="470084" cy="22525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white"/>
                  </a:solidFill>
                  <a:cs typeface="Arial" charset="0"/>
                </a:rPr>
                <a:t>app</a:t>
              </a:r>
            </a:p>
          </p:txBody>
        </p:sp>
        <p:sp>
          <p:nvSpPr>
            <p:cNvPr id="188" name="Rectangle 187"/>
            <p:cNvSpPr/>
            <p:nvPr/>
          </p:nvSpPr>
          <p:spPr bwMode="auto">
            <a:xfrm>
              <a:off x="6498085" y="2225238"/>
              <a:ext cx="1942156" cy="559072"/>
            </a:xfrm>
            <a:prstGeom prst="rect">
              <a:avLst/>
            </a:prstGeom>
            <a:solidFill>
              <a:srgbClr val="0071C5"/>
            </a:solidFill>
            <a:ln w="9525" cap="flat" cmpd="sng" algn="ctr">
              <a:noFill/>
              <a:prstDash val="solid"/>
              <a:round/>
              <a:headEnd type="none" w="med" len="med"/>
              <a:tailEnd type="none" w="med" len="med"/>
            </a:ln>
            <a:effectLst/>
          </p:spPr>
          <p:txBody>
            <a:bodyPr vert="horz" wrap="square" lIns="121829" tIns="60917" rIns="121829" bIns="60917" numCol="1" rtlCol="0" anchor="ctr" anchorCtr="0" compatLnSpc="1">
              <a:prstTxWarp prst="textNoShape">
                <a:avLst/>
              </a:prstTxWarp>
              <a:noAutofit/>
            </a:bodyPr>
            <a:lstStyle/>
            <a:p>
              <a:pPr algn="r" fontAlgn="base">
                <a:spcAft>
                  <a:spcPct val="0"/>
                </a:spcAft>
                <a:buClr>
                  <a:prstClr val="white"/>
                </a:buClr>
                <a:defRPr/>
              </a:pPr>
              <a:r>
                <a:rPr lang="en-US" sz="1333" kern="0" dirty="0">
                  <a:solidFill>
                    <a:srgbClr val="FFFFFF"/>
                  </a:solidFill>
                  <a:cs typeface="Arial" charset="0"/>
                </a:rPr>
                <a:t>Last </a:t>
              </a:r>
            </a:p>
            <a:p>
              <a:pPr algn="r" fontAlgn="base">
                <a:spcAft>
                  <a:spcPct val="0"/>
                </a:spcAft>
                <a:buClr>
                  <a:prstClr val="white"/>
                </a:buClr>
                <a:defRPr/>
              </a:pPr>
              <a:r>
                <a:rPr lang="en-US" sz="1333" kern="0" dirty="0">
                  <a:solidFill>
                    <a:srgbClr val="FFFFFF"/>
                  </a:solidFill>
                  <a:cs typeface="Arial" charset="0"/>
                </a:rPr>
                <a:t>Level</a:t>
              </a:r>
            </a:p>
            <a:p>
              <a:pPr algn="r" fontAlgn="base">
                <a:spcAft>
                  <a:spcPct val="0"/>
                </a:spcAft>
                <a:buClr>
                  <a:prstClr val="white"/>
                </a:buClr>
                <a:defRPr/>
              </a:pPr>
              <a:r>
                <a:rPr lang="en-US" sz="1333" kern="0" dirty="0">
                  <a:solidFill>
                    <a:srgbClr val="FFFFFF"/>
                  </a:solidFill>
                  <a:cs typeface="Arial" charset="0"/>
                </a:rPr>
                <a:t> Cache</a:t>
              </a:r>
            </a:p>
          </p:txBody>
        </p:sp>
        <p:sp>
          <p:nvSpPr>
            <p:cNvPr id="189" name="Rounded Rectangle 188"/>
            <p:cNvSpPr/>
            <p:nvPr/>
          </p:nvSpPr>
          <p:spPr bwMode="auto">
            <a:xfrm>
              <a:off x="6478567" y="1528985"/>
              <a:ext cx="634374" cy="342934"/>
            </a:xfrm>
            <a:prstGeom prst="roundRect">
              <a:avLst/>
            </a:prstGeom>
            <a:solidFill>
              <a:srgbClr val="0071C5"/>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srgbClr val="FFFFFF"/>
                  </a:solidFill>
                  <a:cs typeface="Arial" charset="0"/>
                </a:rPr>
                <a:t>Core</a:t>
              </a:r>
            </a:p>
          </p:txBody>
        </p:sp>
        <p:sp>
          <p:nvSpPr>
            <p:cNvPr id="190" name="Rounded Rectangle 189"/>
            <p:cNvSpPr/>
            <p:nvPr/>
          </p:nvSpPr>
          <p:spPr bwMode="auto">
            <a:xfrm>
              <a:off x="6556640" y="2500970"/>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1" name="Rounded Rectangle 190"/>
            <p:cNvSpPr/>
            <p:nvPr/>
          </p:nvSpPr>
          <p:spPr bwMode="auto">
            <a:xfrm>
              <a:off x="6468808" y="1716107"/>
              <a:ext cx="470084" cy="22525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333" kern="0" dirty="0">
                  <a:solidFill>
                    <a:prstClr val="black"/>
                  </a:solidFill>
                  <a:cs typeface="Arial" charset="0"/>
                </a:rPr>
                <a:t>app</a:t>
              </a:r>
            </a:p>
          </p:txBody>
        </p:sp>
        <p:sp>
          <p:nvSpPr>
            <p:cNvPr id="192" name="Rounded Rectangle 191"/>
            <p:cNvSpPr/>
            <p:nvPr/>
          </p:nvSpPr>
          <p:spPr bwMode="auto">
            <a:xfrm>
              <a:off x="6556640" y="2266109"/>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3" name="Rounded Rectangle 192"/>
            <p:cNvSpPr/>
            <p:nvPr/>
          </p:nvSpPr>
          <p:spPr bwMode="auto">
            <a:xfrm>
              <a:off x="6722549" y="2500970"/>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4" name="Rounded Rectangle 193"/>
            <p:cNvSpPr/>
            <p:nvPr/>
          </p:nvSpPr>
          <p:spPr bwMode="auto">
            <a:xfrm>
              <a:off x="6722548" y="2266109"/>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5" name="Rounded Rectangle 194"/>
            <p:cNvSpPr/>
            <p:nvPr/>
          </p:nvSpPr>
          <p:spPr bwMode="auto">
            <a:xfrm>
              <a:off x="6890087" y="2500970"/>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6" name="Rounded Rectangle 195"/>
            <p:cNvSpPr/>
            <p:nvPr/>
          </p:nvSpPr>
          <p:spPr bwMode="auto">
            <a:xfrm>
              <a:off x="6890086" y="2266109"/>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7" name="Rounded Rectangle 196"/>
            <p:cNvSpPr/>
            <p:nvPr/>
          </p:nvSpPr>
          <p:spPr bwMode="auto">
            <a:xfrm>
              <a:off x="7055996" y="2500970"/>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8" name="Rounded Rectangle 197"/>
            <p:cNvSpPr/>
            <p:nvPr/>
          </p:nvSpPr>
          <p:spPr bwMode="auto">
            <a:xfrm>
              <a:off x="7055995" y="2266109"/>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199" name="Rounded Rectangle 198"/>
            <p:cNvSpPr/>
            <p:nvPr/>
          </p:nvSpPr>
          <p:spPr bwMode="auto">
            <a:xfrm>
              <a:off x="7220313" y="2500970"/>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0" name="Rounded Rectangle 199"/>
            <p:cNvSpPr/>
            <p:nvPr/>
          </p:nvSpPr>
          <p:spPr bwMode="auto">
            <a:xfrm>
              <a:off x="7220312" y="2266109"/>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1" name="Rounded Rectangle 200"/>
            <p:cNvSpPr/>
            <p:nvPr/>
          </p:nvSpPr>
          <p:spPr bwMode="auto">
            <a:xfrm>
              <a:off x="7386222" y="2500970"/>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2" name="Rounded Rectangle 201"/>
            <p:cNvSpPr/>
            <p:nvPr/>
          </p:nvSpPr>
          <p:spPr bwMode="auto">
            <a:xfrm>
              <a:off x="7386221" y="2266109"/>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3" name="Rounded Rectangle 202"/>
            <p:cNvSpPr/>
            <p:nvPr/>
          </p:nvSpPr>
          <p:spPr bwMode="auto">
            <a:xfrm>
              <a:off x="7553760" y="2500970"/>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4" name="Rounded Rectangle 203"/>
            <p:cNvSpPr/>
            <p:nvPr/>
          </p:nvSpPr>
          <p:spPr bwMode="auto">
            <a:xfrm>
              <a:off x="7553759" y="2266109"/>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5" name="Rounded Rectangle 204"/>
            <p:cNvSpPr/>
            <p:nvPr/>
          </p:nvSpPr>
          <p:spPr bwMode="auto">
            <a:xfrm>
              <a:off x="7719668" y="2500970"/>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06" name="Rounded Rectangle 205"/>
            <p:cNvSpPr/>
            <p:nvPr/>
          </p:nvSpPr>
          <p:spPr bwMode="auto">
            <a:xfrm>
              <a:off x="7719667" y="2266109"/>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cxnSp>
          <p:nvCxnSpPr>
            <p:cNvPr id="207" name="Elbow Connector 206"/>
            <p:cNvCxnSpPr>
              <a:stCxn id="218" idx="0"/>
              <a:endCxn id="188" idx="2"/>
            </p:cNvCxnSpPr>
            <p:nvPr/>
          </p:nvCxnSpPr>
          <p:spPr bwMode="auto">
            <a:xfrm rot="5400000" flipH="1" flipV="1">
              <a:off x="6733269" y="2607873"/>
              <a:ext cx="559457" cy="912332"/>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208" name="Elbow Connector 207"/>
            <p:cNvCxnSpPr>
              <a:stCxn id="192" idx="0"/>
              <a:endCxn id="191" idx="2"/>
            </p:cNvCxnSpPr>
            <p:nvPr/>
          </p:nvCxnSpPr>
          <p:spPr bwMode="auto">
            <a:xfrm rot="5400000" flipH="1" flipV="1">
              <a:off x="6508944" y="2071203"/>
              <a:ext cx="324744" cy="65068"/>
            </a:xfrm>
            <a:prstGeom prst="bentConnector3">
              <a:avLst/>
            </a:prstGeom>
            <a:noFill/>
            <a:ln w="9525" cap="flat" cmpd="sng" algn="ctr">
              <a:solidFill>
                <a:sysClr val="windowText" lastClr="000000"/>
              </a:solidFill>
              <a:prstDash val="solid"/>
              <a:round/>
              <a:headEnd type="none" w="med" len="med"/>
              <a:tailEnd type="triangle"/>
            </a:ln>
            <a:effectLst/>
          </p:spPr>
        </p:cxnSp>
        <p:cxnSp>
          <p:nvCxnSpPr>
            <p:cNvPr id="209" name="Elbow Connector 208"/>
            <p:cNvCxnSpPr>
              <a:stCxn id="200" idx="0"/>
              <a:endCxn id="187" idx="2"/>
            </p:cNvCxnSpPr>
            <p:nvPr/>
          </p:nvCxnSpPr>
          <p:spPr bwMode="auto">
            <a:xfrm rot="16200000" flipV="1">
              <a:off x="6999795" y="1963449"/>
              <a:ext cx="545116" cy="60204"/>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cxnSp>
          <p:nvCxnSpPr>
            <p:cNvPr id="210" name="Elbow Connector 209"/>
            <p:cNvCxnSpPr>
              <a:stCxn id="204" idx="0"/>
              <a:endCxn id="185" idx="2"/>
            </p:cNvCxnSpPr>
            <p:nvPr/>
          </p:nvCxnSpPr>
          <p:spPr bwMode="auto">
            <a:xfrm rot="5400000" flipH="1" flipV="1">
              <a:off x="7533190" y="2034907"/>
              <a:ext cx="333914" cy="128491"/>
            </a:xfrm>
            <a:prstGeom prst="bentConnector3">
              <a:avLst>
                <a:gd name="adj1" fmla="val 50000"/>
              </a:avLst>
            </a:prstGeom>
            <a:noFill/>
            <a:ln w="9525" cap="flat" cmpd="sng" algn="ctr">
              <a:solidFill>
                <a:sysClr val="windowText" lastClr="000000"/>
              </a:solidFill>
              <a:prstDash val="solid"/>
              <a:round/>
              <a:headEnd type="none" w="med" len="med"/>
              <a:tailEnd type="triangle"/>
            </a:ln>
            <a:effectLst/>
          </p:spPr>
        </p:cxnSp>
        <p:sp>
          <p:nvSpPr>
            <p:cNvPr id="211" name="TextBox 210"/>
            <p:cNvSpPr txBox="1"/>
            <p:nvPr/>
          </p:nvSpPr>
          <p:spPr>
            <a:xfrm>
              <a:off x="6212200" y="949913"/>
              <a:ext cx="2787963" cy="500233"/>
            </a:xfrm>
            <a:prstGeom prst="rect">
              <a:avLst/>
            </a:prstGeom>
            <a:noFill/>
          </p:spPr>
          <p:txBody>
            <a:bodyPr wrap="square" rtlCol="0">
              <a:spAutoFit/>
            </a:bodyPr>
            <a:lstStyle/>
            <a:p>
              <a:pPr>
                <a:defRPr/>
              </a:pPr>
              <a:r>
                <a:rPr lang="en-US" sz="1867" b="1" kern="0" dirty="0">
                  <a:solidFill>
                    <a:srgbClr val="002060"/>
                  </a:solidFill>
                  <a:cs typeface="Neo Sans Intel"/>
                </a:rPr>
                <a:t>Memory Bandwidth Monitoring (MBM)</a:t>
              </a:r>
              <a:endParaRPr lang="en-US" sz="1867" b="1" kern="0" baseline="30000" dirty="0">
                <a:solidFill>
                  <a:srgbClr val="002060"/>
                </a:solidFill>
                <a:cs typeface="Neo Sans Intel"/>
              </a:endParaRPr>
            </a:p>
          </p:txBody>
        </p:sp>
        <p:sp>
          <p:nvSpPr>
            <p:cNvPr id="212" name="TextBox 211"/>
            <p:cNvSpPr txBox="1"/>
            <p:nvPr/>
          </p:nvSpPr>
          <p:spPr>
            <a:xfrm>
              <a:off x="6959874" y="3295954"/>
              <a:ext cx="2126797" cy="1423851"/>
            </a:xfrm>
            <a:prstGeom prst="rect">
              <a:avLst/>
            </a:prstGeom>
            <a:noFill/>
          </p:spPr>
          <p:txBody>
            <a:bodyPr wrap="square" rtlCol="0">
              <a:spAutoFit/>
            </a:bodyPr>
            <a:lstStyle/>
            <a:p>
              <a:pPr marL="228594" indent="-228594">
                <a:buFont typeface="Arial" panose="020B0604020202020204" pitchFamily="34" charset="0"/>
                <a:buChar char="•"/>
                <a:defRPr/>
              </a:pPr>
              <a:r>
                <a:rPr lang="en-US" sz="1467" kern="0" dirty="0">
                  <a:solidFill>
                    <a:srgbClr val="002060"/>
                  </a:solidFill>
                  <a:cs typeface="Neo Sans Intel"/>
                </a:rPr>
                <a:t>Monitors Memory Bandwidth consumption on per thread/core/app basis</a:t>
              </a:r>
            </a:p>
            <a:p>
              <a:pPr marL="228594" indent="-228594">
                <a:buFont typeface="Arial" panose="020B0604020202020204" pitchFamily="34" charset="0"/>
                <a:buChar char="•"/>
                <a:defRPr/>
              </a:pPr>
              <a:r>
                <a:rPr lang="en-US" sz="1467" kern="0" dirty="0">
                  <a:solidFill>
                    <a:srgbClr val="002060"/>
                  </a:solidFill>
                  <a:cs typeface="Neo Sans Intel"/>
                </a:rPr>
                <a:t>Shares common RMID architecture</a:t>
              </a:r>
            </a:p>
            <a:p>
              <a:pPr marL="228594" indent="-228594">
                <a:buFont typeface="Arial" panose="020B0604020202020204" pitchFamily="34" charset="0"/>
                <a:buChar char="•"/>
                <a:defRPr/>
              </a:pPr>
              <a:r>
                <a:rPr lang="en-US" sz="1467" kern="0" dirty="0">
                  <a:solidFill>
                    <a:srgbClr val="002060"/>
                  </a:solidFill>
                  <a:cs typeface="Neo Sans Intel"/>
                </a:rPr>
                <a:t>Provides insight into second order of shared resource contention</a:t>
              </a:r>
            </a:p>
          </p:txBody>
        </p:sp>
        <p:grpSp>
          <p:nvGrpSpPr>
            <p:cNvPr id="213" name="Group 212"/>
            <p:cNvGrpSpPr/>
            <p:nvPr/>
          </p:nvGrpSpPr>
          <p:grpSpPr>
            <a:xfrm>
              <a:off x="6174769" y="3343767"/>
              <a:ext cx="764123" cy="1332426"/>
              <a:chOff x="6379338" y="3335407"/>
              <a:chExt cx="683174" cy="1332426"/>
            </a:xfrm>
          </p:grpSpPr>
          <p:sp>
            <p:nvSpPr>
              <p:cNvPr id="218" name="Rounded Rectangle 217"/>
              <p:cNvSpPr/>
              <p:nvPr/>
            </p:nvSpPr>
            <p:spPr bwMode="auto">
              <a:xfrm>
                <a:off x="6379338" y="3335407"/>
                <a:ext cx="683174" cy="1332426"/>
              </a:xfrm>
              <a:prstGeom prst="roundRect">
                <a:avLst/>
              </a:prstGeom>
              <a:solidFill>
                <a:srgbClr val="A6CE39">
                  <a:lumMod val="75000"/>
                </a:srgbClr>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r>
                  <a:rPr lang="en-US" sz="1467" kern="0" dirty="0">
                    <a:solidFill>
                      <a:srgbClr val="FFFFFF"/>
                    </a:solidFill>
                    <a:cs typeface="Arial" charset="0"/>
                  </a:rPr>
                  <a:t>DRAM</a:t>
                </a:r>
              </a:p>
            </p:txBody>
          </p:sp>
          <p:sp>
            <p:nvSpPr>
              <p:cNvPr id="219" name="Rounded Rectangle 218"/>
              <p:cNvSpPr/>
              <p:nvPr/>
            </p:nvSpPr>
            <p:spPr bwMode="auto">
              <a:xfrm>
                <a:off x="6390730" y="3828927"/>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0" name="Rounded Rectangle 219"/>
              <p:cNvSpPr/>
              <p:nvPr/>
            </p:nvSpPr>
            <p:spPr bwMode="auto">
              <a:xfrm>
                <a:off x="6390730" y="3594066"/>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1" name="Rounded Rectangle 220"/>
              <p:cNvSpPr/>
              <p:nvPr/>
            </p:nvSpPr>
            <p:spPr bwMode="auto">
              <a:xfrm>
                <a:off x="6556639" y="3828927"/>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2" name="Rounded Rectangle 221"/>
              <p:cNvSpPr/>
              <p:nvPr/>
            </p:nvSpPr>
            <p:spPr bwMode="auto">
              <a:xfrm>
                <a:off x="6556638" y="3594066"/>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3" name="Rounded Rectangle 222"/>
              <p:cNvSpPr/>
              <p:nvPr/>
            </p:nvSpPr>
            <p:spPr bwMode="auto">
              <a:xfrm>
                <a:off x="6724177" y="3828927"/>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4" name="Rounded Rectangle 223"/>
              <p:cNvSpPr/>
              <p:nvPr/>
            </p:nvSpPr>
            <p:spPr bwMode="auto">
              <a:xfrm>
                <a:off x="6724176" y="3594066"/>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5" name="Rounded Rectangle 224"/>
              <p:cNvSpPr/>
              <p:nvPr/>
            </p:nvSpPr>
            <p:spPr bwMode="auto">
              <a:xfrm>
                <a:off x="6890086" y="3828927"/>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6" name="Rounded Rectangle 225"/>
              <p:cNvSpPr/>
              <p:nvPr/>
            </p:nvSpPr>
            <p:spPr bwMode="auto">
              <a:xfrm>
                <a:off x="6890085" y="3594066"/>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7" name="Rounded Rectangle 226"/>
              <p:cNvSpPr/>
              <p:nvPr/>
            </p:nvSpPr>
            <p:spPr bwMode="auto">
              <a:xfrm>
                <a:off x="6387478" y="4311958"/>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8" name="Rounded Rectangle 227"/>
              <p:cNvSpPr/>
              <p:nvPr/>
            </p:nvSpPr>
            <p:spPr bwMode="auto">
              <a:xfrm>
                <a:off x="6387477" y="4077097"/>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29" name="Rounded Rectangle 228"/>
              <p:cNvSpPr/>
              <p:nvPr/>
            </p:nvSpPr>
            <p:spPr bwMode="auto">
              <a:xfrm>
                <a:off x="6553387" y="4311958"/>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30" name="Rounded Rectangle 229"/>
              <p:cNvSpPr/>
              <p:nvPr/>
            </p:nvSpPr>
            <p:spPr bwMode="auto">
              <a:xfrm>
                <a:off x="6553386" y="4077097"/>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31" name="Rounded Rectangle 230"/>
              <p:cNvSpPr/>
              <p:nvPr/>
            </p:nvSpPr>
            <p:spPr bwMode="auto">
              <a:xfrm>
                <a:off x="6720925" y="4311958"/>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32" name="Rounded Rectangle 231"/>
              <p:cNvSpPr/>
              <p:nvPr/>
            </p:nvSpPr>
            <p:spPr bwMode="auto">
              <a:xfrm>
                <a:off x="6720924" y="4077097"/>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33" name="Rounded Rectangle 232"/>
              <p:cNvSpPr/>
              <p:nvPr/>
            </p:nvSpPr>
            <p:spPr bwMode="auto">
              <a:xfrm>
                <a:off x="6886833" y="4311958"/>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34" name="Rounded Rectangle 233"/>
              <p:cNvSpPr/>
              <p:nvPr/>
            </p:nvSpPr>
            <p:spPr bwMode="auto">
              <a:xfrm>
                <a:off x="6886832" y="4077097"/>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grpSp>
        <p:sp>
          <p:nvSpPr>
            <p:cNvPr id="214" name="Rounded Rectangle 213"/>
            <p:cNvSpPr/>
            <p:nvPr/>
          </p:nvSpPr>
          <p:spPr bwMode="auto">
            <a:xfrm>
              <a:off x="6660753" y="2932321"/>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15" name="Rounded Rectangle 214"/>
            <p:cNvSpPr/>
            <p:nvPr/>
          </p:nvSpPr>
          <p:spPr bwMode="auto">
            <a:xfrm>
              <a:off x="6826661" y="2932321"/>
              <a:ext cx="164285" cy="241418"/>
            </a:xfrm>
            <a:prstGeom prst="roundRect">
              <a:avLst/>
            </a:prstGeom>
            <a:solidFill>
              <a:srgbClr val="FDB813"/>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16" name="Rounded Rectangle 215"/>
            <p:cNvSpPr/>
            <p:nvPr/>
          </p:nvSpPr>
          <p:spPr bwMode="auto">
            <a:xfrm>
              <a:off x="6994199" y="2932321"/>
              <a:ext cx="164285" cy="241418"/>
            </a:xfrm>
            <a:prstGeom prst="roundRect">
              <a:avLst/>
            </a:prstGeom>
            <a:solidFill>
              <a:srgbClr val="00B05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217" name="Rounded Rectangle 216"/>
            <p:cNvSpPr/>
            <p:nvPr/>
          </p:nvSpPr>
          <p:spPr bwMode="auto">
            <a:xfrm>
              <a:off x="7160108" y="2932321"/>
              <a:ext cx="164285" cy="241418"/>
            </a:xfrm>
            <a:prstGeom prst="roundRect">
              <a:avLst/>
            </a:prstGeom>
            <a:solidFill>
              <a:srgbClr val="7030A0"/>
            </a:solidFill>
            <a:ln w="9525" cap="flat" cmpd="sng" algn="ctr">
              <a:solidFill>
                <a:sysClr val="window" lastClr="FFFFFF"/>
              </a:solidFill>
              <a:prstDash val="solid"/>
              <a:round/>
              <a:headEnd type="none" w="med" len="med"/>
              <a:tailEnd type="none" w="med" len="med"/>
            </a:ln>
            <a:effectLst/>
          </p:spPr>
          <p:txBody>
            <a:bodyPr vert="horz" wrap="square" lIns="121829" tIns="60917" rIns="121829" bIns="60917" numCol="1" rtlCol="0" anchor="t" anchorCtr="1" compatLnSpc="1">
              <a:prstTxWarp prst="textNoShape">
                <a:avLst/>
              </a:prstTxWarp>
              <a:noAutofit/>
            </a:bodyPr>
            <a:lstStyle/>
            <a:p>
              <a:pPr algn="ctr" fontAlgn="base">
                <a:lnSpc>
                  <a:spcPct val="95000"/>
                </a:lnSpc>
                <a:spcBef>
                  <a:spcPct val="30000"/>
                </a:spcBef>
                <a:spcAft>
                  <a:spcPct val="0"/>
                </a:spcAft>
                <a:buClr>
                  <a:prstClr val="white"/>
                </a:buClr>
                <a:buFont typeface="Wingdings" pitchFamily="2" charset="2"/>
                <a:buNone/>
                <a:defRPr/>
              </a:pPr>
              <a:endParaRPr lang="en-US" sz="2667" kern="0">
                <a:solidFill>
                  <a:srgbClr val="FFFFFF"/>
                </a:solidFill>
                <a:effectLst>
                  <a:outerShdw blurRad="38100" dist="38100" dir="2700000" algn="tl">
                    <a:srgbClr val="000000">
                      <a:alpha val="43137"/>
                    </a:srgbClr>
                  </a:outerShdw>
                </a:effectLst>
                <a:latin typeface="Arial Narrow" pitchFamily="34" charset="0"/>
                <a:cs typeface="Arial" charset="0"/>
              </a:endParaRPr>
            </a:p>
          </p:txBody>
        </p:sp>
      </p:grpSp>
      <p:sp>
        <p:nvSpPr>
          <p:cNvPr id="118" name="Rounded Rectangle 117"/>
          <p:cNvSpPr/>
          <p:nvPr/>
        </p:nvSpPr>
        <p:spPr>
          <a:xfrm>
            <a:off x="753560" y="6271552"/>
            <a:ext cx="10764508" cy="439159"/>
          </a:xfrm>
          <a:prstGeom prst="roundRect">
            <a:avLst/>
          </a:prstGeom>
          <a:solidFill>
            <a:srgbClr val="003C71">
              <a:lumMod val="60000"/>
              <a:lumOff val="40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spcBef>
                <a:spcPts val="300"/>
              </a:spcBef>
              <a:buClr>
                <a:srgbClr val="FFFF00"/>
              </a:buClr>
              <a:defRPr/>
            </a:pPr>
            <a:r>
              <a:rPr lang="en-US" sz="2000" kern="0" dirty="0">
                <a:solidFill>
                  <a:prstClr val="white"/>
                </a:solidFill>
              </a:rPr>
              <a:t>Key Technologies for Improved Visibility and Performance Determinism</a:t>
            </a:r>
            <a:endParaRPr lang="en-US" sz="2000" kern="0" dirty="0">
              <a:solidFill>
                <a:prstClr val="white"/>
              </a:solidFill>
            </a:endParaRPr>
          </a:p>
        </p:txBody>
      </p:sp>
      <p:pic>
        <p:nvPicPr>
          <p:cNvPr id="119" name="Shape 456"/>
          <p:cNvPicPr preferRelativeResize="0"/>
          <p:nvPr/>
        </p:nvPicPr>
        <p:blipFill rotWithShape="1">
          <a:blip r:embed="rId3">
            <a:alphaModFix/>
          </a:blip>
          <a:srcRect/>
          <a:stretch/>
        </p:blipFill>
        <p:spPr>
          <a:xfrm>
            <a:off x="10774771" y="75291"/>
            <a:ext cx="1180579" cy="782133"/>
          </a:xfrm>
          <a:prstGeom prst="rect">
            <a:avLst/>
          </a:prstGeom>
          <a:noFill/>
          <a:ln>
            <a:noFill/>
          </a:ln>
        </p:spPr>
      </p:pic>
    </p:spTree>
    <p:extLst>
      <p:ext uri="{BB962C8B-B14F-4D97-AF65-F5344CB8AC3E}">
        <p14:creationId xmlns:p14="http://schemas.microsoft.com/office/powerpoint/2010/main" val="3043160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7483" y="0"/>
            <a:ext cx="10972800" cy="1158240"/>
          </a:xfrm>
        </p:spPr>
        <p:txBody>
          <a:bodyPr>
            <a:normAutofit fontScale="90000"/>
          </a:bodyPr>
          <a:lstStyle/>
          <a:p>
            <a:r>
              <a:rPr lang="en-GB" dirty="0" smtClean="0"/>
              <a:t>OPNFV Software Stack based on </a:t>
            </a:r>
            <a:r>
              <a:rPr lang="en-GB" dirty="0"/>
              <a:t>Brahmaputra</a:t>
            </a:r>
            <a:r>
              <a:rPr lang="en-GB" b="1" dirty="0"/>
              <a:t> </a:t>
            </a:r>
            <a:endParaRPr lang="en-GB" dirty="0"/>
          </a:p>
        </p:txBody>
      </p:sp>
      <p:pic>
        <p:nvPicPr>
          <p:cNvPr id="8" name="Content Placeholder 7"/>
          <p:cNvPicPr>
            <a:picLocks noGrp="1" noChangeAspect="1"/>
          </p:cNvPicPr>
          <p:nvPr>
            <p:ph sz="quarter" idx="13"/>
          </p:nvPr>
        </p:nvPicPr>
        <p:blipFill>
          <a:blip r:embed="rId2"/>
          <a:stretch>
            <a:fillRect/>
          </a:stretch>
        </p:blipFill>
        <p:spPr>
          <a:xfrm>
            <a:off x="4116534" y="903111"/>
            <a:ext cx="4559977" cy="5269089"/>
          </a:xfrm>
          <a:prstGeom prst="rect">
            <a:avLst/>
          </a:prstGeom>
        </p:spPr>
      </p:pic>
    </p:spTree>
    <p:extLst>
      <p:ext uri="{BB962C8B-B14F-4D97-AF65-F5344CB8AC3E}">
        <p14:creationId xmlns:p14="http://schemas.microsoft.com/office/powerpoint/2010/main" val="1233212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425" y="0"/>
            <a:ext cx="10972800" cy="1158240"/>
          </a:xfrm>
        </p:spPr>
        <p:txBody>
          <a:bodyPr>
            <a:normAutofit fontScale="90000"/>
          </a:bodyPr>
          <a:lstStyle/>
          <a:p>
            <a:r>
              <a:rPr lang="en-GB" dirty="0" smtClean="0"/>
              <a:t>OPNFV SW Stack </a:t>
            </a:r>
            <a:r>
              <a:rPr lang="en-GB" dirty="0"/>
              <a:t>based on Brahmaputra </a:t>
            </a:r>
            <a:r>
              <a:rPr lang="en-GB" dirty="0" smtClean="0"/>
              <a:t>+ SA Ingredients</a:t>
            </a:r>
            <a:endParaRPr lang="en-GB" dirty="0"/>
          </a:p>
        </p:txBody>
      </p:sp>
      <p:pic>
        <p:nvPicPr>
          <p:cNvPr id="12" name="Content Placeholder 11"/>
          <p:cNvPicPr>
            <a:picLocks noGrp="1" noChangeAspect="1"/>
          </p:cNvPicPr>
          <p:nvPr>
            <p:ph sz="quarter" idx="13"/>
          </p:nvPr>
        </p:nvPicPr>
        <p:blipFill>
          <a:blip r:embed="rId2"/>
          <a:stretch>
            <a:fillRect/>
          </a:stretch>
        </p:blipFill>
        <p:spPr>
          <a:xfrm>
            <a:off x="1521590" y="699911"/>
            <a:ext cx="10270894" cy="5746045"/>
          </a:xfrm>
          <a:prstGeom prst="rect">
            <a:avLst/>
          </a:prstGeom>
        </p:spPr>
      </p:pic>
    </p:spTree>
    <p:extLst>
      <p:ext uri="{BB962C8B-B14F-4D97-AF65-F5344CB8AC3E}">
        <p14:creationId xmlns:p14="http://schemas.microsoft.com/office/powerpoint/2010/main" val="150404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p:nvPr/>
        </p:nvSpPr>
        <p:spPr>
          <a:xfrm>
            <a:off x="792283" y="3604556"/>
            <a:ext cx="5377200" cy="2920000"/>
          </a:xfrm>
          <a:prstGeom prst="rect">
            <a:avLst/>
          </a:prstGeom>
          <a:noFill/>
          <a:ln w="9525" cap="flat" cmpd="sng">
            <a:solidFill>
              <a:srgbClr val="000000"/>
            </a:solidFill>
            <a:prstDash val="dash"/>
            <a:miter/>
            <a:headEnd type="none" w="med" len="med"/>
            <a:tailEnd type="none" w="med" len="med"/>
          </a:ln>
        </p:spPr>
        <p:txBody>
          <a:bodyPr lIns="121900" tIns="60933" rIns="121900" bIns="60933" anchor="ctr" anchorCtr="0">
            <a:noAutofit/>
          </a:bodyPr>
          <a:lstStyle/>
          <a:p>
            <a:pPr algn="ctr">
              <a:buClr>
                <a:srgbClr val="000000"/>
              </a:buClr>
            </a:pPr>
            <a:endParaRPr>
              <a:solidFill>
                <a:srgbClr val="FFFFFF"/>
              </a:solidFill>
              <a:latin typeface="Calibri"/>
              <a:ea typeface="Calibri"/>
              <a:cs typeface="Calibri"/>
              <a:sym typeface="Calibri"/>
            </a:endParaRPr>
          </a:p>
        </p:txBody>
      </p:sp>
      <p:pic>
        <p:nvPicPr>
          <p:cNvPr id="786" name="Shape 786"/>
          <p:cNvPicPr preferRelativeResize="0"/>
          <p:nvPr/>
        </p:nvPicPr>
        <p:blipFill rotWithShape="1">
          <a:blip r:embed="rId3">
            <a:alphaModFix/>
          </a:blip>
          <a:srcRect/>
          <a:stretch/>
        </p:blipFill>
        <p:spPr>
          <a:xfrm>
            <a:off x="5486467" y="253467"/>
            <a:ext cx="6190400" cy="3306000"/>
          </a:xfrm>
          <a:prstGeom prst="rect">
            <a:avLst/>
          </a:prstGeom>
          <a:noFill/>
          <a:ln>
            <a:noFill/>
          </a:ln>
        </p:spPr>
      </p:pic>
      <p:sp>
        <p:nvSpPr>
          <p:cNvPr id="787" name="Shape 787"/>
          <p:cNvSpPr txBox="1">
            <a:spLocks noGrp="1"/>
          </p:cNvSpPr>
          <p:nvPr>
            <p:ph type="title"/>
          </p:nvPr>
        </p:nvSpPr>
        <p:spPr>
          <a:xfrm>
            <a:off x="415600" y="711533"/>
            <a:ext cx="11360800" cy="763600"/>
          </a:xfrm>
          <a:prstGeom prst="rect">
            <a:avLst/>
          </a:prstGeom>
          <a:noFill/>
          <a:ln>
            <a:noFill/>
          </a:ln>
        </p:spPr>
        <p:txBody>
          <a:bodyPr vert="horz" lIns="121900" tIns="121900" rIns="121900" bIns="121900" rtlCol="0" anchor="t" anchorCtr="0">
            <a:noAutofit/>
          </a:bodyPr>
          <a:lstStyle/>
          <a:p>
            <a:pPr>
              <a:lnSpc>
                <a:spcPct val="115000"/>
              </a:lnSpc>
              <a:buSzPct val="25000"/>
            </a:pPr>
            <a:r>
              <a:rPr lang="en" sz="2933">
                <a:solidFill>
                  <a:schemeClr val="dk2"/>
                </a:solidFill>
              </a:rPr>
              <a:t>SFQM + Doctor</a:t>
            </a:r>
          </a:p>
        </p:txBody>
      </p:sp>
      <p:cxnSp>
        <p:nvCxnSpPr>
          <p:cNvPr id="788" name="Shape 788"/>
          <p:cNvCxnSpPr/>
          <p:nvPr/>
        </p:nvCxnSpPr>
        <p:spPr>
          <a:xfrm flipH="1">
            <a:off x="6155033" y="3003000"/>
            <a:ext cx="357600" cy="600800"/>
          </a:xfrm>
          <a:prstGeom prst="straightConnector1">
            <a:avLst/>
          </a:prstGeom>
          <a:noFill/>
          <a:ln w="12700" cap="flat" cmpd="sng">
            <a:solidFill>
              <a:srgbClr val="787878"/>
            </a:solidFill>
            <a:prstDash val="solid"/>
            <a:miter/>
            <a:headEnd type="none" w="med" len="med"/>
            <a:tailEnd type="none" w="med" len="med"/>
          </a:ln>
        </p:spPr>
      </p:cxnSp>
      <p:cxnSp>
        <p:nvCxnSpPr>
          <p:cNvPr id="789" name="Shape 789"/>
          <p:cNvCxnSpPr/>
          <p:nvPr/>
        </p:nvCxnSpPr>
        <p:spPr>
          <a:xfrm flipH="1">
            <a:off x="814013" y="3010751"/>
            <a:ext cx="5728800" cy="592800"/>
          </a:xfrm>
          <a:prstGeom prst="straightConnector1">
            <a:avLst/>
          </a:prstGeom>
          <a:noFill/>
          <a:ln w="12700" cap="flat" cmpd="sng">
            <a:solidFill>
              <a:srgbClr val="787878"/>
            </a:solidFill>
            <a:prstDash val="solid"/>
            <a:miter/>
            <a:headEnd type="none" w="med" len="med"/>
            <a:tailEnd type="none" w="med" len="med"/>
          </a:ln>
        </p:spPr>
      </p:cxnSp>
      <p:sp>
        <p:nvSpPr>
          <p:cNvPr id="790" name="Shape 790"/>
          <p:cNvSpPr/>
          <p:nvPr/>
        </p:nvSpPr>
        <p:spPr>
          <a:xfrm>
            <a:off x="7891600" y="2712200"/>
            <a:ext cx="1215200" cy="763600"/>
          </a:xfrm>
          <a:prstGeom prst="roundRect">
            <a:avLst>
              <a:gd name="adj" fmla="val 16667"/>
            </a:avLst>
          </a:prstGeom>
          <a:solidFill>
            <a:srgbClr val="00ABC0"/>
          </a:solidFill>
          <a:ln w="9525" cap="flat" cmpd="sng">
            <a:solidFill>
              <a:srgbClr val="00ABC0"/>
            </a:solidFill>
            <a:prstDash val="solid"/>
            <a:miter/>
            <a:headEnd type="none" w="med" len="med"/>
            <a:tailEnd type="none" w="med" len="med"/>
          </a:ln>
        </p:spPr>
        <p:txBody>
          <a:bodyPr lIns="121900" tIns="121900" rIns="121900" bIns="121900" anchor="ctr" anchorCtr="0">
            <a:noAutofit/>
          </a:bodyPr>
          <a:lstStyle/>
          <a:p>
            <a:pPr algn="ctr">
              <a:buClr>
                <a:schemeClr val="lt1"/>
              </a:buClr>
              <a:buSzPct val="25000"/>
            </a:pPr>
            <a:r>
              <a:rPr lang="en" sz="1467">
                <a:solidFill>
                  <a:schemeClr val="lt1"/>
                </a:solidFill>
                <a:latin typeface="Arial"/>
                <a:ea typeface="Arial"/>
                <a:cs typeface="Arial"/>
                <a:sym typeface="Arial"/>
              </a:rPr>
              <a:t>Ceilometer</a:t>
            </a:r>
          </a:p>
        </p:txBody>
      </p:sp>
      <p:grpSp>
        <p:nvGrpSpPr>
          <p:cNvPr id="791" name="Shape 791"/>
          <p:cNvGrpSpPr/>
          <p:nvPr/>
        </p:nvGrpSpPr>
        <p:grpSpPr>
          <a:xfrm>
            <a:off x="1043975" y="4008800"/>
            <a:ext cx="5289055" cy="2420699"/>
            <a:chOff x="4901775" y="2774225"/>
            <a:chExt cx="3464749" cy="1690590"/>
          </a:xfrm>
        </p:grpSpPr>
        <p:sp>
          <p:nvSpPr>
            <p:cNvPr id="792" name="Shape 792"/>
            <p:cNvSpPr/>
            <p:nvPr/>
          </p:nvSpPr>
          <p:spPr>
            <a:xfrm>
              <a:off x="5913100" y="2832150"/>
              <a:ext cx="1959000" cy="1575000"/>
            </a:xfrm>
            <a:prstGeom prst="rect">
              <a:avLst/>
            </a:prstGeom>
            <a:gradFill>
              <a:gsLst>
                <a:gs pos="0">
                  <a:srgbClr val="70A5DA"/>
                </a:gs>
                <a:gs pos="50000">
                  <a:srgbClr val="539BDB"/>
                </a:gs>
                <a:gs pos="100000">
                  <a:srgbClr val="4288C8"/>
                </a:gs>
              </a:gsLst>
              <a:lin ang="5400012" scaled="0"/>
            </a:gradFill>
            <a:ln w="9525" cap="flat" cmpd="sng">
              <a:solidFill>
                <a:srgbClr val="5B9BD5"/>
              </a:solidFill>
              <a:prstDash val="solid"/>
              <a:miter/>
              <a:headEnd type="none" w="med" len="med"/>
              <a:tailEnd type="none" w="med" len="med"/>
            </a:ln>
          </p:spPr>
          <p:txBody>
            <a:bodyPr lIns="121900" tIns="60933" rIns="121900" bIns="60933" anchor="ctr" anchorCtr="0">
              <a:noAutofit/>
            </a:bodyPr>
            <a:lstStyle/>
            <a:p>
              <a:pPr algn="ctr">
                <a:buClr>
                  <a:srgbClr val="000000"/>
                </a:buClr>
              </a:pPr>
              <a:endParaRPr sz="2400">
                <a:solidFill>
                  <a:srgbClr val="FFFFFF"/>
                </a:solidFill>
                <a:latin typeface="Calibri"/>
                <a:ea typeface="Calibri"/>
                <a:cs typeface="Calibri"/>
                <a:sym typeface="Calibri"/>
              </a:endParaRPr>
            </a:p>
          </p:txBody>
        </p:sp>
        <p:sp>
          <p:nvSpPr>
            <p:cNvPr id="793" name="Shape 793"/>
            <p:cNvSpPr/>
            <p:nvPr/>
          </p:nvSpPr>
          <p:spPr>
            <a:xfrm>
              <a:off x="5929421" y="3295944"/>
              <a:ext cx="398400" cy="580200"/>
            </a:xfrm>
            <a:prstGeom prst="rect">
              <a:avLst/>
            </a:prstGeom>
            <a:gradFill>
              <a:gsLst>
                <a:gs pos="0">
                  <a:srgbClr val="AFAFAF"/>
                </a:gs>
                <a:gs pos="50000">
                  <a:srgbClr val="A5A5A5"/>
                </a:gs>
                <a:gs pos="100000">
                  <a:srgbClr val="919191"/>
                </a:gs>
              </a:gsLst>
              <a:lin ang="5400012" scaled="0"/>
            </a:gradFill>
            <a:ln w="9525" cap="flat" cmpd="sng">
              <a:solidFill>
                <a:srgbClr val="A5A5A5"/>
              </a:solidFill>
              <a:prstDash val="solid"/>
              <a:miter/>
              <a:headEnd type="none" w="med" len="med"/>
              <a:tailEnd type="none" w="med" len="med"/>
            </a:ln>
          </p:spPr>
          <p:txBody>
            <a:bodyPr lIns="0" tIns="0" rIns="0" bIns="0" anchor="ctr" anchorCtr="0">
              <a:noAutofit/>
            </a:bodyPr>
            <a:lstStyle/>
            <a:p>
              <a:pPr algn="ctr">
                <a:buClr>
                  <a:srgbClr val="FFFFFF"/>
                </a:buClr>
                <a:buSzPct val="25000"/>
              </a:pPr>
              <a:r>
                <a:rPr lang="en" sz="1067">
                  <a:solidFill>
                    <a:srgbClr val="FFFFFF"/>
                  </a:solidFill>
                  <a:latin typeface="Calibri"/>
                  <a:ea typeface="Calibri"/>
                  <a:cs typeface="Calibri"/>
                  <a:sym typeface="Calibri"/>
                </a:rPr>
                <a:t>collectd</a:t>
              </a:r>
            </a:p>
            <a:p>
              <a:pPr algn="ctr">
                <a:buClr>
                  <a:srgbClr val="FFFFFF"/>
                </a:buClr>
                <a:buSzPct val="25000"/>
              </a:pPr>
              <a:r>
                <a:rPr lang="en" sz="1067">
                  <a:solidFill>
                    <a:srgbClr val="FFFFFF"/>
                  </a:solidFill>
                  <a:latin typeface="Calibri"/>
                  <a:ea typeface="Calibri"/>
                  <a:cs typeface="Calibri"/>
                  <a:sym typeface="Calibri"/>
                </a:rPr>
                <a:t>dpdkstat</a:t>
              </a:r>
            </a:p>
            <a:p>
              <a:pPr algn="ctr">
                <a:buClr>
                  <a:srgbClr val="FFFFFF"/>
                </a:buClr>
                <a:buSzPct val="25000"/>
              </a:pPr>
              <a:r>
                <a:rPr lang="en" sz="1067">
                  <a:solidFill>
                    <a:srgbClr val="FFFFFF"/>
                  </a:solidFill>
                  <a:latin typeface="Calibri"/>
                  <a:ea typeface="Calibri"/>
                  <a:cs typeface="Calibri"/>
                  <a:sym typeface="Calibri"/>
                </a:rPr>
                <a:t>Plugin</a:t>
              </a:r>
            </a:p>
          </p:txBody>
        </p:sp>
        <p:sp>
          <p:nvSpPr>
            <p:cNvPr id="794" name="Shape 794"/>
            <p:cNvSpPr/>
            <p:nvPr/>
          </p:nvSpPr>
          <p:spPr>
            <a:xfrm>
              <a:off x="6621518" y="3298637"/>
              <a:ext cx="392400" cy="574800"/>
            </a:xfrm>
            <a:prstGeom prst="rect">
              <a:avLst/>
            </a:prstGeom>
            <a:solidFill>
              <a:srgbClr val="FFC000"/>
            </a:solidFill>
            <a:ln w="9525" cap="flat" cmpd="sng">
              <a:solidFill>
                <a:srgbClr val="70AD47"/>
              </a:solidFill>
              <a:prstDash val="solid"/>
              <a:miter/>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Calibri"/>
                  <a:ea typeface="Calibri"/>
                  <a:cs typeface="Calibri"/>
                  <a:sym typeface="Calibri"/>
                </a:rPr>
                <a:t>collectd</a:t>
              </a:r>
            </a:p>
          </p:txBody>
        </p:sp>
        <p:cxnSp>
          <p:nvCxnSpPr>
            <p:cNvPr id="795" name="Shape 795"/>
            <p:cNvCxnSpPr/>
            <p:nvPr/>
          </p:nvCxnSpPr>
          <p:spPr>
            <a:xfrm>
              <a:off x="6337580" y="3701317"/>
              <a:ext cx="272700" cy="2700"/>
            </a:xfrm>
            <a:prstGeom prst="straightConnector1">
              <a:avLst/>
            </a:prstGeom>
            <a:noFill/>
            <a:ln w="12700" cap="flat" cmpd="sng">
              <a:solidFill>
                <a:srgbClr val="000000"/>
              </a:solidFill>
              <a:prstDash val="solid"/>
              <a:miter/>
              <a:headEnd type="none" w="med" len="med"/>
              <a:tailEnd type="triangle" w="lg" len="lg"/>
            </a:ln>
          </p:spPr>
        </p:cxnSp>
        <p:sp>
          <p:nvSpPr>
            <p:cNvPr id="796" name="Shape 796"/>
            <p:cNvSpPr txBox="1"/>
            <p:nvPr/>
          </p:nvSpPr>
          <p:spPr>
            <a:xfrm>
              <a:off x="6236785" y="3144939"/>
              <a:ext cx="473400" cy="179400"/>
            </a:xfrm>
            <a:prstGeom prst="rect">
              <a:avLst/>
            </a:prstGeom>
            <a:noFill/>
            <a:ln>
              <a:noFill/>
            </a:ln>
          </p:spPr>
          <p:txBody>
            <a:bodyPr lIns="121900" tIns="60933" rIns="121900" bIns="60933" anchor="t" anchorCtr="0">
              <a:noAutofit/>
            </a:bodyPr>
            <a:lstStyle/>
            <a:p>
              <a:pPr>
                <a:buClr>
                  <a:srgbClr val="000000"/>
                </a:buClr>
                <a:buSzPct val="25000"/>
              </a:pPr>
              <a:r>
                <a:rPr lang="en" sz="800">
                  <a:solidFill>
                    <a:srgbClr val="000000"/>
                  </a:solidFill>
                  <a:latin typeface="Calibri"/>
                  <a:ea typeface="Calibri"/>
                  <a:cs typeface="Calibri"/>
                  <a:sym typeface="Calibri"/>
                </a:rPr>
                <a:t>1. Read</a:t>
              </a:r>
            </a:p>
          </p:txBody>
        </p:sp>
        <p:sp>
          <p:nvSpPr>
            <p:cNvPr id="797" name="Shape 797"/>
            <p:cNvSpPr txBox="1"/>
            <p:nvPr/>
          </p:nvSpPr>
          <p:spPr>
            <a:xfrm>
              <a:off x="5429373" y="3416792"/>
              <a:ext cx="624300" cy="179400"/>
            </a:xfrm>
            <a:prstGeom prst="rect">
              <a:avLst/>
            </a:prstGeom>
            <a:noFill/>
            <a:ln>
              <a:noFill/>
            </a:ln>
          </p:spPr>
          <p:txBody>
            <a:bodyPr lIns="121900" tIns="60933" rIns="121900" bIns="60933" anchor="t" anchorCtr="0">
              <a:noAutofit/>
            </a:bodyPr>
            <a:lstStyle/>
            <a:p>
              <a:pPr>
                <a:buClr>
                  <a:srgbClr val="000000"/>
                </a:buClr>
                <a:buSzPct val="25000"/>
              </a:pPr>
              <a:r>
                <a:rPr lang="en" sz="933">
                  <a:solidFill>
                    <a:srgbClr val="000000"/>
                  </a:solidFill>
                  <a:latin typeface="Calibri"/>
                  <a:ea typeface="Calibri"/>
                  <a:cs typeface="Calibri"/>
                  <a:sym typeface="Calibri"/>
                </a:rPr>
                <a:t>2. Get stats</a:t>
              </a:r>
            </a:p>
          </p:txBody>
        </p:sp>
        <p:cxnSp>
          <p:nvCxnSpPr>
            <p:cNvPr id="798" name="Shape 798"/>
            <p:cNvCxnSpPr/>
            <p:nvPr/>
          </p:nvCxnSpPr>
          <p:spPr>
            <a:xfrm flipH="1">
              <a:off x="6327813" y="3443191"/>
              <a:ext cx="292200" cy="2700"/>
            </a:xfrm>
            <a:prstGeom prst="straightConnector1">
              <a:avLst/>
            </a:prstGeom>
            <a:noFill/>
            <a:ln w="12700" cap="flat" cmpd="sng">
              <a:solidFill>
                <a:srgbClr val="000000"/>
              </a:solidFill>
              <a:prstDash val="solid"/>
              <a:miter/>
              <a:headEnd type="none" w="med" len="med"/>
              <a:tailEnd type="triangle" w="lg" len="lg"/>
            </a:ln>
          </p:spPr>
        </p:cxnSp>
        <p:sp>
          <p:nvSpPr>
            <p:cNvPr id="799" name="Shape 799"/>
            <p:cNvSpPr txBox="1"/>
            <p:nvPr/>
          </p:nvSpPr>
          <p:spPr>
            <a:xfrm>
              <a:off x="6236882" y="3701328"/>
              <a:ext cx="614700" cy="287100"/>
            </a:xfrm>
            <a:prstGeom prst="rect">
              <a:avLst/>
            </a:prstGeom>
            <a:noFill/>
            <a:ln>
              <a:noFill/>
            </a:ln>
          </p:spPr>
          <p:txBody>
            <a:bodyPr lIns="121900" tIns="60933" rIns="121900" bIns="60933" anchor="t" anchorCtr="0">
              <a:noAutofit/>
            </a:bodyPr>
            <a:lstStyle/>
            <a:p>
              <a:pPr algn="ctr">
                <a:buClr>
                  <a:srgbClr val="000000"/>
                </a:buClr>
                <a:buSzPct val="25000"/>
              </a:pPr>
              <a:r>
                <a:rPr lang="en" sz="800">
                  <a:solidFill>
                    <a:srgbClr val="000000"/>
                  </a:solidFill>
                  <a:latin typeface="Calibri"/>
                  <a:ea typeface="Calibri"/>
                  <a:cs typeface="Calibri"/>
                  <a:sym typeface="Calibri"/>
                </a:rPr>
                <a:t>3. Dispatch Values</a:t>
              </a:r>
            </a:p>
          </p:txBody>
        </p:sp>
        <p:cxnSp>
          <p:nvCxnSpPr>
            <p:cNvPr id="800" name="Shape 800"/>
            <p:cNvCxnSpPr/>
            <p:nvPr/>
          </p:nvCxnSpPr>
          <p:spPr>
            <a:xfrm flipH="1">
              <a:off x="5477205" y="3442142"/>
              <a:ext cx="431700" cy="4800"/>
            </a:xfrm>
            <a:prstGeom prst="straightConnector1">
              <a:avLst/>
            </a:prstGeom>
            <a:noFill/>
            <a:ln w="12700" cap="flat" cmpd="sng">
              <a:solidFill>
                <a:srgbClr val="000000"/>
              </a:solidFill>
              <a:prstDash val="solid"/>
              <a:miter/>
              <a:headEnd type="none" w="med" len="med"/>
              <a:tailEnd type="triangle" w="lg" len="lg"/>
            </a:ln>
          </p:spPr>
        </p:cxnSp>
        <p:cxnSp>
          <p:nvCxnSpPr>
            <p:cNvPr id="801" name="Shape 801"/>
            <p:cNvCxnSpPr/>
            <p:nvPr/>
          </p:nvCxnSpPr>
          <p:spPr>
            <a:xfrm rot="10800000" flipH="1">
              <a:off x="5449791" y="3592501"/>
              <a:ext cx="462000" cy="8700"/>
            </a:xfrm>
            <a:prstGeom prst="straightConnector1">
              <a:avLst/>
            </a:prstGeom>
            <a:noFill/>
            <a:ln w="12700" cap="flat" cmpd="sng">
              <a:solidFill>
                <a:srgbClr val="000000"/>
              </a:solidFill>
              <a:prstDash val="solid"/>
              <a:miter/>
              <a:headEnd type="none" w="med" len="med"/>
              <a:tailEnd type="triangle" w="lg" len="lg"/>
            </a:ln>
          </p:spPr>
        </p:cxnSp>
        <p:sp>
          <p:nvSpPr>
            <p:cNvPr id="802" name="Shape 802"/>
            <p:cNvSpPr/>
            <p:nvPr/>
          </p:nvSpPr>
          <p:spPr>
            <a:xfrm>
              <a:off x="5080632" y="3353326"/>
              <a:ext cx="420000" cy="306300"/>
            </a:xfrm>
            <a:prstGeom prst="rect">
              <a:avLst/>
            </a:prstGeom>
            <a:gradFill>
              <a:gsLst>
                <a:gs pos="0">
                  <a:srgbClr val="5F82CA"/>
                </a:gs>
                <a:gs pos="50000">
                  <a:srgbClr val="3C70CA"/>
                </a:gs>
                <a:gs pos="100000">
                  <a:srgbClr val="2E60B9"/>
                </a:gs>
              </a:gsLst>
              <a:lin ang="5400012" scaled="0"/>
            </a:gradFill>
            <a:ln w="9525" cap="flat" cmpd="sng">
              <a:solidFill>
                <a:srgbClr val="4472C4"/>
              </a:solidFill>
              <a:prstDash val="solid"/>
              <a:miter/>
              <a:headEnd type="none" w="med" len="med"/>
              <a:tailEnd type="none" w="med" len="med"/>
            </a:ln>
          </p:spPr>
          <p:txBody>
            <a:bodyPr lIns="0" tIns="0" rIns="0" bIns="0" anchor="ctr" anchorCtr="0">
              <a:noAutofit/>
            </a:bodyPr>
            <a:lstStyle/>
            <a:p>
              <a:pPr algn="ctr">
                <a:buClr>
                  <a:srgbClr val="FFFFFF"/>
                </a:buClr>
                <a:buSzPct val="25000"/>
              </a:pPr>
              <a:r>
                <a:rPr lang="en" sz="933">
                  <a:solidFill>
                    <a:srgbClr val="FFFFFF"/>
                  </a:solidFill>
                  <a:latin typeface="Calibri"/>
                  <a:ea typeface="Calibri"/>
                  <a:cs typeface="Calibri"/>
                  <a:sym typeface="Calibri"/>
                </a:rPr>
                <a:t>OVS With DPDK </a:t>
              </a:r>
            </a:p>
          </p:txBody>
        </p:sp>
        <p:pic>
          <p:nvPicPr>
            <p:cNvPr id="803" name="Shape 803"/>
            <p:cNvPicPr preferRelativeResize="0"/>
            <p:nvPr/>
          </p:nvPicPr>
          <p:blipFill rotWithShape="1">
            <a:blip r:embed="rId4">
              <a:alphaModFix/>
            </a:blip>
            <a:srcRect/>
            <a:stretch/>
          </p:blipFill>
          <p:spPr>
            <a:xfrm>
              <a:off x="4901775" y="3690216"/>
              <a:ext cx="711900" cy="774600"/>
            </a:xfrm>
            <a:prstGeom prst="rect">
              <a:avLst/>
            </a:prstGeom>
            <a:noFill/>
            <a:ln>
              <a:noFill/>
            </a:ln>
          </p:spPr>
        </p:pic>
        <p:cxnSp>
          <p:nvCxnSpPr>
            <p:cNvPr id="804" name="Shape 804"/>
            <p:cNvCxnSpPr/>
            <p:nvPr/>
          </p:nvCxnSpPr>
          <p:spPr>
            <a:xfrm rot="10800000">
              <a:off x="5232023" y="3084251"/>
              <a:ext cx="0" cy="284400"/>
            </a:xfrm>
            <a:prstGeom prst="straightConnector1">
              <a:avLst/>
            </a:prstGeom>
            <a:noFill/>
            <a:ln w="12700" cap="flat" cmpd="sng">
              <a:solidFill>
                <a:srgbClr val="000000"/>
              </a:solidFill>
              <a:prstDash val="solid"/>
              <a:miter/>
              <a:headEnd type="none" w="med" len="med"/>
              <a:tailEnd type="triangle" w="lg" len="lg"/>
            </a:ln>
          </p:spPr>
        </p:cxnSp>
        <p:cxnSp>
          <p:nvCxnSpPr>
            <p:cNvPr id="805" name="Shape 805"/>
            <p:cNvCxnSpPr/>
            <p:nvPr/>
          </p:nvCxnSpPr>
          <p:spPr>
            <a:xfrm flipH="1">
              <a:off x="5429373" y="3055905"/>
              <a:ext cx="2700" cy="312899"/>
            </a:xfrm>
            <a:prstGeom prst="straightConnector1">
              <a:avLst/>
            </a:prstGeom>
            <a:noFill/>
            <a:ln w="12700" cap="flat" cmpd="sng">
              <a:solidFill>
                <a:srgbClr val="000000"/>
              </a:solidFill>
              <a:prstDash val="solid"/>
              <a:miter/>
              <a:headEnd type="none" w="med" len="med"/>
              <a:tailEnd type="triangle" w="lg" len="lg"/>
            </a:ln>
          </p:spPr>
        </p:cxnSp>
        <p:sp>
          <p:nvSpPr>
            <p:cNvPr id="806" name="Shape 806"/>
            <p:cNvSpPr txBox="1"/>
            <p:nvPr/>
          </p:nvSpPr>
          <p:spPr>
            <a:xfrm>
              <a:off x="4975632" y="3140968"/>
              <a:ext cx="270000" cy="191399"/>
            </a:xfrm>
            <a:prstGeom prst="rect">
              <a:avLst/>
            </a:prstGeom>
            <a:noFill/>
            <a:ln>
              <a:noFill/>
            </a:ln>
          </p:spPr>
          <p:txBody>
            <a:bodyPr lIns="121900" tIns="60933" rIns="121900" bIns="60933" anchor="t" anchorCtr="0">
              <a:noAutofit/>
            </a:bodyPr>
            <a:lstStyle/>
            <a:p>
              <a:pPr>
                <a:buClr>
                  <a:srgbClr val="000000"/>
                </a:buClr>
                <a:buSzPct val="25000"/>
              </a:pPr>
              <a:r>
                <a:rPr lang="en" sz="800">
                  <a:solidFill>
                    <a:srgbClr val="000000"/>
                  </a:solidFill>
                  <a:latin typeface="Calibri"/>
                  <a:ea typeface="Calibri"/>
                  <a:cs typeface="Calibri"/>
                  <a:sym typeface="Calibri"/>
                </a:rPr>
                <a:t>RX</a:t>
              </a:r>
            </a:p>
          </p:txBody>
        </p:sp>
        <p:sp>
          <p:nvSpPr>
            <p:cNvPr id="807" name="Shape 807"/>
            <p:cNvSpPr txBox="1"/>
            <p:nvPr/>
          </p:nvSpPr>
          <p:spPr>
            <a:xfrm>
              <a:off x="5365662" y="3137273"/>
              <a:ext cx="270000" cy="159300"/>
            </a:xfrm>
            <a:prstGeom prst="rect">
              <a:avLst/>
            </a:prstGeom>
            <a:noFill/>
            <a:ln>
              <a:noFill/>
            </a:ln>
          </p:spPr>
          <p:txBody>
            <a:bodyPr lIns="121900" tIns="60933" rIns="121900" bIns="60933" anchor="t" anchorCtr="0">
              <a:noAutofit/>
            </a:bodyPr>
            <a:lstStyle/>
            <a:p>
              <a:pPr>
                <a:buClr>
                  <a:srgbClr val="000000"/>
                </a:buClr>
                <a:buSzPct val="25000"/>
              </a:pPr>
              <a:r>
                <a:rPr lang="en" sz="800">
                  <a:solidFill>
                    <a:srgbClr val="000000"/>
                  </a:solidFill>
                  <a:latin typeface="Calibri"/>
                  <a:ea typeface="Calibri"/>
                  <a:cs typeface="Calibri"/>
                  <a:sym typeface="Calibri"/>
                </a:rPr>
                <a:t>TX</a:t>
              </a:r>
            </a:p>
          </p:txBody>
        </p:sp>
        <p:sp>
          <p:nvSpPr>
            <p:cNvPr id="808" name="Shape 808"/>
            <p:cNvSpPr/>
            <p:nvPr/>
          </p:nvSpPr>
          <p:spPr>
            <a:xfrm>
              <a:off x="7337082" y="3292341"/>
              <a:ext cx="534900" cy="587400"/>
            </a:xfrm>
            <a:prstGeom prst="rect">
              <a:avLst/>
            </a:prstGeom>
            <a:gradFill>
              <a:gsLst>
                <a:gs pos="0">
                  <a:srgbClr val="AFAFAF"/>
                </a:gs>
                <a:gs pos="50000">
                  <a:srgbClr val="A5A5A5"/>
                </a:gs>
                <a:gs pos="100000">
                  <a:srgbClr val="919191"/>
                </a:gs>
              </a:gsLst>
              <a:lin ang="5400012" scaled="0"/>
            </a:gradFill>
            <a:ln w="9525" cap="flat" cmpd="sng">
              <a:solidFill>
                <a:srgbClr val="A5A5A5"/>
              </a:solidFill>
              <a:prstDash val="solid"/>
              <a:miter/>
              <a:headEnd type="none" w="med" len="med"/>
              <a:tailEnd type="none" w="med" len="med"/>
            </a:ln>
          </p:spPr>
          <p:txBody>
            <a:bodyPr lIns="0" tIns="0" rIns="0" bIns="0" anchor="ctr" anchorCtr="0">
              <a:noAutofit/>
            </a:bodyPr>
            <a:lstStyle/>
            <a:p>
              <a:pPr algn="ctr">
                <a:buClr>
                  <a:srgbClr val="FFFFFF"/>
                </a:buClr>
                <a:buSzPct val="25000"/>
              </a:pPr>
              <a:r>
                <a:rPr lang="en" sz="1067">
                  <a:solidFill>
                    <a:srgbClr val="FFFFFF"/>
                  </a:solidFill>
                  <a:latin typeface="Calibri"/>
                  <a:ea typeface="Calibri"/>
                  <a:cs typeface="Calibri"/>
                  <a:sym typeface="Calibri"/>
                </a:rPr>
                <a:t>collectd Ceilometer Plugin</a:t>
              </a:r>
            </a:p>
          </p:txBody>
        </p:sp>
        <p:sp>
          <p:nvSpPr>
            <p:cNvPr id="809" name="Shape 809"/>
            <p:cNvSpPr/>
            <p:nvPr/>
          </p:nvSpPr>
          <p:spPr>
            <a:xfrm>
              <a:off x="5112589" y="2774225"/>
              <a:ext cx="420000" cy="306300"/>
            </a:xfrm>
            <a:prstGeom prst="rect">
              <a:avLst/>
            </a:prstGeom>
            <a:gradFill>
              <a:gsLst>
                <a:gs pos="0">
                  <a:srgbClr val="F08B54"/>
                </a:gs>
                <a:gs pos="50000">
                  <a:srgbClr val="F67A26"/>
                </a:gs>
                <a:gs pos="100000">
                  <a:srgbClr val="E36A18"/>
                </a:gs>
              </a:gsLst>
              <a:lin ang="5400012" scaled="0"/>
            </a:gradFill>
            <a:ln>
              <a:noFill/>
            </a:ln>
          </p:spPr>
          <p:txBody>
            <a:bodyPr lIns="0" tIns="0" rIns="0" bIns="0" anchor="ctr" anchorCtr="0">
              <a:noAutofit/>
            </a:bodyPr>
            <a:lstStyle/>
            <a:p>
              <a:pPr algn="ctr">
                <a:buClr>
                  <a:srgbClr val="FFFFFF"/>
                </a:buClr>
                <a:buSzPct val="25000"/>
              </a:pPr>
              <a:r>
                <a:rPr lang="en" sz="1200">
                  <a:solidFill>
                    <a:srgbClr val="FFFFFF"/>
                  </a:solidFill>
                  <a:latin typeface="Calibri"/>
                  <a:ea typeface="Calibri"/>
                  <a:cs typeface="Calibri"/>
                  <a:sym typeface="Calibri"/>
                </a:rPr>
                <a:t>VM</a:t>
              </a:r>
            </a:p>
          </p:txBody>
        </p:sp>
        <p:sp>
          <p:nvSpPr>
            <p:cNvPr id="810" name="Shape 810"/>
            <p:cNvSpPr/>
            <p:nvPr/>
          </p:nvSpPr>
          <p:spPr>
            <a:xfrm>
              <a:off x="5889875" y="2833200"/>
              <a:ext cx="1968900" cy="1572900"/>
            </a:xfrm>
            <a:prstGeom prst="rect">
              <a:avLst/>
            </a:prstGeom>
            <a:noFill/>
            <a:ln w="9525" cap="flat" cmpd="sng">
              <a:solidFill>
                <a:srgbClr val="FFC000"/>
              </a:solidFill>
              <a:prstDash val="dash"/>
              <a:miter/>
              <a:headEnd type="none" w="med" len="med"/>
              <a:tailEnd type="none" w="med" len="med"/>
            </a:ln>
          </p:spPr>
          <p:txBody>
            <a:bodyPr lIns="121900" tIns="60933" rIns="121900" bIns="60933" anchor="ctr" anchorCtr="0">
              <a:noAutofit/>
            </a:bodyPr>
            <a:lstStyle/>
            <a:p>
              <a:pPr algn="ctr">
                <a:buClr>
                  <a:srgbClr val="000000"/>
                </a:buClr>
              </a:pPr>
              <a:endParaRPr>
                <a:solidFill>
                  <a:srgbClr val="FFC000"/>
                </a:solidFill>
                <a:latin typeface="Calibri"/>
                <a:ea typeface="Calibri"/>
                <a:cs typeface="Calibri"/>
                <a:sym typeface="Calibri"/>
              </a:endParaRPr>
            </a:p>
          </p:txBody>
        </p:sp>
        <p:sp>
          <p:nvSpPr>
            <p:cNvPr id="811" name="Shape 811"/>
            <p:cNvSpPr txBox="1"/>
            <p:nvPr/>
          </p:nvSpPr>
          <p:spPr>
            <a:xfrm>
              <a:off x="5880626" y="2828675"/>
              <a:ext cx="711900" cy="197400"/>
            </a:xfrm>
            <a:prstGeom prst="rect">
              <a:avLst/>
            </a:prstGeom>
            <a:noFill/>
            <a:ln>
              <a:noFill/>
            </a:ln>
          </p:spPr>
          <p:txBody>
            <a:bodyPr lIns="121900" tIns="60933" rIns="121900" bIns="60933" anchor="t" anchorCtr="0">
              <a:noAutofit/>
            </a:bodyPr>
            <a:lstStyle/>
            <a:p>
              <a:pPr>
                <a:buClr>
                  <a:srgbClr val="FFC000"/>
                </a:buClr>
                <a:buSzPct val="25000"/>
              </a:pPr>
              <a:r>
                <a:rPr lang="en" sz="1400">
                  <a:solidFill>
                    <a:srgbClr val="000000"/>
                  </a:solidFill>
                  <a:latin typeface="Calibri"/>
                  <a:ea typeface="Calibri"/>
                  <a:cs typeface="Calibri"/>
                  <a:sym typeface="Calibri"/>
                </a:rPr>
                <a:t>collectd</a:t>
              </a:r>
            </a:p>
          </p:txBody>
        </p:sp>
        <p:cxnSp>
          <p:nvCxnSpPr>
            <p:cNvPr id="812" name="Shape 812"/>
            <p:cNvCxnSpPr/>
            <p:nvPr/>
          </p:nvCxnSpPr>
          <p:spPr>
            <a:xfrm rot="10800000">
              <a:off x="5238853" y="3672550"/>
              <a:ext cx="0" cy="284400"/>
            </a:xfrm>
            <a:prstGeom prst="straightConnector1">
              <a:avLst/>
            </a:prstGeom>
            <a:noFill/>
            <a:ln w="12700" cap="flat" cmpd="sng">
              <a:solidFill>
                <a:srgbClr val="000000"/>
              </a:solidFill>
              <a:prstDash val="solid"/>
              <a:miter/>
              <a:headEnd type="none" w="med" len="med"/>
              <a:tailEnd type="triangle" w="lg" len="lg"/>
            </a:ln>
          </p:spPr>
        </p:cxnSp>
        <p:cxnSp>
          <p:nvCxnSpPr>
            <p:cNvPr id="813" name="Shape 813"/>
            <p:cNvCxnSpPr/>
            <p:nvPr/>
          </p:nvCxnSpPr>
          <p:spPr>
            <a:xfrm flipH="1">
              <a:off x="5436203" y="3644201"/>
              <a:ext cx="2700" cy="312900"/>
            </a:xfrm>
            <a:prstGeom prst="straightConnector1">
              <a:avLst/>
            </a:prstGeom>
            <a:noFill/>
            <a:ln w="12700" cap="flat" cmpd="sng">
              <a:solidFill>
                <a:srgbClr val="000000"/>
              </a:solidFill>
              <a:prstDash val="solid"/>
              <a:miter/>
              <a:headEnd type="none" w="med" len="med"/>
              <a:tailEnd type="triangle" w="lg" len="lg"/>
            </a:ln>
          </p:spPr>
        </p:cxnSp>
        <p:sp>
          <p:nvSpPr>
            <p:cNvPr id="814" name="Shape 814"/>
            <p:cNvSpPr txBox="1"/>
            <p:nvPr/>
          </p:nvSpPr>
          <p:spPr>
            <a:xfrm>
              <a:off x="4975685" y="3697416"/>
              <a:ext cx="270000" cy="191400"/>
            </a:xfrm>
            <a:prstGeom prst="rect">
              <a:avLst/>
            </a:prstGeom>
            <a:noFill/>
            <a:ln>
              <a:noFill/>
            </a:ln>
          </p:spPr>
          <p:txBody>
            <a:bodyPr lIns="121900" tIns="60933" rIns="121900" bIns="60933" anchor="t" anchorCtr="0">
              <a:noAutofit/>
            </a:bodyPr>
            <a:lstStyle/>
            <a:p>
              <a:pPr>
                <a:buClr>
                  <a:srgbClr val="000000"/>
                </a:buClr>
                <a:buSzPct val="25000"/>
              </a:pPr>
              <a:r>
                <a:rPr lang="en" sz="800">
                  <a:solidFill>
                    <a:srgbClr val="000000"/>
                  </a:solidFill>
                  <a:latin typeface="Calibri"/>
                  <a:ea typeface="Calibri"/>
                  <a:cs typeface="Calibri"/>
                  <a:sym typeface="Calibri"/>
                </a:rPr>
                <a:t>RX</a:t>
              </a:r>
            </a:p>
          </p:txBody>
        </p:sp>
        <p:sp>
          <p:nvSpPr>
            <p:cNvPr id="815" name="Shape 815"/>
            <p:cNvSpPr txBox="1"/>
            <p:nvPr/>
          </p:nvSpPr>
          <p:spPr>
            <a:xfrm>
              <a:off x="5365728" y="3701319"/>
              <a:ext cx="270000" cy="191400"/>
            </a:xfrm>
            <a:prstGeom prst="rect">
              <a:avLst/>
            </a:prstGeom>
            <a:noFill/>
            <a:ln>
              <a:noFill/>
            </a:ln>
          </p:spPr>
          <p:txBody>
            <a:bodyPr lIns="121900" tIns="60933" rIns="121900" bIns="60933" anchor="t" anchorCtr="0">
              <a:noAutofit/>
            </a:bodyPr>
            <a:lstStyle/>
            <a:p>
              <a:pPr>
                <a:buClr>
                  <a:srgbClr val="000000"/>
                </a:buClr>
                <a:buSzPct val="25000"/>
              </a:pPr>
              <a:r>
                <a:rPr lang="en" sz="800">
                  <a:solidFill>
                    <a:srgbClr val="000000"/>
                  </a:solidFill>
                  <a:latin typeface="Calibri"/>
                  <a:ea typeface="Calibri"/>
                  <a:cs typeface="Calibri"/>
                  <a:sym typeface="Calibri"/>
                </a:rPr>
                <a:t>TX</a:t>
              </a:r>
            </a:p>
          </p:txBody>
        </p:sp>
        <p:cxnSp>
          <p:nvCxnSpPr>
            <p:cNvPr id="816" name="Shape 816"/>
            <p:cNvCxnSpPr/>
            <p:nvPr/>
          </p:nvCxnSpPr>
          <p:spPr>
            <a:xfrm rot="10800000" flipH="1">
              <a:off x="7871975" y="3583500"/>
              <a:ext cx="359700" cy="5100"/>
            </a:xfrm>
            <a:prstGeom prst="straightConnector1">
              <a:avLst/>
            </a:prstGeom>
            <a:noFill/>
            <a:ln w="12700" cap="flat" cmpd="sng">
              <a:solidFill>
                <a:srgbClr val="000000"/>
              </a:solidFill>
              <a:prstDash val="solid"/>
              <a:miter/>
              <a:headEnd type="none" w="med" len="med"/>
              <a:tailEnd type="triangle" w="lg" len="lg"/>
            </a:ln>
          </p:spPr>
        </p:cxnSp>
        <p:sp>
          <p:nvSpPr>
            <p:cNvPr id="817" name="Shape 817"/>
            <p:cNvSpPr txBox="1"/>
            <p:nvPr/>
          </p:nvSpPr>
          <p:spPr>
            <a:xfrm>
              <a:off x="7742224" y="3361450"/>
              <a:ext cx="624300" cy="166200"/>
            </a:xfrm>
            <a:prstGeom prst="rect">
              <a:avLst/>
            </a:prstGeom>
            <a:noFill/>
            <a:ln>
              <a:noFill/>
            </a:ln>
          </p:spPr>
          <p:txBody>
            <a:bodyPr lIns="121900" tIns="60933" rIns="121900" bIns="60933" anchor="t" anchorCtr="0">
              <a:noAutofit/>
            </a:bodyPr>
            <a:lstStyle/>
            <a:p>
              <a:pPr algn="ctr">
                <a:buClr>
                  <a:srgbClr val="000000"/>
                </a:buClr>
                <a:buSzPct val="25000"/>
              </a:pPr>
              <a:r>
                <a:rPr lang="en" sz="800">
                  <a:solidFill>
                    <a:srgbClr val="000000"/>
                  </a:solidFill>
                  <a:latin typeface="Calibri"/>
                  <a:ea typeface="Calibri"/>
                  <a:cs typeface="Calibri"/>
                  <a:sym typeface="Calibri"/>
                </a:rPr>
                <a:t>5. Post Values</a:t>
              </a:r>
            </a:p>
          </p:txBody>
        </p:sp>
        <p:cxnSp>
          <p:nvCxnSpPr>
            <p:cNvPr id="818" name="Shape 818"/>
            <p:cNvCxnSpPr/>
            <p:nvPr/>
          </p:nvCxnSpPr>
          <p:spPr>
            <a:xfrm rot="10800000" flipH="1">
              <a:off x="7030900" y="3580950"/>
              <a:ext cx="289200" cy="10200"/>
            </a:xfrm>
            <a:prstGeom prst="straightConnector1">
              <a:avLst/>
            </a:prstGeom>
            <a:noFill/>
            <a:ln w="12700" cap="flat" cmpd="sng">
              <a:solidFill>
                <a:srgbClr val="000000"/>
              </a:solidFill>
              <a:prstDash val="solid"/>
              <a:miter/>
              <a:headEnd type="none" w="med" len="med"/>
              <a:tailEnd type="triangle" w="lg" len="lg"/>
            </a:ln>
          </p:spPr>
        </p:cxnSp>
        <p:sp>
          <p:nvSpPr>
            <p:cNvPr id="819" name="Shape 819"/>
            <p:cNvSpPr txBox="1"/>
            <p:nvPr/>
          </p:nvSpPr>
          <p:spPr>
            <a:xfrm>
              <a:off x="6825175" y="3364900"/>
              <a:ext cx="711900" cy="159300"/>
            </a:xfrm>
            <a:prstGeom prst="rect">
              <a:avLst/>
            </a:prstGeom>
            <a:noFill/>
            <a:ln>
              <a:noFill/>
            </a:ln>
          </p:spPr>
          <p:txBody>
            <a:bodyPr lIns="121900" tIns="60933" rIns="121900" bIns="60933" anchor="t" anchorCtr="0">
              <a:noAutofit/>
            </a:bodyPr>
            <a:lstStyle/>
            <a:p>
              <a:pPr algn="ctr">
                <a:buClr>
                  <a:srgbClr val="000000"/>
                </a:buClr>
                <a:buSzPct val="25000"/>
              </a:pPr>
              <a:r>
                <a:rPr lang="en" sz="800">
                  <a:solidFill>
                    <a:srgbClr val="000000"/>
                  </a:solidFill>
                  <a:latin typeface="Calibri"/>
                  <a:ea typeface="Calibri"/>
                  <a:cs typeface="Calibri"/>
                  <a:sym typeface="Calibri"/>
                </a:rPr>
                <a:t>4. Pass Values</a:t>
              </a:r>
            </a:p>
          </p:txBody>
        </p:sp>
      </p:grpSp>
      <p:sp>
        <p:nvSpPr>
          <p:cNvPr id="820" name="Shape 820"/>
          <p:cNvSpPr/>
          <p:nvPr/>
        </p:nvSpPr>
        <p:spPr>
          <a:xfrm>
            <a:off x="1634201" y="5694864"/>
            <a:ext cx="642527" cy="937800"/>
          </a:xfrm>
          <a:prstGeom prst="lightningBolt">
            <a:avLst/>
          </a:prstGeom>
          <a:solidFill>
            <a:srgbClr val="CC4125"/>
          </a:solidFill>
          <a:ln w="9525" cap="flat" cmpd="sng">
            <a:solidFill>
              <a:schemeClr val="lt1"/>
            </a:solidFill>
            <a:prstDash val="solid"/>
            <a:round/>
            <a:headEnd type="none" w="med" len="med"/>
            <a:tailEnd type="none" w="med" len="med"/>
          </a:ln>
        </p:spPr>
        <p:txBody>
          <a:bodyPr lIns="121900" tIns="121900" rIns="121900" bIns="121900" anchor="ctr" anchorCtr="0">
            <a:noAutofit/>
          </a:bodyPr>
          <a:lstStyle/>
          <a:p>
            <a:pPr>
              <a:buClr>
                <a:srgbClr val="000000"/>
              </a:buClr>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413851818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3"/>
          </p:nvPr>
        </p:nvSpPr>
        <p:spPr/>
        <p:txBody>
          <a:bodyPr/>
          <a:lstStyle/>
          <a:p>
            <a:pPr marL="0" indent="0">
              <a:buNone/>
            </a:pPr>
            <a:r>
              <a:rPr lang="en-US" dirty="0" smtClean="0">
                <a:solidFill>
                  <a:schemeClr val="tx1"/>
                </a:solidFill>
              </a:rPr>
              <a:t>We would like to hear from you if you have any additional requirements or if you are interested in consuming this work.</a:t>
            </a:r>
            <a:endParaRPr lang="en-US" dirty="0" smtClean="0">
              <a:solidFill>
                <a:srgbClr val="FF0000"/>
              </a:solidFill>
            </a:endParaRPr>
          </a:p>
          <a:p>
            <a:endParaRPr lang="en-US" dirty="0" smtClean="0">
              <a:solidFill>
                <a:schemeClr val="tx1"/>
              </a:solidFill>
            </a:endParaRPr>
          </a:p>
          <a:p>
            <a:pPr marL="0" indent="0">
              <a:buNone/>
            </a:pPr>
            <a:r>
              <a:rPr lang="en-US" dirty="0" smtClean="0">
                <a:solidFill>
                  <a:schemeClr val="tx1"/>
                </a:solidFill>
              </a:rPr>
              <a:t>Call to Action: </a:t>
            </a:r>
            <a:r>
              <a:rPr lang="en-GB" dirty="0" smtClean="0">
                <a:solidFill>
                  <a:schemeClr val="tx1"/>
                </a:solidFill>
              </a:rPr>
              <a:t>Come </a:t>
            </a:r>
            <a:r>
              <a:rPr lang="en-GB" dirty="0">
                <a:solidFill>
                  <a:schemeClr val="tx1"/>
                </a:solidFill>
              </a:rPr>
              <a:t>join us in Doctor and SFQM to help pave the Fault management path </a:t>
            </a:r>
            <a:r>
              <a:rPr lang="en-GB" dirty="0" smtClean="0">
                <a:solidFill>
                  <a:schemeClr val="tx1"/>
                </a:solidFill>
              </a:rPr>
              <a:t>in OPNFV</a:t>
            </a:r>
            <a:r>
              <a:rPr lang="en-GB" dirty="0">
                <a:solidFill>
                  <a:schemeClr val="tx1"/>
                </a:solidFill>
              </a:rPr>
              <a:t>.</a:t>
            </a:r>
            <a:endParaRPr lang="en-US" dirty="0">
              <a:solidFill>
                <a:schemeClr val="tx1"/>
              </a:solidFill>
            </a:endParaRPr>
          </a:p>
          <a:p>
            <a:pPr lvl="1"/>
            <a:endParaRPr lang="en-US" dirty="0" smtClean="0">
              <a:solidFill>
                <a:srgbClr val="FF0000"/>
              </a:solidFill>
            </a:endParaRPr>
          </a:p>
          <a:p>
            <a:endParaRPr lang="en-US" dirty="0">
              <a:solidFill>
                <a:srgbClr val="FF0000"/>
              </a:solidFill>
            </a:endParaRPr>
          </a:p>
          <a:p>
            <a:endParaRPr lang="en-US" dirty="0">
              <a:solidFill>
                <a:schemeClr val="tx1"/>
              </a:solidFill>
            </a:endParaRPr>
          </a:p>
        </p:txBody>
      </p:sp>
      <p:pic>
        <p:nvPicPr>
          <p:cNvPr id="5" name="Shape 217"/>
          <p:cNvPicPr preferRelativeResize="0"/>
          <p:nvPr/>
        </p:nvPicPr>
        <p:blipFill rotWithShape="1">
          <a:blip r:embed="rId2">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7484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2"/>
          <p:cNvSpPr txBox="1">
            <a:spLocks/>
          </p:cNvSpPr>
          <p:nvPr/>
        </p:nvSpPr>
        <p:spPr>
          <a:xfrm>
            <a:off x="154548" y="118205"/>
            <a:ext cx="11303683" cy="640080"/>
          </a:xfrm>
          <a:prstGeom prst="rect">
            <a:avLst/>
          </a:prstGeom>
        </p:spPr>
        <p:txBody>
          <a:bodyPr vert="horz" lIns="0" tIns="0" rIns="0" bIns="0" rtlCol="0" anchor="t" anchorCtr="0">
            <a:noAutofit/>
          </a:bodyPr>
          <a:lstStyle>
            <a:lvl1pPr algn="l" defTabSz="609585" rtl="0" eaLnBrk="1" latinLnBrk="0" hangingPunct="1">
              <a:lnSpc>
                <a:spcPct val="100000"/>
              </a:lnSpc>
              <a:spcBef>
                <a:spcPct val="0"/>
              </a:spcBef>
              <a:buNone/>
              <a:defRPr sz="3733" b="0" i="0" kern="1200" spc="0" baseline="0">
                <a:solidFill>
                  <a:schemeClr val="tx2"/>
                </a:solidFill>
                <a:latin typeface="Intel Clear"/>
                <a:ea typeface="Intel Clear"/>
                <a:cs typeface="Intel Clear"/>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3733" b="0" i="0" u="none" strike="noStrike" kern="1200" cap="none" spc="0" normalizeH="0" baseline="0" noProof="0" smtClean="0">
                <a:ln>
                  <a:noFill/>
                </a:ln>
                <a:solidFill>
                  <a:srgbClr val="003C71"/>
                </a:solidFill>
                <a:effectLst/>
                <a:uLnTx/>
                <a:uFillTx/>
                <a:latin typeface="Intel Clear"/>
              </a:rPr>
              <a:t>Cloud Ready NFV Platform</a:t>
            </a:r>
            <a:endParaRPr kumimoji="0" lang="en-US" sz="3733" b="0" i="0" u="none" strike="noStrike" kern="1200" cap="none" spc="0" normalizeH="0" baseline="0" noProof="0" dirty="0">
              <a:ln>
                <a:noFill/>
              </a:ln>
              <a:solidFill>
                <a:srgbClr val="003C71"/>
              </a:solidFill>
              <a:effectLst/>
              <a:uLnTx/>
              <a:uFillTx/>
              <a:latin typeface="Intel Clear"/>
            </a:endParaRPr>
          </a:p>
        </p:txBody>
      </p:sp>
      <p:sp>
        <p:nvSpPr>
          <p:cNvPr id="136" name="Rectangle 135"/>
          <p:cNvSpPr/>
          <p:nvPr/>
        </p:nvSpPr>
        <p:spPr>
          <a:xfrm>
            <a:off x="286719" y="4134051"/>
            <a:ext cx="9477788" cy="2308407"/>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7" name="Rectangle 136"/>
          <p:cNvSpPr/>
          <p:nvPr/>
        </p:nvSpPr>
        <p:spPr>
          <a:xfrm>
            <a:off x="467452" y="6073354"/>
            <a:ext cx="2858347" cy="320385"/>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Compute</a:t>
            </a:r>
            <a:endParaRPr kumimoji="0" lang="en-US" sz="16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8" name="Rectangle 137"/>
          <p:cNvSpPr/>
          <p:nvPr/>
        </p:nvSpPr>
        <p:spPr>
          <a:xfrm>
            <a:off x="3603598" y="6074289"/>
            <a:ext cx="2858349" cy="320385"/>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Intel Clear"/>
                <a:ea typeface="+mn-ea"/>
                <a:cs typeface="+mn-cs"/>
              </a:rPr>
              <a:t>Network </a:t>
            </a:r>
          </a:p>
        </p:txBody>
      </p:sp>
      <p:sp>
        <p:nvSpPr>
          <p:cNvPr id="139" name="Rectangle 138"/>
          <p:cNvSpPr/>
          <p:nvPr/>
        </p:nvSpPr>
        <p:spPr>
          <a:xfrm>
            <a:off x="6739746" y="6071874"/>
            <a:ext cx="2866604" cy="317978"/>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Intel Clear"/>
                <a:ea typeface="+mn-ea"/>
                <a:cs typeface="+mn-cs"/>
              </a:rPr>
              <a:t>Storage</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0" name="Rectangle 139"/>
          <p:cNvSpPr/>
          <p:nvPr/>
        </p:nvSpPr>
        <p:spPr>
          <a:xfrm>
            <a:off x="3855255" y="3296973"/>
            <a:ext cx="5587625" cy="355783"/>
          </a:xfrm>
          <a:prstGeom prst="rect">
            <a:avLst/>
          </a:prstGeom>
          <a:solidFill>
            <a:srgbClr val="0070C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Intel Clear"/>
                <a:ea typeface="+mn-ea"/>
                <a:cs typeface="+mn-cs"/>
              </a:rPr>
              <a:t>Hypervisor (incl Hard Real-time support)</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1" name="Rectangle 140"/>
          <p:cNvSpPr/>
          <p:nvPr/>
        </p:nvSpPr>
        <p:spPr>
          <a:xfrm>
            <a:off x="9952851" y="2913921"/>
            <a:ext cx="1602997" cy="3399460"/>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Intel Clear"/>
                <a:ea typeface="+mn-ea"/>
                <a:cs typeface="+mn-cs"/>
              </a:rPr>
              <a:t>VIM</a:t>
            </a: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Intel Clear"/>
              <a:ea typeface="+mn-ea"/>
              <a:cs typeface="+mn-cs"/>
            </a:endParaRPr>
          </a:p>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2" name="Rectangle 141"/>
          <p:cNvSpPr/>
          <p:nvPr/>
        </p:nvSpPr>
        <p:spPr>
          <a:xfrm>
            <a:off x="154548" y="1943530"/>
            <a:ext cx="11557971" cy="4532649"/>
          </a:xfrm>
          <a:prstGeom prst="rect">
            <a:avLst/>
          </a:prstGeom>
          <a:noFill/>
          <a:ln w="38100" cap="flat" cmpd="sng" algn="ctr">
            <a:solidFill>
              <a:srgbClr val="0071C5"/>
            </a:solidFill>
            <a:prstDash val="sysDash"/>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3" name="TextBox 142"/>
          <p:cNvSpPr txBox="1"/>
          <p:nvPr/>
        </p:nvSpPr>
        <p:spPr>
          <a:xfrm>
            <a:off x="7106541" y="2028305"/>
            <a:ext cx="2528288" cy="584775"/>
          </a:xfrm>
          <a:prstGeom prst="rect">
            <a:avLst/>
          </a:prstGeom>
          <a:noFill/>
        </p:spPr>
        <p:txBody>
          <a:bodyPr wrap="square" rtlCol="0">
            <a:spAutoFit/>
          </a:bodyPr>
          <a:lstStyle/>
          <a:p>
            <a:pPr defTabSz="609585"/>
            <a:r>
              <a:rPr lang="en-GB" sz="3200" dirty="0">
                <a:solidFill>
                  <a:srgbClr val="004280"/>
                </a:solidFill>
                <a:latin typeface="Intel Clear"/>
                <a:cs typeface="Neo Sans Intel"/>
              </a:rPr>
              <a:t>NFVI +VIM</a:t>
            </a:r>
            <a:endParaRPr lang="en-US" sz="3200" dirty="0">
              <a:solidFill>
                <a:srgbClr val="004280"/>
              </a:solidFill>
              <a:latin typeface="Intel Clear"/>
              <a:cs typeface="Neo Sans Intel"/>
            </a:endParaRPr>
          </a:p>
        </p:txBody>
      </p:sp>
      <p:cxnSp>
        <p:nvCxnSpPr>
          <p:cNvPr id="144" name="Straight Arrow Connector 143"/>
          <p:cNvCxnSpPr/>
          <p:nvPr/>
        </p:nvCxnSpPr>
        <p:spPr>
          <a:xfrm flipH="1" flipV="1">
            <a:off x="11024156" y="1845036"/>
            <a:ext cx="5112" cy="1062491"/>
          </a:xfrm>
          <a:prstGeom prst="straightConnector1">
            <a:avLst/>
          </a:prstGeom>
          <a:noFill/>
          <a:ln w="25400" cap="flat" cmpd="sng" algn="ctr">
            <a:solidFill>
              <a:srgbClr val="FFC000"/>
            </a:solidFill>
            <a:prstDash val="solid"/>
            <a:tailEnd type="triangle"/>
          </a:ln>
          <a:effectLst/>
        </p:spPr>
      </p:cxnSp>
      <p:sp>
        <p:nvSpPr>
          <p:cNvPr id="145" name="Rectangle 144"/>
          <p:cNvSpPr/>
          <p:nvPr/>
        </p:nvSpPr>
        <p:spPr>
          <a:xfrm>
            <a:off x="10498019" y="1160020"/>
            <a:ext cx="960212" cy="637512"/>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MANO</a:t>
            </a:r>
          </a:p>
        </p:txBody>
      </p:sp>
      <p:sp>
        <p:nvSpPr>
          <p:cNvPr id="146" name="TextBox 145"/>
          <p:cNvSpPr txBox="1"/>
          <p:nvPr/>
        </p:nvSpPr>
        <p:spPr>
          <a:xfrm>
            <a:off x="9634830" y="2363047"/>
            <a:ext cx="2020997" cy="369332"/>
          </a:xfrm>
          <a:prstGeom prst="rect">
            <a:avLst/>
          </a:prstGeom>
          <a:noFill/>
        </p:spPr>
        <p:txBody>
          <a:bodyPr wrap="square" rtlCol="0">
            <a:spAutoFit/>
          </a:bodyPr>
          <a:lstStyle/>
          <a:p>
            <a:pPr defTabSz="609585"/>
            <a:r>
              <a:rPr lang="en-GB" dirty="0">
                <a:solidFill>
                  <a:srgbClr val="FFC000"/>
                </a:solidFill>
                <a:latin typeface="Intel Clear"/>
                <a:cs typeface="Neo Sans Intel"/>
              </a:rPr>
              <a:t>Infrastructure SA </a:t>
            </a:r>
            <a:endParaRPr lang="en-US" dirty="0">
              <a:solidFill>
                <a:srgbClr val="FFC000"/>
              </a:solidFill>
              <a:latin typeface="Intel Clear"/>
              <a:cs typeface="Neo Sans Intel"/>
            </a:endParaRPr>
          </a:p>
        </p:txBody>
      </p:sp>
      <p:sp>
        <p:nvSpPr>
          <p:cNvPr id="147" name="Rectangle 146"/>
          <p:cNvSpPr/>
          <p:nvPr/>
        </p:nvSpPr>
        <p:spPr>
          <a:xfrm>
            <a:off x="10051537" y="4289003"/>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Ceilometer</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8" name="Rectangle 147"/>
          <p:cNvSpPr/>
          <p:nvPr/>
        </p:nvSpPr>
        <p:spPr>
          <a:xfrm>
            <a:off x="7356787" y="141111"/>
            <a:ext cx="374485" cy="324892"/>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9" name="TextBox 148"/>
          <p:cNvSpPr txBox="1"/>
          <p:nvPr/>
        </p:nvSpPr>
        <p:spPr>
          <a:xfrm>
            <a:off x="7663783" y="177678"/>
            <a:ext cx="2582704" cy="307777"/>
          </a:xfrm>
          <a:prstGeom prst="rect">
            <a:avLst/>
          </a:prstGeom>
          <a:noFill/>
        </p:spPr>
        <p:txBody>
          <a:bodyPr wrap="square" rtlCol="0">
            <a:spAutoFit/>
          </a:bodyPr>
          <a:lstStyle/>
          <a:p>
            <a:pPr defTabSz="609585"/>
            <a:r>
              <a:rPr lang="en-GB" sz="1400" dirty="0">
                <a:solidFill>
                  <a:srgbClr val="004280"/>
                </a:solidFill>
                <a:latin typeface="Intel Clear"/>
                <a:cs typeface="Neo Sans Intel"/>
              </a:rPr>
              <a:t>Open Stack Infrastructure SA</a:t>
            </a:r>
            <a:endParaRPr lang="en-US" sz="1400" dirty="0">
              <a:solidFill>
                <a:srgbClr val="004280"/>
              </a:solidFill>
              <a:latin typeface="Intel Clear"/>
              <a:cs typeface="Neo Sans Intel"/>
            </a:endParaRPr>
          </a:p>
        </p:txBody>
      </p:sp>
      <p:sp>
        <p:nvSpPr>
          <p:cNvPr id="150" name="Rectangle 149"/>
          <p:cNvSpPr/>
          <p:nvPr/>
        </p:nvSpPr>
        <p:spPr>
          <a:xfrm>
            <a:off x="8318165" y="4271295"/>
            <a:ext cx="1216976" cy="566703"/>
          </a:xfrm>
          <a:prstGeom prst="rect">
            <a:avLst/>
          </a:prstGeom>
          <a:solidFill>
            <a:srgbClr val="F0CE3E"/>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Collectd </a:t>
            </a:r>
            <a:r>
              <a:rPr kumimoji="0" lang="en-GB" sz="1200" b="0" i="0" u="none" strike="noStrike" kern="0" cap="none" spc="0" normalizeH="0" baseline="0" noProof="0" dirty="0" err="1" smtClean="0">
                <a:ln>
                  <a:noFill/>
                </a:ln>
                <a:solidFill>
                  <a:prstClr val="white"/>
                </a:solidFill>
                <a:effectLst/>
                <a:uLnTx/>
                <a:uFillTx/>
                <a:latin typeface="Intel Clear"/>
                <a:ea typeface="+mn-ea"/>
                <a:cs typeface="+mn-cs"/>
              </a:rPr>
              <a:t>openstack</a:t>
            </a: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 plugins</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1" name="Rectangle 150"/>
          <p:cNvSpPr/>
          <p:nvPr/>
        </p:nvSpPr>
        <p:spPr>
          <a:xfrm>
            <a:off x="5529223" y="4284176"/>
            <a:ext cx="1125160" cy="340033"/>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sFlow/</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NetFlow</a:t>
            </a:r>
          </a:p>
        </p:txBody>
      </p:sp>
      <p:sp>
        <p:nvSpPr>
          <p:cNvPr id="152" name="Right Brace 151"/>
          <p:cNvSpPr/>
          <p:nvPr/>
        </p:nvSpPr>
        <p:spPr>
          <a:xfrm>
            <a:off x="11607820" y="1205785"/>
            <a:ext cx="341811" cy="882864"/>
          </a:xfrm>
          <a:prstGeom prst="rightBrace">
            <a:avLst/>
          </a:prstGeom>
          <a:noFill/>
          <a:ln w="25400" cap="flat" cmpd="sng" algn="ctr">
            <a:solidFill>
              <a:srgbClr val="003C71"/>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53" name="TextBox 152"/>
          <p:cNvSpPr txBox="1"/>
          <p:nvPr/>
        </p:nvSpPr>
        <p:spPr>
          <a:xfrm>
            <a:off x="10838362" y="549041"/>
            <a:ext cx="1473095" cy="646331"/>
          </a:xfrm>
          <a:prstGeom prst="rect">
            <a:avLst/>
          </a:prstGeom>
          <a:noFill/>
        </p:spPr>
        <p:txBody>
          <a:bodyPr wrap="square" rtlCol="0">
            <a:spAutoFit/>
          </a:bodyPr>
          <a:lstStyle/>
          <a:p>
            <a:pPr defTabSz="609585"/>
            <a:r>
              <a:rPr lang="en-GB" dirty="0">
                <a:solidFill>
                  <a:srgbClr val="004280"/>
                </a:solidFill>
                <a:latin typeface="Intel Clear"/>
                <a:cs typeface="Neo Sans Intel"/>
              </a:rPr>
              <a:t>Corrective</a:t>
            </a:r>
          </a:p>
          <a:p>
            <a:pPr defTabSz="609585"/>
            <a:r>
              <a:rPr lang="en-GB" dirty="0">
                <a:solidFill>
                  <a:srgbClr val="004280"/>
                </a:solidFill>
                <a:latin typeface="Intel Clear"/>
                <a:cs typeface="Neo Sans Intel"/>
              </a:rPr>
              <a:t>Action</a:t>
            </a:r>
            <a:endParaRPr lang="en-US" dirty="0">
              <a:solidFill>
                <a:srgbClr val="004280"/>
              </a:solidFill>
              <a:latin typeface="Intel Clear"/>
              <a:cs typeface="Neo Sans Intel"/>
            </a:endParaRPr>
          </a:p>
        </p:txBody>
      </p:sp>
      <p:cxnSp>
        <p:nvCxnSpPr>
          <p:cNvPr id="154" name="Straight Arrow Connector 153"/>
          <p:cNvCxnSpPr>
            <a:endCxn id="141" idx="1"/>
          </p:cNvCxnSpPr>
          <p:nvPr/>
        </p:nvCxnSpPr>
        <p:spPr>
          <a:xfrm>
            <a:off x="9532210" y="4613650"/>
            <a:ext cx="420641" cy="1"/>
          </a:xfrm>
          <a:prstGeom prst="straightConnector1">
            <a:avLst/>
          </a:prstGeom>
          <a:noFill/>
          <a:ln w="25400" cap="flat" cmpd="sng" algn="ctr">
            <a:solidFill>
              <a:srgbClr val="FFC000"/>
            </a:solidFill>
            <a:prstDash val="solid"/>
            <a:tailEnd type="triangle"/>
          </a:ln>
          <a:effectLst/>
        </p:spPr>
      </p:cxnSp>
      <p:sp>
        <p:nvSpPr>
          <p:cNvPr id="155" name="Rectangle 154"/>
          <p:cNvSpPr/>
          <p:nvPr/>
        </p:nvSpPr>
        <p:spPr>
          <a:xfrm>
            <a:off x="3855255" y="2712221"/>
            <a:ext cx="1843745" cy="565955"/>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Virtualised</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Compute</a:t>
            </a:r>
            <a:endParaRPr kumimoji="0" lang="en-US" sz="16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6" name="Rectangle 155"/>
          <p:cNvSpPr/>
          <p:nvPr/>
        </p:nvSpPr>
        <p:spPr>
          <a:xfrm>
            <a:off x="5727195" y="2705437"/>
            <a:ext cx="1843745" cy="572739"/>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Virtualised</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Network </a:t>
            </a:r>
          </a:p>
        </p:txBody>
      </p:sp>
      <p:sp>
        <p:nvSpPr>
          <p:cNvPr id="157" name="Rectangle 156"/>
          <p:cNvSpPr/>
          <p:nvPr/>
        </p:nvSpPr>
        <p:spPr>
          <a:xfrm>
            <a:off x="7599135" y="2705436"/>
            <a:ext cx="1843745" cy="572739"/>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Virtualised</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Intel Clear"/>
                <a:ea typeface="+mn-ea"/>
                <a:cs typeface="+mn-cs"/>
              </a:rPr>
              <a:t>Storage</a:t>
            </a:r>
            <a:endParaRPr kumimoji="0" lang="en-US" sz="16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8" name="TextBox 157"/>
          <p:cNvSpPr txBox="1"/>
          <p:nvPr/>
        </p:nvSpPr>
        <p:spPr>
          <a:xfrm>
            <a:off x="1920395" y="2111492"/>
            <a:ext cx="1473095" cy="502573"/>
          </a:xfrm>
          <a:prstGeom prst="rect">
            <a:avLst/>
          </a:prstGeom>
          <a:noFill/>
        </p:spPr>
        <p:txBody>
          <a:bodyPr wrap="square" rtlCol="0">
            <a:spAutoFit/>
          </a:bodyPr>
          <a:lstStyle/>
          <a:p>
            <a:pPr defTabSz="609585"/>
            <a:r>
              <a:rPr lang="en-US" sz="1333" dirty="0">
                <a:solidFill>
                  <a:srgbClr val="004280"/>
                </a:solidFill>
                <a:latin typeface="Intel Clear"/>
                <a:cs typeface="Neo Sans Intel"/>
              </a:rPr>
              <a:t>HA Solution</a:t>
            </a:r>
          </a:p>
          <a:p>
            <a:pPr defTabSz="609585"/>
            <a:r>
              <a:rPr lang="en-US" sz="1333" dirty="0">
                <a:solidFill>
                  <a:srgbClr val="004280"/>
                </a:solidFill>
                <a:latin typeface="Intel Clear"/>
                <a:cs typeface="Neo Sans Intel"/>
              </a:rPr>
              <a:t>Integration</a:t>
            </a:r>
          </a:p>
        </p:txBody>
      </p:sp>
      <p:sp>
        <p:nvSpPr>
          <p:cNvPr id="159" name="Rectangle 158"/>
          <p:cNvSpPr/>
          <p:nvPr/>
        </p:nvSpPr>
        <p:spPr>
          <a:xfrm>
            <a:off x="286719" y="1935613"/>
            <a:ext cx="1675560" cy="854871"/>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Local </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Corrective</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Action</a:t>
            </a:r>
          </a:p>
        </p:txBody>
      </p:sp>
      <p:sp>
        <p:nvSpPr>
          <p:cNvPr id="160" name="Rectangle 159"/>
          <p:cNvSpPr/>
          <p:nvPr/>
        </p:nvSpPr>
        <p:spPr>
          <a:xfrm>
            <a:off x="4253677" y="4286010"/>
            <a:ext cx="1073884" cy="338199"/>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Syslog</a:t>
            </a:r>
          </a:p>
        </p:txBody>
      </p:sp>
      <p:sp>
        <p:nvSpPr>
          <p:cNvPr id="161" name="Rectangle 160"/>
          <p:cNvSpPr/>
          <p:nvPr/>
        </p:nvSpPr>
        <p:spPr>
          <a:xfrm>
            <a:off x="6857379" y="4283733"/>
            <a:ext cx="1125160" cy="342751"/>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Collectd</a:t>
            </a:r>
          </a:p>
        </p:txBody>
      </p:sp>
      <p:sp>
        <p:nvSpPr>
          <p:cNvPr id="162" name="Rectangle 161"/>
          <p:cNvSpPr/>
          <p:nvPr/>
        </p:nvSpPr>
        <p:spPr>
          <a:xfrm>
            <a:off x="8120617" y="5368007"/>
            <a:ext cx="1451747" cy="236067"/>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PMU counters</a:t>
            </a:r>
          </a:p>
        </p:txBody>
      </p:sp>
      <p:sp>
        <p:nvSpPr>
          <p:cNvPr id="163" name="Rectangle 162"/>
          <p:cNvSpPr/>
          <p:nvPr/>
        </p:nvSpPr>
        <p:spPr>
          <a:xfrm>
            <a:off x="6516545" y="5342413"/>
            <a:ext cx="1305588" cy="284608"/>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NIC counters</a:t>
            </a:r>
          </a:p>
        </p:txBody>
      </p:sp>
      <p:sp>
        <p:nvSpPr>
          <p:cNvPr id="164" name="Rectangle 163"/>
          <p:cNvSpPr/>
          <p:nvPr/>
        </p:nvSpPr>
        <p:spPr>
          <a:xfrm>
            <a:off x="5128242" y="5246672"/>
            <a:ext cx="1264724" cy="336797"/>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vSwitch counters</a:t>
            </a:r>
          </a:p>
        </p:txBody>
      </p:sp>
      <p:sp>
        <p:nvSpPr>
          <p:cNvPr id="165" name="Rectangle 164"/>
          <p:cNvSpPr/>
          <p:nvPr/>
        </p:nvSpPr>
        <p:spPr>
          <a:xfrm>
            <a:off x="1361634" y="4312022"/>
            <a:ext cx="2735373" cy="211159"/>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SNMP API</a:t>
            </a:r>
          </a:p>
        </p:txBody>
      </p:sp>
      <p:sp>
        <p:nvSpPr>
          <p:cNvPr id="166" name="Rectangle 165"/>
          <p:cNvSpPr/>
          <p:nvPr/>
        </p:nvSpPr>
        <p:spPr>
          <a:xfrm>
            <a:off x="1361633" y="4669178"/>
            <a:ext cx="2796611" cy="346399"/>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Intel Clear"/>
                <a:ea typeface="+mn-ea"/>
                <a:cs typeface="+mn-cs"/>
              </a:rPr>
              <a:t>Supporting MIBs [IF-MIB etc., Virtualization MIB]</a:t>
            </a:r>
          </a:p>
        </p:txBody>
      </p:sp>
      <p:sp>
        <p:nvSpPr>
          <p:cNvPr id="167" name="Rectangle 166"/>
          <p:cNvSpPr/>
          <p:nvPr/>
        </p:nvSpPr>
        <p:spPr>
          <a:xfrm>
            <a:off x="310071" y="5329774"/>
            <a:ext cx="2396252" cy="283132"/>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HW Resource Health Detection(Watchdog/Heartbeat)</a:t>
            </a:r>
          </a:p>
        </p:txBody>
      </p:sp>
      <p:cxnSp>
        <p:nvCxnSpPr>
          <p:cNvPr id="168" name="Straight Arrow Connector 167"/>
          <p:cNvCxnSpPr/>
          <p:nvPr/>
        </p:nvCxnSpPr>
        <p:spPr>
          <a:xfrm flipH="1" flipV="1">
            <a:off x="798492" y="3296979"/>
            <a:ext cx="9317" cy="912875"/>
          </a:xfrm>
          <a:prstGeom prst="straightConnector1">
            <a:avLst/>
          </a:prstGeom>
          <a:noFill/>
          <a:ln w="25400" cap="flat" cmpd="sng" algn="ctr">
            <a:solidFill>
              <a:srgbClr val="003C71"/>
            </a:solidFill>
            <a:prstDash val="solid"/>
            <a:tailEnd type="triangle"/>
          </a:ln>
          <a:effectLst/>
        </p:spPr>
      </p:cxnSp>
      <p:sp>
        <p:nvSpPr>
          <p:cNvPr id="169" name="Rectangle 168"/>
          <p:cNvSpPr/>
          <p:nvPr/>
        </p:nvSpPr>
        <p:spPr>
          <a:xfrm>
            <a:off x="2829901" y="5320942"/>
            <a:ext cx="2141671" cy="283132"/>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smtClean="0">
                <a:ln>
                  <a:noFill/>
                </a:ln>
                <a:solidFill>
                  <a:prstClr val="white"/>
                </a:solidFill>
                <a:effectLst/>
                <a:uLnTx/>
                <a:uFillTx/>
                <a:latin typeface="Intel Clear"/>
                <a:ea typeface="+mn-ea"/>
                <a:cs typeface="+mn-cs"/>
              </a:rPr>
              <a:t>CPU/Mem/Utilization Counters</a:t>
            </a:r>
          </a:p>
        </p:txBody>
      </p:sp>
      <p:cxnSp>
        <p:nvCxnSpPr>
          <p:cNvPr id="170" name="Straight Connector 169"/>
          <p:cNvCxnSpPr/>
          <p:nvPr/>
        </p:nvCxnSpPr>
        <p:spPr>
          <a:xfrm>
            <a:off x="485431" y="5211472"/>
            <a:ext cx="8841067" cy="0"/>
          </a:xfrm>
          <a:prstGeom prst="line">
            <a:avLst/>
          </a:prstGeom>
          <a:noFill/>
          <a:ln w="25400" cap="flat" cmpd="sng" algn="ctr">
            <a:solidFill>
              <a:srgbClr val="003C71"/>
            </a:solidFill>
            <a:prstDash val="dash"/>
          </a:ln>
          <a:effectLst/>
        </p:spPr>
      </p:cxnSp>
      <p:sp>
        <p:nvSpPr>
          <p:cNvPr id="171" name="TextBox 170"/>
          <p:cNvSpPr txBox="1"/>
          <p:nvPr/>
        </p:nvSpPr>
        <p:spPr>
          <a:xfrm>
            <a:off x="807811" y="3329702"/>
            <a:ext cx="2360611" cy="748795"/>
          </a:xfrm>
          <a:prstGeom prst="rect">
            <a:avLst/>
          </a:prstGeom>
          <a:noFill/>
        </p:spPr>
        <p:txBody>
          <a:bodyPr wrap="square" rtlCol="0">
            <a:spAutoFit/>
          </a:bodyPr>
          <a:lstStyle/>
          <a:p>
            <a:pPr defTabSz="609585"/>
            <a:r>
              <a:rPr lang="en-US" sz="1600" dirty="0">
                <a:solidFill>
                  <a:srgbClr val="004280"/>
                </a:solidFill>
                <a:latin typeface="Intel Clear"/>
                <a:cs typeface="Neo Sans Intel"/>
              </a:rPr>
              <a:t>Fast Path</a:t>
            </a:r>
          </a:p>
          <a:p>
            <a:pPr defTabSz="609585"/>
            <a:r>
              <a:rPr lang="en-US" sz="1333" dirty="0">
                <a:solidFill>
                  <a:srgbClr val="004280"/>
                </a:solidFill>
                <a:latin typeface="Intel Clear"/>
                <a:cs typeface="Neo Sans Intel"/>
              </a:rPr>
              <a:t>Triggers on events or counters</a:t>
            </a:r>
          </a:p>
        </p:txBody>
      </p:sp>
      <p:sp>
        <p:nvSpPr>
          <p:cNvPr id="172" name="Rectangle 171"/>
          <p:cNvSpPr/>
          <p:nvPr/>
        </p:nvSpPr>
        <p:spPr>
          <a:xfrm>
            <a:off x="301817" y="5683821"/>
            <a:ext cx="2265248" cy="283132"/>
          </a:xfrm>
          <a:prstGeom prst="rect">
            <a:avLst/>
          </a:prstGeom>
          <a:solidFill>
            <a:srgbClr val="003C71"/>
          </a:solidFill>
          <a:ln w="9525" cap="flat" cmpd="sng" algn="ctr">
            <a:solidFill>
              <a:sysClr val="windowText" lastClr="0000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VM Stall Detection/</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RT Stall Detection</a:t>
            </a:r>
          </a:p>
        </p:txBody>
      </p:sp>
      <p:cxnSp>
        <p:nvCxnSpPr>
          <p:cNvPr id="173" name="Straight Arrow Connector 172"/>
          <p:cNvCxnSpPr/>
          <p:nvPr/>
        </p:nvCxnSpPr>
        <p:spPr>
          <a:xfrm flipV="1">
            <a:off x="3168421" y="1604744"/>
            <a:ext cx="0" cy="2485136"/>
          </a:xfrm>
          <a:prstGeom prst="straightConnector1">
            <a:avLst/>
          </a:prstGeom>
          <a:noFill/>
          <a:ln w="25400" cap="flat" cmpd="sng" algn="ctr">
            <a:solidFill>
              <a:srgbClr val="003C71"/>
            </a:solidFill>
            <a:prstDash val="solid"/>
            <a:tailEnd type="triangle"/>
          </a:ln>
          <a:effectLst/>
        </p:spPr>
      </p:cxnSp>
      <p:sp>
        <p:nvSpPr>
          <p:cNvPr id="174" name="Rectangle 173"/>
          <p:cNvSpPr/>
          <p:nvPr/>
        </p:nvSpPr>
        <p:spPr>
          <a:xfrm>
            <a:off x="2507328" y="708083"/>
            <a:ext cx="1407288" cy="801332"/>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Monitoring/Analytics</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Intel Clear"/>
                <a:ea typeface="+mn-ea"/>
                <a:cs typeface="+mn-cs"/>
              </a:rPr>
              <a:t>Systems</a:t>
            </a:r>
          </a:p>
        </p:txBody>
      </p:sp>
      <p:sp>
        <p:nvSpPr>
          <p:cNvPr id="175" name="TextBox 174"/>
          <p:cNvSpPr txBox="1"/>
          <p:nvPr/>
        </p:nvSpPr>
        <p:spPr>
          <a:xfrm>
            <a:off x="3855255" y="738166"/>
            <a:ext cx="1980559" cy="748795"/>
          </a:xfrm>
          <a:prstGeom prst="rect">
            <a:avLst/>
          </a:prstGeom>
          <a:noFill/>
        </p:spPr>
        <p:txBody>
          <a:bodyPr wrap="square" rtlCol="0">
            <a:spAutoFit/>
          </a:bodyPr>
          <a:lstStyle/>
          <a:p>
            <a:pPr defTabSz="609585"/>
            <a:r>
              <a:rPr lang="en-US" sz="1600" dirty="0">
                <a:solidFill>
                  <a:srgbClr val="004280"/>
                </a:solidFill>
                <a:latin typeface="Intel Clear"/>
                <a:cs typeface="Neo Sans Intel"/>
              </a:rPr>
              <a:t>Slow Path</a:t>
            </a:r>
          </a:p>
          <a:p>
            <a:pPr defTabSz="609585"/>
            <a:r>
              <a:rPr lang="en-US" sz="1333" dirty="0">
                <a:solidFill>
                  <a:srgbClr val="004280"/>
                </a:solidFill>
                <a:latin typeface="Intel Clear"/>
                <a:cs typeface="Neo Sans Intel"/>
              </a:rPr>
              <a:t>Periodic Pull</a:t>
            </a:r>
          </a:p>
          <a:p>
            <a:pPr defTabSz="609585"/>
            <a:r>
              <a:rPr lang="en-US" sz="1333" dirty="0">
                <a:solidFill>
                  <a:srgbClr val="004280"/>
                </a:solidFill>
                <a:latin typeface="Intel Clear"/>
                <a:cs typeface="Neo Sans Intel"/>
              </a:rPr>
              <a:t>5mins-15mins</a:t>
            </a:r>
          </a:p>
        </p:txBody>
      </p:sp>
      <p:sp>
        <p:nvSpPr>
          <p:cNvPr id="176" name="Rectangle 175"/>
          <p:cNvSpPr/>
          <p:nvPr/>
        </p:nvSpPr>
        <p:spPr>
          <a:xfrm>
            <a:off x="2706324" y="5641417"/>
            <a:ext cx="2265248" cy="283132"/>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CAT/CMT/PQoS</a:t>
            </a:r>
          </a:p>
        </p:txBody>
      </p:sp>
      <p:sp>
        <p:nvSpPr>
          <p:cNvPr id="177" name="Rectangle 176"/>
          <p:cNvSpPr/>
          <p:nvPr/>
        </p:nvSpPr>
        <p:spPr>
          <a:xfrm>
            <a:off x="5146478" y="5630575"/>
            <a:ext cx="1710900" cy="293973"/>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Intel RAS Features</a:t>
            </a:r>
          </a:p>
        </p:txBody>
      </p:sp>
      <p:sp>
        <p:nvSpPr>
          <p:cNvPr id="178" name="Rectangle 177"/>
          <p:cNvSpPr/>
          <p:nvPr/>
        </p:nvSpPr>
        <p:spPr>
          <a:xfrm>
            <a:off x="286719" y="2827314"/>
            <a:ext cx="1675560" cy="468100"/>
          </a:xfrm>
          <a:prstGeom prst="rect">
            <a:avLst/>
          </a:prstGeom>
          <a:solidFill>
            <a:srgbClr val="00AEE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Intel Clear"/>
                <a:ea typeface="+mn-ea"/>
                <a:cs typeface="+mn-cs"/>
              </a:rPr>
              <a:t>Open Fault Interface</a:t>
            </a:r>
          </a:p>
        </p:txBody>
      </p:sp>
      <p:sp>
        <p:nvSpPr>
          <p:cNvPr id="179" name="Rectangle 178"/>
          <p:cNvSpPr/>
          <p:nvPr/>
        </p:nvSpPr>
        <p:spPr>
          <a:xfrm>
            <a:off x="6876697" y="5650885"/>
            <a:ext cx="1547976" cy="245824"/>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Intel Clear"/>
                <a:ea typeface="+mn-ea"/>
                <a:cs typeface="+mn-cs"/>
              </a:rPr>
              <a:t>Fast Path Metrics</a:t>
            </a:r>
          </a:p>
        </p:txBody>
      </p:sp>
      <p:sp>
        <p:nvSpPr>
          <p:cNvPr id="180" name="Rectangle 179"/>
          <p:cNvSpPr/>
          <p:nvPr/>
        </p:nvSpPr>
        <p:spPr>
          <a:xfrm>
            <a:off x="7356787" y="521440"/>
            <a:ext cx="374485" cy="302566"/>
          </a:xfrm>
          <a:prstGeom prst="rect">
            <a:avLst/>
          </a:prstGeom>
          <a:solidFill>
            <a:sysClr val="window" lastClr="FFFFFF"/>
          </a:solidFill>
          <a:ln w="25400" cap="flat" cmpd="sng" algn="ctr">
            <a:solidFill>
              <a:srgbClr val="FFA300"/>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81" name="TextBox 180"/>
          <p:cNvSpPr txBox="1"/>
          <p:nvPr/>
        </p:nvSpPr>
        <p:spPr>
          <a:xfrm>
            <a:off x="7663783" y="524150"/>
            <a:ext cx="2582704" cy="307777"/>
          </a:xfrm>
          <a:prstGeom prst="rect">
            <a:avLst/>
          </a:prstGeom>
          <a:noFill/>
        </p:spPr>
        <p:txBody>
          <a:bodyPr wrap="square" rtlCol="0">
            <a:spAutoFit/>
          </a:bodyPr>
          <a:lstStyle/>
          <a:p>
            <a:pPr defTabSz="609585"/>
            <a:r>
              <a:rPr lang="en-US" sz="1400" dirty="0">
                <a:solidFill>
                  <a:srgbClr val="004280"/>
                </a:solidFill>
                <a:latin typeface="Intel Clear"/>
                <a:cs typeface="Neo Sans Intel"/>
              </a:rPr>
              <a:t>Standard Open APIs</a:t>
            </a:r>
          </a:p>
        </p:txBody>
      </p:sp>
      <p:sp>
        <p:nvSpPr>
          <p:cNvPr id="182" name="Rectangle 181"/>
          <p:cNvSpPr/>
          <p:nvPr/>
        </p:nvSpPr>
        <p:spPr>
          <a:xfrm>
            <a:off x="7356787" y="902186"/>
            <a:ext cx="374485" cy="320513"/>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83" name="TextBox 182"/>
          <p:cNvSpPr txBox="1"/>
          <p:nvPr/>
        </p:nvSpPr>
        <p:spPr>
          <a:xfrm>
            <a:off x="7671699" y="939827"/>
            <a:ext cx="2582704" cy="307777"/>
          </a:xfrm>
          <a:prstGeom prst="rect">
            <a:avLst/>
          </a:prstGeom>
          <a:noFill/>
        </p:spPr>
        <p:txBody>
          <a:bodyPr wrap="square" rtlCol="0">
            <a:spAutoFit/>
          </a:bodyPr>
          <a:lstStyle/>
          <a:p>
            <a:pPr defTabSz="609585"/>
            <a:r>
              <a:rPr lang="en-US" sz="1400" dirty="0">
                <a:solidFill>
                  <a:srgbClr val="004280"/>
                </a:solidFill>
                <a:latin typeface="Intel Clear"/>
                <a:cs typeface="Neo Sans Intel"/>
              </a:rPr>
              <a:t>Intel Components</a:t>
            </a:r>
          </a:p>
        </p:txBody>
      </p:sp>
      <p:sp>
        <p:nvSpPr>
          <p:cNvPr id="184" name="Rounded Rectangle 183"/>
          <p:cNvSpPr/>
          <p:nvPr/>
        </p:nvSpPr>
        <p:spPr>
          <a:xfrm>
            <a:off x="253758" y="5271728"/>
            <a:ext cx="9510749" cy="656321"/>
          </a:xfrm>
          <a:prstGeom prst="roundRect">
            <a:avLst/>
          </a:prstGeom>
          <a:solidFill>
            <a:srgbClr val="003C71"/>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Intel Clear"/>
                <a:ea typeface="+mn-ea"/>
                <a:cs typeface="+mn-cs"/>
              </a:rPr>
              <a:t>Hardware Resource Monitoring</a:t>
            </a:r>
          </a:p>
        </p:txBody>
      </p:sp>
      <p:sp>
        <p:nvSpPr>
          <p:cNvPr id="185" name="Rounded Rectangle 184"/>
          <p:cNvSpPr/>
          <p:nvPr/>
        </p:nvSpPr>
        <p:spPr>
          <a:xfrm>
            <a:off x="1523528" y="4191376"/>
            <a:ext cx="6516947" cy="1011373"/>
          </a:xfrm>
          <a:prstGeom prst="roundRect">
            <a:avLst/>
          </a:prstGeom>
          <a:solidFill>
            <a:sysClr val="window" lastClr="FFFFFF"/>
          </a:solidFill>
          <a:ln w="38100" cap="flat" cmpd="sng" algn="ctr">
            <a:solidFill>
              <a:srgbClr val="FD9208"/>
            </a:solidFill>
            <a:prstDash val="solid"/>
          </a:ln>
          <a:effectLst>
            <a:outerShdw blurRad="40000" dist="20000" dir="5400000" rotWithShape="0">
              <a:srgbClr val="000000">
                <a:alpha val="38000"/>
              </a:srgbClr>
            </a:outerShdw>
          </a:effectLst>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smtClean="0">
                <a:ln>
                  <a:noFill/>
                </a:ln>
                <a:solidFill>
                  <a:prstClr val="black"/>
                </a:solidFill>
                <a:effectLst/>
                <a:uLnTx/>
                <a:uFillTx/>
                <a:latin typeface="Intel Clear"/>
                <a:ea typeface="+mn-ea"/>
                <a:cs typeface="+mn-cs"/>
              </a:rPr>
              <a:t>Standard Open APIs for Base Platform Resource Provisioning and Monitoring</a:t>
            </a:r>
          </a:p>
          <a:p>
            <a:pPr marL="0" marR="0" lvl="0" indent="0" defTabSz="609585"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smtClean="0">
                <a:ln>
                  <a:noFill/>
                </a:ln>
                <a:solidFill>
                  <a:prstClr val="black"/>
                </a:solidFill>
                <a:effectLst/>
                <a:uLnTx/>
                <a:uFillTx/>
                <a:latin typeface="Intel Clear"/>
                <a:ea typeface="+mn-ea"/>
                <a:cs typeface="+mn-cs"/>
              </a:rPr>
              <a:t>Includes SNMP/</a:t>
            </a:r>
            <a:r>
              <a:rPr kumimoji="0" lang="en-US" sz="1467" b="0" i="0" u="none" strike="noStrike" kern="0" cap="none" spc="0" normalizeH="0" baseline="0" noProof="0" dirty="0" err="1" smtClean="0">
                <a:ln>
                  <a:noFill/>
                </a:ln>
                <a:solidFill>
                  <a:prstClr val="black"/>
                </a:solidFill>
                <a:effectLst/>
                <a:uLnTx/>
                <a:uFillTx/>
                <a:latin typeface="Intel Clear"/>
                <a:ea typeface="+mn-ea"/>
                <a:cs typeface="+mn-cs"/>
              </a:rPr>
              <a:t>sflow</a:t>
            </a:r>
            <a:r>
              <a:rPr kumimoji="0" lang="en-US" sz="1467" b="0" i="0" u="none" strike="noStrike" kern="0" cap="none" spc="0" normalizeH="0" baseline="0" noProof="0" dirty="0" smtClean="0">
                <a:ln>
                  <a:noFill/>
                </a:ln>
                <a:solidFill>
                  <a:prstClr val="black"/>
                </a:solidFill>
                <a:effectLst/>
                <a:uLnTx/>
                <a:uFillTx/>
                <a:latin typeface="Intel Clear"/>
                <a:ea typeface="+mn-ea"/>
                <a:cs typeface="+mn-cs"/>
              </a:rPr>
              <a:t>/</a:t>
            </a:r>
            <a:r>
              <a:rPr kumimoji="0" lang="en-US" sz="1467" b="0" i="0" u="none" strike="noStrike" kern="0" cap="none" spc="0" normalizeH="0" baseline="0" noProof="0" dirty="0" err="1" smtClean="0">
                <a:ln>
                  <a:noFill/>
                </a:ln>
                <a:solidFill>
                  <a:prstClr val="black"/>
                </a:solidFill>
                <a:effectLst/>
                <a:uLnTx/>
                <a:uFillTx/>
                <a:latin typeface="Intel Clear"/>
                <a:ea typeface="+mn-ea"/>
                <a:cs typeface="+mn-cs"/>
              </a:rPr>
              <a:t>NetFlow</a:t>
            </a:r>
            <a:r>
              <a:rPr kumimoji="0" lang="en-US" sz="1467" b="0" i="0" u="none" strike="noStrike" kern="0" cap="none" spc="0" normalizeH="0" baseline="0" noProof="0" dirty="0" smtClean="0">
                <a:ln>
                  <a:noFill/>
                </a:ln>
                <a:solidFill>
                  <a:prstClr val="black"/>
                </a:solidFill>
                <a:effectLst/>
                <a:uLnTx/>
                <a:uFillTx/>
                <a:latin typeface="Intel Clear"/>
                <a:ea typeface="+mn-ea"/>
                <a:cs typeface="+mn-cs"/>
              </a:rPr>
              <a:t>/IPFIX/</a:t>
            </a:r>
            <a:r>
              <a:rPr kumimoji="0" lang="en-US" sz="1467" b="0" i="0" u="none" strike="noStrike" kern="0" cap="none" spc="0" normalizeH="0" baseline="0" noProof="0" dirty="0" err="1" smtClean="0">
                <a:ln>
                  <a:noFill/>
                </a:ln>
                <a:solidFill>
                  <a:prstClr val="black"/>
                </a:solidFill>
                <a:effectLst/>
                <a:uLnTx/>
                <a:uFillTx/>
                <a:latin typeface="Intel Clear"/>
                <a:ea typeface="+mn-ea"/>
                <a:cs typeface="+mn-cs"/>
              </a:rPr>
              <a:t>collectd</a:t>
            </a:r>
            <a:r>
              <a:rPr kumimoji="0" lang="en-US" sz="1467" b="0" i="0" u="none" strike="noStrike" kern="0" cap="none" spc="0" normalizeH="0" baseline="0" noProof="0" dirty="0" smtClean="0">
                <a:ln>
                  <a:noFill/>
                </a:ln>
                <a:solidFill>
                  <a:prstClr val="black"/>
                </a:solidFill>
                <a:effectLst/>
                <a:uLnTx/>
                <a:uFillTx/>
                <a:latin typeface="Intel Clear"/>
                <a:ea typeface="+mn-ea"/>
                <a:cs typeface="+mn-cs"/>
              </a:rPr>
              <a:t>/ceilometer/EPA</a:t>
            </a:r>
          </a:p>
        </p:txBody>
      </p:sp>
      <p:sp>
        <p:nvSpPr>
          <p:cNvPr id="186" name="Rounded Rectangle 185"/>
          <p:cNvSpPr/>
          <p:nvPr/>
        </p:nvSpPr>
        <p:spPr>
          <a:xfrm>
            <a:off x="286719" y="4194634"/>
            <a:ext cx="1195240" cy="1011373"/>
          </a:xfrm>
          <a:prstGeom prst="roundRect">
            <a:avLst/>
          </a:prstGeom>
          <a:solidFill>
            <a:sysClr val="window" lastClr="FFFFFF"/>
          </a:solidFill>
          <a:ln w="38100" cap="flat" cmpd="sng" algn="ctr">
            <a:solidFill>
              <a:srgbClr val="FD9208"/>
            </a:solidFill>
            <a:prstDash val="solid"/>
          </a:ln>
          <a:effectLst>
            <a:outerShdw blurRad="40000" dist="20000" dir="5400000" rotWithShape="0">
              <a:srgbClr val="000000">
                <a:alpha val="38000"/>
              </a:srgbClr>
            </a:outerShdw>
          </a:effectLst>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Intel Clear"/>
                <a:ea typeface="+mn-ea"/>
                <a:cs typeface="+mn-cs"/>
              </a:rPr>
              <a:t>Reliability</a:t>
            </a:r>
          </a:p>
          <a:p>
            <a:pPr marL="0" marR="0" lvl="0" indent="0" defTabSz="6095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Intel Clear"/>
                <a:ea typeface="+mn-ea"/>
                <a:cs typeface="+mn-cs"/>
              </a:rPr>
              <a:t>Agent(s)</a:t>
            </a:r>
          </a:p>
        </p:txBody>
      </p:sp>
      <p:cxnSp>
        <p:nvCxnSpPr>
          <p:cNvPr id="187" name="Straight Connector 186"/>
          <p:cNvCxnSpPr>
            <a:endCxn id="150" idx="2"/>
          </p:cNvCxnSpPr>
          <p:nvPr/>
        </p:nvCxnSpPr>
        <p:spPr>
          <a:xfrm flipV="1">
            <a:off x="8924504" y="4837997"/>
            <a:ext cx="2149" cy="368011"/>
          </a:xfrm>
          <a:prstGeom prst="line">
            <a:avLst/>
          </a:prstGeom>
          <a:noFill/>
          <a:ln w="25400" cap="flat" cmpd="sng" algn="ctr">
            <a:solidFill>
              <a:srgbClr val="003C71"/>
            </a:solidFill>
            <a:prstDash val="solid"/>
          </a:ln>
          <a:effectLst/>
        </p:spPr>
      </p:cxnSp>
      <p:cxnSp>
        <p:nvCxnSpPr>
          <p:cNvPr id="188" name="Straight Connector 187"/>
          <p:cNvCxnSpPr/>
          <p:nvPr/>
        </p:nvCxnSpPr>
        <p:spPr>
          <a:xfrm>
            <a:off x="8056956" y="4485809"/>
            <a:ext cx="232185" cy="1"/>
          </a:xfrm>
          <a:prstGeom prst="line">
            <a:avLst/>
          </a:prstGeom>
          <a:noFill/>
          <a:ln w="25400" cap="flat" cmpd="sng" algn="ctr">
            <a:solidFill>
              <a:srgbClr val="003C71"/>
            </a:solidFill>
            <a:prstDash val="solid"/>
          </a:ln>
          <a:effectLst/>
        </p:spPr>
      </p:cxnSp>
      <p:sp>
        <p:nvSpPr>
          <p:cNvPr id="189" name="Rectangle 188"/>
          <p:cNvSpPr/>
          <p:nvPr/>
        </p:nvSpPr>
        <p:spPr>
          <a:xfrm rot="5400000">
            <a:off x="9998522" y="4614694"/>
            <a:ext cx="2550571" cy="381493"/>
          </a:xfrm>
          <a:prstGeom prst="rect">
            <a:avLst/>
          </a:prstGeom>
          <a:solidFill>
            <a:srgbClr val="00B05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Doctor</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0" name="Rectangle 189"/>
          <p:cNvSpPr/>
          <p:nvPr/>
        </p:nvSpPr>
        <p:spPr>
          <a:xfrm>
            <a:off x="10051538" y="3909264"/>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white"/>
                </a:solidFill>
                <a:effectLst/>
                <a:uLnTx/>
                <a:uFillTx/>
                <a:latin typeface="Intel Clear"/>
                <a:ea typeface="+mn-ea"/>
                <a:cs typeface="+mn-cs"/>
              </a:rPr>
              <a:t>Aodh</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1" name="Rectangle 190"/>
          <p:cNvSpPr/>
          <p:nvPr/>
        </p:nvSpPr>
        <p:spPr>
          <a:xfrm>
            <a:off x="10054598" y="3533148"/>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white"/>
                </a:solidFill>
                <a:effectLst/>
                <a:uLnTx/>
                <a:uFillTx/>
                <a:latin typeface="Intel Clear"/>
                <a:ea typeface="+mn-ea"/>
                <a:cs typeface="+mn-cs"/>
              </a:rPr>
              <a:t>Vitrage</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2" name="Rectangle 191"/>
          <p:cNvSpPr/>
          <p:nvPr/>
        </p:nvSpPr>
        <p:spPr>
          <a:xfrm>
            <a:off x="10051536" y="4669868"/>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Congress</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3" name="Rectangle 192"/>
          <p:cNvSpPr/>
          <p:nvPr/>
        </p:nvSpPr>
        <p:spPr>
          <a:xfrm>
            <a:off x="10050036" y="5037161"/>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Nova</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4" name="Rectangle 193"/>
          <p:cNvSpPr/>
          <p:nvPr/>
        </p:nvSpPr>
        <p:spPr>
          <a:xfrm>
            <a:off x="10050036" y="5404454"/>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Neutron</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95" name="Rectangle 194"/>
          <p:cNvSpPr/>
          <p:nvPr/>
        </p:nvSpPr>
        <p:spPr>
          <a:xfrm>
            <a:off x="10050036" y="5767235"/>
            <a:ext cx="1033025" cy="313491"/>
          </a:xfrm>
          <a:prstGeom prst="rect">
            <a:avLst/>
          </a:prstGeom>
          <a:solidFill>
            <a:srgbClr val="FFC000"/>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white"/>
                </a:solidFill>
                <a:effectLst/>
                <a:uLnTx/>
                <a:uFillTx/>
                <a:latin typeface="Intel Clear"/>
                <a:ea typeface="+mn-ea"/>
                <a:cs typeface="+mn-cs"/>
              </a:rPr>
              <a:t>Cinder</a:t>
            </a:r>
            <a:endParaRPr kumimoji="0" lang="en-US" sz="1200" b="0" i="0" u="none" strike="noStrike" kern="0" cap="none" spc="0" normalizeH="0" baseline="0" noProof="0" dirty="0" smtClean="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425862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15600" y="593367"/>
            <a:ext cx="11360800" cy="763600"/>
          </a:xfrm>
          <a:prstGeom prst="rect">
            <a:avLst/>
          </a:prstGeom>
          <a:noFill/>
          <a:ln>
            <a:noFill/>
          </a:ln>
        </p:spPr>
        <p:txBody>
          <a:bodyPr vert="horz" lIns="121900" tIns="121900" rIns="121900" bIns="121900" rtlCol="0" anchor="t" anchorCtr="0">
            <a:noAutofit/>
          </a:bodyPr>
          <a:lstStyle/>
          <a:p>
            <a:pPr>
              <a:lnSpc>
                <a:spcPct val="100000"/>
              </a:lnSpc>
              <a:spcBef>
                <a:spcPts val="0"/>
              </a:spcBef>
              <a:buClr>
                <a:schemeClr val="dk1"/>
              </a:buClr>
              <a:buSzPct val="25000"/>
            </a:pPr>
            <a:r>
              <a:rPr lang="en"/>
              <a:t>Introduction</a:t>
            </a:r>
          </a:p>
        </p:txBody>
      </p:sp>
      <p:grpSp>
        <p:nvGrpSpPr>
          <p:cNvPr id="197" name="Shape 197"/>
          <p:cNvGrpSpPr/>
          <p:nvPr/>
        </p:nvGrpSpPr>
        <p:grpSpPr>
          <a:xfrm>
            <a:off x="1247039" y="1356974"/>
            <a:ext cx="9560544" cy="5363396"/>
            <a:chOff x="809843" y="6"/>
            <a:chExt cx="7170408" cy="4022547"/>
          </a:xfrm>
        </p:grpSpPr>
        <p:sp>
          <p:nvSpPr>
            <p:cNvPr id="198" name="Shape 198"/>
            <p:cNvSpPr/>
            <p:nvPr/>
          </p:nvSpPr>
          <p:spPr>
            <a:xfrm rot="10800000">
              <a:off x="1212424" y="457"/>
              <a:ext cx="6767700" cy="1118100"/>
            </a:xfrm>
            <a:prstGeom prst="homePlate">
              <a:avLst>
                <a:gd name="adj" fmla="val 50000"/>
              </a:avLst>
            </a:prstGeom>
            <a:solidFill>
              <a:srgbClr val="FFAA3F"/>
            </a:solid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sp>
          <p:nvSpPr>
            <p:cNvPr id="199" name="Shape 199"/>
            <p:cNvSpPr txBox="1"/>
            <p:nvPr/>
          </p:nvSpPr>
          <p:spPr>
            <a:xfrm>
              <a:off x="1491851" y="352"/>
              <a:ext cx="6488400" cy="1118100"/>
            </a:xfrm>
            <a:prstGeom prst="rect">
              <a:avLst/>
            </a:prstGeom>
            <a:noFill/>
            <a:ln>
              <a:noFill/>
            </a:ln>
          </p:spPr>
          <p:txBody>
            <a:bodyPr lIns="657433" tIns="86333" rIns="161200" bIns="86333" anchor="ctr" anchorCtr="0">
              <a:noAutofit/>
            </a:bodyPr>
            <a:lstStyle/>
            <a:p>
              <a:pPr algn="ctr">
                <a:lnSpc>
                  <a:spcPct val="90000"/>
                </a:lnSpc>
                <a:buClr>
                  <a:schemeClr val="lt1"/>
                </a:buClr>
                <a:buSzPct val="25000"/>
              </a:pPr>
              <a:r>
                <a:rPr lang="en" sz="2267">
                  <a:solidFill>
                    <a:schemeClr val="lt1"/>
                  </a:solidFill>
                  <a:latin typeface="Arial"/>
                  <a:ea typeface="Arial"/>
                  <a:cs typeface="Arial"/>
                  <a:sym typeface="Arial"/>
                </a:rPr>
                <a:t> “Data Centres are powering our everyday lives. Organizations lose an average of $138,000 for one hour of downtime.” [1].</a:t>
              </a:r>
            </a:p>
          </p:txBody>
        </p:sp>
        <p:sp>
          <p:nvSpPr>
            <p:cNvPr id="200" name="Shape 200"/>
            <p:cNvSpPr/>
            <p:nvPr/>
          </p:nvSpPr>
          <p:spPr>
            <a:xfrm>
              <a:off x="809843" y="6"/>
              <a:ext cx="1118100" cy="1118100"/>
            </a:xfrm>
            <a:prstGeom prst="ellipse">
              <a:avLst/>
            </a:prstGeom>
            <a:blipFill rotWithShape="1">
              <a:blip r:embed="rId3">
                <a:alphaModFix/>
              </a:blip>
              <a:stretch>
                <a:fillRect/>
              </a:stretch>
            </a:blip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sp>
          <p:nvSpPr>
            <p:cNvPr id="201" name="Shape 201"/>
            <p:cNvSpPr/>
            <p:nvPr/>
          </p:nvSpPr>
          <p:spPr>
            <a:xfrm rot="10800000">
              <a:off x="1212424" y="1452455"/>
              <a:ext cx="6767700" cy="1118100"/>
            </a:xfrm>
            <a:prstGeom prst="homePlate">
              <a:avLst>
                <a:gd name="adj" fmla="val 50000"/>
              </a:avLst>
            </a:prstGeom>
            <a:solidFill>
              <a:srgbClr val="FFAA3F"/>
            </a:solid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sp>
          <p:nvSpPr>
            <p:cNvPr id="202" name="Shape 202"/>
            <p:cNvSpPr txBox="1"/>
            <p:nvPr/>
          </p:nvSpPr>
          <p:spPr>
            <a:xfrm>
              <a:off x="1491851" y="1452350"/>
              <a:ext cx="6488400" cy="1118100"/>
            </a:xfrm>
            <a:prstGeom prst="rect">
              <a:avLst/>
            </a:prstGeom>
            <a:noFill/>
            <a:ln>
              <a:noFill/>
            </a:ln>
          </p:spPr>
          <p:txBody>
            <a:bodyPr lIns="657433" tIns="86333" rIns="161200" bIns="86333" anchor="ctr" anchorCtr="0">
              <a:noAutofit/>
            </a:bodyPr>
            <a:lstStyle/>
            <a:p>
              <a:pPr algn="ctr">
                <a:lnSpc>
                  <a:spcPct val="90000"/>
                </a:lnSpc>
                <a:buClr>
                  <a:schemeClr val="lt1"/>
                </a:buClr>
                <a:buSzPct val="25000"/>
              </a:pPr>
              <a:r>
                <a:rPr lang="en" sz="2267">
                  <a:solidFill>
                    <a:schemeClr val="lt1"/>
                  </a:solidFill>
                  <a:latin typeface="Arial"/>
                  <a:ea typeface="Arial"/>
                  <a:cs typeface="Arial"/>
                  <a:sym typeface="Arial"/>
                </a:rPr>
                <a:t>Telco and Enterprise alike are asking how they get and provide Service Assurance, QoS and provide SLA’s on the platform and services when deploying NFV.</a:t>
              </a:r>
            </a:p>
          </p:txBody>
        </p:sp>
        <p:sp>
          <p:nvSpPr>
            <p:cNvPr id="203" name="Shape 203"/>
            <p:cNvSpPr/>
            <p:nvPr/>
          </p:nvSpPr>
          <p:spPr>
            <a:xfrm>
              <a:off x="809843" y="1452003"/>
              <a:ext cx="1118100" cy="1118099"/>
            </a:xfrm>
            <a:prstGeom prst="ellipse">
              <a:avLst/>
            </a:prstGeom>
            <a:blipFill rotWithShape="1">
              <a:blip r:embed="rId4">
                <a:alphaModFix/>
              </a:blip>
              <a:stretch>
                <a:fillRect/>
              </a:stretch>
            </a:blip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sp>
          <p:nvSpPr>
            <p:cNvPr id="204" name="Shape 204"/>
            <p:cNvSpPr/>
            <p:nvPr/>
          </p:nvSpPr>
          <p:spPr>
            <a:xfrm rot="10800000">
              <a:off x="1212424" y="2904453"/>
              <a:ext cx="6767700" cy="1118100"/>
            </a:xfrm>
            <a:prstGeom prst="homePlate">
              <a:avLst>
                <a:gd name="adj" fmla="val 50000"/>
              </a:avLst>
            </a:prstGeom>
            <a:solidFill>
              <a:srgbClr val="FFAA3F"/>
            </a:solid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sp>
          <p:nvSpPr>
            <p:cNvPr id="205" name="Shape 205"/>
            <p:cNvSpPr txBox="1"/>
            <p:nvPr/>
          </p:nvSpPr>
          <p:spPr>
            <a:xfrm>
              <a:off x="1491851" y="2904348"/>
              <a:ext cx="6488400" cy="1118100"/>
            </a:xfrm>
            <a:prstGeom prst="rect">
              <a:avLst/>
            </a:prstGeom>
            <a:noFill/>
            <a:ln>
              <a:noFill/>
            </a:ln>
          </p:spPr>
          <p:txBody>
            <a:bodyPr lIns="657433" tIns="86333" rIns="161200" bIns="86333" anchor="ctr" anchorCtr="0">
              <a:noAutofit/>
            </a:bodyPr>
            <a:lstStyle/>
            <a:p>
              <a:pPr algn="ctr">
                <a:lnSpc>
                  <a:spcPct val="90000"/>
                </a:lnSpc>
                <a:buClr>
                  <a:schemeClr val="lt1"/>
                </a:buClr>
                <a:buSzPct val="25000"/>
              </a:pPr>
              <a:r>
                <a:rPr lang="en" sz="2267">
                  <a:solidFill>
                    <a:schemeClr val="lt1"/>
                  </a:solidFill>
                  <a:latin typeface="Arial"/>
                  <a:ea typeface="Arial"/>
                  <a:cs typeface="Arial"/>
                  <a:sym typeface="Arial"/>
                </a:rPr>
                <a:t>It is vital to monitor systems for malfunctions or misbehaviours that could lead to service disruption and promptly react to these faults/events to minimize service disruption/downtime.</a:t>
              </a:r>
            </a:p>
          </p:txBody>
        </p:sp>
        <p:sp>
          <p:nvSpPr>
            <p:cNvPr id="206" name="Shape 206"/>
            <p:cNvSpPr/>
            <p:nvPr/>
          </p:nvSpPr>
          <p:spPr>
            <a:xfrm>
              <a:off x="809843" y="2904000"/>
              <a:ext cx="1118100" cy="1118100"/>
            </a:xfrm>
            <a:prstGeom prst="ellipse">
              <a:avLst/>
            </a:prstGeom>
            <a:blipFill rotWithShape="1">
              <a:blip r:embed="rId5">
                <a:alphaModFix/>
              </a:blip>
              <a:stretch>
                <a:fillRect/>
              </a:stretch>
            </a:blipFill>
            <a:ln w="25400" cap="flat" cmpd="sng">
              <a:solidFill>
                <a:schemeClr val="lt1"/>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207" name="Shape 207"/>
          <p:cNvPicPr preferRelativeResize="0"/>
          <p:nvPr/>
        </p:nvPicPr>
        <p:blipFill rotWithShape="1">
          <a:blip r:embed="rId6">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15851545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213" name="Shape 213"/>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214" name="Shape 214"/>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215" name="Shape 215"/>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pPr>
            <a:endParaRPr sz="1867">
              <a:solidFill>
                <a:schemeClr val="lt1"/>
              </a:solidFill>
              <a:latin typeface="Arial"/>
              <a:ea typeface="Arial"/>
              <a:cs typeface="Arial"/>
              <a:sym typeface="Arial"/>
            </a:endParaRPr>
          </a:p>
        </p:txBody>
      </p:sp>
      <p:sp>
        <p:nvSpPr>
          <p:cNvPr id="216" name="Shape 216"/>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217" name="Shape 217"/>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218" name="Shape 218"/>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219" name="Shape 219"/>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220" name="Shape 220"/>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221" name="Shape 221"/>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222" name="Shape 222"/>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223" name="Shape 223"/>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224" name="Shape 224"/>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225" name="Shape 225"/>
          <p:cNvCxnSpPr>
            <a:stCxn id="223" idx="1"/>
            <a:endCxn id="222"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226" name="Shape 226"/>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227" name="Shape 227"/>
          <p:cNvCxnSpPr>
            <a:stCxn id="217" idx="3"/>
            <a:endCxn id="222"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228" name="Shape 228"/>
          <p:cNvSpPr/>
          <p:nvPr/>
        </p:nvSpPr>
        <p:spPr>
          <a:xfrm>
            <a:off x="1673999" y="4129722"/>
            <a:ext cx="807200" cy="691999"/>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29" name="Shape 229"/>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230" name="Shape 230"/>
          <p:cNvSpPr/>
          <p:nvPr/>
        </p:nvSpPr>
        <p:spPr>
          <a:xfrm>
            <a:off x="7481368" y="4164267"/>
            <a:ext cx="807200" cy="692000"/>
          </a:xfrm>
          <a:prstGeom prst="rect">
            <a:avLst/>
          </a:prstGeom>
          <a:solidFill>
            <a:srgbClr val="A5A5A5"/>
          </a:solidFill>
          <a:ln w="25400" cap="flat" cmpd="sng">
            <a:solidFill>
              <a:srgbClr val="A5A5A5"/>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31" name="Shape 231"/>
          <p:cNvCxnSpPr/>
          <p:nvPr/>
        </p:nvCxnSpPr>
        <p:spPr>
          <a:xfrm>
            <a:off x="8153107" y="4856244"/>
            <a:ext cx="148800" cy="310400"/>
          </a:xfrm>
          <a:prstGeom prst="straightConnector1">
            <a:avLst/>
          </a:prstGeom>
          <a:noFill/>
          <a:ln w="9525" cap="flat" cmpd="sng">
            <a:solidFill>
              <a:srgbClr val="A5A5A5"/>
            </a:solidFill>
            <a:prstDash val="solid"/>
            <a:round/>
            <a:headEnd type="triangle" w="lg" len="lg"/>
            <a:tailEnd type="triangle" w="lg" len="lg"/>
          </a:ln>
        </p:spPr>
      </p:cxnSp>
      <p:sp>
        <p:nvSpPr>
          <p:cNvPr id="232" name="Shape 232"/>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33" name="Shape 233"/>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234" name="Shape 234"/>
          <p:cNvSpPr/>
          <p:nvPr/>
        </p:nvSpPr>
        <p:spPr>
          <a:xfrm>
            <a:off x="10451967" y="6151600"/>
            <a:ext cx="546400" cy="388800"/>
          </a:xfrm>
          <a:prstGeom prst="rect">
            <a:avLst/>
          </a:prstGeom>
          <a:solidFill>
            <a:srgbClr val="999999"/>
          </a:solidFill>
          <a:ln w="25400" cap="flat" cmpd="sng">
            <a:solidFill>
              <a:srgbClr val="999999"/>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35" name="Shape 235"/>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Standby</a:t>
            </a:r>
          </a:p>
        </p:txBody>
      </p:sp>
      <p:pic>
        <p:nvPicPr>
          <p:cNvPr id="236" name="Shape 236"/>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10210542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242" name="Shape 242"/>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243" name="Shape 243"/>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244" name="Shape 244"/>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pPr>
            <a:endParaRPr sz="1867">
              <a:solidFill>
                <a:schemeClr val="lt1"/>
              </a:solidFill>
              <a:latin typeface="Arial"/>
              <a:ea typeface="Arial"/>
              <a:cs typeface="Arial"/>
              <a:sym typeface="Arial"/>
            </a:endParaRPr>
          </a:p>
        </p:txBody>
      </p:sp>
      <p:sp>
        <p:nvSpPr>
          <p:cNvPr id="245" name="Shape 245"/>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246" name="Shape 246"/>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247" name="Shape 247"/>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248" name="Shape 248"/>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249" name="Shape 249"/>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250" name="Shape 250"/>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251" name="Shape 251"/>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252" name="Shape 252"/>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253" name="Shape 253"/>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254" name="Shape 254"/>
          <p:cNvCxnSpPr>
            <a:stCxn id="252" idx="1"/>
            <a:endCxn id="251"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255" name="Shape 255"/>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256" name="Shape 256"/>
          <p:cNvCxnSpPr>
            <a:stCxn id="246" idx="3"/>
            <a:endCxn id="251"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257" name="Shape 257"/>
          <p:cNvSpPr/>
          <p:nvPr/>
        </p:nvSpPr>
        <p:spPr>
          <a:xfrm>
            <a:off x="1673999" y="4129722"/>
            <a:ext cx="807200" cy="691999"/>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58" name="Shape 258"/>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259" name="Shape 259"/>
          <p:cNvSpPr/>
          <p:nvPr/>
        </p:nvSpPr>
        <p:spPr>
          <a:xfrm>
            <a:off x="7481368" y="4164267"/>
            <a:ext cx="807200" cy="692000"/>
          </a:xfrm>
          <a:prstGeom prst="rect">
            <a:avLst/>
          </a:prstGeom>
          <a:solidFill>
            <a:srgbClr val="A5A5A5"/>
          </a:solidFill>
          <a:ln w="25400" cap="flat" cmpd="sng">
            <a:solidFill>
              <a:srgbClr val="A5A5A5"/>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60" name="Shape 260"/>
          <p:cNvCxnSpPr/>
          <p:nvPr/>
        </p:nvCxnSpPr>
        <p:spPr>
          <a:xfrm>
            <a:off x="8153107" y="4856244"/>
            <a:ext cx="148800" cy="310400"/>
          </a:xfrm>
          <a:prstGeom prst="straightConnector1">
            <a:avLst/>
          </a:prstGeom>
          <a:noFill/>
          <a:ln w="9525" cap="flat" cmpd="sng">
            <a:solidFill>
              <a:srgbClr val="A5A5A5"/>
            </a:solidFill>
            <a:prstDash val="solid"/>
            <a:round/>
            <a:headEnd type="triangle" w="lg" len="lg"/>
            <a:tailEnd type="triangle" w="lg" len="lg"/>
          </a:ln>
        </p:spPr>
      </p:cxnSp>
      <p:sp>
        <p:nvSpPr>
          <p:cNvPr id="261" name="Shape 261"/>
          <p:cNvSpPr/>
          <p:nvPr/>
        </p:nvSpPr>
        <p:spPr>
          <a:xfrm>
            <a:off x="5615065" y="1333239"/>
            <a:ext cx="3835599" cy="1881600"/>
          </a:xfrm>
          <a:prstGeom prst="cloudCallout">
            <a:avLst>
              <a:gd name="adj1" fmla="val -28796"/>
              <a:gd name="adj2" fmla="val 95413"/>
            </a:avLst>
          </a:prstGeom>
          <a:solidFill>
            <a:srgbClr val="92D050"/>
          </a:solidFill>
          <a:ln w="25400" cap="flat" cmpd="sng">
            <a:solidFill>
              <a:srgbClr val="92D050"/>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262" name="Shape 262"/>
          <p:cNvSpPr txBox="1"/>
          <p:nvPr/>
        </p:nvSpPr>
        <p:spPr>
          <a:xfrm>
            <a:off x="5739613" y="2010825"/>
            <a:ext cx="3986400" cy="410400"/>
          </a:xfrm>
          <a:prstGeom prst="rect">
            <a:avLst/>
          </a:prstGeom>
          <a:noFill/>
          <a:ln>
            <a:noFill/>
          </a:ln>
        </p:spPr>
        <p:txBody>
          <a:bodyPr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localhost-port.0-link_status != 0 </a:t>
            </a:r>
          </a:p>
        </p:txBody>
      </p:sp>
      <p:sp>
        <p:nvSpPr>
          <p:cNvPr id="263" name="Shape 263"/>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64" name="Shape 264"/>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265" name="Shape 265"/>
          <p:cNvSpPr/>
          <p:nvPr/>
        </p:nvSpPr>
        <p:spPr>
          <a:xfrm>
            <a:off x="10451967" y="6151600"/>
            <a:ext cx="546400" cy="388800"/>
          </a:xfrm>
          <a:prstGeom prst="rect">
            <a:avLst/>
          </a:prstGeom>
          <a:solidFill>
            <a:srgbClr val="999999"/>
          </a:solidFill>
          <a:ln w="25400" cap="flat" cmpd="sng">
            <a:solidFill>
              <a:srgbClr val="999999"/>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66" name="Shape 266"/>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Standby</a:t>
            </a:r>
          </a:p>
        </p:txBody>
      </p:sp>
      <p:pic>
        <p:nvPicPr>
          <p:cNvPr id="267" name="Shape 267"/>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8729427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273" name="Shape 273"/>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274" name="Shape 274"/>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275" name="Shape 275"/>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pPr>
            <a:endParaRPr sz="1867">
              <a:solidFill>
                <a:schemeClr val="lt1"/>
              </a:solidFill>
              <a:latin typeface="Arial"/>
              <a:ea typeface="Arial"/>
              <a:cs typeface="Arial"/>
              <a:sym typeface="Arial"/>
            </a:endParaRPr>
          </a:p>
        </p:txBody>
      </p:sp>
      <p:sp>
        <p:nvSpPr>
          <p:cNvPr id="276" name="Shape 276"/>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277" name="Shape 277"/>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278" name="Shape 278"/>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279" name="Shape 279"/>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280" name="Shape 280"/>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281" name="Shape 281"/>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282" name="Shape 282"/>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283" name="Shape 283"/>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284" name="Shape 284"/>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285" name="Shape 285"/>
          <p:cNvCxnSpPr>
            <a:stCxn id="283" idx="1"/>
            <a:endCxn id="282"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286" name="Shape 286"/>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287" name="Shape 287"/>
          <p:cNvCxnSpPr>
            <a:stCxn id="277" idx="3"/>
            <a:endCxn id="282"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288" name="Shape 288"/>
          <p:cNvSpPr/>
          <p:nvPr/>
        </p:nvSpPr>
        <p:spPr>
          <a:xfrm>
            <a:off x="1673999" y="4129722"/>
            <a:ext cx="807200" cy="691999"/>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89" name="Shape 289"/>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290" name="Shape 290"/>
          <p:cNvSpPr/>
          <p:nvPr/>
        </p:nvSpPr>
        <p:spPr>
          <a:xfrm>
            <a:off x="7481368" y="4164267"/>
            <a:ext cx="807200" cy="692000"/>
          </a:xfrm>
          <a:prstGeom prst="rect">
            <a:avLst/>
          </a:prstGeom>
          <a:solidFill>
            <a:srgbClr val="A5A5A5"/>
          </a:solidFill>
          <a:ln w="25400" cap="flat" cmpd="sng">
            <a:solidFill>
              <a:srgbClr val="A5A5A5"/>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291" name="Shape 291"/>
          <p:cNvCxnSpPr/>
          <p:nvPr/>
        </p:nvCxnSpPr>
        <p:spPr>
          <a:xfrm>
            <a:off x="8153107" y="4856244"/>
            <a:ext cx="148800" cy="310400"/>
          </a:xfrm>
          <a:prstGeom prst="straightConnector1">
            <a:avLst/>
          </a:prstGeom>
          <a:noFill/>
          <a:ln w="9525" cap="flat" cmpd="sng">
            <a:solidFill>
              <a:srgbClr val="A5A5A5"/>
            </a:solidFill>
            <a:prstDash val="solid"/>
            <a:round/>
            <a:headEnd type="triangle" w="lg" len="lg"/>
            <a:tailEnd type="triangle" w="lg" len="lg"/>
          </a:ln>
        </p:spPr>
      </p:cxnSp>
      <p:sp>
        <p:nvSpPr>
          <p:cNvPr id="292" name="Shape 292"/>
          <p:cNvSpPr/>
          <p:nvPr/>
        </p:nvSpPr>
        <p:spPr>
          <a:xfrm>
            <a:off x="5615065" y="1333239"/>
            <a:ext cx="3835599" cy="1881600"/>
          </a:xfrm>
          <a:prstGeom prst="cloudCallout">
            <a:avLst>
              <a:gd name="adj1" fmla="val -28796"/>
              <a:gd name="adj2" fmla="val 95413"/>
            </a:avLst>
          </a:prstGeom>
          <a:solidFill>
            <a:srgbClr val="92D050"/>
          </a:solidFill>
          <a:ln w="25400" cap="flat" cmpd="sng">
            <a:solidFill>
              <a:srgbClr val="92D050"/>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293" name="Shape 293"/>
          <p:cNvSpPr txBox="1"/>
          <p:nvPr/>
        </p:nvSpPr>
        <p:spPr>
          <a:xfrm>
            <a:off x="5739613" y="2010825"/>
            <a:ext cx="3986400" cy="410400"/>
          </a:xfrm>
          <a:prstGeom prst="rect">
            <a:avLst/>
          </a:prstGeom>
          <a:noFill/>
          <a:ln>
            <a:noFill/>
          </a:ln>
        </p:spPr>
        <p:txBody>
          <a:bodyPr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localhost-port.0-link_status != 0 </a:t>
            </a:r>
          </a:p>
        </p:txBody>
      </p:sp>
      <p:sp>
        <p:nvSpPr>
          <p:cNvPr id="294" name="Shape 294"/>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95" name="Shape 295"/>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296" name="Shape 296"/>
          <p:cNvSpPr/>
          <p:nvPr/>
        </p:nvSpPr>
        <p:spPr>
          <a:xfrm>
            <a:off x="10451967" y="6151600"/>
            <a:ext cx="546400" cy="388800"/>
          </a:xfrm>
          <a:prstGeom prst="rect">
            <a:avLst/>
          </a:prstGeom>
          <a:solidFill>
            <a:srgbClr val="999999"/>
          </a:solidFill>
          <a:ln w="25400" cap="flat" cmpd="sng">
            <a:solidFill>
              <a:srgbClr val="999999"/>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297" name="Shape 297"/>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Standby</a:t>
            </a:r>
          </a:p>
        </p:txBody>
      </p:sp>
      <p:pic>
        <p:nvPicPr>
          <p:cNvPr id="298" name="Shape 298"/>
          <p:cNvPicPr preferRelativeResize="0"/>
          <p:nvPr/>
        </p:nvPicPr>
        <p:blipFill rotWithShape="1">
          <a:blip r:embed="rId4">
            <a:alphaModFix/>
          </a:blip>
          <a:srcRect/>
          <a:stretch/>
        </p:blipFill>
        <p:spPr>
          <a:xfrm>
            <a:off x="9374515" y="109048"/>
            <a:ext cx="2705200" cy="634800"/>
          </a:xfrm>
          <a:prstGeom prst="rect">
            <a:avLst/>
          </a:prstGeom>
          <a:noFill/>
          <a:ln>
            <a:noFill/>
          </a:ln>
        </p:spPr>
      </p:pic>
      <p:pic>
        <p:nvPicPr>
          <p:cNvPr id="299" name="Shape 299"/>
          <p:cNvPicPr preferRelativeResize="0"/>
          <p:nvPr/>
        </p:nvPicPr>
        <p:blipFill rotWithShape="1">
          <a:blip r:embed="rId5">
            <a:alphaModFix/>
          </a:blip>
          <a:srcRect/>
          <a:stretch/>
        </p:blipFill>
        <p:spPr>
          <a:xfrm>
            <a:off x="5671043" y="493523"/>
            <a:ext cx="3736800" cy="2764400"/>
          </a:xfrm>
          <a:prstGeom prst="rect">
            <a:avLst/>
          </a:prstGeom>
          <a:noFill/>
          <a:ln>
            <a:noFill/>
          </a:ln>
        </p:spPr>
      </p:pic>
    </p:spTree>
    <p:extLst>
      <p:ext uri="{BB962C8B-B14F-4D97-AF65-F5344CB8AC3E}">
        <p14:creationId xmlns:p14="http://schemas.microsoft.com/office/powerpoint/2010/main" val="82203326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305" name="Shape 305"/>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306" name="Shape 306"/>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307" name="Shape 307"/>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pPr>
            <a:endParaRPr sz="1867">
              <a:solidFill>
                <a:schemeClr val="lt1"/>
              </a:solidFill>
              <a:latin typeface="Arial"/>
              <a:ea typeface="Arial"/>
              <a:cs typeface="Arial"/>
              <a:sym typeface="Arial"/>
            </a:endParaRPr>
          </a:p>
        </p:txBody>
      </p:sp>
      <p:sp>
        <p:nvSpPr>
          <p:cNvPr id="308" name="Shape 308"/>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309" name="Shape 309"/>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310" name="Shape 310"/>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311" name="Shape 311"/>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312" name="Shape 312"/>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313" name="Shape 313"/>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314" name="Shape 314"/>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315" name="Shape 315"/>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316" name="Shape 316"/>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317" name="Shape 317"/>
          <p:cNvCxnSpPr>
            <a:stCxn id="315" idx="1"/>
            <a:endCxn id="314"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318" name="Shape 318"/>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319" name="Shape 319"/>
          <p:cNvCxnSpPr>
            <a:stCxn id="309" idx="3"/>
            <a:endCxn id="314"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320" name="Shape 320"/>
          <p:cNvSpPr/>
          <p:nvPr/>
        </p:nvSpPr>
        <p:spPr>
          <a:xfrm>
            <a:off x="1673999" y="4129722"/>
            <a:ext cx="807200" cy="691999"/>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21" name="Shape 321"/>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322" name="Shape 322"/>
          <p:cNvSpPr/>
          <p:nvPr/>
        </p:nvSpPr>
        <p:spPr>
          <a:xfrm>
            <a:off x="7481368" y="4164267"/>
            <a:ext cx="807200" cy="692000"/>
          </a:xfrm>
          <a:prstGeom prst="rect">
            <a:avLst/>
          </a:prstGeom>
          <a:solidFill>
            <a:srgbClr val="A5A5A5"/>
          </a:solidFill>
          <a:ln w="25400" cap="flat" cmpd="sng">
            <a:solidFill>
              <a:srgbClr val="A5A5A5"/>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23" name="Shape 323"/>
          <p:cNvCxnSpPr/>
          <p:nvPr/>
        </p:nvCxnSpPr>
        <p:spPr>
          <a:xfrm>
            <a:off x="8153107" y="4856244"/>
            <a:ext cx="148800" cy="310400"/>
          </a:xfrm>
          <a:prstGeom prst="straightConnector1">
            <a:avLst/>
          </a:prstGeom>
          <a:noFill/>
          <a:ln w="9525" cap="flat" cmpd="sng">
            <a:solidFill>
              <a:srgbClr val="A5A5A5"/>
            </a:solidFill>
            <a:prstDash val="solid"/>
            <a:round/>
            <a:headEnd type="triangle" w="lg" len="lg"/>
            <a:tailEnd type="triangle" w="lg" len="lg"/>
          </a:ln>
        </p:spPr>
      </p:cxnSp>
      <p:sp>
        <p:nvSpPr>
          <p:cNvPr id="324" name="Shape 324"/>
          <p:cNvSpPr/>
          <p:nvPr/>
        </p:nvSpPr>
        <p:spPr>
          <a:xfrm>
            <a:off x="5615065" y="1333239"/>
            <a:ext cx="3835599" cy="1881600"/>
          </a:xfrm>
          <a:prstGeom prst="cloudCallout">
            <a:avLst>
              <a:gd name="adj1" fmla="val -28796"/>
              <a:gd name="adj2" fmla="val 95413"/>
            </a:avLst>
          </a:prstGeom>
          <a:solidFill>
            <a:srgbClr val="92D050"/>
          </a:solidFill>
          <a:ln w="25400" cap="flat" cmpd="sng">
            <a:solidFill>
              <a:srgbClr val="92D050"/>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325" name="Shape 325"/>
          <p:cNvSpPr txBox="1"/>
          <p:nvPr/>
        </p:nvSpPr>
        <p:spPr>
          <a:xfrm>
            <a:off x="5739613" y="2010825"/>
            <a:ext cx="3986400" cy="410400"/>
          </a:xfrm>
          <a:prstGeom prst="rect">
            <a:avLst/>
          </a:prstGeom>
          <a:noFill/>
          <a:ln>
            <a:noFill/>
          </a:ln>
        </p:spPr>
        <p:txBody>
          <a:bodyPr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localhost-port.0-link_status != 0 </a:t>
            </a:r>
          </a:p>
        </p:txBody>
      </p:sp>
      <p:sp>
        <p:nvSpPr>
          <p:cNvPr id="326" name="Shape 326"/>
          <p:cNvSpPr txBox="1"/>
          <p:nvPr/>
        </p:nvSpPr>
        <p:spPr>
          <a:xfrm>
            <a:off x="2402067" y="5187295"/>
            <a:ext cx="624000" cy="861600"/>
          </a:xfrm>
          <a:prstGeom prst="rect">
            <a:avLst/>
          </a:prstGeom>
          <a:noFill/>
          <a:ln>
            <a:noFill/>
          </a:ln>
        </p:spPr>
        <p:txBody>
          <a:bodyPr lIns="121900" tIns="60933" rIns="121900" bIns="60933" anchor="t" anchorCtr="0">
            <a:noAutofit/>
          </a:bodyPr>
          <a:lstStyle/>
          <a:p>
            <a:pPr>
              <a:buClr>
                <a:srgbClr val="FF0000"/>
              </a:buClr>
              <a:buSzPct val="25000"/>
            </a:pPr>
            <a:r>
              <a:rPr lang="en" sz="4800">
                <a:solidFill>
                  <a:srgbClr val="FF0000"/>
                </a:solidFill>
                <a:latin typeface="Arial"/>
                <a:ea typeface="Arial"/>
                <a:cs typeface="Arial"/>
                <a:sym typeface="Arial"/>
              </a:rPr>
              <a:t>X</a:t>
            </a:r>
          </a:p>
        </p:txBody>
      </p:sp>
      <p:sp>
        <p:nvSpPr>
          <p:cNvPr id="327" name="Shape 327"/>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328" name="Shape 328"/>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329" name="Shape 329"/>
          <p:cNvSpPr/>
          <p:nvPr/>
        </p:nvSpPr>
        <p:spPr>
          <a:xfrm>
            <a:off x="10451967" y="6151600"/>
            <a:ext cx="546400" cy="388800"/>
          </a:xfrm>
          <a:prstGeom prst="rect">
            <a:avLst/>
          </a:prstGeom>
          <a:solidFill>
            <a:srgbClr val="999999"/>
          </a:solidFill>
          <a:ln w="25400" cap="flat" cmpd="sng">
            <a:solidFill>
              <a:srgbClr val="999999"/>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330" name="Shape 330"/>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Standby</a:t>
            </a:r>
          </a:p>
        </p:txBody>
      </p:sp>
      <p:pic>
        <p:nvPicPr>
          <p:cNvPr id="331" name="Shape 331"/>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305720423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337" name="Shape 337"/>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338" name="Shape 338"/>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339" name="Shape 339"/>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pPr>
            <a:endParaRPr sz="1867">
              <a:solidFill>
                <a:schemeClr val="lt1"/>
              </a:solidFill>
              <a:latin typeface="Arial"/>
              <a:ea typeface="Arial"/>
              <a:cs typeface="Arial"/>
              <a:sym typeface="Arial"/>
            </a:endParaRPr>
          </a:p>
        </p:txBody>
      </p:sp>
      <p:sp>
        <p:nvSpPr>
          <p:cNvPr id="340" name="Shape 340"/>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341" name="Shape 341"/>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342" name="Shape 342"/>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343" name="Shape 343"/>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344" name="Shape 344"/>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345" name="Shape 345"/>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346" name="Shape 346"/>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347" name="Shape 347"/>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348" name="Shape 348"/>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349" name="Shape 349"/>
          <p:cNvCxnSpPr>
            <a:stCxn id="347" idx="1"/>
            <a:endCxn id="346"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350" name="Shape 350"/>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351" name="Shape 351"/>
          <p:cNvCxnSpPr>
            <a:stCxn id="341" idx="3"/>
            <a:endCxn id="346"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352" name="Shape 352"/>
          <p:cNvSpPr/>
          <p:nvPr/>
        </p:nvSpPr>
        <p:spPr>
          <a:xfrm>
            <a:off x="1673999" y="4129722"/>
            <a:ext cx="807200" cy="691999"/>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53" name="Shape 353"/>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354" name="Shape 354"/>
          <p:cNvSpPr/>
          <p:nvPr/>
        </p:nvSpPr>
        <p:spPr>
          <a:xfrm>
            <a:off x="7481368" y="4164267"/>
            <a:ext cx="807200" cy="692000"/>
          </a:xfrm>
          <a:prstGeom prst="rect">
            <a:avLst/>
          </a:prstGeom>
          <a:solidFill>
            <a:srgbClr val="A5A5A5"/>
          </a:solidFill>
          <a:ln w="25400" cap="flat" cmpd="sng">
            <a:solidFill>
              <a:srgbClr val="A5A5A5"/>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55" name="Shape 355"/>
          <p:cNvCxnSpPr/>
          <p:nvPr/>
        </p:nvCxnSpPr>
        <p:spPr>
          <a:xfrm>
            <a:off x="8153107" y="4856244"/>
            <a:ext cx="148800" cy="310400"/>
          </a:xfrm>
          <a:prstGeom prst="straightConnector1">
            <a:avLst/>
          </a:prstGeom>
          <a:noFill/>
          <a:ln w="9525" cap="flat" cmpd="sng">
            <a:solidFill>
              <a:srgbClr val="A5A5A5"/>
            </a:solidFill>
            <a:prstDash val="solid"/>
            <a:round/>
            <a:headEnd type="triangle" w="lg" len="lg"/>
            <a:tailEnd type="triangle" w="lg" len="lg"/>
          </a:ln>
        </p:spPr>
      </p:cxnSp>
      <p:sp>
        <p:nvSpPr>
          <p:cNvPr id="356" name="Shape 356"/>
          <p:cNvSpPr/>
          <p:nvPr/>
        </p:nvSpPr>
        <p:spPr>
          <a:xfrm>
            <a:off x="5615065" y="1333239"/>
            <a:ext cx="3835599" cy="1881600"/>
          </a:xfrm>
          <a:prstGeom prst="cloudCallout">
            <a:avLst>
              <a:gd name="adj1" fmla="val -28796"/>
              <a:gd name="adj2" fmla="val 95413"/>
            </a:avLst>
          </a:prstGeom>
          <a:solidFill>
            <a:srgbClr val="FF0000"/>
          </a:solidFill>
          <a:ln w="25400" cap="flat" cmpd="sng">
            <a:solidFill>
              <a:srgbClr val="FF0000"/>
            </a:solidFill>
            <a:prstDash val="solid"/>
            <a:round/>
            <a:headEnd type="none" w="med" len="med"/>
            <a:tailEnd type="none" w="med" len="med"/>
          </a:ln>
        </p:spPr>
        <p:txBody>
          <a:bodyPr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357" name="Shape 357"/>
          <p:cNvSpPr txBox="1"/>
          <p:nvPr/>
        </p:nvSpPr>
        <p:spPr>
          <a:xfrm>
            <a:off x="5739613" y="2010825"/>
            <a:ext cx="3986400" cy="410400"/>
          </a:xfrm>
          <a:prstGeom prst="rect">
            <a:avLst/>
          </a:prstGeom>
          <a:noFill/>
          <a:ln>
            <a:noFill/>
          </a:ln>
        </p:spPr>
        <p:txBody>
          <a:bodyPr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localhost-port.0-link_status == 0 </a:t>
            </a:r>
          </a:p>
        </p:txBody>
      </p:sp>
      <p:sp>
        <p:nvSpPr>
          <p:cNvPr id="358" name="Shape 358"/>
          <p:cNvSpPr txBox="1"/>
          <p:nvPr/>
        </p:nvSpPr>
        <p:spPr>
          <a:xfrm>
            <a:off x="2402067" y="5187295"/>
            <a:ext cx="624000" cy="861600"/>
          </a:xfrm>
          <a:prstGeom prst="rect">
            <a:avLst/>
          </a:prstGeom>
          <a:noFill/>
          <a:ln>
            <a:noFill/>
          </a:ln>
        </p:spPr>
        <p:txBody>
          <a:bodyPr lIns="121900" tIns="60933" rIns="121900" bIns="60933" anchor="t" anchorCtr="0">
            <a:noAutofit/>
          </a:bodyPr>
          <a:lstStyle/>
          <a:p>
            <a:pPr>
              <a:buClr>
                <a:srgbClr val="FF0000"/>
              </a:buClr>
              <a:buSzPct val="25000"/>
            </a:pPr>
            <a:r>
              <a:rPr lang="en" sz="4800">
                <a:solidFill>
                  <a:srgbClr val="FF0000"/>
                </a:solidFill>
                <a:latin typeface="Arial"/>
                <a:ea typeface="Arial"/>
                <a:cs typeface="Arial"/>
                <a:sym typeface="Arial"/>
              </a:rPr>
              <a:t>X</a:t>
            </a:r>
          </a:p>
        </p:txBody>
      </p:sp>
      <p:sp>
        <p:nvSpPr>
          <p:cNvPr id="359" name="Shape 359"/>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360" name="Shape 360"/>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361" name="Shape 361"/>
          <p:cNvSpPr/>
          <p:nvPr/>
        </p:nvSpPr>
        <p:spPr>
          <a:xfrm>
            <a:off x="10451967" y="6151600"/>
            <a:ext cx="546400" cy="388800"/>
          </a:xfrm>
          <a:prstGeom prst="rect">
            <a:avLst/>
          </a:prstGeom>
          <a:solidFill>
            <a:srgbClr val="999999"/>
          </a:solidFill>
          <a:ln w="25400" cap="flat" cmpd="sng">
            <a:solidFill>
              <a:srgbClr val="999999"/>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362" name="Shape 362"/>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Standby</a:t>
            </a:r>
          </a:p>
        </p:txBody>
      </p:sp>
      <p:pic>
        <p:nvPicPr>
          <p:cNvPr id="363" name="Shape 363"/>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295537210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48547" y="266275"/>
            <a:ext cx="11360800" cy="763600"/>
          </a:xfrm>
          <a:prstGeom prst="rect">
            <a:avLst/>
          </a:prstGeom>
          <a:noFill/>
          <a:ln>
            <a:noFill/>
          </a:ln>
        </p:spPr>
        <p:txBody>
          <a:bodyPr vert="horz" lIns="121900" tIns="121900" rIns="121900" bIns="121900" rtlCol="0" anchor="t" anchorCtr="0">
            <a:noAutofit/>
          </a:bodyPr>
          <a:lstStyle/>
          <a:p>
            <a:pPr>
              <a:buSzPct val="25000"/>
            </a:pPr>
            <a:r>
              <a:rPr lang="en"/>
              <a:t>Use case Example</a:t>
            </a:r>
          </a:p>
        </p:txBody>
      </p:sp>
      <p:sp>
        <p:nvSpPr>
          <p:cNvPr id="369" name="Shape 369"/>
          <p:cNvSpPr txBox="1">
            <a:spLocks noGrp="1"/>
          </p:cNvSpPr>
          <p:nvPr>
            <p:ph type="body" idx="1"/>
          </p:nvPr>
        </p:nvSpPr>
        <p:spPr>
          <a:xfrm>
            <a:off x="448547" y="1052583"/>
            <a:ext cx="11360800" cy="1033600"/>
          </a:xfrm>
          <a:prstGeom prst="rect">
            <a:avLst/>
          </a:prstGeom>
          <a:noFill/>
          <a:ln>
            <a:noFill/>
          </a:ln>
        </p:spPr>
        <p:txBody>
          <a:bodyPr vert="horz" lIns="121900" tIns="121900" rIns="121900" bIns="121900" rtlCol="0" anchor="t" anchorCtr="0">
            <a:noAutofit/>
          </a:bodyPr>
          <a:lstStyle/>
          <a:p>
            <a:pPr>
              <a:spcAft>
                <a:spcPts val="0"/>
              </a:spcAft>
              <a:buClr>
                <a:schemeClr val="dk1"/>
              </a:buClr>
              <a:buSzPct val="25000"/>
            </a:pPr>
            <a:r>
              <a:rPr lang="en"/>
              <a:t>Compute node DPDK interface monitoring for Host link status and switches from active to standby service when the link goes down.</a:t>
            </a:r>
          </a:p>
          <a:p>
            <a:pPr>
              <a:spcAft>
                <a:spcPts val="0"/>
              </a:spcAft>
              <a:buClr>
                <a:schemeClr val="dk1"/>
              </a:buClr>
              <a:buSzPct val="25000"/>
            </a:pPr>
            <a:endParaRPr/>
          </a:p>
          <a:p>
            <a:pPr>
              <a:spcBef>
                <a:spcPts val="2133"/>
              </a:spcBef>
              <a:spcAft>
                <a:spcPts val="0"/>
              </a:spcAft>
              <a:buSzPct val="25000"/>
            </a:pPr>
            <a:endParaRPr/>
          </a:p>
        </p:txBody>
      </p:sp>
      <p:sp>
        <p:nvSpPr>
          <p:cNvPr id="370" name="Shape 370"/>
          <p:cNvSpPr/>
          <p:nvPr/>
        </p:nvSpPr>
        <p:spPr>
          <a:xfrm>
            <a:off x="4490280" y="3257870"/>
            <a:ext cx="2361600" cy="2469999"/>
          </a:xfrm>
          <a:prstGeom prst="roundRect">
            <a:avLst>
              <a:gd name="adj" fmla="val 16667"/>
            </a:avLst>
          </a:prstGeom>
          <a:solidFill>
            <a:schemeClr val="accent1"/>
          </a:solidFill>
          <a:ln w="25400" cap="flat" cmpd="sng">
            <a:solidFill>
              <a:srgbClr val="BA7C2E"/>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Controller</a:t>
            </a:r>
          </a:p>
        </p:txBody>
      </p:sp>
      <p:sp>
        <p:nvSpPr>
          <p:cNvPr id="371" name="Shape 371"/>
          <p:cNvSpPr/>
          <p:nvPr/>
        </p:nvSpPr>
        <p:spPr>
          <a:xfrm>
            <a:off x="1409700" y="3257870"/>
            <a:ext cx="26428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1</a:t>
            </a:r>
          </a:p>
          <a:p>
            <a:pPr algn="ctr">
              <a:buClr>
                <a:schemeClr val="lt1"/>
              </a:buClr>
              <a:buSzPct val="25000"/>
            </a:pPr>
            <a:r>
              <a:rPr lang="en" sz="1867">
                <a:solidFill>
                  <a:schemeClr val="lt1"/>
                </a:solidFill>
                <a:latin typeface="Arial"/>
                <a:ea typeface="Arial"/>
                <a:cs typeface="Arial"/>
                <a:sym typeface="Arial"/>
              </a:rPr>
              <a:t>(out of service)</a:t>
            </a:r>
          </a:p>
        </p:txBody>
      </p:sp>
      <p:sp>
        <p:nvSpPr>
          <p:cNvPr id="372" name="Shape 372"/>
          <p:cNvSpPr/>
          <p:nvPr/>
        </p:nvSpPr>
        <p:spPr>
          <a:xfrm>
            <a:off x="7219409" y="3257870"/>
            <a:ext cx="2615600" cy="2469999"/>
          </a:xfrm>
          <a:prstGeom prst="roundRect">
            <a:avLst>
              <a:gd name="adj" fmla="val 16667"/>
            </a:avLst>
          </a:prstGeom>
          <a:solidFill>
            <a:schemeClr val="accent5"/>
          </a:solidFill>
          <a:ln w="25400" cap="flat" cmpd="sng">
            <a:solidFill>
              <a:srgbClr val="006E79"/>
            </a:solidFill>
            <a:prstDash val="solid"/>
            <a:round/>
            <a:headEnd type="none" w="med" len="med"/>
            <a:tailEnd type="none" w="med" len="med"/>
          </a:ln>
        </p:spPr>
        <p:txBody>
          <a:bodyPr lIns="121900" tIns="60933" rIns="121900" bIns="60933" anchor="t" anchorCtr="0">
            <a:noAutofit/>
          </a:bodyPr>
          <a:lstStyle/>
          <a:p>
            <a:pPr algn="ctr">
              <a:buClr>
                <a:schemeClr val="lt1"/>
              </a:buClr>
              <a:buSzPct val="25000"/>
            </a:pPr>
            <a:r>
              <a:rPr lang="en" sz="1867">
                <a:solidFill>
                  <a:schemeClr val="lt1"/>
                </a:solidFill>
                <a:latin typeface="Arial"/>
                <a:ea typeface="Arial"/>
                <a:cs typeface="Arial"/>
                <a:sym typeface="Arial"/>
              </a:rPr>
              <a:t>Compute Node 2</a:t>
            </a:r>
          </a:p>
          <a:p>
            <a:pPr algn="ctr">
              <a:buClr>
                <a:schemeClr val="lt1"/>
              </a:buClr>
            </a:pPr>
            <a:endParaRPr sz="1867">
              <a:solidFill>
                <a:schemeClr val="lt1"/>
              </a:solidFill>
              <a:latin typeface="Arial"/>
              <a:ea typeface="Arial"/>
              <a:cs typeface="Arial"/>
              <a:sym typeface="Arial"/>
            </a:endParaRPr>
          </a:p>
        </p:txBody>
      </p:sp>
      <p:sp>
        <p:nvSpPr>
          <p:cNvPr id="373" name="Shape 373"/>
          <p:cNvSpPr/>
          <p:nvPr/>
        </p:nvSpPr>
        <p:spPr>
          <a:xfrm>
            <a:off x="3026035" y="4129722"/>
            <a:ext cx="708400" cy="691999"/>
          </a:xfrm>
          <a:prstGeom prst="rect">
            <a:avLst/>
          </a:prstGeom>
          <a:solidFill>
            <a:srgbClr val="7030A0"/>
          </a:solidFill>
          <a:ln w="25400" cap="flat" cmpd="sng">
            <a:solidFill>
              <a:srgbClr val="7030A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067">
                <a:solidFill>
                  <a:schemeClr val="lt1"/>
                </a:solidFill>
                <a:latin typeface="Arial"/>
                <a:ea typeface="Arial"/>
                <a:cs typeface="Arial"/>
                <a:sym typeface="Arial"/>
              </a:rPr>
              <a:t>collectd</a:t>
            </a:r>
          </a:p>
        </p:txBody>
      </p:sp>
      <p:sp>
        <p:nvSpPr>
          <p:cNvPr id="374" name="Shape 374"/>
          <p:cNvSpPr/>
          <p:nvPr/>
        </p:nvSpPr>
        <p:spPr>
          <a:xfrm>
            <a:off x="2345733" y="5131937"/>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 With DPDK</a:t>
            </a:r>
          </a:p>
        </p:txBody>
      </p:sp>
      <p:pic>
        <p:nvPicPr>
          <p:cNvPr id="375" name="Shape 375"/>
          <p:cNvPicPr preferRelativeResize="0"/>
          <p:nvPr/>
        </p:nvPicPr>
        <p:blipFill rotWithShape="1">
          <a:blip r:embed="rId3">
            <a:alphaModFix/>
          </a:blip>
          <a:srcRect/>
          <a:stretch/>
        </p:blipFill>
        <p:spPr>
          <a:xfrm>
            <a:off x="2255741" y="5364319"/>
            <a:ext cx="726800" cy="726800"/>
          </a:xfrm>
          <a:prstGeom prst="rect">
            <a:avLst/>
          </a:prstGeom>
          <a:noFill/>
          <a:ln>
            <a:noFill/>
          </a:ln>
        </p:spPr>
      </p:pic>
      <p:sp>
        <p:nvSpPr>
          <p:cNvPr id="376" name="Shape 376"/>
          <p:cNvSpPr/>
          <p:nvPr/>
        </p:nvSpPr>
        <p:spPr>
          <a:xfrm>
            <a:off x="8075347" y="5150476"/>
            <a:ext cx="784000" cy="525200"/>
          </a:xfrm>
          <a:prstGeom prst="rect">
            <a:avLst/>
          </a:prstGeom>
          <a:gradFill>
            <a:gsLst>
              <a:gs pos="0">
                <a:srgbClr val="00ABC0"/>
              </a:gs>
              <a:gs pos="100000">
                <a:srgbClr val="94ECFD"/>
              </a:gs>
            </a:gsLst>
            <a:lin ang="16200038" scaled="0"/>
          </a:gradFill>
          <a:ln w="9525" cap="flat" cmpd="sng">
            <a:solidFill>
              <a:srgbClr val="0096A7"/>
            </a:solidFill>
            <a:prstDash val="solid"/>
            <a:round/>
            <a:headEnd type="none" w="med" len="med"/>
            <a:tailEnd type="none" w="med" len="med"/>
          </a:ln>
        </p:spPr>
        <p:txBody>
          <a:bodyPr lIns="0" tIns="0" rIns="0" bIns="0" anchor="ctr" anchorCtr="0">
            <a:noAutofit/>
          </a:bodyPr>
          <a:lstStyle/>
          <a:p>
            <a:pPr algn="ctr">
              <a:buClr>
                <a:srgbClr val="FFFFFF"/>
              </a:buClr>
              <a:buSzPct val="25000"/>
            </a:pPr>
            <a:r>
              <a:rPr lang="en" sz="1200">
                <a:solidFill>
                  <a:srgbClr val="FFFFFF"/>
                </a:solidFill>
                <a:latin typeface="Arial"/>
                <a:ea typeface="Arial"/>
                <a:cs typeface="Arial"/>
                <a:sym typeface="Arial"/>
              </a:rPr>
              <a:t>OVS</a:t>
            </a:r>
          </a:p>
        </p:txBody>
      </p:sp>
      <p:pic>
        <p:nvPicPr>
          <p:cNvPr id="377" name="Shape 377"/>
          <p:cNvPicPr preferRelativeResize="0"/>
          <p:nvPr/>
        </p:nvPicPr>
        <p:blipFill rotWithShape="1">
          <a:blip r:embed="rId3">
            <a:alphaModFix/>
          </a:blip>
          <a:srcRect/>
          <a:stretch/>
        </p:blipFill>
        <p:spPr>
          <a:xfrm>
            <a:off x="7902685" y="5389025"/>
            <a:ext cx="726800" cy="726800"/>
          </a:xfrm>
          <a:prstGeom prst="rect">
            <a:avLst/>
          </a:prstGeom>
          <a:noFill/>
          <a:ln>
            <a:noFill/>
          </a:ln>
        </p:spPr>
      </p:pic>
      <p:sp>
        <p:nvSpPr>
          <p:cNvPr id="378" name="Shape 378"/>
          <p:cNvSpPr/>
          <p:nvPr/>
        </p:nvSpPr>
        <p:spPr>
          <a:xfrm>
            <a:off x="4636519" y="4134663"/>
            <a:ext cx="1079600" cy="692000"/>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ceilometer</a:t>
            </a:r>
          </a:p>
        </p:txBody>
      </p:sp>
      <p:sp>
        <p:nvSpPr>
          <p:cNvPr id="379" name="Shape 379"/>
          <p:cNvSpPr/>
          <p:nvPr/>
        </p:nvSpPr>
        <p:spPr>
          <a:xfrm>
            <a:off x="6055547" y="4129722"/>
            <a:ext cx="681200" cy="691999"/>
          </a:xfrm>
          <a:prstGeom prst="roundRect">
            <a:avLst>
              <a:gd name="adj" fmla="val 16667"/>
            </a:avLst>
          </a:prstGeom>
          <a:solidFill>
            <a:srgbClr val="002060"/>
          </a:solidFill>
          <a:ln w="25400" cap="flat" cmpd="sng">
            <a:solidFill>
              <a:srgbClr val="00206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200">
                <a:solidFill>
                  <a:schemeClr val="lt1"/>
                </a:solidFill>
                <a:latin typeface="Arial"/>
                <a:ea typeface="Arial"/>
                <a:cs typeface="Arial"/>
                <a:sym typeface="Arial"/>
              </a:rPr>
              <a:t>aodh</a:t>
            </a:r>
          </a:p>
        </p:txBody>
      </p:sp>
      <p:pic>
        <p:nvPicPr>
          <p:cNvPr id="380" name="Shape 380"/>
          <p:cNvPicPr preferRelativeResize="0"/>
          <p:nvPr/>
        </p:nvPicPr>
        <p:blipFill rotWithShape="1">
          <a:blip r:embed="rId3">
            <a:alphaModFix/>
          </a:blip>
          <a:srcRect/>
          <a:stretch/>
        </p:blipFill>
        <p:spPr>
          <a:xfrm>
            <a:off x="5272661" y="5413104"/>
            <a:ext cx="726800" cy="726800"/>
          </a:xfrm>
          <a:prstGeom prst="rect">
            <a:avLst/>
          </a:prstGeom>
          <a:noFill/>
          <a:ln>
            <a:noFill/>
          </a:ln>
        </p:spPr>
      </p:pic>
      <p:cxnSp>
        <p:nvCxnSpPr>
          <p:cNvPr id="381" name="Shape 381"/>
          <p:cNvCxnSpPr>
            <a:stCxn id="379" idx="1"/>
            <a:endCxn id="378" idx="3"/>
          </p:cNvCxnSpPr>
          <p:nvPr/>
        </p:nvCxnSpPr>
        <p:spPr>
          <a:xfrm flipH="1">
            <a:off x="5715947" y="4475721"/>
            <a:ext cx="339600" cy="4800"/>
          </a:xfrm>
          <a:prstGeom prst="straightConnector1">
            <a:avLst/>
          </a:prstGeom>
          <a:noFill/>
          <a:ln w="9525" cap="flat" cmpd="sng">
            <a:solidFill>
              <a:srgbClr val="202020"/>
            </a:solidFill>
            <a:prstDash val="solid"/>
            <a:round/>
            <a:headEnd type="triangle" w="lg" len="lg"/>
            <a:tailEnd type="triangle" w="lg" len="lg"/>
          </a:ln>
        </p:spPr>
      </p:cxnSp>
      <p:cxnSp>
        <p:nvCxnSpPr>
          <p:cNvPr id="382" name="Shape 382"/>
          <p:cNvCxnSpPr/>
          <p:nvPr/>
        </p:nvCxnSpPr>
        <p:spPr>
          <a:xfrm rot="10800000" flipH="1">
            <a:off x="2982499" y="4821537"/>
            <a:ext cx="147200" cy="310400"/>
          </a:xfrm>
          <a:prstGeom prst="straightConnector1">
            <a:avLst/>
          </a:prstGeom>
          <a:noFill/>
          <a:ln w="9525" cap="flat" cmpd="sng">
            <a:solidFill>
              <a:schemeClr val="dk1"/>
            </a:solidFill>
            <a:prstDash val="solid"/>
            <a:round/>
            <a:headEnd type="triangle" w="lg" len="lg"/>
            <a:tailEnd type="triangle" w="lg" len="lg"/>
          </a:ln>
        </p:spPr>
      </p:cxnSp>
      <p:cxnSp>
        <p:nvCxnSpPr>
          <p:cNvPr id="383" name="Shape 383"/>
          <p:cNvCxnSpPr>
            <a:stCxn id="373" idx="3"/>
            <a:endCxn id="378" idx="1"/>
          </p:cNvCxnSpPr>
          <p:nvPr/>
        </p:nvCxnSpPr>
        <p:spPr>
          <a:xfrm>
            <a:off x="3734435" y="4475721"/>
            <a:ext cx="901999" cy="4800"/>
          </a:xfrm>
          <a:prstGeom prst="straightConnector1">
            <a:avLst/>
          </a:prstGeom>
          <a:noFill/>
          <a:ln w="9525" cap="flat" cmpd="sng">
            <a:solidFill>
              <a:schemeClr val="dk1"/>
            </a:solidFill>
            <a:prstDash val="solid"/>
            <a:round/>
            <a:headEnd type="triangle" w="lg" len="lg"/>
            <a:tailEnd type="triangle" w="lg" len="lg"/>
          </a:ln>
        </p:spPr>
      </p:cxnSp>
      <p:sp>
        <p:nvSpPr>
          <p:cNvPr id="384" name="Shape 384"/>
          <p:cNvSpPr/>
          <p:nvPr/>
        </p:nvSpPr>
        <p:spPr>
          <a:xfrm>
            <a:off x="1673999" y="4129722"/>
            <a:ext cx="807200" cy="691999"/>
          </a:xfrm>
          <a:prstGeom prst="rect">
            <a:avLst/>
          </a:prstGeom>
          <a:solidFill>
            <a:srgbClr val="FF0000"/>
          </a:solidFill>
          <a:ln w="25400" cap="flat" cmpd="sng">
            <a:solidFill>
              <a:srgbClr val="FF0000"/>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85" name="Shape 385"/>
          <p:cNvCxnSpPr/>
          <p:nvPr/>
        </p:nvCxnSpPr>
        <p:spPr>
          <a:xfrm>
            <a:off x="2345733" y="4821700"/>
            <a:ext cx="148800" cy="310400"/>
          </a:xfrm>
          <a:prstGeom prst="straightConnector1">
            <a:avLst/>
          </a:prstGeom>
          <a:noFill/>
          <a:ln w="9525" cap="flat" cmpd="sng">
            <a:solidFill>
              <a:srgbClr val="202020"/>
            </a:solidFill>
            <a:prstDash val="solid"/>
            <a:round/>
            <a:headEnd type="triangle" w="lg" len="lg"/>
            <a:tailEnd type="triangle" w="lg" len="lg"/>
          </a:ln>
        </p:spPr>
      </p:cxnSp>
      <p:sp>
        <p:nvSpPr>
          <p:cNvPr id="386" name="Shape 386"/>
          <p:cNvSpPr/>
          <p:nvPr/>
        </p:nvSpPr>
        <p:spPr>
          <a:xfrm>
            <a:off x="7481368" y="4164267"/>
            <a:ext cx="807200" cy="6920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1867">
                <a:solidFill>
                  <a:schemeClr val="lt1"/>
                </a:solidFill>
                <a:latin typeface="Arial"/>
                <a:ea typeface="Arial"/>
                <a:cs typeface="Arial"/>
                <a:sym typeface="Arial"/>
              </a:rPr>
              <a:t>VNF</a:t>
            </a:r>
          </a:p>
        </p:txBody>
      </p:sp>
      <p:cxnSp>
        <p:nvCxnSpPr>
          <p:cNvPr id="387" name="Shape 387"/>
          <p:cNvCxnSpPr/>
          <p:nvPr/>
        </p:nvCxnSpPr>
        <p:spPr>
          <a:xfrm>
            <a:off x="8153107" y="4856244"/>
            <a:ext cx="148800" cy="310400"/>
          </a:xfrm>
          <a:prstGeom prst="straightConnector1">
            <a:avLst/>
          </a:prstGeom>
          <a:noFill/>
          <a:ln w="9525" cap="flat" cmpd="sng">
            <a:solidFill>
              <a:schemeClr val="dk1"/>
            </a:solidFill>
            <a:prstDash val="solid"/>
            <a:round/>
            <a:headEnd type="triangle" w="lg" len="lg"/>
            <a:tailEnd type="triangle" w="lg" len="lg"/>
          </a:ln>
        </p:spPr>
      </p:cxnSp>
      <p:sp>
        <p:nvSpPr>
          <p:cNvPr id="388" name="Shape 388"/>
          <p:cNvSpPr txBox="1"/>
          <p:nvPr/>
        </p:nvSpPr>
        <p:spPr>
          <a:xfrm>
            <a:off x="2402067" y="5187295"/>
            <a:ext cx="624000" cy="861600"/>
          </a:xfrm>
          <a:prstGeom prst="rect">
            <a:avLst/>
          </a:prstGeom>
          <a:noFill/>
          <a:ln>
            <a:noFill/>
          </a:ln>
        </p:spPr>
        <p:txBody>
          <a:bodyPr lIns="121900" tIns="60933" rIns="121900" bIns="60933" anchor="t" anchorCtr="0">
            <a:noAutofit/>
          </a:bodyPr>
          <a:lstStyle/>
          <a:p>
            <a:pPr>
              <a:buClr>
                <a:srgbClr val="FF0000"/>
              </a:buClr>
              <a:buSzPct val="25000"/>
            </a:pPr>
            <a:r>
              <a:rPr lang="en" sz="4800">
                <a:solidFill>
                  <a:srgbClr val="FF0000"/>
                </a:solidFill>
                <a:latin typeface="Arial"/>
                <a:ea typeface="Arial"/>
                <a:cs typeface="Arial"/>
                <a:sym typeface="Arial"/>
              </a:rPr>
              <a:t>X</a:t>
            </a:r>
          </a:p>
        </p:txBody>
      </p:sp>
      <p:sp>
        <p:nvSpPr>
          <p:cNvPr id="389" name="Shape 389"/>
          <p:cNvSpPr/>
          <p:nvPr/>
        </p:nvSpPr>
        <p:spPr>
          <a:xfrm>
            <a:off x="10451967" y="5631867"/>
            <a:ext cx="546400" cy="388800"/>
          </a:xfrm>
          <a:prstGeom prst="rect">
            <a:avLst/>
          </a:prstGeom>
          <a:solidFill>
            <a:schemeClr val="dk1"/>
          </a:solidFill>
          <a:ln w="25400" cap="flat" cmpd="sng">
            <a:solidFill>
              <a:schemeClr val="dk1"/>
            </a:solidFill>
            <a:prstDash val="solid"/>
            <a:round/>
            <a:headEnd type="none" w="med" len="med"/>
            <a:tailEnd type="none" w="med" len="med"/>
          </a:ln>
        </p:spPr>
        <p:txBody>
          <a:bodyPr lIns="121900" tIns="60933" rIns="121900" bIns="60933" anchor="ctr" anchorCtr="0">
            <a:noAutofit/>
          </a:bodyPr>
          <a:lstStyle/>
          <a:p>
            <a:pPr algn="ctr">
              <a:buClr>
                <a:schemeClr val="lt1"/>
              </a:buClr>
              <a:buSzPct val="25000"/>
            </a:pPr>
            <a:r>
              <a:rPr lang="en" sz="933">
                <a:solidFill>
                  <a:schemeClr val="lt1"/>
                </a:solidFill>
                <a:latin typeface="Arial"/>
                <a:ea typeface="Arial"/>
                <a:cs typeface="Arial"/>
                <a:sym typeface="Arial"/>
              </a:rPr>
              <a:t>VNF</a:t>
            </a:r>
          </a:p>
        </p:txBody>
      </p:sp>
      <p:sp>
        <p:nvSpPr>
          <p:cNvPr id="390" name="Shape 390"/>
          <p:cNvSpPr txBox="1"/>
          <p:nvPr/>
        </p:nvSpPr>
        <p:spPr>
          <a:xfrm>
            <a:off x="10998367" y="5631867"/>
            <a:ext cx="1079600" cy="388800"/>
          </a:xfrm>
          <a:prstGeom prst="rect">
            <a:avLst/>
          </a:prstGeom>
          <a:noFill/>
          <a:ln>
            <a:noFill/>
          </a:ln>
        </p:spPr>
        <p:txBody>
          <a:bodyPr lIns="121900" tIns="121900" rIns="121900" bIns="121900" anchor="t" anchorCtr="0">
            <a:noAutofit/>
          </a:bodyPr>
          <a:lstStyle/>
          <a:p>
            <a:pPr>
              <a:buClr>
                <a:srgbClr val="000000"/>
              </a:buClr>
              <a:buSzPct val="25000"/>
            </a:pPr>
            <a:r>
              <a:rPr lang="en" sz="1333">
                <a:solidFill>
                  <a:srgbClr val="000000"/>
                </a:solidFill>
                <a:latin typeface="Arial"/>
                <a:ea typeface="Arial"/>
                <a:cs typeface="Arial"/>
                <a:sym typeface="Arial"/>
              </a:rPr>
              <a:t>= Active</a:t>
            </a:r>
          </a:p>
        </p:txBody>
      </p:sp>
      <p:sp>
        <p:nvSpPr>
          <p:cNvPr id="391" name="Shape 391"/>
          <p:cNvSpPr txBox="1"/>
          <p:nvPr/>
        </p:nvSpPr>
        <p:spPr>
          <a:xfrm>
            <a:off x="10998367" y="6151600"/>
            <a:ext cx="1079600" cy="388800"/>
          </a:xfrm>
          <a:prstGeom prst="rect">
            <a:avLst/>
          </a:prstGeom>
          <a:noFill/>
          <a:ln>
            <a:noFill/>
          </a:ln>
        </p:spPr>
        <p:txBody>
          <a:bodyPr lIns="121900" tIns="121900" rIns="121900" bIns="121900" anchor="t" anchorCtr="0">
            <a:noAutofit/>
          </a:bodyPr>
          <a:lstStyle/>
          <a:p>
            <a:pPr>
              <a:buClr>
                <a:srgbClr val="000000"/>
              </a:buClr>
            </a:pPr>
            <a:endParaRPr sz="1333">
              <a:solidFill>
                <a:srgbClr val="000000"/>
              </a:solidFill>
              <a:latin typeface="Arial"/>
              <a:ea typeface="Arial"/>
              <a:cs typeface="Arial"/>
              <a:sym typeface="Arial"/>
            </a:endParaRPr>
          </a:p>
        </p:txBody>
      </p:sp>
      <p:pic>
        <p:nvPicPr>
          <p:cNvPr id="392" name="Shape 392"/>
          <p:cNvPicPr preferRelativeResize="0"/>
          <p:nvPr/>
        </p:nvPicPr>
        <p:blipFill rotWithShape="1">
          <a:blip r:embed="rId4">
            <a:alphaModFix/>
          </a:blip>
          <a:srcRect/>
          <a:stretch/>
        </p:blipFill>
        <p:spPr>
          <a:xfrm>
            <a:off x="9374515" y="109048"/>
            <a:ext cx="2705200" cy="634800"/>
          </a:xfrm>
          <a:prstGeom prst="rect">
            <a:avLst/>
          </a:prstGeom>
          <a:noFill/>
          <a:ln>
            <a:noFill/>
          </a:ln>
        </p:spPr>
      </p:pic>
    </p:spTree>
    <p:extLst>
      <p:ext uri="{BB962C8B-B14F-4D97-AF65-F5344CB8AC3E}">
        <p14:creationId xmlns:p14="http://schemas.microsoft.com/office/powerpoint/2010/main" val="2407309767"/>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7338</TotalTime>
  <Words>1957</Words>
  <Application>Microsoft Office PowerPoint</Application>
  <PresentationFormat>Widescreen</PresentationFormat>
  <Paragraphs>402</Paragraphs>
  <Slides>27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Calibri</vt:lpstr>
      <vt:lpstr>Calibri Light</vt:lpstr>
      <vt:lpstr>Helvetica Neue</vt:lpstr>
      <vt:lpstr>Intel Clear</vt:lpstr>
      <vt:lpstr>Neo Sans Intel</vt:lpstr>
      <vt:lpstr>Wingdings</vt:lpstr>
      <vt:lpstr>Office Theme</vt:lpstr>
      <vt:lpstr>Service Assurance </vt:lpstr>
      <vt:lpstr>Legal Disclaimers</vt:lpstr>
      <vt:lpstr>Introduction</vt:lpstr>
      <vt:lpstr>Use case Example</vt:lpstr>
      <vt:lpstr>Use case Example</vt:lpstr>
      <vt:lpstr>Use case Example</vt:lpstr>
      <vt:lpstr>Use case Example</vt:lpstr>
      <vt:lpstr>Use case Example</vt:lpstr>
      <vt:lpstr>Use case Example</vt:lpstr>
      <vt:lpstr>Doctor</vt:lpstr>
      <vt:lpstr>Doctor: fault management use case</vt:lpstr>
      <vt:lpstr>Doctor: mapping to the OpenStack ecosystem</vt:lpstr>
      <vt:lpstr>Doctor: focus of initial contributions</vt:lpstr>
      <vt:lpstr>Doctor: focus of initial contributions</vt:lpstr>
      <vt:lpstr>Immediate event alarming</vt:lpstr>
      <vt:lpstr>Doctor: focus of initial contributions</vt:lpstr>
      <vt:lpstr>Doctor: extending contribution focus</vt:lpstr>
      <vt:lpstr>Doctor blueprints in OpenStack</vt:lpstr>
      <vt:lpstr>PowerPoint Presentation</vt:lpstr>
      <vt:lpstr>PowerPoint Presentation</vt:lpstr>
      <vt:lpstr>Contributions to Open Source Projects</vt:lpstr>
      <vt:lpstr>Intel® Resource Director Technology</vt:lpstr>
      <vt:lpstr>OPNFV Software Stack based on Brahmaputra </vt:lpstr>
      <vt:lpstr>OPNFV SW Stack based on Brahmaputra + SA Ingredients</vt:lpstr>
      <vt:lpstr>SFQM + Doctor</vt:lpstr>
      <vt:lpstr>Summary</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Assurance </dc:title>
  <dc:creator>Tahhan, Maryam</dc:creator>
  <cp:keywords>CTPClassification=CTP_PUBLIC:VisualMarkings=</cp:keywords>
  <cp:lastModifiedBy>Tahhan, Maryam</cp:lastModifiedBy>
  <cp:revision>112</cp:revision>
  <dcterms:created xsi:type="dcterms:W3CDTF">2016-06-14T12:48:30Z</dcterms:created>
  <dcterms:modified xsi:type="dcterms:W3CDTF">2016-06-21T11:42:40Z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1794070a-94f7-4419-afb3-0c6ed112cd3c</vt:lpwstr>
  </property>
  <property fmtid="{D5CDD505-2E9C-101B-9397-08002B2CF9AE}" pid="3" name="CTP_TimeStamp">
    <vt:lpwstr>2016-06-21 11:42:39Z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