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0"/>
  </p:notesMasterIdLst>
  <p:handoutMasterIdLst>
    <p:handoutMasterId r:id="rId71"/>
  </p:handoutMasterIdLst>
  <p:sldIdLst>
    <p:sldId id="257" r:id="rId2"/>
    <p:sldId id="344" r:id="rId3"/>
    <p:sldId id="480" r:id="rId4"/>
    <p:sldId id="412" r:id="rId5"/>
    <p:sldId id="346" r:id="rId6"/>
    <p:sldId id="414" r:id="rId7"/>
    <p:sldId id="475" r:id="rId8"/>
    <p:sldId id="476" r:id="rId9"/>
    <p:sldId id="477" r:id="rId10"/>
    <p:sldId id="478" r:id="rId11"/>
    <p:sldId id="479" r:id="rId12"/>
    <p:sldId id="364" r:id="rId13"/>
    <p:sldId id="365" r:id="rId14"/>
    <p:sldId id="366" r:id="rId15"/>
    <p:sldId id="367" r:id="rId16"/>
    <p:sldId id="368" r:id="rId17"/>
    <p:sldId id="369" r:id="rId18"/>
    <p:sldId id="452" r:id="rId19"/>
    <p:sldId id="453" r:id="rId20"/>
    <p:sldId id="454" r:id="rId21"/>
    <p:sldId id="457" r:id="rId22"/>
    <p:sldId id="443" r:id="rId23"/>
    <p:sldId id="370" r:id="rId24"/>
    <p:sldId id="371" r:id="rId25"/>
    <p:sldId id="372" r:id="rId26"/>
    <p:sldId id="373" r:id="rId27"/>
    <p:sldId id="374" r:id="rId28"/>
    <p:sldId id="445" r:id="rId29"/>
    <p:sldId id="444" r:id="rId30"/>
    <p:sldId id="446" r:id="rId31"/>
    <p:sldId id="460" r:id="rId32"/>
    <p:sldId id="461" r:id="rId33"/>
    <p:sldId id="463" r:id="rId34"/>
    <p:sldId id="459" r:id="rId35"/>
    <p:sldId id="462" r:id="rId36"/>
    <p:sldId id="464" r:id="rId37"/>
    <p:sldId id="472" r:id="rId38"/>
    <p:sldId id="473" r:id="rId39"/>
    <p:sldId id="474" r:id="rId40"/>
    <p:sldId id="383" r:id="rId41"/>
    <p:sldId id="376" r:id="rId42"/>
    <p:sldId id="377" r:id="rId43"/>
    <p:sldId id="378" r:id="rId44"/>
    <p:sldId id="379" r:id="rId45"/>
    <p:sldId id="380" r:id="rId46"/>
    <p:sldId id="381" r:id="rId47"/>
    <p:sldId id="382" r:id="rId48"/>
    <p:sldId id="384" r:id="rId49"/>
    <p:sldId id="385" r:id="rId50"/>
    <p:sldId id="386" r:id="rId51"/>
    <p:sldId id="465" r:id="rId52"/>
    <p:sldId id="467" r:id="rId53"/>
    <p:sldId id="468" r:id="rId54"/>
    <p:sldId id="469" r:id="rId55"/>
    <p:sldId id="470" r:id="rId56"/>
    <p:sldId id="447" r:id="rId57"/>
    <p:sldId id="449" r:id="rId58"/>
    <p:sldId id="450" r:id="rId59"/>
    <p:sldId id="451" r:id="rId60"/>
    <p:sldId id="434" r:id="rId61"/>
    <p:sldId id="431" r:id="rId62"/>
    <p:sldId id="432" r:id="rId63"/>
    <p:sldId id="394" r:id="rId64"/>
    <p:sldId id="335" r:id="rId65"/>
    <p:sldId id="336" r:id="rId66"/>
    <p:sldId id="337" r:id="rId67"/>
    <p:sldId id="338" r:id="rId68"/>
    <p:sldId id="481" r:id="rId6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3" userDrawn="1">
          <p15:clr>
            <a:srgbClr val="A4A3A4"/>
          </p15:clr>
        </p15:guide>
        <p15:guide id="3" pos="5638" userDrawn="1">
          <p15:clr>
            <a:srgbClr val="A4A3A4"/>
          </p15:clr>
        </p15:guide>
        <p15:guide id="4" pos="2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73"/>
    <a:srgbClr val="6EBE4A"/>
    <a:srgbClr val="39393B"/>
    <a:srgbClr val="0B6B75"/>
    <a:srgbClr val="F04C37"/>
    <a:srgbClr val="FBAB18"/>
    <a:srgbClr val="00BCEB"/>
    <a:srgbClr val="9E9EA2"/>
    <a:srgbClr val="000000"/>
    <a:srgbClr val="049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3" autoAdjust="0"/>
    <p:restoredTop sz="94199" autoAdjust="0"/>
  </p:normalViewPr>
  <p:slideViewPr>
    <p:cSldViewPr>
      <p:cViewPr varScale="1">
        <p:scale>
          <a:sx n="158" d="100"/>
          <a:sy n="158" d="100"/>
        </p:scale>
        <p:origin x="744" y="184"/>
      </p:cViewPr>
      <p:guideLst>
        <p:guide orient="horz" pos="653"/>
        <p:guide pos="5638"/>
        <p:guide pos="2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76"/>
    </p:cViewPr>
  </p:sorterViewPr>
  <p:notesViewPr>
    <p:cSldViewPr>
      <p:cViewPr>
        <p:scale>
          <a:sx n="50" d="100"/>
          <a:sy n="50" d="100"/>
        </p:scale>
        <p:origin x="2850" y="9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Cisco Live 2017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F7EC5-8BEE-4054-A5C3-9D499DA922AC}" type="datetime1">
              <a:rPr lang="en-US" smtClean="0"/>
              <a:t>7/25/17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3A43E-2B08-42A3-9C92-4D138A04E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35027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Cisco Live 2017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F00B5-A6F5-4454-AEBE-008D95B63067}" type="datetime1">
              <a:rPr lang="en-US" smtClean="0"/>
              <a:t>7/25/17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FA4A4-C10A-49FC-AF1A-861163FEA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6665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BBFF4-3870-4421-A2C2-2AEF7218825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CF7F4D6-0E40-4B32-A9F9-D819818F3741}" type="datetime1">
              <a:rPr lang="en-US" smtClean="0"/>
              <a:t>7/25/17</a:t>
            </a:fld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Cisco Live 2017</a:t>
            </a:r>
          </a:p>
        </p:txBody>
      </p:sp>
    </p:spTree>
    <p:extLst>
      <p:ext uri="{BB962C8B-B14F-4D97-AF65-F5344CB8AC3E}">
        <p14:creationId xmlns:p14="http://schemas.microsoft.com/office/powerpoint/2010/main" val="3215087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765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1DC3E-9B58-4178-99D0-EDD655FFF52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048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1074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9708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3775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7850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0797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3340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BBFF4-3870-4421-A2C2-2AEF7218825D}" type="slidenum">
              <a:rPr lang="en-US" smtClean="0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CB51D77-6D25-4FE2-A218-A5B6FC312956}" type="datetime1">
              <a:rPr lang="en-US" smtClean="0"/>
              <a:t>7/25/17</a:t>
            </a:fld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Cisco Live 2017</a:t>
            </a:r>
          </a:p>
        </p:txBody>
      </p:sp>
    </p:spTree>
    <p:extLst>
      <p:ext uri="{BB962C8B-B14F-4D97-AF65-F5344CB8AC3E}">
        <p14:creationId xmlns:p14="http://schemas.microsoft.com/office/powerpoint/2010/main" val="3445138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E3EF-7728-464C-BD3E-844BC429B6E9}" type="slidenum">
              <a:rPr lang="en-US" smtClean="0">
                <a:solidFill>
                  <a:prstClr val="black"/>
                </a:solidFill>
              </a:rPr>
              <a:pPr/>
              <a:t>66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74137956-74F9-4AA0-B8B1-5A68CD9516CE}" type="datetime1">
              <a:rPr lang="en-US" smtClean="0"/>
              <a:t>7/25/17</a:t>
            </a:fld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en-US" dirty="0"/>
              <a:t>Cisco Live 2017</a:t>
            </a:r>
          </a:p>
        </p:txBody>
      </p:sp>
    </p:spTree>
    <p:extLst>
      <p:ext uri="{BB962C8B-B14F-4D97-AF65-F5344CB8AC3E}">
        <p14:creationId xmlns:p14="http://schemas.microsoft.com/office/powerpoint/2010/main" val="589497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Cisco Live 2017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7DA65D6-1A5F-4472-8499-7A24BBF1BCCD}" type="datetime1">
              <a:rPr lang="en-US" smtClean="0"/>
              <a:t>7/25/17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A4A4-C10A-49FC-AF1A-861163FEA0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175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9E3EF-7728-464C-BD3E-844BC429B6E9}" type="slidenum">
              <a:rPr lang="en-US" smtClean="0">
                <a:solidFill>
                  <a:prstClr val="black"/>
                </a:solidFill>
              </a:rPr>
              <a:pPr/>
              <a:t>67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E96CA80-3D71-499C-93CB-8044C6433308}" type="datetime1">
              <a:rPr lang="en-US" smtClean="0"/>
              <a:t>7/25/17</a:t>
            </a:fld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Cisco Live 2017</a:t>
            </a:r>
          </a:p>
        </p:txBody>
      </p:sp>
    </p:spTree>
    <p:extLst>
      <p:ext uri="{BB962C8B-B14F-4D97-AF65-F5344CB8AC3E}">
        <p14:creationId xmlns:p14="http://schemas.microsoft.com/office/powerpoint/2010/main" val="1941439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Cisco Live 2017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D753531-D8D4-44AD-B788-630A1036A1C9}" type="datetime1">
              <a:rPr lang="en-US" smtClean="0"/>
              <a:t>7/25/17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A4A4-C10A-49FC-AF1A-861163FEA0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99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Cisco Live 2017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5DF00B5-A6F5-4454-AEBE-008D95B63067}" type="datetime1">
              <a:rPr lang="en-US" smtClean="0"/>
              <a:t>7/25/17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A4A4-C10A-49FC-AF1A-861163FEA0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82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2380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9278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3786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6058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70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colive.com/us" TargetMode="External"/><Relationship Id="rId4" Type="http://schemas.openxmlformats.org/officeDocument/2006/relationships/hyperlink" Target="http://ciscolive.com/Online" TargetMode="External"/><Relationship Id="rId5" Type="http://schemas.openxmlformats.org/officeDocument/2006/relationships/hyperlink" Target="http://www.ciscolive.com/Online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em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t="14280" r="44733" b="3050"/>
          <a:stretch/>
        </p:blipFill>
        <p:spPr>
          <a:xfrm rot="5400000">
            <a:off x="1998980" y="-2000251"/>
            <a:ext cx="5146037" cy="9144001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5125591" y="2591307"/>
            <a:ext cx="3350898" cy="1413872"/>
            <a:chOff x="3134879" y="2799720"/>
            <a:chExt cx="1946161" cy="821160"/>
          </a:xfrm>
          <a:solidFill>
            <a:schemeClr val="bg1"/>
          </a:solidFill>
        </p:grpSpPr>
        <p:sp>
          <p:nvSpPr>
            <p:cNvPr id="11" name="Freeform: Shape 1"/>
            <p:cNvSpPr/>
            <p:nvPr/>
          </p:nvSpPr>
          <p:spPr>
            <a:xfrm>
              <a:off x="4808520" y="2799720"/>
              <a:ext cx="272520" cy="649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58" h="1806">
                  <a:moveTo>
                    <a:pt x="242" y="829"/>
                  </a:moveTo>
                  <a:cubicBezTo>
                    <a:pt x="215" y="896"/>
                    <a:pt x="204" y="941"/>
                    <a:pt x="204" y="964"/>
                  </a:cubicBezTo>
                  <a:cubicBezTo>
                    <a:pt x="183" y="999"/>
                    <a:pt x="175" y="1070"/>
                    <a:pt x="175" y="1097"/>
                  </a:cubicBezTo>
                  <a:lnTo>
                    <a:pt x="175" y="1129"/>
                  </a:lnTo>
                  <a:lnTo>
                    <a:pt x="223" y="1208"/>
                  </a:lnTo>
                  <a:cubicBezTo>
                    <a:pt x="250" y="1245"/>
                    <a:pt x="218" y="1258"/>
                    <a:pt x="292" y="1282"/>
                  </a:cubicBezTo>
                  <a:cubicBezTo>
                    <a:pt x="318" y="1282"/>
                    <a:pt x="340" y="1261"/>
                    <a:pt x="353" y="1221"/>
                  </a:cubicBezTo>
                  <a:lnTo>
                    <a:pt x="353" y="1208"/>
                  </a:lnTo>
                  <a:cubicBezTo>
                    <a:pt x="353" y="1113"/>
                    <a:pt x="387" y="978"/>
                    <a:pt x="419" y="888"/>
                  </a:cubicBezTo>
                  <a:cubicBezTo>
                    <a:pt x="419" y="845"/>
                    <a:pt x="456" y="718"/>
                    <a:pt x="588" y="406"/>
                  </a:cubicBezTo>
                  <a:cubicBezTo>
                    <a:pt x="588" y="371"/>
                    <a:pt x="618" y="308"/>
                    <a:pt x="678" y="210"/>
                  </a:cubicBezTo>
                  <a:cubicBezTo>
                    <a:pt x="729" y="125"/>
                    <a:pt x="742" y="138"/>
                    <a:pt x="758" y="128"/>
                  </a:cubicBezTo>
                  <a:lnTo>
                    <a:pt x="758" y="80"/>
                  </a:lnTo>
                  <a:lnTo>
                    <a:pt x="739" y="61"/>
                  </a:lnTo>
                  <a:cubicBezTo>
                    <a:pt x="739" y="61"/>
                    <a:pt x="721" y="43"/>
                    <a:pt x="671" y="22"/>
                  </a:cubicBezTo>
                  <a:cubicBezTo>
                    <a:pt x="671" y="22"/>
                    <a:pt x="620" y="0"/>
                    <a:pt x="604" y="0"/>
                  </a:cubicBezTo>
                  <a:cubicBezTo>
                    <a:pt x="588" y="0"/>
                    <a:pt x="557" y="32"/>
                    <a:pt x="530" y="93"/>
                  </a:cubicBezTo>
                  <a:close/>
                  <a:moveTo>
                    <a:pt x="14" y="1738"/>
                  </a:moveTo>
                  <a:cubicBezTo>
                    <a:pt x="14" y="1772"/>
                    <a:pt x="-18" y="1783"/>
                    <a:pt x="16" y="1806"/>
                  </a:cubicBezTo>
                  <a:lnTo>
                    <a:pt x="77" y="1806"/>
                  </a:lnTo>
                  <a:cubicBezTo>
                    <a:pt x="144" y="1775"/>
                    <a:pt x="167" y="1716"/>
                    <a:pt x="252" y="1528"/>
                  </a:cubicBezTo>
                  <a:lnTo>
                    <a:pt x="252" y="1486"/>
                  </a:lnTo>
                  <a:cubicBezTo>
                    <a:pt x="252" y="1460"/>
                    <a:pt x="273" y="1446"/>
                    <a:pt x="218" y="1412"/>
                  </a:cubicBezTo>
                  <a:lnTo>
                    <a:pt x="202" y="1412"/>
                  </a:lnTo>
                  <a:cubicBezTo>
                    <a:pt x="93" y="1409"/>
                    <a:pt x="67" y="1465"/>
                    <a:pt x="14" y="168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2" name="Freeform: Shape 2"/>
            <p:cNvSpPr/>
            <p:nvPr/>
          </p:nvSpPr>
          <p:spPr>
            <a:xfrm>
              <a:off x="4087080" y="2872440"/>
              <a:ext cx="154080" cy="5763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9" h="1602">
                  <a:moveTo>
                    <a:pt x="244" y="1533"/>
                  </a:moveTo>
                  <a:cubicBezTo>
                    <a:pt x="209" y="1533"/>
                    <a:pt x="199" y="1483"/>
                    <a:pt x="183" y="1329"/>
                  </a:cubicBezTo>
                  <a:cubicBezTo>
                    <a:pt x="201" y="1064"/>
                    <a:pt x="223" y="884"/>
                    <a:pt x="241" y="789"/>
                  </a:cubicBezTo>
                  <a:cubicBezTo>
                    <a:pt x="323" y="384"/>
                    <a:pt x="307" y="458"/>
                    <a:pt x="366" y="320"/>
                  </a:cubicBezTo>
                  <a:cubicBezTo>
                    <a:pt x="424" y="180"/>
                    <a:pt x="429" y="161"/>
                    <a:pt x="429" y="119"/>
                  </a:cubicBezTo>
                  <a:cubicBezTo>
                    <a:pt x="429" y="71"/>
                    <a:pt x="376" y="32"/>
                    <a:pt x="268" y="0"/>
                  </a:cubicBezTo>
                  <a:lnTo>
                    <a:pt x="260" y="0"/>
                  </a:lnTo>
                  <a:lnTo>
                    <a:pt x="257" y="2"/>
                  </a:lnTo>
                  <a:cubicBezTo>
                    <a:pt x="257" y="2"/>
                    <a:pt x="254" y="5"/>
                    <a:pt x="241" y="63"/>
                  </a:cubicBezTo>
                  <a:lnTo>
                    <a:pt x="209" y="201"/>
                  </a:lnTo>
                  <a:cubicBezTo>
                    <a:pt x="130" y="535"/>
                    <a:pt x="127" y="564"/>
                    <a:pt x="109" y="614"/>
                  </a:cubicBezTo>
                  <a:cubicBezTo>
                    <a:pt x="-8" y="1138"/>
                    <a:pt x="0" y="1213"/>
                    <a:pt x="0" y="1340"/>
                  </a:cubicBezTo>
                  <a:cubicBezTo>
                    <a:pt x="5" y="1385"/>
                    <a:pt x="27" y="1432"/>
                    <a:pt x="66" y="1483"/>
                  </a:cubicBezTo>
                  <a:cubicBezTo>
                    <a:pt x="146" y="1562"/>
                    <a:pt x="212" y="1602"/>
                    <a:pt x="257" y="160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3" name="Freeform: Shape 3"/>
            <p:cNvSpPr/>
            <p:nvPr/>
          </p:nvSpPr>
          <p:spPr>
            <a:xfrm>
              <a:off x="4207680" y="2985839"/>
              <a:ext cx="156240" cy="463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5" h="1288">
                  <a:moveTo>
                    <a:pt x="270" y="204"/>
                  </a:moveTo>
                  <a:lnTo>
                    <a:pt x="294" y="212"/>
                  </a:lnTo>
                  <a:cubicBezTo>
                    <a:pt x="331" y="206"/>
                    <a:pt x="379" y="164"/>
                    <a:pt x="435" y="82"/>
                  </a:cubicBezTo>
                  <a:lnTo>
                    <a:pt x="432" y="71"/>
                  </a:lnTo>
                  <a:cubicBezTo>
                    <a:pt x="429" y="45"/>
                    <a:pt x="395" y="21"/>
                    <a:pt x="329" y="0"/>
                  </a:cubicBezTo>
                  <a:lnTo>
                    <a:pt x="321" y="0"/>
                  </a:lnTo>
                  <a:cubicBezTo>
                    <a:pt x="302" y="3"/>
                    <a:pt x="284" y="69"/>
                    <a:pt x="270" y="204"/>
                  </a:cubicBezTo>
                  <a:close/>
                  <a:moveTo>
                    <a:pt x="210" y="1218"/>
                  </a:moveTo>
                  <a:lnTo>
                    <a:pt x="199" y="1189"/>
                  </a:lnTo>
                  <a:cubicBezTo>
                    <a:pt x="194" y="1048"/>
                    <a:pt x="194" y="956"/>
                    <a:pt x="204" y="913"/>
                  </a:cubicBezTo>
                  <a:lnTo>
                    <a:pt x="194" y="884"/>
                  </a:lnTo>
                  <a:cubicBezTo>
                    <a:pt x="191" y="829"/>
                    <a:pt x="196" y="800"/>
                    <a:pt x="207" y="800"/>
                  </a:cubicBezTo>
                  <a:cubicBezTo>
                    <a:pt x="220" y="712"/>
                    <a:pt x="236" y="662"/>
                    <a:pt x="249" y="651"/>
                  </a:cubicBezTo>
                  <a:cubicBezTo>
                    <a:pt x="255" y="590"/>
                    <a:pt x="286" y="511"/>
                    <a:pt x="347" y="413"/>
                  </a:cubicBezTo>
                  <a:cubicBezTo>
                    <a:pt x="345" y="381"/>
                    <a:pt x="281" y="341"/>
                    <a:pt x="165" y="291"/>
                  </a:cubicBezTo>
                  <a:cubicBezTo>
                    <a:pt x="133" y="294"/>
                    <a:pt x="106" y="360"/>
                    <a:pt x="82" y="484"/>
                  </a:cubicBezTo>
                  <a:cubicBezTo>
                    <a:pt x="16" y="768"/>
                    <a:pt x="-10" y="969"/>
                    <a:pt x="3" y="1086"/>
                  </a:cubicBezTo>
                  <a:cubicBezTo>
                    <a:pt x="14" y="1168"/>
                    <a:pt x="24" y="1207"/>
                    <a:pt x="40" y="1207"/>
                  </a:cubicBezTo>
                  <a:cubicBezTo>
                    <a:pt x="96" y="1268"/>
                    <a:pt x="157" y="1295"/>
                    <a:pt x="225" y="128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4" name="Freeform: Shape 4"/>
            <p:cNvSpPr/>
            <p:nvPr/>
          </p:nvSpPr>
          <p:spPr>
            <a:xfrm>
              <a:off x="4357800" y="3039120"/>
              <a:ext cx="329400" cy="409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6" h="1139">
                  <a:moveTo>
                    <a:pt x="871" y="172"/>
                  </a:moveTo>
                  <a:cubicBezTo>
                    <a:pt x="900" y="141"/>
                    <a:pt x="916" y="114"/>
                    <a:pt x="916" y="95"/>
                  </a:cubicBezTo>
                  <a:cubicBezTo>
                    <a:pt x="916" y="37"/>
                    <a:pt x="892" y="5"/>
                    <a:pt x="795" y="0"/>
                  </a:cubicBezTo>
                  <a:cubicBezTo>
                    <a:pt x="773" y="0"/>
                    <a:pt x="736" y="35"/>
                    <a:pt x="683" y="106"/>
                  </a:cubicBezTo>
                  <a:cubicBezTo>
                    <a:pt x="644" y="252"/>
                    <a:pt x="599" y="350"/>
                    <a:pt x="543" y="403"/>
                  </a:cubicBezTo>
                  <a:cubicBezTo>
                    <a:pt x="456" y="596"/>
                    <a:pt x="389" y="723"/>
                    <a:pt x="344" y="781"/>
                  </a:cubicBezTo>
                  <a:cubicBezTo>
                    <a:pt x="331" y="832"/>
                    <a:pt x="318" y="858"/>
                    <a:pt x="307" y="858"/>
                  </a:cubicBezTo>
                  <a:lnTo>
                    <a:pt x="305" y="858"/>
                  </a:lnTo>
                  <a:cubicBezTo>
                    <a:pt x="305" y="858"/>
                    <a:pt x="302" y="858"/>
                    <a:pt x="299" y="773"/>
                  </a:cubicBezTo>
                  <a:lnTo>
                    <a:pt x="294" y="569"/>
                  </a:lnTo>
                  <a:lnTo>
                    <a:pt x="302" y="498"/>
                  </a:lnTo>
                  <a:lnTo>
                    <a:pt x="286" y="416"/>
                  </a:lnTo>
                  <a:lnTo>
                    <a:pt x="294" y="397"/>
                  </a:lnTo>
                  <a:lnTo>
                    <a:pt x="278" y="363"/>
                  </a:lnTo>
                  <a:lnTo>
                    <a:pt x="286" y="339"/>
                  </a:lnTo>
                  <a:lnTo>
                    <a:pt x="286" y="334"/>
                  </a:lnTo>
                  <a:cubicBezTo>
                    <a:pt x="286" y="286"/>
                    <a:pt x="207" y="249"/>
                    <a:pt x="45" y="220"/>
                  </a:cubicBezTo>
                  <a:cubicBezTo>
                    <a:pt x="24" y="225"/>
                    <a:pt x="11" y="236"/>
                    <a:pt x="0" y="249"/>
                  </a:cubicBezTo>
                  <a:lnTo>
                    <a:pt x="0" y="260"/>
                  </a:lnTo>
                  <a:cubicBezTo>
                    <a:pt x="29" y="260"/>
                    <a:pt x="53" y="474"/>
                    <a:pt x="74" y="906"/>
                  </a:cubicBezTo>
                  <a:cubicBezTo>
                    <a:pt x="74" y="993"/>
                    <a:pt x="93" y="1049"/>
                    <a:pt x="133" y="1073"/>
                  </a:cubicBezTo>
                  <a:cubicBezTo>
                    <a:pt x="170" y="1115"/>
                    <a:pt x="215" y="1139"/>
                    <a:pt x="273" y="1139"/>
                  </a:cubicBezTo>
                  <a:lnTo>
                    <a:pt x="302" y="1139"/>
                  </a:lnTo>
                  <a:lnTo>
                    <a:pt x="305" y="1136"/>
                  </a:lnTo>
                  <a:cubicBezTo>
                    <a:pt x="305" y="1136"/>
                    <a:pt x="307" y="1134"/>
                    <a:pt x="342" y="1054"/>
                  </a:cubicBezTo>
                  <a:lnTo>
                    <a:pt x="432" y="848"/>
                  </a:lnTo>
                  <a:cubicBezTo>
                    <a:pt x="516" y="667"/>
                    <a:pt x="569" y="564"/>
                    <a:pt x="593" y="540"/>
                  </a:cubicBezTo>
                  <a:cubicBezTo>
                    <a:pt x="620" y="474"/>
                    <a:pt x="641" y="440"/>
                    <a:pt x="652" y="434"/>
                  </a:cubicBezTo>
                  <a:lnTo>
                    <a:pt x="654" y="434"/>
                  </a:lnTo>
                  <a:cubicBezTo>
                    <a:pt x="654" y="434"/>
                    <a:pt x="657" y="434"/>
                    <a:pt x="712" y="36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5" name="Freeform: Shape 5"/>
            <p:cNvSpPr/>
            <p:nvPr/>
          </p:nvSpPr>
          <p:spPr>
            <a:xfrm>
              <a:off x="4606560" y="3069719"/>
              <a:ext cx="235080" cy="380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4" h="1059">
                  <a:moveTo>
                    <a:pt x="337" y="53"/>
                  </a:moveTo>
                  <a:cubicBezTo>
                    <a:pt x="276" y="108"/>
                    <a:pt x="233" y="167"/>
                    <a:pt x="204" y="230"/>
                  </a:cubicBezTo>
                  <a:lnTo>
                    <a:pt x="201" y="233"/>
                  </a:lnTo>
                  <a:cubicBezTo>
                    <a:pt x="201" y="233"/>
                    <a:pt x="199" y="236"/>
                    <a:pt x="183" y="262"/>
                  </a:cubicBezTo>
                  <a:lnTo>
                    <a:pt x="125" y="368"/>
                  </a:lnTo>
                  <a:cubicBezTo>
                    <a:pt x="43" y="564"/>
                    <a:pt x="0" y="710"/>
                    <a:pt x="0" y="808"/>
                  </a:cubicBezTo>
                  <a:lnTo>
                    <a:pt x="0" y="826"/>
                  </a:lnTo>
                  <a:cubicBezTo>
                    <a:pt x="0" y="861"/>
                    <a:pt x="21" y="900"/>
                    <a:pt x="66" y="945"/>
                  </a:cubicBezTo>
                  <a:cubicBezTo>
                    <a:pt x="109" y="1019"/>
                    <a:pt x="159" y="1059"/>
                    <a:pt x="220" y="1059"/>
                  </a:cubicBezTo>
                  <a:cubicBezTo>
                    <a:pt x="268" y="1049"/>
                    <a:pt x="294" y="1038"/>
                    <a:pt x="294" y="1030"/>
                  </a:cubicBezTo>
                  <a:cubicBezTo>
                    <a:pt x="339" y="998"/>
                    <a:pt x="360" y="977"/>
                    <a:pt x="360" y="964"/>
                  </a:cubicBezTo>
                  <a:cubicBezTo>
                    <a:pt x="432" y="874"/>
                    <a:pt x="477" y="800"/>
                    <a:pt x="501" y="739"/>
                  </a:cubicBezTo>
                  <a:lnTo>
                    <a:pt x="501" y="733"/>
                  </a:lnTo>
                  <a:lnTo>
                    <a:pt x="485" y="720"/>
                  </a:lnTo>
                  <a:lnTo>
                    <a:pt x="469" y="733"/>
                  </a:lnTo>
                  <a:cubicBezTo>
                    <a:pt x="392" y="845"/>
                    <a:pt x="310" y="924"/>
                    <a:pt x="220" y="972"/>
                  </a:cubicBezTo>
                  <a:cubicBezTo>
                    <a:pt x="204" y="972"/>
                    <a:pt x="191" y="961"/>
                    <a:pt x="183" y="943"/>
                  </a:cubicBezTo>
                  <a:cubicBezTo>
                    <a:pt x="183" y="813"/>
                    <a:pt x="233" y="641"/>
                    <a:pt x="331" y="421"/>
                  </a:cubicBezTo>
                  <a:lnTo>
                    <a:pt x="382" y="424"/>
                  </a:lnTo>
                  <a:cubicBezTo>
                    <a:pt x="382" y="424"/>
                    <a:pt x="411" y="426"/>
                    <a:pt x="440" y="416"/>
                  </a:cubicBezTo>
                  <a:lnTo>
                    <a:pt x="530" y="379"/>
                  </a:lnTo>
                  <a:cubicBezTo>
                    <a:pt x="588" y="349"/>
                    <a:pt x="628" y="299"/>
                    <a:pt x="654" y="230"/>
                  </a:cubicBezTo>
                  <a:lnTo>
                    <a:pt x="654" y="159"/>
                  </a:lnTo>
                  <a:cubicBezTo>
                    <a:pt x="646" y="111"/>
                    <a:pt x="577" y="58"/>
                    <a:pt x="448" y="0"/>
                  </a:cubicBezTo>
                  <a:lnTo>
                    <a:pt x="411" y="0"/>
                  </a:lnTo>
                  <a:close/>
                  <a:moveTo>
                    <a:pt x="374" y="349"/>
                  </a:moveTo>
                  <a:cubicBezTo>
                    <a:pt x="453" y="244"/>
                    <a:pt x="506" y="191"/>
                    <a:pt x="535" y="191"/>
                  </a:cubicBezTo>
                  <a:lnTo>
                    <a:pt x="543" y="191"/>
                  </a:lnTo>
                  <a:lnTo>
                    <a:pt x="551" y="196"/>
                  </a:lnTo>
                  <a:cubicBezTo>
                    <a:pt x="498" y="310"/>
                    <a:pt x="448" y="368"/>
                    <a:pt x="405" y="368"/>
                  </a:cubicBezTo>
                  <a:lnTo>
                    <a:pt x="376" y="355"/>
                  </a:lnTo>
                  <a:lnTo>
                    <a:pt x="376" y="34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6" name="Freeform: Shape 6"/>
            <p:cNvSpPr/>
            <p:nvPr/>
          </p:nvSpPr>
          <p:spPr>
            <a:xfrm>
              <a:off x="3134879" y="3188520"/>
              <a:ext cx="231120" cy="2599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3" h="723">
                  <a:moveTo>
                    <a:pt x="495" y="442"/>
                  </a:moveTo>
                  <a:cubicBezTo>
                    <a:pt x="490" y="495"/>
                    <a:pt x="455" y="598"/>
                    <a:pt x="339" y="598"/>
                  </a:cubicBezTo>
                  <a:cubicBezTo>
                    <a:pt x="233" y="598"/>
                    <a:pt x="151" y="522"/>
                    <a:pt x="151" y="363"/>
                  </a:cubicBezTo>
                  <a:cubicBezTo>
                    <a:pt x="151" y="220"/>
                    <a:pt x="222" y="127"/>
                    <a:pt x="339" y="127"/>
                  </a:cubicBezTo>
                  <a:cubicBezTo>
                    <a:pt x="434" y="127"/>
                    <a:pt x="482" y="199"/>
                    <a:pt x="490" y="249"/>
                  </a:cubicBezTo>
                  <a:lnTo>
                    <a:pt x="635" y="249"/>
                  </a:lnTo>
                  <a:cubicBezTo>
                    <a:pt x="627" y="161"/>
                    <a:pt x="559" y="0"/>
                    <a:pt x="339" y="0"/>
                  </a:cubicBezTo>
                  <a:cubicBezTo>
                    <a:pt x="130" y="0"/>
                    <a:pt x="0" y="156"/>
                    <a:pt x="0" y="360"/>
                  </a:cubicBezTo>
                  <a:cubicBezTo>
                    <a:pt x="0" y="577"/>
                    <a:pt x="140" y="723"/>
                    <a:pt x="339" y="723"/>
                  </a:cubicBezTo>
                  <a:cubicBezTo>
                    <a:pt x="566" y="723"/>
                    <a:pt x="638" y="537"/>
                    <a:pt x="643" y="43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" name="Freeform: Shape 7"/>
            <p:cNvSpPr/>
            <p:nvPr/>
          </p:nvSpPr>
          <p:spPr>
            <a:xfrm>
              <a:off x="3390120" y="3194280"/>
              <a:ext cx="52200" cy="44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124">
                  <a:moveTo>
                    <a:pt x="73" y="12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2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8" name="Freeform: Shape 8"/>
            <p:cNvSpPr/>
            <p:nvPr/>
          </p:nvSpPr>
          <p:spPr>
            <a:xfrm>
              <a:off x="3390120" y="3262680"/>
              <a:ext cx="52200" cy="1800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501">
                  <a:moveTo>
                    <a:pt x="73" y="501"/>
                  </a:moveTo>
                  <a:lnTo>
                    <a:pt x="0" y="501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50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" name="Freeform: Shape 9"/>
            <p:cNvSpPr/>
            <p:nvPr/>
          </p:nvSpPr>
          <p:spPr>
            <a:xfrm>
              <a:off x="3463559" y="3258000"/>
              <a:ext cx="171360" cy="190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7" h="530">
                  <a:moveTo>
                    <a:pt x="16" y="146"/>
                  </a:moveTo>
                  <a:cubicBezTo>
                    <a:pt x="16" y="252"/>
                    <a:pt x="109" y="284"/>
                    <a:pt x="162" y="297"/>
                  </a:cubicBezTo>
                  <a:cubicBezTo>
                    <a:pt x="175" y="299"/>
                    <a:pt x="212" y="310"/>
                    <a:pt x="225" y="313"/>
                  </a:cubicBezTo>
                  <a:cubicBezTo>
                    <a:pt x="278" y="326"/>
                    <a:pt x="326" y="337"/>
                    <a:pt x="326" y="379"/>
                  </a:cubicBezTo>
                  <a:cubicBezTo>
                    <a:pt x="326" y="408"/>
                    <a:pt x="294" y="432"/>
                    <a:pt x="236" y="432"/>
                  </a:cubicBezTo>
                  <a:cubicBezTo>
                    <a:pt x="178" y="432"/>
                    <a:pt x="143" y="403"/>
                    <a:pt x="138" y="352"/>
                  </a:cubicBezTo>
                  <a:lnTo>
                    <a:pt x="0" y="352"/>
                  </a:lnTo>
                  <a:cubicBezTo>
                    <a:pt x="6" y="405"/>
                    <a:pt x="35" y="530"/>
                    <a:pt x="236" y="530"/>
                  </a:cubicBezTo>
                  <a:cubicBezTo>
                    <a:pt x="424" y="530"/>
                    <a:pt x="477" y="427"/>
                    <a:pt x="477" y="368"/>
                  </a:cubicBezTo>
                  <a:cubicBezTo>
                    <a:pt x="477" y="302"/>
                    <a:pt x="435" y="246"/>
                    <a:pt x="310" y="215"/>
                  </a:cubicBezTo>
                  <a:cubicBezTo>
                    <a:pt x="302" y="212"/>
                    <a:pt x="262" y="204"/>
                    <a:pt x="247" y="199"/>
                  </a:cubicBezTo>
                  <a:cubicBezTo>
                    <a:pt x="183" y="183"/>
                    <a:pt x="165" y="172"/>
                    <a:pt x="165" y="141"/>
                  </a:cubicBezTo>
                  <a:cubicBezTo>
                    <a:pt x="165" y="111"/>
                    <a:pt x="196" y="98"/>
                    <a:pt x="231" y="98"/>
                  </a:cubicBezTo>
                  <a:cubicBezTo>
                    <a:pt x="310" y="98"/>
                    <a:pt x="326" y="138"/>
                    <a:pt x="326" y="162"/>
                  </a:cubicBezTo>
                  <a:lnTo>
                    <a:pt x="464" y="162"/>
                  </a:lnTo>
                  <a:cubicBezTo>
                    <a:pt x="464" y="109"/>
                    <a:pt x="427" y="0"/>
                    <a:pt x="231" y="0"/>
                  </a:cubicBezTo>
                  <a:cubicBezTo>
                    <a:pt x="74" y="0"/>
                    <a:pt x="16" y="80"/>
                    <a:pt x="16" y="1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0" name="Freeform: Shape 10"/>
            <p:cNvSpPr/>
            <p:nvPr/>
          </p:nvSpPr>
          <p:spPr>
            <a:xfrm>
              <a:off x="3647520" y="3258000"/>
              <a:ext cx="184680" cy="190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4" h="530">
                  <a:moveTo>
                    <a:pt x="376" y="331"/>
                  </a:moveTo>
                  <a:cubicBezTo>
                    <a:pt x="366" y="379"/>
                    <a:pt x="334" y="424"/>
                    <a:pt x="270" y="424"/>
                  </a:cubicBezTo>
                  <a:cubicBezTo>
                    <a:pt x="191" y="424"/>
                    <a:pt x="151" y="355"/>
                    <a:pt x="151" y="265"/>
                  </a:cubicBezTo>
                  <a:cubicBezTo>
                    <a:pt x="151" y="196"/>
                    <a:pt x="178" y="103"/>
                    <a:pt x="270" y="103"/>
                  </a:cubicBezTo>
                  <a:cubicBezTo>
                    <a:pt x="329" y="103"/>
                    <a:pt x="363" y="143"/>
                    <a:pt x="371" y="188"/>
                  </a:cubicBezTo>
                  <a:lnTo>
                    <a:pt x="511" y="188"/>
                  </a:lnTo>
                  <a:cubicBezTo>
                    <a:pt x="503" y="109"/>
                    <a:pt x="445" y="0"/>
                    <a:pt x="268" y="0"/>
                  </a:cubicBezTo>
                  <a:cubicBezTo>
                    <a:pt x="112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53" y="530"/>
                    <a:pt x="506" y="413"/>
                    <a:pt x="514" y="334"/>
                  </a:cubicBezTo>
                  <a:lnTo>
                    <a:pt x="376" y="33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1" name="Freeform: Shape 11"/>
            <p:cNvSpPr/>
            <p:nvPr/>
          </p:nvSpPr>
          <p:spPr>
            <a:xfrm>
              <a:off x="3847679" y="3258000"/>
              <a:ext cx="191520" cy="190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3" h="530">
                  <a:moveTo>
                    <a:pt x="268" y="0"/>
                  </a:moveTo>
                  <a:cubicBezTo>
                    <a:pt x="109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24" y="530"/>
                    <a:pt x="533" y="429"/>
                    <a:pt x="533" y="265"/>
                  </a:cubicBezTo>
                  <a:cubicBezTo>
                    <a:pt x="533" y="98"/>
                    <a:pt x="419" y="0"/>
                    <a:pt x="268" y="0"/>
                  </a:cubicBezTo>
                  <a:close/>
                  <a:moveTo>
                    <a:pt x="265" y="424"/>
                  </a:moveTo>
                  <a:cubicBezTo>
                    <a:pt x="188" y="424"/>
                    <a:pt x="146" y="355"/>
                    <a:pt x="146" y="265"/>
                  </a:cubicBezTo>
                  <a:cubicBezTo>
                    <a:pt x="149" y="196"/>
                    <a:pt x="175" y="103"/>
                    <a:pt x="265" y="103"/>
                  </a:cubicBezTo>
                  <a:cubicBezTo>
                    <a:pt x="347" y="103"/>
                    <a:pt x="382" y="183"/>
                    <a:pt x="382" y="265"/>
                  </a:cubicBezTo>
                  <a:cubicBezTo>
                    <a:pt x="382" y="347"/>
                    <a:pt x="347" y="424"/>
                    <a:pt x="265" y="4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2" name="Freeform: Shape 12"/>
            <p:cNvSpPr/>
            <p:nvPr/>
          </p:nvSpPr>
          <p:spPr>
            <a:xfrm>
              <a:off x="3137759" y="3514680"/>
              <a:ext cx="51840" cy="86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5" h="241">
                  <a:moveTo>
                    <a:pt x="32" y="169"/>
                  </a:moveTo>
                  <a:cubicBezTo>
                    <a:pt x="32" y="198"/>
                    <a:pt x="47" y="211"/>
                    <a:pt x="71" y="211"/>
                  </a:cubicBezTo>
                  <a:cubicBezTo>
                    <a:pt x="95" y="211"/>
                    <a:pt x="111" y="195"/>
                    <a:pt x="111" y="166"/>
                  </a:cubicBezTo>
                  <a:lnTo>
                    <a:pt x="111" y="0"/>
                  </a:lnTo>
                  <a:lnTo>
                    <a:pt x="145" y="0"/>
                  </a:lnTo>
                  <a:lnTo>
                    <a:pt x="145" y="166"/>
                  </a:lnTo>
                  <a:cubicBezTo>
                    <a:pt x="145" y="214"/>
                    <a:pt x="119" y="241"/>
                    <a:pt x="71" y="241"/>
                  </a:cubicBezTo>
                  <a:cubicBezTo>
                    <a:pt x="29" y="241"/>
                    <a:pt x="0" y="211"/>
                    <a:pt x="0" y="16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3" name="Freeform: Shape 13"/>
            <p:cNvSpPr/>
            <p:nvPr/>
          </p:nvSpPr>
          <p:spPr>
            <a:xfrm>
              <a:off x="3202560" y="3538440"/>
              <a:ext cx="50040" cy="62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0" h="175">
                  <a:moveTo>
                    <a:pt x="32" y="0"/>
                  </a:moveTo>
                  <a:lnTo>
                    <a:pt x="32" y="111"/>
                  </a:lnTo>
                  <a:cubicBezTo>
                    <a:pt x="32" y="137"/>
                    <a:pt x="45" y="148"/>
                    <a:pt x="66" y="148"/>
                  </a:cubicBezTo>
                  <a:cubicBezTo>
                    <a:pt x="95" y="148"/>
                    <a:pt x="108" y="127"/>
                    <a:pt x="108" y="103"/>
                  </a:cubicBezTo>
                  <a:lnTo>
                    <a:pt x="108" y="0"/>
                  </a:lnTo>
                  <a:lnTo>
                    <a:pt x="140" y="0"/>
                  </a:lnTo>
                  <a:lnTo>
                    <a:pt x="140" y="169"/>
                  </a:lnTo>
                  <a:lnTo>
                    <a:pt x="114" y="169"/>
                  </a:lnTo>
                  <a:lnTo>
                    <a:pt x="111" y="151"/>
                  </a:lnTo>
                  <a:cubicBezTo>
                    <a:pt x="98" y="167"/>
                    <a:pt x="79" y="175"/>
                    <a:pt x="61" y="175"/>
                  </a:cubicBezTo>
                  <a:cubicBezTo>
                    <a:pt x="26" y="175"/>
                    <a:pt x="0" y="153"/>
                    <a:pt x="0" y="11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4" name="Freeform: Shape 14"/>
            <p:cNvSpPr/>
            <p:nvPr/>
          </p:nvSpPr>
          <p:spPr>
            <a:xfrm>
              <a:off x="3267360" y="3536280"/>
              <a:ext cx="51120" cy="62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3" h="175">
                  <a:moveTo>
                    <a:pt x="0" y="6"/>
                  </a:moveTo>
                  <a:lnTo>
                    <a:pt x="26" y="6"/>
                  </a:lnTo>
                  <a:lnTo>
                    <a:pt x="29" y="27"/>
                  </a:lnTo>
                  <a:cubicBezTo>
                    <a:pt x="42" y="8"/>
                    <a:pt x="61" y="0"/>
                    <a:pt x="82" y="0"/>
                  </a:cubicBezTo>
                  <a:cubicBezTo>
                    <a:pt x="119" y="0"/>
                    <a:pt x="143" y="24"/>
                    <a:pt x="143" y="64"/>
                  </a:cubicBezTo>
                  <a:lnTo>
                    <a:pt x="143" y="175"/>
                  </a:lnTo>
                  <a:lnTo>
                    <a:pt x="111" y="175"/>
                  </a:lnTo>
                  <a:lnTo>
                    <a:pt x="111" y="64"/>
                  </a:lnTo>
                  <a:cubicBezTo>
                    <a:pt x="111" y="38"/>
                    <a:pt x="98" y="27"/>
                    <a:pt x="74" y="27"/>
                  </a:cubicBezTo>
                  <a:cubicBezTo>
                    <a:pt x="50" y="27"/>
                    <a:pt x="32" y="43"/>
                    <a:pt x="32" y="69"/>
                  </a:cubicBezTo>
                  <a:lnTo>
                    <a:pt x="32" y="175"/>
                  </a:lnTo>
                  <a:lnTo>
                    <a:pt x="0" y="17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5" name="Freeform: Shape 15"/>
            <p:cNvSpPr/>
            <p:nvPr/>
          </p:nvSpPr>
          <p:spPr>
            <a:xfrm>
              <a:off x="3327479" y="3536280"/>
              <a:ext cx="57600" cy="64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1" h="181">
                  <a:moveTo>
                    <a:pt x="161" y="128"/>
                  </a:moveTo>
                  <a:cubicBezTo>
                    <a:pt x="153" y="159"/>
                    <a:pt x="127" y="181"/>
                    <a:pt x="84" y="181"/>
                  </a:cubicBezTo>
                  <a:cubicBezTo>
                    <a:pt x="37" y="181"/>
                    <a:pt x="0" y="151"/>
                    <a:pt x="0" y="90"/>
                  </a:cubicBezTo>
                  <a:cubicBezTo>
                    <a:pt x="0" y="32"/>
                    <a:pt x="34" y="0"/>
                    <a:pt x="82" y="0"/>
                  </a:cubicBezTo>
                  <a:cubicBezTo>
                    <a:pt x="129" y="0"/>
                    <a:pt x="161" y="30"/>
                    <a:pt x="161" y="98"/>
                  </a:cubicBezTo>
                  <a:lnTo>
                    <a:pt x="31" y="98"/>
                  </a:lnTo>
                  <a:cubicBezTo>
                    <a:pt x="34" y="138"/>
                    <a:pt x="55" y="154"/>
                    <a:pt x="84" y="154"/>
                  </a:cubicBezTo>
                  <a:cubicBezTo>
                    <a:pt x="106" y="154"/>
                    <a:pt x="121" y="143"/>
                    <a:pt x="127" y="128"/>
                  </a:cubicBezTo>
                  <a:close/>
                  <a:moveTo>
                    <a:pt x="37" y="72"/>
                  </a:moveTo>
                  <a:lnTo>
                    <a:pt x="132" y="72"/>
                  </a:lnTo>
                  <a:cubicBezTo>
                    <a:pt x="129" y="40"/>
                    <a:pt x="111" y="24"/>
                    <a:pt x="84" y="24"/>
                  </a:cubicBezTo>
                  <a:cubicBezTo>
                    <a:pt x="61" y="27"/>
                    <a:pt x="39" y="40"/>
                    <a:pt x="37" y="7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6" name="Freeform: Shape 16"/>
            <p:cNvSpPr/>
            <p:nvPr/>
          </p:nvSpPr>
          <p:spPr>
            <a:xfrm>
              <a:off x="3429360" y="3514680"/>
              <a:ext cx="55080" cy="84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4" h="235">
                  <a:moveTo>
                    <a:pt x="0" y="66"/>
                  </a:moveTo>
                  <a:cubicBezTo>
                    <a:pt x="0" y="65"/>
                    <a:pt x="0" y="64"/>
                    <a:pt x="0" y="63"/>
                  </a:cubicBezTo>
                  <a:close/>
                  <a:moveTo>
                    <a:pt x="79" y="0"/>
                  </a:moveTo>
                  <a:cubicBezTo>
                    <a:pt x="122" y="0"/>
                    <a:pt x="154" y="23"/>
                    <a:pt x="154" y="66"/>
                  </a:cubicBezTo>
                  <a:cubicBezTo>
                    <a:pt x="154" y="98"/>
                    <a:pt x="140" y="116"/>
                    <a:pt x="98" y="156"/>
                  </a:cubicBezTo>
                  <a:lnTo>
                    <a:pt x="45" y="206"/>
                  </a:lnTo>
                  <a:lnTo>
                    <a:pt x="151" y="206"/>
                  </a:lnTo>
                  <a:lnTo>
                    <a:pt x="151" y="235"/>
                  </a:lnTo>
                  <a:lnTo>
                    <a:pt x="3" y="235"/>
                  </a:lnTo>
                  <a:lnTo>
                    <a:pt x="3" y="206"/>
                  </a:lnTo>
                  <a:lnTo>
                    <a:pt x="77" y="135"/>
                  </a:lnTo>
                  <a:cubicBezTo>
                    <a:pt x="109" y="105"/>
                    <a:pt x="119" y="90"/>
                    <a:pt x="119" y="66"/>
                  </a:cubicBezTo>
                  <a:cubicBezTo>
                    <a:pt x="119" y="42"/>
                    <a:pt x="103" y="26"/>
                    <a:pt x="77" y="26"/>
                  </a:cubicBezTo>
                  <a:cubicBezTo>
                    <a:pt x="50" y="26"/>
                    <a:pt x="32" y="39"/>
                    <a:pt x="29" y="63"/>
                  </a:cubicBezTo>
                  <a:lnTo>
                    <a:pt x="0" y="63"/>
                  </a:lnTo>
                  <a:cubicBezTo>
                    <a:pt x="7" y="27"/>
                    <a:pt x="36" y="0"/>
                    <a:pt x="79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7" name="Freeform: Shape 17"/>
            <p:cNvSpPr/>
            <p:nvPr/>
          </p:nvSpPr>
          <p:spPr>
            <a:xfrm>
              <a:off x="3497039" y="3517200"/>
              <a:ext cx="58680" cy="83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4" h="234">
                  <a:moveTo>
                    <a:pt x="34" y="173"/>
                  </a:moveTo>
                  <a:cubicBezTo>
                    <a:pt x="40" y="191"/>
                    <a:pt x="56" y="207"/>
                    <a:pt x="82" y="207"/>
                  </a:cubicBezTo>
                  <a:cubicBezTo>
                    <a:pt x="111" y="207"/>
                    <a:pt x="132" y="188"/>
                    <a:pt x="132" y="154"/>
                  </a:cubicBezTo>
                  <a:cubicBezTo>
                    <a:pt x="132" y="120"/>
                    <a:pt x="114" y="101"/>
                    <a:pt x="82" y="101"/>
                  </a:cubicBezTo>
                  <a:cubicBezTo>
                    <a:pt x="66" y="101"/>
                    <a:pt x="48" y="106"/>
                    <a:pt x="37" y="122"/>
                  </a:cubicBezTo>
                  <a:lnTo>
                    <a:pt x="8" y="122"/>
                  </a:lnTo>
                  <a:lnTo>
                    <a:pt x="13" y="0"/>
                  </a:lnTo>
                  <a:lnTo>
                    <a:pt x="154" y="0"/>
                  </a:lnTo>
                  <a:lnTo>
                    <a:pt x="154" y="27"/>
                  </a:lnTo>
                  <a:lnTo>
                    <a:pt x="42" y="27"/>
                  </a:lnTo>
                  <a:lnTo>
                    <a:pt x="40" y="93"/>
                  </a:lnTo>
                  <a:cubicBezTo>
                    <a:pt x="53" y="83"/>
                    <a:pt x="69" y="77"/>
                    <a:pt x="90" y="77"/>
                  </a:cubicBezTo>
                  <a:cubicBezTo>
                    <a:pt x="130" y="77"/>
                    <a:pt x="164" y="104"/>
                    <a:pt x="164" y="154"/>
                  </a:cubicBezTo>
                  <a:cubicBezTo>
                    <a:pt x="164" y="196"/>
                    <a:pt x="135" y="234"/>
                    <a:pt x="82" y="234"/>
                  </a:cubicBezTo>
                  <a:cubicBezTo>
                    <a:pt x="34" y="234"/>
                    <a:pt x="5" y="204"/>
                    <a:pt x="0" y="17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8" name="Freeform: Shape 18"/>
            <p:cNvSpPr/>
            <p:nvPr/>
          </p:nvSpPr>
          <p:spPr>
            <a:xfrm>
              <a:off x="3570479" y="3556440"/>
              <a:ext cx="42480" cy="100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9" h="29">
                  <a:moveTo>
                    <a:pt x="0" y="29"/>
                  </a:moveTo>
                  <a:lnTo>
                    <a:pt x="0" y="0"/>
                  </a:lnTo>
                  <a:lnTo>
                    <a:pt x="119" y="0"/>
                  </a:lnTo>
                  <a:lnTo>
                    <a:pt x="119" y="2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9" name="Freeform: Shape 19"/>
            <p:cNvSpPr/>
            <p:nvPr/>
          </p:nvSpPr>
          <p:spPr>
            <a:xfrm>
              <a:off x="3627720" y="3514680"/>
              <a:ext cx="54720" cy="84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3" h="235">
                  <a:moveTo>
                    <a:pt x="0" y="63"/>
                  </a:moveTo>
                  <a:lnTo>
                    <a:pt x="0" y="66"/>
                  </a:lnTo>
                  <a:cubicBezTo>
                    <a:pt x="0" y="65"/>
                    <a:pt x="0" y="64"/>
                    <a:pt x="0" y="63"/>
                  </a:cubicBezTo>
                  <a:close/>
                  <a:moveTo>
                    <a:pt x="79" y="0"/>
                  </a:moveTo>
                  <a:cubicBezTo>
                    <a:pt x="122" y="0"/>
                    <a:pt x="153" y="23"/>
                    <a:pt x="153" y="66"/>
                  </a:cubicBezTo>
                  <a:cubicBezTo>
                    <a:pt x="153" y="98"/>
                    <a:pt x="140" y="116"/>
                    <a:pt x="98" y="156"/>
                  </a:cubicBezTo>
                  <a:lnTo>
                    <a:pt x="45" y="206"/>
                  </a:lnTo>
                  <a:lnTo>
                    <a:pt x="151" y="206"/>
                  </a:lnTo>
                  <a:lnTo>
                    <a:pt x="151" y="235"/>
                  </a:lnTo>
                  <a:lnTo>
                    <a:pt x="2" y="235"/>
                  </a:lnTo>
                  <a:lnTo>
                    <a:pt x="2" y="206"/>
                  </a:lnTo>
                  <a:lnTo>
                    <a:pt x="77" y="135"/>
                  </a:lnTo>
                  <a:cubicBezTo>
                    <a:pt x="108" y="105"/>
                    <a:pt x="119" y="90"/>
                    <a:pt x="119" y="66"/>
                  </a:cubicBezTo>
                  <a:cubicBezTo>
                    <a:pt x="119" y="42"/>
                    <a:pt x="103" y="26"/>
                    <a:pt x="77" y="26"/>
                  </a:cubicBezTo>
                  <a:cubicBezTo>
                    <a:pt x="50" y="26"/>
                    <a:pt x="32" y="39"/>
                    <a:pt x="29" y="63"/>
                  </a:cubicBezTo>
                  <a:lnTo>
                    <a:pt x="0" y="63"/>
                  </a:lnTo>
                  <a:cubicBezTo>
                    <a:pt x="6" y="27"/>
                    <a:pt x="35" y="0"/>
                    <a:pt x="79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0" name="Freeform: Shape 20"/>
            <p:cNvSpPr/>
            <p:nvPr/>
          </p:nvSpPr>
          <p:spPr>
            <a:xfrm>
              <a:off x="3697200" y="3515400"/>
              <a:ext cx="55800" cy="86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6" h="241">
                  <a:moveTo>
                    <a:pt x="0" y="77"/>
                  </a:moveTo>
                  <a:cubicBezTo>
                    <a:pt x="0" y="29"/>
                    <a:pt x="35" y="0"/>
                    <a:pt x="77" y="0"/>
                  </a:cubicBezTo>
                  <a:cubicBezTo>
                    <a:pt x="130" y="0"/>
                    <a:pt x="156" y="37"/>
                    <a:pt x="156" y="111"/>
                  </a:cubicBezTo>
                  <a:cubicBezTo>
                    <a:pt x="156" y="212"/>
                    <a:pt x="117" y="241"/>
                    <a:pt x="72" y="241"/>
                  </a:cubicBezTo>
                  <a:cubicBezTo>
                    <a:pt x="37" y="241"/>
                    <a:pt x="11" y="223"/>
                    <a:pt x="3" y="191"/>
                  </a:cubicBezTo>
                  <a:lnTo>
                    <a:pt x="37" y="191"/>
                  </a:lnTo>
                  <a:cubicBezTo>
                    <a:pt x="42" y="207"/>
                    <a:pt x="53" y="215"/>
                    <a:pt x="74" y="215"/>
                  </a:cubicBezTo>
                  <a:cubicBezTo>
                    <a:pt x="103" y="215"/>
                    <a:pt x="122" y="193"/>
                    <a:pt x="127" y="127"/>
                  </a:cubicBezTo>
                  <a:cubicBezTo>
                    <a:pt x="114" y="148"/>
                    <a:pt x="90" y="156"/>
                    <a:pt x="72" y="156"/>
                  </a:cubicBezTo>
                  <a:cubicBezTo>
                    <a:pt x="29" y="154"/>
                    <a:pt x="0" y="125"/>
                    <a:pt x="0" y="77"/>
                  </a:cubicBezTo>
                  <a:close/>
                  <a:moveTo>
                    <a:pt x="77" y="27"/>
                  </a:moveTo>
                  <a:cubicBezTo>
                    <a:pt x="50" y="27"/>
                    <a:pt x="32" y="45"/>
                    <a:pt x="32" y="77"/>
                  </a:cubicBezTo>
                  <a:cubicBezTo>
                    <a:pt x="32" y="111"/>
                    <a:pt x="50" y="130"/>
                    <a:pt x="77" y="130"/>
                  </a:cubicBezTo>
                  <a:cubicBezTo>
                    <a:pt x="109" y="130"/>
                    <a:pt x="122" y="106"/>
                    <a:pt x="122" y="80"/>
                  </a:cubicBezTo>
                  <a:cubicBezTo>
                    <a:pt x="125" y="45"/>
                    <a:pt x="103" y="27"/>
                    <a:pt x="77" y="2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1" name="Freeform: Shape 21"/>
            <p:cNvSpPr/>
            <p:nvPr/>
          </p:nvSpPr>
          <p:spPr>
            <a:xfrm>
              <a:off x="3766680" y="3585960"/>
              <a:ext cx="15120" cy="30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" h="85">
                  <a:moveTo>
                    <a:pt x="43" y="32"/>
                  </a:moveTo>
                  <a:cubicBezTo>
                    <a:pt x="43" y="69"/>
                    <a:pt x="22" y="82"/>
                    <a:pt x="0" y="85"/>
                  </a:cubicBezTo>
                  <a:lnTo>
                    <a:pt x="0" y="69"/>
                  </a:lnTo>
                  <a:cubicBezTo>
                    <a:pt x="14" y="66"/>
                    <a:pt x="22" y="58"/>
                    <a:pt x="22" y="37"/>
                  </a:cubicBezTo>
                  <a:lnTo>
                    <a:pt x="6" y="37"/>
                  </a:lnTo>
                  <a:lnTo>
                    <a:pt x="6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2" name="Freeform: Shape 22"/>
            <p:cNvSpPr/>
            <p:nvPr/>
          </p:nvSpPr>
          <p:spPr>
            <a:xfrm>
              <a:off x="3830759" y="3514680"/>
              <a:ext cx="54720" cy="84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3" h="235">
                  <a:moveTo>
                    <a:pt x="0" y="66"/>
                  </a:moveTo>
                  <a:cubicBezTo>
                    <a:pt x="0" y="65"/>
                    <a:pt x="0" y="64"/>
                    <a:pt x="0" y="63"/>
                  </a:cubicBezTo>
                  <a:close/>
                  <a:moveTo>
                    <a:pt x="79" y="0"/>
                  </a:moveTo>
                  <a:cubicBezTo>
                    <a:pt x="122" y="0"/>
                    <a:pt x="153" y="23"/>
                    <a:pt x="153" y="66"/>
                  </a:cubicBezTo>
                  <a:cubicBezTo>
                    <a:pt x="153" y="98"/>
                    <a:pt x="140" y="116"/>
                    <a:pt x="98" y="156"/>
                  </a:cubicBezTo>
                  <a:lnTo>
                    <a:pt x="45" y="206"/>
                  </a:lnTo>
                  <a:lnTo>
                    <a:pt x="151" y="206"/>
                  </a:lnTo>
                  <a:lnTo>
                    <a:pt x="151" y="235"/>
                  </a:lnTo>
                  <a:lnTo>
                    <a:pt x="2" y="235"/>
                  </a:lnTo>
                  <a:lnTo>
                    <a:pt x="2" y="206"/>
                  </a:lnTo>
                  <a:lnTo>
                    <a:pt x="77" y="135"/>
                  </a:lnTo>
                  <a:cubicBezTo>
                    <a:pt x="108" y="105"/>
                    <a:pt x="119" y="90"/>
                    <a:pt x="119" y="66"/>
                  </a:cubicBezTo>
                  <a:cubicBezTo>
                    <a:pt x="119" y="42"/>
                    <a:pt x="103" y="26"/>
                    <a:pt x="77" y="26"/>
                  </a:cubicBezTo>
                  <a:cubicBezTo>
                    <a:pt x="50" y="26"/>
                    <a:pt x="32" y="39"/>
                    <a:pt x="29" y="63"/>
                  </a:cubicBezTo>
                  <a:lnTo>
                    <a:pt x="0" y="63"/>
                  </a:lnTo>
                  <a:cubicBezTo>
                    <a:pt x="6" y="27"/>
                    <a:pt x="35" y="0"/>
                    <a:pt x="79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3" name="Freeform: Shape 23"/>
            <p:cNvSpPr/>
            <p:nvPr/>
          </p:nvSpPr>
          <p:spPr>
            <a:xfrm>
              <a:off x="3898440" y="3515400"/>
              <a:ext cx="58680" cy="85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4" h="239">
                  <a:moveTo>
                    <a:pt x="0" y="119"/>
                  </a:moveTo>
                  <a:cubicBezTo>
                    <a:pt x="0" y="35"/>
                    <a:pt x="37" y="0"/>
                    <a:pt x="82" y="0"/>
                  </a:cubicBezTo>
                  <a:cubicBezTo>
                    <a:pt x="127" y="0"/>
                    <a:pt x="164" y="35"/>
                    <a:pt x="164" y="119"/>
                  </a:cubicBezTo>
                  <a:cubicBezTo>
                    <a:pt x="164" y="201"/>
                    <a:pt x="130" y="239"/>
                    <a:pt x="82" y="239"/>
                  </a:cubicBezTo>
                  <a:cubicBezTo>
                    <a:pt x="34" y="239"/>
                    <a:pt x="0" y="201"/>
                    <a:pt x="0" y="119"/>
                  </a:cubicBezTo>
                  <a:close/>
                  <a:moveTo>
                    <a:pt x="130" y="119"/>
                  </a:moveTo>
                  <a:cubicBezTo>
                    <a:pt x="130" y="56"/>
                    <a:pt x="113" y="27"/>
                    <a:pt x="79" y="27"/>
                  </a:cubicBezTo>
                  <a:cubicBezTo>
                    <a:pt x="44" y="27"/>
                    <a:pt x="29" y="55"/>
                    <a:pt x="29" y="119"/>
                  </a:cubicBezTo>
                  <a:cubicBezTo>
                    <a:pt x="29" y="182"/>
                    <a:pt x="45" y="215"/>
                    <a:pt x="79" y="215"/>
                  </a:cubicBezTo>
                  <a:cubicBezTo>
                    <a:pt x="114" y="212"/>
                    <a:pt x="130" y="183"/>
                    <a:pt x="130" y="1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4" name="Freeform: Shape 24"/>
            <p:cNvSpPr/>
            <p:nvPr/>
          </p:nvSpPr>
          <p:spPr>
            <a:xfrm>
              <a:off x="3976560" y="3517200"/>
              <a:ext cx="30240" cy="82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5" h="231">
                  <a:moveTo>
                    <a:pt x="50" y="32"/>
                  </a:moveTo>
                  <a:lnTo>
                    <a:pt x="0" y="59"/>
                  </a:lnTo>
                  <a:lnTo>
                    <a:pt x="0" y="27"/>
                  </a:lnTo>
                  <a:lnTo>
                    <a:pt x="53" y="0"/>
                  </a:lnTo>
                  <a:lnTo>
                    <a:pt x="85" y="0"/>
                  </a:lnTo>
                  <a:lnTo>
                    <a:pt x="85" y="231"/>
                  </a:lnTo>
                  <a:lnTo>
                    <a:pt x="50" y="231"/>
                  </a:lnTo>
                  <a:lnTo>
                    <a:pt x="50" y="228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5" name="Freeform: Shape 25"/>
            <p:cNvSpPr/>
            <p:nvPr/>
          </p:nvSpPr>
          <p:spPr>
            <a:xfrm>
              <a:off x="4037400" y="3516479"/>
              <a:ext cx="52200" cy="82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230">
                  <a:moveTo>
                    <a:pt x="53" y="230"/>
                  </a:moveTo>
                  <a:lnTo>
                    <a:pt x="16" y="230"/>
                  </a:lnTo>
                  <a:lnTo>
                    <a:pt x="112" y="29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2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6" name="Freeform: Shape 26"/>
            <p:cNvSpPr/>
            <p:nvPr/>
          </p:nvSpPr>
          <p:spPr>
            <a:xfrm>
              <a:off x="4137480" y="3552480"/>
              <a:ext cx="20880" cy="18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9" h="53">
                  <a:moveTo>
                    <a:pt x="0" y="53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9" y="5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7" name="Freeform: Shape 27"/>
            <p:cNvSpPr/>
            <p:nvPr/>
          </p:nvSpPr>
          <p:spPr>
            <a:xfrm>
              <a:off x="4205160" y="3514680"/>
              <a:ext cx="52200" cy="84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235">
                  <a:moveTo>
                    <a:pt x="35" y="206"/>
                  </a:moveTo>
                  <a:lnTo>
                    <a:pt x="146" y="206"/>
                  </a:lnTo>
                  <a:lnTo>
                    <a:pt x="146" y="235"/>
                  </a:lnTo>
                  <a:lnTo>
                    <a:pt x="0" y="235"/>
                  </a:lnTo>
                  <a:lnTo>
                    <a:pt x="0" y="0"/>
                  </a:lnTo>
                  <a:lnTo>
                    <a:pt x="35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8" name="Freeform: Shape 28"/>
            <p:cNvSpPr/>
            <p:nvPr/>
          </p:nvSpPr>
          <p:spPr>
            <a:xfrm>
              <a:off x="4264560" y="3536280"/>
              <a:ext cx="51840" cy="64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5" h="181">
                  <a:moveTo>
                    <a:pt x="76" y="0"/>
                  </a:moveTo>
                  <a:cubicBezTo>
                    <a:pt x="121" y="0"/>
                    <a:pt x="145" y="24"/>
                    <a:pt x="145" y="59"/>
                  </a:cubicBezTo>
                  <a:lnTo>
                    <a:pt x="145" y="175"/>
                  </a:lnTo>
                  <a:lnTo>
                    <a:pt x="119" y="175"/>
                  </a:lnTo>
                  <a:lnTo>
                    <a:pt x="116" y="151"/>
                  </a:lnTo>
                  <a:cubicBezTo>
                    <a:pt x="106" y="167"/>
                    <a:pt x="87" y="181"/>
                    <a:pt x="58" y="181"/>
                  </a:cubicBezTo>
                  <a:cubicBezTo>
                    <a:pt x="21" y="181"/>
                    <a:pt x="0" y="159"/>
                    <a:pt x="0" y="133"/>
                  </a:cubicBezTo>
                  <a:cubicBezTo>
                    <a:pt x="0" y="101"/>
                    <a:pt x="18" y="85"/>
                    <a:pt x="63" y="77"/>
                  </a:cubicBezTo>
                  <a:lnTo>
                    <a:pt x="113" y="69"/>
                  </a:lnTo>
                  <a:lnTo>
                    <a:pt x="113" y="61"/>
                  </a:lnTo>
                  <a:cubicBezTo>
                    <a:pt x="113" y="40"/>
                    <a:pt x="100" y="30"/>
                    <a:pt x="74" y="30"/>
                  </a:cubicBezTo>
                  <a:cubicBezTo>
                    <a:pt x="50" y="30"/>
                    <a:pt x="37" y="40"/>
                    <a:pt x="37" y="56"/>
                  </a:cubicBezTo>
                  <a:lnTo>
                    <a:pt x="2" y="56"/>
                  </a:lnTo>
                  <a:lnTo>
                    <a:pt x="2" y="53"/>
                  </a:lnTo>
                  <a:cubicBezTo>
                    <a:pt x="5" y="22"/>
                    <a:pt x="34" y="0"/>
                    <a:pt x="76" y="0"/>
                  </a:cubicBezTo>
                  <a:close/>
                  <a:moveTo>
                    <a:pt x="113" y="114"/>
                  </a:moveTo>
                  <a:lnTo>
                    <a:pt x="113" y="93"/>
                  </a:lnTo>
                  <a:lnTo>
                    <a:pt x="71" y="101"/>
                  </a:lnTo>
                  <a:cubicBezTo>
                    <a:pt x="39" y="106"/>
                    <a:pt x="31" y="117"/>
                    <a:pt x="31" y="130"/>
                  </a:cubicBezTo>
                  <a:cubicBezTo>
                    <a:pt x="31" y="146"/>
                    <a:pt x="42" y="157"/>
                    <a:pt x="66" y="157"/>
                  </a:cubicBezTo>
                  <a:cubicBezTo>
                    <a:pt x="90" y="154"/>
                    <a:pt x="113" y="135"/>
                    <a:pt x="113" y="11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9" name="Freeform: Shape 29"/>
            <p:cNvSpPr/>
            <p:nvPr/>
          </p:nvSpPr>
          <p:spPr>
            <a:xfrm>
              <a:off x="4325400" y="3536280"/>
              <a:ext cx="52200" cy="65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183">
                  <a:moveTo>
                    <a:pt x="64" y="98"/>
                  </a:moveTo>
                  <a:cubicBezTo>
                    <a:pt x="24" y="90"/>
                    <a:pt x="8" y="75"/>
                    <a:pt x="8" y="48"/>
                  </a:cubicBezTo>
                  <a:cubicBezTo>
                    <a:pt x="8" y="19"/>
                    <a:pt x="32" y="0"/>
                    <a:pt x="74" y="0"/>
                  </a:cubicBezTo>
                  <a:cubicBezTo>
                    <a:pt x="111" y="0"/>
                    <a:pt x="138" y="19"/>
                    <a:pt x="143" y="51"/>
                  </a:cubicBezTo>
                  <a:lnTo>
                    <a:pt x="111" y="51"/>
                  </a:lnTo>
                  <a:cubicBezTo>
                    <a:pt x="109" y="35"/>
                    <a:pt x="95" y="27"/>
                    <a:pt x="74" y="27"/>
                  </a:cubicBezTo>
                  <a:cubicBezTo>
                    <a:pt x="50" y="27"/>
                    <a:pt x="40" y="35"/>
                    <a:pt x="40" y="48"/>
                  </a:cubicBezTo>
                  <a:cubicBezTo>
                    <a:pt x="40" y="61"/>
                    <a:pt x="48" y="67"/>
                    <a:pt x="80" y="75"/>
                  </a:cubicBezTo>
                  <a:cubicBezTo>
                    <a:pt x="119" y="83"/>
                    <a:pt x="146" y="96"/>
                    <a:pt x="146" y="130"/>
                  </a:cubicBezTo>
                  <a:cubicBezTo>
                    <a:pt x="146" y="162"/>
                    <a:pt x="119" y="183"/>
                    <a:pt x="74" y="183"/>
                  </a:cubicBezTo>
                  <a:cubicBezTo>
                    <a:pt x="32" y="183"/>
                    <a:pt x="3" y="162"/>
                    <a:pt x="0" y="130"/>
                  </a:cubicBezTo>
                  <a:lnTo>
                    <a:pt x="32" y="130"/>
                  </a:lnTo>
                  <a:cubicBezTo>
                    <a:pt x="35" y="151"/>
                    <a:pt x="50" y="159"/>
                    <a:pt x="74" y="159"/>
                  </a:cubicBezTo>
                  <a:cubicBezTo>
                    <a:pt x="101" y="159"/>
                    <a:pt x="114" y="149"/>
                    <a:pt x="114" y="133"/>
                  </a:cubicBezTo>
                  <a:cubicBezTo>
                    <a:pt x="114" y="109"/>
                    <a:pt x="93" y="104"/>
                    <a:pt x="64" y="9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0" name="Freeform: Shape 30"/>
            <p:cNvSpPr/>
            <p:nvPr/>
          </p:nvSpPr>
          <p:spPr>
            <a:xfrm>
              <a:off x="4413240" y="3514680"/>
              <a:ext cx="75960" cy="84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2" h="235">
                  <a:moveTo>
                    <a:pt x="212" y="0"/>
                  </a:moveTo>
                  <a:lnTo>
                    <a:pt x="127" y="235"/>
                  </a:lnTo>
                  <a:lnTo>
                    <a:pt x="84" y="235"/>
                  </a:lnTo>
                  <a:lnTo>
                    <a:pt x="0" y="0"/>
                  </a:lnTo>
                  <a:lnTo>
                    <a:pt x="34" y="0"/>
                  </a:lnTo>
                  <a:lnTo>
                    <a:pt x="106" y="203"/>
                  </a:lnTo>
                  <a:lnTo>
                    <a:pt x="177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1" name="Freeform: Shape 31"/>
            <p:cNvSpPr/>
            <p:nvPr/>
          </p:nvSpPr>
          <p:spPr>
            <a:xfrm>
              <a:off x="4486680" y="3536280"/>
              <a:ext cx="57600" cy="64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1" h="181">
                  <a:moveTo>
                    <a:pt x="161" y="128"/>
                  </a:moveTo>
                  <a:cubicBezTo>
                    <a:pt x="153" y="159"/>
                    <a:pt x="127" y="181"/>
                    <a:pt x="84" y="181"/>
                  </a:cubicBezTo>
                  <a:cubicBezTo>
                    <a:pt x="37" y="181"/>
                    <a:pt x="0" y="151"/>
                    <a:pt x="0" y="90"/>
                  </a:cubicBezTo>
                  <a:cubicBezTo>
                    <a:pt x="0" y="32"/>
                    <a:pt x="34" y="0"/>
                    <a:pt x="82" y="0"/>
                  </a:cubicBezTo>
                  <a:cubicBezTo>
                    <a:pt x="129" y="0"/>
                    <a:pt x="161" y="30"/>
                    <a:pt x="161" y="98"/>
                  </a:cubicBezTo>
                  <a:lnTo>
                    <a:pt x="31" y="98"/>
                  </a:lnTo>
                  <a:cubicBezTo>
                    <a:pt x="34" y="138"/>
                    <a:pt x="55" y="154"/>
                    <a:pt x="84" y="154"/>
                  </a:cubicBezTo>
                  <a:cubicBezTo>
                    <a:pt x="106" y="154"/>
                    <a:pt x="121" y="143"/>
                    <a:pt x="127" y="128"/>
                  </a:cubicBezTo>
                  <a:close/>
                  <a:moveTo>
                    <a:pt x="34" y="72"/>
                  </a:moveTo>
                  <a:lnTo>
                    <a:pt x="129" y="72"/>
                  </a:lnTo>
                  <a:cubicBezTo>
                    <a:pt x="127" y="40"/>
                    <a:pt x="108" y="24"/>
                    <a:pt x="82" y="24"/>
                  </a:cubicBezTo>
                  <a:cubicBezTo>
                    <a:pt x="58" y="27"/>
                    <a:pt x="39" y="40"/>
                    <a:pt x="34" y="7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2" name="Freeform: Shape 32"/>
            <p:cNvSpPr/>
            <p:nvPr/>
          </p:nvSpPr>
          <p:spPr>
            <a:xfrm>
              <a:off x="4553279" y="3535560"/>
              <a:ext cx="58680" cy="85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4" h="238">
                  <a:moveTo>
                    <a:pt x="82" y="217"/>
                  </a:moveTo>
                  <a:cubicBezTo>
                    <a:pt x="114" y="217"/>
                    <a:pt x="130" y="201"/>
                    <a:pt x="130" y="172"/>
                  </a:cubicBezTo>
                  <a:lnTo>
                    <a:pt x="130" y="151"/>
                  </a:lnTo>
                  <a:cubicBezTo>
                    <a:pt x="119" y="164"/>
                    <a:pt x="98" y="172"/>
                    <a:pt x="74" y="172"/>
                  </a:cubicBezTo>
                  <a:cubicBezTo>
                    <a:pt x="34" y="172"/>
                    <a:pt x="0" y="143"/>
                    <a:pt x="0" y="87"/>
                  </a:cubicBezTo>
                  <a:cubicBezTo>
                    <a:pt x="0" y="34"/>
                    <a:pt x="32" y="0"/>
                    <a:pt x="77" y="0"/>
                  </a:cubicBezTo>
                  <a:cubicBezTo>
                    <a:pt x="103" y="0"/>
                    <a:pt x="122" y="10"/>
                    <a:pt x="132" y="26"/>
                  </a:cubicBezTo>
                  <a:lnTo>
                    <a:pt x="138" y="2"/>
                  </a:lnTo>
                  <a:lnTo>
                    <a:pt x="164" y="2"/>
                  </a:lnTo>
                  <a:lnTo>
                    <a:pt x="164" y="169"/>
                  </a:lnTo>
                  <a:cubicBezTo>
                    <a:pt x="164" y="209"/>
                    <a:pt x="135" y="238"/>
                    <a:pt x="85" y="238"/>
                  </a:cubicBezTo>
                  <a:cubicBezTo>
                    <a:pt x="40" y="238"/>
                    <a:pt x="13" y="217"/>
                    <a:pt x="8" y="185"/>
                  </a:cubicBezTo>
                  <a:lnTo>
                    <a:pt x="40" y="185"/>
                  </a:lnTo>
                  <a:lnTo>
                    <a:pt x="40" y="190"/>
                  </a:lnTo>
                  <a:cubicBezTo>
                    <a:pt x="42" y="206"/>
                    <a:pt x="58" y="217"/>
                    <a:pt x="82" y="217"/>
                  </a:cubicBezTo>
                  <a:close/>
                  <a:moveTo>
                    <a:pt x="82" y="145"/>
                  </a:moveTo>
                  <a:cubicBezTo>
                    <a:pt x="114" y="145"/>
                    <a:pt x="132" y="124"/>
                    <a:pt x="132" y="90"/>
                  </a:cubicBezTo>
                  <a:cubicBezTo>
                    <a:pt x="132" y="50"/>
                    <a:pt x="111" y="29"/>
                    <a:pt x="82" y="29"/>
                  </a:cubicBezTo>
                  <a:cubicBezTo>
                    <a:pt x="53" y="29"/>
                    <a:pt x="32" y="47"/>
                    <a:pt x="32" y="90"/>
                  </a:cubicBezTo>
                  <a:cubicBezTo>
                    <a:pt x="32" y="124"/>
                    <a:pt x="53" y="145"/>
                    <a:pt x="82" y="14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3" name="Freeform: Shape 33"/>
            <p:cNvSpPr/>
            <p:nvPr/>
          </p:nvSpPr>
          <p:spPr>
            <a:xfrm>
              <a:off x="4622760" y="3536280"/>
              <a:ext cx="52200" cy="648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181">
                  <a:moveTo>
                    <a:pt x="77" y="0"/>
                  </a:moveTo>
                  <a:cubicBezTo>
                    <a:pt x="122" y="0"/>
                    <a:pt x="146" y="24"/>
                    <a:pt x="146" y="59"/>
                  </a:cubicBezTo>
                  <a:lnTo>
                    <a:pt x="146" y="175"/>
                  </a:lnTo>
                  <a:lnTo>
                    <a:pt x="119" y="175"/>
                  </a:lnTo>
                  <a:lnTo>
                    <a:pt x="117" y="151"/>
                  </a:lnTo>
                  <a:cubicBezTo>
                    <a:pt x="106" y="167"/>
                    <a:pt x="88" y="181"/>
                    <a:pt x="59" y="181"/>
                  </a:cubicBezTo>
                  <a:cubicBezTo>
                    <a:pt x="21" y="181"/>
                    <a:pt x="0" y="159"/>
                    <a:pt x="0" y="133"/>
                  </a:cubicBezTo>
                  <a:cubicBezTo>
                    <a:pt x="0" y="101"/>
                    <a:pt x="19" y="85"/>
                    <a:pt x="64" y="77"/>
                  </a:cubicBezTo>
                  <a:lnTo>
                    <a:pt x="114" y="69"/>
                  </a:lnTo>
                  <a:lnTo>
                    <a:pt x="114" y="61"/>
                  </a:lnTo>
                  <a:cubicBezTo>
                    <a:pt x="114" y="40"/>
                    <a:pt x="101" y="30"/>
                    <a:pt x="74" y="30"/>
                  </a:cubicBezTo>
                  <a:cubicBezTo>
                    <a:pt x="51" y="30"/>
                    <a:pt x="37" y="40"/>
                    <a:pt x="37" y="56"/>
                  </a:cubicBezTo>
                  <a:lnTo>
                    <a:pt x="3" y="56"/>
                  </a:lnTo>
                  <a:lnTo>
                    <a:pt x="3" y="53"/>
                  </a:lnTo>
                  <a:cubicBezTo>
                    <a:pt x="6" y="22"/>
                    <a:pt x="35" y="0"/>
                    <a:pt x="77" y="0"/>
                  </a:cubicBezTo>
                  <a:close/>
                  <a:moveTo>
                    <a:pt x="114" y="114"/>
                  </a:moveTo>
                  <a:lnTo>
                    <a:pt x="114" y="93"/>
                  </a:lnTo>
                  <a:lnTo>
                    <a:pt x="72" y="101"/>
                  </a:lnTo>
                  <a:cubicBezTo>
                    <a:pt x="40" y="106"/>
                    <a:pt x="32" y="117"/>
                    <a:pt x="32" y="130"/>
                  </a:cubicBezTo>
                  <a:cubicBezTo>
                    <a:pt x="32" y="146"/>
                    <a:pt x="43" y="157"/>
                    <a:pt x="66" y="157"/>
                  </a:cubicBezTo>
                  <a:cubicBezTo>
                    <a:pt x="90" y="154"/>
                    <a:pt x="114" y="135"/>
                    <a:pt x="114" y="11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4" name="Freeform: Shape 34"/>
            <p:cNvSpPr/>
            <p:nvPr/>
          </p:nvSpPr>
          <p:spPr>
            <a:xfrm>
              <a:off x="4683960" y="3536280"/>
              <a:ext cx="51840" cy="655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5" h="183">
                  <a:moveTo>
                    <a:pt x="63" y="98"/>
                  </a:moveTo>
                  <a:cubicBezTo>
                    <a:pt x="24" y="90"/>
                    <a:pt x="8" y="75"/>
                    <a:pt x="8" y="48"/>
                  </a:cubicBezTo>
                  <a:cubicBezTo>
                    <a:pt x="8" y="19"/>
                    <a:pt x="31" y="0"/>
                    <a:pt x="74" y="0"/>
                  </a:cubicBezTo>
                  <a:cubicBezTo>
                    <a:pt x="111" y="0"/>
                    <a:pt x="137" y="19"/>
                    <a:pt x="143" y="51"/>
                  </a:cubicBezTo>
                  <a:lnTo>
                    <a:pt x="111" y="51"/>
                  </a:lnTo>
                  <a:cubicBezTo>
                    <a:pt x="108" y="35"/>
                    <a:pt x="95" y="27"/>
                    <a:pt x="74" y="27"/>
                  </a:cubicBezTo>
                  <a:cubicBezTo>
                    <a:pt x="50" y="27"/>
                    <a:pt x="39" y="35"/>
                    <a:pt x="39" y="48"/>
                  </a:cubicBezTo>
                  <a:cubicBezTo>
                    <a:pt x="39" y="61"/>
                    <a:pt x="47" y="67"/>
                    <a:pt x="79" y="75"/>
                  </a:cubicBezTo>
                  <a:cubicBezTo>
                    <a:pt x="119" y="83"/>
                    <a:pt x="145" y="96"/>
                    <a:pt x="145" y="130"/>
                  </a:cubicBezTo>
                  <a:cubicBezTo>
                    <a:pt x="145" y="162"/>
                    <a:pt x="119" y="183"/>
                    <a:pt x="74" y="183"/>
                  </a:cubicBezTo>
                  <a:cubicBezTo>
                    <a:pt x="31" y="183"/>
                    <a:pt x="2" y="162"/>
                    <a:pt x="0" y="130"/>
                  </a:cubicBezTo>
                  <a:lnTo>
                    <a:pt x="31" y="130"/>
                  </a:lnTo>
                  <a:cubicBezTo>
                    <a:pt x="34" y="151"/>
                    <a:pt x="50" y="159"/>
                    <a:pt x="74" y="159"/>
                  </a:cubicBezTo>
                  <a:cubicBezTo>
                    <a:pt x="100" y="159"/>
                    <a:pt x="114" y="149"/>
                    <a:pt x="114" y="133"/>
                  </a:cubicBezTo>
                  <a:cubicBezTo>
                    <a:pt x="111" y="109"/>
                    <a:pt x="92" y="104"/>
                    <a:pt x="63" y="9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5" name="Freeform: Shape 35"/>
            <p:cNvSpPr/>
            <p:nvPr/>
          </p:nvSpPr>
          <p:spPr>
            <a:xfrm>
              <a:off x="4745880" y="3585960"/>
              <a:ext cx="14760" cy="30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" h="85">
                  <a:moveTo>
                    <a:pt x="42" y="32"/>
                  </a:moveTo>
                  <a:cubicBezTo>
                    <a:pt x="42" y="69"/>
                    <a:pt x="21" y="82"/>
                    <a:pt x="0" y="85"/>
                  </a:cubicBezTo>
                  <a:lnTo>
                    <a:pt x="0" y="69"/>
                  </a:lnTo>
                  <a:cubicBezTo>
                    <a:pt x="13" y="66"/>
                    <a:pt x="21" y="58"/>
                    <a:pt x="21" y="37"/>
                  </a:cubicBezTo>
                  <a:lnTo>
                    <a:pt x="5" y="37"/>
                  </a:lnTo>
                  <a:lnTo>
                    <a:pt x="5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6" name="Freeform: Shape 36"/>
            <p:cNvSpPr/>
            <p:nvPr/>
          </p:nvSpPr>
          <p:spPr>
            <a:xfrm>
              <a:off x="4811760" y="3514680"/>
              <a:ext cx="67320" cy="84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88" h="235">
                  <a:moveTo>
                    <a:pt x="188" y="0"/>
                  </a:moveTo>
                  <a:lnTo>
                    <a:pt x="188" y="235"/>
                  </a:lnTo>
                  <a:lnTo>
                    <a:pt x="145" y="235"/>
                  </a:lnTo>
                  <a:lnTo>
                    <a:pt x="31" y="37"/>
                  </a:lnTo>
                  <a:lnTo>
                    <a:pt x="31" y="235"/>
                  </a:lnTo>
                  <a:lnTo>
                    <a:pt x="0" y="23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156" y="195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7" name="Freeform: Shape 37"/>
            <p:cNvSpPr/>
            <p:nvPr/>
          </p:nvSpPr>
          <p:spPr>
            <a:xfrm>
              <a:off x="4885920" y="3514680"/>
              <a:ext cx="75960" cy="84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2" h="235">
                  <a:moveTo>
                    <a:pt x="212" y="0"/>
                  </a:moveTo>
                  <a:lnTo>
                    <a:pt x="127" y="235"/>
                  </a:lnTo>
                  <a:lnTo>
                    <a:pt x="85" y="235"/>
                  </a:lnTo>
                  <a:lnTo>
                    <a:pt x="0" y="0"/>
                  </a:lnTo>
                  <a:lnTo>
                    <a:pt x="35" y="0"/>
                  </a:lnTo>
                  <a:lnTo>
                    <a:pt x="106" y="203"/>
                  </a:lnTo>
                  <a:lnTo>
                    <a:pt x="177" y="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grpSp>
        <p:nvGrpSpPr>
          <p:cNvPr id="48" name="Group 47"/>
          <p:cNvGrpSpPr/>
          <p:nvPr userDrawn="1"/>
        </p:nvGrpSpPr>
        <p:grpSpPr>
          <a:xfrm>
            <a:off x="410080" y="399299"/>
            <a:ext cx="792595" cy="419316"/>
            <a:chOff x="3133800" y="2372040"/>
            <a:chExt cx="514440" cy="272160"/>
          </a:xfrm>
          <a:solidFill>
            <a:schemeClr val="bg1"/>
          </a:solidFill>
        </p:grpSpPr>
        <p:sp>
          <p:nvSpPr>
            <p:cNvPr id="49" name="Freeform: Shape 38"/>
            <p:cNvSpPr/>
            <p:nvPr/>
          </p:nvSpPr>
          <p:spPr>
            <a:xfrm>
              <a:off x="3279600" y="2552040"/>
              <a:ext cx="22680" cy="89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249">
                  <a:moveTo>
                    <a:pt x="32" y="249"/>
                  </a:moveTo>
                  <a:lnTo>
                    <a:pt x="0" y="249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24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0" name="Freeform: Shape 39"/>
            <p:cNvSpPr/>
            <p:nvPr/>
          </p:nvSpPr>
          <p:spPr>
            <a:xfrm>
              <a:off x="3416040" y="2550960"/>
              <a:ext cx="68400" cy="93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1" h="260">
                  <a:moveTo>
                    <a:pt x="191" y="8"/>
                  </a:moveTo>
                  <a:cubicBezTo>
                    <a:pt x="185" y="6"/>
                    <a:pt x="164" y="0"/>
                    <a:pt x="132" y="0"/>
                  </a:cubicBezTo>
                  <a:cubicBezTo>
                    <a:pt x="56" y="0"/>
                    <a:pt x="0" y="56"/>
                    <a:pt x="0" y="130"/>
                  </a:cubicBezTo>
                  <a:cubicBezTo>
                    <a:pt x="0" y="210"/>
                    <a:pt x="61" y="260"/>
                    <a:pt x="132" y="260"/>
                  </a:cubicBezTo>
                  <a:cubicBezTo>
                    <a:pt x="161" y="260"/>
                    <a:pt x="183" y="252"/>
                    <a:pt x="191" y="252"/>
                  </a:cubicBezTo>
                  <a:lnTo>
                    <a:pt x="191" y="186"/>
                  </a:lnTo>
                  <a:cubicBezTo>
                    <a:pt x="188" y="188"/>
                    <a:pt x="167" y="199"/>
                    <a:pt x="138" y="199"/>
                  </a:cubicBezTo>
                  <a:cubicBezTo>
                    <a:pt x="95" y="199"/>
                    <a:pt x="69" y="170"/>
                    <a:pt x="69" y="133"/>
                  </a:cubicBezTo>
                  <a:cubicBezTo>
                    <a:pt x="69" y="96"/>
                    <a:pt x="98" y="67"/>
                    <a:pt x="138" y="67"/>
                  </a:cubicBezTo>
                  <a:cubicBezTo>
                    <a:pt x="167" y="67"/>
                    <a:pt x="188" y="80"/>
                    <a:pt x="191" y="8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1" name="Freeform: Shape 40"/>
            <p:cNvSpPr/>
            <p:nvPr/>
          </p:nvSpPr>
          <p:spPr>
            <a:xfrm>
              <a:off x="3180600" y="2550960"/>
              <a:ext cx="68400" cy="93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1" h="260">
                  <a:moveTo>
                    <a:pt x="191" y="8"/>
                  </a:moveTo>
                  <a:cubicBezTo>
                    <a:pt x="185" y="6"/>
                    <a:pt x="164" y="0"/>
                    <a:pt x="132" y="0"/>
                  </a:cubicBezTo>
                  <a:cubicBezTo>
                    <a:pt x="55" y="0"/>
                    <a:pt x="0" y="56"/>
                    <a:pt x="0" y="130"/>
                  </a:cubicBezTo>
                  <a:cubicBezTo>
                    <a:pt x="0" y="210"/>
                    <a:pt x="61" y="260"/>
                    <a:pt x="132" y="260"/>
                  </a:cubicBezTo>
                  <a:cubicBezTo>
                    <a:pt x="161" y="260"/>
                    <a:pt x="183" y="252"/>
                    <a:pt x="191" y="252"/>
                  </a:cubicBezTo>
                  <a:lnTo>
                    <a:pt x="191" y="186"/>
                  </a:lnTo>
                  <a:cubicBezTo>
                    <a:pt x="188" y="188"/>
                    <a:pt x="167" y="199"/>
                    <a:pt x="138" y="199"/>
                  </a:cubicBezTo>
                  <a:cubicBezTo>
                    <a:pt x="95" y="199"/>
                    <a:pt x="69" y="170"/>
                    <a:pt x="69" y="133"/>
                  </a:cubicBezTo>
                  <a:cubicBezTo>
                    <a:pt x="69" y="96"/>
                    <a:pt x="98" y="67"/>
                    <a:pt x="138" y="67"/>
                  </a:cubicBezTo>
                  <a:cubicBezTo>
                    <a:pt x="167" y="67"/>
                    <a:pt x="188" y="80"/>
                    <a:pt x="191" y="8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2" name="Freeform: Shape 41"/>
            <p:cNvSpPr/>
            <p:nvPr/>
          </p:nvSpPr>
          <p:spPr>
            <a:xfrm>
              <a:off x="3507479" y="2550240"/>
              <a:ext cx="95040" cy="92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65" h="259">
                  <a:moveTo>
                    <a:pt x="133" y="0"/>
                  </a:moveTo>
                  <a:cubicBezTo>
                    <a:pt x="56" y="0"/>
                    <a:pt x="0" y="57"/>
                    <a:pt x="0" y="129"/>
                  </a:cubicBezTo>
                  <a:cubicBezTo>
                    <a:pt x="0" y="200"/>
                    <a:pt x="56" y="259"/>
                    <a:pt x="133" y="259"/>
                  </a:cubicBezTo>
                  <a:cubicBezTo>
                    <a:pt x="209" y="259"/>
                    <a:pt x="265" y="200"/>
                    <a:pt x="265" y="129"/>
                  </a:cubicBezTo>
                  <a:cubicBezTo>
                    <a:pt x="265" y="57"/>
                    <a:pt x="209" y="0"/>
                    <a:pt x="133" y="0"/>
                  </a:cubicBezTo>
                  <a:close/>
                  <a:moveTo>
                    <a:pt x="133" y="198"/>
                  </a:moveTo>
                  <a:cubicBezTo>
                    <a:pt x="95" y="198"/>
                    <a:pt x="69" y="169"/>
                    <a:pt x="69" y="132"/>
                  </a:cubicBezTo>
                  <a:cubicBezTo>
                    <a:pt x="69" y="95"/>
                    <a:pt x="95" y="66"/>
                    <a:pt x="133" y="66"/>
                  </a:cubicBezTo>
                  <a:cubicBezTo>
                    <a:pt x="170" y="66"/>
                    <a:pt x="196" y="95"/>
                    <a:pt x="196" y="132"/>
                  </a:cubicBezTo>
                  <a:cubicBezTo>
                    <a:pt x="196" y="169"/>
                    <a:pt x="170" y="198"/>
                    <a:pt x="133" y="19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3" name="Freeform: Shape 42"/>
            <p:cNvSpPr/>
            <p:nvPr/>
          </p:nvSpPr>
          <p:spPr>
            <a:xfrm>
              <a:off x="3333240" y="2550960"/>
              <a:ext cx="62280" cy="93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4" h="260">
                  <a:moveTo>
                    <a:pt x="92" y="0"/>
                  </a:moveTo>
                  <a:cubicBezTo>
                    <a:pt x="34" y="0"/>
                    <a:pt x="0" y="32"/>
                    <a:pt x="0" y="77"/>
                  </a:cubicBezTo>
                  <a:cubicBezTo>
                    <a:pt x="0" y="120"/>
                    <a:pt x="29" y="138"/>
                    <a:pt x="63" y="149"/>
                  </a:cubicBezTo>
                  <a:cubicBezTo>
                    <a:pt x="66" y="149"/>
                    <a:pt x="74" y="151"/>
                    <a:pt x="76" y="154"/>
                  </a:cubicBezTo>
                  <a:cubicBezTo>
                    <a:pt x="92" y="159"/>
                    <a:pt x="105" y="167"/>
                    <a:pt x="105" y="178"/>
                  </a:cubicBezTo>
                  <a:cubicBezTo>
                    <a:pt x="105" y="191"/>
                    <a:pt x="92" y="202"/>
                    <a:pt x="60" y="202"/>
                  </a:cubicBezTo>
                  <a:cubicBezTo>
                    <a:pt x="34" y="202"/>
                    <a:pt x="8" y="194"/>
                    <a:pt x="2" y="194"/>
                  </a:cubicBezTo>
                  <a:lnTo>
                    <a:pt x="2" y="252"/>
                  </a:lnTo>
                  <a:cubicBezTo>
                    <a:pt x="5" y="252"/>
                    <a:pt x="37" y="260"/>
                    <a:pt x="71" y="260"/>
                  </a:cubicBezTo>
                  <a:cubicBezTo>
                    <a:pt x="119" y="260"/>
                    <a:pt x="174" y="239"/>
                    <a:pt x="174" y="178"/>
                  </a:cubicBezTo>
                  <a:cubicBezTo>
                    <a:pt x="174" y="149"/>
                    <a:pt x="156" y="120"/>
                    <a:pt x="116" y="106"/>
                  </a:cubicBezTo>
                  <a:lnTo>
                    <a:pt x="98" y="101"/>
                  </a:lnTo>
                  <a:cubicBezTo>
                    <a:pt x="87" y="98"/>
                    <a:pt x="68" y="93"/>
                    <a:pt x="68" y="77"/>
                  </a:cubicBezTo>
                  <a:cubicBezTo>
                    <a:pt x="68" y="64"/>
                    <a:pt x="82" y="56"/>
                    <a:pt x="108" y="56"/>
                  </a:cubicBezTo>
                  <a:cubicBezTo>
                    <a:pt x="129" y="56"/>
                    <a:pt x="156" y="64"/>
                    <a:pt x="158" y="64"/>
                  </a:cubicBezTo>
                  <a:lnTo>
                    <a:pt x="158" y="8"/>
                  </a:lnTo>
                  <a:lnTo>
                    <a:pt x="153" y="8"/>
                  </a:lnTo>
                  <a:cubicBezTo>
                    <a:pt x="150" y="8"/>
                    <a:pt x="121" y="0"/>
                    <a:pt x="92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4" name="Freeform: Shape 43"/>
            <p:cNvSpPr/>
            <p:nvPr/>
          </p:nvSpPr>
          <p:spPr>
            <a:xfrm>
              <a:off x="3133800" y="2445120"/>
              <a:ext cx="22680" cy="46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130">
                  <a:moveTo>
                    <a:pt x="64" y="32"/>
                  </a:moveTo>
                  <a:cubicBezTo>
                    <a:pt x="64" y="16"/>
                    <a:pt x="50" y="0"/>
                    <a:pt x="32" y="0"/>
                  </a:cubicBezTo>
                  <a:cubicBezTo>
                    <a:pt x="16" y="0"/>
                    <a:pt x="0" y="14"/>
                    <a:pt x="0" y="32"/>
                  </a:cubicBezTo>
                  <a:lnTo>
                    <a:pt x="0" y="98"/>
                  </a:lnTo>
                  <a:cubicBezTo>
                    <a:pt x="0" y="117"/>
                    <a:pt x="13" y="130"/>
                    <a:pt x="32" y="130"/>
                  </a:cubicBezTo>
                  <a:cubicBezTo>
                    <a:pt x="48" y="130"/>
                    <a:pt x="64" y="117"/>
                    <a:pt x="64" y="9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5" name="Freeform: Shape 44"/>
            <p:cNvSpPr/>
            <p:nvPr/>
          </p:nvSpPr>
          <p:spPr>
            <a:xfrm>
              <a:off x="3195720" y="2413800"/>
              <a:ext cx="22680" cy="77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215">
                  <a:moveTo>
                    <a:pt x="64" y="32"/>
                  </a:moveTo>
                  <a:cubicBezTo>
                    <a:pt x="64" y="16"/>
                    <a:pt x="51" y="0"/>
                    <a:pt x="32" y="0"/>
                  </a:cubicBezTo>
                  <a:cubicBezTo>
                    <a:pt x="16" y="0"/>
                    <a:pt x="0" y="13"/>
                    <a:pt x="0" y="32"/>
                  </a:cubicBezTo>
                  <a:lnTo>
                    <a:pt x="0" y="183"/>
                  </a:lnTo>
                  <a:cubicBezTo>
                    <a:pt x="0" y="201"/>
                    <a:pt x="13" y="215"/>
                    <a:pt x="32" y="215"/>
                  </a:cubicBezTo>
                  <a:cubicBezTo>
                    <a:pt x="48" y="215"/>
                    <a:pt x="64" y="201"/>
                    <a:pt x="64" y="18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6" name="Freeform: Shape 45"/>
            <p:cNvSpPr/>
            <p:nvPr/>
          </p:nvSpPr>
          <p:spPr>
            <a:xfrm>
              <a:off x="3256919" y="2372040"/>
              <a:ext cx="22320" cy="141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3" h="394">
                  <a:moveTo>
                    <a:pt x="63" y="31"/>
                  </a:moveTo>
                  <a:cubicBezTo>
                    <a:pt x="63" y="15"/>
                    <a:pt x="50" y="0"/>
                    <a:pt x="31" y="0"/>
                  </a:cubicBezTo>
                  <a:cubicBezTo>
                    <a:pt x="16" y="0"/>
                    <a:pt x="0" y="13"/>
                    <a:pt x="0" y="31"/>
                  </a:cubicBezTo>
                  <a:lnTo>
                    <a:pt x="0" y="362"/>
                  </a:lnTo>
                  <a:cubicBezTo>
                    <a:pt x="0" y="381"/>
                    <a:pt x="13" y="394"/>
                    <a:pt x="31" y="394"/>
                  </a:cubicBezTo>
                  <a:cubicBezTo>
                    <a:pt x="47" y="394"/>
                    <a:pt x="63" y="381"/>
                    <a:pt x="63" y="3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7" name="Freeform: Shape 46"/>
            <p:cNvSpPr/>
            <p:nvPr/>
          </p:nvSpPr>
          <p:spPr>
            <a:xfrm>
              <a:off x="3318840" y="2413800"/>
              <a:ext cx="22320" cy="77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3" h="215">
                  <a:moveTo>
                    <a:pt x="63" y="32"/>
                  </a:moveTo>
                  <a:cubicBezTo>
                    <a:pt x="63" y="16"/>
                    <a:pt x="50" y="0"/>
                    <a:pt x="32" y="0"/>
                  </a:cubicBezTo>
                  <a:cubicBezTo>
                    <a:pt x="16" y="0"/>
                    <a:pt x="0" y="13"/>
                    <a:pt x="0" y="32"/>
                  </a:cubicBezTo>
                  <a:lnTo>
                    <a:pt x="0" y="183"/>
                  </a:lnTo>
                  <a:cubicBezTo>
                    <a:pt x="0" y="201"/>
                    <a:pt x="13" y="215"/>
                    <a:pt x="32" y="215"/>
                  </a:cubicBezTo>
                  <a:cubicBezTo>
                    <a:pt x="48" y="215"/>
                    <a:pt x="63" y="201"/>
                    <a:pt x="63" y="18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8" name="Freeform: Shape 47"/>
            <p:cNvSpPr/>
            <p:nvPr/>
          </p:nvSpPr>
          <p:spPr>
            <a:xfrm>
              <a:off x="3379680" y="2445120"/>
              <a:ext cx="22680" cy="46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130">
                  <a:moveTo>
                    <a:pt x="64" y="32"/>
                  </a:moveTo>
                  <a:cubicBezTo>
                    <a:pt x="64" y="16"/>
                    <a:pt x="51" y="0"/>
                    <a:pt x="32" y="0"/>
                  </a:cubicBezTo>
                  <a:cubicBezTo>
                    <a:pt x="16" y="0"/>
                    <a:pt x="0" y="14"/>
                    <a:pt x="0" y="32"/>
                  </a:cubicBezTo>
                  <a:lnTo>
                    <a:pt x="0" y="98"/>
                  </a:lnTo>
                  <a:cubicBezTo>
                    <a:pt x="0" y="117"/>
                    <a:pt x="14" y="130"/>
                    <a:pt x="32" y="130"/>
                  </a:cubicBezTo>
                  <a:cubicBezTo>
                    <a:pt x="48" y="130"/>
                    <a:pt x="64" y="117"/>
                    <a:pt x="64" y="9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9" name="Freeform: Shape 48"/>
            <p:cNvSpPr/>
            <p:nvPr/>
          </p:nvSpPr>
          <p:spPr>
            <a:xfrm>
              <a:off x="3441600" y="2413800"/>
              <a:ext cx="22680" cy="77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215">
                  <a:moveTo>
                    <a:pt x="64" y="32"/>
                  </a:moveTo>
                  <a:cubicBezTo>
                    <a:pt x="64" y="16"/>
                    <a:pt x="51" y="0"/>
                    <a:pt x="32" y="0"/>
                  </a:cubicBezTo>
                  <a:cubicBezTo>
                    <a:pt x="16" y="0"/>
                    <a:pt x="0" y="13"/>
                    <a:pt x="0" y="32"/>
                  </a:cubicBezTo>
                  <a:lnTo>
                    <a:pt x="0" y="183"/>
                  </a:lnTo>
                  <a:cubicBezTo>
                    <a:pt x="0" y="201"/>
                    <a:pt x="14" y="215"/>
                    <a:pt x="32" y="215"/>
                  </a:cubicBezTo>
                  <a:cubicBezTo>
                    <a:pt x="48" y="215"/>
                    <a:pt x="64" y="201"/>
                    <a:pt x="64" y="18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0" name="Freeform: Shape 49"/>
            <p:cNvSpPr/>
            <p:nvPr/>
          </p:nvSpPr>
          <p:spPr>
            <a:xfrm>
              <a:off x="3502799" y="2372040"/>
              <a:ext cx="22320" cy="141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3" h="394">
                  <a:moveTo>
                    <a:pt x="63" y="31"/>
                  </a:moveTo>
                  <a:cubicBezTo>
                    <a:pt x="63" y="15"/>
                    <a:pt x="50" y="0"/>
                    <a:pt x="32" y="0"/>
                  </a:cubicBezTo>
                  <a:cubicBezTo>
                    <a:pt x="13" y="0"/>
                    <a:pt x="0" y="13"/>
                    <a:pt x="0" y="31"/>
                  </a:cubicBezTo>
                  <a:lnTo>
                    <a:pt x="0" y="362"/>
                  </a:lnTo>
                  <a:cubicBezTo>
                    <a:pt x="0" y="381"/>
                    <a:pt x="13" y="394"/>
                    <a:pt x="32" y="394"/>
                  </a:cubicBezTo>
                  <a:cubicBezTo>
                    <a:pt x="50" y="394"/>
                    <a:pt x="63" y="381"/>
                    <a:pt x="63" y="3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1" name="Freeform: Shape 50"/>
            <p:cNvSpPr/>
            <p:nvPr/>
          </p:nvSpPr>
          <p:spPr>
            <a:xfrm>
              <a:off x="3564720" y="2413800"/>
              <a:ext cx="22680" cy="77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215">
                  <a:moveTo>
                    <a:pt x="64" y="32"/>
                  </a:moveTo>
                  <a:cubicBezTo>
                    <a:pt x="64" y="16"/>
                    <a:pt x="50" y="0"/>
                    <a:pt x="32" y="0"/>
                  </a:cubicBezTo>
                  <a:cubicBezTo>
                    <a:pt x="16" y="0"/>
                    <a:pt x="0" y="13"/>
                    <a:pt x="0" y="32"/>
                  </a:cubicBezTo>
                  <a:lnTo>
                    <a:pt x="0" y="183"/>
                  </a:lnTo>
                  <a:cubicBezTo>
                    <a:pt x="0" y="201"/>
                    <a:pt x="13" y="215"/>
                    <a:pt x="32" y="215"/>
                  </a:cubicBezTo>
                  <a:cubicBezTo>
                    <a:pt x="50" y="215"/>
                    <a:pt x="64" y="201"/>
                    <a:pt x="64" y="18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2" name="Freeform: Shape 51"/>
            <p:cNvSpPr/>
            <p:nvPr/>
          </p:nvSpPr>
          <p:spPr>
            <a:xfrm>
              <a:off x="3625560" y="2445120"/>
              <a:ext cx="22680" cy="46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130">
                  <a:moveTo>
                    <a:pt x="64" y="32"/>
                  </a:moveTo>
                  <a:cubicBezTo>
                    <a:pt x="64" y="16"/>
                    <a:pt x="51" y="0"/>
                    <a:pt x="32" y="0"/>
                  </a:cubicBezTo>
                  <a:cubicBezTo>
                    <a:pt x="16" y="0"/>
                    <a:pt x="0" y="14"/>
                    <a:pt x="0" y="32"/>
                  </a:cubicBezTo>
                  <a:lnTo>
                    <a:pt x="0" y="98"/>
                  </a:lnTo>
                  <a:cubicBezTo>
                    <a:pt x="0" y="117"/>
                    <a:pt x="14" y="130"/>
                    <a:pt x="32" y="130"/>
                  </a:cubicBezTo>
                  <a:cubicBezTo>
                    <a:pt x="48" y="130"/>
                    <a:pt x="64" y="117"/>
                    <a:pt x="64" y="9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383771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56616" y="217715"/>
            <a:ext cx="8513064" cy="7654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2881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56616" y="384048"/>
            <a:ext cx="8513064" cy="434974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56616" y="777134"/>
            <a:ext cx="8513064" cy="381000"/>
          </a:xfrm>
        </p:spPr>
        <p:txBody>
          <a:bodyPr/>
          <a:lstStyle>
            <a:lvl1pPr marL="1785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198467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6616" y="218947"/>
            <a:ext cx="8513064" cy="765432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1"/>
          </p:nvPr>
        </p:nvSpPr>
        <p:spPr>
          <a:xfrm>
            <a:off x="356616" y="1077912"/>
            <a:ext cx="4069080" cy="32579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2"/>
          </p:nvPr>
        </p:nvSpPr>
        <p:spPr>
          <a:xfrm>
            <a:off x="4800600" y="1077913"/>
            <a:ext cx="4069080" cy="32534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2605710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56616" y="384176"/>
            <a:ext cx="8513064" cy="434974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1"/>
          </p:nvPr>
        </p:nvSpPr>
        <p:spPr>
          <a:xfrm>
            <a:off x="356616" y="1199409"/>
            <a:ext cx="4069080" cy="309781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56616" y="777134"/>
            <a:ext cx="8513064" cy="381000"/>
          </a:xfrm>
        </p:spPr>
        <p:txBody>
          <a:bodyPr/>
          <a:lstStyle>
            <a:lvl1pPr marL="1785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3"/>
          </p:nvPr>
        </p:nvSpPr>
        <p:spPr>
          <a:xfrm>
            <a:off x="4800600" y="1199409"/>
            <a:ext cx="4069080" cy="310963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7997893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6616" y="219456"/>
            <a:ext cx="8513064" cy="765432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en-US" baseline="0" dirty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6616" y="1100308"/>
            <a:ext cx="2743200" cy="3262760"/>
          </a:xfrm>
        </p:spPr>
        <p:txBody>
          <a:bodyPr lIns="91440" tIns="45720" rIns="91440" bIns="45720"/>
          <a:lstStyle>
            <a:lvl1pPr>
              <a:spcBef>
                <a:spcPts val="1200"/>
              </a:spcBef>
              <a:buClrTx/>
              <a:defRPr sz="1600"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20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20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675"/>
              </a:spcBef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126480" y="1100307"/>
            <a:ext cx="2743200" cy="3264861"/>
          </a:xfrm>
        </p:spPr>
        <p:txBody>
          <a:bodyPr lIns="91440" tIns="45720" rIns="91440" bIns="45720"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241548" y="1100307"/>
            <a:ext cx="2743200" cy="3264408"/>
          </a:xfrm>
        </p:spPr>
        <p:txBody>
          <a:bodyPr lIns="91440" tIns="45720" rIns="91440" bIns="45720"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8581441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4 Heavy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6616" y="155576"/>
            <a:ext cx="8513064" cy="434974"/>
          </a:xfrm>
        </p:spPr>
        <p:txBody>
          <a:bodyPr/>
          <a:lstStyle>
            <a:lvl1pPr marL="6251" indent="-6251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0" kern="1200" baseline="0" dirty="0">
                <a:solidFill>
                  <a:schemeClr val="accent6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66475654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4 Heavy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56616" y="155576"/>
            <a:ext cx="8513064" cy="434974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56616" y="548534"/>
            <a:ext cx="8513064" cy="381000"/>
          </a:xfrm>
        </p:spPr>
        <p:txBody>
          <a:bodyPr/>
          <a:lstStyle>
            <a:lvl1pPr marL="1785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004600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and Bullet 4 Heavy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56616" y="155576"/>
            <a:ext cx="8513064" cy="434974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56616" y="548534"/>
            <a:ext cx="8513064" cy="381000"/>
          </a:xfrm>
        </p:spPr>
        <p:txBody>
          <a:bodyPr/>
          <a:lstStyle>
            <a:lvl1pPr marL="1785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7188" y="929534"/>
            <a:ext cx="8512175" cy="37576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1981173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3562350"/>
            <a:ext cx="5551460" cy="609600"/>
          </a:xfrm>
        </p:spPr>
        <p:txBody>
          <a:bodyPr/>
          <a:lstStyle>
            <a:lvl1pPr marL="1785" indent="0" algn="l">
              <a:spcBef>
                <a:spcPts val="0"/>
              </a:spcBef>
              <a:buNone/>
              <a:defRPr lang="en-US" sz="14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lvl="0"/>
            <a:r>
              <a:rPr lang="en-US" dirty="0"/>
              <a:t>Click to edit Source Name</a:t>
            </a:r>
          </a:p>
          <a:p>
            <a:pPr lvl="0"/>
            <a:r>
              <a:rPr lang="en-US" dirty="0"/>
              <a:t>Company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56616" y="1600200"/>
            <a:ext cx="7795985" cy="1733550"/>
          </a:xfrm>
        </p:spPr>
        <p:txBody>
          <a:bodyPr/>
          <a:lstStyle>
            <a:lvl1pPr marL="173038" indent="-173038">
              <a:lnSpc>
                <a:spcPts val="368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None/>
              <a:tabLst>
                <a:tab pos="173038" algn="l"/>
              </a:tabLst>
              <a:defRPr lang="en-US" sz="3200" b="0" i="1" kern="1200" dirty="0" smtClean="0">
                <a:solidFill>
                  <a:schemeClr val="accent6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</a:lstStyle>
          <a:p>
            <a:pPr lvl="0"/>
            <a:r>
              <a:rPr lang="en-US" dirty="0"/>
              <a:t>“	Quote goes here.”</a:t>
            </a:r>
          </a:p>
        </p:txBody>
      </p:sp>
    </p:spTree>
    <p:extLst>
      <p:ext uri="{BB962C8B-B14F-4D97-AF65-F5344CB8AC3E}">
        <p14:creationId xmlns:p14="http://schemas.microsoft.com/office/powerpoint/2010/main" val="255652334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817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5073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 err="1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 hasCustomPrompt="1"/>
          </p:nvPr>
        </p:nvSpPr>
        <p:spPr bwMode="white">
          <a:xfrm>
            <a:off x="336625" y="1489433"/>
            <a:ext cx="5515536" cy="12495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440" tIns="45720" rIns="91440" bIns="45720" anchor="b"/>
          <a:lstStyle>
            <a:lvl1pPr algn="l">
              <a:defRPr lang="en-US" sz="4000" i="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1pPr>
          </a:lstStyle>
          <a:p>
            <a:pPr lvl="0"/>
            <a:r>
              <a:rPr lang="en-US" dirty="0">
                <a:sym typeface="Arial" pitchFamily="-107" charset="0"/>
              </a:rPr>
              <a:t>Presentation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52484" y="3479701"/>
            <a:ext cx="5503386" cy="336551"/>
          </a:xfrm>
        </p:spPr>
        <p:txBody>
          <a:bodyPr lIns="91440" tIns="45720" rIns="91440" bIns="45720" anchor="b"/>
          <a:lstStyle>
            <a:lvl1pPr marL="1785" indent="0" algn="l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  <a:lvl2pPr marL="192881" indent="0">
              <a:buNone/>
              <a:defRPr/>
            </a:lvl2pPr>
            <a:lvl3pPr marL="386655" indent="0">
              <a:buNone/>
              <a:defRPr/>
            </a:lvl3pPr>
            <a:lvl4pPr marL="546497" indent="0">
              <a:buNone/>
              <a:defRPr/>
            </a:lvl4pPr>
            <a:lvl5pPr marL="706338" indent="0">
              <a:buNone/>
              <a:defRPr/>
            </a:lvl5pPr>
          </a:lstStyle>
          <a:p>
            <a:pPr lvl="0"/>
            <a:r>
              <a:rPr lang="en-US" dirty="0"/>
              <a:t>Presenter Name and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52482" y="3825499"/>
            <a:ext cx="5221886" cy="250298"/>
          </a:xfrm>
        </p:spPr>
        <p:txBody>
          <a:bodyPr/>
          <a:lstStyle>
            <a:lvl1pPr marL="1785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Session ID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" t="11259" r="40485" b="3373"/>
          <a:stretch/>
        </p:blipFill>
        <p:spPr>
          <a:xfrm flipV="1">
            <a:off x="5955029" y="0"/>
            <a:ext cx="3188971" cy="5143500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454861" y="4785454"/>
            <a:ext cx="820227" cy="274319"/>
            <a:chOff x="1741456" y="4513412"/>
            <a:chExt cx="1027381" cy="343600"/>
          </a:xfrm>
          <a:solidFill>
            <a:schemeClr val="bg1"/>
          </a:solidFill>
        </p:grpSpPr>
        <p:sp>
          <p:nvSpPr>
            <p:cNvPr id="11" name="Freeform: Shape 1"/>
            <p:cNvSpPr/>
            <p:nvPr/>
          </p:nvSpPr>
          <p:spPr>
            <a:xfrm>
              <a:off x="2624973" y="4513412"/>
              <a:ext cx="143864" cy="34303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58" h="1806">
                  <a:moveTo>
                    <a:pt x="242" y="829"/>
                  </a:moveTo>
                  <a:cubicBezTo>
                    <a:pt x="215" y="896"/>
                    <a:pt x="204" y="941"/>
                    <a:pt x="204" y="964"/>
                  </a:cubicBezTo>
                  <a:cubicBezTo>
                    <a:pt x="183" y="999"/>
                    <a:pt x="175" y="1070"/>
                    <a:pt x="175" y="1097"/>
                  </a:cubicBezTo>
                  <a:lnTo>
                    <a:pt x="175" y="1129"/>
                  </a:lnTo>
                  <a:lnTo>
                    <a:pt x="223" y="1208"/>
                  </a:lnTo>
                  <a:cubicBezTo>
                    <a:pt x="250" y="1245"/>
                    <a:pt x="218" y="1258"/>
                    <a:pt x="292" y="1282"/>
                  </a:cubicBezTo>
                  <a:cubicBezTo>
                    <a:pt x="318" y="1282"/>
                    <a:pt x="340" y="1261"/>
                    <a:pt x="353" y="1221"/>
                  </a:cubicBezTo>
                  <a:lnTo>
                    <a:pt x="353" y="1208"/>
                  </a:lnTo>
                  <a:cubicBezTo>
                    <a:pt x="353" y="1113"/>
                    <a:pt x="387" y="978"/>
                    <a:pt x="419" y="888"/>
                  </a:cubicBezTo>
                  <a:cubicBezTo>
                    <a:pt x="419" y="845"/>
                    <a:pt x="456" y="718"/>
                    <a:pt x="588" y="406"/>
                  </a:cubicBezTo>
                  <a:cubicBezTo>
                    <a:pt x="588" y="371"/>
                    <a:pt x="618" y="308"/>
                    <a:pt x="678" y="210"/>
                  </a:cubicBezTo>
                  <a:cubicBezTo>
                    <a:pt x="729" y="125"/>
                    <a:pt x="742" y="138"/>
                    <a:pt x="758" y="128"/>
                  </a:cubicBezTo>
                  <a:lnTo>
                    <a:pt x="758" y="80"/>
                  </a:lnTo>
                  <a:lnTo>
                    <a:pt x="739" y="61"/>
                  </a:lnTo>
                  <a:cubicBezTo>
                    <a:pt x="739" y="61"/>
                    <a:pt x="721" y="43"/>
                    <a:pt x="671" y="22"/>
                  </a:cubicBezTo>
                  <a:cubicBezTo>
                    <a:pt x="671" y="22"/>
                    <a:pt x="620" y="0"/>
                    <a:pt x="604" y="0"/>
                  </a:cubicBezTo>
                  <a:cubicBezTo>
                    <a:pt x="588" y="0"/>
                    <a:pt x="557" y="32"/>
                    <a:pt x="530" y="93"/>
                  </a:cubicBezTo>
                  <a:close/>
                  <a:moveTo>
                    <a:pt x="14" y="1738"/>
                  </a:moveTo>
                  <a:cubicBezTo>
                    <a:pt x="14" y="1772"/>
                    <a:pt x="-18" y="1783"/>
                    <a:pt x="16" y="1806"/>
                  </a:cubicBezTo>
                  <a:lnTo>
                    <a:pt x="77" y="1806"/>
                  </a:lnTo>
                  <a:cubicBezTo>
                    <a:pt x="144" y="1775"/>
                    <a:pt x="167" y="1716"/>
                    <a:pt x="252" y="1528"/>
                  </a:cubicBezTo>
                  <a:lnTo>
                    <a:pt x="252" y="1486"/>
                  </a:lnTo>
                  <a:cubicBezTo>
                    <a:pt x="252" y="1460"/>
                    <a:pt x="273" y="1446"/>
                    <a:pt x="218" y="1412"/>
                  </a:cubicBezTo>
                  <a:lnTo>
                    <a:pt x="202" y="1412"/>
                  </a:lnTo>
                  <a:cubicBezTo>
                    <a:pt x="93" y="1409"/>
                    <a:pt x="67" y="1465"/>
                    <a:pt x="14" y="168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2" name="Freeform: Shape 2"/>
            <p:cNvSpPr/>
            <p:nvPr/>
          </p:nvSpPr>
          <p:spPr>
            <a:xfrm>
              <a:off x="2244124" y="4551801"/>
              <a:ext cx="81339" cy="30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9" h="1602">
                  <a:moveTo>
                    <a:pt x="244" y="1533"/>
                  </a:moveTo>
                  <a:cubicBezTo>
                    <a:pt x="209" y="1533"/>
                    <a:pt x="199" y="1483"/>
                    <a:pt x="183" y="1329"/>
                  </a:cubicBezTo>
                  <a:cubicBezTo>
                    <a:pt x="201" y="1064"/>
                    <a:pt x="223" y="884"/>
                    <a:pt x="241" y="789"/>
                  </a:cubicBezTo>
                  <a:cubicBezTo>
                    <a:pt x="323" y="384"/>
                    <a:pt x="307" y="458"/>
                    <a:pt x="366" y="320"/>
                  </a:cubicBezTo>
                  <a:cubicBezTo>
                    <a:pt x="424" y="180"/>
                    <a:pt x="429" y="161"/>
                    <a:pt x="429" y="119"/>
                  </a:cubicBezTo>
                  <a:cubicBezTo>
                    <a:pt x="429" y="71"/>
                    <a:pt x="376" y="32"/>
                    <a:pt x="268" y="0"/>
                  </a:cubicBezTo>
                  <a:lnTo>
                    <a:pt x="260" y="0"/>
                  </a:lnTo>
                  <a:lnTo>
                    <a:pt x="257" y="2"/>
                  </a:lnTo>
                  <a:cubicBezTo>
                    <a:pt x="257" y="2"/>
                    <a:pt x="254" y="5"/>
                    <a:pt x="241" y="63"/>
                  </a:cubicBezTo>
                  <a:lnTo>
                    <a:pt x="209" y="201"/>
                  </a:lnTo>
                  <a:cubicBezTo>
                    <a:pt x="130" y="535"/>
                    <a:pt x="127" y="564"/>
                    <a:pt x="109" y="614"/>
                  </a:cubicBezTo>
                  <a:cubicBezTo>
                    <a:pt x="-8" y="1138"/>
                    <a:pt x="0" y="1213"/>
                    <a:pt x="0" y="1340"/>
                  </a:cubicBezTo>
                  <a:cubicBezTo>
                    <a:pt x="5" y="1385"/>
                    <a:pt x="27" y="1432"/>
                    <a:pt x="66" y="1483"/>
                  </a:cubicBezTo>
                  <a:cubicBezTo>
                    <a:pt x="146" y="1562"/>
                    <a:pt x="212" y="1602"/>
                    <a:pt x="257" y="160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3" name="Freeform: Shape 3"/>
            <p:cNvSpPr/>
            <p:nvPr/>
          </p:nvSpPr>
          <p:spPr>
            <a:xfrm>
              <a:off x="2307789" y="4611664"/>
              <a:ext cx="82479" cy="2445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5" h="1288">
                  <a:moveTo>
                    <a:pt x="270" y="204"/>
                  </a:moveTo>
                  <a:lnTo>
                    <a:pt x="294" y="212"/>
                  </a:lnTo>
                  <a:cubicBezTo>
                    <a:pt x="331" y="206"/>
                    <a:pt x="379" y="164"/>
                    <a:pt x="435" y="82"/>
                  </a:cubicBezTo>
                  <a:lnTo>
                    <a:pt x="432" y="71"/>
                  </a:lnTo>
                  <a:cubicBezTo>
                    <a:pt x="429" y="45"/>
                    <a:pt x="395" y="21"/>
                    <a:pt x="329" y="0"/>
                  </a:cubicBezTo>
                  <a:lnTo>
                    <a:pt x="321" y="0"/>
                  </a:lnTo>
                  <a:cubicBezTo>
                    <a:pt x="302" y="3"/>
                    <a:pt x="284" y="69"/>
                    <a:pt x="270" y="204"/>
                  </a:cubicBezTo>
                  <a:close/>
                  <a:moveTo>
                    <a:pt x="210" y="1218"/>
                  </a:moveTo>
                  <a:lnTo>
                    <a:pt x="199" y="1189"/>
                  </a:lnTo>
                  <a:cubicBezTo>
                    <a:pt x="194" y="1048"/>
                    <a:pt x="194" y="956"/>
                    <a:pt x="204" y="913"/>
                  </a:cubicBezTo>
                  <a:lnTo>
                    <a:pt x="194" y="884"/>
                  </a:lnTo>
                  <a:cubicBezTo>
                    <a:pt x="191" y="829"/>
                    <a:pt x="196" y="800"/>
                    <a:pt x="207" y="800"/>
                  </a:cubicBezTo>
                  <a:cubicBezTo>
                    <a:pt x="220" y="712"/>
                    <a:pt x="236" y="662"/>
                    <a:pt x="249" y="651"/>
                  </a:cubicBezTo>
                  <a:cubicBezTo>
                    <a:pt x="255" y="590"/>
                    <a:pt x="286" y="511"/>
                    <a:pt x="347" y="413"/>
                  </a:cubicBezTo>
                  <a:cubicBezTo>
                    <a:pt x="345" y="381"/>
                    <a:pt x="281" y="341"/>
                    <a:pt x="165" y="291"/>
                  </a:cubicBezTo>
                  <a:cubicBezTo>
                    <a:pt x="133" y="294"/>
                    <a:pt x="106" y="360"/>
                    <a:pt x="82" y="484"/>
                  </a:cubicBezTo>
                  <a:cubicBezTo>
                    <a:pt x="16" y="768"/>
                    <a:pt x="-10" y="969"/>
                    <a:pt x="3" y="1086"/>
                  </a:cubicBezTo>
                  <a:cubicBezTo>
                    <a:pt x="14" y="1168"/>
                    <a:pt x="24" y="1207"/>
                    <a:pt x="40" y="1207"/>
                  </a:cubicBezTo>
                  <a:cubicBezTo>
                    <a:pt x="96" y="1268"/>
                    <a:pt x="157" y="1295"/>
                    <a:pt x="225" y="128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4" name="Freeform: Shape 4"/>
            <p:cNvSpPr/>
            <p:nvPr/>
          </p:nvSpPr>
          <p:spPr>
            <a:xfrm>
              <a:off x="2387038" y="4639791"/>
              <a:ext cx="173891" cy="21627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6" h="1139">
                  <a:moveTo>
                    <a:pt x="871" y="172"/>
                  </a:moveTo>
                  <a:cubicBezTo>
                    <a:pt x="900" y="141"/>
                    <a:pt x="916" y="114"/>
                    <a:pt x="916" y="95"/>
                  </a:cubicBezTo>
                  <a:cubicBezTo>
                    <a:pt x="916" y="37"/>
                    <a:pt x="892" y="5"/>
                    <a:pt x="795" y="0"/>
                  </a:cubicBezTo>
                  <a:cubicBezTo>
                    <a:pt x="773" y="0"/>
                    <a:pt x="736" y="35"/>
                    <a:pt x="683" y="106"/>
                  </a:cubicBezTo>
                  <a:cubicBezTo>
                    <a:pt x="644" y="252"/>
                    <a:pt x="599" y="350"/>
                    <a:pt x="543" y="403"/>
                  </a:cubicBezTo>
                  <a:cubicBezTo>
                    <a:pt x="456" y="596"/>
                    <a:pt x="389" y="723"/>
                    <a:pt x="344" y="781"/>
                  </a:cubicBezTo>
                  <a:cubicBezTo>
                    <a:pt x="331" y="832"/>
                    <a:pt x="318" y="858"/>
                    <a:pt x="307" y="858"/>
                  </a:cubicBezTo>
                  <a:lnTo>
                    <a:pt x="305" y="858"/>
                  </a:lnTo>
                  <a:cubicBezTo>
                    <a:pt x="305" y="858"/>
                    <a:pt x="302" y="858"/>
                    <a:pt x="299" y="773"/>
                  </a:cubicBezTo>
                  <a:lnTo>
                    <a:pt x="294" y="569"/>
                  </a:lnTo>
                  <a:lnTo>
                    <a:pt x="302" y="498"/>
                  </a:lnTo>
                  <a:lnTo>
                    <a:pt x="286" y="416"/>
                  </a:lnTo>
                  <a:lnTo>
                    <a:pt x="294" y="397"/>
                  </a:lnTo>
                  <a:lnTo>
                    <a:pt x="278" y="363"/>
                  </a:lnTo>
                  <a:lnTo>
                    <a:pt x="286" y="339"/>
                  </a:lnTo>
                  <a:lnTo>
                    <a:pt x="286" y="334"/>
                  </a:lnTo>
                  <a:cubicBezTo>
                    <a:pt x="286" y="286"/>
                    <a:pt x="207" y="249"/>
                    <a:pt x="45" y="220"/>
                  </a:cubicBezTo>
                  <a:cubicBezTo>
                    <a:pt x="24" y="225"/>
                    <a:pt x="11" y="236"/>
                    <a:pt x="0" y="249"/>
                  </a:cubicBezTo>
                  <a:lnTo>
                    <a:pt x="0" y="260"/>
                  </a:lnTo>
                  <a:cubicBezTo>
                    <a:pt x="29" y="260"/>
                    <a:pt x="53" y="474"/>
                    <a:pt x="74" y="906"/>
                  </a:cubicBezTo>
                  <a:cubicBezTo>
                    <a:pt x="74" y="993"/>
                    <a:pt x="93" y="1049"/>
                    <a:pt x="133" y="1073"/>
                  </a:cubicBezTo>
                  <a:cubicBezTo>
                    <a:pt x="170" y="1115"/>
                    <a:pt x="215" y="1139"/>
                    <a:pt x="273" y="1139"/>
                  </a:cubicBezTo>
                  <a:lnTo>
                    <a:pt x="302" y="1139"/>
                  </a:lnTo>
                  <a:lnTo>
                    <a:pt x="305" y="1136"/>
                  </a:lnTo>
                  <a:cubicBezTo>
                    <a:pt x="305" y="1136"/>
                    <a:pt x="307" y="1134"/>
                    <a:pt x="342" y="1054"/>
                  </a:cubicBezTo>
                  <a:lnTo>
                    <a:pt x="432" y="848"/>
                  </a:lnTo>
                  <a:cubicBezTo>
                    <a:pt x="516" y="667"/>
                    <a:pt x="569" y="564"/>
                    <a:pt x="593" y="540"/>
                  </a:cubicBezTo>
                  <a:cubicBezTo>
                    <a:pt x="620" y="474"/>
                    <a:pt x="641" y="440"/>
                    <a:pt x="652" y="434"/>
                  </a:cubicBezTo>
                  <a:lnTo>
                    <a:pt x="654" y="434"/>
                  </a:lnTo>
                  <a:cubicBezTo>
                    <a:pt x="654" y="434"/>
                    <a:pt x="657" y="434"/>
                    <a:pt x="712" y="36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5" name="Freeform: Shape 5"/>
            <p:cNvSpPr/>
            <p:nvPr/>
          </p:nvSpPr>
          <p:spPr>
            <a:xfrm>
              <a:off x="2518358" y="4655945"/>
              <a:ext cx="124099" cy="20106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4" h="1059">
                  <a:moveTo>
                    <a:pt x="337" y="53"/>
                  </a:moveTo>
                  <a:cubicBezTo>
                    <a:pt x="276" y="108"/>
                    <a:pt x="233" y="167"/>
                    <a:pt x="204" y="230"/>
                  </a:cubicBezTo>
                  <a:lnTo>
                    <a:pt x="201" y="233"/>
                  </a:lnTo>
                  <a:cubicBezTo>
                    <a:pt x="201" y="233"/>
                    <a:pt x="199" y="236"/>
                    <a:pt x="183" y="262"/>
                  </a:cubicBezTo>
                  <a:lnTo>
                    <a:pt x="125" y="368"/>
                  </a:lnTo>
                  <a:cubicBezTo>
                    <a:pt x="43" y="564"/>
                    <a:pt x="0" y="710"/>
                    <a:pt x="0" y="808"/>
                  </a:cubicBezTo>
                  <a:lnTo>
                    <a:pt x="0" y="826"/>
                  </a:lnTo>
                  <a:cubicBezTo>
                    <a:pt x="0" y="861"/>
                    <a:pt x="21" y="900"/>
                    <a:pt x="66" y="945"/>
                  </a:cubicBezTo>
                  <a:cubicBezTo>
                    <a:pt x="109" y="1019"/>
                    <a:pt x="159" y="1059"/>
                    <a:pt x="220" y="1059"/>
                  </a:cubicBezTo>
                  <a:cubicBezTo>
                    <a:pt x="268" y="1049"/>
                    <a:pt x="294" y="1038"/>
                    <a:pt x="294" y="1030"/>
                  </a:cubicBezTo>
                  <a:cubicBezTo>
                    <a:pt x="339" y="998"/>
                    <a:pt x="360" y="977"/>
                    <a:pt x="360" y="964"/>
                  </a:cubicBezTo>
                  <a:cubicBezTo>
                    <a:pt x="432" y="874"/>
                    <a:pt x="477" y="800"/>
                    <a:pt x="501" y="739"/>
                  </a:cubicBezTo>
                  <a:lnTo>
                    <a:pt x="501" y="733"/>
                  </a:lnTo>
                  <a:lnTo>
                    <a:pt x="485" y="720"/>
                  </a:lnTo>
                  <a:lnTo>
                    <a:pt x="469" y="733"/>
                  </a:lnTo>
                  <a:cubicBezTo>
                    <a:pt x="392" y="845"/>
                    <a:pt x="310" y="924"/>
                    <a:pt x="220" y="972"/>
                  </a:cubicBezTo>
                  <a:cubicBezTo>
                    <a:pt x="204" y="972"/>
                    <a:pt x="191" y="961"/>
                    <a:pt x="183" y="943"/>
                  </a:cubicBezTo>
                  <a:cubicBezTo>
                    <a:pt x="183" y="813"/>
                    <a:pt x="233" y="641"/>
                    <a:pt x="331" y="421"/>
                  </a:cubicBezTo>
                  <a:lnTo>
                    <a:pt x="382" y="424"/>
                  </a:lnTo>
                  <a:cubicBezTo>
                    <a:pt x="382" y="424"/>
                    <a:pt x="411" y="426"/>
                    <a:pt x="440" y="416"/>
                  </a:cubicBezTo>
                  <a:lnTo>
                    <a:pt x="530" y="379"/>
                  </a:lnTo>
                  <a:cubicBezTo>
                    <a:pt x="588" y="349"/>
                    <a:pt x="628" y="299"/>
                    <a:pt x="654" y="230"/>
                  </a:cubicBezTo>
                  <a:lnTo>
                    <a:pt x="654" y="159"/>
                  </a:lnTo>
                  <a:cubicBezTo>
                    <a:pt x="646" y="111"/>
                    <a:pt x="577" y="58"/>
                    <a:pt x="448" y="0"/>
                  </a:cubicBezTo>
                  <a:lnTo>
                    <a:pt x="411" y="0"/>
                  </a:lnTo>
                  <a:close/>
                  <a:moveTo>
                    <a:pt x="374" y="349"/>
                  </a:moveTo>
                  <a:cubicBezTo>
                    <a:pt x="453" y="244"/>
                    <a:pt x="506" y="191"/>
                    <a:pt x="535" y="191"/>
                  </a:cubicBezTo>
                  <a:lnTo>
                    <a:pt x="543" y="191"/>
                  </a:lnTo>
                  <a:lnTo>
                    <a:pt x="551" y="196"/>
                  </a:lnTo>
                  <a:cubicBezTo>
                    <a:pt x="498" y="310"/>
                    <a:pt x="448" y="368"/>
                    <a:pt x="405" y="368"/>
                  </a:cubicBezTo>
                  <a:lnTo>
                    <a:pt x="376" y="355"/>
                  </a:lnTo>
                  <a:lnTo>
                    <a:pt x="376" y="34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6" name="Freeform: Shape 6"/>
            <p:cNvSpPr/>
            <p:nvPr/>
          </p:nvSpPr>
          <p:spPr>
            <a:xfrm>
              <a:off x="1741456" y="4718660"/>
              <a:ext cx="122009" cy="1372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3" h="723">
                  <a:moveTo>
                    <a:pt x="495" y="442"/>
                  </a:moveTo>
                  <a:cubicBezTo>
                    <a:pt x="490" y="495"/>
                    <a:pt x="455" y="598"/>
                    <a:pt x="339" y="598"/>
                  </a:cubicBezTo>
                  <a:cubicBezTo>
                    <a:pt x="233" y="598"/>
                    <a:pt x="151" y="522"/>
                    <a:pt x="151" y="363"/>
                  </a:cubicBezTo>
                  <a:cubicBezTo>
                    <a:pt x="151" y="220"/>
                    <a:pt x="222" y="127"/>
                    <a:pt x="339" y="127"/>
                  </a:cubicBezTo>
                  <a:cubicBezTo>
                    <a:pt x="434" y="127"/>
                    <a:pt x="482" y="199"/>
                    <a:pt x="490" y="249"/>
                  </a:cubicBezTo>
                  <a:lnTo>
                    <a:pt x="635" y="249"/>
                  </a:lnTo>
                  <a:cubicBezTo>
                    <a:pt x="627" y="161"/>
                    <a:pt x="559" y="0"/>
                    <a:pt x="339" y="0"/>
                  </a:cubicBezTo>
                  <a:cubicBezTo>
                    <a:pt x="130" y="0"/>
                    <a:pt x="0" y="156"/>
                    <a:pt x="0" y="360"/>
                  </a:cubicBezTo>
                  <a:cubicBezTo>
                    <a:pt x="0" y="577"/>
                    <a:pt x="140" y="723"/>
                    <a:pt x="339" y="723"/>
                  </a:cubicBezTo>
                  <a:cubicBezTo>
                    <a:pt x="566" y="723"/>
                    <a:pt x="638" y="537"/>
                    <a:pt x="643" y="43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" name="Freeform: Shape 7"/>
            <p:cNvSpPr/>
            <p:nvPr/>
          </p:nvSpPr>
          <p:spPr>
            <a:xfrm>
              <a:off x="1876198" y="4721701"/>
              <a:ext cx="27556" cy="233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124">
                  <a:moveTo>
                    <a:pt x="73" y="12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2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8" name="Freeform: Shape 8"/>
            <p:cNvSpPr/>
            <p:nvPr/>
          </p:nvSpPr>
          <p:spPr>
            <a:xfrm>
              <a:off x="1876198" y="4757809"/>
              <a:ext cx="27556" cy="9502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501">
                  <a:moveTo>
                    <a:pt x="73" y="501"/>
                  </a:moveTo>
                  <a:lnTo>
                    <a:pt x="0" y="501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50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" name="Freeform: Shape 9"/>
            <p:cNvSpPr/>
            <p:nvPr/>
          </p:nvSpPr>
          <p:spPr>
            <a:xfrm>
              <a:off x="1914967" y="4755338"/>
              <a:ext cx="90461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7" h="530">
                  <a:moveTo>
                    <a:pt x="16" y="146"/>
                  </a:moveTo>
                  <a:cubicBezTo>
                    <a:pt x="16" y="252"/>
                    <a:pt x="109" y="284"/>
                    <a:pt x="162" y="297"/>
                  </a:cubicBezTo>
                  <a:cubicBezTo>
                    <a:pt x="175" y="299"/>
                    <a:pt x="212" y="310"/>
                    <a:pt x="225" y="313"/>
                  </a:cubicBezTo>
                  <a:cubicBezTo>
                    <a:pt x="278" y="326"/>
                    <a:pt x="326" y="337"/>
                    <a:pt x="326" y="379"/>
                  </a:cubicBezTo>
                  <a:cubicBezTo>
                    <a:pt x="326" y="408"/>
                    <a:pt x="294" y="432"/>
                    <a:pt x="236" y="432"/>
                  </a:cubicBezTo>
                  <a:cubicBezTo>
                    <a:pt x="178" y="432"/>
                    <a:pt x="143" y="403"/>
                    <a:pt x="138" y="352"/>
                  </a:cubicBezTo>
                  <a:lnTo>
                    <a:pt x="0" y="352"/>
                  </a:lnTo>
                  <a:cubicBezTo>
                    <a:pt x="6" y="405"/>
                    <a:pt x="35" y="530"/>
                    <a:pt x="236" y="530"/>
                  </a:cubicBezTo>
                  <a:cubicBezTo>
                    <a:pt x="424" y="530"/>
                    <a:pt x="477" y="427"/>
                    <a:pt x="477" y="368"/>
                  </a:cubicBezTo>
                  <a:cubicBezTo>
                    <a:pt x="477" y="302"/>
                    <a:pt x="435" y="246"/>
                    <a:pt x="310" y="215"/>
                  </a:cubicBezTo>
                  <a:cubicBezTo>
                    <a:pt x="302" y="212"/>
                    <a:pt x="262" y="204"/>
                    <a:pt x="247" y="199"/>
                  </a:cubicBezTo>
                  <a:cubicBezTo>
                    <a:pt x="183" y="183"/>
                    <a:pt x="165" y="172"/>
                    <a:pt x="165" y="141"/>
                  </a:cubicBezTo>
                  <a:cubicBezTo>
                    <a:pt x="165" y="111"/>
                    <a:pt x="196" y="98"/>
                    <a:pt x="231" y="98"/>
                  </a:cubicBezTo>
                  <a:cubicBezTo>
                    <a:pt x="310" y="98"/>
                    <a:pt x="326" y="138"/>
                    <a:pt x="326" y="162"/>
                  </a:cubicBezTo>
                  <a:lnTo>
                    <a:pt x="464" y="162"/>
                  </a:lnTo>
                  <a:cubicBezTo>
                    <a:pt x="464" y="109"/>
                    <a:pt x="427" y="0"/>
                    <a:pt x="231" y="0"/>
                  </a:cubicBezTo>
                  <a:cubicBezTo>
                    <a:pt x="74" y="0"/>
                    <a:pt x="16" y="80"/>
                    <a:pt x="16" y="1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0" name="Freeform: Shape 10"/>
            <p:cNvSpPr/>
            <p:nvPr/>
          </p:nvSpPr>
          <p:spPr>
            <a:xfrm>
              <a:off x="2012080" y="4755338"/>
              <a:ext cx="97493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4" h="530">
                  <a:moveTo>
                    <a:pt x="376" y="331"/>
                  </a:moveTo>
                  <a:cubicBezTo>
                    <a:pt x="366" y="379"/>
                    <a:pt x="334" y="424"/>
                    <a:pt x="270" y="424"/>
                  </a:cubicBezTo>
                  <a:cubicBezTo>
                    <a:pt x="191" y="424"/>
                    <a:pt x="151" y="355"/>
                    <a:pt x="151" y="265"/>
                  </a:cubicBezTo>
                  <a:cubicBezTo>
                    <a:pt x="151" y="196"/>
                    <a:pt x="178" y="103"/>
                    <a:pt x="270" y="103"/>
                  </a:cubicBezTo>
                  <a:cubicBezTo>
                    <a:pt x="329" y="103"/>
                    <a:pt x="363" y="143"/>
                    <a:pt x="371" y="188"/>
                  </a:cubicBezTo>
                  <a:lnTo>
                    <a:pt x="511" y="188"/>
                  </a:lnTo>
                  <a:cubicBezTo>
                    <a:pt x="503" y="109"/>
                    <a:pt x="445" y="0"/>
                    <a:pt x="268" y="0"/>
                  </a:cubicBezTo>
                  <a:cubicBezTo>
                    <a:pt x="112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53" y="530"/>
                    <a:pt x="506" y="413"/>
                    <a:pt x="514" y="334"/>
                  </a:cubicBezTo>
                  <a:lnTo>
                    <a:pt x="376" y="33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1" name="Freeform: Shape 11"/>
            <p:cNvSpPr/>
            <p:nvPr/>
          </p:nvSpPr>
          <p:spPr>
            <a:xfrm>
              <a:off x="2117744" y="4755338"/>
              <a:ext cx="101104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3" h="530">
                  <a:moveTo>
                    <a:pt x="268" y="0"/>
                  </a:moveTo>
                  <a:cubicBezTo>
                    <a:pt x="109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24" y="530"/>
                    <a:pt x="533" y="429"/>
                    <a:pt x="533" y="265"/>
                  </a:cubicBezTo>
                  <a:cubicBezTo>
                    <a:pt x="533" y="98"/>
                    <a:pt x="419" y="0"/>
                    <a:pt x="268" y="0"/>
                  </a:cubicBezTo>
                  <a:close/>
                  <a:moveTo>
                    <a:pt x="265" y="424"/>
                  </a:moveTo>
                  <a:cubicBezTo>
                    <a:pt x="188" y="424"/>
                    <a:pt x="146" y="355"/>
                    <a:pt x="146" y="265"/>
                  </a:cubicBezTo>
                  <a:cubicBezTo>
                    <a:pt x="149" y="196"/>
                    <a:pt x="175" y="103"/>
                    <a:pt x="265" y="103"/>
                  </a:cubicBezTo>
                  <a:cubicBezTo>
                    <a:pt x="347" y="103"/>
                    <a:pt x="382" y="183"/>
                    <a:pt x="382" y="265"/>
                  </a:cubicBezTo>
                  <a:cubicBezTo>
                    <a:pt x="382" y="347"/>
                    <a:pt x="347" y="424"/>
                    <a:pt x="265" y="4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737551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10100" y="609600"/>
            <a:ext cx="0" cy="3984625"/>
          </a:xfrm>
          <a:prstGeom prst="line">
            <a:avLst/>
          </a:prstGeom>
          <a:ln w="38100" cap="flat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3763" y="1439060"/>
            <a:ext cx="3820348" cy="2265389"/>
          </a:xfrm>
        </p:spPr>
        <p:txBody>
          <a:bodyPr lIns="61715" tIns="34288" rIns="61715" bIns="34288" rtlCol="0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500" b="0" kern="1200" spc="0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22520" y="654518"/>
            <a:ext cx="3865880" cy="3840480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tx1"/>
                </a:solidFill>
                <a:latin typeface="+mn-lt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22075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3918" cy="5143500"/>
          </a:xfrm>
          <a:prstGeom prst="rect">
            <a:avLst/>
          </a:prstGeom>
          <a:solidFill>
            <a:srgbClr val="00BCEB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 err="1">
              <a:solidFill>
                <a:srgbClr val="00BCEB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878" y="0"/>
            <a:ext cx="3706122" cy="51435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 bwMode="white">
          <a:xfrm>
            <a:off x="359051" y="2166220"/>
            <a:ext cx="5462629" cy="1142052"/>
          </a:xfrm>
        </p:spPr>
        <p:txBody>
          <a:bodyPr anchor="t"/>
          <a:lstStyle>
            <a:lvl1pPr marL="6251" indent="-6251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0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</a:lstStyle>
          <a:p>
            <a:r>
              <a:rPr lang="en-US" dirty="0"/>
              <a:t>Segue Slide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5985510" y="4946904"/>
            <a:ext cx="2472136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r" defTabSz="610744"/>
            <a:r>
              <a:rPr lang="en-US" sz="6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© 2017  Cisco and/or its affiliates. All rights reserved.   Cisco Public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>
                <a:solidFill>
                  <a:srgbClr val="FFFFFF">
                    <a:alpha val="60000"/>
                  </a:srgbClr>
                </a:solidFill>
              </a:rPr>
              <a:pPr/>
              <a:t>‹#›</a:t>
            </a:fld>
            <a:endParaRPr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chemeClr val="bg1">
                    <a:alpha val="60000"/>
                  </a:schemeClr>
                </a:solidFill>
                <a:cs typeface="CiscoSans Thin"/>
              </a:defRPr>
            </a:lvl1pPr>
          </a:lstStyle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54861" y="4785454"/>
            <a:ext cx="820227" cy="274319"/>
            <a:chOff x="1741456" y="4513412"/>
            <a:chExt cx="1027381" cy="343600"/>
          </a:xfrm>
          <a:solidFill>
            <a:schemeClr val="bg1"/>
          </a:solidFill>
        </p:grpSpPr>
        <p:sp>
          <p:nvSpPr>
            <p:cNvPr id="16" name="Freeform: Shape 1"/>
            <p:cNvSpPr/>
            <p:nvPr/>
          </p:nvSpPr>
          <p:spPr>
            <a:xfrm>
              <a:off x="2624973" y="4513412"/>
              <a:ext cx="143864" cy="34303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58" h="1806">
                  <a:moveTo>
                    <a:pt x="242" y="829"/>
                  </a:moveTo>
                  <a:cubicBezTo>
                    <a:pt x="215" y="896"/>
                    <a:pt x="204" y="941"/>
                    <a:pt x="204" y="964"/>
                  </a:cubicBezTo>
                  <a:cubicBezTo>
                    <a:pt x="183" y="999"/>
                    <a:pt x="175" y="1070"/>
                    <a:pt x="175" y="1097"/>
                  </a:cubicBezTo>
                  <a:lnTo>
                    <a:pt x="175" y="1129"/>
                  </a:lnTo>
                  <a:lnTo>
                    <a:pt x="223" y="1208"/>
                  </a:lnTo>
                  <a:cubicBezTo>
                    <a:pt x="250" y="1245"/>
                    <a:pt x="218" y="1258"/>
                    <a:pt x="292" y="1282"/>
                  </a:cubicBezTo>
                  <a:cubicBezTo>
                    <a:pt x="318" y="1282"/>
                    <a:pt x="340" y="1261"/>
                    <a:pt x="353" y="1221"/>
                  </a:cubicBezTo>
                  <a:lnTo>
                    <a:pt x="353" y="1208"/>
                  </a:lnTo>
                  <a:cubicBezTo>
                    <a:pt x="353" y="1113"/>
                    <a:pt x="387" y="978"/>
                    <a:pt x="419" y="888"/>
                  </a:cubicBezTo>
                  <a:cubicBezTo>
                    <a:pt x="419" y="845"/>
                    <a:pt x="456" y="718"/>
                    <a:pt x="588" y="406"/>
                  </a:cubicBezTo>
                  <a:cubicBezTo>
                    <a:pt x="588" y="371"/>
                    <a:pt x="618" y="308"/>
                    <a:pt x="678" y="210"/>
                  </a:cubicBezTo>
                  <a:cubicBezTo>
                    <a:pt x="729" y="125"/>
                    <a:pt x="742" y="138"/>
                    <a:pt x="758" y="128"/>
                  </a:cubicBezTo>
                  <a:lnTo>
                    <a:pt x="758" y="80"/>
                  </a:lnTo>
                  <a:lnTo>
                    <a:pt x="739" y="61"/>
                  </a:lnTo>
                  <a:cubicBezTo>
                    <a:pt x="739" y="61"/>
                    <a:pt x="721" y="43"/>
                    <a:pt x="671" y="22"/>
                  </a:cubicBezTo>
                  <a:cubicBezTo>
                    <a:pt x="671" y="22"/>
                    <a:pt x="620" y="0"/>
                    <a:pt x="604" y="0"/>
                  </a:cubicBezTo>
                  <a:cubicBezTo>
                    <a:pt x="588" y="0"/>
                    <a:pt x="557" y="32"/>
                    <a:pt x="530" y="93"/>
                  </a:cubicBezTo>
                  <a:close/>
                  <a:moveTo>
                    <a:pt x="14" y="1738"/>
                  </a:moveTo>
                  <a:cubicBezTo>
                    <a:pt x="14" y="1772"/>
                    <a:pt x="-18" y="1783"/>
                    <a:pt x="16" y="1806"/>
                  </a:cubicBezTo>
                  <a:lnTo>
                    <a:pt x="77" y="1806"/>
                  </a:lnTo>
                  <a:cubicBezTo>
                    <a:pt x="144" y="1775"/>
                    <a:pt x="167" y="1716"/>
                    <a:pt x="252" y="1528"/>
                  </a:cubicBezTo>
                  <a:lnTo>
                    <a:pt x="252" y="1486"/>
                  </a:lnTo>
                  <a:cubicBezTo>
                    <a:pt x="252" y="1460"/>
                    <a:pt x="273" y="1446"/>
                    <a:pt x="218" y="1412"/>
                  </a:cubicBezTo>
                  <a:lnTo>
                    <a:pt x="202" y="1412"/>
                  </a:lnTo>
                  <a:cubicBezTo>
                    <a:pt x="93" y="1409"/>
                    <a:pt x="67" y="1465"/>
                    <a:pt x="14" y="168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" name="Freeform: Shape 2"/>
            <p:cNvSpPr/>
            <p:nvPr/>
          </p:nvSpPr>
          <p:spPr>
            <a:xfrm>
              <a:off x="2244124" y="4551801"/>
              <a:ext cx="81339" cy="30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9" h="1602">
                  <a:moveTo>
                    <a:pt x="244" y="1533"/>
                  </a:moveTo>
                  <a:cubicBezTo>
                    <a:pt x="209" y="1533"/>
                    <a:pt x="199" y="1483"/>
                    <a:pt x="183" y="1329"/>
                  </a:cubicBezTo>
                  <a:cubicBezTo>
                    <a:pt x="201" y="1064"/>
                    <a:pt x="223" y="884"/>
                    <a:pt x="241" y="789"/>
                  </a:cubicBezTo>
                  <a:cubicBezTo>
                    <a:pt x="323" y="384"/>
                    <a:pt x="307" y="458"/>
                    <a:pt x="366" y="320"/>
                  </a:cubicBezTo>
                  <a:cubicBezTo>
                    <a:pt x="424" y="180"/>
                    <a:pt x="429" y="161"/>
                    <a:pt x="429" y="119"/>
                  </a:cubicBezTo>
                  <a:cubicBezTo>
                    <a:pt x="429" y="71"/>
                    <a:pt x="376" y="32"/>
                    <a:pt x="268" y="0"/>
                  </a:cubicBezTo>
                  <a:lnTo>
                    <a:pt x="260" y="0"/>
                  </a:lnTo>
                  <a:lnTo>
                    <a:pt x="257" y="2"/>
                  </a:lnTo>
                  <a:cubicBezTo>
                    <a:pt x="257" y="2"/>
                    <a:pt x="254" y="5"/>
                    <a:pt x="241" y="63"/>
                  </a:cubicBezTo>
                  <a:lnTo>
                    <a:pt x="209" y="201"/>
                  </a:lnTo>
                  <a:cubicBezTo>
                    <a:pt x="130" y="535"/>
                    <a:pt x="127" y="564"/>
                    <a:pt x="109" y="614"/>
                  </a:cubicBezTo>
                  <a:cubicBezTo>
                    <a:pt x="-8" y="1138"/>
                    <a:pt x="0" y="1213"/>
                    <a:pt x="0" y="1340"/>
                  </a:cubicBezTo>
                  <a:cubicBezTo>
                    <a:pt x="5" y="1385"/>
                    <a:pt x="27" y="1432"/>
                    <a:pt x="66" y="1483"/>
                  </a:cubicBezTo>
                  <a:cubicBezTo>
                    <a:pt x="146" y="1562"/>
                    <a:pt x="212" y="1602"/>
                    <a:pt x="257" y="160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8" name="Freeform: Shape 3"/>
            <p:cNvSpPr/>
            <p:nvPr/>
          </p:nvSpPr>
          <p:spPr>
            <a:xfrm>
              <a:off x="2307789" y="4611664"/>
              <a:ext cx="82479" cy="2445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5" h="1288">
                  <a:moveTo>
                    <a:pt x="270" y="204"/>
                  </a:moveTo>
                  <a:lnTo>
                    <a:pt x="294" y="212"/>
                  </a:lnTo>
                  <a:cubicBezTo>
                    <a:pt x="331" y="206"/>
                    <a:pt x="379" y="164"/>
                    <a:pt x="435" y="82"/>
                  </a:cubicBezTo>
                  <a:lnTo>
                    <a:pt x="432" y="71"/>
                  </a:lnTo>
                  <a:cubicBezTo>
                    <a:pt x="429" y="45"/>
                    <a:pt x="395" y="21"/>
                    <a:pt x="329" y="0"/>
                  </a:cubicBezTo>
                  <a:lnTo>
                    <a:pt x="321" y="0"/>
                  </a:lnTo>
                  <a:cubicBezTo>
                    <a:pt x="302" y="3"/>
                    <a:pt x="284" y="69"/>
                    <a:pt x="270" y="204"/>
                  </a:cubicBezTo>
                  <a:close/>
                  <a:moveTo>
                    <a:pt x="210" y="1218"/>
                  </a:moveTo>
                  <a:lnTo>
                    <a:pt x="199" y="1189"/>
                  </a:lnTo>
                  <a:cubicBezTo>
                    <a:pt x="194" y="1048"/>
                    <a:pt x="194" y="956"/>
                    <a:pt x="204" y="913"/>
                  </a:cubicBezTo>
                  <a:lnTo>
                    <a:pt x="194" y="884"/>
                  </a:lnTo>
                  <a:cubicBezTo>
                    <a:pt x="191" y="829"/>
                    <a:pt x="196" y="800"/>
                    <a:pt x="207" y="800"/>
                  </a:cubicBezTo>
                  <a:cubicBezTo>
                    <a:pt x="220" y="712"/>
                    <a:pt x="236" y="662"/>
                    <a:pt x="249" y="651"/>
                  </a:cubicBezTo>
                  <a:cubicBezTo>
                    <a:pt x="255" y="590"/>
                    <a:pt x="286" y="511"/>
                    <a:pt x="347" y="413"/>
                  </a:cubicBezTo>
                  <a:cubicBezTo>
                    <a:pt x="345" y="381"/>
                    <a:pt x="281" y="341"/>
                    <a:pt x="165" y="291"/>
                  </a:cubicBezTo>
                  <a:cubicBezTo>
                    <a:pt x="133" y="294"/>
                    <a:pt x="106" y="360"/>
                    <a:pt x="82" y="484"/>
                  </a:cubicBezTo>
                  <a:cubicBezTo>
                    <a:pt x="16" y="768"/>
                    <a:pt x="-10" y="969"/>
                    <a:pt x="3" y="1086"/>
                  </a:cubicBezTo>
                  <a:cubicBezTo>
                    <a:pt x="14" y="1168"/>
                    <a:pt x="24" y="1207"/>
                    <a:pt x="40" y="1207"/>
                  </a:cubicBezTo>
                  <a:cubicBezTo>
                    <a:pt x="96" y="1268"/>
                    <a:pt x="157" y="1295"/>
                    <a:pt x="225" y="128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" name="Freeform: Shape 4"/>
            <p:cNvSpPr/>
            <p:nvPr/>
          </p:nvSpPr>
          <p:spPr>
            <a:xfrm>
              <a:off x="2387038" y="4639791"/>
              <a:ext cx="173891" cy="21627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6" h="1139">
                  <a:moveTo>
                    <a:pt x="871" y="172"/>
                  </a:moveTo>
                  <a:cubicBezTo>
                    <a:pt x="900" y="141"/>
                    <a:pt x="916" y="114"/>
                    <a:pt x="916" y="95"/>
                  </a:cubicBezTo>
                  <a:cubicBezTo>
                    <a:pt x="916" y="37"/>
                    <a:pt x="892" y="5"/>
                    <a:pt x="795" y="0"/>
                  </a:cubicBezTo>
                  <a:cubicBezTo>
                    <a:pt x="773" y="0"/>
                    <a:pt x="736" y="35"/>
                    <a:pt x="683" y="106"/>
                  </a:cubicBezTo>
                  <a:cubicBezTo>
                    <a:pt x="644" y="252"/>
                    <a:pt x="599" y="350"/>
                    <a:pt x="543" y="403"/>
                  </a:cubicBezTo>
                  <a:cubicBezTo>
                    <a:pt x="456" y="596"/>
                    <a:pt x="389" y="723"/>
                    <a:pt x="344" y="781"/>
                  </a:cubicBezTo>
                  <a:cubicBezTo>
                    <a:pt x="331" y="832"/>
                    <a:pt x="318" y="858"/>
                    <a:pt x="307" y="858"/>
                  </a:cubicBezTo>
                  <a:lnTo>
                    <a:pt x="305" y="858"/>
                  </a:lnTo>
                  <a:cubicBezTo>
                    <a:pt x="305" y="858"/>
                    <a:pt x="302" y="858"/>
                    <a:pt x="299" y="773"/>
                  </a:cubicBezTo>
                  <a:lnTo>
                    <a:pt x="294" y="569"/>
                  </a:lnTo>
                  <a:lnTo>
                    <a:pt x="302" y="498"/>
                  </a:lnTo>
                  <a:lnTo>
                    <a:pt x="286" y="416"/>
                  </a:lnTo>
                  <a:lnTo>
                    <a:pt x="294" y="397"/>
                  </a:lnTo>
                  <a:lnTo>
                    <a:pt x="278" y="363"/>
                  </a:lnTo>
                  <a:lnTo>
                    <a:pt x="286" y="339"/>
                  </a:lnTo>
                  <a:lnTo>
                    <a:pt x="286" y="334"/>
                  </a:lnTo>
                  <a:cubicBezTo>
                    <a:pt x="286" y="286"/>
                    <a:pt x="207" y="249"/>
                    <a:pt x="45" y="220"/>
                  </a:cubicBezTo>
                  <a:cubicBezTo>
                    <a:pt x="24" y="225"/>
                    <a:pt x="11" y="236"/>
                    <a:pt x="0" y="249"/>
                  </a:cubicBezTo>
                  <a:lnTo>
                    <a:pt x="0" y="260"/>
                  </a:lnTo>
                  <a:cubicBezTo>
                    <a:pt x="29" y="260"/>
                    <a:pt x="53" y="474"/>
                    <a:pt x="74" y="906"/>
                  </a:cubicBezTo>
                  <a:cubicBezTo>
                    <a:pt x="74" y="993"/>
                    <a:pt x="93" y="1049"/>
                    <a:pt x="133" y="1073"/>
                  </a:cubicBezTo>
                  <a:cubicBezTo>
                    <a:pt x="170" y="1115"/>
                    <a:pt x="215" y="1139"/>
                    <a:pt x="273" y="1139"/>
                  </a:cubicBezTo>
                  <a:lnTo>
                    <a:pt x="302" y="1139"/>
                  </a:lnTo>
                  <a:lnTo>
                    <a:pt x="305" y="1136"/>
                  </a:lnTo>
                  <a:cubicBezTo>
                    <a:pt x="305" y="1136"/>
                    <a:pt x="307" y="1134"/>
                    <a:pt x="342" y="1054"/>
                  </a:cubicBezTo>
                  <a:lnTo>
                    <a:pt x="432" y="848"/>
                  </a:lnTo>
                  <a:cubicBezTo>
                    <a:pt x="516" y="667"/>
                    <a:pt x="569" y="564"/>
                    <a:pt x="593" y="540"/>
                  </a:cubicBezTo>
                  <a:cubicBezTo>
                    <a:pt x="620" y="474"/>
                    <a:pt x="641" y="440"/>
                    <a:pt x="652" y="434"/>
                  </a:cubicBezTo>
                  <a:lnTo>
                    <a:pt x="654" y="434"/>
                  </a:lnTo>
                  <a:cubicBezTo>
                    <a:pt x="654" y="434"/>
                    <a:pt x="657" y="434"/>
                    <a:pt x="712" y="36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0" name="Freeform: Shape 5"/>
            <p:cNvSpPr/>
            <p:nvPr/>
          </p:nvSpPr>
          <p:spPr>
            <a:xfrm>
              <a:off x="2518358" y="4655945"/>
              <a:ext cx="124099" cy="20106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4" h="1059">
                  <a:moveTo>
                    <a:pt x="337" y="53"/>
                  </a:moveTo>
                  <a:cubicBezTo>
                    <a:pt x="276" y="108"/>
                    <a:pt x="233" y="167"/>
                    <a:pt x="204" y="230"/>
                  </a:cubicBezTo>
                  <a:lnTo>
                    <a:pt x="201" y="233"/>
                  </a:lnTo>
                  <a:cubicBezTo>
                    <a:pt x="201" y="233"/>
                    <a:pt x="199" y="236"/>
                    <a:pt x="183" y="262"/>
                  </a:cubicBezTo>
                  <a:lnTo>
                    <a:pt x="125" y="368"/>
                  </a:lnTo>
                  <a:cubicBezTo>
                    <a:pt x="43" y="564"/>
                    <a:pt x="0" y="710"/>
                    <a:pt x="0" y="808"/>
                  </a:cubicBezTo>
                  <a:lnTo>
                    <a:pt x="0" y="826"/>
                  </a:lnTo>
                  <a:cubicBezTo>
                    <a:pt x="0" y="861"/>
                    <a:pt x="21" y="900"/>
                    <a:pt x="66" y="945"/>
                  </a:cubicBezTo>
                  <a:cubicBezTo>
                    <a:pt x="109" y="1019"/>
                    <a:pt x="159" y="1059"/>
                    <a:pt x="220" y="1059"/>
                  </a:cubicBezTo>
                  <a:cubicBezTo>
                    <a:pt x="268" y="1049"/>
                    <a:pt x="294" y="1038"/>
                    <a:pt x="294" y="1030"/>
                  </a:cubicBezTo>
                  <a:cubicBezTo>
                    <a:pt x="339" y="998"/>
                    <a:pt x="360" y="977"/>
                    <a:pt x="360" y="964"/>
                  </a:cubicBezTo>
                  <a:cubicBezTo>
                    <a:pt x="432" y="874"/>
                    <a:pt x="477" y="800"/>
                    <a:pt x="501" y="739"/>
                  </a:cubicBezTo>
                  <a:lnTo>
                    <a:pt x="501" y="733"/>
                  </a:lnTo>
                  <a:lnTo>
                    <a:pt x="485" y="720"/>
                  </a:lnTo>
                  <a:lnTo>
                    <a:pt x="469" y="733"/>
                  </a:lnTo>
                  <a:cubicBezTo>
                    <a:pt x="392" y="845"/>
                    <a:pt x="310" y="924"/>
                    <a:pt x="220" y="972"/>
                  </a:cubicBezTo>
                  <a:cubicBezTo>
                    <a:pt x="204" y="972"/>
                    <a:pt x="191" y="961"/>
                    <a:pt x="183" y="943"/>
                  </a:cubicBezTo>
                  <a:cubicBezTo>
                    <a:pt x="183" y="813"/>
                    <a:pt x="233" y="641"/>
                    <a:pt x="331" y="421"/>
                  </a:cubicBezTo>
                  <a:lnTo>
                    <a:pt x="382" y="424"/>
                  </a:lnTo>
                  <a:cubicBezTo>
                    <a:pt x="382" y="424"/>
                    <a:pt x="411" y="426"/>
                    <a:pt x="440" y="416"/>
                  </a:cubicBezTo>
                  <a:lnTo>
                    <a:pt x="530" y="379"/>
                  </a:lnTo>
                  <a:cubicBezTo>
                    <a:pt x="588" y="349"/>
                    <a:pt x="628" y="299"/>
                    <a:pt x="654" y="230"/>
                  </a:cubicBezTo>
                  <a:lnTo>
                    <a:pt x="654" y="159"/>
                  </a:lnTo>
                  <a:cubicBezTo>
                    <a:pt x="646" y="111"/>
                    <a:pt x="577" y="58"/>
                    <a:pt x="448" y="0"/>
                  </a:cubicBezTo>
                  <a:lnTo>
                    <a:pt x="411" y="0"/>
                  </a:lnTo>
                  <a:close/>
                  <a:moveTo>
                    <a:pt x="374" y="349"/>
                  </a:moveTo>
                  <a:cubicBezTo>
                    <a:pt x="453" y="244"/>
                    <a:pt x="506" y="191"/>
                    <a:pt x="535" y="191"/>
                  </a:cubicBezTo>
                  <a:lnTo>
                    <a:pt x="543" y="191"/>
                  </a:lnTo>
                  <a:lnTo>
                    <a:pt x="551" y="196"/>
                  </a:lnTo>
                  <a:cubicBezTo>
                    <a:pt x="498" y="310"/>
                    <a:pt x="448" y="368"/>
                    <a:pt x="405" y="368"/>
                  </a:cubicBezTo>
                  <a:lnTo>
                    <a:pt x="376" y="355"/>
                  </a:lnTo>
                  <a:lnTo>
                    <a:pt x="376" y="34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1" name="Freeform: Shape 6"/>
            <p:cNvSpPr/>
            <p:nvPr/>
          </p:nvSpPr>
          <p:spPr>
            <a:xfrm>
              <a:off x="1741456" y="4718660"/>
              <a:ext cx="122009" cy="1372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3" h="723">
                  <a:moveTo>
                    <a:pt x="495" y="442"/>
                  </a:moveTo>
                  <a:cubicBezTo>
                    <a:pt x="490" y="495"/>
                    <a:pt x="455" y="598"/>
                    <a:pt x="339" y="598"/>
                  </a:cubicBezTo>
                  <a:cubicBezTo>
                    <a:pt x="233" y="598"/>
                    <a:pt x="151" y="522"/>
                    <a:pt x="151" y="363"/>
                  </a:cubicBezTo>
                  <a:cubicBezTo>
                    <a:pt x="151" y="220"/>
                    <a:pt x="222" y="127"/>
                    <a:pt x="339" y="127"/>
                  </a:cubicBezTo>
                  <a:cubicBezTo>
                    <a:pt x="434" y="127"/>
                    <a:pt x="482" y="199"/>
                    <a:pt x="490" y="249"/>
                  </a:cubicBezTo>
                  <a:lnTo>
                    <a:pt x="635" y="249"/>
                  </a:lnTo>
                  <a:cubicBezTo>
                    <a:pt x="627" y="161"/>
                    <a:pt x="559" y="0"/>
                    <a:pt x="339" y="0"/>
                  </a:cubicBezTo>
                  <a:cubicBezTo>
                    <a:pt x="130" y="0"/>
                    <a:pt x="0" y="156"/>
                    <a:pt x="0" y="360"/>
                  </a:cubicBezTo>
                  <a:cubicBezTo>
                    <a:pt x="0" y="577"/>
                    <a:pt x="140" y="723"/>
                    <a:pt x="339" y="723"/>
                  </a:cubicBezTo>
                  <a:cubicBezTo>
                    <a:pt x="566" y="723"/>
                    <a:pt x="638" y="537"/>
                    <a:pt x="643" y="43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2" name="Freeform: Shape 7"/>
            <p:cNvSpPr/>
            <p:nvPr/>
          </p:nvSpPr>
          <p:spPr>
            <a:xfrm>
              <a:off x="1876198" y="4721701"/>
              <a:ext cx="27556" cy="233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124">
                  <a:moveTo>
                    <a:pt x="73" y="12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2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3" name="Freeform: Shape 8"/>
            <p:cNvSpPr/>
            <p:nvPr/>
          </p:nvSpPr>
          <p:spPr>
            <a:xfrm>
              <a:off x="1876198" y="4757809"/>
              <a:ext cx="27556" cy="9502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501">
                  <a:moveTo>
                    <a:pt x="73" y="501"/>
                  </a:moveTo>
                  <a:lnTo>
                    <a:pt x="0" y="501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50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4" name="Freeform: Shape 9"/>
            <p:cNvSpPr/>
            <p:nvPr/>
          </p:nvSpPr>
          <p:spPr>
            <a:xfrm>
              <a:off x="1914967" y="4755338"/>
              <a:ext cx="90461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7" h="530">
                  <a:moveTo>
                    <a:pt x="16" y="146"/>
                  </a:moveTo>
                  <a:cubicBezTo>
                    <a:pt x="16" y="252"/>
                    <a:pt x="109" y="284"/>
                    <a:pt x="162" y="297"/>
                  </a:cubicBezTo>
                  <a:cubicBezTo>
                    <a:pt x="175" y="299"/>
                    <a:pt x="212" y="310"/>
                    <a:pt x="225" y="313"/>
                  </a:cubicBezTo>
                  <a:cubicBezTo>
                    <a:pt x="278" y="326"/>
                    <a:pt x="326" y="337"/>
                    <a:pt x="326" y="379"/>
                  </a:cubicBezTo>
                  <a:cubicBezTo>
                    <a:pt x="326" y="408"/>
                    <a:pt x="294" y="432"/>
                    <a:pt x="236" y="432"/>
                  </a:cubicBezTo>
                  <a:cubicBezTo>
                    <a:pt x="178" y="432"/>
                    <a:pt x="143" y="403"/>
                    <a:pt x="138" y="352"/>
                  </a:cubicBezTo>
                  <a:lnTo>
                    <a:pt x="0" y="352"/>
                  </a:lnTo>
                  <a:cubicBezTo>
                    <a:pt x="6" y="405"/>
                    <a:pt x="35" y="530"/>
                    <a:pt x="236" y="530"/>
                  </a:cubicBezTo>
                  <a:cubicBezTo>
                    <a:pt x="424" y="530"/>
                    <a:pt x="477" y="427"/>
                    <a:pt x="477" y="368"/>
                  </a:cubicBezTo>
                  <a:cubicBezTo>
                    <a:pt x="477" y="302"/>
                    <a:pt x="435" y="246"/>
                    <a:pt x="310" y="215"/>
                  </a:cubicBezTo>
                  <a:cubicBezTo>
                    <a:pt x="302" y="212"/>
                    <a:pt x="262" y="204"/>
                    <a:pt x="247" y="199"/>
                  </a:cubicBezTo>
                  <a:cubicBezTo>
                    <a:pt x="183" y="183"/>
                    <a:pt x="165" y="172"/>
                    <a:pt x="165" y="141"/>
                  </a:cubicBezTo>
                  <a:cubicBezTo>
                    <a:pt x="165" y="111"/>
                    <a:pt x="196" y="98"/>
                    <a:pt x="231" y="98"/>
                  </a:cubicBezTo>
                  <a:cubicBezTo>
                    <a:pt x="310" y="98"/>
                    <a:pt x="326" y="138"/>
                    <a:pt x="326" y="162"/>
                  </a:cubicBezTo>
                  <a:lnTo>
                    <a:pt x="464" y="162"/>
                  </a:lnTo>
                  <a:cubicBezTo>
                    <a:pt x="464" y="109"/>
                    <a:pt x="427" y="0"/>
                    <a:pt x="231" y="0"/>
                  </a:cubicBezTo>
                  <a:cubicBezTo>
                    <a:pt x="74" y="0"/>
                    <a:pt x="16" y="80"/>
                    <a:pt x="16" y="1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5" name="Freeform: Shape 10"/>
            <p:cNvSpPr/>
            <p:nvPr/>
          </p:nvSpPr>
          <p:spPr>
            <a:xfrm>
              <a:off x="2012080" y="4755338"/>
              <a:ext cx="97493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4" h="530">
                  <a:moveTo>
                    <a:pt x="376" y="331"/>
                  </a:moveTo>
                  <a:cubicBezTo>
                    <a:pt x="366" y="379"/>
                    <a:pt x="334" y="424"/>
                    <a:pt x="270" y="424"/>
                  </a:cubicBezTo>
                  <a:cubicBezTo>
                    <a:pt x="191" y="424"/>
                    <a:pt x="151" y="355"/>
                    <a:pt x="151" y="265"/>
                  </a:cubicBezTo>
                  <a:cubicBezTo>
                    <a:pt x="151" y="196"/>
                    <a:pt x="178" y="103"/>
                    <a:pt x="270" y="103"/>
                  </a:cubicBezTo>
                  <a:cubicBezTo>
                    <a:pt x="329" y="103"/>
                    <a:pt x="363" y="143"/>
                    <a:pt x="371" y="188"/>
                  </a:cubicBezTo>
                  <a:lnTo>
                    <a:pt x="511" y="188"/>
                  </a:lnTo>
                  <a:cubicBezTo>
                    <a:pt x="503" y="109"/>
                    <a:pt x="445" y="0"/>
                    <a:pt x="268" y="0"/>
                  </a:cubicBezTo>
                  <a:cubicBezTo>
                    <a:pt x="112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53" y="530"/>
                    <a:pt x="506" y="413"/>
                    <a:pt x="514" y="334"/>
                  </a:cubicBezTo>
                  <a:lnTo>
                    <a:pt x="376" y="33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6" name="Freeform: Shape 11"/>
            <p:cNvSpPr/>
            <p:nvPr/>
          </p:nvSpPr>
          <p:spPr>
            <a:xfrm>
              <a:off x="2117744" y="4755338"/>
              <a:ext cx="101104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3" h="530">
                  <a:moveTo>
                    <a:pt x="268" y="0"/>
                  </a:moveTo>
                  <a:cubicBezTo>
                    <a:pt x="109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24" y="530"/>
                    <a:pt x="533" y="429"/>
                    <a:pt x="533" y="265"/>
                  </a:cubicBezTo>
                  <a:cubicBezTo>
                    <a:pt x="533" y="98"/>
                    <a:pt x="419" y="0"/>
                    <a:pt x="268" y="0"/>
                  </a:cubicBezTo>
                  <a:close/>
                  <a:moveTo>
                    <a:pt x="265" y="424"/>
                  </a:moveTo>
                  <a:cubicBezTo>
                    <a:pt x="188" y="424"/>
                    <a:pt x="146" y="355"/>
                    <a:pt x="146" y="265"/>
                  </a:cubicBezTo>
                  <a:cubicBezTo>
                    <a:pt x="149" y="196"/>
                    <a:pt x="175" y="103"/>
                    <a:pt x="265" y="103"/>
                  </a:cubicBezTo>
                  <a:cubicBezTo>
                    <a:pt x="347" y="103"/>
                    <a:pt x="382" y="183"/>
                    <a:pt x="382" y="265"/>
                  </a:cubicBezTo>
                  <a:cubicBezTo>
                    <a:pt x="382" y="347"/>
                    <a:pt x="347" y="424"/>
                    <a:pt x="265" y="4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826738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0" y="0"/>
            <a:ext cx="9143918" cy="5143500"/>
          </a:xfrm>
          <a:prstGeom prst="rect">
            <a:avLst/>
          </a:prstGeom>
          <a:solidFill>
            <a:srgbClr val="00BCEB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 err="1">
              <a:solidFill>
                <a:srgbClr val="00BCEB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255" y="0"/>
            <a:ext cx="4823745" cy="51435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 bwMode="white">
          <a:xfrm>
            <a:off x="359051" y="2166220"/>
            <a:ext cx="4212949" cy="1142052"/>
          </a:xfrm>
        </p:spPr>
        <p:txBody>
          <a:bodyPr anchor="t"/>
          <a:lstStyle>
            <a:lvl1pPr marL="6251" indent="-6251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0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</a:lstStyle>
          <a:p>
            <a:r>
              <a:rPr lang="en-US" dirty="0"/>
              <a:t>Segue Slide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5985510" y="4946904"/>
            <a:ext cx="2472136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r" defTabSz="610744"/>
            <a:r>
              <a:rPr lang="en-US" sz="6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© 2017  Cisco and/or its affiliates. All rights reserved.   Cisco Public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>
                <a:solidFill>
                  <a:srgbClr val="FFFFFF">
                    <a:alpha val="60000"/>
                  </a:srgbClr>
                </a:solidFill>
              </a:rPr>
              <a:pPr/>
              <a:t>‹#›</a:t>
            </a:fld>
            <a:endParaRPr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chemeClr val="bg1">
                    <a:alpha val="60000"/>
                  </a:schemeClr>
                </a:solidFill>
                <a:cs typeface="CiscoSans Thin"/>
              </a:defRPr>
            </a:lvl1pPr>
          </a:lstStyle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54861" y="4785454"/>
            <a:ext cx="820227" cy="274319"/>
            <a:chOff x="1741456" y="4513412"/>
            <a:chExt cx="1027381" cy="343600"/>
          </a:xfrm>
          <a:solidFill>
            <a:schemeClr val="bg1"/>
          </a:solidFill>
        </p:grpSpPr>
        <p:sp>
          <p:nvSpPr>
            <p:cNvPr id="16" name="Freeform: Shape 1"/>
            <p:cNvSpPr/>
            <p:nvPr/>
          </p:nvSpPr>
          <p:spPr>
            <a:xfrm>
              <a:off x="2624973" y="4513412"/>
              <a:ext cx="143864" cy="34303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58" h="1806">
                  <a:moveTo>
                    <a:pt x="242" y="829"/>
                  </a:moveTo>
                  <a:cubicBezTo>
                    <a:pt x="215" y="896"/>
                    <a:pt x="204" y="941"/>
                    <a:pt x="204" y="964"/>
                  </a:cubicBezTo>
                  <a:cubicBezTo>
                    <a:pt x="183" y="999"/>
                    <a:pt x="175" y="1070"/>
                    <a:pt x="175" y="1097"/>
                  </a:cubicBezTo>
                  <a:lnTo>
                    <a:pt x="175" y="1129"/>
                  </a:lnTo>
                  <a:lnTo>
                    <a:pt x="223" y="1208"/>
                  </a:lnTo>
                  <a:cubicBezTo>
                    <a:pt x="250" y="1245"/>
                    <a:pt x="218" y="1258"/>
                    <a:pt x="292" y="1282"/>
                  </a:cubicBezTo>
                  <a:cubicBezTo>
                    <a:pt x="318" y="1282"/>
                    <a:pt x="340" y="1261"/>
                    <a:pt x="353" y="1221"/>
                  </a:cubicBezTo>
                  <a:lnTo>
                    <a:pt x="353" y="1208"/>
                  </a:lnTo>
                  <a:cubicBezTo>
                    <a:pt x="353" y="1113"/>
                    <a:pt x="387" y="978"/>
                    <a:pt x="419" y="888"/>
                  </a:cubicBezTo>
                  <a:cubicBezTo>
                    <a:pt x="419" y="845"/>
                    <a:pt x="456" y="718"/>
                    <a:pt x="588" y="406"/>
                  </a:cubicBezTo>
                  <a:cubicBezTo>
                    <a:pt x="588" y="371"/>
                    <a:pt x="618" y="308"/>
                    <a:pt x="678" y="210"/>
                  </a:cubicBezTo>
                  <a:cubicBezTo>
                    <a:pt x="729" y="125"/>
                    <a:pt x="742" y="138"/>
                    <a:pt x="758" y="128"/>
                  </a:cubicBezTo>
                  <a:lnTo>
                    <a:pt x="758" y="80"/>
                  </a:lnTo>
                  <a:lnTo>
                    <a:pt x="739" y="61"/>
                  </a:lnTo>
                  <a:cubicBezTo>
                    <a:pt x="739" y="61"/>
                    <a:pt x="721" y="43"/>
                    <a:pt x="671" y="22"/>
                  </a:cubicBezTo>
                  <a:cubicBezTo>
                    <a:pt x="671" y="22"/>
                    <a:pt x="620" y="0"/>
                    <a:pt x="604" y="0"/>
                  </a:cubicBezTo>
                  <a:cubicBezTo>
                    <a:pt x="588" y="0"/>
                    <a:pt x="557" y="32"/>
                    <a:pt x="530" y="93"/>
                  </a:cubicBezTo>
                  <a:close/>
                  <a:moveTo>
                    <a:pt x="14" y="1738"/>
                  </a:moveTo>
                  <a:cubicBezTo>
                    <a:pt x="14" y="1772"/>
                    <a:pt x="-18" y="1783"/>
                    <a:pt x="16" y="1806"/>
                  </a:cubicBezTo>
                  <a:lnTo>
                    <a:pt x="77" y="1806"/>
                  </a:lnTo>
                  <a:cubicBezTo>
                    <a:pt x="144" y="1775"/>
                    <a:pt x="167" y="1716"/>
                    <a:pt x="252" y="1528"/>
                  </a:cubicBezTo>
                  <a:lnTo>
                    <a:pt x="252" y="1486"/>
                  </a:lnTo>
                  <a:cubicBezTo>
                    <a:pt x="252" y="1460"/>
                    <a:pt x="273" y="1446"/>
                    <a:pt x="218" y="1412"/>
                  </a:cubicBezTo>
                  <a:lnTo>
                    <a:pt x="202" y="1412"/>
                  </a:lnTo>
                  <a:cubicBezTo>
                    <a:pt x="93" y="1409"/>
                    <a:pt x="67" y="1465"/>
                    <a:pt x="14" y="168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" name="Freeform: Shape 2"/>
            <p:cNvSpPr/>
            <p:nvPr/>
          </p:nvSpPr>
          <p:spPr>
            <a:xfrm>
              <a:off x="2244124" y="4551801"/>
              <a:ext cx="81339" cy="30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9" h="1602">
                  <a:moveTo>
                    <a:pt x="244" y="1533"/>
                  </a:moveTo>
                  <a:cubicBezTo>
                    <a:pt x="209" y="1533"/>
                    <a:pt x="199" y="1483"/>
                    <a:pt x="183" y="1329"/>
                  </a:cubicBezTo>
                  <a:cubicBezTo>
                    <a:pt x="201" y="1064"/>
                    <a:pt x="223" y="884"/>
                    <a:pt x="241" y="789"/>
                  </a:cubicBezTo>
                  <a:cubicBezTo>
                    <a:pt x="323" y="384"/>
                    <a:pt x="307" y="458"/>
                    <a:pt x="366" y="320"/>
                  </a:cubicBezTo>
                  <a:cubicBezTo>
                    <a:pt x="424" y="180"/>
                    <a:pt x="429" y="161"/>
                    <a:pt x="429" y="119"/>
                  </a:cubicBezTo>
                  <a:cubicBezTo>
                    <a:pt x="429" y="71"/>
                    <a:pt x="376" y="32"/>
                    <a:pt x="268" y="0"/>
                  </a:cubicBezTo>
                  <a:lnTo>
                    <a:pt x="260" y="0"/>
                  </a:lnTo>
                  <a:lnTo>
                    <a:pt x="257" y="2"/>
                  </a:lnTo>
                  <a:cubicBezTo>
                    <a:pt x="257" y="2"/>
                    <a:pt x="254" y="5"/>
                    <a:pt x="241" y="63"/>
                  </a:cubicBezTo>
                  <a:lnTo>
                    <a:pt x="209" y="201"/>
                  </a:lnTo>
                  <a:cubicBezTo>
                    <a:pt x="130" y="535"/>
                    <a:pt x="127" y="564"/>
                    <a:pt x="109" y="614"/>
                  </a:cubicBezTo>
                  <a:cubicBezTo>
                    <a:pt x="-8" y="1138"/>
                    <a:pt x="0" y="1213"/>
                    <a:pt x="0" y="1340"/>
                  </a:cubicBezTo>
                  <a:cubicBezTo>
                    <a:pt x="5" y="1385"/>
                    <a:pt x="27" y="1432"/>
                    <a:pt x="66" y="1483"/>
                  </a:cubicBezTo>
                  <a:cubicBezTo>
                    <a:pt x="146" y="1562"/>
                    <a:pt x="212" y="1602"/>
                    <a:pt x="257" y="160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8" name="Freeform: Shape 3"/>
            <p:cNvSpPr/>
            <p:nvPr/>
          </p:nvSpPr>
          <p:spPr>
            <a:xfrm>
              <a:off x="2307789" y="4611664"/>
              <a:ext cx="82479" cy="2445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5" h="1288">
                  <a:moveTo>
                    <a:pt x="270" y="204"/>
                  </a:moveTo>
                  <a:lnTo>
                    <a:pt x="294" y="212"/>
                  </a:lnTo>
                  <a:cubicBezTo>
                    <a:pt x="331" y="206"/>
                    <a:pt x="379" y="164"/>
                    <a:pt x="435" y="82"/>
                  </a:cubicBezTo>
                  <a:lnTo>
                    <a:pt x="432" y="71"/>
                  </a:lnTo>
                  <a:cubicBezTo>
                    <a:pt x="429" y="45"/>
                    <a:pt x="395" y="21"/>
                    <a:pt x="329" y="0"/>
                  </a:cubicBezTo>
                  <a:lnTo>
                    <a:pt x="321" y="0"/>
                  </a:lnTo>
                  <a:cubicBezTo>
                    <a:pt x="302" y="3"/>
                    <a:pt x="284" y="69"/>
                    <a:pt x="270" y="204"/>
                  </a:cubicBezTo>
                  <a:close/>
                  <a:moveTo>
                    <a:pt x="210" y="1218"/>
                  </a:moveTo>
                  <a:lnTo>
                    <a:pt x="199" y="1189"/>
                  </a:lnTo>
                  <a:cubicBezTo>
                    <a:pt x="194" y="1048"/>
                    <a:pt x="194" y="956"/>
                    <a:pt x="204" y="913"/>
                  </a:cubicBezTo>
                  <a:lnTo>
                    <a:pt x="194" y="884"/>
                  </a:lnTo>
                  <a:cubicBezTo>
                    <a:pt x="191" y="829"/>
                    <a:pt x="196" y="800"/>
                    <a:pt x="207" y="800"/>
                  </a:cubicBezTo>
                  <a:cubicBezTo>
                    <a:pt x="220" y="712"/>
                    <a:pt x="236" y="662"/>
                    <a:pt x="249" y="651"/>
                  </a:cubicBezTo>
                  <a:cubicBezTo>
                    <a:pt x="255" y="590"/>
                    <a:pt x="286" y="511"/>
                    <a:pt x="347" y="413"/>
                  </a:cubicBezTo>
                  <a:cubicBezTo>
                    <a:pt x="345" y="381"/>
                    <a:pt x="281" y="341"/>
                    <a:pt x="165" y="291"/>
                  </a:cubicBezTo>
                  <a:cubicBezTo>
                    <a:pt x="133" y="294"/>
                    <a:pt x="106" y="360"/>
                    <a:pt x="82" y="484"/>
                  </a:cubicBezTo>
                  <a:cubicBezTo>
                    <a:pt x="16" y="768"/>
                    <a:pt x="-10" y="969"/>
                    <a:pt x="3" y="1086"/>
                  </a:cubicBezTo>
                  <a:cubicBezTo>
                    <a:pt x="14" y="1168"/>
                    <a:pt x="24" y="1207"/>
                    <a:pt x="40" y="1207"/>
                  </a:cubicBezTo>
                  <a:cubicBezTo>
                    <a:pt x="96" y="1268"/>
                    <a:pt x="157" y="1295"/>
                    <a:pt x="225" y="128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" name="Freeform: Shape 4"/>
            <p:cNvSpPr/>
            <p:nvPr/>
          </p:nvSpPr>
          <p:spPr>
            <a:xfrm>
              <a:off x="2387038" y="4639791"/>
              <a:ext cx="173891" cy="21627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6" h="1139">
                  <a:moveTo>
                    <a:pt x="871" y="172"/>
                  </a:moveTo>
                  <a:cubicBezTo>
                    <a:pt x="900" y="141"/>
                    <a:pt x="916" y="114"/>
                    <a:pt x="916" y="95"/>
                  </a:cubicBezTo>
                  <a:cubicBezTo>
                    <a:pt x="916" y="37"/>
                    <a:pt x="892" y="5"/>
                    <a:pt x="795" y="0"/>
                  </a:cubicBezTo>
                  <a:cubicBezTo>
                    <a:pt x="773" y="0"/>
                    <a:pt x="736" y="35"/>
                    <a:pt x="683" y="106"/>
                  </a:cubicBezTo>
                  <a:cubicBezTo>
                    <a:pt x="644" y="252"/>
                    <a:pt x="599" y="350"/>
                    <a:pt x="543" y="403"/>
                  </a:cubicBezTo>
                  <a:cubicBezTo>
                    <a:pt x="456" y="596"/>
                    <a:pt x="389" y="723"/>
                    <a:pt x="344" y="781"/>
                  </a:cubicBezTo>
                  <a:cubicBezTo>
                    <a:pt x="331" y="832"/>
                    <a:pt x="318" y="858"/>
                    <a:pt x="307" y="858"/>
                  </a:cubicBezTo>
                  <a:lnTo>
                    <a:pt x="305" y="858"/>
                  </a:lnTo>
                  <a:cubicBezTo>
                    <a:pt x="305" y="858"/>
                    <a:pt x="302" y="858"/>
                    <a:pt x="299" y="773"/>
                  </a:cubicBezTo>
                  <a:lnTo>
                    <a:pt x="294" y="569"/>
                  </a:lnTo>
                  <a:lnTo>
                    <a:pt x="302" y="498"/>
                  </a:lnTo>
                  <a:lnTo>
                    <a:pt x="286" y="416"/>
                  </a:lnTo>
                  <a:lnTo>
                    <a:pt x="294" y="397"/>
                  </a:lnTo>
                  <a:lnTo>
                    <a:pt x="278" y="363"/>
                  </a:lnTo>
                  <a:lnTo>
                    <a:pt x="286" y="339"/>
                  </a:lnTo>
                  <a:lnTo>
                    <a:pt x="286" y="334"/>
                  </a:lnTo>
                  <a:cubicBezTo>
                    <a:pt x="286" y="286"/>
                    <a:pt x="207" y="249"/>
                    <a:pt x="45" y="220"/>
                  </a:cubicBezTo>
                  <a:cubicBezTo>
                    <a:pt x="24" y="225"/>
                    <a:pt x="11" y="236"/>
                    <a:pt x="0" y="249"/>
                  </a:cubicBezTo>
                  <a:lnTo>
                    <a:pt x="0" y="260"/>
                  </a:lnTo>
                  <a:cubicBezTo>
                    <a:pt x="29" y="260"/>
                    <a:pt x="53" y="474"/>
                    <a:pt x="74" y="906"/>
                  </a:cubicBezTo>
                  <a:cubicBezTo>
                    <a:pt x="74" y="993"/>
                    <a:pt x="93" y="1049"/>
                    <a:pt x="133" y="1073"/>
                  </a:cubicBezTo>
                  <a:cubicBezTo>
                    <a:pt x="170" y="1115"/>
                    <a:pt x="215" y="1139"/>
                    <a:pt x="273" y="1139"/>
                  </a:cubicBezTo>
                  <a:lnTo>
                    <a:pt x="302" y="1139"/>
                  </a:lnTo>
                  <a:lnTo>
                    <a:pt x="305" y="1136"/>
                  </a:lnTo>
                  <a:cubicBezTo>
                    <a:pt x="305" y="1136"/>
                    <a:pt x="307" y="1134"/>
                    <a:pt x="342" y="1054"/>
                  </a:cubicBezTo>
                  <a:lnTo>
                    <a:pt x="432" y="848"/>
                  </a:lnTo>
                  <a:cubicBezTo>
                    <a:pt x="516" y="667"/>
                    <a:pt x="569" y="564"/>
                    <a:pt x="593" y="540"/>
                  </a:cubicBezTo>
                  <a:cubicBezTo>
                    <a:pt x="620" y="474"/>
                    <a:pt x="641" y="440"/>
                    <a:pt x="652" y="434"/>
                  </a:cubicBezTo>
                  <a:lnTo>
                    <a:pt x="654" y="434"/>
                  </a:lnTo>
                  <a:cubicBezTo>
                    <a:pt x="654" y="434"/>
                    <a:pt x="657" y="434"/>
                    <a:pt x="712" y="36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0" name="Freeform: Shape 5"/>
            <p:cNvSpPr/>
            <p:nvPr/>
          </p:nvSpPr>
          <p:spPr>
            <a:xfrm>
              <a:off x="2518358" y="4655945"/>
              <a:ext cx="124099" cy="20106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4" h="1059">
                  <a:moveTo>
                    <a:pt x="337" y="53"/>
                  </a:moveTo>
                  <a:cubicBezTo>
                    <a:pt x="276" y="108"/>
                    <a:pt x="233" y="167"/>
                    <a:pt x="204" y="230"/>
                  </a:cubicBezTo>
                  <a:lnTo>
                    <a:pt x="201" y="233"/>
                  </a:lnTo>
                  <a:cubicBezTo>
                    <a:pt x="201" y="233"/>
                    <a:pt x="199" y="236"/>
                    <a:pt x="183" y="262"/>
                  </a:cubicBezTo>
                  <a:lnTo>
                    <a:pt x="125" y="368"/>
                  </a:lnTo>
                  <a:cubicBezTo>
                    <a:pt x="43" y="564"/>
                    <a:pt x="0" y="710"/>
                    <a:pt x="0" y="808"/>
                  </a:cubicBezTo>
                  <a:lnTo>
                    <a:pt x="0" y="826"/>
                  </a:lnTo>
                  <a:cubicBezTo>
                    <a:pt x="0" y="861"/>
                    <a:pt x="21" y="900"/>
                    <a:pt x="66" y="945"/>
                  </a:cubicBezTo>
                  <a:cubicBezTo>
                    <a:pt x="109" y="1019"/>
                    <a:pt x="159" y="1059"/>
                    <a:pt x="220" y="1059"/>
                  </a:cubicBezTo>
                  <a:cubicBezTo>
                    <a:pt x="268" y="1049"/>
                    <a:pt x="294" y="1038"/>
                    <a:pt x="294" y="1030"/>
                  </a:cubicBezTo>
                  <a:cubicBezTo>
                    <a:pt x="339" y="998"/>
                    <a:pt x="360" y="977"/>
                    <a:pt x="360" y="964"/>
                  </a:cubicBezTo>
                  <a:cubicBezTo>
                    <a:pt x="432" y="874"/>
                    <a:pt x="477" y="800"/>
                    <a:pt x="501" y="739"/>
                  </a:cubicBezTo>
                  <a:lnTo>
                    <a:pt x="501" y="733"/>
                  </a:lnTo>
                  <a:lnTo>
                    <a:pt x="485" y="720"/>
                  </a:lnTo>
                  <a:lnTo>
                    <a:pt x="469" y="733"/>
                  </a:lnTo>
                  <a:cubicBezTo>
                    <a:pt x="392" y="845"/>
                    <a:pt x="310" y="924"/>
                    <a:pt x="220" y="972"/>
                  </a:cubicBezTo>
                  <a:cubicBezTo>
                    <a:pt x="204" y="972"/>
                    <a:pt x="191" y="961"/>
                    <a:pt x="183" y="943"/>
                  </a:cubicBezTo>
                  <a:cubicBezTo>
                    <a:pt x="183" y="813"/>
                    <a:pt x="233" y="641"/>
                    <a:pt x="331" y="421"/>
                  </a:cubicBezTo>
                  <a:lnTo>
                    <a:pt x="382" y="424"/>
                  </a:lnTo>
                  <a:cubicBezTo>
                    <a:pt x="382" y="424"/>
                    <a:pt x="411" y="426"/>
                    <a:pt x="440" y="416"/>
                  </a:cubicBezTo>
                  <a:lnTo>
                    <a:pt x="530" y="379"/>
                  </a:lnTo>
                  <a:cubicBezTo>
                    <a:pt x="588" y="349"/>
                    <a:pt x="628" y="299"/>
                    <a:pt x="654" y="230"/>
                  </a:cubicBezTo>
                  <a:lnTo>
                    <a:pt x="654" y="159"/>
                  </a:lnTo>
                  <a:cubicBezTo>
                    <a:pt x="646" y="111"/>
                    <a:pt x="577" y="58"/>
                    <a:pt x="448" y="0"/>
                  </a:cubicBezTo>
                  <a:lnTo>
                    <a:pt x="411" y="0"/>
                  </a:lnTo>
                  <a:close/>
                  <a:moveTo>
                    <a:pt x="374" y="349"/>
                  </a:moveTo>
                  <a:cubicBezTo>
                    <a:pt x="453" y="244"/>
                    <a:pt x="506" y="191"/>
                    <a:pt x="535" y="191"/>
                  </a:cubicBezTo>
                  <a:lnTo>
                    <a:pt x="543" y="191"/>
                  </a:lnTo>
                  <a:lnTo>
                    <a:pt x="551" y="196"/>
                  </a:lnTo>
                  <a:cubicBezTo>
                    <a:pt x="498" y="310"/>
                    <a:pt x="448" y="368"/>
                    <a:pt x="405" y="368"/>
                  </a:cubicBezTo>
                  <a:lnTo>
                    <a:pt x="376" y="355"/>
                  </a:lnTo>
                  <a:lnTo>
                    <a:pt x="376" y="34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1" name="Freeform: Shape 6"/>
            <p:cNvSpPr/>
            <p:nvPr/>
          </p:nvSpPr>
          <p:spPr>
            <a:xfrm>
              <a:off x="1741456" y="4718660"/>
              <a:ext cx="122009" cy="1372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3" h="723">
                  <a:moveTo>
                    <a:pt x="495" y="442"/>
                  </a:moveTo>
                  <a:cubicBezTo>
                    <a:pt x="490" y="495"/>
                    <a:pt x="455" y="598"/>
                    <a:pt x="339" y="598"/>
                  </a:cubicBezTo>
                  <a:cubicBezTo>
                    <a:pt x="233" y="598"/>
                    <a:pt x="151" y="522"/>
                    <a:pt x="151" y="363"/>
                  </a:cubicBezTo>
                  <a:cubicBezTo>
                    <a:pt x="151" y="220"/>
                    <a:pt x="222" y="127"/>
                    <a:pt x="339" y="127"/>
                  </a:cubicBezTo>
                  <a:cubicBezTo>
                    <a:pt x="434" y="127"/>
                    <a:pt x="482" y="199"/>
                    <a:pt x="490" y="249"/>
                  </a:cubicBezTo>
                  <a:lnTo>
                    <a:pt x="635" y="249"/>
                  </a:lnTo>
                  <a:cubicBezTo>
                    <a:pt x="627" y="161"/>
                    <a:pt x="559" y="0"/>
                    <a:pt x="339" y="0"/>
                  </a:cubicBezTo>
                  <a:cubicBezTo>
                    <a:pt x="130" y="0"/>
                    <a:pt x="0" y="156"/>
                    <a:pt x="0" y="360"/>
                  </a:cubicBezTo>
                  <a:cubicBezTo>
                    <a:pt x="0" y="577"/>
                    <a:pt x="140" y="723"/>
                    <a:pt x="339" y="723"/>
                  </a:cubicBezTo>
                  <a:cubicBezTo>
                    <a:pt x="566" y="723"/>
                    <a:pt x="638" y="537"/>
                    <a:pt x="643" y="43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2" name="Freeform: Shape 7"/>
            <p:cNvSpPr/>
            <p:nvPr/>
          </p:nvSpPr>
          <p:spPr>
            <a:xfrm>
              <a:off x="1876198" y="4721701"/>
              <a:ext cx="27556" cy="233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124">
                  <a:moveTo>
                    <a:pt x="73" y="12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2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3" name="Freeform: Shape 8"/>
            <p:cNvSpPr/>
            <p:nvPr/>
          </p:nvSpPr>
          <p:spPr>
            <a:xfrm>
              <a:off x="1876198" y="4757809"/>
              <a:ext cx="27556" cy="9502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501">
                  <a:moveTo>
                    <a:pt x="73" y="501"/>
                  </a:moveTo>
                  <a:lnTo>
                    <a:pt x="0" y="501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50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4" name="Freeform: Shape 9"/>
            <p:cNvSpPr/>
            <p:nvPr/>
          </p:nvSpPr>
          <p:spPr>
            <a:xfrm>
              <a:off x="1914967" y="4755338"/>
              <a:ext cx="90461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7" h="530">
                  <a:moveTo>
                    <a:pt x="16" y="146"/>
                  </a:moveTo>
                  <a:cubicBezTo>
                    <a:pt x="16" y="252"/>
                    <a:pt x="109" y="284"/>
                    <a:pt x="162" y="297"/>
                  </a:cubicBezTo>
                  <a:cubicBezTo>
                    <a:pt x="175" y="299"/>
                    <a:pt x="212" y="310"/>
                    <a:pt x="225" y="313"/>
                  </a:cubicBezTo>
                  <a:cubicBezTo>
                    <a:pt x="278" y="326"/>
                    <a:pt x="326" y="337"/>
                    <a:pt x="326" y="379"/>
                  </a:cubicBezTo>
                  <a:cubicBezTo>
                    <a:pt x="326" y="408"/>
                    <a:pt x="294" y="432"/>
                    <a:pt x="236" y="432"/>
                  </a:cubicBezTo>
                  <a:cubicBezTo>
                    <a:pt x="178" y="432"/>
                    <a:pt x="143" y="403"/>
                    <a:pt x="138" y="352"/>
                  </a:cubicBezTo>
                  <a:lnTo>
                    <a:pt x="0" y="352"/>
                  </a:lnTo>
                  <a:cubicBezTo>
                    <a:pt x="6" y="405"/>
                    <a:pt x="35" y="530"/>
                    <a:pt x="236" y="530"/>
                  </a:cubicBezTo>
                  <a:cubicBezTo>
                    <a:pt x="424" y="530"/>
                    <a:pt x="477" y="427"/>
                    <a:pt x="477" y="368"/>
                  </a:cubicBezTo>
                  <a:cubicBezTo>
                    <a:pt x="477" y="302"/>
                    <a:pt x="435" y="246"/>
                    <a:pt x="310" y="215"/>
                  </a:cubicBezTo>
                  <a:cubicBezTo>
                    <a:pt x="302" y="212"/>
                    <a:pt x="262" y="204"/>
                    <a:pt x="247" y="199"/>
                  </a:cubicBezTo>
                  <a:cubicBezTo>
                    <a:pt x="183" y="183"/>
                    <a:pt x="165" y="172"/>
                    <a:pt x="165" y="141"/>
                  </a:cubicBezTo>
                  <a:cubicBezTo>
                    <a:pt x="165" y="111"/>
                    <a:pt x="196" y="98"/>
                    <a:pt x="231" y="98"/>
                  </a:cubicBezTo>
                  <a:cubicBezTo>
                    <a:pt x="310" y="98"/>
                    <a:pt x="326" y="138"/>
                    <a:pt x="326" y="162"/>
                  </a:cubicBezTo>
                  <a:lnTo>
                    <a:pt x="464" y="162"/>
                  </a:lnTo>
                  <a:cubicBezTo>
                    <a:pt x="464" y="109"/>
                    <a:pt x="427" y="0"/>
                    <a:pt x="231" y="0"/>
                  </a:cubicBezTo>
                  <a:cubicBezTo>
                    <a:pt x="74" y="0"/>
                    <a:pt x="16" y="80"/>
                    <a:pt x="16" y="1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5" name="Freeform: Shape 10"/>
            <p:cNvSpPr/>
            <p:nvPr/>
          </p:nvSpPr>
          <p:spPr>
            <a:xfrm>
              <a:off x="2012080" y="4755338"/>
              <a:ext cx="97493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4" h="530">
                  <a:moveTo>
                    <a:pt x="376" y="331"/>
                  </a:moveTo>
                  <a:cubicBezTo>
                    <a:pt x="366" y="379"/>
                    <a:pt x="334" y="424"/>
                    <a:pt x="270" y="424"/>
                  </a:cubicBezTo>
                  <a:cubicBezTo>
                    <a:pt x="191" y="424"/>
                    <a:pt x="151" y="355"/>
                    <a:pt x="151" y="265"/>
                  </a:cubicBezTo>
                  <a:cubicBezTo>
                    <a:pt x="151" y="196"/>
                    <a:pt x="178" y="103"/>
                    <a:pt x="270" y="103"/>
                  </a:cubicBezTo>
                  <a:cubicBezTo>
                    <a:pt x="329" y="103"/>
                    <a:pt x="363" y="143"/>
                    <a:pt x="371" y="188"/>
                  </a:cubicBezTo>
                  <a:lnTo>
                    <a:pt x="511" y="188"/>
                  </a:lnTo>
                  <a:cubicBezTo>
                    <a:pt x="503" y="109"/>
                    <a:pt x="445" y="0"/>
                    <a:pt x="268" y="0"/>
                  </a:cubicBezTo>
                  <a:cubicBezTo>
                    <a:pt x="112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53" y="530"/>
                    <a:pt x="506" y="413"/>
                    <a:pt x="514" y="334"/>
                  </a:cubicBezTo>
                  <a:lnTo>
                    <a:pt x="376" y="33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6" name="Freeform: Shape 11"/>
            <p:cNvSpPr/>
            <p:nvPr/>
          </p:nvSpPr>
          <p:spPr>
            <a:xfrm>
              <a:off x="2117744" y="4755338"/>
              <a:ext cx="101104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3" h="530">
                  <a:moveTo>
                    <a:pt x="268" y="0"/>
                  </a:moveTo>
                  <a:cubicBezTo>
                    <a:pt x="109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24" y="530"/>
                    <a:pt x="533" y="429"/>
                    <a:pt x="533" y="265"/>
                  </a:cubicBezTo>
                  <a:cubicBezTo>
                    <a:pt x="533" y="98"/>
                    <a:pt x="419" y="0"/>
                    <a:pt x="268" y="0"/>
                  </a:cubicBezTo>
                  <a:close/>
                  <a:moveTo>
                    <a:pt x="265" y="424"/>
                  </a:moveTo>
                  <a:cubicBezTo>
                    <a:pt x="188" y="424"/>
                    <a:pt x="146" y="355"/>
                    <a:pt x="146" y="265"/>
                  </a:cubicBezTo>
                  <a:cubicBezTo>
                    <a:pt x="149" y="196"/>
                    <a:pt x="175" y="103"/>
                    <a:pt x="265" y="103"/>
                  </a:cubicBezTo>
                  <a:cubicBezTo>
                    <a:pt x="347" y="103"/>
                    <a:pt x="382" y="183"/>
                    <a:pt x="382" y="265"/>
                  </a:cubicBezTo>
                  <a:cubicBezTo>
                    <a:pt x="382" y="347"/>
                    <a:pt x="347" y="424"/>
                    <a:pt x="265" y="4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707245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3918" cy="5143500"/>
          </a:xfrm>
          <a:prstGeom prst="rect">
            <a:avLst/>
          </a:prstGeom>
          <a:solidFill>
            <a:srgbClr val="00BCEB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 err="1">
              <a:solidFill>
                <a:srgbClr val="00BCEB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32" y="0"/>
            <a:ext cx="6446886" cy="51435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 bwMode="white">
          <a:xfrm>
            <a:off x="359051" y="2166220"/>
            <a:ext cx="3298549" cy="1142052"/>
          </a:xfrm>
        </p:spPr>
        <p:txBody>
          <a:bodyPr anchor="t"/>
          <a:lstStyle>
            <a:lvl1pPr marL="6251" indent="-6251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000" b="0" i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</a:lstStyle>
          <a:p>
            <a:r>
              <a:rPr lang="en-US" dirty="0"/>
              <a:t>Segue Slide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5985510" y="4946904"/>
            <a:ext cx="2472136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r" defTabSz="610744"/>
            <a:r>
              <a:rPr lang="en-US" sz="6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© 2017  Cisco and/or its affiliates. All rights reserved.   Cisco Public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>
                <a:solidFill>
                  <a:srgbClr val="FFFFFF">
                    <a:alpha val="60000"/>
                  </a:srgbClr>
                </a:solidFill>
              </a:rPr>
              <a:pPr/>
              <a:t>‹#›</a:t>
            </a:fld>
            <a:endParaRPr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chemeClr val="bg1">
                    <a:alpha val="60000"/>
                  </a:schemeClr>
                </a:solidFill>
                <a:cs typeface="CiscoSans Thin"/>
              </a:defRPr>
            </a:lvl1pPr>
          </a:lstStyle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54861" y="4785454"/>
            <a:ext cx="820227" cy="274319"/>
            <a:chOff x="1741456" y="4513412"/>
            <a:chExt cx="1027381" cy="343600"/>
          </a:xfrm>
          <a:solidFill>
            <a:schemeClr val="bg1"/>
          </a:solidFill>
        </p:grpSpPr>
        <p:sp>
          <p:nvSpPr>
            <p:cNvPr id="16" name="Freeform: Shape 1"/>
            <p:cNvSpPr/>
            <p:nvPr/>
          </p:nvSpPr>
          <p:spPr>
            <a:xfrm>
              <a:off x="2624973" y="4513412"/>
              <a:ext cx="143864" cy="34303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58" h="1806">
                  <a:moveTo>
                    <a:pt x="242" y="829"/>
                  </a:moveTo>
                  <a:cubicBezTo>
                    <a:pt x="215" y="896"/>
                    <a:pt x="204" y="941"/>
                    <a:pt x="204" y="964"/>
                  </a:cubicBezTo>
                  <a:cubicBezTo>
                    <a:pt x="183" y="999"/>
                    <a:pt x="175" y="1070"/>
                    <a:pt x="175" y="1097"/>
                  </a:cubicBezTo>
                  <a:lnTo>
                    <a:pt x="175" y="1129"/>
                  </a:lnTo>
                  <a:lnTo>
                    <a:pt x="223" y="1208"/>
                  </a:lnTo>
                  <a:cubicBezTo>
                    <a:pt x="250" y="1245"/>
                    <a:pt x="218" y="1258"/>
                    <a:pt x="292" y="1282"/>
                  </a:cubicBezTo>
                  <a:cubicBezTo>
                    <a:pt x="318" y="1282"/>
                    <a:pt x="340" y="1261"/>
                    <a:pt x="353" y="1221"/>
                  </a:cubicBezTo>
                  <a:lnTo>
                    <a:pt x="353" y="1208"/>
                  </a:lnTo>
                  <a:cubicBezTo>
                    <a:pt x="353" y="1113"/>
                    <a:pt x="387" y="978"/>
                    <a:pt x="419" y="888"/>
                  </a:cubicBezTo>
                  <a:cubicBezTo>
                    <a:pt x="419" y="845"/>
                    <a:pt x="456" y="718"/>
                    <a:pt x="588" y="406"/>
                  </a:cubicBezTo>
                  <a:cubicBezTo>
                    <a:pt x="588" y="371"/>
                    <a:pt x="618" y="308"/>
                    <a:pt x="678" y="210"/>
                  </a:cubicBezTo>
                  <a:cubicBezTo>
                    <a:pt x="729" y="125"/>
                    <a:pt x="742" y="138"/>
                    <a:pt x="758" y="128"/>
                  </a:cubicBezTo>
                  <a:lnTo>
                    <a:pt x="758" y="80"/>
                  </a:lnTo>
                  <a:lnTo>
                    <a:pt x="739" y="61"/>
                  </a:lnTo>
                  <a:cubicBezTo>
                    <a:pt x="739" y="61"/>
                    <a:pt x="721" y="43"/>
                    <a:pt x="671" y="22"/>
                  </a:cubicBezTo>
                  <a:cubicBezTo>
                    <a:pt x="671" y="22"/>
                    <a:pt x="620" y="0"/>
                    <a:pt x="604" y="0"/>
                  </a:cubicBezTo>
                  <a:cubicBezTo>
                    <a:pt x="588" y="0"/>
                    <a:pt x="557" y="32"/>
                    <a:pt x="530" y="93"/>
                  </a:cubicBezTo>
                  <a:close/>
                  <a:moveTo>
                    <a:pt x="14" y="1738"/>
                  </a:moveTo>
                  <a:cubicBezTo>
                    <a:pt x="14" y="1772"/>
                    <a:pt x="-18" y="1783"/>
                    <a:pt x="16" y="1806"/>
                  </a:cubicBezTo>
                  <a:lnTo>
                    <a:pt x="77" y="1806"/>
                  </a:lnTo>
                  <a:cubicBezTo>
                    <a:pt x="144" y="1775"/>
                    <a:pt x="167" y="1716"/>
                    <a:pt x="252" y="1528"/>
                  </a:cubicBezTo>
                  <a:lnTo>
                    <a:pt x="252" y="1486"/>
                  </a:lnTo>
                  <a:cubicBezTo>
                    <a:pt x="252" y="1460"/>
                    <a:pt x="273" y="1446"/>
                    <a:pt x="218" y="1412"/>
                  </a:cubicBezTo>
                  <a:lnTo>
                    <a:pt x="202" y="1412"/>
                  </a:lnTo>
                  <a:cubicBezTo>
                    <a:pt x="93" y="1409"/>
                    <a:pt x="67" y="1465"/>
                    <a:pt x="14" y="168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" name="Freeform: Shape 2"/>
            <p:cNvSpPr/>
            <p:nvPr/>
          </p:nvSpPr>
          <p:spPr>
            <a:xfrm>
              <a:off x="2244124" y="4551801"/>
              <a:ext cx="81339" cy="30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9" h="1602">
                  <a:moveTo>
                    <a:pt x="244" y="1533"/>
                  </a:moveTo>
                  <a:cubicBezTo>
                    <a:pt x="209" y="1533"/>
                    <a:pt x="199" y="1483"/>
                    <a:pt x="183" y="1329"/>
                  </a:cubicBezTo>
                  <a:cubicBezTo>
                    <a:pt x="201" y="1064"/>
                    <a:pt x="223" y="884"/>
                    <a:pt x="241" y="789"/>
                  </a:cubicBezTo>
                  <a:cubicBezTo>
                    <a:pt x="323" y="384"/>
                    <a:pt x="307" y="458"/>
                    <a:pt x="366" y="320"/>
                  </a:cubicBezTo>
                  <a:cubicBezTo>
                    <a:pt x="424" y="180"/>
                    <a:pt x="429" y="161"/>
                    <a:pt x="429" y="119"/>
                  </a:cubicBezTo>
                  <a:cubicBezTo>
                    <a:pt x="429" y="71"/>
                    <a:pt x="376" y="32"/>
                    <a:pt x="268" y="0"/>
                  </a:cubicBezTo>
                  <a:lnTo>
                    <a:pt x="260" y="0"/>
                  </a:lnTo>
                  <a:lnTo>
                    <a:pt x="257" y="2"/>
                  </a:lnTo>
                  <a:cubicBezTo>
                    <a:pt x="257" y="2"/>
                    <a:pt x="254" y="5"/>
                    <a:pt x="241" y="63"/>
                  </a:cubicBezTo>
                  <a:lnTo>
                    <a:pt x="209" y="201"/>
                  </a:lnTo>
                  <a:cubicBezTo>
                    <a:pt x="130" y="535"/>
                    <a:pt x="127" y="564"/>
                    <a:pt x="109" y="614"/>
                  </a:cubicBezTo>
                  <a:cubicBezTo>
                    <a:pt x="-8" y="1138"/>
                    <a:pt x="0" y="1213"/>
                    <a:pt x="0" y="1340"/>
                  </a:cubicBezTo>
                  <a:cubicBezTo>
                    <a:pt x="5" y="1385"/>
                    <a:pt x="27" y="1432"/>
                    <a:pt x="66" y="1483"/>
                  </a:cubicBezTo>
                  <a:cubicBezTo>
                    <a:pt x="146" y="1562"/>
                    <a:pt x="212" y="1602"/>
                    <a:pt x="257" y="160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8" name="Freeform: Shape 3"/>
            <p:cNvSpPr/>
            <p:nvPr/>
          </p:nvSpPr>
          <p:spPr>
            <a:xfrm>
              <a:off x="2307789" y="4611664"/>
              <a:ext cx="82479" cy="2445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5" h="1288">
                  <a:moveTo>
                    <a:pt x="270" y="204"/>
                  </a:moveTo>
                  <a:lnTo>
                    <a:pt x="294" y="212"/>
                  </a:lnTo>
                  <a:cubicBezTo>
                    <a:pt x="331" y="206"/>
                    <a:pt x="379" y="164"/>
                    <a:pt x="435" y="82"/>
                  </a:cubicBezTo>
                  <a:lnTo>
                    <a:pt x="432" y="71"/>
                  </a:lnTo>
                  <a:cubicBezTo>
                    <a:pt x="429" y="45"/>
                    <a:pt x="395" y="21"/>
                    <a:pt x="329" y="0"/>
                  </a:cubicBezTo>
                  <a:lnTo>
                    <a:pt x="321" y="0"/>
                  </a:lnTo>
                  <a:cubicBezTo>
                    <a:pt x="302" y="3"/>
                    <a:pt x="284" y="69"/>
                    <a:pt x="270" y="204"/>
                  </a:cubicBezTo>
                  <a:close/>
                  <a:moveTo>
                    <a:pt x="210" y="1218"/>
                  </a:moveTo>
                  <a:lnTo>
                    <a:pt x="199" y="1189"/>
                  </a:lnTo>
                  <a:cubicBezTo>
                    <a:pt x="194" y="1048"/>
                    <a:pt x="194" y="956"/>
                    <a:pt x="204" y="913"/>
                  </a:cubicBezTo>
                  <a:lnTo>
                    <a:pt x="194" y="884"/>
                  </a:lnTo>
                  <a:cubicBezTo>
                    <a:pt x="191" y="829"/>
                    <a:pt x="196" y="800"/>
                    <a:pt x="207" y="800"/>
                  </a:cubicBezTo>
                  <a:cubicBezTo>
                    <a:pt x="220" y="712"/>
                    <a:pt x="236" y="662"/>
                    <a:pt x="249" y="651"/>
                  </a:cubicBezTo>
                  <a:cubicBezTo>
                    <a:pt x="255" y="590"/>
                    <a:pt x="286" y="511"/>
                    <a:pt x="347" y="413"/>
                  </a:cubicBezTo>
                  <a:cubicBezTo>
                    <a:pt x="345" y="381"/>
                    <a:pt x="281" y="341"/>
                    <a:pt x="165" y="291"/>
                  </a:cubicBezTo>
                  <a:cubicBezTo>
                    <a:pt x="133" y="294"/>
                    <a:pt x="106" y="360"/>
                    <a:pt x="82" y="484"/>
                  </a:cubicBezTo>
                  <a:cubicBezTo>
                    <a:pt x="16" y="768"/>
                    <a:pt x="-10" y="969"/>
                    <a:pt x="3" y="1086"/>
                  </a:cubicBezTo>
                  <a:cubicBezTo>
                    <a:pt x="14" y="1168"/>
                    <a:pt x="24" y="1207"/>
                    <a:pt x="40" y="1207"/>
                  </a:cubicBezTo>
                  <a:cubicBezTo>
                    <a:pt x="96" y="1268"/>
                    <a:pt x="157" y="1295"/>
                    <a:pt x="225" y="128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" name="Freeform: Shape 4"/>
            <p:cNvSpPr/>
            <p:nvPr/>
          </p:nvSpPr>
          <p:spPr>
            <a:xfrm>
              <a:off x="2387038" y="4639791"/>
              <a:ext cx="173891" cy="21627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6" h="1139">
                  <a:moveTo>
                    <a:pt x="871" y="172"/>
                  </a:moveTo>
                  <a:cubicBezTo>
                    <a:pt x="900" y="141"/>
                    <a:pt x="916" y="114"/>
                    <a:pt x="916" y="95"/>
                  </a:cubicBezTo>
                  <a:cubicBezTo>
                    <a:pt x="916" y="37"/>
                    <a:pt x="892" y="5"/>
                    <a:pt x="795" y="0"/>
                  </a:cubicBezTo>
                  <a:cubicBezTo>
                    <a:pt x="773" y="0"/>
                    <a:pt x="736" y="35"/>
                    <a:pt x="683" y="106"/>
                  </a:cubicBezTo>
                  <a:cubicBezTo>
                    <a:pt x="644" y="252"/>
                    <a:pt x="599" y="350"/>
                    <a:pt x="543" y="403"/>
                  </a:cubicBezTo>
                  <a:cubicBezTo>
                    <a:pt x="456" y="596"/>
                    <a:pt x="389" y="723"/>
                    <a:pt x="344" y="781"/>
                  </a:cubicBezTo>
                  <a:cubicBezTo>
                    <a:pt x="331" y="832"/>
                    <a:pt x="318" y="858"/>
                    <a:pt x="307" y="858"/>
                  </a:cubicBezTo>
                  <a:lnTo>
                    <a:pt x="305" y="858"/>
                  </a:lnTo>
                  <a:cubicBezTo>
                    <a:pt x="305" y="858"/>
                    <a:pt x="302" y="858"/>
                    <a:pt x="299" y="773"/>
                  </a:cubicBezTo>
                  <a:lnTo>
                    <a:pt x="294" y="569"/>
                  </a:lnTo>
                  <a:lnTo>
                    <a:pt x="302" y="498"/>
                  </a:lnTo>
                  <a:lnTo>
                    <a:pt x="286" y="416"/>
                  </a:lnTo>
                  <a:lnTo>
                    <a:pt x="294" y="397"/>
                  </a:lnTo>
                  <a:lnTo>
                    <a:pt x="278" y="363"/>
                  </a:lnTo>
                  <a:lnTo>
                    <a:pt x="286" y="339"/>
                  </a:lnTo>
                  <a:lnTo>
                    <a:pt x="286" y="334"/>
                  </a:lnTo>
                  <a:cubicBezTo>
                    <a:pt x="286" y="286"/>
                    <a:pt x="207" y="249"/>
                    <a:pt x="45" y="220"/>
                  </a:cubicBezTo>
                  <a:cubicBezTo>
                    <a:pt x="24" y="225"/>
                    <a:pt x="11" y="236"/>
                    <a:pt x="0" y="249"/>
                  </a:cubicBezTo>
                  <a:lnTo>
                    <a:pt x="0" y="260"/>
                  </a:lnTo>
                  <a:cubicBezTo>
                    <a:pt x="29" y="260"/>
                    <a:pt x="53" y="474"/>
                    <a:pt x="74" y="906"/>
                  </a:cubicBezTo>
                  <a:cubicBezTo>
                    <a:pt x="74" y="993"/>
                    <a:pt x="93" y="1049"/>
                    <a:pt x="133" y="1073"/>
                  </a:cubicBezTo>
                  <a:cubicBezTo>
                    <a:pt x="170" y="1115"/>
                    <a:pt x="215" y="1139"/>
                    <a:pt x="273" y="1139"/>
                  </a:cubicBezTo>
                  <a:lnTo>
                    <a:pt x="302" y="1139"/>
                  </a:lnTo>
                  <a:lnTo>
                    <a:pt x="305" y="1136"/>
                  </a:lnTo>
                  <a:cubicBezTo>
                    <a:pt x="305" y="1136"/>
                    <a:pt x="307" y="1134"/>
                    <a:pt x="342" y="1054"/>
                  </a:cubicBezTo>
                  <a:lnTo>
                    <a:pt x="432" y="848"/>
                  </a:lnTo>
                  <a:cubicBezTo>
                    <a:pt x="516" y="667"/>
                    <a:pt x="569" y="564"/>
                    <a:pt x="593" y="540"/>
                  </a:cubicBezTo>
                  <a:cubicBezTo>
                    <a:pt x="620" y="474"/>
                    <a:pt x="641" y="440"/>
                    <a:pt x="652" y="434"/>
                  </a:cubicBezTo>
                  <a:lnTo>
                    <a:pt x="654" y="434"/>
                  </a:lnTo>
                  <a:cubicBezTo>
                    <a:pt x="654" y="434"/>
                    <a:pt x="657" y="434"/>
                    <a:pt x="712" y="36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0" name="Freeform: Shape 5"/>
            <p:cNvSpPr/>
            <p:nvPr/>
          </p:nvSpPr>
          <p:spPr>
            <a:xfrm>
              <a:off x="2518358" y="4655945"/>
              <a:ext cx="124099" cy="20106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4" h="1059">
                  <a:moveTo>
                    <a:pt x="337" y="53"/>
                  </a:moveTo>
                  <a:cubicBezTo>
                    <a:pt x="276" y="108"/>
                    <a:pt x="233" y="167"/>
                    <a:pt x="204" y="230"/>
                  </a:cubicBezTo>
                  <a:lnTo>
                    <a:pt x="201" y="233"/>
                  </a:lnTo>
                  <a:cubicBezTo>
                    <a:pt x="201" y="233"/>
                    <a:pt x="199" y="236"/>
                    <a:pt x="183" y="262"/>
                  </a:cubicBezTo>
                  <a:lnTo>
                    <a:pt x="125" y="368"/>
                  </a:lnTo>
                  <a:cubicBezTo>
                    <a:pt x="43" y="564"/>
                    <a:pt x="0" y="710"/>
                    <a:pt x="0" y="808"/>
                  </a:cubicBezTo>
                  <a:lnTo>
                    <a:pt x="0" y="826"/>
                  </a:lnTo>
                  <a:cubicBezTo>
                    <a:pt x="0" y="861"/>
                    <a:pt x="21" y="900"/>
                    <a:pt x="66" y="945"/>
                  </a:cubicBezTo>
                  <a:cubicBezTo>
                    <a:pt x="109" y="1019"/>
                    <a:pt x="159" y="1059"/>
                    <a:pt x="220" y="1059"/>
                  </a:cubicBezTo>
                  <a:cubicBezTo>
                    <a:pt x="268" y="1049"/>
                    <a:pt x="294" y="1038"/>
                    <a:pt x="294" y="1030"/>
                  </a:cubicBezTo>
                  <a:cubicBezTo>
                    <a:pt x="339" y="998"/>
                    <a:pt x="360" y="977"/>
                    <a:pt x="360" y="964"/>
                  </a:cubicBezTo>
                  <a:cubicBezTo>
                    <a:pt x="432" y="874"/>
                    <a:pt x="477" y="800"/>
                    <a:pt x="501" y="739"/>
                  </a:cubicBezTo>
                  <a:lnTo>
                    <a:pt x="501" y="733"/>
                  </a:lnTo>
                  <a:lnTo>
                    <a:pt x="485" y="720"/>
                  </a:lnTo>
                  <a:lnTo>
                    <a:pt x="469" y="733"/>
                  </a:lnTo>
                  <a:cubicBezTo>
                    <a:pt x="392" y="845"/>
                    <a:pt x="310" y="924"/>
                    <a:pt x="220" y="972"/>
                  </a:cubicBezTo>
                  <a:cubicBezTo>
                    <a:pt x="204" y="972"/>
                    <a:pt x="191" y="961"/>
                    <a:pt x="183" y="943"/>
                  </a:cubicBezTo>
                  <a:cubicBezTo>
                    <a:pt x="183" y="813"/>
                    <a:pt x="233" y="641"/>
                    <a:pt x="331" y="421"/>
                  </a:cubicBezTo>
                  <a:lnTo>
                    <a:pt x="382" y="424"/>
                  </a:lnTo>
                  <a:cubicBezTo>
                    <a:pt x="382" y="424"/>
                    <a:pt x="411" y="426"/>
                    <a:pt x="440" y="416"/>
                  </a:cubicBezTo>
                  <a:lnTo>
                    <a:pt x="530" y="379"/>
                  </a:lnTo>
                  <a:cubicBezTo>
                    <a:pt x="588" y="349"/>
                    <a:pt x="628" y="299"/>
                    <a:pt x="654" y="230"/>
                  </a:cubicBezTo>
                  <a:lnTo>
                    <a:pt x="654" y="159"/>
                  </a:lnTo>
                  <a:cubicBezTo>
                    <a:pt x="646" y="111"/>
                    <a:pt x="577" y="58"/>
                    <a:pt x="448" y="0"/>
                  </a:cubicBezTo>
                  <a:lnTo>
                    <a:pt x="411" y="0"/>
                  </a:lnTo>
                  <a:close/>
                  <a:moveTo>
                    <a:pt x="374" y="349"/>
                  </a:moveTo>
                  <a:cubicBezTo>
                    <a:pt x="453" y="244"/>
                    <a:pt x="506" y="191"/>
                    <a:pt x="535" y="191"/>
                  </a:cubicBezTo>
                  <a:lnTo>
                    <a:pt x="543" y="191"/>
                  </a:lnTo>
                  <a:lnTo>
                    <a:pt x="551" y="196"/>
                  </a:lnTo>
                  <a:cubicBezTo>
                    <a:pt x="498" y="310"/>
                    <a:pt x="448" y="368"/>
                    <a:pt x="405" y="368"/>
                  </a:cubicBezTo>
                  <a:lnTo>
                    <a:pt x="376" y="355"/>
                  </a:lnTo>
                  <a:lnTo>
                    <a:pt x="376" y="34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1" name="Freeform: Shape 6"/>
            <p:cNvSpPr/>
            <p:nvPr/>
          </p:nvSpPr>
          <p:spPr>
            <a:xfrm>
              <a:off x="1741456" y="4718660"/>
              <a:ext cx="122009" cy="1372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3" h="723">
                  <a:moveTo>
                    <a:pt x="495" y="442"/>
                  </a:moveTo>
                  <a:cubicBezTo>
                    <a:pt x="490" y="495"/>
                    <a:pt x="455" y="598"/>
                    <a:pt x="339" y="598"/>
                  </a:cubicBezTo>
                  <a:cubicBezTo>
                    <a:pt x="233" y="598"/>
                    <a:pt x="151" y="522"/>
                    <a:pt x="151" y="363"/>
                  </a:cubicBezTo>
                  <a:cubicBezTo>
                    <a:pt x="151" y="220"/>
                    <a:pt x="222" y="127"/>
                    <a:pt x="339" y="127"/>
                  </a:cubicBezTo>
                  <a:cubicBezTo>
                    <a:pt x="434" y="127"/>
                    <a:pt x="482" y="199"/>
                    <a:pt x="490" y="249"/>
                  </a:cubicBezTo>
                  <a:lnTo>
                    <a:pt x="635" y="249"/>
                  </a:lnTo>
                  <a:cubicBezTo>
                    <a:pt x="627" y="161"/>
                    <a:pt x="559" y="0"/>
                    <a:pt x="339" y="0"/>
                  </a:cubicBezTo>
                  <a:cubicBezTo>
                    <a:pt x="130" y="0"/>
                    <a:pt x="0" y="156"/>
                    <a:pt x="0" y="360"/>
                  </a:cubicBezTo>
                  <a:cubicBezTo>
                    <a:pt x="0" y="577"/>
                    <a:pt x="140" y="723"/>
                    <a:pt x="339" y="723"/>
                  </a:cubicBezTo>
                  <a:cubicBezTo>
                    <a:pt x="566" y="723"/>
                    <a:pt x="638" y="537"/>
                    <a:pt x="643" y="43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2" name="Freeform: Shape 7"/>
            <p:cNvSpPr/>
            <p:nvPr/>
          </p:nvSpPr>
          <p:spPr>
            <a:xfrm>
              <a:off x="1876198" y="4721701"/>
              <a:ext cx="27556" cy="233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124">
                  <a:moveTo>
                    <a:pt x="73" y="12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2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3" name="Freeform: Shape 8"/>
            <p:cNvSpPr/>
            <p:nvPr/>
          </p:nvSpPr>
          <p:spPr>
            <a:xfrm>
              <a:off x="1876198" y="4757809"/>
              <a:ext cx="27556" cy="9502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501">
                  <a:moveTo>
                    <a:pt x="73" y="501"/>
                  </a:moveTo>
                  <a:lnTo>
                    <a:pt x="0" y="501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50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4" name="Freeform: Shape 9"/>
            <p:cNvSpPr/>
            <p:nvPr/>
          </p:nvSpPr>
          <p:spPr>
            <a:xfrm>
              <a:off x="1914967" y="4755338"/>
              <a:ext cx="90461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7" h="530">
                  <a:moveTo>
                    <a:pt x="16" y="146"/>
                  </a:moveTo>
                  <a:cubicBezTo>
                    <a:pt x="16" y="252"/>
                    <a:pt x="109" y="284"/>
                    <a:pt x="162" y="297"/>
                  </a:cubicBezTo>
                  <a:cubicBezTo>
                    <a:pt x="175" y="299"/>
                    <a:pt x="212" y="310"/>
                    <a:pt x="225" y="313"/>
                  </a:cubicBezTo>
                  <a:cubicBezTo>
                    <a:pt x="278" y="326"/>
                    <a:pt x="326" y="337"/>
                    <a:pt x="326" y="379"/>
                  </a:cubicBezTo>
                  <a:cubicBezTo>
                    <a:pt x="326" y="408"/>
                    <a:pt x="294" y="432"/>
                    <a:pt x="236" y="432"/>
                  </a:cubicBezTo>
                  <a:cubicBezTo>
                    <a:pt x="178" y="432"/>
                    <a:pt x="143" y="403"/>
                    <a:pt x="138" y="352"/>
                  </a:cubicBezTo>
                  <a:lnTo>
                    <a:pt x="0" y="352"/>
                  </a:lnTo>
                  <a:cubicBezTo>
                    <a:pt x="6" y="405"/>
                    <a:pt x="35" y="530"/>
                    <a:pt x="236" y="530"/>
                  </a:cubicBezTo>
                  <a:cubicBezTo>
                    <a:pt x="424" y="530"/>
                    <a:pt x="477" y="427"/>
                    <a:pt x="477" y="368"/>
                  </a:cubicBezTo>
                  <a:cubicBezTo>
                    <a:pt x="477" y="302"/>
                    <a:pt x="435" y="246"/>
                    <a:pt x="310" y="215"/>
                  </a:cubicBezTo>
                  <a:cubicBezTo>
                    <a:pt x="302" y="212"/>
                    <a:pt x="262" y="204"/>
                    <a:pt x="247" y="199"/>
                  </a:cubicBezTo>
                  <a:cubicBezTo>
                    <a:pt x="183" y="183"/>
                    <a:pt x="165" y="172"/>
                    <a:pt x="165" y="141"/>
                  </a:cubicBezTo>
                  <a:cubicBezTo>
                    <a:pt x="165" y="111"/>
                    <a:pt x="196" y="98"/>
                    <a:pt x="231" y="98"/>
                  </a:cubicBezTo>
                  <a:cubicBezTo>
                    <a:pt x="310" y="98"/>
                    <a:pt x="326" y="138"/>
                    <a:pt x="326" y="162"/>
                  </a:cubicBezTo>
                  <a:lnTo>
                    <a:pt x="464" y="162"/>
                  </a:lnTo>
                  <a:cubicBezTo>
                    <a:pt x="464" y="109"/>
                    <a:pt x="427" y="0"/>
                    <a:pt x="231" y="0"/>
                  </a:cubicBezTo>
                  <a:cubicBezTo>
                    <a:pt x="74" y="0"/>
                    <a:pt x="16" y="80"/>
                    <a:pt x="16" y="1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5" name="Freeform: Shape 10"/>
            <p:cNvSpPr/>
            <p:nvPr/>
          </p:nvSpPr>
          <p:spPr>
            <a:xfrm>
              <a:off x="2012080" y="4755338"/>
              <a:ext cx="97493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4" h="530">
                  <a:moveTo>
                    <a:pt x="376" y="331"/>
                  </a:moveTo>
                  <a:cubicBezTo>
                    <a:pt x="366" y="379"/>
                    <a:pt x="334" y="424"/>
                    <a:pt x="270" y="424"/>
                  </a:cubicBezTo>
                  <a:cubicBezTo>
                    <a:pt x="191" y="424"/>
                    <a:pt x="151" y="355"/>
                    <a:pt x="151" y="265"/>
                  </a:cubicBezTo>
                  <a:cubicBezTo>
                    <a:pt x="151" y="196"/>
                    <a:pt x="178" y="103"/>
                    <a:pt x="270" y="103"/>
                  </a:cubicBezTo>
                  <a:cubicBezTo>
                    <a:pt x="329" y="103"/>
                    <a:pt x="363" y="143"/>
                    <a:pt x="371" y="188"/>
                  </a:cubicBezTo>
                  <a:lnTo>
                    <a:pt x="511" y="188"/>
                  </a:lnTo>
                  <a:cubicBezTo>
                    <a:pt x="503" y="109"/>
                    <a:pt x="445" y="0"/>
                    <a:pt x="268" y="0"/>
                  </a:cubicBezTo>
                  <a:cubicBezTo>
                    <a:pt x="112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53" y="530"/>
                    <a:pt x="506" y="413"/>
                    <a:pt x="514" y="334"/>
                  </a:cubicBezTo>
                  <a:lnTo>
                    <a:pt x="376" y="33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6" name="Freeform: Shape 11"/>
            <p:cNvSpPr/>
            <p:nvPr/>
          </p:nvSpPr>
          <p:spPr>
            <a:xfrm>
              <a:off x="2117744" y="4755338"/>
              <a:ext cx="101104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3" h="530">
                  <a:moveTo>
                    <a:pt x="268" y="0"/>
                  </a:moveTo>
                  <a:cubicBezTo>
                    <a:pt x="109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24" y="530"/>
                    <a:pt x="533" y="429"/>
                    <a:pt x="533" y="265"/>
                  </a:cubicBezTo>
                  <a:cubicBezTo>
                    <a:pt x="533" y="98"/>
                    <a:pt x="419" y="0"/>
                    <a:pt x="268" y="0"/>
                  </a:cubicBezTo>
                  <a:close/>
                  <a:moveTo>
                    <a:pt x="265" y="424"/>
                  </a:moveTo>
                  <a:cubicBezTo>
                    <a:pt x="188" y="424"/>
                    <a:pt x="146" y="355"/>
                    <a:pt x="146" y="265"/>
                  </a:cubicBezTo>
                  <a:cubicBezTo>
                    <a:pt x="149" y="196"/>
                    <a:pt x="175" y="103"/>
                    <a:pt x="265" y="103"/>
                  </a:cubicBezTo>
                  <a:cubicBezTo>
                    <a:pt x="347" y="103"/>
                    <a:pt x="382" y="183"/>
                    <a:pt x="382" y="265"/>
                  </a:cubicBezTo>
                  <a:cubicBezTo>
                    <a:pt x="382" y="347"/>
                    <a:pt x="347" y="424"/>
                    <a:pt x="265" y="4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142839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3918" cy="5143500"/>
          </a:xfrm>
          <a:prstGeom prst="rect">
            <a:avLst/>
          </a:prstGeom>
          <a:solidFill>
            <a:srgbClr val="005073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 err="1">
              <a:solidFill>
                <a:srgbClr val="00BCEB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354" y="0"/>
            <a:ext cx="5825646" cy="51435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 bwMode="white">
          <a:xfrm>
            <a:off x="359051" y="2166220"/>
            <a:ext cx="3511909" cy="1142052"/>
          </a:xfrm>
        </p:spPr>
        <p:txBody>
          <a:bodyPr anchor="t"/>
          <a:lstStyle>
            <a:lvl1pPr marL="6251" indent="-6251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0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</a:lstStyle>
          <a:p>
            <a:r>
              <a:rPr lang="en-US" dirty="0"/>
              <a:t>Segue Slide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5985510" y="4946904"/>
            <a:ext cx="2472136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r" defTabSz="610744"/>
            <a:r>
              <a:rPr lang="en-US" sz="6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© 2017  Cisco and/or its affiliates. All rights reserved.   Cisco Public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>
                <a:solidFill>
                  <a:srgbClr val="FFFFFF">
                    <a:alpha val="60000"/>
                  </a:srgbClr>
                </a:solidFill>
              </a:rPr>
              <a:pPr/>
              <a:t>‹#›</a:t>
            </a:fld>
            <a:endParaRPr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chemeClr val="bg1">
                    <a:alpha val="60000"/>
                  </a:schemeClr>
                </a:solidFill>
                <a:cs typeface="CiscoSans Thin"/>
              </a:defRPr>
            </a:lvl1pPr>
          </a:lstStyle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454861" y="4785454"/>
            <a:ext cx="820227" cy="274319"/>
            <a:chOff x="1741456" y="4513412"/>
            <a:chExt cx="1027381" cy="343600"/>
          </a:xfrm>
          <a:solidFill>
            <a:schemeClr val="bg1"/>
          </a:solidFill>
        </p:grpSpPr>
        <p:sp>
          <p:nvSpPr>
            <p:cNvPr id="28" name="Freeform: Shape 1"/>
            <p:cNvSpPr/>
            <p:nvPr/>
          </p:nvSpPr>
          <p:spPr>
            <a:xfrm>
              <a:off x="2624973" y="4513412"/>
              <a:ext cx="143864" cy="34303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58" h="1806">
                  <a:moveTo>
                    <a:pt x="242" y="829"/>
                  </a:moveTo>
                  <a:cubicBezTo>
                    <a:pt x="215" y="896"/>
                    <a:pt x="204" y="941"/>
                    <a:pt x="204" y="964"/>
                  </a:cubicBezTo>
                  <a:cubicBezTo>
                    <a:pt x="183" y="999"/>
                    <a:pt x="175" y="1070"/>
                    <a:pt x="175" y="1097"/>
                  </a:cubicBezTo>
                  <a:lnTo>
                    <a:pt x="175" y="1129"/>
                  </a:lnTo>
                  <a:lnTo>
                    <a:pt x="223" y="1208"/>
                  </a:lnTo>
                  <a:cubicBezTo>
                    <a:pt x="250" y="1245"/>
                    <a:pt x="218" y="1258"/>
                    <a:pt x="292" y="1282"/>
                  </a:cubicBezTo>
                  <a:cubicBezTo>
                    <a:pt x="318" y="1282"/>
                    <a:pt x="340" y="1261"/>
                    <a:pt x="353" y="1221"/>
                  </a:cubicBezTo>
                  <a:lnTo>
                    <a:pt x="353" y="1208"/>
                  </a:lnTo>
                  <a:cubicBezTo>
                    <a:pt x="353" y="1113"/>
                    <a:pt x="387" y="978"/>
                    <a:pt x="419" y="888"/>
                  </a:cubicBezTo>
                  <a:cubicBezTo>
                    <a:pt x="419" y="845"/>
                    <a:pt x="456" y="718"/>
                    <a:pt x="588" y="406"/>
                  </a:cubicBezTo>
                  <a:cubicBezTo>
                    <a:pt x="588" y="371"/>
                    <a:pt x="618" y="308"/>
                    <a:pt x="678" y="210"/>
                  </a:cubicBezTo>
                  <a:cubicBezTo>
                    <a:pt x="729" y="125"/>
                    <a:pt x="742" y="138"/>
                    <a:pt x="758" y="128"/>
                  </a:cubicBezTo>
                  <a:lnTo>
                    <a:pt x="758" y="80"/>
                  </a:lnTo>
                  <a:lnTo>
                    <a:pt x="739" y="61"/>
                  </a:lnTo>
                  <a:cubicBezTo>
                    <a:pt x="739" y="61"/>
                    <a:pt x="721" y="43"/>
                    <a:pt x="671" y="22"/>
                  </a:cubicBezTo>
                  <a:cubicBezTo>
                    <a:pt x="671" y="22"/>
                    <a:pt x="620" y="0"/>
                    <a:pt x="604" y="0"/>
                  </a:cubicBezTo>
                  <a:cubicBezTo>
                    <a:pt x="588" y="0"/>
                    <a:pt x="557" y="32"/>
                    <a:pt x="530" y="93"/>
                  </a:cubicBezTo>
                  <a:close/>
                  <a:moveTo>
                    <a:pt x="14" y="1738"/>
                  </a:moveTo>
                  <a:cubicBezTo>
                    <a:pt x="14" y="1772"/>
                    <a:pt x="-18" y="1783"/>
                    <a:pt x="16" y="1806"/>
                  </a:cubicBezTo>
                  <a:lnTo>
                    <a:pt x="77" y="1806"/>
                  </a:lnTo>
                  <a:cubicBezTo>
                    <a:pt x="144" y="1775"/>
                    <a:pt x="167" y="1716"/>
                    <a:pt x="252" y="1528"/>
                  </a:cubicBezTo>
                  <a:lnTo>
                    <a:pt x="252" y="1486"/>
                  </a:lnTo>
                  <a:cubicBezTo>
                    <a:pt x="252" y="1460"/>
                    <a:pt x="273" y="1446"/>
                    <a:pt x="218" y="1412"/>
                  </a:cubicBezTo>
                  <a:lnTo>
                    <a:pt x="202" y="1412"/>
                  </a:lnTo>
                  <a:cubicBezTo>
                    <a:pt x="93" y="1409"/>
                    <a:pt x="67" y="1465"/>
                    <a:pt x="14" y="168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9" name="Freeform: Shape 2"/>
            <p:cNvSpPr/>
            <p:nvPr/>
          </p:nvSpPr>
          <p:spPr>
            <a:xfrm>
              <a:off x="2244124" y="4551801"/>
              <a:ext cx="81339" cy="30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9" h="1602">
                  <a:moveTo>
                    <a:pt x="244" y="1533"/>
                  </a:moveTo>
                  <a:cubicBezTo>
                    <a:pt x="209" y="1533"/>
                    <a:pt x="199" y="1483"/>
                    <a:pt x="183" y="1329"/>
                  </a:cubicBezTo>
                  <a:cubicBezTo>
                    <a:pt x="201" y="1064"/>
                    <a:pt x="223" y="884"/>
                    <a:pt x="241" y="789"/>
                  </a:cubicBezTo>
                  <a:cubicBezTo>
                    <a:pt x="323" y="384"/>
                    <a:pt x="307" y="458"/>
                    <a:pt x="366" y="320"/>
                  </a:cubicBezTo>
                  <a:cubicBezTo>
                    <a:pt x="424" y="180"/>
                    <a:pt x="429" y="161"/>
                    <a:pt x="429" y="119"/>
                  </a:cubicBezTo>
                  <a:cubicBezTo>
                    <a:pt x="429" y="71"/>
                    <a:pt x="376" y="32"/>
                    <a:pt x="268" y="0"/>
                  </a:cubicBezTo>
                  <a:lnTo>
                    <a:pt x="260" y="0"/>
                  </a:lnTo>
                  <a:lnTo>
                    <a:pt x="257" y="2"/>
                  </a:lnTo>
                  <a:cubicBezTo>
                    <a:pt x="257" y="2"/>
                    <a:pt x="254" y="5"/>
                    <a:pt x="241" y="63"/>
                  </a:cubicBezTo>
                  <a:lnTo>
                    <a:pt x="209" y="201"/>
                  </a:lnTo>
                  <a:cubicBezTo>
                    <a:pt x="130" y="535"/>
                    <a:pt x="127" y="564"/>
                    <a:pt x="109" y="614"/>
                  </a:cubicBezTo>
                  <a:cubicBezTo>
                    <a:pt x="-8" y="1138"/>
                    <a:pt x="0" y="1213"/>
                    <a:pt x="0" y="1340"/>
                  </a:cubicBezTo>
                  <a:cubicBezTo>
                    <a:pt x="5" y="1385"/>
                    <a:pt x="27" y="1432"/>
                    <a:pt x="66" y="1483"/>
                  </a:cubicBezTo>
                  <a:cubicBezTo>
                    <a:pt x="146" y="1562"/>
                    <a:pt x="212" y="1602"/>
                    <a:pt x="257" y="160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0" name="Freeform: Shape 3"/>
            <p:cNvSpPr/>
            <p:nvPr/>
          </p:nvSpPr>
          <p:spPr>
            <a:xfrm>
              <a:off x="2307789" y="4611664"/>
              <a:ext cx="82479" cy="2445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5" h="1288">
                  <a:moveTo>
                    <a:pt x="270" y="204"/>
                  </a:moveTo>
                  <a:lnTo>
                    <a:pt x="294" y="212"/>
                  </a:lnTo>
                  <a:cubicBezTo>
                    <a:pt x="331" y="206"/>
                    <a:pt x="379" y="164"/>
                    <a:pt x="435" y="82"/>
                  </a:cubicBezTo>
                  <a:lnTo>
                    <a:pt x="432" y="71"/>
                  </a:lnTo>
                  <a:cubicBezTo>
                    <a:pt x="429" y="45"/>
                    <a:pt x="395" y="21"/>
                    <a:pt x="329" y="0"/>
                  </a:cubicBezTo>
                  <a:lnTo>
                    <a:pt x="321" y="0"/>
                  </a:lnTo>
                  <a:cubicBezTo>
                    <a:pt x="302" y="3"/>
                    <a:pt x="284" y="69"/>
                    <a:pt x="270" y="204"/>
                  </a:cubicBezTo>
                  <a:close/>
                  <a:moveTo>
                    <a:pt x="210" y="1218"/>
                  </a:moveTo>
                  <a:lnTo>
                    <a:pt x="199" y="1189"/>
                  </a:lnTo>
                  <a:cubicBezTo>
                    <a:pt x="194" y="1048"/>
                    <a:pt x="194" y="956"/>
                    <a:pt x="204" y="913"/>
                  </a:cubicBezTo>
                  <a:lnTo>
                    <a:pt x="194" y="884"/>
                  </a:lnTo>
                  <a:cubicBezTo>
                    <a:pt x="191" y="829"/>
                    <a:pt x="196" y="800"/>
                    <a:pt x="207" y="800"/>
                  </a:cubicBezTo>
                  <a:cubicBezTo>
                    <a:pt x="220" y="712"/>
                    <a:pt x="236" y="662"/>
                    <a:pt x="249" y="651"/>
                  </a:cubicBezTo>
                  <a:cubicBezTo>
                    <a:pt x="255" y="590"/>
                    <a:pt x="286" y="511"/>
                    <a:pt x="347" y="413"/>
                  </a:cubicBezTo>
                  <a:cubicBezTo>
                    <a:pt x="345" y="381"/>
                    <a:pt x="281" y="341"/>
                    <a:pt x="165" y="291"/>
                  </a:cubicBezTo>
                  <a:cubicBezTo>
                    <a:pt x="133" y="294"/>
                    <a:pt x="106" y="360"/>
                    <a:pt x="82" y="484"/>
                  </a:cubicBezTo>
                  <a:cubicBezTo>
                    <a:pt x="16" y="768"/>
                    <a:pt x="-10" y="969"/>
                    <a:pt x="3" y="1086"/>
                  </a:cubicBezTo>
                  <a:cubicBezTo>
                    <a:pt x="14" y="1168"/>
                    <a:pt x="24" y="1207"/>
                    <a:pt x="40" y="1207"/>
                  </a:cubicBezTo>
                  <a:cubicBezTo>
                    <a:pt x="96" y="1268"/>
                    <a:pt x="157" y="1295"/>
                    <a:pt x="225" y="128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1" name="Freeform: Shape 4"/>
            <p:cNvSpPr/>
            <p:nvPr/>
          </p:nvSpPr>
          <p:spPr>
            <a:xfrm>
              <a:off x="2387038" y="4639791"/>
              <a:ext cx="173891" cy="21627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6" h="1139">
                  <a:moveTo>
                    <a:pt x="871" y="172"/>
                  </a:moveTo>
                  <a:cubicBezTo>
                    <a:pt x="900" y="141"/>
                    <a:pt x="916" y="114"/>
                    <a:pt x="916" y="95"/>
                  </a:cubicBezTo>
                  <a:cubicBezTo>
                    <a:pt x="916" y="37"/>
                    <a:pt x="892" y="5"/>
                    <a:pt x="795" y="0"/>
                  </a:cubicBezTo>
                  <a:cubicBezTo>
                    <a:pt x="773" y="0"/>
                    <a:pt x="736" y="35"/>
                    <a:pt x="683" y="106"/>
                  </a:cubicBezTo>
                  <a:cubicBezTo>
                    <a:pt x="644" y="252"/>
                    <a:pt x="599" y="350"/>
                    <a:pt x="543" y="403"/>
                  </a:cubicBezTo>
                  <a:cubicBezTo>
                    <a:pt x="456" y="596"/>
                    <a:pt x="389" y="723"/>
                    <a:pt x="344" y="781"/>
                  </a:cubicBezTo>
                  <a:cubicBezTo>
                    <a:pt x="331" y="832"/>
                    <a:pt x="318" y="858"/>
                    <a:pt x="307" y="858"/>
                  </a:cubicBezTo>
                  <a:lnTo>
                    <a:pt x="305" y="858"/>
                  </a:lnTo>
                  <a:cubicBezTo>
                    <a:pt x="305" y="858"/>
                    <a:pt x="302" y="858"/>
                    <a:pt x="299" y="773"/>
                  </a:cubicBezTo>
                  <a:lnTo>
                    <a:pt x="294" y="569"/>
                  </a:lnTo>
                  <a:lnTo>
                    <a:pt x="302" y="498"/>
                  </a:lnTo>
                  <a:lnTo>
                    <a:pt x="286" y="416"/>
                  </a:lnTo>
                  <a:lnTo>
                    <a:pt x="294" y="397"/>
                  </a:lnTo>
                  <a:lnTo>
                    <a:pt x="278" y="363"/>
                  </a:lnTo>
                  <a:lnTo>
                    <a:pt x="286" y="339"/>
                  </a:lnTo>
                  <a:lnTo>
                    <a:pt x="286" y="334"/>
                  </a:lnTo>
                  <a:cubicBezTo>
                    <a:pt x="286" y="286"/>
                    <a:pt x="207" y="249"/>
                    <a:pt x="45" y="220"/>
                  </a:cubicBezTo>
                  <a:cubicBezTo>
                    <a:pt x="24" y="225"/>
                    <a:pt x="11" y="236"/>
                    <a:pt x="0" y="249"/>
                  </a:cubicBezTo>
                  <a:lnTo>
                    <a:pt x="0" y="260"/>
                  </a:lnTo>
                  <a:cubicBezTo>
                    <a:pt x="29" y="260"/>
                    <a:pt x="53" y="474"/>
                    <a:pt x="74" y="906"/>
                  </a:cubicBezTo>
                  <a:cubicBezTo>
                    <a:pt x="74" y="993"/>
                    <a:pt x="93" y="1049"/>
                    <a:pt x="133" y="1073"/>
                  </a:cubicBezTo>
                  <a:cubicBezTo>
                    <a:pt x="170" y="1115"/>
                    <a:pt x="215" y="1139"/>
                    <a:pt x="273" y="1139"/>
                  </a:cubicBezTo>
                  <a:lnTo>
                    <a:pt x="302" y="1139"/>
                  </a:lnTo>
                  <a:lnTo>
                    <a:pt x="305" y="1136"/>
                  </a:lnTo>
                  <a:cubicBezTo>
                    <a:pt x="305" y="1136"/>
                    <a:pt x="307" y="1134"/>
                    <a:pt x="342" y="1054"/>
                  </a:cubicBezTo>
                  <a:lnTo>
                    <a:pt x="432" y="848"/>
                  </a:lnTo>
                  <a:cubicBezTo>
                    <a:pt x="516" y="667"/>
                    <a:pt x="569" y="564"/>
                    <a:pt x="593" y="540"/>
                  </a:cubicBezTo>
                  <a:cubicBezTo>
                    <a:pt x="620" y="474"/>
                    <a:pt x="641" y="440"/>
                    <a:pt x="652" y="434"/>
                  </a:cubicBezTo>
                  <a:lnTo>
                    <a:pt x="654" y="434"/>
                  </a:lnTo>
                  <a:cubicBezTo>
                    <a:pt x="654" y="434"/>
                    <a:pt x="657" y="434"/>
                    <a:pt x="712" y="36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2" name="Freeform: Shape 5"/>
            <p:cNvSpPr/>
            <p:nvPr/>
          </p:nvSpPr>
          <p:spPr>
            <a:xfrm>
              <a:off x="2518358" y="4655945"/>
              <a:ext cx="124099" cy="20106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4" h="1059">
                  <a:moveTo>
                    <a:pt x="337" y="53"/>
                  </a:moveTo>
                  <a:cubicBezTo>
                    <a:pt x="276" y="108"/>
                    <a:pt x="233" y="167"/>
                    <a:pt x="204" y="230"/>
                  </a:cubicBezTo>
                  <a:lnTo>
                    <a:pt x="201" y="233"/>
                  </a:lnTo>
                  <a:cubicBezTo>
                    <a:pt x="201" y="233"/>
                    <a:pt x="199" y="236"/>
                    <a:pt x="183" y="262"/>
                  </a:cubicBezTo>
                  <a:lnTo>
                    <a:pt x="125" y="368"/>
                  </a:lnTo>
                  <a:cubicBezTo>
                    <a:pt x="43" y="564"/>
                    <a:pt x="0" y="710"/>
                    <a:pt x="0" y="808"/>
                  </a:cubicBezTo>
                  <a:lnTo>
                    <a:pt x="0" y="826"/>
                  </a:lnTo>
                  <a:cubicBezTo>
                    <a:pt x="0" y="861"/>
                    <a:pt x="21" y="900"/>
                    <a:pt x="66" y="945"/>
                  </a:cubicBezTo>
                  <a:cubicBezTo>
                    <a:pt x="109" y="1019"/>
                    <a:pt x="159" y="1059"/>
                    <a:pt x="220" y="1059"/>
                  </a:cubicBezTo>
                  <a:cubicBezTo>
                    <a:pt x="268" y="1049"/>
                    <a:pt x="294" y="1038"/>
                    <a:pt x="294" y="1030"/>
                  </a:cubicBezTo>
                  <a:cubicBezTo>
                    <a:pt x="339" y="998"/>
                    <a:pt x="360" y="977"/>
                    <a:pt x="360" y="964"/>
                  </a:cubicBezTo>
                  <a:cubicBezTo>
                    <a:pt x="432" y="874"/>
                    <a:pt x="477" y="800"/>
                    <a:pt x="501" y="739"/>
                  </a:cubicBezTo>
                  <a:lnTo>
                    <a:pt x="501" y="733"/>
                  </a:lnTo>
                  <a:lnTo>
                    <a:pt x="485" y="720"/>
                  </a:lnTo>
                  <a:lnTo>
                    <a:pt x="469" y="733"/>
                  </a:lnTo>
                  <a:cubicBezTo>
                    <a:pt x="392" y="845"/>
                    <a:pt x="310" y="924"/>
                    <a:pt x="220" y="972"/>
                  </a:cubicBezTo>
                  <a:cubicBezTo>
                    <a:pt x="204" y="972"/>
                    <a:pt x="191" y="961"/>
                    <a:pt x="183" y="943"/>
                  </a:cubicBezTo>
                  <a:cubicBezTo>
                    <a:pt x="183" y="813"/>
                    <a:pt x="233" y="641"/>
                    <a:pt x="331" y="421"/>
                  </a:cubicBezTo>
                  <a:lnTo>
                    <a:pt x="382" y="424"/>
                  </a:lnTo>
                  <a:cubicBezTo>
                    <a:pt x="382" y="424"/>
                    <a:pt x="411" y="426"/>
                    <a:pt x="440" y="416"/>
                  </a:cubicBezTo>
                  <a:lnTo>
                    <a:pt x="530" y="379"/>
                  </a:lnTo>
                  <a:cubicBezTo>
                    <a:pt x="588" y="349"/>
                    <a:pt x="628" y="299"/>
                    <a:pt x="654" y="230"/>
                  </a:cubicBezTo>
                  <a:lnTo>
                    <a:pt x="654" y="159"/>
                  </a:lnTo>
                  <a:cubicBezTo>
                    <a:pt x="646" y="111"/>
                    <a:pt x="577" y="58"/>
                    <a:pt x="448" y="0"/>
                  </a:cubicBezTo>
                  <a:lnTo>
                    <a:pt x="411" y="0"/>
                  </a:lnTo>
                  <a:close/>
                  <a:moveTo>
                    <a:pt x="374" y="349"/>
                  </a:moveTo>
                  <a:cubicBezTo>
                    <a:pt x="453" y="244"/>
                    <a:pt x="506" y="191"/>
                    <a:pt x="535" y="191"/>
                  </a:cubicBezTo>
                  <a:lnTo>
                    <a:pt x="543" y="191"/>
                  </a:lnTo>
                  <a:lnTo>
                    <a:pt x="551" y="196"/>
                  </a:lnTo>
                  <a:cubicBezTo>
                    <a:pt x="498" y="310"/>
                    <a:pt x="448" y="368"/>
                    <a:pt x="405" y="368"/>
                  </a:cubicBezTo>
                  <a:lnTo>
                    <a:pt x="376" y="355"/>
                  </a:lnTo>
                  <a:lnTo>
                    <a:pt x="376" y="34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3" name="Freeform: Shape 6"/>
            <p:cNvSpPr/>
            <p:nvPr/>
          </p:nvSpPr>
          <p:spPr>
            <a:xfrm>
              <a:off x="1741456" y="4718660"/>
              <a:ext cx="122009" cy="1372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3" h="723">
                  <a:moveTo>
                    <a:pt x="495" y="442"/>
                  </a:moveTo>
                  <a:cubicBezTo>
                    <a:pt x="490" y="495"/>
                    <a:pt x="455" y="598"/>
                    <a:pt x="339" y="598"/>
                  </a:cubicBezTo>
                  <a:cubicBezTo>
                    <a:pt x="233" y="598"/>
                    <a:pt x="151" y="522"/>
                    <a:pt x="151" y="363"/>
                  </a:cubicBezTo>
                  <a:cubicBezTo>
                    <a:pt x="151" y="220"/>
                    <a:pt x="222" y="127"/>
                    <a:pt x="339" y="127"/>
                  </a:cubicBezTo>
                  <a:cubicBezTo>
                    <a:pt x="434" y="127"/>
                    <a:pt x="482" y="199"/>
                    <a:pt x="490" y="249"/>
                  </a:cubicBezTo>
                  <a:lnTo>
                    <a:pt x="635" y="249"/>
                  </a:lnTo>
                  <a:cubicBezTo>
                    <a:pt x="627" y="161"/>
                    <a:pt x="559" y="0"/>
                    <a:pt x="339" y="0"/>
                  </a:cubicBezTo>
                  <a:cubicBezTo>
                    <a:pt x="130" y="0"/>
                    <a:pt x="0" y="156"/>
                    <a:pt x="0" y="360"/>
                  </a:cubicBezTo>
                  <a:cubicBezTo>
                    <a:pt x="0" y="577"/>
                    <a:pt x="140" y="723"/>
                    <a:pt x="339" y="723"/>
                  </a:cubicBezTo>
                  <a:cubicBezTo>
                    <a:pt x="566" y="723"/>
                    <a:pt x="638" y="537"/>
                    <a:pt x="643" y="43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4" name="Freeform: Shape 7"/>
            <p:cNvSpPr/>
            <p:nvPr/>
          </p:nvSpPr>
          <p:spPr>
            <a:xfrm>
              <a:off x="1876198" y="4721701"/>
              <a:ext cx="27556" cy="233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124">
                  <a:moveTo>
                    <a:pt x="73" y="12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2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5" name="Freeform: Shape 8"/>
            <p:cNvSpPr/>
            <p:nvPr/>
          </p:nvSpPr>
          <p:spPr>
            <a:xfrm>
              <a:off x="1876198" y="4757809"/>
              <a:ext cx="27556" cy="9502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501">
                  <a:moveTo>
                    <a:pt x="73" y="501"/>
                  </a:moveTo>
                  <a:lnTo>
                    <a:pt x="0" y="501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50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6" name="Freeform: Shape 9"/>
            <p:cNvSpPr/>
            <p:nvPr/>
          </p:nvSpPr>
          <p:spPr>
            <a:xfrm>
              <a:off x="1914967" y="4755338"/>
              <a:ext cx="90461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7" h="530">
                  <a:moveTo>
                    <a:pt x="16" y="146"/>
                  </a:moveTo>
                  <a:cubicBezTo>
                    <a:pt x="16" y="252"/>
                    <a:pt x="109" y="284"/>
                    <a:pt x="162" y="297"/>
                  </a:cubicBezTo>
                  <a:cubicBezTo>
                    <a:pt x="175" y="299"/>
                    <a:pt x="212" y="310"/>
                    <a:pt x="225" y="313"/>
                  </a:cubicBezTo>
                  <a:cubicBezTo>
                    <a:pt x="278" y="326"/>
                    <a:pt x="326" y="337"/>
                    <a:pt x="326" y="379"/>
                  </a:cubicBezTo>
                  <a:cubicBezTo>
                    <a:pt x="326" y="408"/>
                    <a:pt x="294" y="432"/>
                    <a:pt x="236" y="432"/>
                  </a:cubicBezTo>
                  <a:cubicBezTo>
                    <a:pt x="178" y="432"/>
                    <a:pt x="143" y="403"/>
                    <a:pt x="138" y="352"/>
                  </a:cubicBezTo>
                  <a:lnTo>
                    <a:pt x="0" y="352"/>
                  </a:lnTo>
                  <a:cubicBezTo>
                    <a:pt x="6" y="405"/>
                    <a:pt x="35" y="530"/>
                    <a:pt x="236" y="530"/>
                  </a:cubicBezTo>
                  <a:cubicBezTo>
                    <a:pt x="424" y="530"/>
                    <a:pt x="477" y="427"/>
                    <a:pt x="477" y="368"/>
                  </a:cubicBezTo>
                  <a:cubicBezTo>
                    <a:pt x="477" y="302"/>
                    <a:pt x="435" y="246"/>
                    <a:pt x="310" y="215"/>
                  </a:cubicBezTo>
                  <a:cubicBezTo>
                    <a:pt x="302" y="212"/>
                    <a:pt x="262" y="204"/>
                    <a:pt x="247" y="199"/>
                  </a:cubicBezTo>
                  <a:cubicBezTo>
                    <a:pt x="183" y="183"/>
                    <a:pt x="165" y="172"/>
                    <a:pt x="165" y="141"/>
                  </a:cubicBezTo>
                  <a:cubicBezTo>
                    <a:pt x="165" y="111"/>
                    <a:pt x="196" y="98"/>
                    <a:pt x="231" y="98"/>
                  </a:cubicBezTo>
                  <a:cubicBezTo>
                    <a:pt x="310" y="98"/>
                    <a:pt x="326" y="138"/>
                    <a:pt x="326" y="162"/>
                  </a:cubicBezTo>
                  <a:lnTo>
                    <a:pt x="464" y="162"/>
                  </a:lnTo>
                  <a:cubicBezTo>
                    <a:pt x="464" y="109"/>
                    <a:pt x="427" y="0"/>
                    <a:pt x="231" y="0"/>
                  </a:cubicBezTo>
                  <a:cubicBezTo>
                    <a:pt x="74" y="0"/>
                    <a:pt x="16" y="80"/>
                    <a:pt x="16" y="1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7" name="Freeform: Shape 10"/>
            <p:cNvSpPr/>
            <p:nvPr/>
          </p:nvSpPr>
          <p:spPr>
            <a:xfrm>
              <a:off x="2012080" y="4755338"/>
              <a:ext cx="97493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4" h="530">
                  <a:moveTo>
                    <a:pt x="376" y="331"/>
                  </a:moveTo>
                  <a:cubicBezTo>
                    <a:pt x="366" y="379"/>
                    <a:pt x="334" y="424"/>
                    <a:pt x="270" y="424"/>
                  </a:cubicBezTo>
                  <a:cubicBezTo>
                    <a:pt x="191" y="424"/>
                    <a:pt x="151" y="355"/>
                    <a:pt x="151" y="265"/>
                  </a:cubicBezTo>
                  <a:cubicBezTo>
                    <a:pt x="151" y="196"/>
                    <a:pt x="178" y="103"/>
                    <a:pt x="270" y="103"/>
                  </a:cubicBezTo>
                  <a:cubicBezTo>
                    <a:pt x="329" y="103"/>
                    <a:pt x="363" y="143"/>
                    <a:pt x="371" y="188"/>
                  </a:cubicBezTo>
                  <a:lnTo>
                    <a:pt x="511" y="188"/>
                  </a:lnTo>
                  <a:cubicBezTo>
                    <a:pt x="503" y="109"/>
                    <a:pt x="445" y="0"/>
                    <a:pt x="268" y="0"/>
                  </a:cubicBezTo>
                  <a:cubicBezTo>
                    <a:pt x="112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53" y="530"/>
                    <a:pt x="506" y="413"/>
                    <a:pt x="514" y="334"/>
                  </a:cubicBezTo>
                  <a:lnTo>
                    <a:pt x="376" y="33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8" name="Freeform: Shape 11"/>
            <p:cNvSpPr/>
            <p:nvPr/>
          </p:nvSpPr>
          <p:spPr>
            <a:xfrm>
              <a:off x="2117744" y="4755338"/>
              <a:ext cx="101104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3" h="530">
                  <a:moveTo>
                    <a:pt x="268" y="0"/>
                  </a:moveTo>
                  <a:cubicBezTo>
                    <a:pt x="109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24" y="530"/>
                    <a:pt x="533" y="429"/>
                    <a:pt x="533" y="265"/>
                  </a:cubicBezTo>
                  <a:cubicBezTo>
                    <a:pt x="533" y="98"/>
                    <a:pt x="419" y="0"/>
                    <a:pt x="268" y="0"/>
                  </a:cubicBezTo>
                  <a:close/>
                  <a:moveTo>
                    <a:pt x="265" y="424"/>
                  </a:moveTo>
                  <a:cubicBezTo>
                    <a:pt x="188" y="424"/>
                    <a:pt x="146" y="355"/>
                    <a:pt x="146" y="265"/>
                  </a:cubicBezTo>
                  <a:cubicBezTo>
                    <a:pt x="149" y="196"/>
                    <a:pt x="175" y="103"/>
                    <a:pt x="265" y="103"/>
                  </a:cubicBezTo>
                  <a:cubicBezTo>
                    <a:pt x="347" y="103"/>
                    <a:pt x="382" y="183"/>
                    <a:pt x="382" y="265"/>
                  </a:cubicBezTo>
                  <a:cubicBezTo>
                    <a:pt x="382" y="347"/>
                    <a:pt x="347" y="424"/>
                    <a:pt x="265" y="4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884988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auto">
          <a:xfrm>
            <a:off x="0" y="0"/>
            <a:ext cx="9143918" cy="5143500"/>
          </a:xfrm>
          <a:prstGeom prst="rect">
            <a:avLst/>
          </a:prstGeom>
          <a:solidFill>
            <a:srgbClr val="005073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 err="1">
              <a:solidFill>
                <a:srgbClr val="00BCEB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693" y="0"/>
            <a:ext cx="6206307" cy="51435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 bwMode="white">
          <a:xfrm>
            <a:off x="359051" y="2166220"/>
            <a:ext cx="4624429" cy="1142052"/>
          </a:xfrm>
        </p:spPr>
        <p:txBody>
          <a:bodyPr anchor="t"/>
          <a:lstStyle>
            <a:lvl1pPr marL="6251" indent="-6251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0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</a:lstStyle>
          <a:p>
            <a:r>
              <a:rPr lang="en-US" dirty="0"/>
              <a:t>Segue Slide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5985510" y="4946904"/>
            <a:ext cx="2472136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r" defTabSz="610744"/>
            <a:r>
              <a:rPr lang="en-US" sz="6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© 2017  Cisco and/or its affiliates. All rights reserved.   Cisco Public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>
                <a:solidFill>
                  <a:srgbClr val="FFFFFF">
                    <a:alpha val="60000"/>
                  </a:srgbClr>
                </a:solidFill>
              </a:rPr>
              <a:pPr/>
              <a:t>‹#›</a:t>
            </a:fld>
            <a:endParaRPr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chemeClr val="bg1">
                    <a:alpha val="60000"/>
                  </a:schemeClr>
                </a:solidFill>
                <a:cs typeface="CiscoSans Thin"/>
              </a:defRPr>
            </a:lvl1pPr>
          </a:lstStyle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54861" y="4785454"/>
            <a:ext cx="820227" cy="274319"/>
            <a:chOff x="1741456" y="4513412"/>
            <a:chExt cx="1027381" cy="343600"/>
          </a:xfrm>
          <a:solidFill>
            <a:schemeClr val="bg1"/>
          </a:solidFill>
        </p:grpSpPr>
        <p:sp>
          <p:nvSpPr>
            <p:cNvPr id="14" name="Freeform: Shape 1"/>
            <p:cNvSpPr/>
            <p:nvPr/>
          </p:nvSpPr>
          <p:spPr>
            <a:xfrm>
              <a:off x="2624973" y="4513412"/>
              <a:ext cx="143864" cy="34303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58" h="1806">
                  <a:moveTo>
                    <a:pt x="242" y="829"/>
                  </a:moveTo>
                  <a:cubicBezTo>
                    <a:pt x="215" y="896"/>
                    <a:pt x="204" y="941"/>
                    <a:pt x="204" y="964"/>
                  </a:cubicBezTo>
                  <a:cubicBezTo>
                    <a:pt x="183" y="999"/>
                    <a:pt x="175" y="1070"/>
                    <a:pt x="175" y="1097"/>
                  </a:cubicBezTo>
                  <a:lnTo>
                    <a:pt x="175" y="1129"/>
                  </a:lnTo>
                  <a:lnTo>
                    <a:pt x="223" y="1208"/>
                  </a:lnTo>
                  <a:cubicBezTo>
                    <a:pt x="250" y="1245"/>
                    <a:pt x="218" y="1258"/>
                    <a:pt x="292" y="1282"/>
                  </a:cubicBezTo>
                  <a:cubicBezTo>
                    <a:pt x="318" y="1282"/>
                    <a:pt x="340" y="1261"/>
                    <a:pt x="353" y="1221"/>
                  </a:cubicBezTo>
                  <a:lnTo>
                    <a:pt x="353" y="1208"/>
                  </a:lnTo>
                  <a:cubicBezTo>
                    <a:pt x="353" y="1113"/>
                    <a:pt x="387" y="978"/>
                    <a:pt x="419" y="888"/>
                  </a:cubicBezTo>
                  <a:cubicBezTo>
                    <a:pt x="419" y="845"/>
                    <a:pt x="456" y="718"/>
                    <a:pt x="588" y="406"/>
                  </a:cubicBezTo>
                  <a:cubicBezTo>
                    <a:pt x="588" y="371"/>
                    <a:pt x="618" y="308"/>
                    <a:pt x="678" y="210"/>
                  </a:cubicBezTo>
                  <a:cubicBezTo>
                    <a:pt x="729" y="125"/>
                    <a:pt x="742" y="138"/>
                    <a:pt x="758" y="128"/>
                  </a:cubicBezTo>
                  <a:lnTo>
                    <a:pt x="758" y="80"/>
                  </a:lnTo>
                  <a:lnTo>
                    <a:pt x="739" y="61"/>
                  </a:lnTo>
                  <a:cubicBezTo>
                    <a:pt x="739" y="61"/>
                    <a:pt x="721" y="43"/>
                    <a:pt x="671" y="22"/>
                  </a:cubicBezTo>
                  <a:cubicBezTo>
                    <a:pt x="671" y="22"/>
                    <a:pt x="620" y="0"/>
                    <a:pt x="604" y="0"/>
                  </a:cubicBezTo>
                  <a:cubicBezTo>
                    <a:pt x="588" y="0"/>
                    <a:pt x="557" y="32"/>
                    <a:pt x="530" y="93"/>
                  </a:cubicBezTo>
                  <a:close/>
                  <a:moveTo>
                    <a:pt x="14" y="1738"/>
                  </a:moveTo>
                  <a:cubicBezTo>
                    <a:pt x="14" y="1772"/>
                    <a:pt x="-18" y="1783"/>
                    <a:pt x="16" y="1806"/>
                  </a:cubicBezTo>
                  <a:lnTo>
                    <a:pt x="77" y="1806"/>
                  </a:lnTo>
                  <a:cubicBezTo>
                    <a:pt x="144" y="1775"/>
                    <a:pt x="167" y="1716"/>
                    <a:pt x="252" y="1528"/>
                  </a:cubicBezTo>
                  <a:lnTo>
                    <a:pt x="252" y="1486"/>
                  </a:lnTo>
                  <a:cubicBezTo>
                    <a:pt x="252" y="1460"/>
                    <a:pt x="273" y="1446"/>
                    <a:pt x="218" y="1412"/>
                  </a:cubicBezTo>
                  <a:lnTo>
                    <a:pt x="202" y="1412"/>
                  </a:lnTo>
                  <a:cubicBezTo>
                    <a:pt x="93" y="1409"/>
                    <a:pt x="67" y="1465"/>
                    <a:pt x="14" y="168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" name="Freeform: Shape 2"/>
            <p:cNvSpPr/>
            <p:nvPr/>
          </p:nvSpPr>
          <p:spPr>
            <a:xfrm>
              <a:off x="2244124" y="4551801"/>
              <a:ext cx="81339" cy="30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9" h="1602">
                  <a:moveTo>
                    <a:pt x="244" y="1533"/>
                  </a:moveTo>
                  <a:cubicBezTo>
                    <a:pt x="209" y="1533"/>
                    <a:pt x="199" y="1483"/>
                    <a:pt x="183" y="1329"/>
                  </a:cubicBezTo>
                  <a:cubicBezTo>
                    <a:pt x="201" y="1064"/>
                    <a:pt x="223" y="884"/>
                    <a:pt x="241" y="789"/>
                  </a:cubicBezTo>
                  <a:cubicBezTo>
                    <a:pt x="323" y="384"/>
                    <a:pt x="307" y="458"/>
                    <a:pt x="366" y="320"/>
                  </a:cubicBezTo>
                  <a:cubicBezTo>
                    <a:pt x="424" y="180"/>
                    <a:pt x="429" y="161"/>
                    <a:pt x="429" y="119"/>
                  </a:cubicBezTo>
                  <a:cubicBezTo>
                    <a:pt x="429" y="71"/>
                    <a:pt x="376" y="32"/>
                    <a:pt x="268" y="0"/>
                  </a:cubicBezTo>
                  <a:lnTo>
                    <a:pt x="260" y="0"/>
                  </a:lnTo>
                  <a:lnTo>
                    <a:pt x="257" y="2"/>
                  </a:lnTo>
                  <a:cubicBezTo>
                    <a:pt x="257" y="2"/>
                    <a:pt x="254" y="5"/>
                    <a:pt x="241" y="63"/>
                  </a:cubicBezTo>
                  <a:lnTo>
                    <a:pt x="209" y="201"/>
                  </a:lnTo>
                  <a:cubicBezTo>
                    <a:pt x="130" y="535"/>
                    <a:pt x="127" y="564"/>
                    <a:pt x="109" y="614"/>
                  </a:cubicBezTo>
                  <a:cubicBezTo>
                    <a:pt x="-8" y="1138"/>
                    <a:pt x="0" y="1213"/>
                    <a:pt x="0" y="1340"/>
                  </a:cubicBezTo>
                  <a:cubicBezTo>
                    <a:pt x="5" y="1385"/>
                    <a:pt x="27" y="1432"/>
                    <a:pt x="66" y="1483"/>
                  </a:cubicBezTo>
                  <a:cubicBezTo>
                    <a:pt x="146" y="1562"/>
                    <a:pt x="212" y="1602"/>
                    <a:pt x="257" y="160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8" name="Freeform: Shape 3"/>
            <p:cNvSpPr/>
            <p:nvPr/>
          </p:nvSpPr>
          <p:spPr>
            <a:xfrm>
              <a:off x="2307789" y="4611664"/>
              <a:ext cx="82479" cy="2445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5" h="1288">
                  <a:moveTo>
                    <a:pt x="270" y="204"/>
                  </a:moveTo>
                  <a:lnTo>
                    <a:pt x="294" y="212"/>
                  </a:lnTo>
                  <a:cubicBezTo>
                    <a:pt x="331" y="206"/>
                    <a:pt x="379" y="164"/>
                    <a:pt x="435" y="82"/>
                  </a:cubicBezTo>
                  <a:lnTo>
                    <a:pt x="432" y="71"/>
                  </a:lnTo>
                  <a:cubicBezTo>
                    <a:pt x="429" y="45"/>
                    <a:pt x="395" y="21"/>
                    <a:pt x="329" y="0"/>
                  </a:cubicBezTo>
                  <a:lnTo>
                    <a:pt x="321" y="0"/>
                  </a:lnTo>
                  <a:cubicBezTo>
                    <a:pt x="302" y="3"/>
                    <a:pt x="284" y="69"/>
                    <a:pt x="270" y="204"/>
                  </a:cubicBezTo>
                  <a:close/>
                  <a:moveTo>
                    <a:pt x="210" y="1218"/>
                  </a:moveTo>
                  <a:lnTo>
                    <a:pt x="199" y="1189"/>
                  </a:lnTo>
                  <a:cubicBezTo>
                    <a:pt x="194" y="1048"/>
                    <a:pt x="194" y="956"/>
                    <a:pt x="204" y="913"/>
                  </a:cubicBezTo>
                  <a:lnTo>
                    <a:pt x="194" y="884"/>
                  </a:lnTo>
                  <a:cubicBezTo>
                    <a:pt x="191" y="829"/>
                    <a:pt x="196" y="800"/>
                    <a:pt x="207" y="800"/>
                  </a:cubicBezTo>
                  <a:cubicBezTo>
                    <a:pt x="220" y="712"/>
                    <a:pt x="236" y="662"/>
                    <a:pt x="249" y="651"/>
                  </a:cubicBezTo>
                  <a:cubicBezTo>
                    <a:pt x="255" y="590"/>
                    <a:pt x="286" y="511"/>
                    <a:pt x="347" y="413"/>
                  </a:cubicBezTo>
                  <a:cubicBezTo>
                    <a:pt x="345" y="381"/>
                    <a:pt x="281" y="341"/>
                    <a:pt x="165" y="291"/>
                  </a:cubicBezTo>
                  <a:cubicBezTo>
                    <a:pt x="133" y="294"/>
                    <a:pt x="106" y="360"/>
                    <a:pt x="82" y="484"/>
                  </a:cubicBezTo>
                  <a:cubicBezTo>
                    <a:pt x="16" y="768"/>
                    <a:pt x="-10" y="969"/>
                    <a:pt x="3" y="1086"/>
                  </a:cubicBezTo>
                  <a:cubicBezTo>
                    <a:pt x="14" y="1168"/>
                    <a:pt x="24" y="1207"/>
                    <a:pt x="40" y="1207"/>
                  </a:cubicBezTo>
                  <a:cubicBezTo>
                    <a:pt x="96" y="1268"/>
                    <a:pt x="157" y="1295"/>
                    <a:pt x="225" y="128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" name="Freeform: Shape 4"/>
            <p:cNvSpPr/>
            <p:nvPr/>
          </p:nvSpPr>
          <p:spPr>
            <a:xfrm>
              <a:off x="2387038" y="4639791"/>
              <a:ext cx="173891" cy="21627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6" h="1139">
                  <a:moveTo>
                    <a:pt x="871" y="172"/>
                  </a:moveTo>
                  <a:cubicBezTo>
                    <a:pt x="900" y="141"/>
                    <a:pt x="916" y="114"/>
                    <a:pt x="916" y="95"/>
                  </a:cubicBezTo>
                  <a:cubicBezTo>
                    <a:pt x="916" y="37"/>
                    <a:pt x="892" y="5"/>
                    <a:pt x="795" y="0"/>
                  </a:cubicBezTo>
                  <a:cubicBezTo>
                    <a:pt x="773" y="0"/>
                    <a:pt x="736" y="35"/>
                    <a:pt x="683" y="106"/>
                  </a:cubicBezTo>
                  <a:cubicBezTo>
                    <a:pt x="644" y="252"/>
                    <a:pt x="599" y="350"/>
                    <a:pt x="543" y="403"/>
                  </a:cubicBezTo>
                  <a:cubicBezTo>
                    <a:pt x="456" y="596"/>
                    <a:pt x="389" y="723"/>
                    <a:pt x="344" y="781"/>
                  </a:cubicBezTo>
                  <a:cubicBezTo>
                    <a:pt x="331" y="832"/>
                    <a:pt x="318" y="858"/>
                    <a:pt x="307" y="858"/>
                  </a:cubicBezTo>
                  <a:lnTo>
                    <a:pt x="305" y="858"/>
                  </a:lnTo>
                  <a:cubicBezTo>
                    <a:pt x="305" y="858"/>
                    <a:pt x="302" y="858"/>
                    <a:pt x="299" y="773"/>
                  </a:cubicBezTo>
                  <a:lnTo>
                    <a:pt x="294" y="569"/>
                  </a:lnTo>
                  <a:lnTo>
                    <a:pt x="302" y="498"/>
                  </a:lnTo>
                  <a:lnTo>
                    <a:pt x="286" y="416"/>
                  </a:lnTo>
                  <a:lnTo>
                    <a:pt x="294" y="397"/>
                  </a:lnTo>
                  <a:lnTo>
                    <a:pt x="278" y="363"/>
                  </a:lnTo>
                  <a:lnTo>
                    <a:pt x="286" y="339"/>
                  </a:lnTo>
                  <a:lnTo>
                    <a:pt x="286" y="334"/>
                  </a:lnTo>
                  <a:cubicBezTo>
                    <a:pt x="286" y="286"/>
                    <a:pt x="207" y="249"/>
                    <a:pt x="45" y="220"/>
                  </a:cubicBezTo>
                  <a:cubicBezTo>
                    <a:pt x="24" y="225"/>
                    <a:pt x="11" y="236"/>
                    <a:pt x="0" y="249"/>
                  </a:cubicBezTo>
                  <a:lnTo>
                    <a:pt x="0" y="260"/>
                  </a:lnTo>
                  <a:cubicBezTo>
                    <a:pt x="29" y="260"/>
                    <a:pt x="53" y="474"/>
                    <a:pt x="74" y="906"/>
                  </a:cubicBezTo>
                  <a:cubicBezTo>
                    <a:pt x="74" y="993"/>
                    <a:pt x="93" y="1049"/>
                    <a:pt x="133" y="1073"/>
                  </a:cubicBezTo>
                  <a:cubicBezTo>
                    <a:pt x="170" y="1115"/>
                    <a:pt x="215" y="1139"/>
                    <a:pt x="273" y="1139"/>
                  </a:cubicBezTo>
                  <a:lnTo>
                    <a:pt x="302" y="1139"/>
                  </a:lnTo>
                  <a:lnTo>
                    <a:pt x="305" y="1136"/>
                  </a:lnTo>
                  <a:cubicBezTo>
                    <a:pt x="305" y="1136"/>
                    <a:pt x="307" y="1134"/>
                    <a:pt x="342" y="1054"/>
                  </a:cubicBezTo>
                  <a:lnTo>
                    <a:pt x="432" y="848"/>
                  </a:lnTo>
                  <a:cubicBezTo>
                    <a:pt x="516" y="667"/>
                    <a:pt x="569" y="564"/>
                    <a:pt x="593" y="540"/>
                  </a:cubicBezTo>
                  <a:cubicBezTo>
                    <a:pt x="620" y="474"/>
                    <a:pt x="641" y="440"/>
                    <a:pt x="652" y="434"/>
                  </a:cubicBezTo>
                  <a:lnTo>
                    <a:pt x="654" y="434"/>
                  </a:lnTo>
                  <a:cubicBezTo>
                    <a:pt x="654" y="434"/>
                    <a:pt x="657" y="434"/>
                    <a:pt x="712" y="36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0" name="Freeform: Shape 5"/>
            <p:cNvSpPr/>
            <p:nvPr/>
          </p:nvSpPr>
          <p:spPr>
            <a:xfrm>
              <a:off x="2518358" y="4655945"/>
              <a:ext cx="124099" cy="20106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4" h="1059">
                  <a:moveTo>
                    <a:pt x="337" y="53"/>
                  </a:moveTo>
                  <a:cubicBezTo>
                    <a:pt x="276" y="108"/>
                    <a:pt x="233" y="167"/>
                    <a:pt x="204" y="230"/>
                  </a:cubicBezTo>
                  <a:lnTo>
                    <a:pt x="201" y="233"/>
                  </a:lnTo>
                  <a:cubicBezTo>
                    <a:pt x="201" y="233"/>
                    <a:pt x="199" y="236"/>
                    <a:pt x="183" y="262"/>
                  </a:cubicBezTo>
                  <a:lnTo>
                    <a:pt x="125" y="368"/>
                  </a:lnTo>
                  <a:cubicBezTo>
                    <a:pt x="43" y="564"/>
                    <a:pt x="0" y="710"/>
                    <a:pt x="0" y="808"/>
                  </a:cubicBezTo>
                  <a:lnTo>
                    <a:pt x="0" y="826"/>
                  </a:lnTo>
                  <a:cubicBezTo>
                    <a:pt x="0" y="861"/>
                    <a:pt x="21" y="900"/>
                    <a:pt x="66" y="945"/>
                  </a:cubicBezTo>
                  <a:cubicBezTo>
                    <a:pt x="109" y="1019"/>
                    <a:pt x="159" y="1059"/>
                    <a:pt x="220" y="1059"/>
                  </a:cubicBezTo>
                  <a:cubicBezTo>
                    <a:pt x="268" y="1049"/>
                    <a:pt x="294" y="1038"/>
                    <a:pt x="294" y="1030"/>
                  </a:cubicBezTo>
                  <a:cubicBezTo>
                    <a:pt x="339" y="998"/>
                    <a:pt x="360" y="977"/>
                    <a:pt x="360" y="964"/>
                  </a:cubicBezTo>
                  <a:cubicBezTo>
                    <a:pt x="432" y="874"/>
                    <a:pt x="477" y="800"/>
                    <a:pt x="501" y="739"/>
                  </a:cubicBezTo>
                  <a:lnTo>
                    <a:pt x="501" y="733"/>
                  </a:lnTo>
                  <a:lnTo>
                    <a:pt x="485" y="720"/>
                  </a:lnTo>
                  <a:lnTo>
                    <a:pt x="469" y="733"/>
                  </a:lnTo>
                  <a:cubicBezTo>
                    <a:pt x="392" y="845"/>
                    <a:pt x="310" y="924"/>
                    <a:pt x="220" y="972"/>
                  </a:cubicBezTo>
                  <a:cubicBezTo>
                    <a:pt x="204" y="972"/>
                    <a:pt x="191" y="961"/>
                    <a:pt x="183" y="943"/>
                  </a:cubicBezTo>
                  <a:cubicBezTo>
                    <a:pt x="183" y="813"/>
                    <a:pt x="233" y="641"/>
                    <a:pt x="331" y="421"/>
                  </a:cubicBezTo>
                  <a:lnTo>
                    <a:pt x="382" y="424"/>
                  </a:lnTo>
                  <a:cubicBezTo>
                    <a:pt x="382" y="424"/>
                    <a:pt x="411" y="426"/>
                    <a:pt x="440" y="416"/>
                  </a:cubicBezTo>
                  <a:lnTo>
                    <a:pt x="530" y="379"/>
                  </a:lnTo>
                  <a:cubicBezTo>
                    <a:pt x="588" y="349"/>
                    <a:pt x="628" y="299"/>
                    <a:pt x="654" y="230"/>
                  </a:cubicBezTo>
                  <a:lnTo>
                    <a:pt x="654" y="159"/>
                  </a:lnTo>
                  <a:cubicBezTo>
                    <a:pt x="646" y="111"/>
                    <a:pt x="577" y="58"/>
                    <a:pt x="448" y="0"/>
                  </a:cubicBezTo>
                  <a:lnTo>
                    <a:pt x="411" y="0"/>
                  </a:lnTo>
                  <a:close/>
                  <a:moveTo>
                    <a:pt x="374" y="349"/>
                  </a:moveTo>
                  <a:cubicBezTo>
                    <a:pt x="453" y="244"/>
                    <a:pt x="506" y="191"/>
                    <a:pt x="535" y="191"/>
                  </a:cubicBezTo>
                  <a:lnTo>
                    <a:pt x="543" y="191"/>
                  </a:lnTo>
                  <a:lnTo>
                    <a:pt x="551" y="196"/>
                  </a:lnTo>
                  <a:cubicBezTo>
                    <a:pt x="498" y="310"/>
                    <a:pt x="448" y="368"/>
                    <a:pt x="405" y="368"/>
                  </a:cubicBezTo>
                  <a:lnTo>
                    <a:pt x="376" y="355"/>
                  </a:lnTo>
                  <a:lnTo>
                    <a:pt x="376" y="34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1" name="Freeform: Shape 6"/>
            <p:cNvSpPr/>
            <p:nvPr/>
          </p:nvSpPr>
          <p:spPr>
            <a:xfrm>
              <a:off x="1741456" y="4718660"/>
              <a:ext cx="122009" cy="1372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3" h="723">
                  <a:moveTo>
                    <a:pt x="495" y="442"/>
                  </a:moveTo>
                  <a:cubicBezTo>
                    <a:pt x="490" y="495"/>
                    <a:pt x="455" y="598"/>
                    <a:pt x="339" y="598"/>
                  </a:cubicBezTo>
                  <a:cubicBezTo>
                    <a:pt x="233" y="598"/>
                    <a:pt x="151" y="522"/>
                    <a:pt x="151" y="363"/>
                  </a:cubicBezTo>
                  <a:cubicBezTo>
                    <a:pt x="151" y="220"/>
                    <a:pt x="222" y="127"/>
                    <a:pt x="339" y="127"/>
                  </a:cubicBezTo>
                  <a:cubicBezTo>
                    <a:pt x="434" y="127"/>
                    <a:pt x="482" y="199"/>
                    <a:pt x="490" y="249"/>
                  </a:cubicBezTo>
                  <a:lnTo>
                    <a:pt x="635" y="249"/>
                  </a:lnTo>
                  <a:cubicBezTo>
                    <a:pt x="627" y="161"/>
                    <a:pt x="559" y="0"/>
                    <a:pt x="339" y="0"/>
                  </a:cubicBezTo>
                  <a:cubicBezTo>
                    <a:pt x="130" y="0"/>
                    <a:pt x="0" y="156"/>
                    <a:pt x="0" y="360"/>
                  </a:cubicBezTo>
                  <a:cubicBezTo>
                    <a:pt x="0" y="577"/>
                    <a:pt x="140" y="723"/>
                    <a:pt x="339" y="723"/>
                  </a:cubicBezTo>
                  <a:cubicBezTo>
                    <a:pt x="566" y="723"/>
                    <a:pt x="638" y="537"/>
                    <a:pt x="643" y="43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2" name="Freeform: Shape 7"/>
            <p:cNvSpPr/>
            <p:nvPr/>
          </p:nvSpPr>
          <p:spPr>
            <a:xfrm>
              <a:off x="1876198" y="4721701"/>
              <a:ext cx="27556" cy="233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124">
                  <a:moveTo>
                    <a:pt x="73" y="12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2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3" name="Freeform: Shape 8"/>
            <p:cNvSpPr/>
            <p:nvPr/>
          </p:nvSpPr>
          <p:spPr>
            <a:xfrm>
              <a:off x="1876198" y="4757809"/>
              <a:ext cx="27556" cy="9502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501">
                  <a:moveTo>
                    <a:pt x="73" y="501"/>
                  </a:moveTo>
                  <a:lnTo>
                    <a:pt x="0" y="501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50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4" name="Freeform: Shape 9"/>
            <p:cNvSpPr/>
            <p:nvPr/>
          </p:nvSpPr>
          <p:spPr>
            <a:xfrm>
              <a:off x="1914967" y="4755338"/>
              <a:ext cx="90461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7" h="530">
                  <a:moveTo>
                    <a:pt x="16" y="146"/>
                  </a:moveTo>
                  <a:cubicBezTo>
                    <a:pt x="16" y="252"/>
                    <a:pt x="109" y="284"/>
                    <a:pt x="162" y="297"/>
                  </a:cubicBezTo>
                  <a:cubicBezTo>
                    <a:pt x="175" y="299"/>
                    <a:pt x="212" y="310"/>
                    <a:pt x="225" y="313"/>
                  </a:cubicBezTo>
                  <a:cubicBezTo>
                    <a:pt x="278" y="326"/>
                    <a:pt x="326" y="337"/>
                    <a:pt x="326" y="379"/>
                  </a:cubicBezTo>
                  <a:cubicBezTo>
                    <a:pt x="326" y="408"/>
                    <a:pt x="294" y="432"/>
                    <a:pt x="236" y="432"/>
                  </a:cubicBezTo>
                  <a:cubicBezTo>
                    <a:pt x="178" y="432"/>
                    <a:pt x="143" y="403"/>
                    <a:pt x="138" y="352"/>
                  </a:cubicBezTo>
                  <a:lnTo>
                    <a:pt x="0" y="352"/>
                  </a:lnTo>
                  <a:cubicBezTo>
                    <a:pt x="6" y="405"/>
                    <a:pt x="35" y="530"/>
                    <a:pt x="236" y="530"/>
                  </a:cubicBezTo>
                  <a:cubicBezTo>
                    <a:pt x="424" y="530"/>
                    <a:pt x="477" y="427"/>
                    <a:pt x="477" y="368"/>
                  </a:cubicBezTo>
                  <a:cubicBezTo>
                    <a:pt x="477" y="302"/>
                    <a:pt x="435" y="246"/>
                    <a:pt x="310" y="215"/>
                  </a:cubicBezTo>
                  <a:cubicBezTo>
                    <a:pt x="302" y="212"/>
                    <a:pt x="262" y="204"/>
                    <a:pt x="247" y="199"/>
                  </a:cubicBezTo>
                  <a:cubicBezTo>
                    <a:pt x="183" y="183"/>
                    <a:pt x="165" y="172"/>
                    <a:pt x="165" y="141"/>
                  </a:cubicBezTo>
                  <a:cubicBezTo>
                    <a:pt x="165" y="111"/>
                    <a:pt x="196" y="98"/>
                    <a:pt x="231" y="98"/>
                  </a:cubicBezTo>
                  <a:cubicBezTo>
                    <a:pt x="310" y="98"/>
                    <a:pt x="326" y="138"/>
                    <a:pt x="326" y="162"/>
                  </a:cubicBezTo>
                  <a:lnTo>
                    <a:pt x="464" y="162"/>
                  </a:lnTo>
                  <a:cubicBezTo>
                    <a:pt x="464" y="109"/>
                    <a:pt x="427" y="0"/>
                    <a:pt x="231" y="0"/>
                  </a:cubicBezTo>
                  <a:cubicBezTo>
                    <a:pt x="74" y="0"/>
                    <a:pt x="16" y="80"/>
                    <a:pt x="16" y="1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5" name="Freeform: Shape 10"/>
            <p:cNvSpPr/>
            <p:nvPr/>
          </p:nvSpPr>
          <p:spPr>
            <a:xfrm>
              <a:off x="2012080" y="4755338"/>
              <a:ext cx="97493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4" h="530">
                  <a:moveTo>
                    <a:pt x="376" y="331"/>
                  </a:moveTo>
                  <a:cubicBezTo>
                    <a:pt x="366" y="379"/>
                    <a:pt x="334" y="424"/>
                    <a:pt x="270" y="424"/>
                  </a:cubicBezTo>
                  <a:cubicBezTo>
                    <a:pt x="191" y="424"/>
                    <a:pt x="151" y="355"/>
                    <a:pt x="151" y="265"/>
                  </a:cubicBezTo>
                  <a:cubicBezTo>
                    <a:pt x="151" y="196"/>
                    <a:pt x="178" y="103"/>
                    <a:pt x="270" y="103"/>
                  </a:cubicBezTo>
                  <a:cubicBezTo>
                    <a:pt x="329" y="103"/>
                    <a:pt x="363" y="143"/>
                    <a:pt x="371" y="188"/>
                  </a:cubicBezTo>
                  <a:lnTo>
                    <a:pt x="511" y="188"/>
                  </a:lnTo>
                  <a:cubicBezTo>
                    <a:pt x="503" y="109"/>
                    <a:pt x="445" y="0"/>
                    <a:pt x="268" y="0"/>
                  </a:cubicBezTo>
                  <a:cubicBezTo>
                    <a:pt x="112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53" y="530"/>
                    <a:pt x="506" y="413"/>
                    <a:pt x="514" y="334"/>
                  </a:cubicBezTo>
                  <a:lnTo>
                    <a:pt x="376" y="33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6" name="Freeform: Shape 11"/>
            <p:cNvSpPr/>
            <p:nvPr/>
          </p:nvSpPr>
          <p:spPr>
            <a:xfrm>
              <a:off x="2117744" y="4755338"/>
              <a:ext cx="101104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3" h="530">
                  <a:moveTo>
                    <a:pt x="268" y="0"/>
                  </a:moveTo>
                  <a:cubicBezTo>
                    <a:pt x="109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24" y="530"/>
                    <a:pt x="533" y="429"/>
                    <a:pt x="533" y="265"/>
                  </a:cubicBezTo>
                  <a:cubicBezTo>
                    <a:pt x="533" y="98"/>
                    <a:pt x="419" y="0"/>
                    <a:pt x="268" y="0"/>
                  </a:cubicBezTo>
                  <a:close/>
                  <a:moveTo>
                    <a:pt x="265" y="424"/>
                  </a:moveTo>
                  <a:cubicBezTo>
                    <a:pt x="188" y="424"/>
                    <a:pt x="146" y="355"/>
                    <a:pt x="146" y="265"/>
                  </a:cubicBezTo>
                  <a:cubicBezTo>
                    <a:pt x="149" y="196"/>
                    <a:pt x="175" y="103"/>
                    <a:pt x="265" y="103"/>
                  </a:cubicBezTo>
                  <a:cubicBezTo>
                    <a:pt x="347" y="103"/>
                    <a:pt x="382" y="183"/>
                    <a:pt x="382" y="265"/>
                  </a:cubicBezTo>
                  <a:cubicBezTo>
                    <a:pt x="382" y="347"/>
                    <a:pt x="347" y="424"/>
                    <a:pt x="265" y="4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660186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1" t="3367" r="2255"/>
          <a:stretch/>
        </p:blipFill>
        <p:spPr>
          <a:xfrm rot="16200000" flipV="1">
            <a:off x="3271266" y="-729235"/>
            <a:ext cx="2601468" cy="9144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 bwMode="white">
          <a:xfrm>
            <a:off x="359051" y="459340"/>
            <a:ext cx="8394466" cy="1142052"/>
          </a:xfrm>
        </p:spPr>
        <p:txBody>
          <a:bodyPr anchor="t"/>
          <a:lstStyle>
            <a:lvl1pPr marL="6251" indent="-6251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000" b="0" i="0" kern="1200" baseline="0" dirty="0">
                <a:solidFill>
                  <a:schemeClr val="accent6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</a:lstStyle>
          <a:p>
            <a:r>
              <a:rPr lang="en-US" dirty="0"/>
              <a:t>Video Slide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5985510" y="4946904"/>
            <a:ext cx="2472136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r" defTabSz="610744"/>
            <a:r>
              <a:rPr lang="en-US" sz="6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© 2017  Cisco and/or its affiliates. All rights reserved.   Cisco Public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>
                <a:solidFill>
                  <a:srgbClr val="FFFFFF">
                    <a:alpha val="60000"/>
                  </a:srgbClr>
                </a:solidFill>
              </a:rPr>
              <a:pPr/>
              <a:t>‹#›</a:t>
            </a:fld>
            <a:endParaRPr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chemeClr val="bg1">
                    <a:alpha val="60000"/>
                  </a:schemeClr>
                </a:solidFill>
                <a:cs typeface="CiscoSans Thin"/>
              </a:defRPr>
            </a:lvl1pPr>
          </a:lstStyle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454861" y="4785454"/>
            <a:ext cx="820227" cy="274319"/>
            <a:chOff x="1741456" y="4513412"/>
            <a:chExt cx="1027381" cy="343600"/>
          </a:xfrm>
          <a:solidFill>
            <a:schemeClr val="bg1"/>
          </a:solidFill>
        </p:grpSpPr>
        <p:sp>
          <p:nvSpPr>
            <p:cNvPr id="15" name="Freeform: Shape 1"/>
            <p:cNvSpPr/>
            <p:nvPr/>
          </p:nvSpPr>
          <p:spPr>
            <a:xfrm>
              <a:off x="2624973" y="4513412"/>
              <a:ext cx="143864" cy="34303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58" h="1806">
                  <a:moveTo>
                    <a:pt x="242" y="829"/>
                  </a:moveTo>
                  <a:cubicBezTo>
                    <a:pt x="215" y="896"/>
                    <a:pt x="204" y="941"/>
                    <a:pt x="204" y="964"/>
                  </a:cubicBezTo>
                  <a:cubicBezTo>
                    <a:pt x="183" y="999"/>
                    <a:pt x="175" y="1070"/>
                    <a:pt x="175" y="1097"/>
                  </a:cubicBezTo>
                  <a:lnTo>
                    <a:pt x="175" y="1129"/>
                  </a:lnTo>
                  <a:lnTo>
                    <a:pt x="223" y="1208"/>
                  </a:lnTo>
                  <a:cubicBezTo>
                    <a:pt x="250" y="1245"/>
                    <a:pt x="218" y="1258"/>
                    <a:pt x="292" y="1282"/>
                  </a:cubicBezTo>
                  <a:cubicBezTo>
                    <a:pt x="318" y="1282"/>
                    <a:pt x="340" y="1261"/>
                    <a:pt x="353" y="1221"/>
                  </a:cubicBezTo>
                  <a:lnTo>
                    <a:pt x="353" y="1208"/>
                  </a:lnTo>
                  <a:cubicBezTo>
                    <a:pt x="353" y="1113"/>
                    <a:pt x="387" y="978"/>
                    <a:pt x="419" y="888"/>
                  </a:cubicBezTo>
                  <a:cubicBezTo>
                    <a:pt x="419" y="845"/>
                    <a:pt x="456" y="718"/>
                    <a:pt x="588" y="406"/>
                  </a:cubicBezTo>
                  <a:cubicBezTo>
                    <a:pt x="588" y="371"/>
                    <a:pt x="618" y="308"/>
                    <a:pt x="678" y="210"/>
                  </a:cubicBezTo>
                  <a:cubicBezTo>
                    <a:pt x="729" y="125"/>
                    <a:pt x="742" y="138"/>
                    <a:pt x="758" y="128"/>
                  </a:cubicBezTo>
                  <a:lnTo>
                    <a:pt x="758" y="80"/>
                  </a:lnTo>
                  <a:lnTo>
                    <a:pt x="739" y="61"/>
                  </a:lnTo>
                  <a:cubicBezTo>
                    <a:pt x="739" y="61"/>
                    <a:pt x="721" y="43"/>
                    <a:pt x="671" y="22"/>
                  </a:cubicBezTo>
                  <a:cubicBezTo>
                    <a:pt x="671" y="22"/>
                    <a:pt x="620" y="0"/>
                    <a:pt x="604" y="0"/>
                  </a:cubicBezTo>
                  <a:cubicBezTo>
                    <a:pt x="588" y="0"/>
                    <a:pt x="557" y="32"/>
                    <a:pt x="530" y="93"/>
                  </a:cubicBezTo>
                  <a:close/>
                  <a:moveTo>
                    <a:pt x="14" y="1738"/>
                  </a:moveTo>
                  <a:cubicBezTo>
                    <a:pt x="14" y="1772"/>
                    <a:pt x="-18" y="1783"/>
                    <a:pt x="16" y="1806"/>
                  </a:cubicBezTo>
                  <a:lnTo>
                    <a:pt x="77" y="1806"/>
                  </a:lnTo>
                  <a:cubicBezTo>
                    <a:pt x="144" y="1775"/>
                    <a:pt x="167" y="1716"/>
                    <a:pt x="252" y="1528"/>
                  </a:cubicBezTo>
                  <a:lnTo>
                    <a:pt x="252" y="1486"/>
                  </a:lnTo>
                  <a:cubicBezTo>
                    <a:pt x="252" y="1460"/>
                    <a:pt x="273" y="1446"/>
                    <a:pt x="218" y="1412"/>
                  </a:cubicBezTo>
                  <a:lnTo>
                    <a:pt x="202" y="1412"/>
                  </a:lnTo>
                  <a:cubicBezTo>
                    <a:pt x="93" y="1409"/>
                    <a:pt x="67" y="1465"/>
                    <a:pt x="14" y="168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6" name="Freeform: Shape 2"/>
            <p:cNvSpPr/>
            <p:nvPr/>
          </p:nvSpPr>
          <p:spPr>
            <a:xfrm>
              <a:off x="2244124" y="4551801"/>
              <a:ext cx="81339" cy="30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9" h="1602">
                  <a:moveTo>
                    <a:pt x="244" y="1533"/>
                  </a:moveTo>
                  <a:cubicBezTo>
                    <a:pt x="209" y="1533"/>
                    <a:pt x="199" y="1483"/>
                    <a:pt x="183" y="1329"/>
                  </a:cubicBezTo>
                  <a:cubicBezTo>
                    <a:pt x="201" y="1064"/>
                    <a:pt x="223" y="884"/>
                    <a:pt x="241" y="789"/>
                  </a:cubicBezTo>
                  <a:cubicBezTo>
                    <a:pt x="323" y="384"/>
                    <a:pt x="307" y="458"/>
                    <a:pt x="366" y="320"/>
                  </a:cubicBezTo>
                  <a:cubicBezTo>
                    <a:pt x="424" y="180"/>
                    <a:pt x="429" y="161"/>
                    <a:pt x="429" y="119"/>
                  </a:cubicBezTo>
                  <a:cubicBezTo>
                    <a:pt x="429" y="71"/>
                    <a:pt x="376" y="32"/>
                    <a:pt x="268" y="0"/>
                  </a:cubicBezTo>
                  <a:lnTo>
                    <a:pt x="260" y="0"/>
                  </a:lnTo>
                  <a:lnTo>
                    <a:pt x="257" y="2"/>
                  </a:lnTo>
                  <a:cubicBezTo>
                    <a:pt x="257" y="2"/>
                    <a:pt x="254" y="5"/>
                    <a:pt x="241" y="63"/>
                  </a:cubicBezTo>
                  <a:lnTo>
                    <a:pt x="209" y="201"/>
                  </a:lnTo>
                  <a:cubicBezTo>
                    <a:pt x="130" y="535"/>
                    <a:pt x="127" y="564"/>
                    <a:pt x="109" y="614"/>
                  </a:cubicBezTo>
                  <a:cubicBezTo>
                    <a:pt x="-8" y="1138"/>
                    <a:pt x="0" y="1213"/>
                    <a:pt x="0" y="1340"/>
                  </a:cubicBezTo>
                  <a:cubicBezTo>
                    <a:pt x="5" y="1385"/>
                    <a:pt x="27" y="1432"/>
                    <a:pt x="66" y="1483"/>
                  </a:cubicBezTo>
                  <a:cubicBezTo>
                    <a:pt x="146" y="1562"/>
                    <a:pt x="212" y="1602"/>
                    <a:pt x="257" y="160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" name="Freeform: Shape 3"/>
            <p:cNvSpPr/>
            <p:nvPr/>
          </p:nvSpPr>
          <p:spPr>
            <a:xfrm>
              <a:off x="2307789" y="4611664"/>
              <a:ext cx="82479" cy="2445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5" h="1288">
                  <a:moveTo>
                    <a:pt x="270" y="204"/>
                  </a:moveTo>
                  <a:lnTo>
                    <a:pt x="294" y="212"/>
                  </a:lnTo>
                  <a:cubicBezTo>
                    <a:pt x="331" y="206"/>
                    <a:pt x="379" y="164"/>
                    <a:pt x="435" y="82"/>
                  </a:cubicBezTo>
                  <a:lnTo>
                    <a:pt x="432" y="71"/>
                  </a:lnTo>
                  <a:cubicBezTo>
                    <a:pt x="429" y="45"/>
                    <a:pt x="395" y="21"/>
                    <a:pt x="329" y="0"/>
                  </a:cubicBezTo>
                  <a:lnTo>
                    <a:pt x="321" y="0"/>
                  </a:lnTo>
                  <a:cubicBezTo>
                    <a:pt x="302" y="3"/>
                    <a:pt x="284" y="69"/>
                    <a:pt x="270" y="204"/>
                  </a:cubicBezTo>
                  <a:close/>
                  <a:moveTo>
                    <a:pt x="210" y="1218"/>
                  </a:moveTo>
                  <a:lnTo>
                    <a:pt x="199" y="1189"/>
                  </a:lnTo>
                  <a:cubicBezTo>
                    <a:pt x="194" y="1048"/>
                    <a:pt x="194" y="956"/>
                    <a:pt x="204" y="913"/>
                  </a:cubicBezTo>
                  <a:lnTo>
                    <a:pt x="194" y="884"/>
                  </a:lnTo>
                  <a:cubicBezTo>
                    <a:pt x="191" y="829"/>
                    <a:pt x="196" y="800"/>
                    <a:pt x="207" y="800"/>
                  </a:cubicBezTo>
                  <a:cubicBezTo>
                    <a:pt x="220" y="712"/>
                    <a:pt x="236" y="662"/>
                    <a:pt x="249" y="651"/>
                  </a:cubicBezTo>
                  <a:cubicBezTo>
                    <a:pt x="255" y="590"/>
                    <a:pt x="286" y="511"/>
                    <a:pt x="347" y="413"/>
                  </a:cubicBezTo>
                  <a:cubicBezTo>
                    <a:pt x="345" y="381"/>
                    <a:pt x="281" y="341"/>
                    <a:pt x="165" y="291"/>
                  </a:cubicBezTo>
                  <a:cubicBezTo>
                    <a:pt x="133" y="294"/>
                    <a:pt x="106" y="360"/>
                    <a:pt x="82" y="484"/>
                  </a:cubicBezTo>
                  <a:cubicBezTo>
                    <a:pt x="16" y="768"/>
                    <a:pt x="-10" y="969"/>
                    <a:pt x="3" y="1086"/>
                  </a:cubicBezTo>
                  <a:cubicBezTo>
                    <a:pt x="14" y="1168"/>
                    <a:pt x="24" y="1207"/>
                    <a:pt x="40" y="1207"/>
                  </a:cubicBezTo>
                  <a:cubicBezTo>
                    <a:pt x="96" y="1268"/>
                    <a:pt x="157" y="1295"/>
                    <a:pt x="225" y="128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8" name="Freeform: Shape 4"/>
            <p:cNvSpPr/>
            <p:nvPr/>
          </p:nvSpPr>
          <p:spPr>
            <a:xfrm>
              <a:off x="2387038" y="4639791"/>
              <a:ext cx="173891" cy="21627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6" h="1139">
                  <a:moveTo>
                    <a:pt x="871" y="172"/>
                  </a:moveTo>
                  <a:cubicBezTo>
                    <a:pt x="900" y="141"/>
                    <a:pt x="916" y="114"/>
                    <a:pt x="916" y="95"/>
                  </a:cubicBezTo>
                  <a:cubicBezTo>
                    <a:pt x="916" y="37"/>
                    <a:pt x="892" y="5"/>
                    <a:pt x="795" y="0"/>
                  </a:cubicBezTo>
                  <a:cubicBezTo>
                    <a:pt x="773" y="0"/>
                    <a:pt x="736" y="35"/>
                    <a:pt x="683" y="106"/>
                  </a:cubicBezTo>
                  <a:cubicBezTo>
                    <a:pt x="644" y="252"/>
                    <a:pt x="599" y="350"/>
                    <a:pt x="543" y="403"/>
                  </a:cubicBezTo>
                  <a:cubicBezTo>
                    <a:pt x="456" y="596"/>
                    <a:pt x="389" y="723"/>
                    <a:pt x="344" y="781"/>
                  </a:cubicBezTo>
                  <a:cubicBezTo>
                    <a:pt x="331" y="832"/>
                    <a:pt x="318" y="858"/>
                    <a:pt x="307" y="858"/>
                  </a:cubicBezTo>
                  <a:lnTo>
                    <a:pt x="305" y="858"/>
                  </a:lnTo>
                  <a:cubicBezTo>
                    <a:pt x="305" y="858"/>
                    <a:pt x="302" y="858"/>
                    <a:pt x="299" y="773"/>
                  </a:cubicBezTo>
                  <a:lnTo>
                    <a:pt x="294" y="569"/>
                  </a:lnTo>
                  <a:lnTo>
                    <a:pt x="302" y="498"/>
                  </a:lnTo>
                  <a:lnTo>
                    <a:pt x="286" y="416"/>
                  </a:lnTo>
                  <a:lnTo>
                    <a:pt x="294" y="397"/>
                  </a:lnTo>
                  <a:lnTo>
                    <a:pt x="278" y="363"/>
                  </a:lnTo>
                  <a:lnTo>
                    <a:pt x="286" y="339"/>
                  </a:lnTo>
                  <a:lnTo>
                    <a:pt x="286" y="334"/>
                  </a:lnTo>
                  <a:cubicBezTo>
                    <a:pt x="286" y="286"/>
                    <a:pt x="207" y="249"/>
                    <a:pt x="45" y="220"/>
                  </a:cubicBezTo>
                  <a:cubicBezTo>
                    <a:pt x="24" y="225"/>
                    <a:pt x="11" y="236"/>
                    <a:pt x="0" y="249"/>
                  </a:cubicBezTo>
                  <a:lnTo>
                    <a:pt x="0" y="260"/>
                  </a:lnTo>
                  <a:cubicBezTo>
                    <a:pt x="29" y="260"/>
                    <a:pt x="53" y="474"/>
                    <a:pt x="74" y="906"/>
                  </a:cubicBezTo>
                  <a:cubicBezTo>
                    <a:pt x="74" y="993"/>
                    <a:pt x="93" y="1049"/>
                    <a:pt x="133" y="1073"/>
                  </a:cubicBezTo>
                  <a:cubicBezTo>
                    <a:pt x="170" y="1115"/>
                    <a:pt x="215" y="1139"/>
                    <a:pt x="273" y="1139"/>
                  </a:cubicBezTo>
                  <a:lnTo>
                    <a:pt x="302" y="1139"/>
                  </a:lnTo>
                  <a:lnTo>
                    <a:pt x="305" y="1136"/>
                  </a:lnTo>
                  <a:cubicBezTo>
                    <a:pt x="305" y="1136"/>
                    <a:pt x="307" y="1134"/>
                    <a:pt x="342" y="1054"/>
                  </a:cubicBezTo>
                  <a:lnTo>
                    <a:pt x="432" y="848"/>
                  </a:lnTo>
                  <a:cubicBezTo>
                    <a:pt x="516" y="667"/>
                    <a:pt x="569" y="564"/>
                    <a:pt x="593" y="540"/>
                  </a:cubicBezTo>
                  <a:cubicBezTo>
                    <a:pt x="620" y="474"/>
                    <a:pt x="641" y="440"/>
                    <a:pt x="652" y="434"/>
                  </a:cubicBezTo>
                  <a:lnTo>
                    <a:pt x="654" y="434"/>
                  </a:lnTo>
                  <a:cubicBezTo>
                    <a:pt x="654" y="434"/>
                    <a:pt x="657" y="434"/>
                    <a:pt x="712" y="36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" name="Freeform: Shape 5"/>
            <p:cNvSpPr/>
            <p:nvPr/>
          </p:nvSpPr>
          <p:spPr>
            <a:xfrm>
              <a:off x="2518358" y="4655945"/>
              <a:ext cx="124099" cy="20106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4" h="1059">
                  <a:moveTo>
                    <a:pt x="337" y="53"/>
                  </a:moveTo>
                  <a:cubicBezTo>
                    <a:pt x="276" y="108"/>
                    <a:pt x="233" y="167"/>
                    <a:pt x="204" y="230"/>
                  </a:cubicBezTo>
                  <a:lnTo>
                    <a:pt x="201" y="233"/>
                  </a:lnTo>
                  <a:cubicBezTo>
                    <a:pt x="201" y="233"/>
                    <a:pt x="199" y="236"/>
                    <a:pt x="183" y="262"/>
                  </a:cubicBezTo>
                  <a:lnTo>
                    <a:pt x="125" y="368"/>
                  </a:lnTo>
                  <a:cubicBezTo>
                    <a:pt x="43" y="564"/>
                    <a:pt x="0" y="710"/>
                    <a:pt x="0" y="808"/>
                  </a:cubicBezTo>
                  <a:lnTo>
                    <a:pt x="0" y="826"/>
                  </a:lnTo>
                  <a:cubicBezTo>
                    <a:pt x="0" y="861"/>
                    <a:pt x="21" y="900"/>
                    <a:pt x="66" y="945"/>
                  </a:cubicBezTo>
                  <a:cubicBezTo>
                    <a:pt x="109" y="1019"/>
                    <a:pt x="159" y="1059"/>
                    <a:pt x="220" y="1059"/>
                  </a:cubicBezTo>
                  <a:cubicBezTo>
                    <a:pt x="268" y="1049"/>
                    <a:pt x="294" y="1038"/>
                    <a:pt x="294" y="1030"/>
                  </a:cubicBezTo>
                  <a:cubicBezTo>
                    <a:pt x="339" y="998"/>
                    <a:pt x="360" y="977"/>
                    <a:pt x="360" y="964"/>
                  </a:cubicBezTo>
                  <a:cubicBezTo>
                    <a:pt x="432" y="874"/>
                    <a:pt x="477" y="800"/>
                    <a:pt x="501" y="739"/>
                  </a:cubicBezTo>
                  <a:lnTo>
                    <a:pt x="501" y="733"/>
                  </a:lnTo>
                  <a:lnTo>
                    <a:pt x="485" y="720"/>
                  </a:lnTo>
                  <a:lnTo>
                    <a:pt x="469" y="733"/>
                  </a:lnTo>
                  <a:cubicBezTo>
                    <a:pt x="392" y="845"/>
                    <a:pt x="310" y="924"/>
                    <a:pt x="220" y="972"/>
                  </a:cubicBezTo>
                  <a:cubicBezTo>
                    <a:pt x="204" y="972"/>
                    <a:pt x="191" y="961"/>
                    <a:pt x="183" y="943"/>
                  </a:cubicBezTo>
                  <a:cubicBezTo>
                    <a:pt x="183" y="813"/>
                    <a:pt x="233" y="641"/>
                    <a:pt x="331" y="421"/>
                  </a:cubicBezTo>
                  <a:lnTo>
                    <a:pt x="382" y="424"/>
                  </a:lnTo>
                  <a:cubicBezTo>
                    <a:pt x="382" y="424"/>
                    <a:pt x="411" y="426"/>
                    <a:pt x="440" y="416"/>
                  </a:cubicBezTo>
                  <a:lnTo>
                    <a:pt x="530" y="379"/>
                  </a:lnTo>
                  <a:cubicBezTo>
                    <a:pt x="588" y="349"/>
                    <a:pt x="628" y="299"/>
                    <a:pt x="654" y="230"/>
                  </a:cubicBezTo>
                  <a:lnTo>
                    <a:pt x="654" y="159"/>
                  </a:lnTo>
                  <a:cubicBezTo>
                    <a:pt x="646" y="111"/>
                    <a:pt x="577" y="58"/>
                    <a:pt x="448" y="0"/>
                  </a:cubicBezTo>
                  <a:lnTo>
                    <a:pt x="411" y="0"/>
                  </a:lnTo>
                  <a:close/>
                  <a:moveTo>
                    <a:pt x="374" y="349"/>
                  </a:moveTo>
                  <a:cubicBezTo>
                    <a:pt x="453" y="244"/>
                    <a:pt x="506" y="191"/>
                    <a:pt x="535" y="191"/>
                  </a:cubicBezTo>
                  <a:lnTo>
                    <a:pt x="543" y="191"/>
                  </a:lnTo>
                  <a:lnTo>
                    <a:pt x="551" y="196"/>
                  </a:lnTo>
                  <a:cubicBezTo>
                    <a:pt x="498" y="310"/>
                    <a:pt x="448" y="368"/>
                    <a:pt x="405" y="368"/>
                  </a:cubicBezTo>
                  <a:lnTo>
                    <a:pt x="376" y="355"/>
                  </a:lnTo>
                  <a:lnTo>
                    <a:pt x="376" y="34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0" name="Freeform: Shape 6"/>
            <p:cNvSpPr/>
            <p:nvPr/>
          </p:nvSpPr>
          <p:spPr>
            <a:xfrm>
              <a:off x="1741456" y="4718660"/>
              <a:ext cx="122009" cy="1372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3" h="723">
                  <a:moveTo>
                    <a:pt x="495" y="442"/>
                  </a:moveTo>
                  <a:cubicBezTo>
                    <a:pt x="490" y="495"/>
                    <a:pt x="455" y="598"/>
                    <a:pt x="339" y="598"/>
                  </a:cubicBezTo>
                  <a:cubicBezTo>
                    <a:pt x="233" y="598"/>
                    <a:pt x="151" y="522"/>
                    <a:pt x="151" y="363"/>
                  </a:cubicBezTo>
                  <a:cubicBezTo>
                    <a:pt x="151" y="220"/>
                    <a:pt x="222" y="127"/>
                    <a:pt x="339" y="127"/>
                  </a:cubicBezTo>
                  <a:cubicBezTo>
                    <a:pt x="434" y="127"/>
                    <a:pt x="482" y="199"/>
                    <a:pt x="490" y="249"/>
                  </a:cubicBezTo>
                  <a:lnTo>
                    <a:pt x="635" y="249"/>
                  </a:lnTo>
                  <a:cubicBezTo>
                    <a:pt x="627" y="161"/>
                    <a:pt x="559" y="0"/>
                    <a:pt x="339" y="0"/>
                  </a:cubicBezTo>
                  <a:cubicBezTo>
                    <a:pt x="130" y="0"/>
                    <a:pt x="0" y="156"/>
                    <a:pt x="0" y="360"/>
                  </a:cubicBezTo>
                  <a:cubicBezTo>
                    <a:pt x="0" y="577"/>
                    <a:pt x="140" y="723"/>
                    <a:pt x="339" y="723"/>
                  </a:cubicBezTo>
                  <a:cubicBezTo>
                    <a:pt x="566" y="723"/>
                    <a:pt x="638" y="537"/>
                    <a:pt x="643" y="43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1" name="Freeform: Shape 7"/>
            <p:cNvSpPr/>
            <p:nvPr/>
          </p:nvSpPr>
          <p:spPr>
            <a:xfrm>
              <a:off x="1876198" y="4721701"/>
              <a:ext cx="27556" cy="233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124">
                  <a:moveTo>
                    <a:pt x="73" y="12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2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2" name="Freeform: Shape 8"/>
            <p:cNvSpPr/>
            <p:nvPr/>
          </p:nvSpPr>
          <p:spPr>
            <a:xfrm>
              <a:off x="1876198" y="4757809"/>
              <a:ext cx="27556" cy="9502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501">
                  <a:moveTo>
                    <a:pt x="73" y="501"/>
                  </a:moveTo>
                  <a:lnTo>
                    <a:pt x="0" y="501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50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3" name="Freeform: Shape 9"/>
            <p:cNvSpPr/>
            <p:nvPr/>
          </p:nvSpPr>
          <p:spPr>
            <a:xfrm>
              <a:off x="1914967" y="4755338"/>
              <a:ext cx="90461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7" h="530">
                  <a:moveTo>
                    <a:pt x="16" y="146"/>
                  </a:moveTo>
                  <a:cubicBezTo>
                    <a:pt x="16" y="252"/>
                    <a:pt x="109" y="284"/>
                    <a:pt x="162" y="297"/>
                  </a:cubicBezTo>
                  <a:cubicBezTo>
                    <a:pt x="175" y="299"/>
                    <a:pt x="212" y="310"/>
                    <a:pt x="225" y="313"/>
                  </a:cubicBezTo>
                  <a:cubicBezTo>
                    <a:pt x="278" y="326"/>
                    <a:pt x="326" y="337"/>
                    <a:pt x="326" y="379"/>
                  </a:cubicBezTo>
                  <a:cubicBezTo>
                    <a:pt x="326" y="408"/>
                    <a:pt x="294" y="432"/>
                    <a:pt x="236" y="432"/>
                  </a:cubicBezTo>
                  <a:cubicBezTo>
                    <a:pt x="178" y="432"/>
                    <a:pt x="143" y="403"/>
                    <a:pt x="138" y="352"/>
                  </a:cubicBezTo>
                  <a:lnTo>
                    <a:pt x="0" y="352"/>
                  </a:lnTo>
                  <a:cubicBezTo>
                    <a:pt x="6" y="405"/>
                    <a:pt x="35" y="530"/>
                    <a:pt x="236" y="530"/>
                  </a:cubicBezTo>
                  <a:cubicBezTo>
                    <a:pt x="424" y="530"/>
                    <a:pt x="477" y="427"/>
                    <a:pt x="477" y="368"/>
                  </a:cubicBezTo>
                  <a:cubicBezTo>
                    <a:pt x="477" y="302"/>
                    <a:pt x="435" y="246"/>
                    <a:pt x="310" y="215"/>
                  </a:cubicBezTo>
                  <a:cubicBezTo>
                    <a:pt x="302" y="212"/>
                    <a:pt x="262" y="204"/>
                    <a:pt x="247" y="199"/>
                  </a:cubicBezTo>
                  <a:cubicBezTo>
                    <a:pt x="183" y="183"/>
                    <a:pt x="165" y="172"/>
                    <a:pt x="165" y="141"/>
                  </a:cubicBezTo>
                  <a:cubicBezTo>
                    <a:pt x="165" y="111"/>
                    <a:pt x="196" y="98"/>
                    <a:pt x="231" y="98"/>
                  </a:cubicBezTo>
                  <a:cubicBezTo>
                    <a:pt x="310" y="98"/>
                    <a:pt x="326" y="138"/>
                    <a:pt x="326" y="162"/>
                  </a:cubicBezTo>
                  <a:lnTo>
                    <a:pt x="464" y="162"/>
                  </a:lnTo>
                  <a:cubicBezTo>
                    <a:pt x="464" y="109"/>
                    <a:pt x="427" y="0"/>
                    <a:pt x="231" y="0"/>
                  </a:cubicBezTo>
                  <a:cubicBezTo>
                    <a:pt x="74" y="0"/>
                    <a:pt x="16" y="80"/>
                    <a:pt x="16" y="1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4" name="Freeform: Shape 10"/>
            <p:cNvSpPr/>
            <p:nvPr/>
          </p:nvSpPr>
          <p:spPr>
            <a:xfrm>
              <a:off x="2012080" y="4755338"/>
              <a:ext cx="97493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4" h="530">
                  <a:moveTo>
                    <a:pt x="376" y="331"/>
                  </a:moveTo>
                  <a:cubicBezTo>
                    <a:pt x="366" y="379"/>
                    <a:pt x="334" y="424"/>
                    <a:pt x="270" y="424"/>
                  </a:cubicBezTo>
                  <a:cubicBezTo>
                    <a:pt x="191" y="424"/>
                    <a:pt x="151" y="355"/>
                    <a:pt x="151" y="265"/>
                  </a:cubicBezTo>
                  <a:cubicBezTo>
                    <a:pt x="151" y="196"/>
                    <a:pt x="178" y="103"/>
                    <a:pt x="270" y="103"/>
                  </a:cubicBezTo>
                  <a:cubicBezTo>
                    <a:pt x="329" y="103"/>
                    <a:pt x="363" y="143"/>
                    <a:pt x="371" y="188"/>
                  </a:cubicBezTo>
                  <a:lnTo>
                    <a:pt x="511" y="188"/>
                  </a:lnTo>
                  <a:cubicBezTo>
                    <a:pt x="503" y="109"/>
                    <a:pt x="445" y="0"/>
                    <a:pt x="268" y="0"/>
                  </a:cubicBezTo>
                  <a:cubicBezTo>
                    <a:pt x="112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53" y="530"/>
                    <a:pt x="506" y="413"/>
                    <a:pt x="514" y="334"/>
                  </a:cubicBezTo>
                  <a:lnTo>
                    <a:pt x="376" y="33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5" name="Freeform: Shape 11"/>
            <p:cNvSpPr/>
            <p:nvPr/>
          </p:nvSpPr>
          <p:spPr>
            <a:xfrm>
              <a:off x="2117744" y="4755338"/>
              <a:ext cx="101104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3" h="530">
                  <a:moveTo>
                    <a:pt x="268" y="0"/>
                  </a:moveTo>
                  <a:cubicBezTo>
                    <a:pt x="109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24" y="530"/>
                    <a:pt x="533" y="429"/>
                    <a:pt x="533" y="265"/>
                  </a:cubicBezTo>
                  <a:cubicBezTo>
                    <a:pt x="533" y="98"/>
                    <a:pt x="419" y="0"/>
                    <a:pt x="268" y="0"/>
                  </a:cubicBezTo>
                  <a:close/>
                  <a:moveTo>
                    <a:pt x="265" y="424"/>
                  </a:moveTo>
                  <a:cubicBezTo>
                    <a:pt x="188" y="424"/>
                    <a:pt x="146" y="355"/>
                    <a:pt x="146" y="265"/>
                  </a:cubicBezTo>
                  <a:cubicBezTo>
                    <a:pt x="149" y="196"/>
                    <a:pt x="175" y="103"/>
                    <a:pt x="265" y="103"/>
                  </a:cubicBezTo>
                  <a:cubicBezTo>
                    <a:pt x="347" y="103"/>
                    <a:pt x="382" y="183"/>
                    <a:pt x="382" y="265"/>
                  </a:cubicBezTo>
                  <a:cubicBezTo>
                    <a:pt x="382" y="347"/>
                    <a:pt x="347" y="424"/>
                    <a:pt x="265" y="4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881197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5160536"/>
          </a:xfrm>
          <a:prstGeom prst="rect">
            <a:avLst/>
          </a:prstGeom>
          <a:solidFill>
            <a:srgbClr val="00BCEB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 err="1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3341679"/>
            <a:ext cx="9144000" cy="1818857"/>
            <a:chOff x="0" y="3324643"/>
            <a:chExt cx="9144000" cy="1818857"/>
          </a:xfrm>
          <a:solidFill>
            <a:srgbClr val="005073"/>
          </a:solidFill>
        </p:grpSpPr>
        <p:grpSp>
          <p:nvGrpSpPr>
            <p:cNvPr id="14" name="Group 13"/>
            <p:cNvGrpSpPr/>
            <p:nvPr/>
          </p:nvGrpSpPr>
          <p:grpSpPr>
            <a:xfrm>
              <a:off x="0" y="3324643"/>
              <a:ext cx="9144000" cy="1709204"/>
              <a:chOff x="2676240" y="1391040"/>
              <a:chExt cx="5323319" cy="995039"/>
            </a:xfrm>
            <a:grpFill/>
          </p:grpSpPr>
          <p:sp>
            <p:nvSpPr>
              <p:cNvPr id="16" name="Freeform: Shape 1"/>
              <p:cNvSpPr/>
              <p:nvPr/>
            </p:nvSpPr>
            <p:spPr>
              <a:xfrm>
                <a:off x="2676240" y="2204279"/>
                <a:ext cx="5323319" cy="181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804" h="506">
                    <a:moveTo>
                      <a:pt x="7403" y="506"/>
                    </a:moveTo>
                    <a:lnTo>
                      <a:pt x="0" y="506"/>
                    </a:lnTo>
                    <a:lnTo>
                      <a:pt x="0" y="0"/>
                    </a:lnTo>
                    <a:lnTo>
                      <a:pt x="14804" y="0"/>
                    </a:lnTo>
                    <a:lnTo>
                      <a:pt x="14804" y="50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7" name="Freeform: Shape 2"/>
              <p:cNvSpPr/>
              <p:nvPr/>
            </p:nvSpPr>
            <p:spPr>
              <a:xfrm>
                <a:off x="4409279" y="2031839"/>
                <a:ext cx="105480" cy="326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94" h="908">
                    <a:moveTo>
                      <a:pt x="147" y="908"/>
                    </a:moveTo>
                    <a:lnTo>
                      <a:pt x="0" y="90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90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8" name="Freeform: Shape 3"/>
              <p:cNvSpPr/>
              <p:nvPr/>
            </p:nvSpPr>
            <p:spPr>
              <a:xfrm>
                <a:off x="4554360" y="2088719"/>
                <a:ext cx="32760" cy="263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2" h="734">
                    <a:moveTo>
                      <a:pt x="46" y="734"/>
                    </a:moveTo>
                    <a:lnTo>
                      <a:pt x="0" y="734"/>
                    </a:lnTo>
                    <a:lnTo>
                      <a:pt x="0" y="0"/>
                    </a:lnTo>
                    <a:lnTo>
                      <a:pt x="92" y="0"/>
                    </a:lnTo>
                    <a:lnTo>
                      <a:pt x="92" y="734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9" name="Freeform: Shape 4"/>
              <p:cNvSpPr/>
              <p:nvPr/>
            </p:nvSpPr>
            <p:spPr>
              <a:xfrm>
                <a:off x="4733279" y="1795320"/>
                <a:ext cx="68400" cy="5259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91" h="1462">
                    <a:moveTo>
                      <a:pt x="96" y="1462"/>
                    </a:moveTo>
                    <a:lnTo>
                      <a:pt x="0" y="1462"/>
                    </a:lnTo>
                    <a:lnTo>
                      <a:pt x="0" y="0"/>
                    </a:lnTo>
                    <a:lnTo>
                      <a:pt x="191" y="0"/>
                    </a:lnTo>
                    <a:lnTo>
                      <a:pt x="191" y="146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0" name="Freeform: Shape 5"/>
              <p:cNvSpPr/>
              <p:nvPr/>
            </p:nvSpPr>
            <p:spPr>
              <a:xfrm>
                <a:off x="4659120" y="2103120"/>
                <a:ext cx="114840" cy="2113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20" h="588">
                    <a:moveTo>
                      <a:pt x="160" y="588"/>
                    </a:moveTo>
                    <a:lnTo>
                      <a:pt x="0" y="588"/>
                    </a:lnTo>
                    <a:lnTo>
                      <a:pt x="0" y="0"/>
                    </a:lnTo>
                    <a:lnTo>
                      <a:pt x="320" y="0"/>
                    </a:lnTo>
                    <a:lnTo>
                      <a:pt x="320" y="58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1" name="Freeform: Shape 6"/>
              <p:cNvSpPr/>
              <p:nvPr/>
            </p:nvSpPr>
            <p:spPr>
              <a:xfrm>
                <a:off x="4938479" y="2107800"/>
                <a:ext cx="571680" cy="1483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589" h="413">
                    <a:moveTo>
                      <a:pt x="794" y="413"/>
                    </a:moveTo>
                    <a:lnTo>
                      <a:pt x="0" y="413"/>
                    </a:lnTo>
                    <a:lnTo>
                      <a:pt x="0" y="0"/>
                    </a:lnTo>
                    <a:lnTo>
                      <a:pt x="1589" y="0"/>
                    </a:lnTo>
                    <a:lnTo>
                      <a:pt x="1589" y="413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3" name="Freeform: Shape 7"/>
              <p:cNvSpPr/>
              <p:nvPr/>
            </p:nvSpPr>
            <p:spPr>
              <a:xfrm>
                <a:off x="4640040" y="2163240"/>
                <a:ext cx="783359" cy="766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177" h="214">
                    <a:moveTo>
                      <a:pt x="1088" y="214"/>
                    </a:moveTo>
                    <a:lnTo>
                      <a:pt x="0" y="214"/>
                    </a:lnTo>
                    <a:lnTo>
                      <a:pt x="0" y="0"/>
                    </a:lnTo>
                    <a:lnTo>
                      <a:pt x="2177" y="0"/>
                    </a:lnTo>
                    <a:lnTo>
                      <a:pt x="2177" y="214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4" name="Freeform: Shape 8"/>
              <p:cNvSpPr/>
              <p:nvPr/>
            </p:nvSpPr>
            <p:spPr>
              <a:xfrm>
                <a:off x="3107159" y="2031839"/>
                <a:ext cx="105480" cy="326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94" h="908">
                    <a:moveTo>
                      <a:pt x="147" y="908"/>
                    </a:moveTo>
                    <a:lnTo>
                      <a:pt x="0" y="90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90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5" name="Freeform: Shape 9"/>
              <p:cNvSpPr/>
              <p:nvPr/>
            </p:nvSpPr>
            <p:spPr>
              <a:xfrm>
                <a:off x="7894079" y="2031839"/>
                <a:ext cx="105480" cy="326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94" h="908">
                    <a:moveTo>
                      <a:pt x="147" y="908"/>
                    </a:moveTo>
                    <a:lnTo>
                      <a:pt x="0" y="90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90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6" name="Freeform: Shape 10"/>
              <p:cNvSpPr/>
              <p:nvPr/>
            </p:nvSpPr>
            <p:spPr>
              <a:xfrm>
                <a:off x="3252239" y="2088719"/>
                <a:ext cx="32760" cy="263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2" h="734">
                    <a:moveTo>
                      <a:pt x="46" y="734"/>
                    </a:moveTo>
                    <a:lnTo>
                      <a:pt x="0" y="734"/>
                    </a:lnTo>
                    <a:lnTo>
                      <a:pt x="0" y="0"/>
                    </a:lnTo>
                    <a:lnTo>
                      <a:pt x="92" y="0"/>
                    </a:lnTo>
                    <a:lnTo>
                      <a:pt x="92" y="734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7" name="Freeform: Shape 11"/>
              <p:cNvSpPr/>
              <p:nvPr/>
            </p:nvSpPr>
            <p:spPr>
              <a:xfrm>
                <a:off x="3432239" y="1795320"/>
                <a:ext cx="68400" cy="5259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91" h="1462">
                    <a:moveTo>
                      <a:pt x="95" y="1462"/>
                    </a:moveTo>
                    <a:lnTo>
                      <a:pt x="0" y="1462"/>
                    </a:lnTo>
                    <a:lnTo>
                      <a:pt x="0" y="0"/>
                    </a:lnTo>
                    <a:lnTo>
                      <a:pt x="191" y="0"/>
                    </a:lnTo>
                    <a:lnTo>
                      <a:pt x="191" y="146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8" name="Freeform: Shape 12"/>
              <p:cNvSpPr/>
              <p:nvPr/>
            </p:nvSpPr>
            <p:spPr>
              <a:xfrm>
                <a:off x="3524759" y="1795320"/>
                <a:ext cx="68040" cy="5259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90" h="1462">
                    <a:moveTo>
                      <a:pt x="95" y="1462"/>
                    </a:moveTo>
                    <a:lnTo>
                      <a:pt x="0" y="1462"/>
                    </a:lnTo>
                    <a:lnTo>
                      <a:pt x="0" y="0"/>
                    </a:lnTo>
                    <a:lnTo>
                      <a:pt x="190" y="0"/>
                    </a:lnTo>
                    <a:lnTo>
                      <a:pt x="190" y="146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9" name="Freeform: Shape 13"/>
              <p:cNvSpPr/>
              <p:nvPr/>
            </p:nvSpPr>
            <p:spPr>
              <a:xfrm>
                <a:off x="3617279" y="1795320"/>
                <a:ext cx="68040" cy="5259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90" h="1462">
                    <a:moveTo>
                      <a:pt x="95" y="1462"/>
                    </a:moveTo>
                    <a:lnTo>
                      <a:pt x="0" y="1462"/>
                    </a:lnTo>
                    <a:lnTo>
                      <a:pt x="0" y="0"/>
                    </a:lnTo>
                    <a:lnTo>
                      <a:pt x="190" y="0"/>
                    </a:lnTo>
                    <a:lnTo>
                      <a:pt x="190" y="146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0" name="Freeform: Shape 14"/>
              <p:cNvSpPr/>
              <p:nvPr/>
            </p:nvSpPr>
            <p:spPr>
              <a:xfrm>
                <a:off x="3357720" y="2103120"/>
                <a:ext cx="115200" cy="2113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21" h="588">
                    <a:moveTo>
                      <a:pt x="161" y="588"/>
                    </a:moveTo>
                    <a:lnTo>
                      <a:pt x="0" y="588"/>
                    </a:lnTo>
                    <a:lnTo>
                      <a:pt x="0" y="0"/>
                    </a:lnTo>
                    <a:lnTo>
                      <a:pt x="321" y="0"/>
                    </a:lnTo>
                    <a:lnTo>
                      <a:pt x="321" y="58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1" name="Freeform: Shape 15"/>
              <p:cNvSpPr/>
              <p:nvPr/>
            </p:nvSpPr>
            <p:spPr>
              <a:xfrm>
                <a:off x="3337920" y="2163240"/>
                <a:ext cx="782999" cy="766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176" h="214">
                    <a:moveTo>
                      <a:pt x="1088" y="214"/>
                    </a:moveTo>
                    <a:lnTo>
                      <a:pt x="0" y="214"/>
                    </a:lnTo>
                    <a:lnTo>
                      <a:pt x="0" y="0"/>
                    </a:lnTo>
                    <a:lnTo>
                      <a:pt x="2176" y="0"/>
                    </a:lnTo>
                    <a:lnTo>
                      <a:pt x="2176" y="214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2" name="Freeform: Shape 16"/>
              <p:cNvSpPr/>
              <p:nvPr/>
            </p:nvSpPr>
            <p:spPr>
              <a:xfrm>
                <a:off x="4827960" y="1766520"/>
                <a:ext cx="67320" cy="4276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88" h="1189">
                    <a:moveTo>
                      <a:pt x="94" y="1189"/>
                    </a:moveTo>
                    <a:lnTo>
                      <a:pt x="0" y="1189"/>
                    </a:lnTo>
                    <a:lnTo>
                      <a:pt x="0" y="0"/>
                    </a:lnTo>
                    <a:lnTo>
                      <a:pt x="188" y="0"/>
                    </a:lnTo>
                    <a:lnTo>
                      <a:pt x="188" y="1189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3" name="Freeform: Shape 17"/>
              <p:cNvSpPr/>
              <p:nvPr/>
            </p:nvSpPr>
            <p:spPr>
              <a:xfrm>
                <a:off x="4920120" y="1765800"/>
                <a:ext cx="67320" cy="524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88" h="1459">
                    <a:moveTo>
                      <a:pt x="0" y="1459"/>
                    </a:moveTo>
                    <a:lnTo>
                      <a:pt x="188" y="1459"/>
                    </a:lnTo>
                    <a:lnTo>
                      <a:pt x="188" y="3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4" name="Freeform: Shape 18"/>
              <p:cNvSpPr/>
              <p:nvPr/>
            </p:nvSpPr>
            <p:spPr>
              <a:xfrm>
                <a:off x="5095800" y="1842840"/>
                <a:ext cx="149040" cy="741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15" h="207">
                    <a:moveTo>
                      <a:pt x="208" y="207"/>
                    </a:moveTo>
                    <a:lnTo>
                      <a:pt x="0" y="207"/>
                    </a:lnTo>
                    <a:lnTo>
                      <a:pt x="0" y="0"/>
                    </a:lnTo>
                    <a:lnTo>
                      <a:pt x="415" y="0"/>
                    </a:lnTo>
                    <a:lnTo>
                      <a:pt x="415" y="207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5" name="Freeform: Shape 19"/>
              <p:cNvSpPr/>
              <p:nvPr/>
            </p:nvSpPr>
            <p:spPr>
              <a:xfrm>
                <a:off x="5043240" y="1868760"/>
                <a:ext cx="420840" cy="307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70" h="855">
                    <a:moveTo>
                      <a:pt x="286" y="217"/>
                    </a:moveTo>
                    <a:lnTo>
                      <a:pt x="286" y="174"/>
                    </a:lnTo>
                    <a:lnTo>
                      <a:pt x="1170" y="174"/>
                    </a:lnTo>
                    <a:lnTo>
                      <a:pt x="1170" y="0"/>
                    </a:lnTo>
                    <a:lnTo>
                      <a:pt x="0" y="0"/>
                    </a:lnTo>
                    <a:lnTo>
                      <a:pt x="0" y="855"/>
                    </a:lnTo>
                    <a:lnTo>
                      <a:pt x="1170" y="855"/>
                    </a:lnTo>
                    <a:lnTo>
                      <a:pt x="1170" y="664"/>
                    </a:lnTo>
                    <a:lnTo>
                      <a:pt x="286" y="664"/>
                    </a:lnTo>
                    <a:lnTo>
                      <a:pt x="286" y="622"/>
                    </a:lnTo>
                    <a:lnTo>
                      <a:pt x="1170" y="622"/>
                    </a:lnTo>
                    <a:lnTo>
                      <a:pt x="1170" y="574"/>
                    </a:lnTo>
                    <a:lnTo>
                      <a:pt x="286" y="574"/>
                    </a:lnTo>
                    <a:lnTo>
                      <a:pt x="286" y="535"/>
                    </a:lnTo>
                    <a:lnTo>
                      <a:pt x="1170" y="535"/>
                    </a:lnTo>
                    <a:lnTo>
                      <a:pt x="1170" y="484"/>
                    </a:lnTo>
                    <a:lnTo>
                      <a:pt x="286" y="484"/>
                    </a:lnTo>
                    <a:lnTo>
                      <a:pt x="286" y="445"/>
                    </a:lnTo>
                    <a:lnTo>
                      <a:pt x="1170" y="445"/>
                    </a:lnTo>
                    <a:lnTo>
                      <a:pt x="1170" y="397"/>
                    </a:lnTo>
                    <a:lnTo>
                      <a:pt x="286" y="397"/>
                    </a:lnTo>
                    <a:lnTo>
                      <a:pt x="286" y="355"/>
                    </a:lnTo>
                    <a:lnTo>
                      <a:pt x="1170" y="355"/>
                    </a:lnTo>
                    <a:lnTo>
                      <a:pt x="1170" y="307"/>
                    </a:lnTo>
                    <a:lnTo>
                      <a:pt x="286" y="307"/>
                    </a:lnTo>
                    <a:lnTo>
                      <a:pt x="286" y="265"/>
                    </a:lnTo>
                    <a:lnTo>
                      <a:pt x="1170" y="265"/>
                    </a:lnTo>
                    <a:lnTo>
                      <a:pt x="1170" y="217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6" name="Freeform: Shape 20"/>
              <p:cNvSpPr/>
              <p:nvPr/>
            </p:nvSpPr>
            <p:spPr>
              <a:xfrm>
                <a:off x="5657760" y="1989719"/>
                <a:ext cx="356040" cy="3153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90" h="877">
                    <a:moveTo>
                      <a:pt x="678" y="0"/>
                    </a:moveTo>
                    <a:lnTo>
                      <a:pt x="678" y="410"/>
                    </a:lnTo>
                    <a:lnTo>
                      <a:pt x="410" y="410"/>
                    </a:lnTo>
                    <a:lnTo>
                      <a:pt x="410" y="479"/>
                    </a:lnTo>
                    <a:lnTo>
                      <a:pt x="0" y="479"/>
                    </a:lnTo>
                    <a:lnTo>
                      <a:pt x="0" y="723"/>
                    </a:lnTo>
                    <a:lnTo>
                      <a:pt x="678" y="723"/>
                    </a:lnTo>
                    <a:lnTo>
                      <a:pt x="678" y="877"/>
                    </a:lnTo>
                    <a:lnTo>
                      <a:pt x="990" y="877"/>
                    </a:lnTo>
                    <a:lnTo>
                      <a:pt x="990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7" name="Freeform: Shape 21"/>
              <p:cNvSpPr/>
              <p:nvPr/>
            </p:nvSpPr>
            <p:spPr>
              <a:xfrm>
                <a:off x="6043679" y="1942919"/>
                <a:ext cx="175320" cy="3859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88" h="1073">
                    <a:moveTo>
                      <a:pt x="244" y="1073"/>
                    </a:moveTo>
                    <a:lnTo>
                      <a:pt x="0" y="1073"/>
                    </a:lnTo>
                    <a:lnTo>
                      <a:pt x="0" y="0"/>
                    </a:lnTo>
                    <a:lnTo>
                      <a:pt x="488" y="0"/>
                    </a:lnTo>
                    <a:lnTo>
                      <a:pt x="488" y="1073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8" name="Freeform: Shape 22"/>
              <p:cNvSpPr/>
              <p:nvPr/>
            </p:nvSpPr>
            <p:spPr>
              <a:xfrm>
                <a:off x="6156360" y="2048040"/>
                <a:ext cx="109080" cy="2271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04" h="632">
                    <a:moveTo>
                      <a:pt x="152" y="632"/>
                    </a:moveTo>
                    <a:lnTo>
                      <a:pt x="0" y="632"/>
                    </a:lnTo>
                    <a:lnTo>
                      <a:pt x="0" y="0"/>
                    </a:lnTo>
                    <a:lnTo>
                      <a:pt x="304" y="0"/>
                    </a:lnTo>
                    <a:lnTo>
                      <a:pt x="304" y="63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9" name="Freeform: Shape 23"/>
              <p:cNvSpPr/>
              <p:nvPr/>
            </p:nvSpPr>
            <p:spPr>
              <a:xfrm>
                <a:off x="6084719" y="1850400"/>
                <a:ext cx="112320" cy="2847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13" h="792">
                    <a:moveTo>
                      <a:pt x="156" y="792"/>
                    </a:moveTo>
                    <a:lnTo>
                      <a:pt x="0" y="792"/>
                    </a:lnTo>
                    <a:lnTo>
                      <a:pt x="0" y="0"/>
                    </a:lnTo>
                    <a:lnTo>
                      <a:pt x="313" y="0"/>
                    </a:lnTo>
                    <a:lnTo>
                      <a:pt x="313" y="79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0" name="Freeform: Shape 24"/>
              <p:cNvSpPr/>
              <p:nvPr/>
            </p:nvSpPr>
            <p:spPr>
              <a:xfrm>
                <a:off x="4007879" y="1970640"/>
                <a:ext cx="356400" cy="3153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91" h="877">
                    <a:moveTo>
                      <a:pt x="313" y="0"/>
                    </a:moveTo>
                    <a:lnTo>
                      <a:pt x="313" y="411"/>
                    </a:lnTo>
                    <a:lnTo>
                      <a:pt x="580" y="411"/>
                    </a:lnTo>
                    <a:lnTo>
                      <a:pt x="580" y="479"/>
                    </a:lnTo>
                    <a:lnTo>
                      <a:pt x="991" y="479"/>
                    </a:lnTo>
                    <a:lnTo>
                      <a:pt x="991" y="723"/>
                    </a:lnTo>
                    <a:lnTo>
                      <a:pt x="313" y="723"/>
                    </a:lnTo>
                    <a:lnTo>
                      <a:pt x="313" y="877"/>
                    </a:lnTo>
                    <a:lnTo>
                      <a:pt x="0" y="87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1" name="Freeform: Shape 25"/>
              <p:cNvSpPr/>
              <p:nvPr/>
            </p:nvSpPr>
            <p:spPr>
              <a:xfrm>
                <a:off x="3802320" y="1924919"/>
                <a:ext cx="174960" cy="3855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87" h="1072">
                    <a:moveTo>
                      <a:pt x="243" y="0"/>
                    </a:moveTo>
                    <a:lnTo>
                      <a:pt x="487" y="0"/>
                    </a:lnTo>
                    <a:lnTo>
                      <a:pt x="487" y="1072"/>
                    </a:lnTo>
                    <a:lnTo>
                      <a:pt x="0" y="107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2" name="Freeform: Shape 26"/>
              <p:cNvSpPr/>
              <p:nvPr/>
            </p:nvSpPr>
            <p:spPr>
              <a:xfrm>
                <a:off x="3755880" y="2027519"/>
                <a:ext cx="109080" cy="227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04" h="633">
                    <a:moveTo>
                      <a:pt x="152" y="0"/>
                    </a:moveTo>
                    <a:lnTo>
                      <a:pt x="304" y="0"/>
                    </a:lnTo>
                    <a:lnTo>
                      <a:pt x="304" y="633"/>
                    </a:lnTo>
                    <a:lnTo>
                      <a:pt x="0" y="63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3" name="Freeform: Shape 27"/>
              <p:cNvSpPr/>
              <p:nvPr/>
            </p:nvSpPr>
            <p:spPr>
              <a:xfrm>
                <a:off x="3823920" y="1830600"/>
                <a:ext cx="112320" cy="2847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13" h="792">
                    <a:moveTo>
                      <a:pt x="156" y="0"/>
                    </a:moveTo>
                    <a:lnTo>
                      <a:pt x="313" y="0"/>
                    </a:lnTo>
                    <a:lnTo>
                      <a:pt x="313" y="792"/>
                    </a:lnTo>
                    <a:lnTo>
                      <a:pt x="0" y="79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4" name="Freeform: Shape 28"/>
              <p:cNvSpPr/>
              <p:nvPr/>
            </p:nvSpPr>
            <p:spPr>
              <a:xfrm>
                <a:off x="2777400" y="1970640"/>
                <a:ext cx="356040" cy="3153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90" h="877">
                    <a:moveTo>
                      <a:pt x="312" y="0"/>
                    </a:moveTo>
                    <a:lnTo>
                      <a:pt x="312" y="411"/>
                    </a:lnTo>
                    <a:lnTo>
                      <a:pt x="580" y="411"/>
                    </a:lnTo>
                    <a:lnTo>
                      <a:pt x="580" y="479"/>
                    </a:lnTo>
                    <a:lnTo>
                      <a:pt x="990" y="479"/>
                    </a:lnTo>
                    <a:lnTo>
                      <a:pt x="990" y="723"/>
                    </a:lnTo>
                    <a:lnTo>
                      <a:pt x="312" y="723"/>
                    </a:lnTo>
                    <a:lnTo>
                      <a:pt x="312" y="877"/>
                    </a:lnTo>
                    <a:lnTo>
                      <a:pt x="0" y="87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5" name="Freeform: Shape 29"/>
              <p:cNvSpPr/>
              <p:nvPr/>
            </p:nvSpPr>
            <p:spPr>
              <a:xfrm>
                <a:off x="6325200" y="1788480"/>
                <a:ext cx="308160" cy="5126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57" h="1425">
                    <a:moveTo>
                      <a:pt x="153" y="0"/>
                    </a:moveTo>
                    <a:lnTo>
                      <a:pt x="0" y="0"/>
                    </a:lnTo>
                    <a:lnTo>
                      <a:pt x="0" y="104"/>
                    </a:lnTo>
                    <a:lnTo>
                      <a:pt x="0" y="1425"/>
                    </a:lnTo>
                    <a:lnTo>
                      <a:pt x="153" y="1425"/>
                    </a:lnTo>
                    <a:lnTo>
                      <a:pt x="153" y="104"/>
                    </a:lnTo>
                    <a:lnTo>
                      <a:pt x="188" y="104"/>
                    </a:lnTo>
                    <a:lnTo>
                      <a:pt x="188" y="1181"/>
                    </a:lnTo>
                    <a:lnTo>
                      <a:pt x="214" y="1181"/>
                    </a:lnTo>
                    <a:lnTo>
                      <a:pt x="214" y="104"/>
                    </a:lnTo>
                    <a:lnTo>
                      <a:pt x="251" y="104"/>
                    </a:lnTo>
                    <a:lnTo>
                      <a:pt x="251" y="1181"/>
                    </a:lnTo>
                    <a:lnTo>
                      <a:pt x="278" y="1181"/>
                    </a:lnTo>
                    <a:lnTo>
                      <a:pt x="278" y="104"/>
                    </a:lnTo>
                    <a:lnTo>
                      <a:pt x="315" y="104"/>
                    </a:lnTo>
                    <a:lnTo>
                      <a:pt x="315" y="1181"/>
                    </a:lnTo>
                    <a:lnTo>
                      <a:pt x="341" y="1181"/>
                    </a:lnTo>
                    <a:lnTo>
                      <a:pt x="341" y="104"/>
                    </a:lnTo>
                    <a:lnTo>
                      <a:pt x="381" y="104"/>
                    </a:lnTo>
                    <a:lnTo>
                      <a:pt x="381" y="1181"/>
                    </a:lnTo>
                    <a:lnTo>
                      <a:pt x="407" y="1181"/>
                    </a:lnTo>
                    <a:lnTo>
                      <a:pt x="407" y="104"/>
                    </a:lnTo>
                    <a:lnTo>
                      <a:pt x="444" y="104"/>
                    </a:lnTo>
                    <a:lnTo>
                      <a:pt x="444" y="1181"/>
                    </a:lnTo>
                    <a:lnTo>
                      <a:pt x="471" y="1181"/>
                    </a:lnTo>
                    <a:lnTo>
                      <a:pt x="471" y="104"/>
                    </a:lnTo>
                    <a:lnTo>
                      <a:pt x="508" y="104"/>
                    </a:lnTo>
                    <a:lnTo>
                      <a:pt x="508" y="1181"/>
                    </a:lnTo>
                    <a:lnTo>
                      <a:pt x="534" y="1181"/>
                    </a:lnTo>
                    <a:lnTo>
                      <a:pt x="534" y="104"/>
                    </a:lnTo>
                    <a:lnTo>
                      <a:pt x="574" y="104"/>
                    </a:lnTo>
                    <a:lnTo>
                      <a:pt x="574" y="1181"/>
                    </a:lnTo>
                    <a:lnTo>
                      <a:pt x="601" y="1181"/>
                    </a:lnTo>
                    <a:lnTo>
                      <a:pt x="601" y="104"/>
                    </a:lnTo>
                    <a:lnTo>
                      <a:pt x="638" y="104"/>
                    </a:lnTo>
                    <a:lnTo>
                      <a:pt x="638" y="1181"/>
                    </a:lnTo>
                    <a:lnTo>
                      <a:pt x="664" y="1181"/>
                    </a:lnTo>
                    <a:lnTo>
                      <a:pt x="664" y="104"/>
                    </a:lnTo>
                    <a:lnTo>
                      <a:pt x="704" y="104"/>
                    </a:lnTo>
                    <a:lnTo>
                      <a:pt x="704" y="1181"/>
                    </a:lnTo>
                    <a:lnTo>
                      <a:pt x="728" y="1181"/>
                    </a:lnTo>
                    <a:lnTo>
                      <a:pt x="728" y="104"/>
                    </a:lnTo>
                    <a:lnTo>
                      <a:pt x="767" y="104"/>
                    </a:lnTo>
                    <a:lnTo>
                      <a:pt x="767" y="1181"/>
                    </a:lnTo>
                    <a:lnTo>
                      <a:pt x="794" y="1181"/>
                    </a:lnTo>
                    <a:lnTo>
                      <a:pt x="794" y="104"/>
                    </a:lnTo>
                    <a:lnTo>
                      <a:pt x="831" y="104"/>
                    </a:lnTo>
                    <a:lnTo>
                      <a:pt x="831" y="1181"/>
                    </a:lnTo>
                    <a:lnTo>
                      <a:pt x="857" y="1181"/>
                    </a:lnTo>
                    <a:lnTo>
                      <a:pt x="857" y="104"/>
                    </a:lnTo>
                    <a:lnTo>
                      <a:pt x="857" y="69"/>
                    </a:lnTo>
                    <a:lnTo>
                      <a:pt x="857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6" name="Freeform: Shape 30"/>
              <p:cNvSpPr/>
              <p:nvPr/>
            </p:nvSpPr>
            <p:spPr>
              <a:xfrm>
                <a:off x="6464160" y="1778040"/>
                <a:ext cx="895680" cy="45251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489" h="1258">
                    <a:moveTo>
                      <a:pt x="1247" y="0"/>
                    </a:moveTo>
                    <a:lnTo>
                      <a:pt x="0" y="1258"/>
                    </a:lnTo>
                    <a:lnTo>
                      <a:pt x="2489" y="125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7" name="Freeform: Shape 31"/>
              <p:cNvSpPr/>
              <p:nvPr/>
            </p:nvSpPr>
            <p:spPr>
              <a:xfrm>
                <a:off x="7193519" y="1638000"/>
                <a:ext cx="381960" cy="595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62" h="1655">
                    <a:moveTo>
                      <a:pt x="980" y="0"/>
                    </a:moveTo>
                    <a:lnTo>
                      <a:pt x="882" y="0"/>
                    </a:lnTo>
                    <a:lnTo>
                      <a:pt x="882" y="193"/>
                    </a:lnTo>
                    <a:lnTo>
                      <a:pt x="794" y="193"/>
                    </a:lnTo>
                    <a:lnTo>
                      <a:pt x="794" y="344"/>
                    </a:lnTo>
                    <a:lnTo>
                      <a:pt x="273" y="344"/>
                    </a:lnTo>
                    <a:lnTo>
                      <a:pt x="273" y="193"/>
                    </a:lnTo>
                    <a:lnTo>
                      <a:pt x="185" y="193"/>
                    </a:lnTo>
                    <a:lnTo>
                      <a:pt x="185" y="0"/>
                    </a:lnTo>
                    <a:lnTo>
                      <a:pt x="87" y="0"/>
                    </a:lnTo>
                    <a:lnTo>
                      <a:pt x="87" y="193"/>
                    </a:lnTo>
                    <a:lnTo>
                      <a:pt x="0" y="193"/>
                    </a:lnTo>
                    <a:lnTo>
                      <a:pt x="0" y="1655"/>
                    </a:lnTo>
                    <a:lnTo>
                      <a:pt x="270" y="1655"/>
                    </a:lnTo>
                    <a:lnTo>
                      <a:pt x="270" y="1475"/>
                    </a:lnTo>
                    <a:lnTo>
                      <a:pt x="792" y="1475"/>
                    </a:lnTo>
                    <a:lnTo>
                      <a:pt x="792" y="1655"/>
                    </a:lnTo>
                    <a:lnTo>
                      <a:pt x="1062" y="1655"/>
                    </a:lnTo>
                    <a:lnTo>
                      <a:pt x="1062" y="193"/>
                    </a:lnTo>
                    <a:lnTo>
                      <a:pt x="980" y="193"/>
                    </a:lnTo>
                    <a:close/>
                    <a:moveTo>
                      <a:pt x="797" y="421"/>
                    </a:moveTo>
                    <a:lnTo>
                      <a:pt x="797" y="450"/>
                    </a:lnTo>
                    <a:lnTo>
                      <a:pt x="275" y="450"/>
                    </a:lnTo>
                    <a:lnTo>
                      <a:pt x="275" y="421"/>
                    </a:lnTo>
                    <a:close/>
                    <a:moveTo>
                      <a:pt x="275" y="1189"/>
                    </a:moveTo>
                    <a:lnTo>
                      <a:pt x="275" y="1160"/>
                    </a:lnTo>
                    <a:lnTo>
                      <a:pt x="797" y="1160"/>
                    </a:lnTo>
                    <a:lnTo>
                      <a:pt x="797" y="1189"/>
                    </a:lnTo>
                    <a:close/>
                    <a:moveTo>
                      <a:pt x="797" y="1266"/>
                    </a:moveTo>
                    <a:lnTo>
                      <a:pt x="797" y="1295"/>
                    </a:lnTo>
                    <a:lnTo>
                      <a:pt x="275" y="1295"/>
                    </a:lnTo>
                    <a:lnTo>
                      <a:pt x="275" y="1266"/>
                    </a:lnTo>
                    <a:close/>
                    <a:moveTo>
                      <a:pt x="275" y="1083"/>
                    </a:moveTo>
                    <a:lnTo>
                      <a:pt x="275" y="1054"/>
                    </a:lnTo>
                    <a:lnTo>
                      <a:pt x="797" y="1054"/>
                    </a:lnTo>
                    <a:lnTo>
                      <a:pt x="797" y="1083"/>
                    </a:lnTo>
                    <a:close/>
                    <a:moveTo>
                      <a:pt x="275" y="977"/>
                    </a:moveTo>
                    <a:lnTo>
                      <a:pt x="275" y="948"/>
                    </a:lnTo>
                    <a:lnTo>
                      <a:pt x="797" y="948"/>
                    </a:lnTo>
                    <a:lnTo>
                      <a:pt x="797" y="977"/>
                    </a:lnTo>
                    <a:close/>
                    <a:moveTo>
                      <a:pt x="275" y="871"/>
                    </a:moveTo>
                    <a:lnTo>
                      <a:pt x="275" y="842"/>
                    </a:lnTo>
                    <a:lnTo>
                      <a:pt x="797" y="842"/>
                    </a:lnTo>
                    <a:lnTo>
                      <a:pt x="797" y="871"/>
                    </a:lnTo>
                    <a:close/>
                    <a:moveTo>
                      <a:pt x="275" y="768"/>
                    </a:moveTo>
                    <a:lnTo>
                      <a:pt x="275" y="739"/>
                    </a:lnTo>
                    <a:lnTo>
                      <a:pt x="797" y="739"/>
                    </a:lnTo>
                    <a:lnTo>
                      <a:pt x="797" y="768"/>
                    </a:lnTo>
                    <a:close/>
                    <a:moveTo>
                      <a:pt x="275" y="662"/>
                    </a:moveTo>
                    <a:lnTo>
                      <a:pt x="275" y="633"/>
                    </a:lnTo>
                    <a:lnTo>
                      <a:pt x="797" y="633"/>
                    </a:lnTo>
                    <a:lnTo>
                      <a:pt x="797" y="662"/>
                    </a:lnTo>
                    <a:close/>
                    <a:moveTo>
                      <a:pt x="275" y="556"/>
                    </a:moveTo>
                    <a:lnTo>
                      <a:pt x="275" y="527"/>
                    </a:lnTo>
                    <a:lnTo>
                      <a:pt x="797" y="527"/>
                    </a:lnTo>
                    <a:lnTo>
                      <a:pt x="797" y="556"/>
                    </a:lnTo>
                    <a:close/>
                    <a:moveTo>
                      <a:pt x="275" y="1401"/>
                    </a:moveTo>
                    <a:lnTo>
                      <a:pt x="275" y="1372"/>
                    </a:lnTo>
                    <a:lnTo>
                      <a:pt x="797" y="1372"/>
                    </a:lnTo>
                    <a:lnTo>
                      <a:pt x="797" y="1401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8" name="Freeform: Shape 32"/>
              <p:cNvSpPr/>
              <p:nvPr/>
            </p:nvSpPr>
            <p:spPr>
              <a:xfrm>
                <a:off x="7260120" y="2180520"/>
                <a:ext cx="255960" cy="27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12" h="76">
                    <a:moveTo>
                      <a:pt x="356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712" y="0"/>
                    </a:lnTo>
                    <a:lnTo>
                      <a:pt x="712" y="7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9" name="Freeform: Shape 33"/>
              <p:cNvSpPr/>
              <p:nvPr/>
            </p:nvSpPr>
            <p:spPr>
              <a:xfrm>
                <a:off x="7714079" y="2033640"/>
                <a:ext cx="285480" cy="2113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94" h="588">
                    <a:moveTo>
                      <a:pt x="638" y="138"/>
                    </a:moveTo>
                    <a:lnTo>
                      <a:pt x="638" y="371"/>
                    </a:lnTo>
                    <a:lnTo>
                      <a:pt x="434" y="371"/>
                    </a:lnTo>
                    <a:lnTo>
                      <a:pt x="434" y="0"/>
                    </a:lnTo>
                    <a:lnTo>
                      <a:pt x="153" y="0"/>
                    </a:lnTo>
                    <a:lnTo>
                      <a:pt x="153" y="371"/>
                    </a:lnTo>
                    <a:lnTo>
                      <a:pt x="0" y="371"/>
                    </a:lnTo>
                    <a:lnTo>
                      <a:pt x="0" y="524"/>
                    </a:lnTo>
                    <a:lnTo>
                      <a:pt x="153" y="524"/>
                    </a:lnTo>
                    <a:lnTo>
                      <a:pt x="153" y="580"/>
                    </a:lnTo>
                    <a:lnTo>
                      <a:pt x="434" y="580"/>
                    </a:lnTo>
                    <a:lnTo>
                      <a:pt x="434" y="524"/>
                    </a:lnTo>
                    <a:lnTo>
                      <a:pt x="638" y="524"/>
                    </a:lnTo>
                    <a:lnTo>
                      <a:pt x="638" y="588"/>
                    </a:lnTo>
                    <a:lnTo>
                      <a:pt x="794" y="588"/>
                    </a:lnTo>
                    <a:lnTo>
                      <a:pt x="794" y="13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0" name="Freeform: Shape 34"/>
              <p:cNvSpPr/>
              <p:nvPr/>
            </p:nvSpPr>
            <p:spPr>
              <a:xfrm>
                <a:off x="5578560" y="1624680"/>
                <a:ext cx="123480" cy="586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44" h="1631">
                    <a:moveTo>
                      <a:pt x="344" y="1626"/>
                    </a:moveTo>
                    <a:cubicBezTo>
                      <a:pt x="344" y="1620"/>
                      <a:pt x="260" y="977"/>
                      <a:pt x="260" y="582"/>
                    </a:cubicBezTo>
                    <a:cubicBezTo>
                      <a:pt x="260" y="190"/>
                      <a:pt x="260" y="161"/>
                      <a:pt x="273" y="50"/>
                    </a:cubicBezTo>
                    <a:lnTo>
                      <a:pt x="289" y="50"/>
                    </a:lnTo>
                    <a:lnTo>
                      <a:pt x="289" y="0"/>
                    </a:lnTo>
                    <a:lnTo>
                      <a:pt x="58" y="0"/>
                    </a:lnTo>
                    <a:lnTo>
                      <a:pt x="58" y="50"/>
                    </a:lnTo>
                    <a:lnTo>
                      <a:pt x="72" y="50"/>
                    </a:lnTo>
                    <a:cubicBezTo>
                      <a:pt x="85" y="161"/>
                      <a:pt x="85" y="190"/>
                      <a:pt x="85" y="582"/>
                    </a:cubicBezTo>
                    <a:cubicBezTo>
                      <a:pt x="85" y="977"/>
                      <a:pt x="0" y="1620"/>
                      <a:pt x="0" y="1626"/>
                    </a:cubicBezTo>
                    <a:lnTo>
                      <a:pt x="32" y="1631"/>
                    </a:lnTo>
                    <a:cubicBezTo>
                      <a:pt x="32" y="1626"/>
                      <a:pt x="77" y="1292"/>
                      <a:pt x="101" y="958"/>
                    </a:cubicBezTo>
                    <a:lnTo>
                      <a:pt x="101" y="1247"/>
                    </a:lnTo>
                    <a:lnTo>
                      <a:pt x="154" y="1247"/>
                    </a:lnTo>
                    <a:lnTo>
                      <a:pt x="154" y="1631"/>
                    </a:lnTo>
                    <a:lnTo>
                      <a:pt x="186" y="1631"/>
                    </a:lnTo>
                    <a:lnTo>
                      <a:pt x="186" y="1247"/>
                    </a:lnTo>
                    <a:lnTo>
                      <a:pt x="238" y="1247"/>
                    </a:lnTo>
                    <a:lnTo>
                      <a:pt x="238" y="964"/>
                    </a:lnTo>
                    <a:cubicBezTo>
                      <a:pt x="262" y="1295"/>
                      <a:pt x="307" y="1623"/>
                      <a:pt x="307" y="1628"/>
                    </a:cubicBezTo>
                    <a:close/>
                    <a:moveTo>
                      <a:pt x="117" y="175"/>
                    </a:moveTo>
                    <a:cubicBezTo>
                      <a:pt x="114" y="127"/>
                      <a:pt x="111" y="95"/>
                      <a:pt x="106" y="50"/>
                    </a:cubicBezTo>
                    <a:lnTo>
                      <a:pt x="156" y="50"/>
                    </a:lnTo>
                    <a:lnTo>
                      <a:pt x="156" y="175"/>
                    </a:lnTo>
                    <a:close/>
                    <a:moveTo>
                      <a:pt x="191" y="50"/>
                    </a:moveTo>
                    <a:lnTo>
                      <a:pt x="241" y="50"/>
                    </a:lnTo>
                    <a:cubicBezTo>
                      <a:pt x="236" y="95"/>
                      <a:pt x="233" y="127"/>
                      <a:pt x="231" y="175"/>
                    </a:cubicBezTo>
                    <a:lnTo>
                      <a:pt x="191" y="175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1" name="Freeform: Shape 35"/>
              <p:cNvSpPr/>
              <p:nvPr/>
            </p:nvSpPr>
            <p:spPr>
              <a:xfrm>
                <a:off x="5569920" y="1391040"/>
                <a:ext cx="145440" cy="225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05" h="628">
                    <a:moveTo>
                      <a:pt x="405" y="469"/>
                    </a:moveTo>
                    <a:lnTo>
                      <a:pt x="355" y="469"/>
                    </a:lnTo>
                    <a:lnTo>
                      <a:pt x="297" y="424"/>
                    </a:lnTo>
                    <a:lnTo>
                      <a:pt x="270" y="424"/>
                    </a:lnTo>
                    <a:lnTo>
                      <a:pt x="270" y="400"/>
                    </a:lnTo>
                    <a:lnTo>
                      <a:pt x="225" y="400"/>
                    </a:lnTo>
                    <a:lnTo>
                      <a:pt x="225" y="90"/>
                    </a:lnTo>
                    <a:lnTo>
                      <a:pt x="210" y="90"/>
                    </a:lnTo>
                    <a:lnTo>
                      <a:pt x="210" y="0"/>
                    </a:lnTo>
                    <a:lnTo>
                      <a:pt x="196" y="0"/>
                    </a:lnTo>
                    <a:lnTo>
                      <a:pt x="196" y="90"/>
                    </a:lnTo>
                    <a:lnTo>
                      <a:pt x="180" y="90"/>
                    </a:lnTo>
                    <a:lnTo>
                      <a:pt x="180" y="400"/>
                    </a:lnTo>
                    <a:lnTo>
                      <a:pt x="135" y="400"/>
                    </a:lnTo>
                    <a:lnTo>
                      <a:pt x="135" y="424"/>
                    </a:lnTo>
                    <a:lnTo>
                      <a:pt x="104" y="424"/>
                    </a:lnTo>
                    <a:lnTo>
                      <a:pt x="48" y="469"/>
                    </a:lnTo>
                    <a:lnTo>
                      <a:pt x="0" y="469"/>
                    </a:lnTo>
                    <a:lnTo>
                      <a:pt x="0" y="503"/>
                    </a:lnTo>
                    <a:lnTo>
                      <a:pt x="43" y="503"/>
                    </a:lnTo>
                    <a:lnTo>
                      <a:pt x="85" y="628"/>
                    </a:lnTo>
                    <a:lnTo>
                      <a:pt x="329" y="628"/>
                    </a:lnTo>
                    <a:lnTo>
                      <a:pt x="366" y="503"/>
                    </a:lnTo>
                    <a:lnTo>
                      <a:pt x="405" y="503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 bwMode="auto">
            <a:xfrm>
              <a:off x="0" y="4786058"/>
              <a:ext cx="9144000" cy="357442"/>
            </a:xfrm>
            <a:prstGeom prst="rect">
              <a:avLst/>
            </a:prstGeom>
            <a:grp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91440" tIns="45720" rIns="91440" bIns="45720" rtlCol="0" anchor="ctr"/>
            <a:lstStyle/>
            <a:p>
              <a:pPr algn="ctr" defTabSz="514350"/>
              <a:endParaRPr lang="en-US" sz="1400" dirty="0" err="1">
                <a:solidFill>
                  <a:schemeClr val="bg1"/>
                </a:solidFill>
                <a:ea typeface="Arial" pitchFamily="-107" charset="0"/>
                <a:cs typeface="Arial" pitchFamily="-107" charset="0"/>
                <a:sym typeface="Arial" pitchFamily="-107" charset="0"/>
              </a:endParaRPr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 bwMode="white">
          <a:xfrm>
            <a:off x="359051" y="413620"/>
            <a:ext cx="8394466" cy="1142052"/>
          </a:xfrm>
        </p:spPr>
        <p:txBody>
          <a:bodyPr anchor="t"/>
          <a:lstStyle>
            <a:lvl1pPr marL="6251" indent="-6251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000" b="0" i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</a:lstStyle>
          <a:p>
            <a:r>
              <a:rPr lang="en-US" dirty="0"/>
              <a:t>Demo Slide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5985510" y="4946904"/>
            <a:ext cx="2472136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r" defTabSz="610744"/>
            <a:r>
              <a:rPr lang="en-US" sz="6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© 2017  Cisco and/or its affiliates. All rights reserved.   Cisco Public</a:t>
            </a:r>
          </a:p>
        </p:txBody>
      </p:sp>
      <p:sp>
        <p:nvSpPr>
          <p:cNvPr id="2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>
                <a:solidFill>
                  <a:srgbClr val="FFFFFF">
                    <a:alpha val="60000"/>
                  </a:srgbClr>
                </a:solidFill>
              </a:rPr>
              <a:pPr/>
              <a:t>‹#›</a:t>
            </a:fld>
            <a:endParaRPr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chemeClr val="bg1">
                    <a:alpha val="60000"/>
                  </a:schemeClr>
                </a:solidFill>
                <a:cs typeface="CiscoSans Thin"/>
              </a:defRPr>
            </a:lvl1pPr>
          </a:lstStyle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grpSp>
        <p:nvGrpSpPr>
          <p:cNvPr id="52" name="Group 51"/>
          <p:cNvGrpSpPr/>
          <p:nvPr userDrawn="1"/>
        </p:nvGrpSpPr>
        <p:grpSpPr>
          <a:xfrm>
            <a:off x="454861" y="4785454"/>
            <a:ext cx="820227" cy="274319"/>
            <a:chOff x="1741456" y="4513412"/>
            <a:chExt cx="1027381" cy="343600"/>
          </a:xfrm>
          <a:solidFill>
            <a:schemeClr val="bg1"/>
          </a:solidFill>
        </p:grpSpPr>
        <p:sp>
          <p:nvSpPr>
            <p:cNvPr id="53" name="Freeform: Shape 1"/>
            <p:cNvSpPr/>
            <p:nvPr/>
          </p:nvSpPr>
          <p:spPr>
            <a:xfrm>
              <a:off x="2624973" y="4513412"/>
              <a:ext cx="143864" cy="34303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58" h="1806">
                  <a:moveTo>
                    <a:pt x="242" y="829"/>
                  </a:moveTo>
                  <a:cubicBezTo>
                    <a:pt x="215" y="896"/>
                    <a:pt x="204" y="941"/>
                    <a:pt x="204" y="964"/>
                  </a:cubicBezTo>
                  <a:cubicBezTo>
                    <a:pt x="183" y="999"/>
                    <a:pt x="175" y="1070"/>
                    <a:pt x="175" y="1097"/>
                  </a:cubicBezTo>
                  <a:lnTo>
                    <a:pt x="175" y="1129"/>
                  </a:lnTo>
                  <a:lnTo>
                    <a:pt x="223" y="1208"/>
                  </a:lnTo>
                  <a:cubicBezTo>
                    <a:pt x="250" y="1245"/>
                    <a:pt x="218" y="1258"/>
                    <a:pt x="292" y="1282"/>
                  </a:cubicBezTo>
                  <a:cubicBezTo>
                    <a:pt x="318" y="1282"/>
                    <a:pt x="340" y="1261"/>
                    <a:pt x="353" y="1221"/>
                  </a:cubicBezTo>
                  <a:lnTo>
                    <a:pt x="353" y="1208"/>
                  </a:lnTo>
                  <a:cubicBezTo>
                    <a:pt x="353" y="1113"/>
                    <a:pt x="387" y="978"/>
                    <a:pt x="419" y="888"/>
                  </a:cubicBezTo>
                  <a:cubicBezTo>
                    <a:pt x="419" y="845"/>
                    <a:pt x="456" y="718"/>
                    <a:pt x="588" y="406"/>
                  </a:cubicBezTo>
                  <a:cubicBezTo>
                    <a:pt x="588" y="371"/>
                    <a:pt x="618" y="308"/>
                    <a:pt x="678" y="210"/>
                  </a:cubicBezTo>
                  <a:cubicBezTo>
                    <a:pt x="729" y="125"/>
                    <a:pt x="742" y="138"/>
                    <a:pt x="758" y="128"/>
                  </a:cubicBezTo>
                  <a:lnTo>
                    <a:pt x="758" y="80"/>
                  </a:lnTo>
                  <a:lnTo>
                    <a:pt x="739" y="61"/>
                  </a:lnTo>
                  <a:cubicBezTo>
                    <a:pt x="739" y="61"/>
                    <a:pt x="721" y="43"/>
                    <a:pt x="671" y="22"/>
                  </a:cubicBezTo>
                  <a:cubicBezTo>
                    <a:pt x="671" y="22"/>
                    <a:pt x="620" y="0"/>
                    <a:pt x="604" y="0"/>
                  </a:cubicBezTo>
                  <a:cubicBezTo>
                    <a:pt x="588" y="0"/>
                    <a:pt x="557" y="32"/>
                    <a:pt x="530" y="93"/>
                  </a:cubicBezTo>
                  <a:close/>
                  <a:moveTo>
                    <a:pt x="14" y="1738"/>
                  </a:moveTo>
                  <a:cubicBezTo>
                    <a:pt x="14" y="1772"/>
                    <a:pt x="-18" y="1783"/>
                    <a:pt x="16" y="1806"/>
                  </a:cubicBezTo>
                  <a:lnTo>
                    <a:pt x="77" y="1806"/>
                  </a:lnTo>
                  <a:cubicBezTo>
                    <a:pt x="144" y="1775"/>
                    <a:pt x="167" y="1716"/>
                    <a:pt x="252" y="1528"/>
                  </a:cubicBezTo>
                  <a:lnTo>
                    <a:pt x="252" y="1486"/>
                  </a:lnTo>
                  <a:cubicBezTo>
                    <a:pt x="252" y="1460"/>
                    <a:pt x="273" y="1446"/>
                    <a:pt x="218" y="1412"/>
                  </a:cubicBezTo>
                  <a:lnTo>
                    <a:pt x="202" y="1412"/>
                  </a:lnTo>
                  <a:cubicBezTo>
                    <a:pt x="93" y="1409"/>
                    <a:pt x="67" y="1465"/>
                    <a:pt x="14" y="168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4" name="Freeform: Shape 2"/>
            <p:cNvSpPr/>
            <p:nvPr/>
          </p:nvSpPr>
          <p:spPr>
            <a:xfrm>
              <a:off x="2244124" y="4551801"/>
              <a:ext cx="81339" cy="30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9" h="1602">
                  <a:moveTo>
                    <a:pt x="244" y="1533"/>
                  </a:moveTo>
                  <a:cubicBezTo>
                    <a:pt x="209" y="1533"/>
                    <a:pt x="199" y="1483"/>
                    <a:pt x="183" y="1329"/>
                  </a:cubicBezTo>
                  <a:cubicBezTo>
                    <a:pt x="201" y="1064"/>
                    <a:pt x="223" y="884"/>
                    <a:pt x="241" y="789"/>
                  </a:cubicBezTo>
                  <a:cubicBezTo>
                    <a:pt x="323" y="384"/>
                    <a:pt x="307" y="458"/>
                    <a:pt x="366" y="320"/>
                  </a:cubicBezTo>
                  <a:cubicBezTo>
                    <a:pt x="424" y="180"/>
                    <a:pt x="429" y="161"/>
                    <a:pt x="429" y="119"/>
                  </a:cubicBezTo>
                  <a:cubicBezTo>
                    <a:pt x="429" y="71"/>
                    <a:pt x="376" y="32"/>
                    <a:pt x="268" y="0"/>
                  </a:cubicBezTo>
                  <a:lnTo>
                    <a:pt x="260" y="0"/>
                  </a:lnTo>
                  <a:lnTo>
                    <a:pt x="257" y="2"/>
                  </a:lnTo>
                  <a:cubicBezTo>
                    <a:pt x="257" y="2"/>
                    <a:pt x="254" y="5"/>
                    <a:pt x="241" y="63"/>
                  </a:cubicBezTo>
                  <a:lnTo>
                    <a:pt x="209" y="201"/>
                  </a:lnTo>
                  <a:cubicBezTo>
                    <a:pt x="130" y="535"/>
                    <a:pt x="127" y="564"/>
                    <a:pt x="109" y="614"/>
                  </a:cubicBezTo>
                  <a:cubicBezTo>
                    <a:pt x="-8" y="1138"/>
                    <a:pt x="0" y="1213"/>
                    <a:pt x="0" y="1340"/>
                  </a:cubicBezTo>
                  <a:cubicBezTo>
                    <a:pt x="5" y="1385"/>
                    <a:pt x="27" y="1432"/>
                    <a:pt x="66" y="1483"/>
                  </a:cubicBezTo>
                  <a:cubicBezTo>
                    <a:pt x="146" y="1562"/>
                    <a:pt x="212" y="1602"/>
                    <a:pt x="257" y="160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5" name="Freeform: Shape 3"/>
            <p:cNvSpPr/>
            <p:nvPr/>
          </p:nvSpPr>
          <p:spPr>
            <a:xfrm>
              <a:off x="2307789" y="4611664"/>
              <a:ext cx="82479" cy="2445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5" h="1288">
                  <a:moveTo>
                    <a:pt x="270" y="204"/>
                  </a:moveTo>
                  <a:lnTo>
                    <a:pt x="294" y="212"/>
                  </a:lnTo>
                  <a:cubicBezTo>
                    <a:pt x="331" y="206"/>
                    <a:pt x="379" y="164"/>
                    <a:pt x="435" y="82"/>
                  </a:cubicBezTo>
                  <a:lnTo>
                    <a:pt x="432" y="71"/>
                  </a:lnTo>
                  <a:cubicBezTo>
                    <a:pt x="429" y="45"/>
                    <a:pt x="395" y="21"/>
                    <a:pt x="329" y="0"/>
                  </a:cubicBezTo>
                  <a:lnTo>
                    <a:pt x="321" y="0"/>
                  </a:lnTo>
                  <a:cubicBezTo>
                    <a:pt x="302" y="3"/>
                    <a:pt x="284" y="69"/>
                    <a:pt x="270" y="204"/>
                  </a:cubicBezTo>
                  <a:close/>
                  <a:moveTo>
                    <a:pt x="210" y="1218"/>
                  </a:moveTo>
                  <a:lnTo>
                    <a:pt x="199" y="1189"/>
                  </a:lnTo>
                  <a:cubicBezTo>
                    <a:pt x="194" y="1048"/>
                    <a:pt x="194" y="956"/>
                    <a:pt x="204" y="913"/>
                  </a:cubicBezTo>
                  <a:lnTo>
                    <a:pt x="194" y="884"/>
                  </a:lnTo>
                  <a:cubicBezTo>
                    <a:pt x="191" y="829"/>
                    <a:pt x="196" y="800"/>
                    <a:pt x="207" y="800"/>
                  </a:cubicBezTo>
                  <a:cubicBezTo>
                    <a:pt x="220" y="712"/>
                    <a:pt x="236" y="662"/>
                    <a:pt x="249" y="651"/>
                  </a:cubicBezTo>
                  <a:cubicBezTo>
                    <a:pt x="255" y="590"/>
                    <a:pt x="286" y="511"/>
                    <a:pt x="347" y="413"/>
                  </a:cubicBezTo>
                  <a:cubicBezTo>
                    <a:pt x="345" y="381"/>
                    <a:pt x="281" y="341"/>
                    <a:pt x="165" y="291"/>
                  </a:cubicBezTo>
                  <a:cubicBezTo>
                    <a:pt x="133" y="294"/>
                    <a:pt x="106" y="360"/>
                    <a:pt x="82" y="484"/>
                  </a:cubicBezTo>
                  <a:cubicBezTo>
                    <a:pt x="16" y="768"/>
                    <a:pt x="-10" y="969"/>
                    <a:pt x="3" y="1086"/>
                  </a:cubicBezTo>
                  <a:cubicBezTo>
                    <a:pt x="14" y="1168"/>
                    <a:pt x="24" y="1207"/>
                    <a:pt x="40" y="1207"/>
                  </a:cubicBezTo>
                  <a:cubicBezTo>
                    <a:pt x="96" y="1268"/>
                    <a:pt x="157" y="1295"/>
                    <a:pt x="225" y="128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6" name="Freeform: Shape 4"/>
            <p:cNvSpPr/>
            <p:nvPr/>
          </p:nvSpPr>
          <p:spPr>
            <a:xfrm>
              <a:off x="2387038" y="4639791"/>
              <a:ext cx="173891" cy="21627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6" h="1139">
                  <a:moveTo>
                    <a:pt x="871" y="172"/>
                  </a:moveTo>
                  <a:cubicBezTo>
                    <a:pt x="900" y="141"/>
                    <a:pt x="916" y="114"/>
                    <a:pt x="916" y="95"/>
                  </a:cubicBezTo>
                  <a:cubicBezTo>
                    <a:pt x="916" y="37"/>
                    <a:pt x="892" y="5"/>
                    <a:pt x="795" y="0"/>
                  </a:cubicBezTo>
                  <a:cubicBezTo>
                    <a:pt x="773" y="0"/>
                    <a:pt x="736" y="35"/>
                    <a:pt x="683" y="106"/>
                  </a:cubicBezTo>
                  <a:cubicBezTo>
                    <a:pt x="644" y="252"/>
                    <a:pt x="599" y="350"/>
                    <a:pt x="543" y="403"/>
                  </a:cubicBezTo>
                  <a:cubicBezTo>
                    <a:pt x="456" y="596"/>
                    <a:pt x="389" y="723"/>
                    <a:pt x="344" y="781"/>
                  </a:cubicBezTo>
                  <a:cubicBezTo>
                    <a:pt x="331" y="832"/>
                    <a:pt x="318" y="858"/>
                    <a:pt x="307" y="858"/>
                  </a:cubicBezTo>
                  <a:lnTo>
                    <a:pt x="305" y="858"/>
                  </a:lnTo>
                  <a:cubicBezTo>
                    <a:pt x="305" y="858"/>
                    <a:pt x="302" y="858"/>
                    <a:pt x="299" y="773"/>
                  </a:cubicBezTo>
                  <a:lnTo>
                    <a:pt x="294" y="569"/>
                  </a:lnTo>
                  <a:lnTo>
                    <a:pt x="302" y="498"/>
                  </a:lnTo>
                  <a:lnTo>
                    <a:pt x="286" y="416"/>
                  </a:lnTo>
                  <a:lnTo>
                    <a:pt x="294" y="397"/>
                  </a:lnTo>
                  <a:lnTo>
                    <a:pt x="278" y="363"/>
                  </a:lnTo>
                  <a:lnTo>
                    <a:pt x="286" y="339"/>
                  </a:lnTo>
                  <a:lnTo>
                    <a:pt x="286" y="334"/>
                  </a:lnTo>
                  <a:cubicBezTo>
                    <a:pt x="286" y="286"/>
                    <a:pt x="207" y="249"/>
                    <a:pt x="45" y="220"/>
                  </a:cubicBezTo>
                  <a:cubicBezTo>
                    <a:pt x="24" y="225"/>
                    <a:pt x="11" y="236"/>
                    <a:pt x="0" y="249"/>
                  </a:cubicBezTo>
                  <a:lnTo>
                    <a:pt x="0" y="260"/>
                  </a:lnTo>
                  <a:cubicBezTo>
                    <a:pt x="29" y="260"/>
                    <a:pt x="53" y="474"/>
                    <a:pt x="74" y="906"/>
                  </a:cubicBezTo>
                  <a:cubicBezTo>
                    <a:pt x="74" y="993"/>
                    <a:pt x="93" y="1049"/>
                    <a:pt x="133" y="1073"/>
                  </a:cubicBezTo>
                  <a:cubicBezTo>
                    <a:pt x="170" y="1115"/>
                    <a:pt x="215" y="1139"/>
                    <a:pt x="273" y="1139"/>
                  </a:cubicBezTo>
                  <a:lnTo>
                    <a:pt x="302" y="1139"/>
                  </a:lnTo>
                  <a:lnTo>
                    <a:pt x="305" y="1136"/>
                  </a:lnTo>
                  <a:cubicBezTo>
                    <a:pt x="305" y="1136"/>
                    <a:pt x="307" y="1134"/>
                    <a:pt x="342" y="1054"/>
                  </a:cubicBezTo>
                  <a:lnTo>
                    <a:pt x="432" y="848"/>
                  </a:lnTo>
                  <a:cubicBezTo>
                    <a:pt x="516" y="667"/>
                    <a:pt x="569" y="564"/>
                    <a:pt x="593" y="540"/>
                  </a:cubicBezTo>
                  <a:cubicBezTo>
                    <a:pt x="620" y="474"/>
                    <a:pt x="641" y="440"/>
                    <a:pt x="652" y="434"/>
                  </a:cubicBezTo>
                  <a:lnTo>
                    <a:pt x="654" y="434"/>
                  </a:lnTo>
                  <a:cubicBezTo>
                    <a:pt x="654" y="434"/>
                    <a:pt x="657" y="434"/>
                    <a:pt x="712" y="36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7" name="Freeform: Shape 5"/>
            <p:cNvSpPr/>
            <p:nvPr/>
          </p:nvSpPr>
          <p:spPr>
            <a:xfrm>
              <a:off x="2518358" y="4655945"/>
              <a:ext cx="124099" cy="20106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4" h="1059">
                  <a:moveTo>
                    <a:pt x="337" y="53"/>
                  </a:moveTo>
                  <a:cubicBezTo>
                    <a:pt x="276" y="108"/>
                    <a:pt x="233" y="167"/>
                    <a:pt x="204" y="230"/>
                  </a:cubicBezTo>
                  <a:lnTo>
                    <a:pt x="201" y="233"/>
                  </a:lnTo>
                  <a:cubicBezTo>
                    <a:pt x="201" y="233"/>
                    <a:pt x="199" y="236"/>
                    <a:pt x="183" y="262"/>
                  </a:cubicBezTo>
                  <a:lnTo>
                    <a:pt x="125" y="368"/>
                  </a:lnTo>
                  <a:cubicBezTo>
                    <a:pt x="43" y="564"/>
                    <a:pt x="0" y="710"/>
                    <a:pt x="0" y="808"/>
                  </a:cubicBezTo>
                  <a:lnTo>
                    <a:pt x="0" y="826"/>
                  </a:lnTo>
                  <a:cubicBezTo>
                    <a:pt x="0" y="861"/>
                    <a:pt x="21" y="900"/>
                    <a:pt x="66" y="945"/>
                  </a:cubicBezTo>
                  <a:cubicBezTo>
                    <a:pt x="109" y="1019"/>
                    <a:pt x="159" y="1059"/>
                    <a:pt x="220" y="1059"/>
                  </a:cubicBezTo>
                  <a:cubicBezTo>
                    <a:pt x="268" y="1049"/>
                    <a:pt x="294" y="1038"/>
                    <a:pt x="294" y="1030"/>
                  </a:cubicBezTo>
                  <a:cubicBezTo>
                    <a:pt x="339" y="998"/>
                    <a:pt x="360" y="977"/>
                    <a:pt x="360" y="964"/>
                  </a:cubicBezTo>
                  <a:cubicBezTo>
                    <a:pt x="432" y="874"/>
                    <a:pt x="477" y="800"/>
                    <a:pt x="501" y="739"/>
                  </a:cubicBezTo>
                  <a:lnTo>
                    <a:pt x="501" y="733"/>
                  </a:lnTo>
                  <a:lnTo>
                    <a:pt x="485" y="720"/>
                  </a:lnTo>
                  <a:lnTo>
                    <a:pt x="469" y="733"/>
                  </a:lnTo>
                  <a:cubicBezTo>
                    <a:pt x="392" y="845"/>
                    <a:pt x="310" y="924"/>
                    <a:pt x="220" y="972"/>
                  </a:cubicBezTo>
                  <a:cubicBezTo>
                    <a:pt x="204" y="972"/>
                    <a:pt x="191" y="961"/>
                    <a:pt x="183" y="943"/>
                  </a:cubicBezTo>
                  <a:cubicBezTo>
                    <a:pt x="183" y="813"/>
                    <a:pt x="233" y="641"/>
                    <a:pt x="331" y="421"/>
                  </a:cubicBezTo>
                  <a:lnTo>
                    <a:pt x="382" y="424"/>
                  </a:lnTo>
                  <a:cubicBezTo>
                    <a:pt x="382" y="424"/>
                    <a:pt x="411" y="426"/>
                    <a:pt x="440" y="416"/>
                  </a:cubicBezTo>
                  <a:lnTo>
                    <a:pt x="530" y="379"/>
                  </a:lnTo>
                  <a:cubicBezTo>
                    <a:pt x="588" y="349"/>
                    <a:pt x="628" y="299"/>
                    <a:pt x="654" y="230"/>
                  </a:cubicBezTo>
                  <a:lnTo>
                    <a:pt x="654" y="159"/>
                  </a:lnTo>
                  <a:cubicBezTo>
                    <a:pt x="646" y="111"/>
                    <a:pt x="577" y="58"/>
                    <a:pt x="448" y="0"/>
                  </a:cubicBezTo>
                  <a:lnTo>
                    <a:pt x="411" y="0"/>
                  </a:lnTo>
                  <a:close/>
                  <a:moveTo>
                    <a:pt x="374" y="349"/>
                  </a:moveTo>
                  <a:cubicBezTo>
                    <a:pt x="453" y="244"/>
                    <a:pt x="506" y="191"/>
                    <a:pt x="535" y="191"/>
                  </a:cubicBezTo>
                  <a:lnTo>
                    <a:pt x="543" y="191"/>
                  </a:lnTo>
                  <a:lnTo>
                    <a:pt x="551" y="196"/>
                  </a:lnTo>
                  <a:cubicBezTo>
                    <a:pt x="498" y="310"/>
                    <a:pt x="448" y="368"/>
                    <a:pt x="405" y="368"/>
                  </a:cubicBezTo>
                  <a:lnTo>
                    <a:pt x="376" y="355"/>
                  </a:lnTo>
                  <a:lnTo>
                    <a:pt x="376" y="34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8" name="Freeform: Shape 6"/>
            <p:cNvSpPr/>
            <p:nvPr/>
          </p:nvSpPr>
          <p:spPr>
            <a:xfrm>
              <a:off x="1741456" y="4718660"/>
              <a:ext cx="122009" cy="1372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3" h="723">
                  <a:moveTo>
                    <a:pt x="495" y="442"/>
                  </a:moveTo>
                  <a:cubicBezTo>
                    <a:pt x="490" y="495"/>
                    <a:pt x="455" y="598"/>
                    <a:pt x="339" y="598"/>
                  </a:cubicBezTo>
                  <a:cubicBezTo>
                    <a:pt x="233" y="598"/>
                    <a:pt x="151" y="522"/>
                    <a:pt x="151" y="363"/>
                  </a:cubicBezTo>
                  <a:cubicBezTo>
                    <a:pt x="151" y="220"/>
                    <a:pt x="222" y="127"/>
                    <a:pt x="339" y="127"/>
                  </a:cubicBezTo>
                  <a:cubicBezTo>
                    <a:pt x="434" y="127"/>
                    <a:pt x="482" y="199"/>
                    <a:pt x="490" y="249"/>
                  </a:cubicBezTo>
                  <a:lnTo>
                    <a:pt x="635" y="249"/>
                  </a:lnTo>
                  <a:cubicBezTo>
                    <a:pt x="627" y="161"/>
                    <a:pt x="559" y="0"/>
                    <a:pt x="339" y="0"/>
                  </a:cubicBezTo>
                  <a:cubicBezTo>
                    <a:pt x="130" y="0"/>
                    <a:pt x="0" y="156"/>
                    <a:pt x="0" y="360"/>
                  </a:cubicBezTo>
                  <a:cubicBezTo>
                    <a:pt x="0" y="577"/>
                    <a:pt x="140" y="723"/>
                    <a:pt x="339" y="723"/>
                  </a:cubicBezTo>
                  <a:cubicBezTo>
                    <a:pt x="566" y="723"/>
                    <a:pt x="638" y="537"/>
                    <a:pt x="643" y="43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9" name="Freeform: Shape 7"/>
            <p:cNvSpPr/>
            <p:nvPr/>
          </p:nvSpPr>
          <p:spPr>
            <a:xfrm>
              <a:off x="1876198" y="4721701"/>
              <a:ext cx="27556" cy="233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124">
                  <a:moveTo>
                    <a:pt x="73" y="12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2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0" name="Freeform: Shape 8"/>
            <p:cNvSpPr/>
            <p:nvPr/>
          </p:nvSpPr>
          <p:spPr>
            <a:xfrm>
              <a:off x="1876198" y="4757809"/>
              <a:ext cx="27556" cy="9502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501">
                  <a:moveTo>
                    <a:pt x="73" y="501"/>
                  </a:moveTo>
                  <a:lnTo>
                    <a:pt x="0" y="501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50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1" name="Freeform: Shape 9"/>
            <p:cNvSpPr/>
            <p:nvPr/>
          </p:nvSpPr>
          <p:spPr>
            <a:xfrm>
              <a:off x="1914967" y="4755338"/>
              <a:ext cx="90461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7" h="530">
                  <a:moveTo>
                    <a:pt x="16" y="146"/>
                  </a:moveTo>
                  <a:cubicBezTo>
                    <a:pt x="16" y="252"/>
                    <a:pt x="109" y="284"/>
                    <a:pt x="162" y="297"/>
                  </a:cubicBezTo>
                  <a:cubicBezTo>
                    <a:pt x="175" y="299"/>
                    <a:pt x="212" y="310"/>
                    <a:pt x="225" y="313"/>
                  </a:cubicBezTo>
                  <a:cubicBezTo>
                    <a:pt x="278" y="326"/>
                    <a:pt x="326" y="337"/>
                    <a:pt x="326" y="379"/>
                  </a:cubicBezTo>
                  <a:cubicBezTo>
                    <a:pt x="326" y="408"/>
                    <a:pt x="294" y="432"/>
                    <a:pt x="236" y="432"/>
                  </a:cubicBezTo>
                  <a:cubicBezTo>
                    <a:pt x="178" y="432"/>
                    <a:pt x="143" y="403"/>
                    <a:pt x="138" y="352"/>
                  </a:cubicBezTo>
                  <a:lnTo>
                    <a:pt x="0" y="352"/>
                  </a:lnTo>
                  <a:cubicBezTo>
                    <a:pt x="6" y="405"/>
                    <a:pt x="35" y="530"/>
                    <a:pt x="236" y="530"/>
                  </a:cubicBezTo>
                  <a:cubicBezTo>
                    <a:pt x="424" y="530"/>
                    <a:pt x="477" y="427"/>
                    <a:pt x="477" y="368"/>
                  </a:cubicBezTo>
                  <a:cubicBezTo>
                    <a:pt x="477" y="302"/>
                    <a:pt x="435" y="246"/>
                    <a:pt x="310" y="215"/>
                  </a:cubicBezTo>
                  <a:cubicBezTo>
                    <a:pt x="302" y="212"/>
                    <a:pt x="262" y="204"/>
                    <a:pt x="247" y="199"/>
                  </a:cubicBezTo>
                  <a:cubicBezTo>
                    <a:pt x="183" y="183"/>
                    <a:pt x="165" y="172"/>
                    <a:pt x="165" y="141"/>
                  </a:cubicBezTo>
                  <a:cubicBezTo>
                    <a:pt x="165" y="111"/>
                    <a:pt x="196" y="98"/>
                    <a:pt x="231" y="98"/>
                  </a:cubicBezTo>
                  <a:cubicBezTo>
                    <a:pt x="310" y="98"/>
                    <a:pt x="326" y="138"/>
                    <a:pt x="326" y="162"/>
                  </a:cubicBezTo>
                  <a:lnTo>
                    <a:pt x="464" y="162"/>
                  </a:lnTo>
                  <a:cubicBezTo>
                    <a:pt x="464" y="109"/>
                    <a:pt x="427" y="0"/>
                    <a:pt x="231" y="0"/>
                  </a:cubicBezTo>
                  <a:cubicBezTo>
                    <a:pt x="74" y="0"/>
                    <a:pt x="16" y="80"/>
                    <a:pt x="16" y="1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2" name="Freeform: Shape 10"/>
            <p:cNvSpPr/>
            <p:nvPr/>
          </p:nvSpPr>
          <p:spPr>
            <a:xfrm>
              <a:off x="2012080" y="4755338"/>
              <a:ext cx="97493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4" h="530">
                  <a:moveTo>
                    <a:pt x="376" y="331"/>
                  </a:moveTo>
                  <a:cubicBezTo>
                    <a:pt x="366" y="379"/>
                    <a:pt x="334" y="424"/>
                    <a:pt x="270" y="424"/>
                  </a:cubicBezTo>
                  <a:cubicBezTo>
                    <a:pt x="191" y="424"/>
                    <a:pt x="151" y="355"/>
                    <a:pt x="151" y="265"/>
                  </a:cubicBezTo>
                  <a:cubicBezTo>
                    <a:pt x="151" y="196"/>
                    <a:pt x="178" y="103"/>
                    <a:pt x="270" y="103"/>
                  </a:cubicBezTo>
                  <a:cubicBezTo>
                    <a:pt x="329" y="103"/>
                    <a:pt x="363" y="143"/>
                    <a:pt x="371" y="188"/>
                  </a:cubicBezTo>
                  <a:lnTo>
                    <a:pt x="511" y="188"/>
                  </a:lnTo>
                  <a:cubicBezTo>
                    <a:pt x="503" y="109"/>
                    <a:pt x="445" y="0"/>
                    <a:pt x="268" y="0"/>
                  </a:cubicBezTo>
                  <a:cubicBezTo>
                    <a:pt x="112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53" y="530"/>
                    <a:pt x="506" y="413"/>
                    <a:pt x="514" y="334"/>
                  </a:cubicBezTo>
                  <a:lnTo>
                    <a:pt x="376" y="33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3" name="Freeform: Shape 11"/>
            <p:cNvSpPr/>
            <p:nvPr/>
          </p:nvSpPr>
          <p:spPr>
            <a:xfrm>
              <a:off x="2117744" y="4755338"/>
              <a:ext cx="101104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3" h="530">
                  <a:moveTo>
                    <a:pt x="268" y="0"/>
                  </a:moveTo>
                  <a:cubicBezTo>
                    <a:pt x="109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24" y="530"/>
                    <a:pt x="533" y="429"/>
                    <a:pt x="533" y="265"/>
                  </a:cubicBezTo>
                  <a:cubicBezTo>
                    <a:pt x="533" y="98"/>
                    <a:pt x="419" y="0"/>
                    <a:pt x="268" y="0"/>
                  </a:cubicBezTo>
                  <a:close/>
                  <a:moveTo>
                    <a:pt x="265" y="424"/>
                  </a:moveTo>
                  <a:cubicBezTo>
                    <a:pt x="188" y="424"/>
                    <a:pt x="146" y="355"/>
                    <a:pt x="146" y="265"/>
                  </a:cubicBezTo>
                  <a:cubicBezTo>
                    <a:pt x="149" y="196"/>
                    <a:pt x="175" y="103"/>
                    <a:pt x="265" y="103"/>
                  </a:cubicBezTo>
                  <a:cubicBezTo>
                    <a:pt x="347" y="103"/>
                    <a:pt x="382" y="183"/>
                    <a:pt x="382" y="265"/>
                  </a:cubicBezTo>
                  <a:cubicBezTo>
                    <a:pt x="382" y="347"/>
                    <a:pt x="347" y="424"/>
                    <a:pt x="265" y="4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594279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318663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3952921"/>
          </a:xfrm>
          <a:prstGeom prst="rect">
            <a:avLst/>
          </a:prstGeom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13051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9143918" cy="5143500"/>
          </a:xfrm>
          <a:prstGeom prst="rect">
            <a:avLst/>
          </a:prstGeom>
          <a:solidFill>
            <a:srgbClr val="005073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 err="1">
              <a:solidFill>
                <a:srgbClr val="00BCEB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" t="2703" r="67036"/>
          <a:stretch/>
        </p:blipFill>
        <p:spPr>
          <a:xfrm rot="16200000" flipV="1">
            <a:off x="3270632" y="-729869"/>
            <a:ext cx="2602737" cy="914400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 bwMode="white">
          <a:xfrm>
            <a:off x="359051" y="474580"/>
            <a:ext cx="8394466" cy="1142052"/>
          </a:xfrm>
        </p:spPr>
        <p:txBody>
          <a:bodyPr anchor="t"/>
          <a:lstStyle>
            <a:lvl1pPr marL="6251" indent="-6251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0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</a:lstStyle>
          <a:p>
            <a:r>
              <a:rPr lang="en-US" dirty="0"/>
              <a:t>Segue Slide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5985510" y="4946904"/>
            <a:ext cx="2472136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r" defTabSz="610744"/>
            <a:r>
              <a:rPr lang="en-US" sz="6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© 2017  Cisco and/or its affiliates. All rights reserved.   Cisco Public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>
                <a:solidFill>
                  <a:srgbClr val="FFFFFF">
                    <a:alpha val="60000"/>
                  </a:srgbClr>
                </a:solidFill>
              </a:rPr>
              <a:pPr/>
              <a:t>‹#›</a:t>
            </a:fld>
            <a:endParaRPr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chemeClr val="bg1">
                    <a:alpha val="60000"/>
                  </a:schemeClr>
                </a:solidFill>
                <a:cs typeface="CiscoSans Thin"/>
              </a:defRPr>
            </a:lvl1pPr>
          </a:lstStyle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54861" y="4785454"/>
            <a:ext cx="820227" cy="274319"/>
            <a:chOff x="1741456" y="4513412"/>
            <a:chExt cx="1027381" cy="343600"/>
          </a:xfrm>
          <a:solidFill>
            <a:schemeClr val="bg1"/>
          </a:solidFill>
        </p:grpSpPr>
        <p:sp>
          <p:nvSpPr>
            <p:cNvPr id="16" name="Freeform: Shape 1"/>
            <p:cNvSpPr/>
            <p:nvPr/>
          </p:nvSpPr>
          <p:spPr>
            <a:xfrm>
              <a:off x="2624973" y="4513412"/>
              <a:ext cx="143864" cy="34303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58" h="1806">
                  <a:moveTo>
                    <a:pt x="242" y="829"/>
                  </a:moveTo>
                  <a:cubicBezTo>
                    <a:pt x="215" y="896"/>
                    <a:pt x="204" y="941"/>
                    <a:pt x="204" y="964"/>
                  </a:cubicBezTo>
                  <a:cubicBezTo>
                    <a:pt x="183" y="999"/>
                    <a:pt x="175" y="1070"/>
                    <a:pt x="175" y="1097"/>
                  </a:cubicBezTo>
                  <a:lnTo>
                    <a:pt x="175" y="1129"/>
                  </a:lnTo>
                  <a:lnTo>
                    <a:pt x="223" y="1208"/>
                  </a:lnTo>
                  <a:cubicBezTo>
                    <a:pt x="250" y="1245"/>
                    <a:pt x="218" y="1258"/>
                    <a:pt x="292" y="1282"/>
                  </a:cubicBezTo>
                  <a:cubicBezTo>
                    <a:pt x="318" y="1282"/>
                    <a:pt x="340" y="1261"/>
                    <a:pt x="353" y="1221"/>
                  </a:cubicBezTo>
                  <a:lnTo>
                    <a:pt x="353" y="1208"/>
                  </a:lnTo>
                  <a:cubicBezTo>
                    <a:pt x="353" y="1113"/>
                    <a:pt x="387" y="978"/>
                    <a:pt x="419" y="888"/>
                  </a:cubicBezTo>
                  <a:cubicBezTo>
                    <a:pt x="419" y="845"/>
                    <a:pt x="456" y="718"/>
                    <a:pt x="588" y="406"/>
                  </a:cubicBezTo>
                  <a:cubicBezTo>
                    <a:pt x="588" y="371"/>
                    <a:pt x="618" y="308"/>
                    <a:pt x="678" y="210"/>
                  </a:cubicBezTo>
                  <a:cubicBezTo>
                    <a:pt x="729" y="125"/>
                    <a:pt x="742" y="138"/>
                    <a:pt x="758" y="128"/>
                  </a:cubicBezTo>
                  <a:lnTo>
                    <a:pt x="758" y="80"/>
                  </a:lnTo>
                  <a:lnTo>
                    <a:pt x="739" y="61"/>
                  </a:lnTo>
                  <a:cubicBezTo>
                    <a:pt x="739" y="61"/>
                    <a:pt x="721" y="43"/>
                    <a:pt x="671" y="22"/>
                  </a:cubicBezTo>
                  <a:cubicBezTo>
                    <a:pt x="671" y="22"/>
                    <a:pt x="620" y="0"/>
                    <a:pt x="604" y="0"/>
                  </a:cubicBezTo>
                  <a:cubicBezTo>
                    <a:pt x="588" y="0"/>
                    <a:pt x="557" y="32"/>
                    <a:pt x="530" y="93"/>
                  </a:cubicBezTo>
                  <a:close/>
                  <a:moveTo>
                    <a:pt x="14" y="1738"/>
                  </a:moveTo>
                  <a:cubicBezTo>
                    <a:pt x="14" y="1772"/>
                    <a:pt x="-18" y="1783"/>
                    <a:pt x="16" y="1806"/>
                  </a:cubicBezTo>
                  <a:lnTo>
                    <a:pt x="77" y="1806"/>
                  </a:lnTo>
                  <a:cubicBezTo>
                    <a:pt x="144" y="1775"/>
                    <a:pt x="167" y="1716"/>
                    <a:pt x="252" y="1528"/>
                  </a:cubicBezTo>
                  <a:lnTo>
                    <a:pt x="252" y="1486"/>
                  </a:lnTo>
                  <a:cubicBezTo>
                    <a:pt x="252" y="1460"/>
                    <a:pt x="273" y="1446"/>
                    <a:pt x="218" y="1412"/>
                  </a:cubicBezTo>
                  <a:lnTo>
                    <a:pt x="202" y="1412"/>
                  </a:lnTo>
                  <a:cubicBezTo>
                    <a:pt x="93" y="1409"/>
                    <a:pt x="67" y="1465"/>
                    <a:pt x="14" y="168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" name="Freeform: Shape 2"/>
            <p:cNvSpPr/>
            <p:nvPr/>
          </p:nvSpPr>
          <p:spPr>
            <a:xfrm>
              <a:off x="2244124" y="4551801"/>
              <a:ext cx="81339" cy="30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9" h="1602">
                  <a:moveTo>
                    <a:pt x="244" y="1533"/>
                  </a:moveTo>
                  <a:cubicBezTo>
                    <a:pt x="209" y="1533"/>
                    <a:pt x="199" y="1483"/>
                    <a:pt x="183" y="1329"/>
                  </a:cubicBezTo>
                  <a:cubicBezTo>
                    <a:pt x="201" y="1064"/>
                    <a:pt x="223" y="884"/>
                    <a:pt x="241" y="789"/>
                  </a:cubicBezTo>
                  <a:cubicBezTo>
                    <a:pt x="323" y="384"/>
                    <a:pt x="307" y="458"/>
                    <a:pt x="366" y="320"/>
                  </a:cubicBezTo>
                  <a:cubicBezTo>
                    <a:pt x="424" y="180"/>
                    <a:pt x="429" y="161"/>
                    <a:pt x="429" y="119"/>
                  </a:cubicBezTo>
                  <a:cubicBezTo>
                    <a:pt x="429" y="71"/>
                    <a:pt x="376" y="32"/>
                    <a:pt x="268" y="0"/>
                  </a:cubicBezTo>
                  <a:lnTo>
                    <a:pt x="260" y="0"/>
                  </a:lnTo>
                  <a:lnTo>
                    <a:pt x="257" y="2"/>
                  </a:lnTo>
                  <a:cubicBezTo>
                    <a:pt x="257" y="2"/>
                    <a:pt x="254" y="5"/>
                    <a:pt x="241" y="63"/>
                  </a:cubicBezTo>
                  <a:lnTo>
                    <a:pt x="209" y="201"/>
                  </a:lnTo>
                  <a:cubicBezTo>
                    <a:pt x="130" y="535"/>
                    <a:pt x="127" y="564"/>
                    <a:pt x="109" y="614"/>
                  </a:cubicBezTo>
                  <a:cubicBezTo>
                    <a:pt x="-8" y="1138"/>
                    <a:pt x="0" y="1213"/>
                    <a:pt x="0" y="1340"/>
                  </a:cubicBezTo>
                  <a:cubicBezTo>
                    <a:pt x="5" y="1385"/>
                    <a:pt x="27" y="1432"/>
                    <a:pt x="66" y="1483"/>
                  </a:cubicBezTo>
                  <a:cubicBezTo>
                    <a:pt x="146" y="1562"/>
                    <a:pt x="212" y="1602"/>
                    <a:pt x="257" y="160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8" name="Freeform: Shape 3"/>
            <p:cNvSpPr/>
            <p:nvPr/>
          </p:nvSpPr>
          <p:spPr>
            <a:xfrm>
              <a:off x="2307789" y="4611664"/>
              <a:ext cx="82479" cy="2445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5" h="1288">
                  <a:moveTo>
                    <a:pt x="270" y="204"/>
                  </a:moveTo>
                  <a:lnTo>
                    <a:pt x="294" y="212"/>
                  </a:lnTo>
                  <a:cubicBezTo>
                    <a:pt x="331" y="206"/>
                    <a:pt x="379" y="164"/>
                    <a:pt x="435" y="82"/>
                  </a:cubicBezTo>
                  <a:lnTo>
                    <a:pt x="432" y="71"/>
                  </a:lnTo>
                  <a:cubicBezTo>
                    <a:pt x="429" y="45"/>
                    <a:pt x="395" y="21"/>
                    <a:pt x="329" y="0"/>
                  </a:cubicBezTo>
                  <a:lnTo>
                    <a:pt x="321" y="0"/>
                  </a:lnTo>
                  <a:cubicBezTo>
                    <a:pt x="302" y="3"/>
                    <a:pt x="284" y="69"/>
                    <a:pt x="270" y="204"/>
                  </a:cubicBezTo>
                  <a:close/>
                  <a:moveTo>
                    <a:pt x="210" y="1218"/>
                  </a:moveTo>
                  <a:lnTo>
                    <a:pt x="199" y="1189"/>
                  </a:lnTo>
                  <a:cubicBezTo>
                    <a:pt x="194" y="1048"/>
                    <a:pt x="194" y="956"/>
                    <a:pt x="204" y="913"/>
                  </a:cubicBezTo>
                  <a:lnTo>
                    <a:pt x="194" y="884"/>
                  </a:lnTo>
                  <a:cubicBezTo>
                    <a:pt x="191" y="829"/>
                    <a:pt x="196" y="800"/>
                    <a:pt x="207" y="800"/>
                  </a:cubicBezTo>
                  <a:cubicBezTo>
                    <a:pt x="220" y="712"/>
                    <a:pt x="236" y="662"/>
                    <a:pt x="249" y="651"/>
                  </a:cubicBezTo>
                  <a:cubicBezTo>
                    <a:pt x="255" y="590"/>
                    <a:pt x="286" y="511"/>
                    <a:pt x="347" y="413"/>
                  </a:cubicBezTo>
                  <a:cubicBezTo>
                    <a:pt x="345" y="381"/>
                    <a:pt x="281" y="341"/>
                    <a:pt x="165" y="291"/>
                  </a:cubicBezTo>
                  <a:cubicBezTo>
                    <a:pt x="133" y="294"/>
                    <a:pt x="106" y="360"/>
                    <a:pt x="82" y="484"/>
                  </a:cubicBezTo>
                  <a:cubicBezTo>
                    <a:pt x="16" y="768"/>
                    <a:pt x="-10" y="969"/>
                    <a:pt x="3" y="1086"/>
                  </a:cubicBezTo>
                  <a:cubicBezTo>
                    <a:pt x="14" y="1168"/>
                    <a:pt x="24" y="1207"/>
                    <a:pt x="40" y="1207"/>
                  </a:cubicBezTo>
                  <a:cubicBezTo>
                    <a:pt x="96" y="1268"/>
                    <a:pt x="157" y="1295"/>
                    <a:pt x="225" y="128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" name="Freeform: Shape 4"/>
            <p:cNvSpPr/>
            <p:nvPr/>
          </p:nvSpPr>
          <p:spPr>
            <a:xfrm>
              <a:off x="2387038" y="4639791"/>
              <a:ext cx="173891" cy="21627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6" h="1139">
                  <a:moveTo>
                    <a:pt x="871" y="172"/>
                  </a:moveTo>
                  <a:cubicBezTo>
                    <a:pt x="900" y="141"/>
                    <a:pt x="916" y="114"/>
                    <a:pt x="916" y="95"/>
                  </a:cubicBezTo>
                  <a:cubicBezTo>
                    <a:pt x="916" y="37"/>
                    <a:pt x="892" y="5"/>
                    <a:pt x="795" y="0"/>
                  </a:cubicBezTo>
                  <a:cubicBezTo>
                    <a:pt x="773" y="0"/>
                    <a:pt x="736" y="35"/>
                    <a:pt x="683" y="106"/>
                  </a:cubicBezTo>
                  <a:cubicBezTo>
                    <a:pt x="644" y="252"/>
                    <a:pt x="599" y="350"/>
                    <a:pt x="543" y="403"/>
                  </a:cubicBezTo>
                  <a:cubicBezTo>
                    <a:pt x="456" y="596"/>
                    <a:pt x="389" y="723"/>
                    <a:pt x="344" y="781"/>
                  </a:cubicBezTo>
                  <a:cubicBezTo>
                    <a:pt x="331" y="832"/>
                    <a:pt x="318" y="858"/>
                    <a:pt x="307" y="858"/>
                  </a:cubicBezTo>
                  <a:lnTo>
                    <a:pt x="305" y="858"/>
                  </a:lnTo>
                  <a:cubicBezTo>
                    <a:pt x="305" y="858"/>
                    <a:pt x="302" y="858"/>
                    <a:pt x="299" y="773"/>
                  </a:cubicBezTo>
                  <a:lnTo>
                    <a:pt x="294" y="569"/>
                  </a:lnTo>
                  <a:lnTo>
                    <a:pt x="302" y="498"/>
                  </a:lnTo>
                  <a:lnTo>
                    <a:pt x="286" y="416"/>
                  </a:lnTo>
                  <a:lnTo>
                    <a:pt x="294" y="397"/>
                  </a:lnTo>
                  <a:lnTo>
                    <a:pt x="278" y="363"/>
                  </a:lnTo>
                  <a:lnTo>
                    <a:pt x="286" y="339"/>
                  </a:lnTo>
                  <a:lnTo>
                    <a:pt x="286" y="334"/>
                  </a:lnTo>
                  <a:cubicBezTo>
                    <a:pt x="286" y="286"/>
                    <a:pt x="207" y="249"/>
                    <a:pt x="45" y="220"/>
                  </a:cubicBezTo>
                  <a:cubicBezTo>
                    <a:pt x="24" y="225"/>
                    <a:pt x="11" y="236"/>
                    <a:pt x="0" y="249"/>
                  </a:cubicBezTo>
                  <a:lnTo>
                    <a:pt x="0" y="260"/>
                  </a:lnTo>
                  <a:cubicBezTo>
                    <a:pt x="29" y="260"/>
                    <a:pt x="53" y="474"/>
                    <a:pt x="74" y="906"/>
                  </a:cubicBezTo>
                  <a:cubicBezTo>
                    <a:pt x="74" y="993"/>
                    <a:pt x="93" y="1049"/>
                    <a:pt x="133" y="1073"/>
                  </a:cubicBezTo>
                  <a:cubicBezTo>
                    <a:pt x="170" y="1115"/>
                    <a:pt x="215" y="1139"/>
                    <a:pt x="273" y="1139"/>
                  </a:cubicBezTo>
                  <a:lnTo>
                    <a:pt x="302" y="1139"/>
                  </a:lnTo>
                  <a:lnTo>
                    <a:pt x="305" y="1136"/>
                  </a:lnTo>
                  <a:cubicBezTo>
                    <a:pt x="305" y="1136"/>
                    <a:pt x="307" y="1134"/>
                    <a:pt x="342" y="1054"/>
                  </a:cubicBezTo>
                  <a:lnTo>
                    <a:pt x="432" y="848"/>
                  </a:lnTo>
                  <a:cubicBezTo>
                    <a:pt x="516" y="667"/>
                    <a:pt x="569" y="564"/>
                    <a:pt x="593" y="540"/>
                  </a:cubicBezTo>
                  <a:cubicBezTo>
                    <a:pt x="620" y="474"/>
                    <a:pt x="641" y="440"/>
                    <a:pt x="652" y="434"/>
                  </a:cubicBezTo>
                  <a:lnTo>
                    <a:pt x="654" y="434"/>
                  </a:lnTo>
                  <a:cubicBezTo>
                    <a:pt x="654" y="434"/>
                    <a:pt x="657" y="434"/>
                    <a:pt x="712" y="36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0" name="Freeform: Shape 5"/>
            <p:cNvSpPr/>
            <p:nvPr/>
          </p:nvSpPr>
          <p:spPr>
            <a:xfrm>
              <a:off x="2518358" y="4655945"/>
              <a:ext cx="124099" cy="20106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4" h="1059">
                  <a:moveTo>
                    <a:pt x="337" y="53"/>
                  </a:moveTo>
                  <a:cubicBezTo>
                    <a:pt x="276" y="108"/>
                    <a:pt x="233" y="167"/>
                    <a:pt x="204" y="230"/>
                  </a:cubicBezTo>
                  <a:lnTo>
                    <a:pt x="201" y="233"/>
                  </a:lnTo>
                  <a:cubicBezTo>
                    <a:pt x="201" y="233"/>
                    <a:pt x="199" y="236"/>
                    <a:pt x="183" y="262"/>
                  </a:cubicBezTo>
                  <a:lnTo>
                    <a:pt x="125" y="368"/>
                  </a:lnTo>
                  <a:cubicBezTo>
                    <a:pt x="43" y="564"/>
                    <a:pt x="0" y="710"/>
                    <a:pt x="0" y="808"/>
                  </a:cubicBezTo>
                  <a:lnTo>
                    <a:pt x="0" y="826"/>
                  </a:lnTo>
                  <a:cubicBezTo>
                    <a:pt x="0" y="861"/>
                    <a:pt x="21" y="900"/>
                    <a:pt x="66" y="945"/>
                  </a:cubicBezTo>
                  <a:cubicBezTo>
                    <a:pt x="109" y="1019"/>
                    <a:pt x="159" y="1059"/>
                    <a:pt x="220" y="1059"/>
                  </a:cubicBezTo>
                  <a:cubicBezTo>
                    <a:pt x="268" y="1049"/>
                    <a:pt x="294" y="1038"/>
                    <a:pt x="294" y="1030"/>
                  </a:cubicBezTo>
                  <a:cubicBezTo>
                    <a:pt x="339" y="998"/>
                    <a:pt x="360" y="977"/>
                    <a:pt x="360" y="964"/>
                  </a:cubicBezTo>
                  <a:cubicBezTo>
                    <a:pt x="432" y="874"/>
                    <a:pt x="477" y="800"/>
                    <a:pt x="501" y="739"/>
                  </a:cubicBezTo>
                  <a:lnTo>
                    <a:pt x="501" y="733"/>
                  </a:lnTo>
                  <a:lnTo>
                    <a:pt x="485" y="720"/>
                  </a:lnTo>
                  <a:lnTo>
                    <a:pt x="469" y="733"/>
                  </a:lnTo>
                  <a:cubicBezTo>
                    <a:pt x="392" y="845"/>
                    <a:pt x="310" y="924"/>
                    <a:pt x="220" y="972"/>
                  </a:cubicBezTo>
                  <a:cubicBezTo>
                    <a:pt x="204" y="972"/>
                    <a:pt x="191" y="961"/>
                    <a:pt x="183" y="943"/>
                  </a:cubicBezTo>
                  <a:cubicBezTo>
                    <a:pt x="183" y="813"/>
                    <a:pt x="233" y="641"/>
                    <a:pt x="331" y="421"/>
                  </a:cubicBezTo>
                  <a:lnTo>
                    <a:pt x="382" y="424"/>
                  </a:lnTo>
                  <a:cubicBezTo>
                    <a:pt x="382" y="424"/>
                    <a:pt x="411" y="426"/>
                    <a:pt x="440" y="416"/>
                  </a:cubicBezTo>
                  <a:lnTo>
                    <a:pt x="530" y="379"/>
                  </a:lnTo>
                  <a:cubicBezTo>
                    <a:pt x="588" y="349"/>
                    <a:pt x="628" y="299"/>
                    <a:pt x="654" y="230"/>
                  </a:cubicBezTo>
                  <a:lnTo>
                    <a:pt x="654" y="159"/>
                  </a:lnTo>
                  <a:cubicBezTo>
                    <a:pt x="646" y="111"/>
                    <a:pt x="577" y="58"/>
                    <a:pt x="448" y="0"/>
                  </a:cubicBezTo>
                  <a:lnTo>
                    <a:pt x="411" y="0"/>
                  </a:lnTo>
                  <a:close/>
                  <a:moveTo>
                    <a:pt x="374" y="349"/>
                  </a:moveTo>
                  <a:cubicBezTo>
                    <a:pt x="453" y="244"/>
                    <a:pt x="506" y="191"/>
                    <a:pt x="535" y="191"/>
                  </a:cubicBezTo>
                  <a:lnTo>
                    <a:pt x="543" y="191"/>
                  </a:lnTo>
                  <a:lnTo>
                    <a:pt x="551" y="196"/>
                  </a:lnTo>
                  <a:cubicBezTo>
                    <a:pt x="498" y="310"/>
                    <a:pt x="448" y="368"/>
                    <a:pt x="405" y="368"/>
                  </a:cubicBezTo>
                  <a:lnTo>
                    <a:pt x="376" y="355"/>
                  </a:lnTo>
                  <a:lnTo>
                    <a:pt x="376" y="34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1" name="Freeform: Shape 6"/>
            <p:cNvSpPr/>
            <p:nvPr/>
          </p:nvSpPr>
          <p:spPr>
            <a:xfrm>
              <a:off x="1741456" y="4718660"/>
              <a:ext cx="122009" cy="1372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3" h="723">
                  <a:moveTo>
                    <a:pt x="495" y="442"/>
                  </a:moveTo>
                  <a:cubicBezTo>
                    <a:pt x="490" y="495"/>
                    <a:pt x="455" y="598"/>
                    <a:pt x="339" y="598"/>
                  </a:cubicBezTo>
                  <a:cubicBezTo>
                    <a:pt x="233" y="598"/>
                    <a:pt x="151" y="522"/>
                    <a:pt x="151" y="363"/>
                  </a:cubicBezTo>
                  <a:cubicBezTo>
                    <a:pt x="151" y="220"/>
                    <a:pt x="222" y="127"/>
                    <a:pt x="339" y="127"/>
                  </a:cubicBezTo>
                  <a:cubicBezTo>
                    <a:pt x="434" y="127"/>
                    <a:pt x="482" y="199"/>
                    <a:pt x="490" y="249"/>
                  </a:cubicBezTo>
                  <a:lnTo>
                    <a:pt x="635" y="249"/>
                  </a:lnTo>
                  <a:cubicBezTo>
                    <a:pt x="627" y="161"/>
                    <a:pt x="559" y="0"/>
                    <a:pt x="339" y="0"/>
                  </a:cubicBezTo>
                  <a:cubicBezTo>
                    <a:pt x="130" y="0"/>
                    <a:pt x="0" y="156"/>
                    <a:pt x="0" y="360"/>
                  </a:cubicBezTo>
                  <a:cubicBezTo>
                    <a:pt x="0" y="577"/>
                    <a:pt x="140" y="723"/>
                    <a:pt x="339" y="723"/>
                  </a:cubicBezTo>
                  <a:cubicBezTo>
                    <a:pt x="566" y="723"/>
                    <a:pt x="638" y="537"/>
                    <a:pt x="643" y="43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2" name="Freeform: Shape 7"/>
            <p:cNvSpPr/>
            <p:nvPr/>
          </p:nvSpPr>
          <p:spPr>
            <a:xfrm>
              <a:off x="1876198" y="4721701"/>
              <a:ext cx="27556" cy="233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124">
                  <a:moveTo>
                    <a:pt x="73" y="12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2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3" name="Freeform: Shape 8"/>
            <p:cNvSpPr/>
            <p:nvPr/>
          </p:nvSpPr>
          <p:spPr>
            <a:xfrm>
              <a:off x="1876198" y="4757809"/>
              <a:ext cx="27556" cy="9502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501">
                  <a:moveTo>
                    <a:pt x="73" y="501"/>
                  </a:moveTo>
                  <a:lnTo>
                    <a:pt x="0" y="501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50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4" name="Freeform: Shape 9"/>
            <p:cNvSpPr/>
            <p:nvPr/>
          </p:nvSpPr>
          <p:spPr>
            <a:xfrm>
              <a:off x="1914967" y="4755338"/>
              <a:ext cx="90461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7" h="530">
                  <a:moveTo>
                    <a:pt x="16" y="146"/>
                  </a:moveTo>
                  <a:cubicBezTo>
                    <a:pt x="16" y="252"/>
                    <a:pt x="109" y="284"/>
                    <a:pt x="162" y="297"/>
                  </a:cubicBezTo>
                  <a:cubicBezTo>
                    <a:pt x="175" y="299"/>
                    <a:pt x="212" y="310"/>
                    <a:pt x="225" y="313"/>
                  </a:cubicBezTo>
                  <a:cubicBezTo>
                    <a:pt x="278" y="326"/>
                    <a:pt x="326" y="337"/>
                    <a:pt x="326" y="379"/>
                  </a:cubicBezTo>
                  <a:cubicBezTo>
                    <a:pt x="326" y="408"/>
                    <a:pt x="294" y="432"/>
                    <a:pt x="236" y="432"/>
                  </a:cubicBezTo>
                  <a:cubicBezTo>
                    <a:pt x="178" y="432"/>
                    <a:pt x="143" y="403"/>
                    <a:pt x="138" y="352"/>
                  </a:cubicBezTo>
                  <a:lnTo>
                    <a:pt x="0" y="352"/>
                  </a:lnTo>
                  <a:cubicBezTo>
                    <a:pt x="6" y="405"/>
                    <a:pt x="35" y="530"/>
                    <a:pt x="236" y="530"/>
                  </a:cubicBezTo>
                  <a:cubicBezTo>
                    <a:pt x="424" y="530"/>
                    <a:pt x="477" y="427"/>
                    <a:pt x="477" y="368"/>
                  </a:cubicBezTo>
                  <a:cubicBezTo>
                    <a:pt x="477" y="302"/>
                    <a:pt x="435" y="246"/>
                    <a:pt x="310" y="215"/>
                  </a:cubicBezTo>
                  <a:cubicBezTo>
                    <a:pt x="302" y="212"/>
                    <a:pt x="262" y="204"/>
                    <a:pt x="247" y="199"/>
                  </a:cubicBezTo>
                  <a:cubicBezTo>
                    <a:pt x="183" y="183"/>
                    <a:pt x="165" y="172"/>
                    <a:pt x="165" y="141"/>
                  </a:cubicBezTo>
                  <a:cubicBezTo>
                    <a:pt x="165" y="111"/>
                    <a:pt x="196" y="98"/>
                    <a:pt x="231" y="98"/>
                  </a:cubicBezTo>
                  <a:cubicBezTo>
                    <a:pt x="310" y="98"/>
                    <a:pt x="326" y="138"/>
                    <a:pt x="326" y="162"/>
                  </a:cubicBezTo>
                  <a:lnTo>
                    <a:pt x="464" y="162"/>
                  </a:lnTo>
                  <a:cubicBezTo>
                    <a:pt x="464" y="109"/>
                    <a:pt x="427" y="0"/>
                    <a:pt x="231" y="0"/>
                  </a:cubicBezTo>
                  <a:cubicBezTo>
                    <a:pt x="74" y="0"/>
                    <a:pt x="16" y="80"/>
                    <a:pt x="16" y="1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5" name="Freeform: Shape 10"/>
            <p:cNvSpPr/>
            <p:nvPr/>
          </p:nvSpPr>
          <p:spPr>
            <a:xfrm>
              <a:off x="2012080" y="4755338"/>
              <a:ext cx="97493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4" h="530">
                  <a:moveTo>
                    <a:pt x="376" y="331"/>
                  </a:moveTo>
                  <a:cubicBezTo>
                    <a:pt x="366" y="379"/>
                    <a:pt x="334" y="424"/>
                    <a:pt x="270" y="424"/>
                  </a:cubicBezTo>
                  <a:cubicBezTo>
                    <a:pt x="191" y="424"/>
                    <a:pt x="151" y="355"/>
                    <a:pt x="151" y="265"/>
                  </a:cubicBezTo>
                  <a:cubicBezTo>
                    <a:pt x="151" y="196"/>
                    <a:pt x="178" y="103"/>
                    <a:pt x="270" y="103"/>
                  </a:cubicBezTo>
                  <a:cubicBezTo>
                    <a:pt x="329" y="103"/>
                    <a:pt x="363" y="143"/>
                    <a:pt x="371" y="188"/>
                  </a:cubicBezTo>
                  <a:lnTo>
                    <a:pt x="511" y="188"/>
                  </a:lnTo>
                  <a:cubicBezTo>
                    <a:pt x="503" y="109"/>
                    <a:pt x="445" y="0"/>
                    <a:pt x="268" y="0"/>
                  </a:cubicBezTo>
                  <a:cubicBezTo>
                    <a:pt x="112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53" y="530"/>
                    <a:pt x="506" y="413"/>
                    <a:pt x="514" y="334"/>
                  </a:cubicBezTo>
                  <a:lnTo>
                    <a:pt x="376" y="33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6" name="Freeform: Shape 11"/>
            <p:cNvSpPr/>
            <p:nvPr/>
          </p:nvSpPr>
          <p:spPr>
            <a:xfrm>
              <a:off x="2117744" y="4755338"/>
              <a:ext cx="101104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3" h="530">
                  <a:moveTo>
                    <a:pt x="268" y="0"/>
                  </a:moveTo>
                  <a:cubicBezTo>
                    <a:pt x="109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24" y="530"/>
                    <a:pt x="533" y="429"/>
                    <a:pt x="533" y="265"/>
                  </a:cubicBezTo>
                  <a:cubicBezTo>
                    <a:pt x="533" y="98"/>
                    <a:pt x="419" y="0"/>
                    <a:pt x="268" y="0"/>
                  </a:cubicBezTo>
                  <a:close/>
                  <a:moveTo>
                    <a:pt x="265" y="424"/>
                  </a:moveTo>
                  <a:cubicBezTo>
                    <a:pt x="188" y="424"/>
                    <a:pt x="146" y="355"/>
                    <a:pt x="146" y="265"/>
                  </a:cubicBezTo>
                  <a:cubicBezTo>
                    <a:pt x="149" y="196"/>
                    <a:pt x="175" y="103"/>
                    <a:pt x="265" y="103"/>
                  </a:cubicBezTo>
                  <a:cubicBezTo>
                    <a:pt x="347" y="103"/>
                    <a:pt x="382" y="183"/>
                    <a:pt x="382" y="265"/>
                  </a:cubicBezTo>
                  <a:cubicBezTo>
                    <a:pt x="382" y="347"/>
                    <a:pt x="347" y="424"/>
                    <a:pt x="265" y="4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033808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300" y="596900"/>
            <a:ext cx="5348288" cy="30035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2300" y="3595688"/>
            <a:ext cx="5346700" cy="747712"/>
          </a:xfrm>
          <a:prstGeom prst="rect">
            <a:avLst/>
          </a:prstGeom>
          <a:noFill/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596646"/>
            <a:ext cx="5329238" cy="300380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065871" y="3655079"/>
            <a:ext cx="5074070" cy="628650"/>
          </a:xfrm>
        </p:spPr>
        <p:txBody>
          <a:bodyPr anchor="ctr"/>
          <a:lstStyle>
            <a:lvl1pPr>
              <a:defRPr sz="2000">
                <a:solidFill>
                  <a:srgbClr val="676767"/>
                </a:solidFill>
                <a:latin typeface="+mj-lt"/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888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528638" y="582930"/>
            <a:ext cx="8164931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 baseline="0" smtClean="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443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179339" y="584002"/>
            <a:ext cx="4424562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237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lua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9" t="6440" r="23541" b="-306"/>
          <a:stretch/>
        </p:blipFill>
        <p:spPr>
          <a:xfrm>
            <a:off x="4572000" y="0"/>
            <a:ext cx="4572000" cy="5160311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0" y="0"/>
            <a:ext cx="4572000" cy="5143500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 err="1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>
          <a:xfrm>
            <a:off x="245076" y="1464400"/>
            <a:ext cx="4194105" cy="21852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7523" indent="-18573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C65B7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  <a:lvl2pPr marL="386656" indent="-193775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0C65B7"/>
              </a:buClr>
              <a:buSzPct val="100000"/>
              <a:buFont typeface="Arial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2pPr>
            <a:lvl3pPr marL="546497" indent="-159842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0C65B7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3pPr>
            <a:lvl4pPr marL="706339" indent="-159842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0C65B7"/>
              </a:buClr>
              <a:buSzPct val="100000"/>
              <a:buFont typeface="Arial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4pPr>
            <a:lvl5pPr marL="773311" indent="-66973" algn="l" rtl="0" eaLnBrk="0" fontAlgn="base" hangingPunct="0">
              <a:lnSpc>
                <a:spcPct val="95000"/>
              </a:lnSpc>
              <a:spcBef>
                <a:spcPts val="675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Char char="»"/>
              <a:defRPr>
                <a:solidFill>
                  <a:schemeClr val="tx2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5pPr>
            <a:lvl6pPr marL="1416248" indent="-128588" algn="l" rtl="0" fontAlgn="base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6pPr>
            <a:lvl7pPr marL="1673423" indent="-128588" algn="l" rtl="0" fontAlgn="base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7pPr>
            <a:lvl8pPr marL="1930598" indent="-128588" algn="l" rtl="0" fontAlgn="base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8pPr>
            <a:lvl9pPr marL="2187773" indent="-128588" algn="l" rtl="0" fontAlgn="base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9pPr>
          </a:lstStyle>
          <a:p>
            <a:pPr marL="187523" indent="-185738" algn="l" defTabSz="4572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Arial" pitchFamily="34" charset="0"/>
              </a:rPr>
              <a:t>Give us your feedback to be entered into a Daily Survey Drawing. A daily winner will receive a $750 gift card.</a:t>
            </a:r>
          </a:p>
          <a:p>
            <a:pPr marL="187523" indent="-185738" algn="l" defTabSz="4572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Arial" pitchFamily="34" charset="0"/>
              </a:rPr>
              <a:t>Complete your session surveys through the Cisco Live mobile app or on </a:t>
            </a: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Arial" pitchFamily="34" charset="0"/>
                <a:hlinkClick r:id="rId3"/>
              </a:rPr>
              <a:t>www.</a:t>
            </a:r>
            <a:r>
              <a:rPr lang="en-US" sz="2000" u="sng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Arial" pitchFamily="34" charset="0"/>
                <a:hlinkClick r:id="rId3"/>
              </a:rPr>
              <a:t>CiscoLive.com/us</a:t>
            </a: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Arial" pitchFamily="34" charset="0"/>
              </a:rPr>
              <a:t>.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rgbClr val="FFFFFF">
                    <a:alpha val="60000"/>
                  </a:srgbClr>
                </a:solidFill>
              </a:defRPr>
            </a:lvl1pPr>
          </a:lstStyle>
          <a:p>
            <a:fld id="{96A97DD0-5BE7-4856-A2A9-C42C6688E6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>
              <a:defRPr lang="en-US" smtClean="0">
                <a:solidFill>
                  <a:schemeClr val="bg1">
                    <a:alpha val="60000"/>
                  </a:schemeClr>
                </a:solidFill>
                <a:ea typeface="ＭＳ Ｐゴシック" charset="0"/>
              </a:defRPr>
            </a:lvl1pPr>
          </a:lstStyle>
          <a:p>
            <a:pPr defTabSz="610744"/>
            <a:r>
              <a:rPr lang="en-US" smtClean="0"/>
              <a:t>BRKSDN-2119</a:t>
            </a:r>
            <a:endParaRPr lang="en-US"/>
          </a:p>
        </p:txBody>
      </p:sp>
      <p:sp>
        <p:nvSpPr>
          <p:cNvPr id="2" name="Rectangle 1">
            <a:hlinkClick r:id="rId4"/>
          </p:cNvPr>
          <p:cNvSpPr/>
          <p:nvPr userDrawn="1"/>
        </p:nvSpPr>
        <p:spPr bwMode="auto">
          <a:xfrm>
            <a:off x="4738254" y="4205808"/>
            <a:ext cx="1898073" cy="22055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 err="1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454860" y="4785453"/>
            <a:ext cx="820228" cy="274324"/>
            <a:chOff x="1741460" y="4513421"/>
            <a:chExt cx="1027385" cy="343607"/>
          </a:xfrm>
          <a:solidFill>
            <a:schemeClr val="bg1"/>
          </a:solidFill>
        </p:grpSpPr>
        <p:sp>
          <p:nvSpPr>
            <p:cNvPr id="15" name="Freeform: Shape 1"/>
            <p:cNvSpPr/>
            <p:nvPr/>
          </p:nvSpPr>
          <p:spPr>
            <a:xfrm>
              <a:off x="2624981" y="4513421"/>
              <a:ext cx="143864" cy="34303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58" h="1806">
                  <a:moveTo>
                    <a:pt x="242" y="829"/>
                  </a:moveTo>
                  <a:cubicBezTo>
                    <a:pt x="215" y="896"/>
                    <a:pt x="204" y="941"/>
                    <a:pt x="204" y="964"/>
                  </a:cubicBezTo>
                  <a:cubicBezTo>
                    <a:pt x="183" y="999"/>
                    <a:pt x="175" y="1070"/>
                    <a:pt x="175" y="1097"/>
                  </a:cubicBezTo>
                  <a:lnTo>
                    <a:pt x="175" y="1129"/>
                  </a:lnTo>
                  <a:lnTo>
                    <a:pt x="223" y="1208"/>
                  </a:lnTo>
                  <a:cubicBezTo>
                    <a:pt x="250" y="1245"/>
                    <a:pt x="218" y="1258"/>
                    <a:pt x="292" y="1282"/>
                  </a:cubicBezTo>
                  <a:cubicBezTo>
                    <a:pt x="318" y="1282"/>
                    <a:pt x="340" y="1261"/>
                    <a:pt x="353" y="1221"/>
                  </a:cubicBezTo>
                  <a:lnTo>
                    <a:pt x="353" y="1208"/>
                  </a:lnTo>
                  <a:cubicBezTo>
                    <a:pt x="353" y="1113"/>
                    <a:pt x="387" y="978"/>
                    <a:pt x="419" y="888"/>
                  </a:cubicBezTo>
                  <a:cubicBezTo>
                    <a:pt x="419" y="845"/>
                    <a:pt x="456" y="718"/>
                    <a:pt x="588" y="406"/>
                  </a:cubicBezTo>
                  <a:cubicBezTo>
                    <a:pt x="588" y="371"/>
                    <a:pt x="618" y="308"/>
                    <a:pt x="678" y="210"/>
                  </a:cubicBezTo>
                  <a:cubicBezTo>
                    <a:pt x="729" y="125"/>
                    <a:pt x="742" y="138"/>
                    <a:pt x="758" y="128"/>
                  </a:cubicBezTo>
                  <a:lnTo>
                    <a:pt x="758" y="80"/>
                  </a:lnTo>
                  <a:lnTo>
                    <a:pt x="739" y="61"/>
                  </a:lnTo>
                  <a:cubicBezTo>
                    <a:pt x="739" y="61"/>
                    <a:pt x="721" y="43"/>
                    <a:pt x="671" y="22"/>
                  </a:cubicBezTo>
                  <a:cubicBezTo>
                    <a:pt x="671" y="22"/>
                    <a:pt x="620" y="0"/>
                    <a:pt x="604" y="0"/>
                  </a:cubicBezTo>
                  <a:cubicBezTo>
                    <a:pt x="588" y="0"/>
                    <a:pt x="557" y="32"/>
                    <a:pt x="530" y="93"/>
                  </a:cubicBezTo>
                  <a:close/>
                  <a:moveTo>
                    <a:pt x="14" y="1738"/>
                  </a:moveTo>
                  <a:cubicBezTo>
                    <a:pt x="14" y="1772"/>
                    <a:pt x="-18" y="1783"/>
                    <a:pt x="16" y="1806"/>
                  </a:cubicBezTo>
                  <a:lnTo>
                    <a:pt x="77" y="1806"/>
                  </a:lnTo>
                  <a:cubicBezTo>
                    <a:pt x="144" y="1775"/>
                    <a:pt x="167" y="1716"/>
                    <a:pt x="252" y="1528"/>
                  </a:cubicBezTo>
                  <a:lnTo>
                    <a:pt x="252" y="1486"/>
                  </a:lnTo>
                  <a:cubicBezTo>
                    <a:pt x="252" y="1460"/>
                    <a:pt x="273" y="1446"/>
                    <a:pt x="218" y="1412"/>
                  </a:cubicBezTo>
                  <a:lnTo>
                    <a:pt x="202" y="1412"/>
                  </a:lnTo>
                  <a:cubicBezTo>
                    <a:pt x="93" y="1409"/>
                    <a:pt x="67" y="1465"/>
                    <a:pt x="14" y="168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6" name="Freeform: Shape 2"/>
            <p:cNvSpPr/>
            <p:nvPr/>
          </p:nvSpPr>
          <p:spPr>
            <a:xfrm>
              <a:off x="2244131" y="4551817"/>
              <a:ext cx="81339" cy="30426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9" h="1602">
                  <a:moveTo>
                    <a:pt x="244" y="1533"/>
                  </a:moveTo>
                  <a:cubicBezTo>
                    <a:pt x="209" y="1533"/>
                    <a:pt x="199" y="1483"/>
                    <a:pt x="183" y="1329"/>
                  </a:cubicBezTo>
                  <a:cubicBezTo>
                    <a:pt x="201" y="1064"/>
                    <a:pt x="223" y="884"/>
                    <a:pt x="241" y="789"/>
                  </a:cubicBezTo>
                  <a:cubicBezTo>
                    <a:pt x="323" y="384"/>
                    <a:pt x="307" y="458"/>
                    <a:pt x="366" y="320"/>
                  </a:cubicBezTo>
                  <a:cubicBezTo>
                    <a:pt x="424" y="180"/>
                    <a:pt x="429" y="161"/>
                    <a:pt x="429" y="119"/>
                  </a:cubicBezTo>
                  <a:cubicBezTo>
                    <a:pt x="429" y="71"/>
                    <a:pt x="376" y="32"/>
                    <a:pt x="268" y="0"/>
                  </a:cubicBezTo>
                  <a:lnTo>
                    <a:pt x="260" y="0"/>
                  </a:lnTo>
                  <a:lnTo>
                    <a:pt x="257" y="2"/>
                  </a:lnTo>
                  <a:cubicBezTo>
                    <a:pt x="257" y="2"/>
                    <a:pt x="254" y="5"/>
                    <a:pt x="241" y="63"/>
                  </a:cubicBezTo>
                  <a:lnTo>
                    <a:pt x="209" y="201"/>
                  </a:lnTo>
                  <a:cubicBezTo>
                    <a:pt x="130" y="535"/>
                    <a:pt x="127" y="564"/>
                    <a:pt x="109" y="614"/>
                  </a:cubicBezTo>
                  <a:cubicBezTo>
                    <a:pt x="-8" y="1138"/>
                    <a:pt x="0" y="1213"/>
                    <a:pt x="0" y="1340"/>
                  </a:cubicBezTo>
                  <a:cubicBezTo>
                    <a:pt x="5" y="1385"/>
                    <a:pt x="27" y="1432"/>
                    <a:pt x="66" y="1483"/>
                  </a:cubicBezTo>
                  <a:cubicBezTo>
                    <a:pt x="146" y="1562"/>
                    <a:pt x="212" y="1602"/>
                    <a:pt x="257" y="160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" name="Freeform: Shape 3"/>
            <p:cNvSpPr/>
            <p:nvPr/>
          </p:nvSpPr>
          <p:spPr>
            <a:xfrm>
              <a:off x="2307796" y="4611684"/>
              <a:ext cx="82480" cy="24458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5" h="1288">
                  <a:moveTo>
                    <a:pt x="270" y="204"/>
                  </a:moveTo>
                  <a:lnTo>
                    <a:pt x="294" y="212"/>
                  </a:lnTo>
                  <a:cubicBezTo>
                    <a:pt x="331" y="206"/>
                    <a:pt x="379" y="164"/>
                    <a:pt x="435" y="82"/>
                  </a:cubicBezTo>
                  <a:lnTo>
                    <a:pt x="432" y="71"/>
                  </a:lnTo>
                  <a:cubicBezTo>
                    <a:pt x="429" y="45"/>
                    <a:pt x="395" y="21"/>
                    <a:pt x="329" y="0"/>
                  </a:cubicBezTo>
                  <a:lnTo>
                    <a:pt x="321" y="0"/>
                  </a:lnTo>
                  <a:cubicBezTo>
                    <a:pt x="302" y="3"/>
                    <a:pt x="284" y="69"/>
                    <a:pt x="270" y="204"/>
                  </a:cubicBezTo>
                  <a:close/>
                  <a:moveTo>
                    <a:pt x="210" y="1218"/>
                  </a:moveTo>
                  <a:lnTo>
                    <a:pt x="199" y="1189"/>
                  </a:lnTo>
                  <a:cubicBezTo>
                    <a:pt x="194" y="1048"/>
                    <a:pt x="194" y="956"/>
                    <a:pt x="204" y="913"/>
                  </a:cubicBezTo>
                  <a:lnTo>
                    <a:pt x="194" y="884"/>
                  </a:lnTo>
                  <a:cubicBezTo>
                    <a:pt x="191" y="829"/>
                    <a:pt x="196" y="800"/>
                    <a:pt x="207" y="800"/>
                  </a:cubicBezTo>
                  <a:cubicBezTo>
                    <a:pt x="220" y="712"/>
                    <a:pt x="236" y="662"/>
                    <a:pt x="249" y="651"/>
                  </a:cubicBezTo>
                  <a:cubicBezTo>
                    <a:pt x="255" y="590"/>
                    <a:pt x="286" y="511"/>
                    <a:pt x="347" y="413"/>
                  </a:cubicBezTo>
                  <a:cubicBezTo>
                    <a:pt x="345" y="381"/>
                    <a:pt x="281" y="341"/>
                    <a:pt x="165" y="291"/>
                  </a:cubicBezTo>
                  <a:cubicBezTo>
                    <a:pt x="133" y="294"/>
                    <a:pt x="106" y="360"/>
                    <a:pt x="82" y="484"/>
                  </a:cubicBezTo>
                  <a:cubicBezTo>
                    <a:pt x="16" y="768"/>
                    <a:pt x="-10" y="969"/>
                    <a:pt x="3" y="1086"/>
                  </a:cubicBezTo>
                  <a:cubicBezTo>
                    <a:pt x="14" y="1168"/>
                    <a:pt x="24" y="1207"/>
                    <a:pt x="40" y="1207"/>
                  </a:cubicBezTo>
                  <a:cubicBezTo>
                    <a:pt x="96" y="1268"/>
                    <a:pt x="157" y="1295"/>
                    <a:pt x="225" y="128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8" name="Freeform: Shape 4"/>
            <p:cNvSpPr/>
            <p:nvPr/>
          </p:nvSpPr>
          <p:spPr>
            <a:xfrm>
              <a:off x="2387044" y="4639800"/>
              <a:ext cx="173892" cy="21627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6" h="1139">
                  <a:moveTo>
                    <a:pt x="871" y="172"/>
                  </a:moveTo>
                  <a:cubicBezTo>
                    <a:pt x="900" y="141"/>
                    <a:pt x="916" y="114"/>
                    <a:pt x="916" y="95"/>
                  </a:cubicBezTo>
                  <a:cubicBezTo>
                    <a:pt x="916" y="37"/>
                    <a:pt x="892" y="5"/>
                    <a:pt x="795" y="0"/>
                  </a:cubicBezTo>
                  <a:cubicBezTo>
                    <a:pt x="773" y="0"/>
                    <a:pt x="736" y="35"/>
                    <a:pt x="683" y="106"/>
                  </a:cubicBezTo>
                  <a:cubicBezTo>
                    <a:pt x="644" y="252"/>
                    <a:pt x="599" y="350"/>
                    <a:pt x="543" y="403"/>
                  </a:cubicBezTo>
                  <a:cubicBezTo>
                    <a:pt x="456" y="596"/>
                    <a:pt x="389" y="723"/>
                    <a:pt x="344" y="781"/>
                  </a:cubicBezTo>
                  <a:cubicBezTo>
                    <a:pt x="331" y="832"/>
                    <a:pt x="318" y="858"/>
                    <a:pt x="307" y="858"/>
                  </a:cubicBezTo>
                  <a:lnTo>
                    <a:pt x="305" y="858"/>
                  </a:lnTo>
                  <a:cubicBezTo>
                    <a:pt x="305" y="858"/>
                    <a:pt x="302" y="858"/>
                    <a:pt x="299" y="773"/>
                  </a:cubicBezTo>
                  <a:lnTo>
                    <a:pt x="294" y="569"/>
                  </a:lnTo>
                  <a:lnTo>
                    <a:pt x="302" y="498"/>
                  </a:lnTo>
                  <a:lnTo>
                    <a:pt x="286" y="416"/>
                  </a:lnTo>
                  <a:lnTo>
                    <a:pt x="294" y="397"/>
                  </a:lnTo>
                  <a:lnTo>
                    <a:pt x="278" y="363"/>
                  </a:lnTo>
                  <a:lnTo>
                    <a:pt x="286" y="339"/>
                  </a:lnTo>
                  <a:lnTo>
                    <a:pt x="286" y="334"/>
                  </a:lnTo>
                  <a:cubicBezTo>
                    <a:pt x="286" y="286"/>
                    <a:pt x="207" y="249"/>
                    <a:pt x="45" y="220"/>
                  </a:cubicBezTo>
                  <a:cubicBezTo>
                    <a:pt x="24" y="225"/>
                    <a:pt x="11" y="236"/>
                    <a:pt x="0" y="249"/>
                  </a:cubicBezTo>
                  <a:lnTo>
                    <a:pt x="0" y="260"/>
                  </a:lnTo>
                  <a:cubicBezTo>
                    <a:pt x="29" y="260"/>
                    <a:pt x="53" y="474"/>
                    <a:pt x="74" y="906"/>
                  </a:cubicBezTo>
                  <a:cubicBezTo>
                    <a:pt x="74" y="993"/>
                    <a:pt x="93" y="1049"/>
                    <a:pt x="133" y="1073"/>
                  </a:cubicBezTo>
                  <a:cubicBezTo>
                    <a:pt x="170" y="1115"/>
                    <a:pt x="215" y="1139"/>
                    <a:pt x="273" y="1139"/>
                  </a:cubicBezTo>
                  <a:lnTo>
                    <a:pt x="302" y="1139"/>
                  </a:lnTo>
                  <a:lnTo>
                    <a:pt x="305" y="1136"/>
                  </a:lnTo>
                  <a:cubicBezTo>
                    <a:pt x="305" y="1136"/>
                    <a:pt x="307" y="1134"/>
                    <a:pt x="342" y="1054"/>
                  </a:cubicBezTo>
                  <a:lnTo>
                    <a:pt x="432" y="848"/>
                  </a:lnTo>
                  <a:cubicBezTo>
                    <a:pt x="516" y="667"/>
                    <a:pt x="569" y="564"/>
                    <a:pt x="593" y="540"/>
                  </a:cubicBezTo>
                  <a:cubicBezTo>
                    <a:pt x="620" y="474"/>
                    <a:pt x="641" y="440"/>
                    <a:pt x="652" y="434"/>
                  </a:cubicBezTo>
                  <a:lnTo>
                    <a:pt x="654" y="434"/>
                  </a:lnTo>
                  <a:cubicBezTo>
                    <a:pt x="654" y="434"/>
                    <a:pt x="657" y="434"/>
                    <a:pt x="712" y="36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" name="Freeform: Shape 5"/>
            <p:cNvSpPr/>
            <p:nvPr/>
          </p:nvSpPr>
          <p:spPr>
            <a:xfrm>
              <a:off x="2518364" y="4655961"/>
              <a:ext cx="124100" cy="20106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4" h="1059">
                  <a:moveTo>
                    <a:pt x="337" y="53"/>
                  </a:moveTo>
                  <a:cubicBezTo>
                    <a:pt x="276" y="108"/>
                    <a:pt x="233" y="167"/>
                    <a:pt x="204" y="230"/>
                  </a:cubicBezTo>
                  <a:lnTo>
                    <a:pt x="201" y="233"/>
                  </a:lnTo>
                  <a:cubicBezTo>
                    <a:pt x="201" y="233"/>
                    <a:pt x="199" y="236"/>
                    <a:pt x="183" y="262"/>
                  </a:cubicBezTo>
                  <a:lnTo>
                    <a:pt x="125" y="368"/>
                  </a:lnTo>
                  <a:cubicBezTo>
                    <a:pt x="43" y="564"/>
                    <a:pt x="0" y="710"/>
                    <a:pt x="0" y="808"/>
                  </a:cubicBezTo>
                  <a:lnTo>
                    <a:pt x="0" y="826"/>
                  </a:lnTo>
                  <a:cubicBezTo>
                    <a:pt x="0" y="861"/>
                    <a:pt x="21" y="900"/>
                    <a:pt x="66" y="945"/>
                  </a:cubicBezTo>
                  <a:cubicBezTo>
                    <a:pt x="109" y="1019"/>
                    <a:pt x="159" y="1059"/>
                    <a:pt x="220" y="1059"/>
                  </a:cubicBezTo>
                  <a:cubicBezTo>
                    <a:pt x="268" y="1049"/>
                    <a:pt x="294" y="1038"/>
                    <a:pt x="294" y="1030"/>
                  </a:cubicBezTo>
                  <a:cubicBezTo>
                    <a:pt x="339" y="998"/>
                    <a:pt x="360" y="977"/>
                    <a:pt x="360" y="964"/>
                  </a:cubicBezTo>
                  <a:cubicBezTo>
                    <a:pt x="432" y="874"/>
                    <a:pt x="477" y="800"/>
                    <a:pt x="501" y="739"/>
                  </a:cubicBezTo>
                  <a:lnTo>
                    <a:pt x="501" y="733"/>
                  </a:lnTo>
                  <a:lnTo>
                    <a:pt x="485" y="720"/>
                  </a:lnTo>
                  <a:lnTo>
                    <a:pt x="469" y="733"/>
                  </a:lnTo>
                  <a:cubicBezTo>
                    <a:pt x="392" y="845"/>
                    <a:pt x="310" y="924"/>
                    <a:pt x="220" y="972"/>
                  </a:cubicBezTo>
                  <a:cubicBezTo>
                    <a:pt x="204" y="972"/>
                    <a:pt x="191" y="961"/>
                    <a:pt x="183" y="943"/>
                  </a:cubicBezTo>
                  <a:cubicBezTo>
                    <a:pt x="183" y="813"/>
                    <a:pt x="233" y="641"/>
                    <a:pt x="331" y="421"/>
                  </a:cubicBezTo>
                  <a:lnTo>
                    <a:pt x="382" y="424"/>
                  </a:lnTo>
                  <a:cubicBezTo>
                    <a:pt x="382" y="424"/>
                    <a:pt x="411" y="426"/>
                    <a:pt x="440" y="416"/>
                  </a:cubicBezTo>
                  <a:lnTo>
                    <a:pt x="530" y="379"/>
                  </a:lnTo>
                  <a:cubicBezTo>
                    <a:pt x="588" y="349"/>
                    <a:pt x="628" y="299"/>
                    <a:pt x="654" y="230"/>
                  </a:cubicBezTo>
                  <a:lnTo>
                    <a:pt x="654" y="159"/>
                  </a:lnTo>
                  <a:cubicBezTo>
                    <a:pt x="646" y="111"/>
                    <a:pt x="577" y="58"/>
                    <a:pt x="448" y="0"/>
                  </a:cubicBezTo>
                  <a:lnTo>
                    <a:pt x="411" y="0"/>
                  </a:lnTo>
                  <a:close/>
                  <a:moveTo>
                    <a:pt x="374" y="349"/>
                  </a:moveTo>
                  <a:cubicBezTo>
                    <a:pt x="453" y="244"/>
                    <a:pt x="506" y="191"/>
                    <a:pt x="535" y="191"/>
                  </a:cubicBezTo>
                  <a:lnTo>
                    <a:pt x="543" y="191"/>
                  </a:lnTo>
                  <a:lnTo>
                    <a:pt x="551" y="196"/>
                  </a:lnTo>
                  <a:cubicBezTo>
                    <a:pt x="498" y="310"/>
                    <a:pt x="448" y="368"/>
                    <a:pt x="405" y="368"/>
                  </a:cubicBezTo>
                  <a:lnTo>
                    <a:pt x="376" y="355"/>
                  </a:lnTo>
                  <a:lnTo>
                    <a:pt x="376" y="34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0" name="Freeform: Shape 6"/>
            <p:cNvSpPr/>
            <p:nvPr/>
          </p:nvSpPr>
          <p:spPr>
            <a:xfrm>
              <a:off x="1741460" y="4718683"/>
              <a:ext cx="122009" cy="13721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3" h="723">
                  <a:moveTo>
                    <a:pt x="495" y="442"/>
                  </a:moveTo>
                  <a:cubicBezTo>
                    <a:pt x="490" y="495"/>
                    <a:pt x="455" y="598"/>
                    <a:pt x="339" y="598"/>
                  </a:cubicBezTo>
                  <a:cubicBezTo>
                    <a:pt x="233" y="598"/>
                    <a:pt x="151" y="522"/>
                    <a:pt x="151" y="363"/>
                  </a:cubicBezTo>
                  <a:cubicBezTo>
                    <a:pt x="151" y="220"/>
                    <a:pt x="222" y="127"/>
                    <a:pt x="339" y="127"/>
                  </a:cubicBezTo>
                  <a:cubicBezTo>
                    <a:pt x="434" y="127"/>
                    <a:pt x="482" y="199"/>
                    <a:pt x="490" y="249"/>
                  </a:cubicBezTo>
                  <a:lnTo>
                    <a:pt x="635" y="249"/>
                  </a:lnTo>
                  <a:cubicBezTo>
                    <a:pt x="627" y="161"/>
                    <a:pt x="559" y="0"/>
                    <a:pt x="339" y="0"/>
                  </a:cubicBezTo>
                  <a:cubicBezTo>
                    <a:pt x="130" y="0"/>
                    <a:pt x="0" y="156"/>
                    <a:pt x="0" y="360"/>
                  </a:cubicBezTo>
                  <a:cubicBezTo>
                    <a:pt x="0" y="577"/>
                    <a:pt x="140" y="723"/>
                    <a:pt x="339" y="723"/>
                  </a:cubicBezTo>
                  <a:cubicBezTo>
                    <a:pt x="566" y="723"/>
                    <a:pt x="638" y="537"/>
                    <a:pt x="643" y="43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1" name="Freeform: Shape 7"/>
            <p:cNvSpPr/>
            <p:nvPr/>
          </p:nvSpPr>
          <p:spPr>
            <a:xfrm>
              <a:off x="1876199" y="4721714"/>
              <a:ext cx="27556" cy="233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124">
                  <a:moveTo>
                    <a:pt x="73" y="12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2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2" name="Freeform: Shape 8"/>
            <p:cNvSpPr/>
            <p:nvPr/>
          </p:nvSpPr>
          <p:spPr>
            <a:xfrm>
              <a:off x="1876202" y="4757823"/>
              <a:ext cx="27556" cy="9502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501">
                  <a:moveTo>
                    <a:pt x="73" y="501"/>
                  </a:moveTo>
                  <a:lnTo>
                    <a:pt x="0" y="501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50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3" name="Freeform: Shape 9"/>
            <p:cNvSpPr/>
            <p:nvPr/>
          </p:nvSpPr>
          <p:spPr>
            <a:xfrm>
              <a:off x="1914967" y="4755352"/>
              <a:ext cx="90461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7" h="530">
                  <a:moveTo>
                    <a:pt x="16" y="146"/>
                  </a:moveTo>
                  <a:cubicBezTo>
                    <a:pt x="16" y="252"/>
                    <a:pt x="109" y="284"/>
                    <a:pt x="162" y="297"/>
                  </a:cubicBezTo>
                  <a:cubicBezTo>
                    <a:pt x="175" y="299"/>
                    <a:pt x="212" y="310"/>
                    <a:pt x="225" y="313"/>
                  </a:cubicBezTo>
                  <a:cubicBezTo>
                    <a:pt x="278" y="326"/>
                    <a:pt x="326" y="337"/>
                    <a:pt x="326" y="379"/>
                  </a:cubicBezTo>
                  <a:cubicBezTo>
                    <a:pt x="326" y="408"/>
                    <a:pt x="294" y="432"/>
                    <a:pt x="236" y="432"/>
                  </a:cubicBezTo>
                  <a:cubicBezTo>
                    <a:pt x="178" y="432"/>
                    <a:pt x="143" y="403"/>
                    <a:pt x="138" y="352"/>
                  </a:cubicBezTo>
                  <a:lnTo>
                    <a:pt x="0" y="352"/>
                  </a:lnTo>
                  <a:cubicBezTo>
                    <a:pt x="6" y="405"/>
                    <a:pt x="35" y="530"/>
                    <a:pt x="236" y="530"/>
                  </a:cubicBezTo>
                  <a:cubicBezTo>
                    <a:pt x="424" y="530"/>
                    <a:pt x="477" y="427"/>
                    <a:pt x="477" y="368"/>
                  </a:cubicBezTo>
                  <a:cubicBezTo>
                    <a:pt x="477" y="302"/>
                    <a:pt x="435" y="246"/>
                    <a:pt x="310" y="215"/>
                  </a:cubicBezTo>
                  <a:cubicBezTo>
                    <a:pt x="302" y="212"/>
                    <a:pt x="262" y="204"/>
                    <a:pt x="247" y="199"/>
                  </a:cubicBezTo>
                  <a:cubicBezTo>
                    <a:pt x="183" y="183"/>
                    <a:pt x="165" y="172"/>
                    <a:pt x="165" y="141"/>
                  </a:cubicBezTo>
                  <a:cubicBezTo>
                    <a:pt x="165" y="111"/>
                    <a:pt x="196" y="98"/>
                    <a:pt x="231" y="98"/>
                  </a:cubicBezTo>
                  <a:cubicBezTo>
                    <a:pt x="310" y="98"/>
                    <a:pt x="326" y="138"/>
                    <a:pt x="326" y="162"/>
                  </a:cubicBezTo>
                  <a:lnTo>
                    <a:pt x="464" y="162"/>
                  </a:lnTo>
                  <a:cubicBezTo>
                    <a:pt x="464" y="109"/>
                    <a:pt x="427" y="0"/>
                    <a:pt x="231" y="0"/>
                  </a:cubicBezTo>
                  <a:cubicBezTo>
                    <a:pt x="74" y="0"/>
                    <a:pt x="16" y="80"/>
                    <a:pt x="16" y="1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4" name="Freeform: Shape 10"/>
            <p:cNvSpPr/>
            <p:nvPr/>
          </p:nvSpPr>
          <p:spPr>
            <a:xfrm>
              <a:off x="2012082" y="4755353"/>
              <a:ext cx="97493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4" h="530">
                  <a:moveTo>
                    <a:pt x="376" y="331"/>
                  </a:moveTo>
                  <a:cubicBezTo>
                    <a:pt x="366" y="379"/>
                    <a:pt x="334" y="424"/>
                    <a:pt x="270" y="424"/>
                  </a:cubicBezTo>
                  <a:cubicBezTo>
                    <a:pt x="191" y="424"/>
                    <a:pt x="151" y="355"/>
                    <a:pt x="151" y="265"/>
                  </a:cubicBezTo>
                  <a:cubicBezTo>
                    <a:pt x="151" y="196"/>
                    <a:pt x="178" y="103"/>
                    <a:pt x="270" y="103"/>
                  </a:cubicBezTo>
                  <a:cubicBezTo>
                    <a:pt x="329" y="103"/>
                    <a:pt x="363" y="143"/>
                    <a:pt x="371" y="188"/>
                  </a:cubicBezTo>
                  <a:lnTo>
                    <a:pt x="511" y="188"/>
                  </a:lnTo>
                  <a:cubicBezTo>
                    <a:pt x="503" y="109"/>
                    <a:pt x="445" y="0"/>
                    <a:pt x="268" y="0"/>
                  </a:cubicBezTo>
                  <a:cubicBezTo>
                    <a:pt x="112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53" y="530"/>
                    <a:pt x="506" y="413"/>
                    <a:pt x="514" y="334"/>
                  </a:cubicBezTo>
                  <a:lnTo>
                    <a:pt x="376" y="33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5" name="Freeform: Shape 11"/>
            <p:cNvSpPr/>
            <p:nvPr/>
          </p:nvSpPr>
          <p:spPr>
            <a:xfrm>
              <a:off x="2117744" y="4755338"/>
              <a:ext cx="101104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3" h="530">
                  <a:moveTo>
                    <a:pt x="268" y="0"/>
                  </a:moveTo>
                  <a:cubicBezTo>
                    <a:pt x="109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24" y="530"/>
                    <a:pt x="533" y="429"/>
                    <a:pt x="533" y="265"/>
                  </a:cubicBezTo>
                  <a:cubicBezTo>
                    <a:pt x="533" y="98"/>
                    <a:pt x="419" y="0"/>
                    <a:pt x="268" y="0"/>
                  </a:cubicBezTo>
                  <a:close/>
                  <a:moveTo>
                    <a:pt x="265" y="424"/>
                  </a:moveTo>
                  <a:cubicBezTo>
                    <a:pt x="188" y="424"/>
                    <a:pt x="146" y="355"/>
                    <a:pt x="146" y="265"/>
                  </a:cubicBezTo>
                  <a:cubicBezTo>
                    <a:pt x="149" y="196"/>
                    <a:pt x="175" y="103"/>
                    <a:pt x="265" y="103"/>
                  </a:cubicBezTo>
                  <a:cubicBezTo>
                    <a:pt x="347" y="103"/>
                    <a:pt x="382" y="183"/>
                    <a:pt x="382" y="265"/>
                  </a:cubicBezTo>
                  <a:cubicBezTo>
                    <a:pt x="382" y="347"/>
                    <a:pt x="347" y="424"/>
                    <a:pt x="265" y="4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410896" y="734015"/>
            <a:ext cx="4215384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6251" indent="-6251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bg1"/>
                </a:solidFill>
                <a:ea typeface="+mj-ea"/>
                <a:cs typeface="+mj-cs"/>
                <a:sym typeface="Arial" pitchFamily="34" charset="0"/>
              </a:rPr>
              <a:t>Complete Your Online </a:t>
            </a:r>
            <a:br>
              <a:rPr lang="en-US" sz="2800" dirty="0">
                <a:solidFill>
                  <a:schemeClr val="bg1"/>
                </a:solidFill>
                <a:ea typeface="+mj-ea"/>
                <a:cs typeface="+mj-cs"/>
                <a:sym typeface="Arial" pitchFamily="34" charset="0"/>
              </a:rPr>
            </a:br>
            <a:r>
              <a:rPr lang="en-US" sz="2800" dirty="0">
                <a:solidFill>
                  <a:schemeClr val="bg1"/>
                </a:solidFill>
                <a:ea typeface="+mj-ea"/>
                <a:cs typeface="+mj-cs"/>
                <a:sym typeface="Arial" pitchFamily="34" charset="0"/>
              </a:rPr>
              <a:t>Session Evaluation</a:t>
            </a:r>
          </a:p>
        </p:txBody>
      </p:sp>
      <p:sp>
        <p:nvSpPr>
          <p:cNvPr id="27" name="Rectangle 4"/>
          <p:cNvSpPr>
            <a:spLocks noChangeArrowheads="1"/>
          </p:cNvSpPr>
          <p:nvPr userDrawn="1"/>
        </p:nvSpPr>
        <p:spPr bwMode="ltGray">
          <a:xfrm>
            <a:off x="5985510" y="4946904"/>
            <a:ext cx="2472136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r" defTabSz="610744"/>
            <a:r>
              <a:rPr lang="en-US" sz="6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© 2017  Cisco and/or its affiliates. All rights reserved.   Cisco Public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436727" y="3861869"/>
            <a:ext cx="3754273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400" dirty="0">
                <a:solidFill>
                  <a:schemeClr val="bg1"/>
                </a:solidFill>
              </a:rPr>
              <a:t>Don’t forget: Cisco Live sessions will be available for viewing on demand after the event at </a:t>
            </a:r>
            <a:r>
              <a:rPr lang="en-US" sz="1400" dirty="0">
                <a:solidFill>
                  <a:schemeClr val="bg1"/>
                </a:solidFill>
                <a:hlinkClick r:id="rId5"/>
              </a:rPr>
              <a:t>www.</a:t>
            </a:r>
            <a:r>
              <a:rPr lang="en-US" sz="1400" u="sng" dirty="0">
                <a:solidFill>
                  <a:schemeClr val="accent1"/>
                </a:solidFill>
                <a:hlinkClick r:id="rId5"/>
              </a:rPr>
              <a:t>CiscoLive.com/Online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  <a:endParaRPr lang="en-US" sz="1400" dirty="0">
              <a:solidFill>
                <a:schemeClr val="bg1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495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t="14280" r="44733" b="3050"/>
          <a:stretch/>
        </p:blipFill>
        <p:spPr>
          <a:xfrm rot="5400000">
            <a:off x="1998980" y="-2000251"/>
            <a:ext cx="5146037" cy="9144001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10080" y="399299"/>
            <a:ext cx="792595" cy="419316"/>
            <a:chOff x="3133800" y="2372040"/>
            <a:chExt cx="514440" cy="272160"/>
          </a:xfrm>
          <a:solidFill>
            <a:schemeClr val="bg1"/>
          </a:solidFill>
        </p:grpSpPr>
        <p:sp>
          <p:nvSpPr>
            <p:cNvPr id="13" name="Freeform: Shape 38"/>
            <p:cNvSpPr/>
            <p:nvPr/>
          </p:nvSpPr>
          <p:spPr>
            <a:xfrm>
              <a:off x="3279600" y="2552040"/>
              <a:ext cx="22680" cy="89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249">
                  <a:moveTo>
                    <a:pt x="32" y="249"/>
                  </a:moveTo>
                  <a:lnTo>
                    <a:pt x="0" y="249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24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4" name="Freeform: Shape 39"/>
            <p:cNvSpPr/>
            <p:nvPr/>
          </p:nvSpPr>
          <p:spPr>
            <a:xfrm>
              <a:off x="3416040" y="2550960"/>
              <a:ext cx="68400" cy="93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1" h="260">
                  <a:moveTo>
                    <a:pt x="191" y="8"/>
                  </a:moveTo>
                  <a:cubicBezTo>
                    <a:pt x="185" y="6"/>
                    <a:pt x="164" y="0"/>
                    <a:pt x="132" y="0"/>
                  </a:cubicBezTo>
                  <a:cubicBezTo>
                    <a:pt x="56" y="0"/>
                    <a:pt x="0" y="56"/>
                    <a:pt x="0" y="130"/>
                  </a:cubicBezTo>
                  <a:cubicBezTo>
                    <a:pt x="0" y="210"/>
                    <a:pt x="61" y="260"/>
                    <a:pt x="132" y="260"/>
                  </a:cubicBezTo>
                  <a:cubicBezTo>
                    <a:pt x="161" y="260"/>
                    <a:pt x="183" y="252"/>
                    <a:pt x="191" y="252"/>
                  </a:cubicBezTo>
                  <a:lnTo>
                    <a:pt x="191" y="186"/>
                  </a:lnTo>
                  <a:cubicBezTo>
                    <a:pt x="188" y="188"/>
                    <a:pt x="167" y="199"/>
                    <a:pt x="138" y="199"/>
                  </a:cubicBezTo>
                  <a:cubicBezTo>
                    <a:pt x="95" y="199"/>
                    <a:pt x="69" y="170"/>
                    <a:pt x="69" y="133"/>
                  </a:cubicBezTo>
                  <a:cubicBezTo>
                    <a:pt x="69" y="96"/>
                    <a:pt x="98" y="67"/>
                    <a:pt x="138" y="67"/>
                  </a:cubicBezTo>
                  <a:cubicBezTo>
                    <a:pt x="167" y="67"/>
                    <a:pt x="188" y="80"/>
                    <a:pt x="191" y="8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5" name="Freeform: Shape 40"/>
            <p:cNvSpPr/>
            <p:nvPr/>
          </p:nvSpPr>
          <p:spPr>
            <a:xfrm>
              <a:off x="3180600" y="2550960"/>
              <a:ext cx="68400" cy="93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1" h="260">
                  <a:moveTo>
                    <a:pt x="191" y="8"/>
                  </a:moveTo>
                  <a:cubicBezTo>
                    <a:pt x="185" y="6"/>
                    <a:pt x="164" y="0"/>
                    <a:pt x="132" y="0"/>
                  </a:cubicBezTo>
                  <a:cubicBezTo>
                    <a:pt x="55" y="0"/>
                    <a:pt x="0" y="56"/>
                    <a:pt x="0" y="130"/>
                  </a:cubicBezTo>
                  <a:cubicBezTo>
                    <a:pt x="0" y="210"/>
                    <a:pt x="61" y="260"/>
                    <a:pt x="132" y="260"/>
                  </a:cubicBezTo>
                  <a:cubicBezTo>
                    <a:pt x="161" y="260"/>
                    <a:pt x="183" y="252"/>
                    <a:pt x="191" y="252"/>
                  </a:cubicBezTo>
                  <a:lnTo>
                    <a:pt x="191" y="186"/>
                  </a:lnTo>
                  <a:cubicBezTo>
                    <a:pt x="188" y="188"/>
                    <a:pt x="167" y="199"/>
                    <a:pt x="138" y="199"/>
                  </a:cubicBezTo>
                  <a:cubicBezTo>
                    <a:pt x="95" y="199"/>
                    <a:pt x="69" y="170"/>
                    <a:pt x="69" y="133"/>
                  </a:cubicBezTo>
                  <a:cubicBezTo>
                    <a:pt x="69" y="96"/>
                    <a:pt x="98" y="67"/>
                    <a:pt x="138" y="67"/>
                  </a:cubicBezTo>
                  <a:cubicBezTo>
                    <a:pt x="167" y="67"/>
                    <a:pt x="188" y="80"/>
                    <a:pt x="191" y="8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6" name="Freeform: Shape 41"/>
            <p:cNvSpPr/>
            <p:nvPr/>
          </p:nvSpPr>
          <p:spPr>
            <a:xfrm>
              <a:off x="3507479" y="2550240"/>
              <a:ext cx="95040" cy="92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65" h="259">
                  <a:moveTo>
                    <a:pt x="133" y="0"/>
                  </a:moveTo>
                  <a:cubicBezTo>
                    <a:pt x="56" y="0"/>
                    <a:pt x="0" y="57"/>
                    <a:pt x="0" y="129"/>
                  </a:cubicBezTo>
                  <a:cubicBezTo>
                    <a:pt x="0" y="200"/>
                    <a:pt x="56" y="259"/>
                    <a:pt x="133" y="259"/>
                  </a:cubicBezTo>
                  <a:cubicBezTo>
                    <a:pt x="209" y="259"/>
                    <a:pt x="265" y="200"/>
                    <a:pt x="265" y="129"/>
                  </a:cubicBezTo>
                  <a:cubicBezTo>
                    <a:pt x="265" y="57"/>
                    <a:pt x="209" y="0"/>
                    <a:pt x="133" y="0"/>
                  </a:cubicBezTo>
                  <a:close/>
                  <a:moveTo>
                    <a:pt x="133" y="198"/>
                  </a:moveTo>
                  <a:cubicBezTo>
                    <a:pt x="95" y="198"/>
                    <a:pt x="69" y="169"/>
                    <a:pt x="69" y="132"/>
                  </a:cubicBezTo>
                  <a:cubicBezTo>
                    <a:pt x="69" y="95"/>
                    <a:pt x="95" y="66"/>
                    <a:pt x="133" y="66"/>
                  </a:cubicBezTo>
                  <a:cubicBezTo>
                    <a:pt x="170" y="66"/>
                    <a:pt x="196" y="95"/>
                    <a:pt x="196" y="132"/>
                  </a:cubicBezTo>
                  <a:cubicBezTo>
                    <a:pt x="196" y="169"/>
                    <a:pt x="170" y="198"/>
                    <a:pt x="133" y="19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" name="Freeform: Shape 42"/>
            <p:cNvSpPr/>
            <p:nvPr/>
          </p:nvSpPr>
          <p:spPr>
            <a:xfrm>
              <a:off x="3333240" y="2550960"/>
              <a:ext cx="62280" cy="93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4" h="260">
                  <a:moveTo>
                    <a:pt x="92" y="0"/>
                  </a:moveTo>
                  <a:cubicBezTo>
                    <a:pt x="34" y="0"/>
                    <a:pt x="0" y="32"/>
                    <a:pt x="0" y="77"/>
                  </a:cubicBezTo>
                  <a:cubicBezTo>
                    <a:pt x="0" y="120"/>
                    <a:pt x="29" y="138"/>
                    <a:pt x="63" y="149"/>
                  </a:cubicBezTo>
                  <a:cubicBezTo>
                    <a:pt x="66" y="149"/>
                    <a:pt x="74" y="151"/>
                    <a:pt x="76" y="154"/>
                  </a:cubicBezTo>
                  <a:cubicBezTo>
                    <a:pt x="92" y="159"/>
                    <a:pt x="105" y="167"/>
                    <a:pt x="105" y="178"/>
                  </a:cubicBezTo>
                  <a:cubicBezTo>
                    <a:pt x="105" y="191"/>
                    <a:pt x="92" y="202"/>
                    <a:pt x="60" y="202"/>
                  </a:cubicBezTo>
                  <a:cubicBezTo>
                    <a:pt x="34" y="202"/>
                    <a:pt x="8" y="194"/>
                    <a:pt x="2" y="194"/>
                  </a:cubicBezTo>
                  <a:lnTo>
                    <a:pt x="2" y="252"/>
                  </a:lnTo>
                  <a:cubicBezTo>
                    <a:pt x="5" y="252"/>
                    <a:pt x="37" y="260"/>
                    <a:pt x="71" y="260"/>
                  </a:cubicBezTo>
                  <a:cubicBezTo>
                    <a:pt x="119" y="260"/>
                    <a:pt x="174" y="239"/>
                    <a:pt x="174" y="178"/>
                  </a:cubicBezTo>
                  <a:cubicBezTo>
                    <a:pt x="174" y="149"/>
                    <a:pt x="156" y="120"/>
                    <a:pt x="116" y="106"/>
                  </a:cubicBezTo>
                  <a:lnTo>
                    <a:pt x="98" y="101"/>
                  </a:lnTo>
                  <a:cubicBezTo>
                    <a:pt x="87" y="98"/>
                    <a:pt x="68" y="93"/>
                    <a:pt x="68" y="77"/>
                  </a:cubicBezTo>
                  <a:cubicBezTo>
                    <a:pt x="68" y="64"/>
                    <a:pt x="82" y="56"/>
                    <a:pt x="108" y="56"/>
                  </a:cubicBezTo>
                  <a:cubicBezTo>
                    <a:pt x="129" y="56"/>
                    <a:pt x="156" y="64"/>
                    <a:pt x="158" y="64"/>
                  </a:cubicBezTo>
                  <a:lnTo>
                    <a:pt x="158" y="8"/>
                  </a:lnTo>
                  <a:lnTo>
                    <a:pt x="153" y="8"/>
                  </a:lnTo>
                  <a:cubicBezTo>
                    <a:pt x="150" y="8"/>
                    <a:pt x="121" y="0"/>
                    <a:pt x="92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8" name="Freeform: Shape 43"/>
            <p:cNvSpPr/>
            <p:nvPr/>
          </p:nvSpPr>
          <p:spPr>
            <a:xfrm>
              <a:off x="3133800" y="2445120"/>
              <a:ext cx="22680" cy="46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130">
                  <a:moveTo>
                    <a:pt x="64" y="32"/>
                  </a:moveTo>
                  <a:cubicBezTo>
                    <a:pt x="64" y="16"/>
                    <a:pt x="50" y="0"/>
                    <a:pt x="32" y="0"/>
                  </a:cubicBezTo>
                  <a:cubicBezTo>
                    <a:pt x="16" y="0"/>
                    <a:pt x="0" y="14"/>
                    <a:pt x="0" y="32"/>
                  </a:cubicBezTo>
                  <a:lnTo>
                    <a:pt x="0" y="98"/>
                  </a:lnTo>
                  <a:cubicBezTo>
                    <a:pt x="0" y="117"/>
                    <a:pt x="13" y="130"/>
                    <a:pt x="32" y="130"/>
                  </a:cubicBezTo>
                  <a:cubicBezTo>
                    <a:pt x="48" y="130"/>
                    <a:pt x="64" y="117"/>
                    <a:pt x="64" y="9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" name="Freeform: Shape 44"/>
            <p:cNvSpPr/>
            <p:nvPr/>
          </p:nvSpPr>
          <p:spPr>
            <a:xfrm>
              <a:off x="3195720" y="2413800"/>
              <a:ext cx="22680" cy="77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215">
                  <a:moveTo>
                    <a:pt x="64" y="32"/>
                  </a:moveTo>
                  <a:cubicBezTo>
                    <a:pt x="64" y="16"/>
                    <a:pt x="51" y="0"/>
                    <a:pt x="32" y="0"/>
                  </a:cubicBezTo>
                  <a:cubicBezTo>
                    <a:pt x="16" y="0"/>
                    <a:pt x="0" y="13"/>
                    <a:pt x="0" y="32"/>
                  </a:cubicBezTo>
                  <a:lnTo>
                    <a:pt x="0" y="183"/>
                  </a:lnTo>
                  <a:cubicBezTo>
                    <a:pt x="0" y="201"/>
                    <a:pt x="13" y="215"/>
                    <a:pt x="32" y="215"/>
                  </a:cubicBezTo>
                  <a:cubicBezTo>
                    <a:pt x="48" y="215"/>
                    <a:pt x="64" y="201"/>
                    <a:pt x="64" y="18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0" name="Freeform: Shape 45"/>
            <p:cNvSpPr/>
            <p:nvPr/>
          </p:nvSpPr>
          <p:spPr>
            <a:xfrm>
              <a:off x="3256919" y="2372040"/>
              <a:ext cx="22320" cy="141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3" h="394">
                  <a:moveTo>
                    <a:pt x="63" y="31"/>
                  </a:moveTo>
                  <a:cubicBezTo>
                    <a:pt x="63" y="15"/>
                    <a:pt x="50" y="0"/>
                    <a:pt x="31" y="0"/>
                  </a:cubicBezTo>
                  <a:cubicBezTo>
                    <a:pt x="16" y="0"/>
                    <a:pt x="0" y="13"/>
                    <a:pt x="0" y="31"/>
                  </a:cubicBezTo>
                  <a:lnTo>
                    <a:pt x="0" y="362"/>
                  </a:lnTo>
                  <a:cubicBezTo>
                    <a:pt x="0" y="381"/>
                    <a:pt x="13" y="394"/>
                    <a:pt x="31" y="394"/>
                  </a:cubicBezTo>
                  <a:cubicBezTo>
                    <a:pt x="47" y="394"/>
                    <a:pt x="63" y="381"/>
                    <a:pt x="63" y="3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1" name="Freeform: Shape 46"/>
            <p:cNvSpPr/>
            <p:nvPr/>
          </p:nvSpPr>
          <p:spPr>
            <a:xfrm>
              <a:off x="3318840" y="2413800"/>
              <a:ext cx="22320" cy="77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3" h="215">
                  <a:moveTo>
                    <a:pt x="63" y="32"/>
                  </a:moveTo>
                  <a:cubicBezTo>
                    <a:pt x="63" y="16"/>
                    <a:pt x="50" y="0"/>
                    <a:pt x="32" y="0"/>
                  </a:cubicBezTo>
                  <a:cubicBezTo>
                    <a:pt x="16" y="0"/>
                    <a:pt x="0" y="13"/>
                    <a:pt x="0" y="32"/>
                  </a:cubicBezTo>
                  <a:lnTo>
                    <a:pt x="0" y="183"/>
                  </a:lnTo>
                  <a:cubicBezTo>
                    <a:pt x="0" y="201"/>
                    <a:pt x="13" y="215"/>
                    <a:pt x="32" y="215"/>
                  </a:cubicBezTo>
                  <a:cubicBezTo>
                    <a:pt x="48" y="215"/>
                    <a:pt x="63" y="201"/>
                    <a:pt x="63" y="18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2" name="Freeform: Shape 47"/>
            <p:cNvSpPr/>
            <p:nvPr/>
          </p:nvSpPr>
          <p:spPr>
            <a:xfrm>
              <a:off x="3379680" y="2445120"/>
              <a:ext cx="22680" cy="46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130">
                  <a:moveTo>
                    <a:pt x="64" y="32"/>
                  </a:moveTo>
                  <a:cubicBezTo>
                    <a:pt x="64" y="16"/>
                    <a:pt x="51" y="0"/>
                    <a:pt x="32" y="0"/>
                  </a:cubicBezTo>
                  <a:cubicBezTo>
                    <a:pt x="16" y="0"/>
                    <a:pt x="0" y="14"/>
                    <a:pt x="0" y="32"/>
                  </a:cubicBezTo>
                  <a:lnTo>
                    <a:pt x="0" y="98"/>
                  </a:lnTo>
                  <a:cubicBezTo>
                    <a:pt x="0" y="117"/>
                    <a:pt x="14" y="130"/>
                    <a:pt x="32" y="130"/>
                  </a:cubicBezTo>
                  <a:cubicBezTo>
                    <a:pt x="48" y="130"/>
                    <a:pt x="64" y="117"/>
                    <a:pt x="64" y="9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3" name="Freeform: Shape 48"/>
            <p:cNvSpPr/>
            <p:nvPr/>
          </p:nvSpPr>
          <p:spPr>
            <a:xfrm>
              <a:off x="3441600" y="2413800"/>
              <a:ext cx="22680" cy="77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215">
                  <a:moveTo>
                    <a:pt x="64" y="32"/>
                  </a:moveTo>
                  <a:cubicBezTo>
                    <a:pt x="64" y="16"/>
                    <a:pt x="51" y="0"/>
                    <a:pt x="32" y="0"/>
                  </a:cubicBezTo>
                  <a:cubicBezTo>
                    <a:pt x="16" y="0"/>
                    <a:pt x="0" y="13"/>
                    <a:pt x="0" y="32"/>
                  </a:cubicBezTo>
                  <a:lnTo>
                    <a:pt x="0" y="183"/>
                  </a:lnTo>
                  <a:cubicBezTo>
                    <a:pt x="0" y="201"/>
                    <a:pt x="14" y="215"/>
                    <a:pt x="32" y="215"/>
                  </a:cubicBezTo>
                  <a:cubicBezTo>
                    <a:pt x="48" y="215"/>
                    <a:pt x="64" y="201"/>
                    <a:pt x="64" y="18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4" name="Freeform: Shape 49"/>
            <p:cNvSpPr/>
            <p:nvPr/>
          </p:nvSpPr>
          <p:spPr>
            <a:xfrm>
              <a:off x="3502799" y="2372040"/>
              <a:ext cx="22320" cy="141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3" h="394">
                  <a:moveTo>
                    <a:pt x="63" y="31"/>
                  </a:moveTo>
                  <a:cubicBezTo>
                    <a:pt x="63" y="15"/>
                    <a:pt x="50" y="0"/>
                    <a:pt x="32" y="0"/>
                  </a:cubicBezTo>
                  <a:cubicBezTo>
                    <a:pt x="13" y="0"/>
                    <a:pt x="0" y="13"/>
                    <a:pt x="0" y="31"/>
                  </a:cubicBezTo>
                  <a:lnTo>
                    <a:pt x="0" y="362"/>
                  </a:lnTo>
                  <a:cubicBezTo>
                    <a:pt x="0" y="381"/>
                    <a:pt x="13" y="394"/>
                    <a:pt x="32" y="394"/>
                  </a:cubicBezTo>
                  <a:cubicBezTo>
                    <a:pt x="50" y="394"/>
                    <a:pt x="63" y="381"/>
                    <a:pt x="63" y="3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5" name="Freeform: Shape 50"/>
            <p:cNvSpPr/>
            <p:nvPr/>
          </p:nvSpPr>
          <p:spPr>
            <a:xfrm>
              <a:off x="3564720" y="2413800"/>
              <a:ext cx="22680" cy="77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215">
                  <a:moveTo>
                    <a:pt x="64" y="32"/>
                  </a:moveTo>
                  <a:cubicBezTo>
                    <a:pt x="64" y="16"/>
                    <a:pt x="50" y="0"/>
                    <a:pt x="32" y="0"/>
                  </a:cubicBezTo>
                  <a:cubicBezTo>
                    <a:pt x="16" y="0"/>
                    <a:pt x="0" y="13"/>
                    <a:pt x="0" y="32"/>
                  </a:cubicBezTo>
                  <a:lnTo>
                    <a:pt x="0" y="183"/>
                  </a:lnTo>
                  <a:cubicBezTo>
                    <a:pt x="0" y="201"/>
                    <a:pt x="13" y="215"/>
                    <a:pt x="32" y="215"/>
                  </a:cubicBezTo>
                  <a:cubicBezTo>
                    <a:pt x="50" y="215"/>
                    <a:pt x="64" y="201"/>
                    <a:pt x="64" y="18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6" name="Freeform: Shape 51"/>
            <p:cNvSpPr/>
            <p:nvPr/>
          </p:nvSpPr>
          <p:spPr>
            <a:xfrm>
              <a:off x="3625560" y="2445120"/>
              <a:ext cx="22680" cy="46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130">
                  <a:moveTo>
                    <a:pt x="64" y="32"/>
                  </a:moveTo>
                  <a:cubicBezTo>
                    <a:pt x="64" y="16"/>
                    <a:pt x="51" y="0"/>
                    <a:pt x="32" y="0"/>
                  </a:cubicBezTo>
                  <a:cubicBezTo>
                    <a:pt x="16" y="0"/>
                    <a:pt x="0" y="14"/>
                    <a:pt x="0" y="32"/>
                  </a:cubicBezTo>
                  <a:lnTo>
                    <a:pt x="0" y="98"/>
                  </a:lnTo>
                  <a:cubicBezTo>
                    <a:pt x="0" y="117"/>
                    <a:pt x="14" y="130"/>
                    <a:pt x="32" y="130"/>
                  </a:cubicBezTo>
                  <a:cubicBezTo>
                    <a:pt x="48" y="130"/>
                    <a:pt x="64" y="117"/>
                    <a:pt x="64" y="9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27" name="Title 1"/>
          <p:cNvSpPr txBox="1">
            <a:spLocks/>
          </p:cNvSpPr>
          <p:nvPr userDrawn="1"/>
        </p:nvSpPr>
        <p:spPr>
          <a:xfrm>
            <a:off x="5474241" y="2786875"/>
            <a:ext cx="2935468" cy="1000213"/>
          </a:xfrm>
          <a:prstGeom prst="rect">
            <a:avLst/>
          </a:prstGeom>
        </p:spPr>
        <p:txBody>
          <a:bodyPr anchor="ctr"/>
          <a:lstStyle>
            <a:lvl1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2pPr>
            <a:lvl3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3pPr>
            <a:lvl4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4pPr>
            <a:lvl5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5pPr>
            <a:lvl6pPr marL="26342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6pPr>
            <a:lvl7pPr marL="52060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7pPr>
            <a:lvl8pPr marL="77777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8pPr>
            <a:lvl9pPr marL="10349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9pPr>
          </a:lstStyle>
          <a:p>
            <a:pPr algn="ctr"/>
            <a:r>
              <a:rPr lang="en-US" sz="40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5985510" y="4946904"/>
            <a:ext cx="2472136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r" defTabSz="610744"/>
            <a:r>
              <a:rPr lang="en-US" sz="6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© 2017  Cisco and/or its affiliates. All rights reserved.   Cisco Public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>
                <a:solidFill>
                  <a:srgbClr val="FFFFFF">
                    <a:alpha val="60000"/>
                  </a:srgbClr>
                </a:solidFill>
              </a:rPr>
              <a:pPr/>
              <a:t>‹#›</a:t>
            </a:fld>
            <a:endParaRPr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chemeClr val="bg1">
                    <a:alpha val="60000"/>
                  </a:schemeClr>
                </a:solidFill>
                <a:cs typeface="CiscoSans Thin"/>
              </a:defRPr>
            </a:lvl1pPr>
          </a:lstStyle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454861" y="4785454"/>
            <a:ext cx="820227" cy="274319"/>
            <a:chOff x="1741456" y="4513412"/>
            <a:chExt cx="1027381" cy="343600"/>
          </a:xfrm>
          <a:solidFill>
            <a:schemeClr val="bg1"/>
          </a:solidFill>
        </p:grpSpPr>
        <p:sp>
          <p:nvSpPr>
            <p:cNvPr id="29" name="Freeform: Shape 1"/>
            <p:cNvSpPr/>
            <p:nvPr/>
          </p:nvSpPr>
          <p:spPr>
            <a:xfrm>
              <a:off x="2624973" y="4513412"/>
              <a:ext cx="143864" cy="34303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58" h="1806">
                  <a:moveTo>
                    <a:pt x="242" y="829"/>
                  </a:moveTo>
                  <a:cubicBezTo>
                    <a:pt x="215" y="896"/>
                    <a:pt x="204" y="941"/>
                    <a:pt x="204" y="964"/>
                  </a:cubicBezTo>
                  <a:cubicBezTo>
                    <a:pt x="183" y="999"/>
                    <a:pt x="175" y="1070"/>
                    <a:pt x="175" y="1097"/>
                  </a:cubicBezTo>
                  <a:lnTo>
                    <a:pt x="175" y="1129"/>
                  </a:lnTo>
                  <a:lnTo>
                    <a:pt x="223" y="1208"/>
                  </a:lnTo>
                  <a:cubicBezTo>
                    <a:pt x="250" y="1245"/>
                    <a:pt x="218" y="1258"/>
                    <a:pt x="292" y="1282"/>
                  </a:cubicBezTo>
                  <a:cubicBezTo>
                    <a:pt x="318" y="1282"/>
                    <a:pt x="340" y="1261"/>
                    <a:pt x="353" y="1221"/>
                  </a:cubicBezTo>
                  <a:lnTo>
                    <a:pt x="353" y="1208"/>
                  </a:lnTo>
                  <a:cubicBezTo>
                    <a:pt x="353" y="1113"/>
                    <a:pt x="387" y="978"/>
                    <a:pt x="419" y="888"/>
                  </a:cubicBezTo>
                  <a:cubicBezTo>
                    <a:pt x="419" y="845"/>
                    <a:pt x="456" y="718"/>
                    <a:pt x="588" y="406"/>
                  </a:cubicBezTo>
                  <a:cubicBezTo>
                    <a:pt x="588" y="371"/>
                    <a:pt x="618" y="308"/>
                    <a:pt x="678" y="210"/>
                  </a:cubicBezTo>
                  <a:cubicBezTo>
                    <a:pt x="729" y="125"/>
                    <a:pt x="742" y="138"/>
                    <a:pt x="758" y="128"/>
                  </a:cubicBezTo>
                  <a:lnTo>
                    <a:pt x="758" y="80"/>
                  </a:lnTo>
                  <a:lnTo>
                    <a:pt x="739" y="61"/>
                  </a:lnTo>
                  <a:cubicBezTo>
                    <a:pt x="739" y="61"/>
                    <a:pt x="721" y="43"/>
                    <a:pt x="671" y="22"/>
                  </a:cubicBezTo>
                  <a:cubicBezTo>
                    <a:pt x="671" y="22"/>
                    <a:pt x="620" y="0"/>
                    <a:pt x="604" y="0"/>
                  </a:cubicBezTo>
                  <a:cubicBezTo>
                    <a:pt x="588" y="0"/>
                    <a:pt x="557" y="32"/>
                    <a:pt x="530" y="93"/>
                  </a:cubicBezTo>
                  <a:close/>
                  <a:moveTo>
                    <a:pt x="14" y="1738"/>
                  </a:moveTo>
                  <a:cubicBezTo>
                    <a:pt x="14" y="1772"/>
                    <a:pt x="-18" y="1783"/>
                    <a:pt x="16" y="1806"/>
                  </a:cubicBezTo>
                  <a:lnTo>
                    <a:pt x="77" y="1806"/>
                  </a:lnTo>
                  <a:cubicBezTo>
                    <a:pt x="144" y="1775"/>
                    <a:pt x="167" y="1716"/>
                    <a:pt x="252" y="1528"/>
                  </a:cubicBezTo>
                  <a:lnTo>
                    <a:pt x="252" y="1486"/>
                  </a:lnTo>
                  <a:cubicBezTo>
                    <a:pt x="252" y="1460"/>
                    <a:pt x="273" y="1446"/>
                    <a:pt x="218" y="1412"/>
                  </a:cubicBezTo>
                  <a:lnTo>
                    <a:pt x="202" y="1412"/>
                  </a:lnTo>
                  <a:cubicBezTo>
                    <a:pt x="93" y="1409"/>
                    <a:pt x="67" y="1465"/>
                    <a:pt x="14" y="168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0" name="Freeform: Shape 2"/>
            <p:cNvSpPr/>
            <p:nvPr/>
          </p:nvSpPr>
          <p:spPr>
            <a:xfrm>
              <a:off x="2244124" y="4551801"/>
              <a:ext cx="81339" cy="30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9" h="1602">
                  <a:moveTo>
                    <a:pt x="244" y="1533"/>
                  </a:moveTo>
                  <a:cubicBezTo>
                    <a:pt x="209" y="1533"/>
                    <a:pt x="199" y="1483"/>
                    <a:pt x="183" y="1329"/>
                  </a:cubicBezTo>
                  <a:cubicBezTo>
                    <a:pt x="201" y="1064"/>
                    <a:pt x="223" y="884"/>
                    <a:pt x="241" y="789"/>
                  </a:cubicBezTo>
                  <a:cubicBezTo>
                    <a:pt x="323" y="384"/>
                    <a:pt x="307" y="458"/>
                    <a:pt x="366" y="320"/>
                  </a:cubicBezTo>
                  <a:cubicBezTo>
                    <a:pt x="424" y="180"/>
                    <a:pt x="429" y="161"/>
                    <a:pt x="429" y="119"/>
                  </a:cubicBezTo>
                  <a:cubicBezTo>
                    <a:pt x="429" y="71"/>
                    <a:pt x="376" y="32"/>
                    <a:pt x="268" y="0"/>
                  </a:cubicBezTo>
                  <a:lnTo>
                    <a:pt x="260" y="0"/>
                  </a:lnTo>
                  <a:lnTo>
                    <a:pt x="257" y="2"/>
                  </a:lnTo>
                  <a:cubicBezTo>
                    <a:pt x="257" y="2"/>
                    <a:pt x="254" y="5"/>
                    <a:pt x="241" y="63"/>
                  </a:cubicBezTo>
                  <a:lnTo>
                    <a:pt x="209" y="201"/>
                  </a:lnTo>
                  <a:cubicBezTo>
                    <a:pt x="130" y="535"/>
                    <a:pt x="127" y="564"/>
                    <a:pt x="109" y="614"/>
                  </a:cubicBezTo>
                  <a:cubicBezTo>
                    <a:pt x="-8" y="1138"/>
                    <a:pt x="0" y="1213"/>
                    <a:pt x="0" y="1340"/>
                  </a:cubicBezTo>
                  <a:cubicBezTo>
                    <a:pt x="5" y="1385"/>
                    <a:pt x="27" y="1432"/>
                    <a:pt x="66" y="1483"/>
                  </a:cubicBezTo>
                  <a:cubicBezTo>
                    <a:pt x="146" y="1562"/>
                    <a:pt x="212" y="1602"/>
                    <a:pt x="257" y="160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1" name="Freeform: Shape 3"/>
            <p:cNvSpPr/>
            <p:nvPr/>
          </p:nvSpPr>
          <p:spPr>
            <a:xfrm>
              <a:off x="2307789" y="4611664"/>
              <a:ext cx="82479" cy="2445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5" h="1288">
                  <a:moveTo>
                    <a:pt x="270" y="204"/>
                  </a:moveTo>
                  <a:lnTo>
                    <a:pt x="294" y="212"/>
                  </a:lnTo>
                  <a:cubicBezTo>
                    <a:pt x="331" y="206"/>
                    <a:pt x="379" y="164"/>
                    <a:pt x="435" y="82"/>
                  </a:cubicBezTo>
                  <a:lnTo>
                    <a:pt x="432" y="71"/>
                  </a:lnTo>
                  <a:cubicBezTo>
                    <a:pt x="429" y="45"/>
                    <a:pt x="395" y="21"/>
                    <a:pt x="329" y="0"/>
                  </a:cubicBezTo>
                  <a:lnTo>
                    <a:pt x="321" y="0"/>
                  </a:lnTo>
                  <a:cubicBezTo>
                    <a:pt x="302" y="3"/>
                    <a:pt x="284" y="69"/>
                    <a:pt x="270" y="204"/>
                  </a:cubicBezTo>
                  <a:close/>
                  <a:moveTo>
                    <a:pt x="210" y="1218"/>
                  </a:moveTo>
                  <a:lnTo>
                    <a:pt x="199" y="1189"/>
                  </a:lnTo>
                  <a:cubicBezTo>
                    <a:pt x="194" y="1048"/>
                    <a:pt x="194" y="956"/>
                    <a:pt x="204" y="913"/>
                  </a:cubicBezTo>
                  <a:lnTo>
                    <a:pt x="194" y="884"/>
                  </a:lnTo>
                  <a:cubicBezTo>
                    <a:pt x="191" y="829"/>
                    <a:pt x="196" y="800"/>
                    <a:pt x="207" y="800"/>
                  </a:cubicBezTo>
                  <a:cubicBezTo>
                    <a:pt x="220" y="712"/>
                    <a:pt x="236" y="662"/>
                    <a:pt x="249" y="651"/>
                  </a:cubicBezTo>
                  <a:cubicBezTo>
                    <a:pt x="255" y="590"/>
                    <a:pt x="286" y="511"/>
                    <a:pt x="347" y="413"/>
                  </a:cubicBezTo>
                  <a:cubicBezTo>
                    <a:pt x="345" y="381"/>
                    <a:pt x="281" y="341"/>
                    <a:pt x="165" y="291"/>
                  </a:cubicBezTo>
                  <a:cubicBezTo>
                    <a:pt x="133" y="294"/>
                    <a:pt x="106" y="360"/>
                    <a:pt x="82" y="484"/>
                  </a:cubicBezTo>
                  <a:cubicBezTo>
                    <a:pt x="16" y="768"/>
                    <a:pt x="-10" y="969"/>
                    <a:pt x="3" y="1086"/>
                  </a:cubicBezTo>
                  <a:cubicBezTo>
                    <a:pt x="14" y="1168"/>
                    <a:pt x="24" y="1207"/>
                    <a:pt x="40" y="1207"/>
                  </a:cubicBezTo>
                  <a:cubicBezTo>
                    <a:pt x="96" y="1268"/>
                    <a:pt x="157" y="1295"/>
                    <a:pt x="225" y="128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2" name="Freeform: Shape 4"/>
            <p:cNvSpPr/>
            <p:nvPr/>
          </p:nvSpPr>
          <p:spPr>
            <a:xfrm>
              <a:off x="2387038" y="4639791"/>
              <a:ext cx="173891" cy="21627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6" h="1139">
                  <a:moveTo>
                    <a:pt x="871" y="172"/>
                  </a:moveTo>
                  <a:cubicBezTo>
                    <a:pt x="900" y="141"/>
                    <a:pt x="916" y="114"/>
                    <a:pt x="916" y="95"/>
                  </a:cubicBezTo>
                  <a:cubicBezTo>
                    <a:pt x="916" y="37"/>
                    <a:pt x="892" y="5"/>
                    <a:pt x="795" y="0"/>
                  </a:cubicBezTo>
                  <a:cubicBezTo>
                    <a:pt x="773" y="0"/>
                    <a:pt x="736" y="35"/>
                    <a:pt x="683" y="106"/>
                  </a:cubicBezTo>
                  <a:cubicBezTo>
                    <a:pt x="644" y="252"/>
                    <a:pt x="599" y="350"/>
                    <a:pt x="543" y="403"/>
                  </a:cubicBezTo>
                  <a:cubicBezTo>
                    <a:pt x="456" y="596"/>
                    <a:pt x="389" y="723"/>
                    <a:pt x="344" y="781"/>
                  </a:cubicBezTo>
                  <a:cubicBezTo>
                    <a:pt x="331" y="832"/>
                    <a:pt x="318" y="858"/>
                    <a:pt x="307" y="858"/>
                  </a:cubicBezTo>
                  <a:lnTo>
                    <a:pt x="305" y="858"/>
                  </a:lnTo>
                  <a:cubicBezTo>
                    <a:pt x="305" y="858"/>
                    <a:pt x="302" y="858"/>
                    <a:pt x="299" y="773"/>
                  </a:cubicBezTo>
                  <a:lnTo>
                    <a:pt x="294" y="569"/>
                  </a:lnTo>
                  <a:lnTo>
                    <a:pt x="302" y="498"/>
                  </a:lnTo>
                  <a:lnTo>
                    <a:pt x="286" y="416"/>
                  </a:lnTo>
                  <a:lnTo>
                    <a:pt x="294" y="397"/>
                  </a:lnTo>
                  <a:lnTo>
                    <a:pt x="278" y="363"/>
                  </a:lnTo>
                  <a:lnTo>
                    <a:pt x="286" y="339"/>
                  </a:lnTo>
                  <a:lnTo>
                    <a:pt x="286" y="334"/>
                  </a:lnTo>
                  <a:cubicBezTo>
                    <a:pt x="286" y="286"/>
                    <a:pt x="207" y="249"/>
                    <a:pt x="45" y="220"/>
                  </a:cubicBezTo>
                  <a:cubicBezTo>
                    <a:pt x="24" y="225"/>
                    <a:pt x="11" y="236"/>
                    <a:pt x="0" y="249"/>
                  </a:cubicBezTo>
                  <a:lnTo>
                    <a:pt x="0" y="260"/>
                  </a:lnTo>
                  <a:cubicBezTo>
                    <a:pt x="29" y="260"/>
                    <a:pt x="53" y="474"/>
                    <a:pt x="74" y="906"/>
                  </a:cubicBezTo>
                  <a:cubicBezTo>
                    <a:pt x="74" y="993"/>
                    <a:pt x="93" y="1049"/>
                    <a:pt x="133" y="1073"/>
                  </a:cubicBezTo>
                  <a:cubicBezTo>
                    <a:pt x="170" y="1115"/>
                    <a:pt x="215" y="1139"/>
                    <a:pt x="273" y="1139"/>
                  </a:cubicBezTo>
                  <a:lnTo>
                    <a:pt x="302" y="1139"/>
                  </a:lnTo>
                  <a:lnTo>
                    <a:pt x="305" y="1136"/>
                  </a:lnTo>
                  <a:cubicBezTo>
                    <a:pt x="305" y="1136"/>
                    <a:pt x="307" y="1134"/>
                    <a:pt x="342" y="1054"/>
                  </a:cubicBezTo>
                  <a:lnTo>
                    <a:pt x="432" y="848"/>
                  </a:lnTo>
                  <a:cubicBezTo>
                    <a:pt x="516" y="667"/>
                    <a:pt x="569" y="564"/>
                    <a:pt x="593" y="540"/>
                  </a:cubicBezTo>
                  <a:cubicBezTo>
                    <a:pt x="620" y="474"/>
                    <a:pt x="641" y="440"/>
                    <a:pt x="652" y="434"/>
                  </a:cubicBezTo>
                  <a:lnTo>
                    <a:pt x="654" y="434"/>
                  </a:lnTo>
                  <a:cubicBezTo>
                    <a:pt x="654" y="434"/>
                    <a:pt x="657" y="434"/>
                    <a:pt x="712" y="36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3" name="Freeform: Shape 5"/>
            <p:cNvSpPr/>
            <p:nvPr/>
          </p:nvSpPr>
          <p:spPr>
            <a:xfrm>
              <a:off x="2518358" y="4655945"/>
              <a:ext cx="124099" cy="20106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4" h="1059">
                  <a:moveTo>
                    <a:pt x="337" y="53"/>
                  </a:moveTo>
                  <a:cubicBezTo>
                    <a:pt x="276" y="108"/>
                    <a:pt x="233" y="167"/>
                    <a:pt x="204" y="230"/>
                  </a:cubicBezTo>
                  <a:lnTo>
                    <a:pt x="201" y="233"/>
                  </a:lnTo>
                  <a:cubicBezTo>
                    <a:pt x="201" y="233"/>
                    <a:pt x="199" y="236"/>
                    <a:pt x="183" y="262"/>
                  </a:cubicBezTo>
                  <a:lnTo>
                    <a:pt x="125" y="368"/>
                  </a:lnTo>
                  <a:cubicBezTo>
                    <a:pt x="43" y="564"/>
                    <a:pt x="0" y="710"/>
                    <a:pt x="0" y="808"/>
                  </a:cubicBezTo>
                  <a:lnTo>
                    <a:pt x="0" y="826"/>
                  </a:lnTo>
                  <a:cubicBezTo>
                    <a:pt x="0" y="861"/>
                    <a:pt x="21" y="900"/>
                    <a:pt x="66" y="945"/>
                  </a:cubicBezTo>
                  <a:cubicBezTo>
                    <a:pt x="109" y="1019"/>
                    <a:pt x="159" y="1059"/>
                    <a:pt x="220" y="1059"/>
                  </a:cubicBezTo>
                  <a:cubicBezTo>
                    <a:pt x="268" y="1049"/>
                    <a:pt x="294" y="1038"/>
                    <a:pt x="294" y="1030"/>
                  </a:cubicBezTo>
                  <a:cubicBezTo>
                    <a:pt x="339" y="998"/>
                    <a:pt x="360" y="977"/>
                    <a:pt x="360" y="964"/>
                  </a:cubicBezTo>
                  <a:cubicBezTo>
                    <a:pt x="432" y="874"/>
                    <a:pt x="477" y="800"/>
                    <a:pt x="501" y="739"/>
                  </a:cubicBezTo>
                  <a:lnTo>
                    <a:pt x="501" y="733"/>
                  </a:lnTo>
                  <a:lnTo>
                    <a:pt x="485" y="720"/>
                  </a:lnTo>
                  <a:lnTo>
                    <a:pt x="469" y="733"/>
                  </a:lnTo>
                  <a:cubicBezTo>
                    <a:pt x="392" y="845"/>
                    <a:pt x="310" y="924"/>
                    <a:pt x="220" y="972"/>
                  </a:cubicBezTo>
                  <a:cubicBezTo>
                    <a:pt x="204" y="972"/>
                    <a:pt x="191" y="961"/>
                    <a:pt x="183" y="943"/>
                  </a:cubicBezTo>
                  <a:cubicBezTo>
                    <a:pt x="183" y="813"/>
                    <a:pt x="233" y="641"/>
                    <a:pt x="331" y="421"/>
                  </a:cubicBezTo>
                  <a:lnTo>
                    <a:pt x="382" y="424"/>
                  </a:lnTo>
                  <a:cubicBezTo>
                    <a:pt x="382" y="424"/>
                    <a:pt x="411" y="426"/>
                    <a:pt x="440" y="416"/>
                  </a:cubicBezTo>
                  <a:lnTo>
                    <a:pt x="530" y="379"/>
                  </a:lnTo>
                  <a:cubicBezTo>
                    <a:pt x="588" y="349"/>
                    <a:pt x="628" y="299"/>
                    <a:pt x="654" y="230"/>
                  </a:cubicBezTo>
                  <a:lnTo>
                    <a:pt x="654" y="159"/>
                  </a:lnTo>
                  <a:cubicBezTo>
                    <a:pt x="646" y="111"/>
                    <a:pt x="577" y="58"/>
                    <a:pt x="448" y="0"/>
                  </a:cubicBezTo>
                  <a:lnTo>
                    <a:pt x="411" y="0"/>
                  </a:lnTo>
                  <a:close/>
                  <a:moveTo>
                    <a:pt x="374" y="349"/>
                  </a:moveTo>
                  <a:cubicBezTo>
                    <a:pt x="453" y="244"/>
                    <a:pt x="506" y="191"/>
                    <a:pt x="535" y="191"/>
                  </a:cubicBezTo>
                  <a:lnTo>
                    <a:pt x="543" y="191"/>
                  </a:lnTo>
                  <a:lnTo>
                    <a:pt x="551" y="196"/>
                  </a:lnTo>
                  <a:cubicBezTo>
                    <a:pt x="498" y="310"/>
                    <a:pt x="448" y="368"/>
                    <a:pt x="405" y="368"/>
                  </a:cubicBezTo>
                  <a:lnTo>
                    <a:pt x="376" y="355"/>
                  </a:lnTo>
                  <a:lnTo>
                    <a:pt x="376" y="34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4" name="Freeform: Shape 6"/>
            <p:cNvSpPr/>
            <p:nvPr/>
          </p:nvSpPr>
          <p:spPr>
            <a:xfrm>
              <a:off x="1741456" y="4718660"/>
              <a:ext cx="122009" cy="1372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3" h="723">
                  <a:moveTo>
                    <a:pt x="495" y="442"/>
                  </a:moveTo>
                  <a:cubicBezTo>
                    <a:pt x="490" y="495"/>
                    <a:pt x="455" y="598"/>
                    <a:pt x="339" y="598"/>
                  </a:cubicBezTo>
                  <a:cubicBezTo>
                    <a:pt x="233" y="598"/>
                    <a:pt x="151" y="522"/>
                    <a:pt x="151" y="363"/>
                  </a:cubicBezTo>
                  <a:cubicBezTo>
                    <a:pt x="151" y="220"/>
                    <a:pt x="222" y="127"/>
                    <a:pt x="339" y="127"/>
                  </a:cubicBezTo>
                  <a:cubicBezTo>
                    <a:pt x="434" y="127"/>
                    <a:pt x="482" y="199"/>
                    <a:pt x="490" y="249"/>
                  </a:cubicBezTo>
                  <a:lnTo>
                    <a:pt x="635" y="249"/>
                  </a:lnTo>
                  <a:cubicBezTo>
                    <a:pt x="627" y="161"/>
                    <a:pt x="559" y="0"/>
                    <a:pt x="339" y="0"/>
                  </a:cubicBezTo>
                  <a:cubicBezTo>
                    <a:pt x="130" y="0"/>
                    <a:pt x="0" y="156"/>
                    <a:pt x="0" y="360"/>
                  </a:cubicBezTo>
                  <a:cubicBezTo>
                    <a:pt x="0" y="577"/>
                    <a:pt x="140" y="723"/>
                    <a:pt x="339" y="723"/>
                  </a:cubicBezTo>
                  <a:cubicBezTo>
                    <a:pt x="566" y="723"/>
                    <a:pt x="638" y="537"/>
                    <a:pt x="643" y="43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5" name="Freeform: Shape 7"/>
            <p:cNvSpPr/>
            <p:nvPr/>
          </p:nvSpPr>
          <p:spPr>
            <a:xfrm>
              <a:off x="1876198" y="4721701"/>
              <a:ext cx="27556" cy="233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124">
                  <a:moveTo>
                    <a:pt x="73" y="12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2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6" name="Freeform: Shape 8"/>
            <p:cNvSpPr/>
            <p:nvPr/>
          </p:nvSpPr>
          <p:spPr>
            <a:xfrm>
              <a:off x="1876198" y="4757809"/>
              <a:ext cx="27556" cy="9502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501">
                  <a:moveTo>
                    <a:pt x="73" y="501"/>
                  </a:moveTo>
                  <a:lnTo>
                    <a:pt x="0" y="501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50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7" name="Freeform: Shape 9"/>
            <p:cNvSpPr/>
            <p:nvPr/>
          </p:nvSpPr>
          <p:spPr>
            <a:xfrm>
              <a:off x="1914967" y="4755338"/>
              <a:ext cx="90461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7" h="530">
                  <a:moveTo>
                    <a:pt x="16" y="146"/>
                  </a:moveTo>
                  <a:cubicBezTo>
                    <a:pt x="16" y="252"/>
                    <a:pt x="109" y="284"/>
                    <a:pt x="162" y="297"/>
                  </a:cubicBezTo>
                  <a:cubicBezTo>
                    <a:pt x="175" y="299"/>
                    <a:pt x="212" y="310"/>
                    <a:pt x="225" y="313"/>
                  </a:cubicBezTo>
                  <a:cubicBezTo>
                    <a:pt x="278" y="326"/>
                    <a:pt x="326" y="337"/>
                    <a:pt x="326" y="379"/>
                  </a:cubicBezTo>
                  <a:cubicBezTo>
                    <a:pt x="326" y="408"/>
                    <a:pt x="294" y="432"/>
                    <a:pt x="236" y="432"/>
                  </a:cubicBezTo>
                  <a:cubicBezTo>
                    <a:pt x="178" y="432"/>
                    <a:pt x="143" y="403"/>
                    <a:pt x="138" y="352"/>
                  </a:cubicBezTo>
                  <a:lnTo>
                    <a:pt x="0" y="352"/>
                  </a:lnTo>
                  <a:cubicBezTo>
                    <a:pt x="6" y="405"/>
                    <a:pt x="35" y="530"/>
                    <a:pt x="236" y="530"/>
                  </a:cubicBezTo>
                  <a:cubicBezTo>
                    <a:pt x="424" y="530"/>
                    <a:pt x="477" y="427"/>
                    <a:pt x="477" y="368"/>
                  </a:cubicBezTo>
                  <a:cubicBezTo>
                    <a:pt x="477" y="302"/>
                    <a:pt x="435" y="246"/>
                    <a:pt x="310" y="215"/>
                  </a:cubicBezTo>
                  <a:cubicBezTo>
                    <a:pt x="302" y="212"/>
                    <a:pt x="262" y="204"/>
                    <a:pt x="247" y="199"/>
                  </a:cubicBezTo>
                  <a:cubicBezTo>
                    <a:pt x="183" y="183"/>
                    <a:pt x="165" y="172"/>
                    <a:pt x="165" y="141"/>
                  </a:cubicBezTo>
                  <a:cubicBezTo>
                    <a:pt x="165" y="111"/>
                    <a:pt x="196" y="98"/>
                    <a:pt x="231" y="98"/>
                  </a:cubicBezTo>
                  <a:cubicBezTo>
                    <a:pt x="310" y="98"/>
                    <a:pt x="326" y="138"/>
                    <a:pt x="326" y="162"/>
                  </a:cubicBezTo>
                  <a:lnTo>
                    <a:pt x="464" y="162"/>
                  </a:lnTo>
                  <a:cubicBezTo>
                    <a:pt x="464" y="109"/>
                    <a:pt x="427" y="0"/>
                    <a:pt x="231" y="0"/>
                  </a:cubicBezTo>
                  <a:cubicBezTo>
                    <a:pt x="74" y="0"/>
                    <a:pt x="16" y="80"/>
                    <a:pt x="16" y="1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8" name="Freeform: Shape 10"/>
            <p:cNvSpPr/>
            <p:nvPr/>
          </p:nvSpPr>
          <p:spPr>
            <a:xfrm>
              <a:off x="2012080" y="4755338"/>
              <a:ext cx="97493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4" h="530">
                  <a:moveTo>
                    <a:pt x="376" y="331"/>
                  </a:moveTo>
                  <a:cubicBezTo>
                    <a:pt x="366" y="379"/>
                    <a:pt x="334" y="424"/>
                    <a:pt x="270" y="424"/>
                  </a:cubicBezTo>
                  <a:cubicBezTo>
                    <a:pt x="191" y="424"/>
                    <a:pt x="151" y="355"/>
                    <a:pt x="151" y="265"/>
                  </a:cubicBezTo>
                  <a:cubicBezTo>
                    <a:pt x="151" y="196"/>
                    <a:pt x="178" y="103"/>
                    <a:pt x="270" y="103"/>
                  </a:cubicBezTo>
                  <a:cubicBezTo>
                    <a:pt x="329" y="103"/>
                    <a:pt x="363" y="143"/>
                    <a:pt x="371" y="188"/>
                  </a:cubicBezTo>
                  <a:lnTo>
                    <a:pt x="511" y="188"/>
                  </a:lnTo>
                  <a:cubicBezTo>
                    <a:pt x="503" y="109"/>
                    <a:pt x="445" y="0"/>
                    <a:pt x="268" y="0"/>
                  </a:cubicBezTo>
                  <a:cubicBezTo>
                    <a:pt x="112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53" y="530"/>
                    <a:pt x="506" y="413"/>
                    <a:pt x="514" y="334"/>
                  </a:cubicBezTo>
                  <a:lnTo>
                    <a:pt x="376" y="33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9" name="Freeform: Shape 11"/>
            <p:cNvSpPr/>
            <p:nvPr/>
          </p:nvSpPr>
          <p:spPr>
            <a:xfrm>
              <a:off x="2117744" y="4755338"/>
              <a:ext cx="101104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3" h="530">
                  <a:moveTo>
                    <a:pt x="268" y="0"/>
                  </a:moveTo>
                  <a:cubicBezTo>
                    <a:pt x="109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24" y="530"/>
                    <a:pt x="533" y="429"/>
                    <a:pt x="533" y="265"/>
                  </a:cubicBezTo>
                  <a:cubicBezTo>
                    <a:pt x="533" y="98"/>
                    <a:pt x="419" y="0"/>
                    <a:pt x="268" y="0"/>
                  </a:cubicBezTo>
                  <a:close/>
                  <a:moveTo>
                    <a:pt x="265" y="424"/>
                  </a:moveTo>
                  <a:cubicBezTo>
                    <a:pt x="188" y="424"/>
                    <a:pt x="146" y="355"/>
                    <a:pt x="146" y="265"/>
                  </a:cubicBezTo>
                  <a:cubicBezTo>
                    <a:pt x="149" y="196"/>
                    <a:pt x="175" y="103"/>
                    <a:pt x="265" y="103"/>
                  </a:cubicBezTo>
                  <a:cubicBezTo>
                    <a:pt x="347" y="103"/>
                    <a:pt x="382" y="183"/>
                    <a:pt x="382" y="265"/>
                  </a:cubicBezTo>
                  <a:cubicBezTo>
                    <a:pt x="382" y="347"/>
                    <a:pt x="347" y="424"/>
                    <a:pt x="265" y="4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507593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t="14280" r="44733" b="3050"/>
          <a:stretch/>
        </p:blipFill>
        <p:spPr>
          <a:xfrm rot="5400000">
            <a:off x="1998980" y="-2000251"/>
            <a:ext cx="5146037" cy="9144001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410080" y="399299"/>
            <a:ext cx="792595" cy="419316"/>
            <a:chOff x="3133800" y="2372040"/>
            <a:chExt cx="514440" cy="272160"/>
          </a:xfrm>
          <a:solidFill>
            <a:schemeClr val="bg1"/>
          </a:solidFill>
        </p:grpSpPr>
        <p:sp>
          <p:nvSpPr>
            <p:cNvPr id="7" name="Freeform: Shape 38"/>
            <p:cNvSpPr/>
            <p:nvPr/>
          </p:nvSpPr>
          <p:spPr>
            <a:xfrm>
              <a:off x="3279600" y="2552040"/>
              <a:ext cx="22680" cy="892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249">
                  <a:moveTo>
                    <a:pt x="32" y="249"/>
                  </a:moveTo>
                  <a:lnTo>
                    <a:pt x="0" y="249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24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" name="Freeform: Shape 39"/>
            <p:cNvSpPr/>
            <p:nvPr/>
          </p:nvSpPr>
          <p:spPr>
            <a:xfrm>
              <a:off x="3416040" y="2550960"/>
              <a:ext cx="68400" cy="93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1" h="260">
                  <a:moveTo>
                    <a:pt x="191" y="8"/>
                  </a:moveTo>
                  <a:cubicBezTo>
                    <a:pt x="185" y="6"/>
                    <a:pt x="164" y="0"/>
                    <a:pt x="132" y="0"/>
                  </a:cubicBezTo>
                  <a:cubicBezTo>
                    <a:pt x="56" y="0"/>
                    <a:pt x="0" y="56"/>
                    <a:pt x="0" y="130"/>
                  </a:cubicBezTo>
                  <a:cubicBezTo>
                    <a:pt x="0" y="210"/>
                    <a:pt x="61" y="260"/>
                    <a:pt x="132" y="260"/>
                  </a:cubicBezTo>
                  <a:cubicBezTo>
                    <a:pt x="161" y="260"/>
                    <a:pt x="183" y="252"/>
                    <a:pt x="191" y="252"/>
                  </a:cubicBezTo>
                  <a:lnTo>
                    <a:pt x="191" y="186"/>
                  </a:lnTo>
                  <a:cubicBezTo>
                    <a:pt x="188" y="188"/>
                    <a:pt x="167" y="199"/>
                    <a:pt x="138" y="199"/>
                  </a:cubicBezTo>
                  <a:cubicBezTo>
                    <a:pt x="95" y="199"/>
                    <a:pt x="69" y="170"/>
                    <a:pt x="69" y="133"/>
                  </a:cubicBezTo>
                  <a:cubicBezTo>
                    <a:pt x="69" y="96"/>
                    <a:pt x="98" y="67"/>
                    <a:pt x="138" y="67"/>
                  </a:cubicBezTo>
                  <a:cubicBezTo>
                    <a:pt x="167" y="67"/>
                    <a:pt x="188" y="80"/>
                    <a:pt x="191" y="8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1" name="Freeform: Shape 40"/>
            <p:cNvSpPr/>
            <p:nvPr/>
          </p:nvSpPr>
          <p:spPr>
            <a:xfrm>
              <a:off x="3180600" y="2550960"/>
              <a:ext cx="68400" cy="93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1" h="260">
                  <a:moveTo>
                    <a:pt x="191" y="8"/>
                  </a:moveTo>
                  <a:cubicBezTo>
                    <a:pt x="185" y="6"/>
                    <a:pt x="164" y="0"/>
                    <a:pt x="132" y="0"/>
                  </a:cubicBezTo>
                  <a:cubicBezTo>
                    <a:pt x="55" y="0"/>
                    <a:pt x="0" y="56"/>
                    <a:pt x="0" y="130"/>
                  </a:cubicBezTo>
                  <a:cubicBezTo>
                    <a:pt x="0" y="210"/>
                    <a:pt x="61" y="260"/>
                    <a:pt x="132" y="260"/>
                  </a:cubicBezTo>
                  <a:cubicBezTo>
                    <a:pt x="161" y="260"/>
                    <a:pt x="183" y="252"/>
                    <a:pt x="191" y="252"/>
                  </a:cubicBezTo>
                  <a:lnTo>
                    <a:pt x="191" y="186"/>
                  </a:lnTo>
                  <a:cubicBezTo>
                    <a:pt x="188" y="188"/>
                    <a:pt x="167" y="199"/>
                    <a:pt x="138" y="199"/>
                  </a:cubicBezTo>
                  <a:cubicBezTo>
                    <a:pt x="95" y="199"/>
                    <a:pt x="69" y="170"/>
                    <a:pt x="69" y="133"/>
                  </a:cubicBezTo>
                  <a:cubicBezTo>
                    <a:pt x="69" y="96"/>
                    <a:pt x="98" y="67"/>
                    <a:pt x="138" y="67"/>
                  </a:cubicBezTo>
                  <a:cubicBezTo>
                    <a:pt x="167" y="67"/>
                    <a:pt x="188" y="80"/>
                    <a:pt x="191" y="8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2" name="Freeform: Shape 41"/>
            <p:cNvSpPr/>
            <p:nvPr/>
          </p:nvSpPr>
          <p:spPr>
            <a:xfrm>
              <a:off x="3507479" y="2550240"/>
              <a:ext cx="95040" cy="928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65" h="259">
                  <a:moveTo>
                    <a:pt x="133" y="0"/>
                  </a:moveTo>
                  <a:cubicBezTo>
                    <a:pt x="56" y="0"/>
                    <a:pt x="0" y="57"/>
                    <a:pt x="0" y="129"/>
                  </a:cubicBezTo>
                  <a:cubicBezTo>
                    <a:pt x="0" y="200"/>
                    <a:pt x="56" y="259"/>
                    <a:pt x="133" y="259"/>
                  </a:cubicBezTo>
                  <a:cubicBezTo>
                    <a:pt x="209" y="259"/>
                    <a:pt x="265" y="200"/>
                    <a:pt x="265" y="129"/>
                  </a:cubicBezTo>
                  <a:cubicBezTo>
                    <a:pt x="265" y="57"/>
                    <a:pt x="209" y="0"/>
                    <a:pt x="133" y="0"/>
                  </a:cubicBezTo>
                  <a:close/>
                  <a:moveTo>
                    <a:pt x="133" y="198"/>
                  </a:moveTo>
                  <a:cubicBezTo>
                    <a:pt x="95" y="198"/>
                    <a:pt x="69" y="169"/>
                    <a:pt x="69" y="132"/>
                  </a:cubicBezTo>
                  <a:cubicBezTo>
                    <a:pt x="69" y="95"/>
                    <a:pt x="95" y="66"/>
                    <a:pt x="133" y="66"/>
                  </a:cubicBezTo>
                  <a:cubicBezTo>
                    <a:pt x="170" y="66"/>
                    <a:pt x="196" y="95"/>
                    <a:pt x="196" y="132"/>
                  </a:cubicBezTo>
                  <a:cubicBezTo>
                    <a:pt x="196" y="169"/>
                    <a:pt x="170" y="198"/>
                    <a:pt x="133" y="19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3" name="Freeform: Shape 42"/>
            <p:cNvSpPr/>
            <p:nvPr/>
          </p:nvSpPr>
          <p:spPr>
            <a:xfrm>
              <a:off x="3333240" y="2550960"/>
              <a:ext cx="62280" cy="932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4" h="260">
                  <a:moveTo>
                    <a:pt x="92" y="0"/>
                  </a:moveTo>
                  <a:cubicBezTo>
                    <a:pt x="34" y="0"/>
                    <a:pt x="0" y="32"/>
                    <a:pt x="0" y="77"/>
                  </a:cubicBezTo>
                  <a:cubicBezTo>
                    <a:pt x="0" y="120"/>
                    <a:pt x="29" y="138"/>
                    <a:pt x="63" y="149"/>
                  </a:cubicBezTo>
                  <a:cubicBezTo>
                    <a:pt x="66" y="149"/>
                    <a:pt x="74" y="151"/>
                    <a:pt x="76" y="154"/>
                  </a:cubicBezTo>
                  <a:cubicBezTo>
                    <a:pt x="92" y="159"/>
                    <a:pt x="105" y="167"/>
                    <a:pt x="105" y="178"/>
                  </a:cubicBezTo>
                  <a:cubicBezTo>
                    <a:pt x="105" y="191"/>
                    <a:pt x="92" y="202"/>
                    <a:pt x="60" y="202"/>
                  </a:cubicBezTo>
                  <a:cubicBezTo>
                    <a:pt x="34" y="202"/>
                    <a:pt x="8" y="194"/>
                    <a:pt x="2" y="194"/>
                  </a:cubicBezTo>
                  <a:lnTo>
                    <a:pt x="2" y="252"/>
                  </a:lnTo>
                  <a:cubicBezTo>
                    <a:pt x="5" y="252"/>
                    <a:pt x="37" y="260"/>
                    <a:pt x="71" y="260"/>
                  </a:cubicBezTo>
                  <a:cubicBezTo>
                    <a:pt x="119" y="260"/>
                    <a:pt x="174" y="239"/>
                    <a:pt x="174" y="178"/>
                  </a:cubicBezTo>
                  <a:cubicBezTo>
                    <a:pt x="174" y="149"/>
                    <a:pt x="156" y="120"/>
                    <a:pt x="116" y="106"/>
                  </a:cubicBezTo>
                  <a:lnTo>
                    <a:pt x="98" y="101"/>
                  </a:lnTo>
                  <a:cubicBezTo>
                    <a:pt x="87" y="98"/>
                    <a:pt x="68" y="93"/>
                    <a:pt x="68" y="77"/>
                  </a:cubicBezTo>
                  <a:cubicBezTo>
                    <a:pt x="68" y="64"/>
                    <a:pt x="82" y="56"/>
                    <a:pt x="108" y="56"/>
                  </a:cubicBezTo>
                  <a:cubicBezTo>
                    <a:pt x="129" y="56"/>
                    <a:pt x="156" y="64"/>
                    <a:pt x="158" y="64"/>
                  </a:cubicBezTo>
                  <a:lnTo>
                    <a:pt x="158" y="8"/>
                  </a:lnTo>
                  <a:lnTo>
                    <a:pt x="153" y="8"/>
                  </a:lnTo>
                  <a:cubicBezTo>
                    <a:pt x="150" y="8"/>
                    <a:pt x="121" y="0"/>
                    <a:pt x="92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4" name="Freeform: Shape 43"/>
            <p:cNvSpPr/>
            <p:nvPr/>
          </p:nvSpPr>
          <p:spPr>
            <a:xfrm>
              <a:off x="3133800" y="2445120"/>
              <a:ext cx="22680" cy="46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130">
                  <a:moveTo>
                    <a:pt x="64" y="32"/>
                  </a:moveTo>
                  <a:cubicBezTo>
                    <a:pt x="64" y="16"/>
                    <a:pt x="50" y="0"/>
                    <a:pt x="32" y="0"/>
                  </a:cubicBezTo>
                  <a:cubicBezTo>
                    <a:pt x="16" y="0"/>
                    <a:pt x="0" y="14"/>
                    <a:pt x="0" y="32"/>
                  </a:cubicBezTo>
                  <a:lnTo>
                    <a:pt x="0" y="98"/>
                  </a:lnTo>
                  <a:cubicBezTo>
                    <a:pt x="0" y="117"/>
                    <a:pt x="13" y="130"/>
                    <a:pt x="32" y="130"/>
                  </a:cubicBezTo>
                  <a:cubicBezTo>
                    <a:pt x="48" y="130"/>
                    <a:pt x="64" y="117"/>
                    <a:pt x="64" y="9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5" name="Freeform: Shape 44"/>
            <p:cNvSpPr/>
            <p:nvPr/>
          </p:nvSpPr>
          <p:spPr>
            <a:xfrm>
              <a:off x="3195720" y="2413800"/>
              <a:ext cx="22680" cy="77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215">
                  <a:moveTo>
                    <a:pt x="64" y="32"/>
                  </a:moveTo>
                  <a:cubicBezTo>
                    <a:pt x="64" y="16"/>
                    <a:pt x="51" y="0"/>
                    <a:pt x="32" y="0"/>
                  </a:cubicBezTo>
                  <a:cubicBezTo>
                    <a:pt x="16" y="0"/>
                    <a:pt x="0" y="13"/>
                    <a:pt x="0" y="32"/>
                  </a:cubicBezTo>
                  <a:lnTo>
                    <a:pt x="0" y="183"/>
                  </a:lnTo>
                  <a:cubicBezTo>
                    <a:pt x="0" y="201"/>
                    <a:pt x="13" y="215"/>
                    <a:pt x="32" y="215"/>
                  </a:cubicBezTo>
                  <a:cubicBezTo>
                    <a:pt x="48" y="215"/>
                    <a:pt x="64" y="201"/>
                    <a:pt x="64" y="18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6" name="Freeform: Shape 45"/>
            <p:cNvSpPr/>
            <p:nvPr/>
          </p:nvSpPr>
          <p:spPr>
            <a:xfrm>
              <a:off x="3256919" y="2372040"/>
              <a:ext cx="22320" cy="141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3" h="394">
                  <a:moveTo>
                    <a:pt x="63" y="31"/>
                  </a:moveTo>
                  <a:cubicBezTo>
                    <a:pt x="63" y="15"/>
                    <a:pt x="50" y="0"/>
                    <a:pt x="31" y="0"/>
                  </a:cubicBezTo>
                  <a:cubicBezTo>
                    <a:pt x="16" y="0"/>
                    <a:pt x="0" y="13"/>
                    <a:pt x="0" y="31"/>
                  </a:cubicBezTo>
                  <a:lnTo>
                    <a:pt x="0" y="362"/>
                  </a:lnTo>
                  <a:cubicBezTo>
                    <a:pt x="0" y="381"/>
                    <a:pt x="13" y="394"/>
                    <a:pt x="31" y="394"/>
                  </a:cubicBezTo>
                  <a:cubicBezTo>
                    <a:pt x="47" y="394"/>
                    <a:pt x="63" y="381"/>
                    <a:pt x="63" y="3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" name="Freeform: Shape 46"/>
            <p:cNvSpPr/>
            <p:nvPr/>
          </p:nvSpPr>
          <p:spPr>
            <a:xfrm>
              <a:off x="3318840" y="2413800"/>
              <a:ext cx="22320" cy="77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3" h="215">
                  <a:moveTo>
                    <a:pt x="63" y="32"/>
                  </a:moveTo>
                  <a:cubicBezTo>
                    <a:pt x="63" y="16"/>
                    <a:pt x="50" y="0"/>
                    <a:pt x="32" y="0"/>
                  </a:cubicBezTo>
                  <a:cubicBezTo>
                    <a:pt x="16" y="0"/>
                    <a:pt x="0" y="13"/>
                    <a:pt x="0" y="32"/>
                  </a:cubicBezTo>
                  <a:lnTo>
                    <a:pt x="0" y="183"/>
                  </a:lnTo>
                  <a:cubicBezTo>
                    <a:pt x="0" y="201"/>
                    <a:pt x="13" y="215"/>
                    <a:pt x="32" y="215"/>
                  </a:cubicBezTo>
                  <a:cubicBezTo>
                    <a:pt x="48" y="215"/>
                    <a:pt x="63" y="201"/>
                    <a:pt x="63" y="18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8" name="Freeform: Shape 47"/>
            <p:cNvSpPr/>
            <p:nvPr/>
          </p:nvSpPr>
          <p:spPr>
            <a:xfrm>
              <a:off x="3379680" y="2445120"/>
              <a:ext cx="22680" cy="46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130">
                  <a:moveTo>
                    <a:pt x="64" y="32"/>
                  </a:moveTo>
                  <a:cubicBezTo>
                    <a:pt x="64" y="16"/>
                    <a:pt x="51" y="0"/>
                    <a:pt x="32" y="0"/>
                  </a:cubicBezTo>
                  <a:cubicBezTo>
                    <a:pt x="16" y="0"/>
                    <a:pt x="0" y="14"/>
                    <a:pt x="0" y="32"/>
                  </a:cubicBezTo>
                  <a:lnTo>
                    <a:pt x="0" y="98"/>
                  </a:lnTo>
                  <a:cubicBezTo>
                    <a:pt x="0" y="117"/>
                    <a:pt x="14" y="130"/>
                    <a:pt x="32" y="130"/>
                  </a:cubicBezTo>
                  <a:cubicBezTo>
                    <a:pt x="48" y="130"/>
                    <a:pt x="64" y="117"/>
                    <a:pt x="64" y="9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" name="Freeform: Shape 48"/>
            <p:cNvSpPr/>
            <p:nvPr/>
          </p:nvSpPr>
          <p:spPr>
            <a:xfrm>
              <a:off x="3441600" y="2413800"/>
              <a:ext cx="22680" cy="77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215">
                  <a:moveTo>
                    <a:pt x="64" y="32"/>
                  </a:moveTo>
                  <a:cubicBezTo>
                    <a:pt x="64" y="16"/>
                    <a:pt x="51" y="0"/>
                    <a:pt x="32" y="0"/>
                  </a:cubicBezTo>
                  <a:cubicBezTo>
                    <a:pt x="16" y="0"/>
                    <a:pt x="0" y="13"/>
                    <a:pt x="0" y="32"/>
                  </a:cubicBezTo>
                  <a:lnTo>
                    <a:pt x="0" y="183"/>
                  </a:lnTo>
                  <a:cubicBezTo>
                    <a:pt x="0" y="201"/>
                    <a:pt x="14" y="215"/>
                    <a:pt x="32" y="215"/>
                  </a:cubicBezTo>
                  <a:cubicBezTo>
                    <a:pt x="48" y="215"/>
                    <a:pt x="64" y="201"/>
                    <a:pt x="64" y="18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0" name="Freeform: Shape 49"/>
            <p:cNvSpPr/>
            <p:nvPr/>
          </p:nvSpPr>
          <p:spPr>
            <a:xfrm>
              <a:off x="3502799" y="2372040"/>
              <a:ext cx="22320" cy="141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3" h="394">
                  <a:moveTo>
                    <a:pt x="63" y="31"/>
                  </a:moveTo>
                  <a:cubicBezTo>
                    <a:pt x="63" y="15"/>
                    <a:pt x="50" y="0"/>
                    <a:pt x="32" y="0"/>
                  </a:cubicBezTo>
                  <a:cubicBezTo>
                    <a:pt x="13" y="0"/>
                    <a:pt x="0" y="13"/>
                    <a:pt x="0" y="31"/>
                  </a:cubicBezTo>
                  <a:lnTo>
                    <a:pt x="0" y="362"/>
                  </a:lnTo>
                  <a:cubicBezTo>
                    <a:pt x="0" y="381"/>
                    <a:pt x="13" y="394"/>
                    <a:pt x="32" y="394"/>
                  </a:cubicBezTo>
                  <a:cubicBezTo>
                    <a:pt x="50" y="394"/>
                    <a:pt x="63" y="381"/>
                    <a:pt x="63" y="3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1" name="Freeform: Shape 50"/>
            <p:cNvSpPr/>
            <p:nvPr/>
          </p:nvSpPr>
          <p:spPr>
            <a:xfrm>
              <a:off x="3564720" y="2413800"/>
              <a:ext cx="22680" cy="770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215">
                  <a:moveTo>
                    <a:pt x="64" y="32"/>
                  </a:moveTo>
                  <a:cubicBezTo>
                    <a:pt x="64" y="16"/>
                    <a:pt x="50" y="0"/>
                    <a:pt x="32" y="0"/>
                  </a:cubicBezTo>
                  <a:cubicBezTo>
                    <a:pt x="16" y="0"/>
                    <a:pt x="0" y="13"/>
                    <a:pt x="0" y="32"/>
                  </a:cubicBezTo>
                  <a:lnTo>
                    <a:pt x="0" y="183"/>
                  </a:lnTo>
                  <a:cubicBezTo>
                    <a:pt x="0" y="201"/>
                    <a:pt x="13" y="215"/>
                    <a:pt x="32" y="215"/>
                  </a:cubicBezTo>
                  <a:cubicBezTo>
                    <a:pt x="50" y="215"/>
                    <a:pt x="64" y="201"/>
                    <a:pt x="64" y="18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2" name="Freeform: Shape 51"/>
            <p:cNvSpPr/>
            <p:nvPr/>
          </p:nvSpPr>
          <p:spPr>
            <a:xfrm>
              <a:off x="3625560" y="2445120"/>
              <a:ext cx="22680" cy="46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" h="130">
                  <a:moveTo>
                    <a:pt x="64" y="32"/>
                  </a:moveTo>
                  <a:cubicBezTo>
                    <a:pt x="64" y="16"/>
                    <a:pt x="51" y="0"/>
                    <a:pt x="32" y="0"/>
                  </a:cubicBezTo>
                  <a:cubicBezTo>
                    <a:pt x="16" y="0"/>
                    <a:pt x="0" y="14"/>
                    <a:pt x="0" y="32"/>
                  </a:cubicBezTo>
                  <a:lnTo>
                    <a:pt x="0" y="98"/>
                  </a:lnTo>
                  <a:cubicBezTo>
                    <a:pt x="0" y="117"/>
                    <a:pt x="14" y="130"/>
                    <a:pt x="32" y="130"/>
                  </a:cubicBezTo>
                  <a:cubicBezTo>
                    <a:pt x="48" y="130"/>
                    <a:pt x="64" y="117"/>
                    <a:pt x="64" y="9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grpSp>
        <p:nvGrpSpPr>
          <p:cNvPr id="62" name="Group 61"/>
          <p:cNvGrpSpPr/>
          <p:nvPr userDrawn="1"/>
        </p:nvGrpSpPr>
        <p:grpSpPr>
          <a:xfrm>
            <a:off x="5593906" y="2047382"/>
            <a:ext cx="3007926" cy="2640715"/>
            <a:chOff x="5593906" y="2047382"/>
            <a:chExt cx="3007926" cy="2640715"/>
          </a:xfrm>
        </p:grpSpPr>
        <p:grpSp>
          <p:nvGrpSpPr>
            <p:cNvPr id="56" name="Group 55"/>
            <p:cNvGrpSpPr/>
            <p:nvPr userDrawn="1"/>
          </p:nvGrpSpPr>
          <p:grpSpPr>
            <a:xfrm>
              <a:off x="6236566" y="2659914"/>
              <a:ext cx="2365266" cy="2028183"/>
              <a:chOff x="-40619363" y="-23406100"/>
              <a:chExt cx="40290751" cy="34548763"/>
            </a:xfrm>
            <a:solidFill>
              <a:schemeClr val="bg1"/>
            </a:solidFill>
          </p:grpSpPr>
          <p:sp>
            <p:nvSpPr>
              <p:cNvPr id="40" name="Freeform 24"/>
              <p:cNvSpPr>
                <a:spLocks noEditPoints="1"/>
              </p:cNvSpPr>
              <p:nvPr userDrawn="1"/>
            </p:nvSpPr>
            <p:spPr bwMode="auto">
              <a:xfrm>
                <a:off x="-3292475" y="4124325"/>
                <a:ext cx="2963863" cy="6958013"/>
              </a:xfrm>
              <a:custGeom>
                <a:avLst/>
                <a:gdLst>
                  <a:gd name="T0" fmla="*/ 16 w 49"/>
                  <a:gd name="T1" fmla="*/ 53 h 115"/>
                  <a:gd name="T2" fmla="*/ 14 w 49"/>
                  <a:gd name="T3" fmla="*/ 62 h 115"/>
                  <a:gd name="T4" fmla="*/ 12 w 49"/>
                  <a:gd name="T5" fmla="*/ 70 h 115"/>
                  <a:gd name="T6" fmla="*/ 12 w 49"/>
                  <a:gd name="T7" fmla="*/ 72 h 115"/>
                  <a:gd name="T8" fmla="*/ 15 w 49"/>
                  <a:gd name="T9" fmla="*/ 77 h 115"/>
                  <a:gd name="T10" fmla="*/ 20 w 49"/>
                  <a:gd name="T11" fmla="*/ 82 h 115"/>
                  <a:gd name="T12" fmla="*/ 24 w 49"/>
                  <a:gd name="T13" fmla="*/ 78 h 115"/>
                  <a:gd name="T14" fmla="*/ 24 w 49"/>
                  <a:gd name="T15" fmla="*/ 77 h 115"/>
                  <a:gd name="T16" fmla="*/ 28 w 49"/>
                  <a:gd name="T17" fmla="*/ 57 h 115"/>
                  <a:gd name="T18" fmla="*/ 39 w 49"/>
                  <a:gd name="T19" fmla="*/ 26 h 115"/>
                  <a:gd name="T20" fmla="*/ 44 w 49"/>
                  <a:gd name="T21" fmla="*/ 13 h 115"/>
                  <a:gd name="T22" fmla="*/ 49 w 49"/>
                  <a:gd name="T23" fmla="*/ 8 h 115"/>
                  <a:gd name="T24" fmla="*/ 49 w 49"/>
                  <a:gd name="T25" fmla="*/ 5 h 115"/>
                  <a:gd name="T26" fmla="*/ 48 w 49"/>
                  <a:gd name="T27" fmla="*/ 4 h 115"/>
                  <a:gd name="T28" fmla="*/ 44 w 49"/>
                  <a:gd name="T29" fmla="*/ 1 h 115"/>
                  <a:gd name="T30" fmla="*/ 44 w 49"/>
                  <a:gd name="T31" fmla="*/ 1 h 115"/>
                  <a:gd name="T32" fmla="*/ 40 w 49"/>
                  <a:gd name="T33" fmla="*/ 0 h 115"/>
                  <a:gd name="T34" fmla="*/ 35 w 49"/>
                  <a:gd name="T35" fmla="*/ 5 h 115"/>
                  <a:gd name="T36" fmla="*/ 16 w 49"/>
                  <a:gd name="T37" fmla="*/ 53 h 115"/>
                  <a:gd name="T38" fmla="*/ 2 w 49"/>
                  <a:gd name="T39" fmla="*/ 107 h 115"/>
                  <a:gd name="T40" fmla="*/ 2 w 49"/>
                  <a:gd name="T41" fmla="*/ 111 h 115"/>
                  <a:gd name="T42" fmla="*/ 2 w 49"/>
                  <a:gd name="T43" fmla="*/ 115 h 115"/>
                  <a:gd name="T44" fmla="*/ 6 w 49"/>
                  <a:gd name="T45" fmla="*/ 115 h 115"/>
                  <a:gd name="T46" fmla="*/ 17 w 49"/>
                  <a:gd name="T47" fmla="*/ 98 h 115"/>
                  <a:gd name="T48" fmla="*/ 17 w 49"/>
                  <a:gd name="T49" fmla="*/ 95 h 115"/>
                  <a:gd name="T50" fmla="*/ 15 w 49"/>
                  <a:gd name="T51" fmla="*/ 90 h 115"/>
                  <a:gd name="T52" fmla="*/ 14 w 49"/>
                  <a:gd name="T53" fmla="*/ 90 h 115"/>
                  <a:gd name="T54" fmla="*/ 2 w 49"/>
                  <a:gd name="T55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9" h="115">
                    <a:moveTo>
                      <a:pt x="16" y="53"/>
                    </a:moveTo>
                    <a:cubicBezTo>
                      <a:pt x="15" y="57"/>
                      <a:pt x="14" y="60"/>
                      <a:pt x="14" y="62"/>
                    </a:cubicBezTo>
                    <a:cubicBezTo>
                      <a:pt x="13" y="64"/>
                      <a:pt x="12" y="68"/>
                      <a:pt x="12" y="70"/>
                    </a:cubicBezTo>
                    <a:cubicBezTo>
                      <a:pt x="12" y="72"/>
                      <a:pt x="12" y="72"/>
                      <a:pt x="12" y="72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7" y="79"/>
                      <a:pt x="15" y="80"/>
                      <a:pt x="20" y="82"/>
                    </a:cubicBezTo>
                    <a:cubicBezTo>
                      <a:pt x="21" y="82"/>
                      <a:pt x="23" y="80"/>
                      <a:pt x="24" y="78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4" y="71"/>
                      <a:pt x="26" y="62"/>
                      <a:pt x="28" y="57"/>
                    </a:cubicBezTo>
                    <a:cubicBezTo>
                      <a:pt x="28" y="54"/>
                      <a:pt x="30" y="46"/>
                      <a:pt x="39" y="26"/>
                    </a:cubicBezTo>
                    <a:cubicBezTo>
                      <a:pt x="39" y="24"/>
                      <a:pt x="41" y="19"/>
                      <a:pt x="44" y="13"/>
                    </a:cubicBezTo>
                    <a:cubicBezTo>
                      <a:pt x="48" y="8"/>
                      <a:pt x="48" y="8"/>
                      <a:pt x="49" y="8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4"/>
                      <a:pt x="47" y="2"/>
                      <a:pt x="44" y="1"/>
                    </a:cubicBezTo>
                    <a:cubicBezTo>
                      <a:pt x="44" y="1"/>
                      <a:pt x="47" y="2"/>
                      <a:pt x="44" y="1"/>
                    </a:cubicBezTo>
                    <a:cubicBezTo>
                      <a:pt x="44" y="1"/>
                      <a:pt x="41" y="0"/>
                      <a:pt x="40" y="0"/>
                    </a:cubicBezTo>
                    <a:cubicBezTo>
                      <a:pt x="39" y="0"/>
                      <a:pt x="37" y="2"/>
                      <a:pt x="35" y="5"/>
                    </a:cubicBezTo>
                    <a:lnTo>
                      <a:pt x="16" y="53"/>
                    </a:lnTo>
                    <a:close/>
                    <a:moveTo>
                      <a:pt x="2" y="107"/>
                    </a:moveTo>
                    <a:cubicBezTo>
                      <a:pt x="2" y="111"/>
                      <a:pt x="2" y="111"/>
                      <a:pt x="2" y="111"/>
                    </a:cubicBezTo>
                    <a:cubicBezTo>
                      <a:pt x="2" y="113"/>
                      <a:pt x="0" y="114"/>
                      <a:pt x="2" y="115"/>
                    </a:cubicBezTo>
                    <a:cubicBezTo>
                      <a:pt x="6" y="115"/>
                      <a:pt x="6" y="115"/>
                      <a:pt x="6" y="115"/>
                    </a:cubicBezTo>
                    <a:cubicBezTo>
                      <a:pt x="10" y="113"/>
                      <a:pt x="12" y="110"/>
                      <a:pt x="17" y="98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17" y="93"/>
                      <a:pt x="19" y="92"/>
                      <a:pt x="15" y="90"/>
                    </a:cubicBezTo>
                    <a:cubicBezTo>
                      <a:pt x="14" y="90"/>
                      <a:pt x="14" y="90"/>
                      <a:pt x="14" y="90"/>
                    </a:cubicBezTo>
                    <a:cubicBezTo>
                      <a:pt x="7" y="90"/>
                      <a:pt x="5" y="94"/>
                      <a:pt x="2" y="10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41" name="Freeform 25"/>
              <p:cNvSpPr>
                <a:spLocks/>
              </p:cNvSpPr>
              <p:nvPr userDrawn="1"/>
            </p:nvSpPr>
            <p:spPr bwMode="auto">
              <a:xfrm>
                <a:off x="-11036300" y="4911725"/>
                <a:ext cx="1693863" cy="6170613"/>
              </a:xfrm>
              <a:custGeom>
                <a:avLst/>
                <a:gdLst>
                  <a:gd name="T0" fmla="*/ 16 w 28"/>
                  <a:gd name="T1" fmla="*/ 98 h 102"/>
                  <a:gd name="T2" fmla="*/ 12 w 28"/>
                  <a:gd name="T3" fmla="*/ 85 h 102"/>
                  <a:gd name="T4" fmla="*/ 16 w 28"/>
                  <a:gd name="T5" fmla="*/ 50 h 102"/>
                  <a:gd name="T6" fmla="*/ 24 w 28"/>
                  <a:gd name="T7" fmla="*/ 20 h 102"/>
                  <a:gd name="T8" fmla="*/ 28 w 28"/>
                  <a:gd name="T9" fmla="*/ 7 h 102"/>
                  <a:gd name="T10" fmla="*/ 18 w 28"/>
                  <a:gd name="T11" fmla="*/ 0 h 102"/>
                  <a:gd name="T12" fmla="*/ 17 w 28"/>
                  <a:gd name="T13" fmla="*/ 0 h 102"/>
                  <a:gd name="T14" fmla="*/ 17 w 28"/>
                  <a:gd name="T15" fmla="*/ 0 h 102"/>
                  <a:gd name="T16" fmla="*/ 16 w 28"/>
                  <a:gd name="T17" fmla="*/ 4 h 102"/>
                  <a:gd name="T18" fmla="*/ 14 w 28"/>
                  <a:gd name="T19" fmla="*/ 13 h 102"/>
                  <a:gd name="T20" fmla="*/ 8 w 28"/>
                  <a:gd name="T21" fmla="*/ 39 h 102"/>
                  <a:gd name="T22" fmla="*/ 1 w 28"/>
                  <a:gd name="T23" fmla="*/ 86 h 102"/>
                  <a:gd name="T24" fmla="*/ 5 w 28"/>
                  <a:gd name="T25" fmla="*/ 95 h 102"/>
                  <a:gd name="T26" fmla="*/ 17 w 28"/>
                  <a:gd name="T27" fmla="*/ 102 h 102"/>
                  <a:gd name="T28" fmla="*/ 16 w 28"/>
                  <a:gd name="T29" fmla="*/ 9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102">
                    <a:moveTo>
                      <a:pt x="16" y="98"/>
                    </a:moveTo>
                    <a:cubicBezTo>
                      <a:pt x="14" y="98"/>
                      <a:pt x="13" y="95"/>
                      <a:pt x="12" y="85"/>
                    </a:cubicBezTo>
                    <a:cubicBezTo>
                      <a:pt x="14" y="68"/>
                      <a:pt x="15" y="56"/>
                      <a:pt x="16" y="50"/>
                    </a:cubicBezTo>
                    <a:cubicBezTo>
                      <a:pt x="22" y="24"/>
                      <a:pt x="20" y="29"/>
                      <a:pt x="24" y="20"/>
                    </a:cubicBezTo>
                    <a:cubicBezTo>
                      <a:pt x="28" y="11"/>
                      <a:pt x="28" y="10"/>
                      <a:pt x="28" y="7"/>
                    </a:cubicBezTo>
                    <a:cubicBezTo>
                      <a:pt x="28" y="4"/>
                      <a:pt x="25" y="2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6" y="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9" y="34"/>
                      <a:pt x="9" y="36"/>
                      <a:pt x="8" y="39"/>
                    </a:cubicBezTo>
                    <a:cubicBezTo>
                      <a:pt x="0" y="73"/>
                      <a:pt x="1" y="77"/>
                      <a:pt x="1" y="86"/>
                    </a:cubicBezTo>
                    <a:cubicBezTo>
                      <a:pt x="1" y="89"/>
                      <a:pt x="2" y="92"/>
                      <a:pt x="5" y="95"/>
                    </a:cubicBezTo>
                    <a:cubicBezTo>
                      <a:pt x="10" y="100"/>
                      <a:pt x="14" y="102"/>
                      <a:pt x="17" y="102"/>
                    </a:cubicBezTo>
                    <a:lnTo>
                      <a:pt x="16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42" name="Freeform 26"/>
              <p:cNvSpPr>
                <a:spLocks noEditPoints="1"/>
              </p:cNvSpPr>
              <p:nvPr userDrawn="1"/>
            </p:nvSpPr>
            <p:spPr bwMode="auto">
              <a:xfrm>
                <a:off x="-9766300" y="6121400"/>
                <a:ext cx="1755775" cy="5021263"/>
              </a:xfrm>
              <a:custGeom>
                <a:avLst/>
                <a:gdLst>
                  <a:gd name="T0" fmla="*/ 22 w 29"/>
                  <a:gd name="T1" fmla="*/ 0 h 83"/>
                  <a:gd name="T2" fmla="*/ 18 w 29"/>
                  <a:gd name="T3" fmla="*/ 13 h 83"/>
                  <a:gd name="T4" fmla="*/ 20 w 29"/>
                  <a:gd name="T5" fmla="*/ 14 h 83"/>
                  <a:gd name="T6" fmla="*/ 29 w 29"/>
                  <a:gd name="T7" fmla="*/ 5 h 83"/>
                  <a:gd name="T8" fmla="*/ 29 w 29"/>
                  <a:gd name="T9" fmla="*/ 4 h 83"/>
                  <a:gd name="T10" fmla="*/ 22 w 29"/>
                  <a:gd name="T11" fmla="*/ 0 h 83"/>
                  <a:gd name="T12" fmla="*/ 15 w 29"/>
                  <a:gd name="T13" fmla="*/ 78 h 83"/>
                  <a:gd name="T14" fmla="*/ 14 w 29"/>
                  <a:gd name="T15" fmla="*/ 76 h 83"/>
                  <a:gd name="T16" fmla="*/ 14 w 29"/>
                  <a:gd name="T17" fmla="*/ 59 h 83"/>
                  <a:gd name="T18" fmla="*/ 14 w 29"/>
                  <a:gd name="T19" fmla="*/ 57 h 83"/>
                  <a:gd name="T20" fmla="*/ 14 w 29"/>
                  <a:gd name="T21" fmla="*/ 51 h 83"/>
                  <a:gd name="T22" fmla="*/ 17 w 29"/>
                  <a:gd name="T23" fmla="*/ 42 h 83"/>
                  <a:gd name="T24" fmla="*/ 23 w 29"/>
                  <a:gd name="T25" fmla="*/ 27 h 83"/>
                  <a:gd name="T26" fmla="*/ 12 w 29"/>
                  <a:gd name="T27" fmla="*/ 19 h 83"/>
                  <a:gd name="T28" fmla="*/ 6 w 29"/>
                  <a:gd name="T29" fmla="*/ 31 h 83"/>
                  <a:gd name="T30" fmla="*/ 1 w 29"/>
                  <a:gd name="T31" fmla="*/ 70 h 83"/>
                  <a:gd name="T32" fmla="*/ 4 w 29"/>
                  <a:gd name="T33" fmla="*/ 77 h 83"/>
                  <a:gd name="T34" fmla="*/ 16 w 29"/>
                  <a:gd name="T35" fmla="*/ 82 h 83"/>
                  <a:gd name="T36" fmla="*/ 15 w 29"/>
                  <a:gd name="T37" fmla="*/ 7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83">
                    <a:moveTo>
                      <a:pt x="22" y="0"/>
                    </a:moveTo>
                    <a:cubicBezTo>
                      <a:pt x="20" y="0"/>
                      <a:pt x="19" y="4"/>
                      <a:pt x="18" y="13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2" y="13"/>
                      <a:pt x="25" y="10"/>
                      <a:pt x="29" y="5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3"/>
                      <a:pt x="26" y="1"/>
                      <a:pt x="22" y="0"/>
                    </a:cubicBezTo>
                    <a:close/>
                    <a:moveTo>
                      <a:pt x="15" y="78"/>
                    </a:moveTo>
                    <a:cubicBezTo>
                      <a:pt x="14" y="76"/>
                      <a:pt x="14" y="76"/>
                      <a:pt x="14" y="76"/>
                    </a:cubicBezTo>
                    <a:cubicBezTo>
                      <a:pt x="14" y="67"/>
                      <a:pt x="14" y="61"/>
                      <a:pt x="14" y="59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3" y="53"/>
                      <a:pt x="14" y="51"/>
                      <a:pt x="14" y="51"/>
                    </a:cubicBezTo>
                    <a:cubicBezTo>
                      <a:pt x="15" y="46"/>
                      <a:pt x="16" y="42"/>
                      <a:pt x="17" y="42"/>
                    </a:cubicBezTo>
                    <a:cubicBezTo>
                      <a:pt x="17" y="38"/>
                      <a:pt x="19" y="33"/>
                      <a:pt x="23" y="27"/>
                    </a:cubicBezTo>
                    <a:cubicBezTo>
                      <a:pt x="23" y="25"/>
                      <a:pt x="19" y="22"/>
                      <a:pt x="12" y="19"/>
                    </a:cubicBezTo>
                    <a:cubicBezTo>
                      <a:pt x="10" y="19"/>
                      <a:pt x="8" y="23"/>
                      <a:pt x="6" y="31"/>
                    </a:cubicBezTo>
                    <a:cubicBezTo>
                      <a:pt x="2" y="49"/>
                      <a:pt x="0" y="62"/>
                      <a:pt x="1" y="70"/>
                    </a:cubicBezTo>
                    <a:cubicBezTo>
                      <a:pt x="2" y="75"/>
                      <a:pt x="3" y="77"/>
                      <a:pt x="4" y="77"/>
                    </a:cubicBezTo>
                    <a:cubicBezTo>
                      <a:pt x="7" y="81"/>
                      <a:pt x="11" y="83"/>
                      <a:pt x="16" y="82"/>
                    </a:cubicBezTo>
                    <a:lnTo>
                      <a:pt x="15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43" name="Freeform 27"/>
              <p:cNvSpPr>
                <a:spLocks/>
              </p:cNvSpPr>
              <p:nvPr userDrawn="1"/>
            </p:nvSpPr>
            <p:spPr bwMode="auto">
              <a:xfrm>
                <a:off x="-8072438" y="6665913"/>
                <a:ext cx="3509963" cy="4416425"/>
              </a:xfrm>
              <a:custGeom>
                <a:avLst/>
                <a:gdLst>
                  <a:gd name="T0" fmla="*/ 56 w 58"/>
                  <a:gd name="T1" fmla="*/ 11 h 73"/>
                  <a:gd name="T2" fmla="*/ 58 w 58"/>
                  <a:gd name="T3" fmla="*/ 7 h 73"/>
                  <a:gd name="T4" fmla="*/ 51 w 58"/>
                  <a:gd name="T5" fmla="*/ 0 h 73"/>
                  <a:gd name="T6" fmla="*/ 44 w 58"/>
                  <a:gd name="T7" fmla="*/ 7 h 73"/>
                  <a:gd name="T8" fmla="*/ 35 w 58"/>
                  <a:gd name="T9" fmla="*/ 26 h 73"/>
                  <a:gd name="T10" fmla="*/ 22 w 58"/>
                  <a:gd name="T11" fmla="*/ 51 h 73"/>
                  <a:gd name="T12" fmla="*/ 20 w 58"/>
                  <a:gd name="T13" fmla="*/ 55 h 73"/>
                  <a:gd name="T14" fmla="*/ 19 w 58"/>
                  <a:gd name="T15" fmla="*/ 55 h 73"/>
                  <a:gd name="T16" fmla="*/ 19 w 58"/>
                  <a:gd name="T17" fmla="*/ 50 h 73"/>
                  <a:gd name="T18" fmla="*/ 19 w 58"/>
                  <a:gd name="T19" fmla="*/ 37 h 73"/>
                  <a:gd name="T20" fmla="*/ 19 w 58"/>
                  <a:gd name="T21" fmla="*/ 32 h 73"/>
                  <a:gd name="T22" fmla="*/ 18 w 58"/>
                  <a:gd name="T23" fmla="*/ 27 h 73"/>
                  <a:gd name="T24" fmla="*/ 19 w 58"/>
                  <a:gd name="T25" fmla="*/ 26 h 73"/>
                  <a:gd name="T26" fmla="*/ 18 w 58"/>
                  <a:gd name="T27" fmla="*/ 24 h 73"/>
                  <a:gd name="T28" fmla="*/ 18 w 58"/>
                  <a:gd name="T29" fmla="*/ 22 h 73"/>
                  <a:gd name="T30" fmla="*/ 18 w 58"/>
                  <a:gd name="T31" fmla="*/ 22 h 73"/>
                  <a:gd name="T32" fmla="*/ 3 w 58"/>
                  <a:gd name="T33" fmla="*/ 14 h 73"/>
                  <a:gd name="T34" fmla="*/ 0 w 58"/>
                  <a:gd name="T35" fmla="*/ 16 h 73"/>
                  <a:gd name="T36" fmla="*/ 0 w 58"/>
                  <a:gd name="T37" fmla="*/ 17 h 73"/>
                  <a:gd name="T38" fmla="*/ 5 w 58"/>
                  <a:gd name="T39" fmla="*/ 59 h 73"/>
                  <a:gd name="T40" fmla="*/ 8 w 58"/>
                  <a:gd name="T41" fmla="*/ 69 h 73"/>
                  <a:gd name="T42" fmla="*/ 17 w 58"/>
                  <a:gd name="T43" fmla="*/ 73 h 73"/>
                  <a:gd name="T44" fmla="*/ 19 w 58"/>
                  <a:gd name="T45" fmla="*/ 73 h 73"/>
                  <a:gd name="T46" fmla="*/ 19 w 58"/>
                  <a:gd name="T47" fmla="*/ 73 h 73"/>
                  <a:gd name="T48" fmla="*/ 22 w 58"/>
                  <a:gd name="T49" fmla="*/ 68 h 73"/>
                  <a:gd name="T50" fmla="*/ 28 w 58"/>
                  <a:gd name="T51" fmla="*/ 55 h 73"/>
                  <a:gd name="T52" fmla="*/ 38 w 58"/>
                  <a:gd name="T53" fmla="*/ 35 h 73"/>
                  <a:gd name="T54" fmla="*/ 42 w 58"/>
                  <a:gd name="T55" fmla="*/ 28 h 73"/>
                  <a:gd name="T56" fmla="*/ 42 w 58"/>
                  <a:gd name="T57" fmla="*/ 28 h 73"/>
                  <a:gd name="T58" fmla="*/ 46 w 58"/>
                  <a:gd name="T59" fmla="*/ 24 h 73"/>
                  <a:gd name="T60" fmla="*/ 56 w 58"/>
                  <a:gd name="T61" fmla="*/ 1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8" h="73">
                    <a:moveTo>
                      <a:pt x="56" y="11"/>
                    </a:moveTo>
                    <a:cubicBezTo>
                      <a:pt x="58" y="9"/>
                      <a:pt x="58" y="8"/>
                      <a:pt x="58" y="7"/>
                    </a:cubicBezTo>
                    <a:cubicBezTo>
                      <a:pt x="58" y="3"/>
                      <a:pt x="57" y="1"/>
                      <a:pt x="51" y="0"/>
                    </a:cubicBezTo>
                    <a:cubicBezTo>
                      <a:pt x="49" y="0"/>
                      <a:pt x="47" y="3"/>
                      <a:pt x="44" y="7"/>
                    </a:cubicBezTo>
                    <a:cubicBezTo>
                      <a:pt x="41" y="17"/>
                      <a:pt x="38" y="23"/>
                      <a:pt x="35" y="26"/>
                    </a:cubicBezTo>
                    <a:cubicBezTo>
                      <a:pt x="29" y="39"/>
                      <a:pt x="25" y="47"/>
                      <a:pt x="22" y="51"/>
                    </a:cubicBezTo>
                    <a:cubicBezTo>
                      <a:pt x="21" y="54"/>
                      <a:pt x="20" y="55"/>
                      <a:pt x="20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55"/>
                      <a:pt x="19" y="55"/>
                      <a:pt x="19" y="50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19"/>
                      <a:pt x="13" y="16"/>
                      <a:pt x="3" y="14"/>
                    </a:cubicBezTo>
                    <a:cubicBezTo>
                      <a:pt x="1" y="15"/>
                      <a:pt x="0" y="15"/>
                      <a:pt x="0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2" y="17"/>
                      <a:pt x="3" y="31"/>
                      <a:pt x="5" y="59"/>
                    </a:cubicBezTo>
                    <a:cubicBezTo>
                      <a:pt x="5" y="64"/>
                      <a:pt x="6" y="68"/>
                      <a:pt x="8" y="69"/>
                    </a:cubicBezTo>
                    <a:cubicBezTo>
                      <a:pt x="11" y="72"/>
                      <a:pt x="14" y="73"/>
                      <a:pt x="17" y="73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19" y="73"/>
                      <a:pt x="20" y="73"/>
                      <a:pt x="22" y="68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33" y="43"/>
                      <a:pt x="36" y="37"/>
                      <a:pt x="38" y="35"/>
                    </a:cubicBezTo>
                    <a:cubicBezTo>
                      <a:pt x="40" y="31"/>
                      <a:pt x="41" y="29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6" y="24"/>
                    </a:cubicBezTo>
                    <a:lnTo>
                      <a:pt x="56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44" name="Freeform 28"/>
              <p:cNvSpPr>
                <a:spLocks noEditPoints="1"/>
              </p:cNvSpPr>
              <p:nvPr userDrawn="1"/>
            </p:nvSpPr>
            <p:spPr bwMode="auto">
              <a:xfrm>
                <a:off x="-5410200" y="6969125"/>
                <a:ext cx="2541588" cy="4113213"/>
              </a:xfrm>
              <a:custGeom>
                <a:avLst/>
                <a:gdLst>
                  <a:gd name="T0" fmla="*/ 26 w 42"/>
                  <a:gd name="T1" fmla="*/ 1 h 68"/>
                  <a:gd name="T2" fmla="*/ 26 w 42"/>
                  <a:gd name="T3" fmla="*/ 1 h 68"/>
                  <a:gd name="T4" fmla="*/ 22 w 42"/>
                  <a:gd name="T5" fmla="*/ 4 h 68"/>
                  <a:gd name="T6" fmla="*/ 13 w 42"/>
                  <a:gd name="T7" fmla="*/ 16 h 68"/>
                  <a:gd name="T8" fmla="*/ 13 w 42"/>
                  <a:gd name="T9" fmla="*/ 16 h 68"/>
                  <a:gd name="T10" fmla="*/ 12 w 42"/>
                  <a:gd name="T11" fmla="*/ 18 h 68"/>
                  <a:gd name="T12" fmla="*/ 8 w 42"/>
                  <a:gd name="T13" fmla="*/ 24 h 68"/>
                  <a:gd name="T14" fmla="*/ 0 w 42"/>
                  <a:gd name="T15" fmla="*/ 52 h 68"/>
                  <a:gd name="T16" fmla="*/ 0 w 42"/>
                  <a:gd name="T17" fmla="*/ 54 h 68"/>
                  <a:gd name="T18" fmla="*/ 4 w 42"/>
                  <a:gd name="T19" fmla="*/ 61 h 68"/>
                  <a:gd name="T20" fmla="*/ 14 w 42"/>
                  <a:gd name="T21" fmla="*/ 68 h 68"/>
                  <a:gd name="T22" fmla="*/ 19 w 42"/>
                  <a:gd name="T23" fmla="*/ 66 h 68"/>
                  <a:gd name="T24" fmla="*/ 23 w 42"/>
                  <a:gd name="T25" fmla="*/ 62 h 68"/>
                  <a:gd name="T26" fmla="*/ 32 w 42"/>
                  <a:gd name="T27" fmla="*/ 48 h 68"/>
                  <a:gd name="T28" fmla="*/ 32 w 42"/>
                  <a:gd name="T29" fmla="*/ 47 h 68"/>
                  <a:gd name="T30" fmla="*/ 31 w 42"/>
                  <a:gd name="T31" fmla="*/ 47 h 68"/>
                  <a:gd name="T32" fmla="*/ 30 w 42"/>
                  <a:gd name="T33" fmla="*/ 47 h 68"/>
                  <a:gd name="T34" fmla="*/ 14 w 42"/>
                  <a:gd name="T35" fmla="*/ 63 h 68"/>
                  <a:gd name="T36" fmla="*/ 12 w 42"/>
                  <a:gd name="T37" fmla="*/ 61 h 68"/>
                  <a:gd name="T38" fmla="*/ 21 w 42"/>
                  <a:gd name="T39" fmla="*/ 27 h 68"/>
                  <a:gd name="T40" fmla="*/ 24 w 42"/>
                  <a:gd name="T41" fmla="*/ 28 h 68"/>
                  <a:gd name="T42" fmla="*/ 28 w 42"/>
                  <a:gd name="T43" fmla="*/ 27 h 68"/>
                  <a:gd name="T44" fmla="*/ 34 w 42"/>
                  <a:gd name="T45" fmla="*/ 25 h 68"/>
                  <a:gd name="T46" fmla="*/ 42 w 42"/>
                  <a:gd name="T47" fmla="*/ 15 h 68"/>
                  <a:gd name="T48" fmla="*/ 42 w 42"/>
                  <a:gd name="T49" fmla="*/ 11 h 68"/>
                  <a:gd name="T50" fmla="*/ 29 w 42"/>
                  <a:gd name="T51" fmla="*/ 0 h 68"/>
                  <a:gd name="T52" fmla="*/ 26 w 42"/>
                  <a:gd name="T53" fmla="*/ 1 h 68"/>
                  <a:gd name="T54" fmla="*/ 24 w 42"/>
                  <a:gd name="T55" fmla="*/ 23 h 68"/>
                  <a:gd name="T56" fmla="*/ 24 w 42"/>
                  <a:gd name="T57" fmla="*/ 23 h 68"/>
                  <a:gd name="T58" fmla="*/ 34 w 42"/>
                  <a:gd name="T59" fmla="*/ 13 h 68"/>
                  <a:gd name="T60" fmla="*/ 35 w 42"/>
                  <a:gd name="T61" fmla="*/ 13 h 68"/>
                  <a:gd name="T62" fmla="*/ 35 w 42"/>
                  <a:gd name="T63" fmla="*/ 13 h 68"/>
                  <a:gd name="T64" fmla="*/ 26 w 42"/>
                  <a:gd name="T65" fmla="*/ 24 h 68"/>
                  <a:gd name="T66" fmla="*/ 24 w 42"/>
                  <a:gd name="T67" fmla="*/ 24 h 68"/>
                  <a:gd name="T68" fmla="*/ 24 w 42"/>
                  <a:gd name="T69" fmla="*/ 2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" h="68">
                    <a:moveTo>
                      <a:pt x="26" y="1"/>
                    </a:moveTo>
                    <a:cubicBezTo>
                      <a:pt x="26" y="1"/>
                      <a:pt x="26" y="1"/>
                      <a:pt x="26" y="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18" y="8"/>
                      <a:pt x="15" y="11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2" y="18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3" y="37"/>
                      <a:pt x="0" y="46"/>
                      <a:pt x="0" y="52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6"/>
                      <a:pt x="1" y="58"/>
                      <a:pt x="4" y="61"/>
                    </a:cubicBezTo>
                    <a:cubicBezTo>
                      <a:pt x="7" y="66"/>
                      <a:pt x="10" y="68"/>
                      <a:pt x="14" y="68"/>
                    </a:cubicBezTo>
                    <a:cubicBezTo>
                      <a:pt x="17" y="68"/>
                      <a:pt x="19" y="67"/>
                      <a:pt x="19" y="66"/>
                    </a:cubicBezTo>
                    <a:cubicBezTo>
                      <a:pt x="22" y="64"/>
                      <a:pt x="23" y="63"/>
                      <a:pt x="23" y="62"/>
                    </a:cubicBezTo>
                    <a:cubicBezTo>
                      <a:pt x="28" y="57"/>
                      <a:pt x="31" y="52"/>
                      <a:pt x="32" y="48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5" y="55"/>
                      <a:pt x="20" y="60"/>
                      <a:pt x="14" y="63"/>
                    </a:cubicBezTo>
                    <a:cubicBezTo>
                      <a:pt x="13" y="63"/>
                      <a:pt x="12" y="62"/>
                      <a:pt x="12" y="61"/>
                    </a:cubicBezTo>
                    <a:cubicBezTo>
                      <a:pt x="12" y="53"/>
                      <a:pt x="15" y="41"/>
                      <a:pt x="21" y="27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6" y="28"/>
                      <a:pt x="28" y="27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8" y="23"/>
                      <a:pt x="40" y="20"/>
                      <a:pt x="42" y="15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1" y="8"/>
                      <a:pt x="37" y="4"/>
                      <a:pt x="29" y="0"/>
                    </a:cubicBezTo>
                    <a:lnTo>
                      <a:pt x="26" y="1"/>
                    </a:lnTo>
                    <a:close/>
                    <a:moveTo>
                      <a:pt x="24" y="23"/>
                    </a:moveTo>
                    <a:cubicBezTo>
                      <a:pt x="24" y="23"/>
                      <a:pt x="24" y="23"/>
                      <a:pt x="24" y="23"/>
                    </a:cubicBezTo>
                    <a:cubicBezTo>
                      <a:pt x="29" y="16"/>
                      <a:pt x="33" y="13"/>
                      <a:pt x="34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2" y="21"/>
                      <a:pt x="29" y="24"/>
                      <a:pt x="26" y="24"/>
                    </a:cubicBezTo>
                    <a:cubicBezTo>
                      <a:pt x="24" y="24"/>
                      <a:pt x="24" y="24"/>
                      <a:pt x="24" y="24"/>
                    </a:cubicBezTo>
                    <a:lnTo>
                      <a:pt x="24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45" name="Freeform 29"/>
              <p:cNvSpPr>
                <a:spLocks noEditPoints="1"/>
              </p:cNvSpPr>
              <p:nvPr userDrawn="1"/>
            </p:nvSpPr>
            <p:spPr bwMode="auto">
              <a:xfrm>
                <a:off x="-21259800" y="8299450"/>
                <a:ext cx="9739313" cy="2782888"/>
              </a:xfrm>
              <a:custGeom>
                <a:avLst/>
                <a:gdLst>
                  <a:gd name="T0" fmla="*/ 32 w 161"/>
                  <a:gd name="T1" fmla="*/ 28 h 46"/>
                  <a:gd name="T2" fmla="*/ 22 w 161"/>
                  <a:gd name="T3" fmla="*/ 38 h 46"/>
                  <a:gd name="T4" fmla="*/ 10 w 161"/>
                  <a:gd name="T5" fmla="*/ 23 h 46"/>
                  <a:gd name="T6" fmla="*/ 22 w 161"/>
                  <a:gd name="T7" fmla="*/ 8 h 46"/>
                  <a:gd name="T8" fmla="*/ 32 w 161"/>
                  <a:gd name="T9" fmla="*/ 16 h 46"/>
                  <a:gd name="T10" fmla="*/ 41 w 161"/>
                  <a:gd name="T11" fmla="*/ 16 h 46"/>
                  <a:gd name="T12" fmla="*/ 22 w 161"/>
                  <a:gd name="T13" fmla="*/ 0 h 46"/>
                  <a:gd name="T14" fmla="*/ 0 w 161"/>
                  <a:gd name="T15" fmla="*/ 23 h 46"/>
                  <a:gd name="T16" fmla="*/ 22 w 161"/>
                  <a:gd name="T17" fmla="*/ 46 h 46"/>
                  <a:gd name="T18" fmla="*/ 41 w 161"/>
                  <a:gd name="T19" fmla="*/ 28 h 46"/>
                  <a:gd name="T20" fmla="*/ 32 w 161"/>
                  <a:gd name="T21" fmla="*/ 28 h 46"/>
                  <a:gd name="T22" fmla="*/ 55 w 161"/>
                  <a:gd name="T23" fmla="*/ 1 h 46"/>
                  <a:gd name="T24" fmla="*/ 46 w 161"/>
                  <a:gd name="T25" fmla="*/ 1 h 46"/>
                  <a:gd name="T26" fmla="*/ 46 w 161"/>
                  <a:gd name="T27" fmla="*/ 9 h 46"/>
                  <a:gd name="T28" fmla="*/ 55 w 161"/>
                  <a:gd name="T29" fmla="*/ 9 h 46"/>
                  <a:gd name="T30" fmla="*/ 55 w 161"/>
                  <a:gd name="T31" fmla="*/ 1 h 46"/>
                  <a:gd name="T32" fmla="*/ 55 w 161"/>
                  <a:gd name="T33" fmla="*/ 13 h 46"/>
                  <a:gd name="T34" fmla="*/ 46 w 161"/>
                  <a:gd name="T35" fmla="*/ 13 h 46"/>
                  <a:gd name="T36" fmla="*/ 46 w 161"/>
                  <a:gd name="T37" fmla="*/ 45 h 46"/>
                  <a:gd name="T38" fmla="*/ 55 w 161"/>
                  <a:gd name="T39" fmla="*/ 45 h 46"/>
                  <a:gd name="T40" fmla="*/ 55 w 161"/>
                  <a:gd name="T41" fmla="*/ 13 h 46"/>
                  <a:gd name="T42" fmla="*/ 73 w 161"/>
                  <a:gd name="T43" fmla="*/ 12 h 46"/>
                  <a:gd name="T44" fmla="*/ 60 w 161"/>
                  <a:gd name="T45" fmla="*/ 22 h 46"/>
                  <a:gd name="T46" fmla="*/ 69 w 161"/>
                  <a:gd name="T47" fmla="*/ 31 h 46"/>
                  <a:gd name="T48" fmla="*/ 73 w 161"/>
                  <a:gd name="T49" fmla="*/ 32 h 46"/>
                  <a:gd name="T50" fmla="*/ 80 w 161"/>
                  <a:gd name="T51" fmla="*/ 37 h 46"/>
                  <a:gd name="T52" fmla="*/ 74 w 161"/>
                  <a:gd name="T53" fmla="*/ 40 h 46"/>
                  <a:gd name="T54" fmla="*/ 68 w 161"/>
                  <a:gd name="T55" fmla="*/ 35 h 46"/>
                  <a:gd name="T56" fmla="*/ 59 w 161"/>
                  <a:gd name="T57" fmla="*/ 35 h 46"/>
                  <a:gd name="T58" fmla="*/ 74 w 161"/>
                  <a:gd name="T59" fmla="*/ 46 h 46"/>
                  <a:gd name="T60" fmla="*/ 89 w 161"/>
                  <a:gd name="T61" fmla="*/ 36 h 46"/>
                  <a:gd name="T62" fmla="*/ 79 w 161"/>
                  <a:gd name="T63" fmla="*/ 26 h 46"/>
                  <a:gd name="T64" fmla="*/ 75 w 161"/>
                  <a:gd name="T65" fmla="*/ 25 h 46"/>
                  <a:gd name="T66" fmla="*/ 69 w 161"/>
                  <a:gd name="T67" fmla="*/ 21 h 46"/>
                  <a:gd name="T68" fmla="*/ 74 w 161"/>
                  <a:gd name="T69" fmla="*/ 19 h 46"/>
                  <a:gd name="T70" fmla="*/ 80 w 161"/>
                  <a:gd name="T71" fmla="*/ 23 h 46"/>
                  <a:gd name="T72" fmla="*/ 88 w 161"/>
                  <a:gd name="T73" fmla="*/ 23 h 46"/>
                  <a:gd name="T74" fmla="*/ 73 w 161"/>
                  <a:gd name="T75" fmla="*/ 12 h 46"/>
                  <a:gd name="T76" fmla="*/ 116 w 161"/>
                  <a:gd name="T77" fmla="*/ 34 h 46"/>
                  <a:gd name="T78" fmla="*/ 109 w 161"/>
                  <a:gd name="T79" fmla="*/ 40 h 46"/>
                  <a:gd name="T80" fmla="*/ 101 w 161"/>
                  <a:gd name="T81" fmla="*/ 29 h 46"/>
                  <a:gd name="T82" fmla="*/ 109 w 161"/>
                  <a:gd name="T83" fmla="*/ 19 h 46"/>
                  <a:gd name="T84" fmla="*/ 115 w 161"/>
                  <a:gd name="T85" fmla="*/ 24 h 46"/>
                  <a:gd name="T86" fmla="*/ 124 w 161"/>
                  <a:gd name="T87" fmla="*/ 24 h 46"/>
                  <a:gd name="T88" fmla="*/ 109 w 161"/>
                  <a:gd name="T89" fmla="*/ 12 h 46"/>
                  <a:gd name="T90" fmla="*/ 92 w 161"/>
                  <a:gd name="T91" fmla="*/ 29 h 46"/>
                  <a:gd name="T92" fmla="*/ 109 w 161"/>
                  <a:gd name="T93" fmla="*/ 46 h 46"/>
                  <a:gd name="T94" fmla="*/ 125 w 161"/>
                  <a:gd name="T95" fmla="*/ 34 h 46"/>
                  <a:gd name="T96" fmla="*/ 116 w 161"/>
                  <a:gd name="T97" fmla="*/ 34 h 46"/>
                  <a:gd name="T98" fmla="*/ 127 w 161"/>
                  <a:gd name="T99" fmla="*/ 29 h 46"/>
                  <a:gd name="T100" fmla="*/ 144 w 161"/>
                  <a:gd name="T101" fmla="*/ 46 h 46"/>
                  <a:gd name="T102" fmla="*/ 161 w 161"/>
                  <a:gd name="T103" fmla="*/ 29 h 46"/>
                  <a:gd name="T104" fmla="*/ 144 w 161"/>
                  <a:gd name="T105" fmla="*/ 12 h 46"/>
                  <a:gd name="T106" fmla="*/ 127 w 161"/>
                  <a:gd name="T107" fmla="*/ 29 h 46"/>
                  <a:gd name="T108" fmla="*/ 144 w 161"/>
                  <a:gd name="T109" fmla="*/ 19 h 46"/>
                  <a:gd name="T110" fmla="*/ 152 w 161"/>
                  <a:gd name="T111" fmla="*/ 29 h 46"/>
                  <a:gd name="T112" fmla="*/ 144 w 161"/>
                  <a:gd name="T113" fmla="*/ 40 h 46"/>
                  <a:gd name="T114" fmla="*/ 137 w 161"/>
                  <a:gd name="T115" fmla="*/ 29 h 46"/>
                  <a:gd name="T116" fmla="*/ 144 w 161"/>
                  <a:gd name="T117" fmla="*/ 1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1" h="46">
                    <a:moveTo>
                      <a:pt x="32" y="28"/>
                    </a:moveTo>
                    <a:cubicBezTo>
                      <a:pt x="32" y="32"/>
                      <a:pt x="30" y="38"/>
                      <a:pt x="22" y="38"/>
                    </a:cubicBezTo>
                    <a:cubicBezTo>
                      <a:pt x="15" y="38"/>
                      <a:pt x="10" y="33"/>
                      <a:pt x="10" y="23"/>
                    </a:cubicBezTo>
                    <a:cubicBezTo>
                      <a:pt x="10" y="14"/>
                      <a:pt x="14" y="8"/>
                      <a:pt x="22" y="8"/>
                    </a:cubicBezTo>
                    <a:cubicBezTo>
                      <a:pt x="28" y="8"/>
                      <a:pt x="31" y="13"/>
                      <a:pt x="32" y="1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0"/>
                      <a:pt x="36" y="0"/>
                      <a:pt x="22" y="0"/>
                    </a:cubicBezTo>
                    <a:cubicBezTo>
                      <a:pt x="9" y="0"/>
                      <a:pt x="0" y="10"/>
                      <a:pt x="0" y="23"/>
                    </a:cubicBezTo>
                    <a:cubicBezTo>
                      <a:pt x="0" y="37"/>
                      <a:pt x="9" y="46"/>
                      <a:pt x="22" y="46"/>
                    </a:cubicBezTo>
                    <a:cubicBezTo>
                      <a:pt x="37" y="46"/>
                      <a:pt x="41" y="35"/>
                      <a:pt x="41" y="28"/>
                    </a:cubicBezTo>
                    <a:lnTo>
                      <a:pt x="32" y="28"/>
                    </a:lnTo>
                    <a:close/>
                    <a:moveTo>
                      <a:pt x="55" y="1"/>
                    </a:moveTo>
                    <a:cubicBezTo>
                      <a:pt x="46" y="1"/>
                      <a:pt x="46" y="1"/>
                      <a:pt x="46" y="1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55" y="9"/>
                      <a:pt x="55" y="9"/>
                      <a:pt x="55" y="9"/>
                    </a:cubicBezTo>
                    <a:lnTo>
                      <a:pt x="55" y="1"/>
                    </a:lnTo>
                    <a:close/>
                    <a:moveTo>
                      <a:pt x="55" y="13"/>
                    </a:move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55" y="45"/>
                      <a:pt x="55" y="45"/>
                      <a:pt x="55" y="45"/>
                    </a:cubicBezTo>
                    <a:lnTo>
                      <a:pt x="55" y="13"/>
                    </a:lnTo>
                    <a:close/>
                    <a:moveTo>
                      <a:pt x="73" y="12"/>
                    </a:moveTo>
                    <a:cubicBezTo>
                      <a:pt x="63" y="12"/>
                      <a:pt x="60" y="17"/>
                      <a:pt x="60" y="22"/>
                    </a:cubicBezTo>
                    <a:cubicBezTo>
                      <a:pt x="60" y="29"/>
                      <a:pt x="66" y="31"/>
                      <a:pt x="69" y="31"/>
                    </a:cubicBezTo>
                    <a:cubicBezTo>
                      <a:pt x="70" y="32"/>
                      <a:pt x="72" y="32"/>
                      <a:pt x="73" y="32"/>
                    </a:cubicBezTo>
                    <a:cubicBezTo>
                      <a:pt x="76" y="33"/>
                      <a:pt x="80" y="34"/>
                      <a:pt x="80" y="37"/>
                    </a:cubicBezTo>
                    <a:cubicBezTo>
                      <a:pt x="80" y="38"/>
                      <a:pt x="78" y="40"/>
                      <a:pt x="74" y="40"/>
                    </a:cubicBezTo>
                    <a:cubicBezTo>
                      <a:pt x="70" y="40"/>
                      <a:pt x="68" y="38"/>
                      <a:pt x="68" y="35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59" y="38"/>
                      <a:pt x="61" y="46"/>
                      <a:pt x="74" y="46"/>
                    </a:cubicBezTo>
                    <a:cubicBezTo>
                      <a:pt x="86" y="46"/>
                      <a:pt x="89" y="40"/>
                      <a:pt x="89" y="36"/>
                    </a:cubicBezTo>
                    <a:cubicBezTo>
                      <a:pt x="89" y="32"/>
                      <a:pt x="87" y="28"/>
                      <a:pt x="79" y="26"/>
                    </a:cubicBezTo>
                    <a:cubicBezTo>
                      <a:pt x="78" y="26"/>
                      <a:pt x="75" y="25"/>
                      <a:pt x="75" y="25"/>
                    </a:cubicBezTo>
                    <a:cubicBezTo>
                      <a:pt x="71" y="24"/>
                      <a:pt x="69" y="23"/>
                      <a:pt x="69" y="21"/>
                    </a:cubicBezTo>
                    <a:cubicBezTo>
                      <a:pt x="69" y="20"/>
                      <a:pt x="71" y="19"/>
                      <a:pt x="74" y="19"/>
                    </a:cubicBezTo>
                    <a:cubicBezTo>
                      <a:pt x="79" y="19"/>
                      <a:pt x="80" y="21"/>
                      <a:pt x="80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19"/>
                      <a:pt x="86" y="12"/>
                      <a:pt x="73" y="12"/>
                    </a:cubicBezTo>
                    <a:moveTo>
                      <a:pt x="116" y="34"/>
                    </a:moveTo>
                    <a:cubicBezTo>
                      <a:pt x="115" y="37"/>
                      <a:pt x="113" y="40"/>
                      <a:pt x="109" y="40"/>
                    </a:cubicBezTo>
                    <a:cubicBezTo>
                      <a:pt x="104" y="40"/>
                      <a:pt x="101" y="35"/>
                      <a:pt x="101" y="29"/>
                    </a:cubicBezTo>
                    <a:cubicBezTo>
                      <a:pt x="101" y="25"/>
                      <a:pt x="103" y="19"/>
                      <a:pt x="109" y="19"/>
                    </a:cubicBezTo>
                    <a:cubicBezTo>
                      <a:pt x="113" y="19"/>
                      <a:pt x="115" y="22"/>
                      <a:pt x="115" y="24"/>
                    </a:cubicBezTo>
                    <a:cubicBezTo>
                      <a:pt x="124" y="24"/>
                      <a:pt x="124" y="24"/>
                      <a:pt x="124" y="24"/>
                    </a:cubicBezTo>
                    <a:cubicBezTo>
                      <a:pt x="124" y="19"/>
                      <a:pt x="120" y="12"/>
                      <a:pt x="109" y="12"/>
                    </a:cubicBezTo>
                    <a:cubicBezTo>
                      <a:pt x="99" y="12"/>
                      <a:pt x="92" y="19"/>
                      <a:pt x="92" y="29"/>
                    </a:cubicBezTo>
                    <a:cubicBezTo>
                      <a:pt x="92" y="40"/>
                      <a:pt x="99" y="46"/>
                      <a:pt x="109" y="46"/>
                    </a:cubicBezTo>
                    <a:cubicBezTo>
                      <a:pt x="121" y="46"/>
                      <a:pt x="124" y="39"/>
                      <a:pt x="125" y="34"/>
                    </a:cubicBezTo>
                    <a:lnTo>
                      <a:pt x="116" y="34"/>
                    </a:lnTo>
                    <a:close/>
                    <a:moveTo>
                      <a:pt x="127" y="29"/>
                    </a:moveTo>
                    <a:cubicBezTo>
                      <a:pt x="127" y="40"/>
                      <a:pt x="134" y="46"/>
                      <a:pt x="144" y="46"/>
                    </a:cubicBezTo>
                    <a:cubicBezTo>
                      <a:pt x="154" y="46"/>
                      <a:pt x="161" y="40"/>
                      <a:pt x="161" y="29"/>
                    </a:cubicBezTo>
                    <a:cubicBezTo>
                      <a:pt x="161" y="19"/>
                      <a:pt x="154" y="12"/>
                      <a:pt x="144" y="12"/>
                    </a:cubicBezTo>
                    <a:cubicBezTo>
                      <a:pt x="134" y="12"/>
                      <a:pt x="127" y="19"/>
                      <a:pt x="127" y="29"/>
                    </a:cubicBezTo>
                    <a:moveTo>
                      <a:pt x="144" y="19"/>
                    </a:moveTo>
                    <a:cubicBezTo>
                      <a:pt x="149" y="19"/>
                      <a:pt x="152" y="24"/>
                      <a:pt x="152" y="29"/>
                    </a:cubicBezTo>
                    <a:cubicBezTo>
                      <a:pt x="152" y="35"/>
                      <a:pt x="149" y="40"/>
                      <a:pt x="144" y="40"/>
                    </a:cubicBezTo>
                    <a:cubicBezTo>
                      <a:pt x="139" y="40"/>
                      <a:pt x="137" y="35"/>
                      <a:pt x="137" y="29"/>
                    </a:cubicBezTo>
                    <a:cubicBezTo>
                      <a:pt x="137" y="25"/>
                      <a:pt x="138" y="19"/>
                      <a:pt x="144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52" name="Freeform 36"/>
              <p:cNvSpPr>
                <a:spLocks/>
              </p:cNvSpPr>
              <p:nvPr userDrawn="1"/>
            </p:nvSpPr>
            <p:spPr bwMode="auto">
              <a:xfrm>
                <a:off x="-40619363" y="-12757150"/>
                <a:ext cx="9134475" cy="16760825"/>
              </a:xfrm>
              <a:custGeom>
                <a:avLst/>
                <a:gdLst>
                  <a:gd name="T0" fmla="*/ 0 w 151"/>
                  <a:gd name="T1" fmla="*/ 202 h 277"/>
                  <a:gd name="T2" fmla="*/ 0 w 151"/>
                  <a:gd name="T3" fmla="*/ 75 h 277"/>
                  <a:gd name="T4" fmla="*/ 75 w 151"/>
                  <a:gd name="T5" fmla="*/ 0 h 277"/>
                  <a:gd name="T6" fmla="*/ 75 w 151"/>
                  <a:gd name="T7" fmla="*/ 0 h 277"/>
                  <a:gd name="T8" fmla="*/ 151 w 151"/>
                  <a:gd name="T9" fmla="*/ 75 h 277"/>
                  <a:gd name="T10" fmla="*/ 151 w 151"/>
                  <a:gd name="T11" fmla="*/ 202 h 277"/>
                  <a:gd name="T12" fmla="*/ 75 w 151"/>
                  <a:gd name="T13" fmla="*/ 277 h 277"/>
                  <a:gd name="T14" fmla="*/ 75 w 151"/>
                  <a:gd name="T15" fmla="*/ 277 h 277"/>
                  <a:gd name="T16" fmla="*/ 0 w 151"/>
                  <a:gd name="T17" fmla="*/ 202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277">
                    <a:moveTo>
                      <a:pt x="0" y="202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34"/>
                      <a:pt x="34" y="0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117" y="0"/>
                      <a:pt x="151" y="34"/>
                      <a:pt x="151" y="75"/>
                    </a:cubicBezTo>
                    <a:cubicBezTo>
                      <a:pt x="151" y="202"/>
                      <a:pt x="151" y="202"/>
                      <a:pt x="151" y="202"/>
                    </a:cubicBezTo>
                    <a:cubicBezTo>
                      <a:pt x="151" y="243"/>
                      <a:pt x="117" y="277"/>
                      <a:pt x="75" y="277"/>
                    </a:cubicBezTo>
                    <a:cubicBezTo>
                      <a:pt x="75" y="277"/>
                      <a:pt x="75" y="277"/>
                      <a:pt x="75" y="277"/>
                    </a:cubicBezTo>
                    <a:cubicBezTo>
                      <a:pt x="34" y="277"/>
                      <a:pt x="0" y="243"/>
                      <a:pt x="0" y="2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53" name="Oval 37"/>
              <p:cNvSpPr>
                <a:spLocks noChangeArrowheads="1"/>
              </p:cNvSpPr>
              <p:nvPr userDrawn="1"/>
            </p:nvSpPr>
            <p:spPr bwMode="auto">
              <a:xfrm>
                <a:off x="-40619363" y="-23406100"/>
                <a:ext cx="9134475" cy="90757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54" name="Freeform 38"/>
              <p:cNvSpPr>
                <a:spLocks/>
              </p:cNvSpPr>
              <p:nvPr userDrawn="1"/>
            </p:nvSpPr>
            <p:spPr bwMode="auto">
              <a:xfrm>
                <a:off x="-30214888" y="-23406100"/>
                <a:ext cx="20508913" cy="9075738"/>
              </a:xfrm>
              <a:custGeom>
                <a:avLst/>
                <a:gdLst>
                  <a:gd name="T0" fmla="*/ 264 w 339"/>
                  <a:gd name="T1" fmla="*/ 150 h 150"/>
                  <a:gd name="T2" fmla="*/ 75 w 339"/>
                  <a:gd name="T3" fmla="*/ 150 h 150"/>
                  <a:gd name="T4" fmla="*/ 0 w 339"/>
                  <a:gd name="T5" fmla="*/ 75 h 150"/>
                  <a:gd name="T6" fmla="*/ 0 w 339"/>
                  <a:gd name="T7" fmla="*/ 75 h 150"/>
                  <a:gd name="T8" fmla="*/ 75 w 339"/>
                  <a:gd name="T9" fmla="*/ 0 h 150"/>
                  <a:gd name="T10" fmla="*/ 264 w 339"/>
                  <a:gd name="T11" fmla="*/ 0 h 150"/>
                  <a:gd name="T12" fmla="*/ 339 w 339"/>
                  <a:gd name="T13" fmla="*/ 75 h 150"/>
                  <a:gd name="T14" fmla="*/ 339 w 339"/>
                  <a:gd name="T15" fmla="*/ 75 h 150"/>
                  <a:gd name="T16" fmla="*/ 264 w 339"/>
                  <a:gd name="T17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9" h="150">
                    <a:moveTo>
                      <a:pt x="264" y="150"/>
                    </a:moveTo>
                    <a:cubicBezTo>
                      <a:pt x="75" y="150"/>
                      <a:pt x="75" y="150"/>
                      <a:pt x="75" y="150"/>
                    </a:cubicBezTo>
                    <a:cubicBezTo>
                      <a:pt x="34" y="150"/>
                      <a:pt x="0" y="116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33"/>
                      <a:pt x="34" y="0"/>
                      <a:pt x="75" y="0"/>
                    </a:cubicBezTo>
                    <a:cubicBezTo>
                      <a:pt x="264" y="0"/>
                      <a:pt x="264" y="0"/>
                      <a:pt x="264" y="0"/>
                    </a:cubicBezTo>
                    <a:cubicBezTo>
                      <a:pt x="306" y="0"/>
                      <a:pt x="339" y="33"/>
                      <a:pt x="339" y="75"/>
                    </a:cubicBezTo>
                    <a:cubicBezTo>
                      <a:pt x="339" y="75"/>
                      <a:pt x="339" y="75"/>
                      <a:pt x="339" y="75"/>
                    </a:cubicBezTo>
                    <a:cubicBezTo>
                      <a:pt x="339" y="116"/>
                      <a:pt x="306" y="150"/>
                      <a:pt x="264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55" name="Freeform 39"/>
              <p:cNvSpPr>
                <a:spLocks/>
              </p:cNvSpPr>
              <p:nvPr userDrawn="1"/>
            </p:nvSpPr>
            <p:spPr bwMode="auto">
              <a:xfrm>
                <a:off x="-24466550" y="-12757150"/>
                <a:ext cx="9074150" cy="16760825"/>
              </a:xfrm>
              <a:custGeom>
                <a:avLst/>
                <a:gdLst>
                  <a:gd name="T0" fmla="*/ 0 w 150"/>
                  <a:gd name="T1" fmla="*/ 202 h 277"/>
                  <a:gd name="T2" fmla="*/ 0 w 150"/>
                  <a:gd name="T3" fmla="*/ 75 h 277"/>
                  <a:gd name="T4" fmla="*/ 75 w 150"/>
                  <a:gd name="T5" fmla="*/ 0 h 277"/>
                  <a:gd name="T6" fmla="*/ 75 w 150"/>
                  <a:gd name="T7" fmla="*/ 0 h 277"/>
                  <a:gd name="T8" fmla="*/ 150 w 150"/>
                  <a:gd name="T9" fmla="*/ 75 h 277"/>
                  <a:gd name="T10" fmla="*/ 150 w 150"/>
                  <a:gd name="T11" fmla="*/ 202 h 277"/>
                  <a:gd name="T12" fmla="*/ 75 w 150"/>
                  <a:gd name="T13" fmla="*/ 277 h 277"/>
                  <a:gd name="T14" fmla="*/ 75 w 150"/>
                  <a:gd name="T15" fmla="*/ 277 h 277"/>
                  <a:gd name="T16" fmla="*/ 0 w 150"/>
                  <a:gd name="T17" fmla="*/ 202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" h="277">
                    <a:moveTo>
                      <a:pt x="0" y="202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34"/>
                      <a:pt x="33" y="0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116" y="0"/>
                      <a:pt x="150" y="34"/>
                      <a:pt x="150" y="75"/>
                    </a:cubicBez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50" y="243"/>
                      <a:pt x="116" y="277"/>
                      <a:pt x="75" y="277"/>
                    </a:cubicBezTo>
                    <a:cubicBezTo>
                      <a:pt x="75" y="277"/>
                      <a:pt x="75" y="277"/>
                      <a:pt x="75" y="277"/>
                    </a:cubicBezTo>
                    <a:cubicBezTo>
                      <a:pt x="33" y="277"/>
                      <a:pt x="0" y="243"/>
                      <a:pt x="0" y="2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61" name="Group 60"/>
            <p:cNvGrpSpPr/>
            <p:nvPr userDrawn="1"/>
          </p:nvGrpSpPr>
          <p:grpSpPr>
            <a:xfrm>
              <a:off x="5593906" y="2047382"/>
              <a:ext cx="1182542" cy="358270"/>
              <a:chOff x="-59269313" y="-32937450"/>
              <a:chExt cx="105651301" cy="32008762"/>
            </a:xfrm>
            <a:solidFill>
              <a:schemeClr val="bg1"/>
            </a:solidFill>
          </p:grpSpPr>
          <p:sp>
            <p:nvSpPr>
              <p:cNvPr id="48" name="Freeform 24"/>
              <p:cNvSpPr>
                <a:spLocks/>
              </p:cNvSpPr>
              <p:nvPr userDrawn="1"/>
            </p:nvSpPr>
            <p:spPr bwMode="auto">
              <a:xfrm>
                <a:off x="-59269313" y="-32937450"/>
                <a:ext cx="26123900" cy="31362650"/>
              </a:xfrm>
              <a:custGeom>
                <a:avLst/>
                <a:gdLst>
                  <a:gd name="T0" fmla="*/ 1097 w 16456"/>
                  <a:gd name="T1" fmla="*/ 0 h 19756"/>
                  <a:gd name="T2" fmla="*/ 8197 w 16456"/>
                  <a:gd name="T3" fmla="*/ 11049 h 19756"/>
                  <a:gd name="T4" fmla="*/ 15421 w 16456"/>
                  <a:gd name="T5" fmla="*/ 0 h 19756"/>
                  <a:gd name="T6" fmla="*/ 16456 w 16456"/>
                  <a:gd name="T7" fmla="*/ 0 h 19756"/>
                  <a:gd name="T8" fmla="*/ 8727 w 16456"/>
                  <a:gd name="T9" fmla="*/ 12048 h 19756"/>
                  <a:gd name="T10" fmla="*/ 8727 w 16456"/>
                  <a:gd name="T11" fmla="*/ 19756 h 19756"/>
                  <a:gd name="T12" fmla="*/ 7704 w 16456"/>
                  <a:gd name="T13" fmla="*/ 19756 h 19756"/>
                  <a:gd name="T14" fmla="*/ 7704 w 16456"/>
                  <a:gd name="T15" fmla="*/ 11987 h 19756"/>
                  <a:gd name="T16" fmla="*/ 0 w 16456"/>
                  <a:gd name="T17" fmla="*/ 0 h 19756"/>
                  <a:gd name="T18" fmla="*/ 1097 w 16456"/>
                  <a:gd name="T19" fmla="*/ 0 h 19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56" h="19756">
                    <a:moveTo>
                      <a:pt x="1097" y="0"/>
                    </a:moveTo>
                    <a:lnTo>
                      <a:pt x="8197" y="11049"/>
                    </a:lnTo>
                    <a:lnTo>
                      <a:pt x="15421" y="0"/>
                    </a:lnTo>
                    <a:lnTo>
                      <a:pt x="16456" y="0"/>
                    </a:lnTo>
                    <a:lnTo>
                      <a:pt x="8727" y="12048"/>
                    </a:lnTo>
                    <a:lnTo>
                      <a:pt x="8727" y="19756"/>
                    </a:lnTo>
                    <a:lnTo>
                      <a:pt x="7704" y="19756"/>
                    </a:lnTo>
                    <a:lnTo>
                      <a:pt x="7704" y="11987"/>
                    </a:lnTo>
                    <a:lnTo>
                      <a:pt x="0" y="0"/>
                    </a:lnTo>
                    <a:lnTo>
                      <a:pt x="109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0" name="Group 59"/>
              <p:cNvGrpSpPr/>
              <p:nvPr userDrawn="1"/>
            </p:nvGrpSpPr>
            <p:grpSpPr>
              <a:xfrm>
                <a:off x="-37469763" y="-32937450"/>
                <a:ext cx="83851751" cy="32008762"/>
                <a:chOff x="-37469763" y="-32937450"/>
                <a:chExt cx="83851751" cy="32008762"/>
              </a:xfrm>
              <a:grpFill/>
            </p:grpSpPr>
            <p:sp>
              <p:nvSpPr>
                <p:cNvPr id="49" name="Freeform 25"/>
                <p:cNvSpPr>
                  <a:spLocks noEditPoints="1"/>
                </p:cNvSpPr>
                <p:nvPr userDrawn="1"/>
              </p:nvSpPr>
              <p:spPr bwMode="auto">
                <a:xfrm>
                  <a:off x="-37469763" y="-24892000"/>
                  <a:ext cx="20234275" cy="23963312"/>
                </a:xfrm>
                <a:custGeom>
                  <a:avLst/>
                  <a:gdLst>
                    <a:gd name="T0" fmla="*/ 82 w 1034"/>
                    <a:gd name="T1" fmla="*/ 612 h 1224"/>
                    <a:gd name="T2" fmla="*/ 115 w 1034"/>
                    <a:gd name="T3" fmla="*/ 850 h 1224"/>
                    <a:gd name="T4" fmla="*/ 208 w 1034"/>
                    <a:gd name="T5" fmla="*/ 1021 h 1224"/>
                    <a:gd name="T6" fmla="*/ 347 w 1034"/>
                    <a:gd name="T7" fmla="*/ 1123 h 1224"/>
                    <a:gd name="T8" fmla="*/ 518 w 1034"/>
                    <a:gd name="T9" fmla="*/ 1157 h 1224"/>
                    <a:gd name="T10" fmla="*/ 692 w 1034"/>
                    <a:gd name="T11" fmla="*/ 1123 h 1224"/>
                    <a:gd name="T12" fmla="*/ 830 w 1034"/>
                    <a:gd name="T13" fmla="*/ 1021 h 1224"/>
                    <a:gd name="T14" fmla="*/ 920 w 1034"/>
                    <a:gd name="T15" fmla="*/ 850 h 1224"/>
                    <a:gd name="T16" fmla="*/ 952 w 1034"/>
                    <a:gd name="T17" fmla="*/ 612 h 1224"/>
                    <a:gd name="T18" fmla="*/ 920 w 1034"/>
                    <a:gd name="T19" fmla="*/ 374 h 1224"/>
                    <a:gd name="T20" fmla="*/ 830 w 1034"/>
                    <a:gd name="T21" fmla="*/ 203 h 1224"/>
                    <a:gd name="T22" fmla="*/ 692 w 1034"/>
                    <a:gd name="T23" fmla="*/ 100 h 1224"/>
                    <a:gd name="T24" fmla="*/ 518 w 1034"/>
                    <a:gd name="T25" fmla="*/ 67 h 1224"/>
                    <a:gd name="T26" fmla="*/ 344 w 1034"/>
                    <a:gd name="T27" fmla="*/ 102 h 1224"/>
                    <a:gd name="T28" fmla="*/ 205 w 1034"/>
                    <a:gd name="T29" fmla="*/ 204 h 1224"/>
                    <a:gd name="T30" fmla="*/ 114 w 1034"/>
                    <a:gd name="T31" fmla="*/ 374 h 1224"/>
                    <a:gd name="T32" fmla="*/ 82 w 1034"/>
                    <a:gd name="T33" fmla="*/ 612 h 1224"/>
                    <a:gd name="T34" fmla="*/ 0 w 1034"/>
                    <a:gd name="T35" fmla="*/ 612 h 1224"/>
                    <a:gd name="T36" fmla="*/ 39 w 1034"/>
                    <a:gd name="T37" fmla="*/ 346 h 1224"/>
                    <a:gd name="T38" fmla="*/ 148 w 1034"/>
                    <a:gd name="T39" fmla="*/ 155 h 1224"/>
                    <a:gd name="T40" fmla="*/ 312 w 1034"/>
                    <a:gd name="T41" fmla="*/ 39 h 1224"/>
                    <a:gd name="T42" fmla="*/ 518 w 1034"/>
                    <a:gd name="T43" fmla="*/ 0 h 1224"/>
                    <a:gd name="T44" fmla="*/ 726 w 1034"/>
                    <a:gd name="T45" fmla="*/ 39 h 1224"/>
                    <a:gd name="T46" fmla="*/ 890 w 1034"/>
                    <a:gd name="T47" fmla="*/ 156 h 1224"/>
                    <a:gd name="T48" fmla="*/ 997 w 1034"/>
                    <a:gd name="T49" fmla="*/ 349 h 1224"/>
                    <a:gd name="T50" fmla="*/ 1034 w 1034"/>
                    <a:gd name="T51" fmla="*/ 612 h 1224"/>
                    <a:gd name="T52" fmla="*/ 996 w 1034"/>
                    <a:gd name="T53" fmla="*/ 878 h 1224"/>
                    <a:gd name="T54" fmla="*/ 889 w 1034"/>
                    <a:gd name="T55" fmla="*/ 1070 h 1224"/>
                    <a:gd name="T56" fmla="*/ 726 w 1034"/>
                    <a:gd name="T57" fmla="*/ 1185 h 1224"/>
                    <a:gd name="T58" fmla="*/ 523 w 1034"/>
                    <a:gd name="T59" fmla="*/ 1224 h 1224"/>
                    <a:gd name="T60" fmla="*/ 316 w 1034"/>
                    <a:gd name="T61" fmla="*/ 1184 h 1224"/>
                    <a:gd name="T62" fmla="*/ 150 w 1034"/>
                    <a:gd name="T63" fmla="*/ 1067 h 1224"/>
                    <a:gd name="T64" fmla="*/ 40 w 1034"/>
                    <a:gd name="T65" fmla="*/ 876 h 1224"/>
                    <a:gd name="T66" fmla="*/ 0 w 1034"/>
                    <a:gd name="T67" fmla="*/ 612 h 1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034" h="1224">
                      <a:moveTo>
                        <a:pt x="82" y="612"/>
                      </a:moveTo>
                      <a:cubicBezTo>
                        <a:pt x="82" y="703"/>
                        <a:pt x="93" y="782"/>
                        <a:pt x="115" y="850"/>
                      </a:cubicBezTo>
                      <a:cubicBezTo>
                        <a:pt x="138" y="919"/>
                        <a:pt x="168" y="975"/>
                        <a:pt x="208" y="1021"/>
                      </a:cubicBezTo>
                      <a:cubicBezTo>
                        <a:pt x="247" y="1066"/>
                        <a:pt x="294" y="1100"/>
                        <a:pt x="347" y="1123"/>
                      </a:cubicBezTo>
                      <a:cubicBezTo>
                        <a:pt x="400" y="1146"/>
                        <a:pt x="458" y="1157"/>
                        <a:pt x="518" y="1157"/>
                      </a:cubicBezTo>
                      <a:cubicBezTo>
                        <a:pt x="581" y="1157"/>
                        <a:pt x="639" y="1146"/>
                        <a:pt x="692" y="1123"/>
                      </a:cubicBezTo>
                      <a:cubicBezTo>
                        <a:pt x="745" y="1100"/>
                        <a:pt x="791" y="1066"/>
                        <a:pt x="830" y="1021"/>
                      </a:cubicBezTo>
                      <a:cubicBezTo>
                        <a:pt x="868" y="975"/>
                        <a:pt x="899" y="919"/>
                        <a:pt x="920" y="850"/>
                      </a:cubicBezTo>
                      <a:cubicBezTo>
                        <a:pt x="942" y="782"/>
                        <a:pt x="952" y="703"/>
                        <a:pt x="952" y="612"/>
                      </a:cubicBezTo>
                      <a:cubicBezTo>
                        <a:pt x="952" y="522"/>
                        <a:pt x="942" y="442"/>
                        <a:pt x="920" y="374"/>
                      </a:cubicBezTo>
                      <a:cubicBezTo>
                        <a:pt x="899" y="306"/>
                        <a:pt x="868" y="249"/>
                        <a:pt x="830" y="203"/>
                      </a:cubicBezTo>
                      <a:cubicBezTo>
                        <a:pt x="791" y="157"/>
                        <a:pt x="745" y="123"/>
                        <a:pt x="692" y="100"/>
                      </a:cubicBezTo>
                      <a:cubicBezTo>
                        <a:pt x="639" y="78"/>
                        <a:pt x="581" y="67"/>
                        <a:pt x="518" y="67"/>
                      </a:cubicBezTo>
                      <a:cubicBezTo>
                        <a:pt x="456" y="67"/>
                        <a:pt x="398" y="79"/>
                        <a:pt x="344" y="102"/>
                      </a:cubicBezTo>
                      <a:cubicBezTo>
                        <a:pt x="291" y="125"/>
                        <a:pt x="245" y="159"/>
                        <a:pt x="205" y="204"/>
                      </a:cubicBezTo>
                      <a:cubicBezTo>
                        <a:pt x="166" y="249"/>
                        <a:pt x="136" y="306"/>
                        <a:pt x="114" y="374"/>
                      </a:cubicBezTo>
                      <a:cubicBezTo>
                        <a:pt x="93" y="442"/>
                        <a:pt x="82" y="522"/>
                        <a:pt x="82" y="612"/>
                      </a:cubicBezTo>
                      <a:moveTo>
                        <a:pt x="0" y="612"/>
                      </a:moveTo>
                      <a:cubicBezTo>
                        <a:pt x="0" y="511"/>
                        <a:pt x="13" y="423"/>
                        <a:pt x="39" y="346"/>
                      </a:cubicBezTo>
                      <a:cubicBezTo>
                        <a:pt x="65" y="270"/>
                        <a:pt x="101" y="206"/>
                        <a:pt x="148" y="155"/>
                      </a:cubicBezTo>
                      <a:cubicBezTo>
                        <a:pt x="194" y="104"/>
                        <a:pt x="249" y="65"/>
                        <a:pt x="312" y="39"/>
                      </a:cubicBezTo>
                      <a:cubicBezTo>
                        <a:pt x="375" y="13"/>
                        <a:pt x="444" y="0"/>
                        <a:pt x="518" y="0"/>
                      </a:cubicBezTo>
                      <a:cubicBezTo>
                        <a:pt x="594" y="0"/>
                        <a:pt x="663" y="13"/>
                        <a:pt x="726" y="39"/>
                      </a:cubicBezTo>
                      <a:cubicBezTo>
                        <a:pt x="789" y="65"/>
                        <a:pt x="844" y="104"/>
                        <a:pt x="890" y="156"/>
                      </a:cubicBezTo>
                      <a:cubicBezTo>
                        <a:pt x="936" y="208"/>
                        <a:pt x="971" y="272"/>
                        <a:pt x="997" y="349"/>
                      </a:cubicBezTo>
                      <a:cubicBezTo>
                        <a:pt x="1022" y="425"/>
                        <a:pt x="1034" y="513"/>
                        <a:pt x="1034" y="612"/>
                      </a:cubicBezTo>
                      <a:cubicBezTo>
                        <a:pt x="1034" y="713"/>
                        <a:pt x="1021" y="802"/>
                        <a:pt x="996" y="878"/>
                      </a:cubicBezTo>
                      <a:cubicBezTo>
                        <a:pt x="970" y="955"/>
                        <a:pt x="934" y="1018"/>
                        <a:pt x="889" y="1070"/>
                      </a:cubicBezTo>
                      <a:cubicBezTo>
                        <a:pt x="843" y="1121"/>
                        <a:pt x="789" y="1159"/>
                        <a:pt x="726" y="1185"/>
                      </a:cubicBezTo>
                      <a:cubicBezTo>
                        <a:pt x="663" y="1211"/>
                        <a:pt x="596" y="1224"/>
                        <a:pt x="523" y="1224"/>
                      </a:cubicBezTo>
                      <a:cubicBezTo>
                        <a:pt x="449" y="1224"/>
                        <a:pt x="380" y="1211"/>
                        <a:pt x="316" y="1184"/>
                      </a:cubicBezTo>
                      <a:cubicBezTo>
                        <a:pt x="252" y="1157"/>
                        <a:pt x="196" y="1119"/>
                        <a:pt x="150" y="1067"/>
                      </a:cubicBezTo>
                      <a:cubicBezTo>
                        <a:pt x="103" y="1016"/>
                        <a:pt x="66" y="952"/>
                        <a:pt x="40" y="876"/>
                      </a:cubicBezTo>
                      <a:cubicBezTo>
                        <a:pt x="13" y="800"/>
                        <a:pt x="0" y="712"/>
                        <a:pt x="0" y="61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 userDrawn="1"/>
              </p:nvSpPr>
              <p:spPr bwMode="auto">
                <a:xfrm>
                  <a:off x="-13498513" y="-24225250"/>
                  <a:ext cx="16849725" cy="23296562"/>
                </a:xfrm>
                <a:custGeom>
                  <a:avLst/>
                  <a:gdLst>
                    <a:gd name="T0" fmla="*/ 80 w 861"/>
                    <a:gd name="T1" fmla="*/ 0 h 1190"/>
                    <a:gd name="T2" fmla="*/ 80 w 861"/>
                    <a:gd name="T3" fmla="*/ 792 h 1190"/>
                    <a:gd name="T4" fmla="*/ 169 w 861"/>
                    <a:gd name="T5" fmla="*/ 1041 h 1190"/>
                    <a:gd name="T6" fmla="*/ 409 w 861"/>
                    <a:gd name="T7" fmla="*/ 1123 h 1190"/>
                    <a:gd name="T8" fmla="*/ 555 w 861"/>
                    <a:gd name="T9" fmla="*/ 1092 h 1190"/>
                    <a:gd name="T10" fmla="*/ 673 w 861"/>
                    <a:gd name="T11" fmla="*/ 1007 h 1190"/>
                    <a:gd name="T12" fmla="*/ 752 w 861"/>
                    <a:gd name="T13" fmla="*/ 876 h 1190"/>
                    <a:gd name="T14" fmla="*/ 781 w 861"/>
                    <a:gd name="T15" fmla="*/ 712 h 1190"/>
                    <a:gd name="T16" fmla="*/ 781 w 861"/>
                    <a:gd name="T17" fmla="*/ 0 h 1190"/>
                    <a:gd name="T18" fmla="*/ 861 w 861"/>
                    <a:gd name="T19" fmla="*/ 0 h 1190"/>
                    <a:gd name="T20" fmla="*/ 861 w 861"/>
                    <a:gd name="T21" fmla="*/ 1157 h 1190"/>
                    <a:gd name="T22" fmla="*/ 794 w 861"/>
                    <a:gd name="T23" fmla="*/ 1157 h 1190"/>
                    <a:gd name="T24" fmla="*/ 783 w 861"/>
                    <a:gd name="T25" fmla="*/ 950 h 1190"/>
                    <a:gd name="T26" fmla="*/ 708 w 861"/>
                    <a:gd name="T27" fmla="*/ 1058 h 1190"/>
                    <a:gd name="T28" fmla="*/ 613 w 861"/>
                    <a:gd name="T29" fmla="*/ 1132 h 1190"/>
                    <a:gd name="T30" fmla="*/ 504 w 861"/>
                    <a:gd name="T31" fmla="*/ 1176 h 1190"/>
                    <a:gd name="T32" fmla="*/ 391 w 861"/>
                    <a:gd name="T33" fmla="*/ 1190 h 1190"/>
                    <a:gd name="T34" fmla="*/ 235 w 861"/>
                    <a:gd name="T35" fmla="*/ 1166 h 1190"/>
                    <a:gd name="T36" fmla="*/ 112 w 861"/>
                    <a:gd name="T37" fmla="*/ 1092 h 1190"/>
                    <a:gd name="T38" fmla="*/ 30 w 861"/>
                    <a:gd name="T39" fmla="*/ 969 h 1190"/>
                    <a:gd name="T40" fmla="*/ 0 w 861"/>
                    <a:gd name="T41" fmla="*/ 796 h 1190"/>
                    <a:gd name="T42" fmla="*/ 0 w 861"/>
                    <a:gd name="T43" fmla="*/ 0 h 1190"/>
                    <a:gd name="T44" fmla="*/ 80 w 861"/>
                    <a:gd name="T45" fmla="*/ 0 h 1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61" h="1190">
                      <a:moveTo>
                        <a:pt x="80" y="0"/>
                      </a:moveTo>
                      <a:cubicBezTo>
                        <a:pt x="80" y="792"/>
                        <a:pt x="80" y="792"/>
                        <a:pt x="80" y="792"/>
                      </a:cubicBezTo>
                      <a:cubicBezTo>
                        <a:pt x="80" y="903"/>
                        <a:pt x="109" y="986"/>
                        <a:pt x="169" y="1041"/>
                      </a:cubicBezTo>
                      <a:cubicBezTo>
                        <a:pt x="228" y="1096"/>
                        <a:pt x="308" y="1123"/>
                        <a:pt x="409" y="1123"/>
                      </a:cubicBezTo>
                      <a:cubicBezTo>
                        <a:pt x="461" y="1123"/>
                        <a:pt x="510" y="1113"/>
                        <a:pt x="555" y="1092"/>
                      </a:cubicBezTo>
                      <a:cubicBezTo>
                        <a:pt x="600" y="1072"/>
                        <a:pt x="639" y="1043"/>
                        <a:pt x="673" y="1007"/>
                      </a:cubicBezTo>
                      <a:cubicBezTo>
                        <a:pt x="706" y="970"/>
                        <a:pt x="733" y="927"/>
                        <a:pt x="752" y="876"/>
                      </a:cubicBezTo>
                      <a:cubicBezTo>
                        <a:pt x="771" y="826"/>
                        <a:pt x="781" y="771"/>
                        <a:pt x="781" y="712"/>
                      </a:cubicBezTo>
                      <a:cubicBezTo>
                        <a:pt x="781" y="0"/>
                        <a:pt x="781" y="0"/>
                        <a:pt x="781" y="0"/>
                      </a:cubicBezTo>
                      <a:cubicBezTo>
                        <a:pt x="861" y="0"/>
                        <a:pt x="861" y="0"/>
                        <a:pt x="861" y="0"/>
                      </a:cubicBezTo>
                      <a:cubicBezTo>
                        <a:pt x="861" y="1157"/>
                        <a:pt x="861" y="1157"/>
                        <a:pt x="861" y="1157"/>
                      </a:cubicBezTo>
                      <a:cubicBezTo>
                        <a:pt x="794" y="1157"/>
                        <a:pt x="794" y="1157"/>
                        <a:pt x="794" y="1157"/>
                      </a:cubicBezTo>
                      <a:cubicBezTo>
                        <a:pt x="783" y="950"/>
                        <a:pt x="783" y="950"/>
                        <a:pt x="783" y="950"/>
                      </a:cubicBezTo>
                      <a:cubicBezTo>
                        <a:pt x="762" y="991"/>
                        <a:pt x="737" y="1027"/>
                        <a:pt x="708" y="1058"/>
                      </a:cubicBezTo>
                      <a:cubicBezTo>
                        <a:pt x="679" y="1088"/>
                        <a:pt x="648" y="1113"/>
                        <a:pt x="613" y="1132"/>
                      </a:cubicBezTo>
                      <a:cubicBezTo>
                        <a:pt x="578" y="1152"/>
                        <a:pt x="541" y="1166"/>
                        <a:pt x="504" y="1176"/>
                      </a:cubicBezTo>
                      <a:cubicBezTo>
                        <a:pt x="466" y="1185"/>
                        <a:pt x="428" y="1190"/>
                        <a:pt x="391" y="1190"/>
                      </a:cubicBezTo>
                      <a:cubicBezTo>
                        <a:pt x="335" y="1190"/>
                        <a:pt x="283" y="1182"/>
                        <a:pt x="235" y="1166"/>
                      </a:cubicBezTo>
                      <a:cubicBezTo>
                        <a:pt x="188" y="1149"/>
                        <a:pt x="147" y="1125"/>
                        <a:pt x="112" y="1092"/>
                      </a:cubicBezTo>
                      <a:cubicBezTo>
                        <a:pt x="77" y="1060"/>
                        <a:pt x="49" y="1019"/>
                        <a:pt x="30" y="969"/>
                      </a:cubicBezTo>
                      <a:cubicBezTo>
                        <a:pt x="10" y="919"/>
                        <a:pt x="0" y="862"/>
                        <a:pt x="0" y="796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8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 userDrawn="1"/>
              </p:nvSpPr>
              <p:spPr bwMode="auto">
                <a:xfrm>
                  <a:off x="8281988" y="-32937450"/>
                  <a:ext cx="4051300" cy="8653462"/>
                </a:xfrm>
                <a:custGeom>
                  <a:avLst/>
                  <a:gdLst>
                    <a:gd name="T0" fmla="*/ 207 w 207"/>
                    <a:gd name="T1" fmla="*/ 135 h 442"/>
                    <a:gd name="T2" fmla="*/ 154 w 207"/>
                    <a:gd name="T3" fmla="*/ 338 h 442"/>
                    <a:gd name="T4" fmla="*/ 0 w 207"/>
                    <a:gd name="T5" fmla="*/ 442 h 442"/>
                    <a:gd name="T6" fmla="*/ 0 w 207"/>
                    <a:gd name="T7" fmla="*/ 378 h 442"/>
                    <a:gd name="T8" fmla="*/ 94 w 207"/>
                    <a:gd name="T9" fmla="*/ 297 h 442"/>
                    <a:gd name="T10" fmla="*/ 123 w 207"/>
                    <a:gd name="T11" fmla="*/ 142 h 442"/>
                    <a:gd name="T12" fmla="*/ 82 w 207"/>
                    <a:gd name="T13" fmla="*/ 142 h 442"/>
                    <a:gd name="T14" fmla="*/ 82 w 207"/>
                    <a:gd name="T15" fmla="*/ 0 h 442"/>
                    <a:gd name="T16" fmla="*/ 207 w 207"/>
                    <a:gd name="T17" fmla="*/ 0 h 442"/>
                    <a:gd name="T18" fmla="*/ 207 w 207"/>
                    <a:gd name="T19" fmla="*/ 135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7" h="442">
                      <a:moveTo>
                        <a:pt x="207" y="135"/>
                      </a:moveTo>
                      <a:cubicBezTo>
                        <a:pt x="207" y="221"/>
                        <a:pt x="189" y="289"/>
                        <a:pt x="154" y="338"/>
                      </a:cubicBezTo>
                      <a:cubicBezTo>
                        <a:pt x="118" y="387"/>
                        <a:pt x="67" y="422"/>
                        <a:pt x="0" y="442"/>
                      </a:cubicBezTo>
                      <a:cubicBezTo>
                        <a:pt x="0" y="378"/>
                        <a:pt x="0" y="378"/>
                        <a:pt x="0" y="378"/>
                      </a:cubicBezTo>
                      <a:cubicBezTo>
                        <a:pt x="43" y="360"/>
                        <a:pt x="75" y="333"/>
                        <a:pt x="94" y="297"/>
                      </a:cubicBezTo>
                      <a:cubicBezTo>
                        <a:pt x="113" y="260"/>
                        <a:pt x="123" y="209"/>
                        <a:pt x="123" y="142"/>
                      </a:cubicBezTo>
                      <a:cubicBezTo>
                        <a:pt x="82" y="142"/>
                        <a:pt x="82" y="142"/>
                        <a:pt x="82" y="142"/>
                      </a:cubicBezTo>
                      <a:cubicBezTo>
                        <a:pt x="82" y="0"/>
                        <a:pt x="82" y="0"/>
                        <a:pt x="82" y="0"/>
                      </a:cubicBezTo>
                      <a:cubicBezTo>
                        <a:pt x="207" y="0"/>
                        <a:pt x="207" y="0"/>
                        <a:pt x="207" y="0"/>
                      </a:cubicBezTo>
                      <a:lnTo>
                        <a:pt x="207" y="1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8"/>
                <p:cNvSpPr>
                  <a:spLocks/>
                </p:cNvSpPr>
                <p:nvPr userDrawn="1"/>
              </p:nvSpPr>
              <p:spPr bwMode="auto">
                <a:xfrm>
                  <a:off x="15151100" y="-24892000"/>
                  <a:ext cx="10390188" cy="23317200"/>
                </a:xfrm>
                <a:custGeom>
                  <a:avLst/>
                  <a:gdLst>
                    <a:gd name="T0" fmla="*/ 0 w 531"/>
                    <a:gd name="T1" fmla="*/ 1191 h 1191"/>
                    <a:gd name="T2" fmla="*/ 0 w 531"/>
                    <a:gd name="T3" fmla="*/ 34 h 1191"/>
                    <a:gd name="T4" fmla="*/ 64 w 531"/>
                    <a:gd name="T5" fmla="*/ 34 h 1191"/>
                    <a:gd name="T6" fmla="*/ 78 w 531"/>
                    <a:gd name="T7" fmla="*/ 279 h 1191"/>
                    <a:gd name="T8" fmla="*/ 212 w 531"/>
                    <a:gd name="T9" fmla="*/ 66 h 1191"/>
                    <a:gd name="T10" fmla="*/ 416 w 531"/>
                    <a:gd name="T11" fmla="*/ 0 h 1191"/>
                    <a:gd name="T12" fmla="*/ 479 w 531"/>
                    <a:gd name="T13" fmla="*/ 6 h 1191"/>
                    <a:gd name="T14" fmla="*/ 531 w 531"/>
                    <a:gd name="T15" fmla="*/ 18 h 1191"/>
                    <a:gd name="T16" fmla="*/ 531 w 531"/>
                    <a:gd name="T17" fmla="*/ 96 h 1191"/>
                    <a:gd name="T18" fmla="*/ 473 w 531"/>
                    <a:gd name="T19" fmla="*/ 82 h 1191"/>
                    <a:gd name="T20" fmla="*/ 409 w 531"/>
                    <a:gd name="T21" fmla="*/ 76 h 1191"/>
                    <a:gd name="T22" fmla="*/ 282 w 531"/>
                    <a:gd name="T23" fmla="*/ 109 h 1191"/>
                    <a:gd name="T24" fmla="*/ 177 w 531"/>
                    <a:gd name="T25" fmla="*/ 204 h 1191"/>
                    <a:gd name="T26" fmla="*/ 106 w 531"/>
                    <a:gd name="T27" fmla="*/ 350 h 1191"/>
                    <a:gd name="T28" fmla="*/ 80 w 531"/>
                    <a:gd name="T29" fmla="*/ 537 h 1191"/>
                    <a:gd name="T30" fmla="*/ 80 w 531"/>
                    <a:gd name="T31" fmla="*/ 1191 h 1191"/>
                    <a:gd name="T32" fmla="*/ 0 w 531"/>
                    <a:gd name="T33" fmla="*/ 1191 h 1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1" h="1191">
                      <a:moveTo>
                        <a:pt x="0" y="1191"/>
                      </a:move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78" y="279"/>
                        <a:pt x="78" y="279"/>
                        <a:pt x="78" y="279"/>
                      </a:cubicBezTo>
                      <a:cubicBezTo>
                        <a:pt x="107" y="181"/>
                        <a:pt x="152" y="110"/>
                        <a:pt x="212" y="66"/>
                      </a:cubicBezTo>
                      <a:cubicBezTo>
                        <a:pt x="272" y="22"/>
                        <a:pt x="340" y="0"/>
                        <a:pt x="416" y="0"/>
                      </a:cubicBezTo>
                      <a:cubicBezTo>
                        <a:pt x="436" y="0"/>
                        <a:pt x="458" y="2"/>
                        <a:pt x="479" y="6"/>
                      </a:cubicBezTo>
                      <a:cubicBezTo>
                        <a:pt x="501" y="10"/>
                        <a:pt x="518" y="14"/>
                        <a:pt x="531" y="18"/>
                      </a:cubicBezTo>
                      <a:cubicBezTo>
                        <a:pt x="531" y="96"/>
                        <a:pt x="531" y="96"/>
                        <a:pt x="531" y="96"/>
                      </a:cubicBezTo>
                      <a:cubicBezTo>
                        <a:pt x="512" y="90"/>
                        <a:pt x="493" y="85"/>
                        <a:pt x="473" y="82"/>
                      </a:cubicBezTo>
                      <a:cubicBezTo>
                        <a:pt x="452" y="78"/>
                        <a:pt x="431" y="76"/>
                        <a:pt x="409" y="76"/>
                      </a:cubicBezTo>
                      <a:cubicBezTo>
                        <a:pt x="364" y="76"/>
                        <a:pt x="322" y="87"/>
                        <a:pt x="282" y="109"/>
                      </a:cubicBezTo>
                      <a:cubicBezTo>
                        <a:pt x="242" y="132"/>
                        <a:pt x="207" y="163"/>
                        <a:pt x="177" y="204"/>
                      </a:cubicBezTo>
                      <a:cubicBezTo>
                        <a:pt x="148" y="245"/>
                        <a:pt x="124" y="293"/>
                        <a:pt x="106" y="350"/>
                      </a:cubicBezTo>
                      <a:cubicBezTo>
                        <a:pt x="89" y="406"/>
                        <a:pt x="80" y="468"/>
                        <a:pt x="80" y="537"/>
                      </a:cubicBezTo>
                      <a:cubicBezTo>
                        <a:pt x="80" y="1191"/>
                        <a:pt x="80" y="1191"/>
                        <a:pt x="80" y="1191"/>
                      </a:cubicBezTo>
                      <a:lnTo>
                        <a:pt x="0" y="11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9"/>
                <p:cNvSpPr>
                  <a:spLocks noEditPoints="1"/>
                </p:cNvSpPr>
                <p:nvPr userDrawn="1"/>
              </p:nvSpPr>
              <p:spPr bwMode="auto">
                <a:xfrm>
                  <a:off x="26225500" y="-24892000"/>
                  <a:ext cx="20156488" cy="23963312"/>
                </a:xfrm>
                <a:custGeom>
                  <a:avLst/>
                  <a:gdLst>
                    <a:gd name="T0" fmla="*/ 514 w 1030"/>
                    <a:gd name="T1" fmla="*/ 67 h 1224"/>
                    <a:gd name="T2" fmla="*/ 351 w 1030"/>
                    <a:gd name="T3" fmla="*/ 99 h 1224"/>
                    <a:gd name="T4" fmla="*/ 218 w 1030"/>
                    <a:gd name="T5" fmla="*/ 194 h 1224"/>
                    <a:gd name="T6" fmla="*/ 124 w 1030"/>
                    <a:gd name="T7" fmla="*/ 350 h 1224"/>
                    <a:gd name="T8" fmla="*/ 82 w 1030"/>
                    <a:gd name="T9" fmla="*/ 563 h 1224"/>
                    <a:gd name="T10" fmla="*/ 945 w 1030"/>
                    <a:gd name="T11" fmla="*/ 563 h 1224"/>
                    <a:gd name="T12" fmla="*/ 903 w 1030"/>
                    <a:gd name="T13" fmla="*/ 348 h 1224"/>
                    <a:gd name="T14" fmla="*/ 810 w 1030"/>
                    <a:gd name="T15" fmla="*/ 192 h 1224"/>
                    <a:gd name="T16" fmla="*/ 676 w 1030"/>
                    <a:gd name="T17" fmla="*/ 98 h 1224"/>
                    <a:gd name="T18" fmla="*/ 514 w 1030"/>
                    <a:gd name="T19" fmla="*/ 67 h 1224"/>
                    <a:gd name="T20" fmla="*/ 1008 w 1030"/>
                    <a:gd name="T21" fmla="*/ 884 h 1224"/>
                    <a:gd name="T22" fmla="*/ 841 w 1030"/>
                    <a:gd name="T23" fmla="*/ 1133 h 1224"/>
                    <a:gd name="T24" fmla="*/ 540 w 1030"/>
                    <a:gd name="T25" fmla="*/ 1224 h 1224"/>
                    <a:gd name="T26" fmla="*/ 326 w 1030"/>
                    <a:gd name="T27" fmla="*/ 1184 h 1224"/>
                    <a:gd name="T28" fmla="*/ 155 w 1030"/>
                    <a:gd name="T29" fmla="*/ 1065 h 1224"/>
                    <a:gd name="T30" fmla="*/ 41 w 1030"/>
                    <a:gd name="T31" fmla="*/ 873 h 1224"/>
                    <a:gd name="T32" fmla="*/ 0 w 1030"/>
                    <a:gd name="T33" fmla="*/ 612 h 1224"/>
                    <a:gd name="T34" fmla="*/ 40 w 1030"/>
                    <a:gd name="T35" fmla="*/ 351 h 1224"/>
                    <a:gd name="T36" fmla="*/ 149 w 1030"/>
                    <a:gd name="T37" fmla="*/ 158 h 1224"/>
                    <a:gd name="T38" fmla="*/ 313 w 1030"/>
                    <a:gd name="T39" fmla="*/ 40 h 1224"/>
                    <a:gd name="T40" fmla="*/ 514 w 1030"/>
                    <a:gd name="T41" fmla="*/ 0 h 1224"/>
                    <a:gd name="T42" fmla="*/ 715 w 1030"/>
                    <a:gd name="T43" fmla="*/ 39 h 1224"/>
                    <a:gd name="T44" fmla="*/ 880 w 1030"/>
                    <a:gd name="T45" fmla="*/ 156 h 1224"/>
                    <a:gd name="T46" fmla="*/ 990 w 1030"/>
                    <a:gd name="T47" fmla="*/ 353 h 1224"/>
                    <a:gd name="T48" fmla="*/ 1030 w 1030"/>
                    <a:gd name="T49" fmla="*/ 632 h 1224"/>
                    <a:gd name="T50" fmla="*/ 82 w 1030"/>
                    <a:gd name="T51" fmla="*/ 632 h 1224"/>
                    <a:gd name="T52" fmla="*/ 122 w 1030"/>
                    <a:gd name="T53" fmla="*/ 865 h 1224"/>
                    <a:gd name="T54" fmla="*/ 222 w 1030"/>
                    <a:gd name="T55" fmla="*/ 1028 h 1224"/>
                    <a:gd name="T56" fmla="*/ 367 w 1030"/>
                    <a:gd name="T57" fmla="*/ 1124 h 1224"/>
                    <a:gd name="T58" fmla="*/ 543 w 1030"/>
                    <a:gd name="T59" fmla="*/ 1155 h 1224"/>
                    <a:gd name="T60" fmla="*/ 786 w 1030"/>
                    <a:gd name="T61" fmla="*/ 1085 h 1224"/>
                    <a:gd name="T62" fmla="*/ 924 w 1030"/>
                    <a:gd name="T63" fmla="*/ 884 h 1224"/>
                    <a:gd name="T64" fmla="*/ 1008 w 1030"/>
                    <a:gd name="T65" fmla="*/ 884 h 1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30" h="1224">
                      <a:moveTo>
                        <a:pt x="514" y="67"/>
                      </a:moveTo>
                      <a:cubicBezTo>
                        <a:pt x="456" y="67"/>
                        <a:pt x="402" y="78"/>
                        <a:pt x="351" y="99"/>
                      </a:cubicBezTo>
                      <a:cubicBezTo>
                        <a:pt x="301" y="121"/>
                        <a:pt x="256" y="152"/>
                        <a:pt x="218" y="194"/>
                      </a:cubicBezTo>
                      <a:cubicBezTo>
                        <a:pt x="179" y="236"/>
                        <a:pt x="148" y="287"/>
                        <a:pt x="124" y="350"/>
                      </a:cubicBezTo>
                      <a:cubicBezTo>
                        <a:pt x="101" y="412"/>
                        <a:pt x="87" y="483"/>
                        <a:pt x="82" y="563"/>
                      </a:cubicBezTo>
                      <a:cubicBezTo>
                        <a:pt x="945" y="563"/>
                        <a:pt x="945" y="563"/>
                        <a:pt x="945" y="563"/>
                      </a:cubicBezTo>
                      <a:cubicBezTo>
                        <a:pt x="941" y="482"/>
                        <a:pt x="927" y="410"/>
                        <a:pt x="903" y="348"/>
                      </a:cubicBezTo>
                      <a:cubicBezTo>
                        <a:pt x="880" y="285"/>
                        <a:pt x="848" y="233"/>
                        <a:pt x="810" y="192"/>
                      </a:cubicBezTo>
                      <a:cubicBezTo>
                        <a:pt x="771" y="150"/>
                        <a:pt x="727" y="119"/>
                        <a:pt x="676" y="98"/>
                      </a:cubicBezTo>
                      <a:cubicBezTo>
                        <a:pt x="626" y="78"/>
                        <a:pt x="572" y="67"/>
                        <a:pt x="514" y="67"/>
                      </a:cubicBezTo>
                      <a:moveTo>
                        <a:pt x="1008" y="884"/>
                      </a:moveTo>
                      <a:cubicBezTo>
                        <a:pt x="980" y="989"/>
                        <a:pt x="924" y="1072"/>
                        <a:pt x="841" y="1133"/>
                      </a:cubicBezTo>
                      <a:cubicBezTo>
                        <a:pt x="758" y="1194"/>
                        <a:pt x="658" y="1224"/>
                        <a:pt x="540" y="1224"/>
                      </a:cubicBezTo>
                      <a:cubicBezTo>
                        <a:pt x="463" y="1224"/>
                        <a:pt x="392" y="1211"/>
                        <a:pt x="326" y="1184"/>
                      </a:cubicBezTo>
                      <a:cubicBezTo>
                        <a:pt x="260" y="1157"/>
                        <a:pt x="203" y="1118"/>
                        <a:pt x="155" y="1065"/>
                      </a:cubicBezTo>
                      <a:cubicBezTo>
                        <a:pt x="106" y="1012"/>
                        <a:pt x="69" y="948"/>
                        <a:pt x="41" y="873"/>
                      </a:cubicBezTo>
                      <a:cubicBezTo>
                        <a:pt x="13" y="797"/>
                        <a:pt x="0" y="710"/>
                        <a:pt x="0" y="612"/>
                      </a:cubicBezTo>
                      <a:cubicBezTo>
                        <a:pt x="0" y="514"/>
                        <a:pt x="13" y="427"/>
                        <a:pt x="40" y="351"/>
                      </a:cubicBezTo>
                      <a:cubicBezTo>
                        <a:pt x="66" y="274"/>
                        <a:pt x="103" y="210"/>
                        <a:pt x="149" y="158"/>
                      </a:cubicBezTo>
                      <a:cubicBezTo>
                        <a:pt x="195" y="106"/>
                        <a:pt x="250" y="67"/>
                        <a:pt x="313" y="40"/>
                      </a:cubicBezTo>
                      <a:cubicBezTo>
                        <a:pt x="375" y="14"/>
                        <a:pt x="443" y="0"/>
                        <a:pt x="514" y="0"/>
                      </a:cubicBezTo>
                      <a:cubicBezTo>
                        <a:pt x="585" y="0"/>
                        <a:pt x="652" y="13"/>
                        <a:pt x="715" y="39"/>
                      </a:cubicBezTo>
                      <a:cubicBezTo>
                        <a:pt x="778" y="65"/>
                        <a:pt x="833" y="104"/>
                        <a:pt x="880" y="156"/>
                      </a:cubicBezTo>
                      <a:cubicBezTo>
                        <a:pt x="927" y="208"/>
                        <a:pt x="963" y="274"/>
                        <a:pt x="990" y="353"/>
                      </a:cubicBezTo>
                      <a:cubicBezTo>
                        <a:pt x="1017" y="432"/>
                        <a:pt x="1030" y="526"/>
                        <a:pt x="1030" y="632"/>
                      </a:cubicBezTo>
                      <a:cubicBezTo>
                        <a:pt x="82" y="632"/>
                        <a:pt x="82" y="632"/>
                        <a:pt x="82" y="632"/>
                      </a:cubicBezTo>
                      <a:cubicBezTo>
                        <a:pt x="83" y="721"/>
                        <a:pt x="97" y="799"/>
                        <a:pt x="122" y="865"/>
                      </a:cubicBezTo>
                      <a:cubicBezTo>
                        <a:pt x="148" y="931"/>
                        <a:pt x="181" y="985"/>
                        <a:pt x="222" y="1028"/>
                      </a:cubicBezTo>
                      <a:cubicBezTo>
                        <a:pt x="264" y="1071"/>
                        <a:pt x="312" y="1103"/>
                        <a:pt x="367" y="1124"/>
                      </a:cubicBezTo>
                      <a:cubicBezTo>
                        <a:pt x="422" y="1145"/>
                        <a:pt x="480" y="1155"/>
                        <a:pt x="543" y="1155"/>
                      </a:cubicBezTo>
                      <a:cubicBezTo>
                        <a:pt x="636" y="1155"/>
                        <a:pt x="717" y="1132"/>
                        <a:pt x="786" y="1085"/>
                      </a:cubicBezTo>
                      <a:cubicBezTo>
                        <a:pt x="854" y="1038"/>
                        <a:pt x="900" y="971"/>
                        <a:pt x="924" y="884"/>
                      </a:cubicBezTo>
                      <a:lnTo>
                        <a:pt x="1008" y="8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9567633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-animated gradient">
    <p:bg>
      <p:bgPr>
        <a:gradFill>
          <a:gsLst>
            <a:gs pos="0">
              <a:schemeClr val="bg2"/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50" y="323850"/>
            <a:ext cx="9413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FFFFFE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3319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7319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FFFFFE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FFFFFE"/>
                </a:solidFill>
                <a:latin typeface="+mj-lt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535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ltGray">
          <a:xfrm>
            <a:off x="5783456" y="4847659"/>
            <a:ext cx="276923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r" defTabSz="61079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lumMod val="50000"/>
                    <a:alpha val="50000"/>
                  </a:schemeClr>
                </a:solidFill>
                <a:latin typeface="CiscoSans"/>
                <a:ea typeface="+mn-ea"/>
                <a:cs typeface="CiscoSans"/>
              </a:rPr>
              <a:t>© 2016 Cisco Systems, Inc. All rights reserved.</a:t>
            </a:r>
          </a:p>
        </p:txBody>
      </p:sp>
      <p:pic>
        <p:nvPicPr>
          <p:cNvPr id="4" name="Picture 3" descr="ATCS front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1744" y="464344"/>
            <a:ext cx="47161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4117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52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867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auto">
          <a:xfrm>
            <a:off x="0" y="-2541"/>
            <a:ext cx="9144000" cy="5146041"/>
          </a:xfrm>
          <a:prstGeom prst="rect">
            <a:avLst/>
          </a:prstGeom>
          <a:solidFill>
            <a:srgbClr val="00BCEB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 err="1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4588184" y="-2541"/>
            <a:ext cx="4555816" cy="514604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 err="1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3324643"/>
            <a:ext cx="9144000" cy="1818857"/>
            <a:chOff x="0" y="3324643"/>
            <a:chExt cx="9144000" cy="1818857"/>
          </a:xfrm>
          <a:solidFill>
            <a:srgbClr val="00BCEB"/>
          </a:solidFill>
        </p:grpSpPr>
        <p:grpSp>
          <p:nvGrpSpPr>
            <p:cNvPr id="18" name="Group 17"/>
            <p:cNvGrpSpPr/>
            <p:nvPr/>
          </p:nvGrpSpPr>
          <p:grpSpPr>
            <a:xfrm>
              <a:off x="0" y="3324643"/>
              <a:ext cx="9144000" cy="1709204"/>
              <a:chOff x="2676240" y="1391040"/>
              <a:chExt cx="5323319" cy="995040"/>
            </a:xfrm>
            <a:grpFill/>
          </p:grpSpPr>
          <p:sp>
            <p:nvSpPr>
              <p:cNvPr id="20" name="Freeform: Shape 1"/>
              <p:cNvSpPr/>
              <p:nvPr/>
            </p:nvSpPr>
            <p:spPr>
              <a:xfrm>
                <a:off x="2676240" y="2204280"/>
                <a:ext cx="5323318" cy="181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804" h="506">
                    <a:moveTo>
                      <a:pt x="7403" y="506"/>
                    </a:moveTo>
                    <a:lnTo>
                      <a:pt x="0" y="506"/>
                    </a:lnTo>
                    <a:lnTo>
                      <a:pt x="0" y="0"/>
                    </a:lnTo>
                    <a:lnTo>
                      <a:pt x="14804" y="0"/>
                    </a:lnTo>
                    <a:lnTo>
                      <a:pt x="14804" y="50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1" name="Freeform: Shape 2"/>
              <p:cNvSpPr/>
              <p:nvPr/>
            </p:nvSpPr>
            <p:spPr>
              <a:xfrm>
                <a:off x="4409279" y="2031841"/>
                <a:ext cx="105480" cy="326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94" h="908">
                    <a:moveTo>
                      <a:pt x="147" y="908"/>
                    </a:moveTo>
                    <a:lnTo>
                      <a:pt x="0" y="90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90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2" name="Freeform: Shape 3"/>
              <p:cNvSpPr/>
              <p:nvPr/>
            </p:nvSpPr>
            <p:spPr>
              <a:xfrm>
                <a:off x="4554360" y="2088721"/>
                <a:ext cx="32760" cy="263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2" h="734">
                    <a:moveTo>
                      <a:pt x="46" y="734"/>
                    </a:moveTo>
                    <a:lnTo>
                      <a:pt x="0" y="734"/>
                    </a:lnTo>
                    <a:lnTo>
                      <a:pt x="0" y="0"/>
                    </a:lnTo>
                    <a:lnTo>
                      <a:pt x="92" y="0"/>
                    </a:lnTo>
                    <a:lnTo>
                      <a:pt x="92" y="734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3" name="Freeform: Shape 4"/>
              <p:cNvSpPr/>
              <p:nvPr/>
            </p:nvSpPr>
            <p:spPr>
              <a:xfrm>
                <a:off x="4733279" y="1795321"/>
                <a:ext cx="68400" cy="5259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91" h="1462">
                    <a:moveTo>
                      <a:pt x="96" y="1462"/>
                    </a:moveTo>
                    <a:lnTo>
                      <a:pt x="0" y="1462"/>
                    </a:lnTo>
                    <a:lnTo>
                      <a:pt x="0" y="0"/>
                    </a:lnTo>
                    <a:lnTo>
                      <a:pt x="191" y="0"/>
                    </a:lnTo>
                    <a:lnTo>
                      <a:pt x="191" y="146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4" name="Freeform: Shape 5"/>
              <p:cNvSpPr/>
              <p:nvPr/>
            </p:nvSpPr>
            <p:spPr>
              <a:xfrm>
                <a:off x="4659120" y="2103122"/>
                <a:ext cx="114840" cy="2113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20" h="588">
                    <a:moveTo>
                      <a:pt x="160" y="588"/>
                    </a:moveTo>
                    <a:lnTo>
                      <a:pt x="0" y="588"/>
                    </a:lnTo>
                    <a:lnTo>
                      <a:pt x="0" y="0"/>
                    </a:lnTo>
                    <a:lnTo>
                      <a:pt x="320" y="0"/>
                    </a:lnTo>
                    <a:lnTo>
                      <a:pt x="320" y="58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5" name="Freeform: Shape 6"/>
              <p:cNvSpPr/>
              <p:nvPr/>
            </p:nvSpPr>
            <p:spPr>
              <a:xfrm>
                <a:off x="4938479" y="2107802"/>
                <a:ext cx="571680" cy="1483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589" h="413">
                    <a:moveTo>
                      <a:pt x="794" y="413"/>
                    </a:moveTo>
                    <a:lnTo>
                      <a:pt x="0" y="413"/>
                    </a:lnTo>
                    <a:lnTo>
                      <a:pt x="0" y="0"/>
                    </a:lnTo>
                    <a:lnTo>
                      <a:pt x="1589" y="0"/>
                    </a:lnTo>
                    <a:lnTo>
                      <a:pt x="1589" y="413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6" name="Freeform: Shape 7"/>
              <p:cNvSpPr/>
              <p:nvPr/>
            </p:nvSpPr>
            <p:spPr>
              <a:xfrm>
                <a:off x="4640040" y="2163242"/>
                <a:ext cx="783359" cy="766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177" h="214">
                    <a:moveTo>
                      <a:pt x="1088" y="214"/>
                    </a:moveTo>
                    <a:lnTo>
                      <a:pt x="0" y="214"/>
                    </a:lnTo>
                    <a:lnTo>
                      <a:pt x="0" y="0"/>
                    </a:lnTo>
                    <a:lnTo>
                      <a:pt x="2177" y="0"/>
                    </a:lnTo>
                    <a:lnTo>
                      <a:pt x="2177" y="214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7" name="Freeform: Shape 8"/>
              <p:cNvSpPr/>
              <p:nvPr/>
            </p:nvSpPr>
            <p:spPr>
              <a:xfrm>
                <a:off x="3107159" y="2031841"/>
                <a:ext cx="105480" cy="326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94" h="908">
                    <a:moveTo>
                      <a:pt x="147" y="908"/>
                    </a:moveTo>
                    <a:lnTo>
                      <a:pt x="0" y="90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90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8" name="Freeform: Shape 9"/>
              <p:cNvSpPr/>
              <p:nvPr/>
            </p:nvSpPr>
            <p:spPr>
              <a:xfrm>
                <a:off x="7894078" y="2031841"/>
                <a:ext cx="105480" cy="326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94" h="908">
                    <a:moveTo>
                      <a:pt x="147" y="908"/>
                    </a:moveTo>
                    <a:lnTo>
                      <a:pt x="0" y="90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90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9" name="Freeform: Shape 10"/>
              <p:cNvSpPr/>
              <p:nvPr/>
            </p:nvSpPr>
            <p:spPr>
              <a:xfrm>
                <a:off x="3252239" y="2088721"/>
                <a:ext cx="32760" cy="263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2" h="734">
                    <a:moveTo>
                      <a:pt x="46" y="734"/>
                    </a:moveTo>
                    <a:lnTo>
                      <a:pt x="0" y="734"/>
                    </a:lnTo>
                    <a:lnTo>
                      <a:pt x="0" y="0"/>
                    </a:lnTo>
                    <a:lnTo>
                      <a:pt x="92" y="0"/>
                    </a:lnTo>
                    <a:lnTo>
                      <a:pt x="92" y="734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0" name="Freeform: Shape 11"/>
              <p:cNvSpPr/>
              <p:nvPr/>
            </p:nvSpPr>
            <p:spPr>
              <a:xfrm>
                <a:off x="3432239" y="1795321"/>
                <a:ext cx="68400" cy="5259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91" h="1462">
                    <a:moveTo>
                      <a:pt x="95" y="1462"/>
                    </a:moveTo>
                    <a:lnTo>
                      <a:pt x="0" y="1462"/>
                    </a:lnTo>
                    <a:lnTo>
                      <a:pt x="0" y="0"/>
                    </a:lnTo>
                    <a:lnTo>
                      <a:pt x="191" y="0"/>
                    </a:lnTo>
                    <a:lnTo>
                      <a:pt x="191" y="146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1" name="Freeform: Shape 12"/>
              <p:cNvSpPr/>
              <p:nvPr/>
            </p:nvSpPr>
            <p:spPr>
              <a:xfrm>
                <a:off x="3524759" y="1795321"/>
                <a:ext cx="68040" cy="5259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90" h="1462">
                    <a:moveTo>
                      <a:pt x="95" y="1462"/>
                    </a:moveTo>
                    <a:lnTo>
                      <a:pt x="0" y="1462"/>
                    </a:lnTo>
                    <a:lnTo>
                      <a:pt x="0" y="0"/>
                    </a:lnTo>
                    <a:lnTo>
                      <a:pt x="190" y="0"/>
                    </a:lnTo>
                    <a:lnTo>
                      <a:pt x="190" y="146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2" name="Freeform: Shape 13"/>
              <p:cNvSpPr/>
              <p:nvPr/>
            </p:nvSpPr>
            <p:spPr>
              <a:xfrm>
                <a:off x="3617279" y="1795321"/>
                <a:ext cx="68040" cy="5259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90" h="1462">
                    <a:moveTo>
                      <a:pt x="95" y="1462"/>
                    </a:moveTo>
                    <a:lnTo>
                      <a:pt x="0" y="1462"/>
                    </a:lnTo>
                    <a:lnTo>
                      <a:pt x="0" y="0"/>
                    </a:lnTo>
                    <a:lnTo>
                      <a:pt x="190" y="0"/>
                    </a:lnTo>
                    <a:lnTo>
                      <a:pt x="190" y="146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3" name="Freeform: Shape 14"/>
              <p:cNvSpPr/>
              <p:nvPr/>
            </p:nvSpPr>
            <p:spPr>
              <a:xfrm>
                <a:off x="3357720" y="2103122"/>
                <a:ext cx="115200" cy="2113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21" h="588">
                    <a:moveTo>
                      <a:pt x="161" y="588"/>
                    </a:moveTo>
                    <a:lnTo>
                      <a:pt x="0" y="588"/>
                    </a:lnTo>
                    <a:lnTo>
                      <a:pt x="0" y="0"/>
                    </a:lnTo>
                    <a:lnTo>
                      <a:pt x="321" y="0"/>
                    </a:lnTo>
                    <a:lnTo>
                      <a:pt x="321" y="58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4" name="Freeform: Shape 15"/>
              <p:cNvSpPr/>
              <p:nvPr/>
            </p:nvSpPr>
            <p:spPr>
              <a:xfrm>
                <a:off x="3337920" y="2163242"/>
                <a:ext cx="782999" cy="766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176" h="214">
                    <a:moveTo>
                      <a:pt x="1088" y="214"/>
                    </a:moveTo>
                    <a:lnTo>
                      <a:pt x="0" y="214"/>
                    </a:lnTo>
                    <a:lnTo>
                      <a:pt x="0" y="0"/>
                    </a:lnTo>
                    <a:lnTo>
                      <a:pt x="2176" y="0"/>
                    </a:lnTo>
                    <a:lnTo>
                      <a:pt x="2176" y="214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5" name="Freeform: Shape 16"/>
              <p:cNvSpPr/>
              <p:nvPr/>
            </p:nvSpPr>
            <p:spPr>
              <a:xfrm>
                <a:off x="4827960" y="1766522"/>
                <a:ext cx="67320" cy="4276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88" h="1189">
                    <a:moveTo>
                      <a:pt x="94" y="1189"/>
                    </a:moveTo>
                    <a:lnTo>
                      <a:pt x="0" y="1189"/>
                    </a:lnTo>
                    <a:lnTo>
                      <a:pt x="0" y="0"/>
                    </a:lnTo>
                    <a:lnTo>
                      <a:pt x="188" y="0"/>
                    </a:lnTo>
                    <a:lnTo>
                      <a:pt x="188" y="1189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6" name="Freeform: Shape 17"/>
              <p:cNvSpPr/>
              <p:nvPr/>
            </p:nvSpPr>
            <p:spPr>
              <a:xfrm>
                <a:off x="4920120" y="1765802"/>
                <a:ext cx="67320" cy="524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88" h="1459">
                    <a:moveTo>
                      <a:pt x="0" y="1459"/>
                    </a:moveTo>
                    <a:lnTo>
                      <a:pt x="188" y="1459"/>
                    </a:lnTo>
                    <a:lnTo>
                      <a:pt x="188" y="3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7" name="Freeform: Shape 18"/>
              <p:cNvSpPr/>
              <p:nvPr/>
            </p:nvSpPr>
            <p:spPr>
              <a:xfrm>
                <a:off x="5095800" y="1842841"/>
                <a:ext cx="149040" cy="741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15" h="207">
                    <a:moveTo>
                      <a:pt x="208" y="207"/>
                    </a:moveTo>
                    <a:lnTo>
                      <a:pt x="0" y="207"/>
                    </a:lnTo>
                    <a:lnTo>
                      <a:pt x="0" y="0"/>
                    </a:lnTo>
                    <a:lnTo>
                      <a:pt x="415" y="0"/>
                    </a:lnTo>
                    <a:lnTo>
                      <a:pt x="415" y="207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8" name="Freeform: Shape 19"/>
              <p:cNvSpPr/>
              <p:nvPr/>
            </p:nvSpPr>
            <p:spPr>
              <a:xfrm>
                <a:off x="5043240" y="1868762"/>
                <a:ext cx="420840" cy="307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70" h="855">
                    <a:moveTo>
                      <a:pt x="286" y="217"/>
                    </a:moveTo>
                    <a:lnTo>
                      <a:pt x="286" y="174"/>
                    </a:lnTo>
                    <a:lnTo>
                      <a:pt x="1170" y="174"/>
                    </a:lnTo>
                    <a:lnTo>
                      <a:pt x="1170" y="0"/>
                    </a:lnTo>
                    <a:lnTo>
                      <a:pt x="0" y="0"/>
                    </a:lnTo>
                    <a:lnTo>
                      <a:pt x="0" y="855"/>
                    </a:lnTo>
                    <a:lnTo>
                      <a:pt x="1170" y="855"/>
                    </a:lnTo>
                    <a:lnTo>
                      <a:pt x="1170" y="664"/>
                    </a:lnTo>
                    <a:lnTo>
                      <a:pt x="286" y="664"/>
                    </a:lnTo>
                    <a:lnTo>
                      <a:pt x="286" y="622"/>
                    </a:lnTo>
                    <a:lnTo>
                      <a:pt x="1170" y="622"/>
                    </a:lnTo>
                    <a:lnTo>
                      <a:pt x="1170" y="574"/>
                    </a:lnTo>
                    <a:lnTo>
                      <a:pt x="286" y="574"/>
                    </a:lnTo>
                    <a:lnTo>
                      <a:pt x="286" y="535"/>
                    </a:lnTo>
                    <a:lnTo>
                      <a:pt x="1170" y="535"/>
                    </a:lnTo>
                    <a:lnTo>
                      <a:pt x="1170" y="484"/>
                    </a:lnTo>
                    <a:lnTo>
                      <a:pt x="286" y="484"/>
                    </a:lnTo>
                    <a:lnTo>
                      <a:pt x="286" y="445"/>
                    </a:lnTo>
                    <a:lnTo>
                      <a:pt x="1170" y="445"/>
                    </a:lnTo>
                    <a:lnTo>
                      <a:pt x="1170" y="397"/>
                    </a:lnTo>
                    <a:lnTo>
                      <a:pt x="286" y="397"/>
                    </a:lnTo>
                    <a:lnTo>
                      <a:pt x="286" y="355"/>
                    </a:lnTo>
                    <a:lnTo>
                      <a:pt x="1170" y="355"/>
                    </a:lnTo>
                    <a:lnTo>
                      <a:pt x="1170" y="307"/>
                    </a:lnTo>
                    <a:lnTo>
                      <a:pt x="286" y="307"/>
                    </a:lnTo>
                    <a:lnTo>
                      <a:pt x="286" y="265"/>
                    </a:lnTo>
                    <a:lnTo>
                      <a:pt x="1170" y="265"/>
                    </a:lnTo>
                    <a:lnTo>
                      <a:pt x="1170" y="217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9" name="Freeform: Shape 20"/>
              <p:cNvSpPr/>
              <p:nvPr/>
            </p:nvSpPr>
            <p:spPr>
              <a:xfrm>
                <a:off x="5657759" y="1989720"/>
                <a:ext cx="356040" cy="3153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90" h="877">
                    <a:moveTo>
                      <a:pt x="678" y="0"/>
                    </a:moveTo>
                    <a:lnTo>
                      <a:pt x="678" y="410"/>
                    </a:lnTo>
                    <a:lnTo>
                      <a:pt x="410" y="410"/>
                    </a:lnTo>
                    <a:lnTo>
                      <a:pt x="410" y="479"/>
                    </a:lnTo>
                    <a:lnTo>
                      <a:pt x="0" y="479"/>
                    </a:lnTo>
                    <a:lnTo>
                      <a:pt x="0" y="723"/>
                    </a:lnTo>
                    <a:lnTo>
                      <a:pt x="678" y="723"/>
                    </a:lnTo>
                    <a:lnTo>
                      <a:pt x="678" y="877"/>
                    </a:lnTo>
                    <a:lnTo>
                      <a:pt x="990" y="877"/>
                    </a:lnTo>
                    <a:lnTo>
                      <a:pt x="990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0" name="Freeform: Shape 21"/>
              <p:cNvSpPr/>
              <p:nvPr/>
            </p:nvSpPr>
            <p:spPr>
              <a:xfrm>
                <a:off x="6043678" y="1942920"/>
                <a:ext cx="175320" cy="3859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88" h="1073">
                    <a:moveTo>
                      <a:pt x="244" y="1073"/>
                    </a:moveTo>
                    <a:lnTo>
                      <a:pt x="0" y="1073"/>
                    </a:lnTo>
                    <a:lnTo>
                      <a:pt x="0" y="0"/>
                    </a:lnTo>
                    <a:lnTo>
                      <a:pt x="488" y="0"/>
                    </a:lnTo>
                    <a:lnTo>
                      <a:pt x="488" y="1073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1" name="Freeform: Shape 22"/>
              <p:cNvSpPr/>
              <p:nvPr/>
            </p:nvSpPr>
            <p:spPr>
              <a:xfrm>
                <a:off x="6156359" y="2048041"/>
                <a:ext cx="109080" cy="2271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04" h="632">
                    <a:moveTo>
                      <a:pt x="152" y="632"/>
                    </a:moveTo>
                    <a:lnTo>
                      <a:pt x="0" y="632"/>
                    </a:lnTo>
                    <a:lnTo>
                      <a:pt x="0" y="0"/>
                    </a:lnTo>
                    <a:lnTo>
                      <a:pt x="304" y="0"/>
                    </a:lnTo>
                    <a:lnTo>
                      <a:pt x="304" y="63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2" name="Freeform: Shape 23"/>
              <p:cNvSpPr/>
              <p:nvPr/>
            </p:nvSpPr>
            <p:spPr>
              <a:xfrm>
                <a:off x="6084719" y="1850401"/>
                <a:ext cx="112320" cy="2847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13" h="792">
                    <a:moveTo>
                      <a:pt x="156" y="792"/>
                    </a:moveTo>
                    <a:lnTo>
                      <a:pt x="0" y="792"/>
                    </a:lnTo>
                    <a:lnTo>
                      <a:pt x="0" y="0"/>
                    </a:lnTo>
                    <a:lnTo>
                      <a:pt x="313" y="0"/>
                    </a:lnTo>
                    <a:lnTo>
                      <a:pt x="313" y="79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3" name="Freeform: Shape 24"/>
              <p:cNvSpPr/>
              <p:nvPr/>
            </p:nvSpPr>
            <p:spPr>
              <a:xfrm>
                <a:off x="4007879" y="1970641"/>
                <a:ext cx="356400" cy="3153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91" h="877">
                    <a:moveTo>
                      <a:pt x="313" y="0"/>
                    </a:moveTo>
                    <a:lnTo>
                      <a:pt x="313" y="411"/>
                    </a:lnTo>
                    <a:lnTo>
                      <a:pt x="580" y="411"/>
                    </a:lnTo>
                    <a:lnTo>
                      <a:pt x="580" y="479"/>
                    </a:lnTo>
                    <a:lnTo>
                      <a:pt x="991" y="479"/>
                    </a:lnTo>
                    <a:lnTo>
                      <a:pt x="991" y="723"/>
                    </a:lnTo>
                    <a:lnTo>
                      <a:pt x="313" y="723"/>
                    </a:lnTo>
                    <a:lnTo>
                      <a:pt x="313" y="877"/>
                    </a:lnTo>
                    <a:lnTo>
                      <a:pt x="0" y="87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4" name="Freeform: Shape 25"/>
              <p:cNvSpPr/>
              <p:nvPr/>
            </p:nvSpPr>
            <p:spPr>
              <a:xfrm>
                <a:off x="3802320" y="1924920"/>
                <a:ext cx="174960" cy="3855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87" h="1072">
                    <a:moveTo>
                      <a:pt x="243" y="0"/>
                    </a:moveTo>
                    <a:lnTo>
                      <a:pt x="487" y="0"/>
                    </a:lnTo>
                    <a:lnTo>
                      <a:pt x="487" y="1072"/>
                    </a:lnTo>
                    <a:lnTo>
                      <a:pt x="0" y="107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5" name="Freeform: Shape 26"/>
              <p:cNvSpPr/>
              <p:nvPr/>
            </p:nvSpPr>
            <p:spPr>
              <a:xfrm>
                <a:off x="3755880" y="2027520"/>
                <a:ext cx="109080" cy="227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04" h="633">
                    <a:moveTo>
                      <a:pt x="152" y="0"/>
                    </a:moveTo>
                    <a:lnTo>
                      <a:pt x="304" y="0"/>
                    </a:lnTo>
                    <a:lnTo>
                      <a:pt x="304" y="633"/>
                    </a:lnTo>
                    <a:lnTo>
                      <a:pt x="0" y="63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6" name="Freeform: Shape 27"/>
              <p:cNvSpPr/>
              <p:nvPr/>
            </p:nvSpPr>
            <p:spPr>
              <a:xfrm>
                <a:off x="3823920" y="1830600"/>
                <a:ext cx="112320" cy="2847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13" h="792">
                    <a:moveTo>
                      <a:pt x="156" y="0"/>
                    </a:moveTo>
                    <a:lnTo>
                      <a:pt x="313" y="0"/>
                    </a:lnTo>
                    <a:lnTo>
                      <a:pt x="313" y="792"/>
                    </a:lnTo>
                    <a:lnTo>
                      <a:pt x="0" y="79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7" name="Freeform: Shape 28"/>
              <p:cNvSpPr/>
              <p:nvPr/>
            </p:nvSpPr>
            <p:spPr>
              <a:xfrm>
                <a:off x="2777400" y="1970641"/>
                <a:ext cx="356040" cy="3153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90" h="877">
                    <a:moveTo>
                      <a:pt x="312" y="0"/>
                    </a:moveTo>
                    <a:lnTo>
                      <a:pt x="312" y="411"/>
                    </a:lnTo>
                    <a:lnTo>
                      <a:pt x="580" y="411"/>
                    </a:lnTo>
                    <a:lnTo>
                      <a:pt x="580" y="479"/>
                    </a:lnTo>
                    <a:lnTo>
                      <a:pt x="990" y="479"/>
                    </a:lnTo>
                    <a:lnTo>
                      <a:pt x="990" y="723"/>
                    </a:lnTo>
                    <a:lnTo>
                      <a:pt x="312" y="723"/>
                    </a:lnTo>
                    <a:lnTo>
                      <a:pt x="312" y="877"/>
                    </a:lnTo>
                    <a:lnTo>
                      <a:pt x="0" y="87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8" name="Freeform: Shape 29"/>
              <p:cNvSpPr/>
              <p:nvPr/>
            </p:nvSpPr>
            <p:spPr>
              <a:xfrm>
                <a:off x="6325200" y="1788481"/>
                <a:ext cx="308160" cy="5126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57" h="1425">
                    <a:moveTo>
                      <a:pt x="153" y="0"/>
                    </a:moveTo>
                    <a:lnTo>
                      <a:pt x="0" y="0"/>
                    </a:lnTo>
                    <a:lnTo>
                      <a:pt x="0" y="104"/>
                    </a:lnTo>
                    <a:lnTo>
                      <a:pt x="0" y="1425"/>
                    </a:lnTo>
                    <a:lnTo>
                      <a:pt x="153" y="1425"/>
                    </a:lnTo>
                    <a:lnTo>
                      <a:pt x="153" y="104"/>
                    </a:lnTo>
                    <a:lnTo>
                      <a:pt x="188" y="104"/>
                    </a:lnTo>
                    <a:lnTo>
                      <a:pt x="188" y="1181"/>
                    </a:lnTo>
                    <a:lnTo>
                      <a:pt x="214" y="1181"/>
                    </a:lnTo>
                    <a:lnTo>
                      <a:pt x="214" y="104"/>
                    </a:lnTo>
                    <a:lnTo>
                      <a:pt x="251" y="104"/>
                    </a:lnTo>
                    <a:lnTo>
                      <a:pt x="251" y="1181"/>
                    </a:lnTo>
                    <a:lnTo>
                      <a:pt x="278" y="1181"/>
                    </a:lnTo>
                    <a:lnTo>
                      <a:pt x="278" y="104"/>
                    </a:lnTo>
                    <a:lnTo>
                      <a:pt x="315" y="104"/>
                    </a:lnTo>
                    <a:lnTo>
                      <a:pt x="315" y="1181"/>
                    </a:lnTo>
                    <a:lnTo>
                      <a:pt x="341" y="1181"/>
                    </a:lnTo>
                    <a:lnTo>
                      <a:pt x="341" y="104"/>
                    </a:lnTo>
                    <a:lnTo>
                      <a:pt x="381" y="104"/>
                    </a:lnTo>
                    <a:lnTo>
                      <a:pt x="381" y="1181"/>
                    </a:lnTo>
                    <a:lnTo>
                      <a:pt x="407" y="1181"/>
                    </a:lnTo>
                    <a:lnTo>
                      <a:pt x="407" y="104"/>
                    </a:lnTo>
                    <a:lnTo>
                      <a:pt x="444" y="104"/>
                    </a:lnTo>
                    <a:lnTo>
                      <a:pt x="444" y="1181"/>
                    </a:lnTo>
                    <a:lnTo>
                      <a:pt x="471" y="1181"/>
                    </a:lnTo>
                    <a:lnTo>
                      <a:pt x="471" y="104"/>
                    </a:lnTo>
                    <a:lnTo>
                      <a:pt x="508" y="104"/>
                    </a:lnTo>
                    <a:lnTo>
                      <a:pt x="508" y="1181"/>
                    </a:lnTo>
                    <a:lnTo>
                      <a:pt x="534" y="1181"/>
                    </a:lnTo>
                    <a:lnTo>
                      <a:pt x="534" y="104"/>
                    </a:lnTo>
                    <a:lnTo>
                      <a:pt x="574" y="104"/>
                    </a:lnTo>
                    <a:lnTo>
                      <a:pt x="574" y="1181"/>
                    </a:lnTo>
                    <a:lnTo>
                      <a:pt x="601" y="1181"/>
                    </a:lnTo>
                    <a:lnTo>
                      <a:pt x="601" y="104"/>
                    </a:lnTo>
                    <a:lnTo>
                      <a:pt x="638" y="104"/>
                    </a:lnTo>
                    <a:lnTo>
                      <a:pt x="638" y="1181"/>
                    </a:lnTo>
                    <a:lnTo>
                      <a:pt x="664" y="1181"/>
                    </a:lnTo>
                    <a:lnTo>
                      <a:pt x="664" y="104"/>
                    </a:lnTo>
                    <a:lnTo>
                      <a:pt x="704" y="104"/>
                    </a:lnTo>
                    <a:lnTo>
                      <a:pt x="704" y="1181"/>
                    </a:lnTo>
                    <a:lnTo>
                      <a:pt x="728" y="1181"/>
                    </a:lnTo>
                    <a:lnTo>
                      <a:pt x="728" y="104"/>
                    </a:lnTo>
                    <a:lnTo>
                      <a:pt x="767" y="104"/>
                    </a:lnTo>
                    <a:lnTo>
                      <a:pt x="767" y="1181"/>
                    </a:lnTo>
                    <a:lnTo>
                      <a:pt x="794" y="1181"/>
                    </a:lnTo>
                    <a:lnTo>
                      <a:pt x="794" y="104"/>
                    </a:lnTo>
                    <a:lnTo>
                      <a:pt x="831" y="104"/>
                    </a:lnTo>
                    <a:lnTo>
                      <a:pt x="831" y="1181"/>
                    </a:lnTo>
                    <a:lnTo>
                      <a:pt x="857" y="1181"/>
                    </a:lnTo>
                    <a:lnTo>
                      <a:pt x="857" y="104"/>
                    </a:lnTo>
                    <a:lnTo>
                      <a:pt x="857" y="69"/>
                    </a:lnTo>
                    <a:lnTo>
                      <a:pt x="857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9" name="Freeform: Shape 30"/>
              <p:cNvSpPr/>
              <p:nvPr/>
            </p:nvSpPr>
            <p:spPr>
              <a:xfrm>
                <a:off x="6464159" y="1778041"/>
                <a:ext cx="895680" cy="45251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489" h="1258">
                    <a:moveTo>
                      <a:pt x="1247" y="0"/>
                    </a:moveTo>
                    <a:lnTo>
                      <a:pt x="0" y="1258"/>
                    </a:lnTo>
                    <a:lnTo>
                      <a:pt x="2489" y="125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0" name="Freeform: Shape 31"/>
              <p:cNvSpPr/>
              <p:nvPr/>
            </p:nvSpPr>
            <p:spPr>
              <a:xfrm>
                <a:off x="7193519" y="1638001"/>
                <a:ext cx="381960" cy="595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62" h="1655">
                    <a:moveTo>
                      <a:pt x="980" y="0"/>
                    </a:moveTo>
                    <a:lnTo>
                      <a:pt x="882" y="0"/>
                    </a:lnTo>
                    <a:lnTo>
                      <a:pt x="882" y="193"/>
                    </a:lnTo>
                    <a:lnTo>
                      <a:pt x="794" y="193"/>
                    </a:lnTo>
                    <a:lnTo>
                      <a:pt x="794" y="344"/>
                    </a:lnTo>
                    <a:lnTo>
                      <a:pt x="273" y="344"/>
                    </a:lnTo>
                    <a:lnTo>
                      <a:pt x="273" y="193"/>
                    </a:lnTo>
                    <a:lnTo>
                      <a:pt x="185" y="193"/>
                    </a:lnTo>
                    <a:lnTo>
                      <a:pt x="185" y="0"/>
                    </a:lnTo>
                    <a:lnTo>
                      <a:pt x="87" y="0"/>
                    </a:lnTo>
                    <a:lnTo>
                      <a:pt x="87" y="193"/>
                    </a:lnTo>
                    <a:lnTo>
                      <a:pt x="0" y="193"/>
                    </a:lnTo>
                    <a:lnTo>
                      <a:pt x="0" y="1655"/>
                    </a:lnTo>
                    <a:lnTo>
                      <a:pt x="270" y="1655"/>
                    </a:lnTo>
                    <a:lnTo>
                      <a:pt x="270" y="1475"/>
                    </a:lnTo>
                    <a:lnTo>
                      <a:pt x="792" y="1475"/>
                    </a:lnTo>
                    <a:lnTo>
                      <a:pt x="792" y="1655"/>
                    </a:lnTo>
                    <a:lnTo>
                      <a:pt x="1062" y="1655"/>
                    </a:lnTo>
                    <a:lnTo>
                      <a:pt x="1062" y="193"/>
                    </a:lnTo>
                    <a:lnTo>
                      <a:pt x="980" y="193"/>
                    </a:lnTo>
                    <a:close/>
                    <a:moveTo>
                      <a:pt x="797" y="421"/>
                    </a:moveTo>
                    <a:lnTo>
                      <a:pt x="797" y="450"/>
                    </a:lnTo>
                    <a:lnTo>
                      <a:pt x="275" y="450"/>
                    </a:lnTo>
                    <a:lnTo>
                      <a:pt x="275" y="421"/>
                    </a:lnTo>
                    <a:close/>
                    <a:moveTo>
                      <a:pt x="275" y="1189"/>
                    </a:moveTo>
                    <a:lnTo>
                      <a:pt x="275" y="1160"/>
                    </a:lnTo>
                    <a:lnTo>
                      <a:pt x="797" y="1160"/>
                    </a:lnTo>
                    <a:lnTo>
                      <a:pt x="797" y="1189"/>
                    </a:lnTo>
                    <a:close/>
                    <a:moveTo>
                      <a:pt x="797" y="1266"/>
                    </a:moveTo>
                    <a:lnTo>
                      <a:pt x="797" y="1295"/>
                    </a:lnTo>
                    <a:lnTo>
                      <a:pt x="275" y="1295"/>
                    </a:lnTo>
                    <a:lnTo>
                      <a:pt x="275" y="1266"/>
                    </a:lnTo>
                    <a:close/>
                    <a:moveTo>
                      <a:pt x="275" y="1083"/>
                    </a:moveTo>
                    <a:lnTo>
                      <a:pt x="275" y="1054"/>
                    </a:lnTo>
                    <a:lnTo>
                      <a:pt x="797" y="1054"/>
                    </a:lnTo>
                    <a:lnTo>
                      <a:pt x="797" y="1083"/>
                    </a:lnTo>
                    <a:close/>
                    <a:moveTo>
                      <a:pt x="275" y="977"/>
                    </a:moveTo>
                    <a:lnTo>
                      <a:pt x="275" y="948"/>
                    </a:lnTo>
                    <a:lnTo>
                      <a:pt x="797" y="948"/>
                    </a:lnTo>
                    <a:lnTo>
                      <a:pt x="797" y="977"/>
                    </a:lnTo>
                    <a:close/>
                    <a:moveTo>
                      <a:pt x="275" y="871"/>
                    </a:moveTo>
                    <a:lnTo>
                      <a:pt x="275" y="842"/>
                    </a:lnTo>
                    <a:lnTo>
                      <a:pt x="797" y="842"/>
                    </a:lnTo>
                    <a:lnTo>
                      <a:pt x="797" y="871"/>
                    </a:lnTo>
                    <a:close/>
                    <a:moveTo>
                      <a:pt x="275" y="768"/>
                    </a:moveTo>
                    <a:lnTo>
                      <a:pt x="275" y="739"/>
                    </a:lnTo>
                    <a:lnTo>
                      <a:pt x="797" y="739"/>
                    </a:lnTo>
                    <a:lnTo>
                      <a:pt x="797" y="768"/>
                    </a:lnTo>
                    <a:close/>
                    <a:moveTo>
                      <a:pt x="275" y="662"/>
                    </a:moveTo>
                    <a:lnTo>
                      <a:pt x="275" y="633"/>
                    </a:lnTo>
                    <a:lnTo>
                      <a:pt x="797" y="633"/>
                    </a:lnTo>
                    <a:lnTo>
                      <a:pt x="797" y="662"/>
                    </a:lnTo>
                    <a:close/>
                    <a:moveTo>
                      <a:pt x="275" y="556"/>
                    </a:moveTo>
                    <a:lnTo>
                      <a:pt x="275" y="527"/>
                    </a:lnTo>
                    <a:lnTo>
                      <a:pt x="797" y="527"/>
                    </a:lnTo>
                    <a:lnTo>
                      <a:pt x="797" y="556"/>
                    </a:lnTo>
                    <a:close/>
                    <a:moveTo>
                      <a:pt x="275" y="1401"/>
                    </a:moveTo>
                    <a:lnTo>
                      <a:pt x="275" y="1372"/>
                    </a:lnTo>
                    <a:lnTo>
                      <a:pt x="797" y="1372"/>
                    </a:lnTo>
                    <a:lnTo>
                      <a:pt x="797" y="1401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1" name="Freeform: Shape 32"/>
              <p:cNvSpPr/>
              <p:nvPr/>
            </p:nvSpPr>
            <p:spPr>
              <a:xfrm>
                <a:off x="7260120" y="2180521"/>
                <a:ext cx="255960" cy="27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12" h="76">
                    <a:moveTo>
                      <a:pt x="356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712" y="0"/>
                    </a:lnTo>
                    <a:lnTo>
                      <a:pt x="712" y="7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2" name="Freeform: Shape 33"/>
              <p:cNvSpPr/>
              <p:nvPr/>
            </p:nvSpPr>
            <p:spPr>
              <a:xfrm>
                <a:off x="7714079" y="2033640"/>
                <a:ext cx="285480" cy="2113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94" h="588">
                    <a:moveTo>
                      <a:pt x="638" y="138"/>
                    </a:moveTo>
                    <a:lnTo>
                      <a:pt x="638" y="371"/>
                    </a:lnTo>
                    <a:lnTo>
                      <a:pt x="434" y="371"/>
                    </a:lnTo>
                    <a:lnTo>
                      <a:pt x="434" y="0"/>
                    </a:lnTo>
                    <a:lnTo>
                      <a:pt x="153" y="0"/>
                    </a:lnTo>
                    <a:lnTo>
                      <a:pt x="153" y="371"/>
                    </a:lnTo>
                    <a:lnTo>
                      <a:pt x="0" y="371"/>
                    </a:lnTo>
                    <a:lnTo>
                      <a:pt x="0" y="524"/>
                    </a:lnTo>
                    <a:lnTo>
                      <a:pt x="153" y="524"/>
                    </a:lnTo>
                    <a:lnTo>
                      <a:pt x="153" y="580"/>
                    </a:lnTo>
                    <a:lnTo>
                      <a:pt x="434" y="580"/>
                    </a:lnTo>
                    <a:lnTo>
                      <a:pt x="434" y="524"/>
                    </a:lnTo>
                    <a:lnTo>
                      <a:pt x="638" y="524"/>
                    </a:lnTo>
                    <a:lnTo>
                      <a:pt x="638" y="588"/>
                    </a:lnTo>
                    <a:lnTo>
                      <a:pt x="794" y="588"/>
                    </a:lnTo>
                    <a:lnTo>
                      <a:pt x="794" y="13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3" name="Freeform: Shape 34"/>
              <p:cNvSpPr/>
              <p:nvPr/>
            </p:nvSpPr>
            <p:spPr>
              <a:xfrm>
                <a:off x="5578560" y="1624680"/>
                <a:ext cx="123480" cy="586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44" h="1631">
                    <a:moveTo>
                      <a:pt x="344" y="1626"/>
                    </a:moveTo>
                    <a:cubicBezTo>
                      <a:pt x="344" y="1620"/>
                      <a:pt x="260" y="977"/>
                      <a:pt x="260" y="582"/>
                    </a:cubicBezTo>
                    <a:cubicBezTo>
                      <a:pt x="260" y="190"/>
                      <a:pt x="260" y="161"/>
                      <a:pt x="273" y="50"/>
                    </a:cubicBezTo>
                    <a:lnTo>
                      <a:pt x="289" y="50"/>
                    </a:lnTo>
                    <a:lnTo>
                      <a:pt x="289" y="0"/>
                    </a:lnTo>
                    <a:lnTo>
                      <a:pt x="58" y="0"/>
                    </a:lnTo>
                    <a:lnTo>
                      <a:pt x="58" y="50"/>
                    </a:lnTo>
                    <a:lnTo>
                      <a:pt x="72" y="50"/>
                    </a:lnTo>
                    <a:cubicBezTo>
                      <a:pt x="85" y="161"/>
                      <a:pt x="85" y="190"/>
                      <a:pt x="85" y="582"/>
                    </a:cubicBezTo>
                    <a:cubicBezTo>
                      <a:pt x="85" y="977"/>
                      <a:pt x="0" y="1620"/>
                      <a:pt x="0" y="1626"/>
                    </a:cubicBezTo>
                    <a:lnTo>
                      <a:pt x="32" y="1631"/>
                    </a:lnTo>
                    <a:cubicBezTo>
                      <a:pt x="32" y="1626"/>
                      <a:pt x="77" y="1292"/>
                      <a:pt x="101" y="958"/>
                    </a:cubicBezTo>
                    <a:lnTo>
                      <a:pt x="101" y="1247"/>
                    </a:lnTo>
                    <a:lnTo>
                      <a:pt x="154" y="1247"/>
                    </a:lnTo>
                    <a:lnTo>
                      <a:pt x="154" y="1631"/>
                    </a:lnTo>
                    <a:lnTo>
                      <a:pt x="186" y="1631"/>
                    </a:lnTo>
                    <a:lnTo>
                      <a:pt x="186" y="1247"/>
                    </a:lnTo>
                    <a:lnTo>
                      <a:pt x="238" y="1247"/>
                    </a:lnTo>
                    <a:lnTo>
                      <a:pt x="238" y="964"/>
                    </a:lnTo>
                    <a:cubicBezTo>
                      <a:pt x="262" y="1295"/>
                      <a:pt x="307" y="1623"/>
                      <a:pt x="307" y="1628"/>
                    </a:cubicBezTo>
                    <a:close/>
                    <a:moveTo>
                      <a:pt x="117" y="175"/>
                    </a:moveTo>
                    <a:cubicBezTo>
                      <a:pt x="114" y="127"/>
                      <a:pt x="111" y="95"/>
                      <a:pt x="106" y="50"/>
                    </a:cubicBezTo>
                    <a:lnTo>
                      <a:pt x="156" y="50"/>
                    </a:lnTo>
                    <a:lnTo>
                      <a:pt x="156" y="175"/>
                    </a:lnTo>
                    <a:close/>
                    <a:moveTo>
                      <a:pt x="191" y="50"/>
                    </a:moveTo>
                    <a:lnTo>
                      <a:pt x="241" y="50"/>
                    </a:lnTo>
                    <a:cubicBezTo>
                      <a:pt x="236" y="95"/>
                      <a:pt x="233" y="127"/>
                      <a:pt x="231" y="175"/>
                    </a:cubicBezTo>
                    <a:lnTo>
                      <a:pt x="191" y="175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54" name="Freeform: Shape 35"/>
              <p:cNvSpPr/>
              <p:nvPr/>
            </p:nvSpPr>
            <p:spPr>
              <a:xfrm>
                <a:off x="5569920" y="1391040"/>
                <a:ext cx="145440" cy="225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05" h="628">
                    <a:moveTo>
                      <a:pt x="405" y="469"/>
                    </a:moveTo>
                    <a:lnTo>
                      <a:pt x="355" y="469"/>
                    </a:lnTo>
                    <a:lnTo>
                      <a:pt x="297" y="424"/>
                    </a:lnTo>
                    <a:lnTo>
                      <a:pt x="270" y="424"/>
                    </a:lnTo>
                    <a:lnTo>
                      <a:pt x="270" y="400"/>
                    </a:lnTo>
                    <a:lnTo>
                      <a:pt x="225" y="400"/>
                    </a:lnTo>
                    <a:lnTo>
                      <a:pt x="225" y="90"/>
                    </a:lnTo>
                    <a:lnTo>
                      <a:pt x="210" y="90"/>
                    </a:lnTo>
                    <a:lnTo>
                      <a:pt x="210" y="0"/>
                    </a:lnTo>
                    <a:lnTo>
                      <a:pt x="196" y="0"/>
                    </a:lnTo>
                    <a:lnTo>
                      <a:pt x="196" y="90"/>
                    </a:lnTo>
                    <a:lnTo>
                      <a:pt x="180" y="90"/>
                    </a:lnTo>
                    <a:lnTo>
                      <a:pt x="180" y="400"/>
                    </a:lnTo>
                    <a:lnTo>
                      <a:pt x="135" y="400"/>
                    </a:lnTo>
                    <a:lnTo>
                      <a:pt x="135" y="424"/>
                    </a:lnTo>
                    <a:lnTo>
                      <a:pt x="104" y="424"/>
                    </a:lnTo>
                    <a:lnTo>
                      <a:pt x="48" y="469"/>
                    </a:lnTo>
                    <a:lnTo>
                      <a:pt x="0" y="469"/>
                    </a:lnTo>
                    <a:lnTo>
                      <a:pt x="0" y="503"/>
                    </a:lnTo>
                    <a:lnTo>
                      <a:pt x="43" y="503"/>
                    </a:lnTo>
                    <a:lnTo>
                      <a:pt x="85" y="628"/>
                    </a:lnTo>
                    <a:lnTo>
                      <a:pt x="329" y="628"/>
                    </a:lnTo>
                    <a:lnTo>
                      <a:pt x="366" y="503"/>
                    </a:lnTo>
                    <a:lnTo>
                      <a:pt x="405" y="503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 bwMode="auto">
            <a:xfrm>
              <a:off x="0" y="4786058"/>
              <a:ext cx="9144000" cy="357442"/>
            </a:xfrm>
            <a:prstGeom prst="rect">
              <a:avLst/>
            </a:prstGeom>
            <a:grp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91440" tIns="45720" rIns="91440" bIns="45720" rtlCol="0" anchor="ctr"/>
            <a:lstStyle/>
            <a:p>
              <a:pPr algn="ctr" defTabSz="514350"/>
              <a:endParaRPr lang="en-US" sz="1400" dirty="0" err="1">
                <a:solidFill>
                  <a:schemeClr val="accent1"/>
                </a:solidFill>
                <a:ea typeface="Arial" pitchFamily="-107" charset="0"/>
                <a:cs typeface="Arial" pitchFamily="-107" charset="0"/>
                <a:sym typeface="Arial" pitchFamily="-107" charset="0"/>
              </a:endParaRPr>
            </a:p>
          </p:txBody>
        </p:sp>
      </p:grp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5985510" y="4946904"/>
            <a:ext cx="2472136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r" defTabSz="610744"/>
            <a:r>
              <a:rPr lang="en-US" sz="6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© 2017  Cisco and/or its affiliates. All rights reserved.   Cisco Public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>
                <a:solidFill>
                  <a:srgbClr val="FFFFFF">
                    <a:alpha val="60000"/>
                  </a:srgbClr>
                </a:solidFill>
              </a:rPr>
              <a:pPr/>
              <a:t>‹#›</a:t>
            </a:fld>
            <a:endParaRPr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3276" y="1347788"/>
            <a:ext cx="4075155" cy="285560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Tx/>
              <a:buSzPct val="80000"/>
              <a:buFont typeface="Arial"/>
              <a:buChar char="•"/>
              <a:defRPr sz="20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Tx/>
              <a:buSzPct val="80000"/>
              <a:buFont typeface="Arial"/>
              <a:buChar char="•"/>
              <a:defRPr sz="1800" b="0" i="0">
                <a:solidFill>
                  <a:schemeClr val="bg1"/>
                </a:solidFill>
                <a:latin typeface="+mn-lt"/>
                <a:cs typeface="CiscoSans ExtraLight"/>
              </a:defRPr>
            </a:lvl2pPr>
            <a:lvl3pPr marL="747558" indent="-171415">
              <a:buClrTx/>
              <a:buSzPct val="80000"/>
              <a:buFont typeface="Arial"/>
              <a:buChar char="•"/>
              <a:defRPr sz="1600" b="0" i="0">
                <a:solidFill>
                  <a:schemeClr val="bg1"/>
                </a:solidFill>
                <a:latin typeface="+mn-lt"/>
                <a:cs typeface="CiscoSans ExtraLight"/>
              </a:defRPr>
            </a:lvl3pPr>
            <a:lvl4pPr marL="911035" indent="-171415">
              <a:buClrTx/>
              <a:buSzPct val="80000"/>
              <a:buFont typeface="Arial"/>
              <a:buChar char="•"/>
              <a:defRPr sz="1400" b="0" i="0">
                <a:solidFill>
                  <a:schemeClr val="bg1"/>
                </a:solidFill>
                <a:latin typeface="+mn-lt"/>
                <a:cs typeface="CiscoSans ExtraLight"/>
              </a:defRPr>
            </a:lvl4pPr>
            <a:lvl5pPr marL="1082450" indent="-168240">
              <a:buClrTx/>
              <a:buSzPct val="80000"/>
              <a:buFont typeface="Arial"/>
              <a:buChar char="•"/>
              <a:defRPr sz="1200" b="0" i="0">
                <a:solidFill>
                  <a:schemeClr val="bg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Title Placeholder 5"/>
          <p:cNvSpPr>
            <a:spLocks noGrp="1"/>
          </p:cNvSpPr>
          <p:nvPr>
            <p:ph type="title"/>
          </p:nvPr>
        </p:nvSpPr>
        <p:spPr bwMode="auto">
          <a:xfrm>
            <a:off x="356616" y="341313"/>
            <a:ext cx="4108704" cy="731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chemeClr val="bg1">
                    <a:alpha val="60000"/>
                  </a:schemeClr>
                </a:solidFill>
                <a:cs typeface="CiscoSans Thin"/>
              </a:defRPr>
            </a:lvl1pPr>
          </a:lstStyle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454861" y="4785454"/>
            <a:ext cx="820227" cy="274319"/>
            <a:chOff x="1741456" y="4513412"/>
            <a:chExt cx="1027381" cy="343600"/>
          </a:xfrm>
          <a:solidFill>
            <a:schemeClr val="bg1"/>
          </a:solidFill>
        </p:grpSpPr>
        <p:sp>
          <p:nvSpPr>
            <p:cNvPr id="56" name="Freeform: Shape 1"/>
            <p:cNvSpPr/>
            <p:nvPr/>
          </p:nvSpPr>
          <p:spPr>
            <a:xfrm>
              <a:off x="2624973" y="4513412"/>
              <a:ext cx="143864" cy="34303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58" h="1806">
                  <a:moveTo>
                    <a:pt x="242" y="829"/>
                  </a:moveTo>
                  <a:cubicBezTo>
                    <a:pt x="215" y="896"/>
                    <a:pt x="204" y="941"/>
                    <a:pt x="204" y="964"/>
                  </a:cubicBezTo>
                  <a:cubicBezTo>
                    <a:pt x="183" y="999"/>
                    <a:pt x="175" y="1070"/>
                    <a:pt x="175" y="1097"/>
                  </a:cubicBezTo>
                  <a:lnTo>
                    <a:pt x="175" y="1129"/>
                  </a:lnTo>
                  <a:lnTo>
                    <a:pt x="223" y="1208"/>
                  </a:lnTo>
                  <a:cubicBezTo>
                    <a:pt x="250" y="1245"/>
                    <a:pt x="218" y="1258"/>
                    <a:pt x="292" y="1282"/>
                  </a:cubicBezTo>
                  <a:cubicBezTo>
                    <a:pt x="318" y="1282"/>
                    <a:pt x="340" y="1261"/>
                    <a:pt x="353" y="1221"/>
                  </a:cubicBezTo>
                  <a:lnTo>
                    <a:pt x="353" y="1208"/>
                  </a:lnTo>
                  <a:cubicBezTo>
                    <a:pt x="353" y="1113"/>
                    <a:pt x="387" y="978"/>
                    <a:pt x="419" y="888"/>
                  </a:cubicBezTo>
                  <a:cubicBezTo>
                    <a:pt x="419" y="845"/>
                    <a:pt x="456" y="718"/>
                    <a:pt x="588" y="406"/>
                  </a:cubicBezTo>
                  <a:cubicBezTo>
                    <a:pt x="588" y="371"/>
                    <a:pt x="618" y="308"/>
                    <a:pt x="678" y="210"/>
                  </a:cubicBezTo>
                  <a:cubicBezTo>
                    <a:pt x="729" y="125"/>
                    <a:pt x="742" y="138"/>
                    <a:pt x="758" y="128"/>
                  </a:cubicBezTo>
                  <a:lnTo>
                    <a:pt x="758" y="80"/>
                  </a:lnTo>
                  <a:lnTo>
                    <a:pt x="739" y="61"/>
                  </a:lnTo>
                  <a:cubicBezTo>
                    <a:pt x="739" y="61"/>
                    <a:pt x="721" y="43"/>
                    <a:pt x="671" y="22"/>
                  </a:cubicBezTo>
                  <a:cubicBezTo>
                    <a:pt x="671" y="22"/>
                    <a:pt x="620" y="0"/>
                    <a:pt x="604" y="0"/>
                  </a:cubicBezTo>
                  <a:cubicBezTo>
                    <a:pt x="588" y="0"/>
                    <a:pt x="557" y="32"/>
                    <a:pt x="530" y="93"/>
                  </a:cubicBezTo>
                  <a:close/>
                  <a:moveTo>
                    <a:pt x="14" y="1738"/>
                  </a:moveTo>
                  <a:cubicBezTo>
                    <a:pt x="14" y="1772"/>
                    <a:pt x="-18" y="1783"/>
                    <a:pt x="16" y="1806"/>
                  </a:cubicBezTo>
                  <a:lnTo>
                    <a:pt x="77" y="1806"/>
                  </a:lnTo>
                  <a:cubicBezTo>
                    <a:pt x="144" y="1775"/>
                    <a:pt x="167" y="1716"/>
                    <a:pt x="252" y="1528"/>
                  </a:cubicBezTo>
                  <a:lnTo>
                    <a:pt x="252" y="1486"/>
                  </a:lnTo>
                  <a:cubicBezTo>
                    <a:pt x="252" y="1460"/>
                    <a:pt x="273" y="1446"/>
                    <a:pt x="218" y="1412"/>
                  </a:cubicBezTo>
                  <a:lnTo>
                    <a:pt x="202" y="1412"/>
                  </a:lnTo>
                  <a:cubicBezTo>
                    <a:pt x="93" y="1409"/>
                    <a:pt x="67" y="1465"/>
                    <a:pt x="14" y="168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7" name="Freeform: Shape 2"/>
            <p:cNvSpPr/>
            <p:nvPr/>
          </p:nvSpPr>
          <p:spPr>
            <a:xfrm>
              <a:off x="2244124" y="4551801"/>
              <a:ext cx="81339" cy="30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9" h="1602">
                  <a:moveTo>
                    <a:pt x="244" y="1533"/>
                  </a:moveTo>
                  <a:cubicBezTo>
                    <a:pt x="209" y="1533"/>
                    <a:pt x="199" y="1483"/>
                    <a:pt x="183" y="1329"/>
                  </a:cubicBezTo>
                  <a:cubicBezTo>
                    <a:pt x="201" y="1064"/>
                    <a:pt x="223" y="884"/>
                    <a:pt x="241" y="789"/>
                  </a:cubicBezTo>
                  <a:cubicBezTo>
                    <a:pt x="323" y="384"/>
                    <a:pt x="307" y="458"/>
                    <a:pt x="366" y="320"/>
                  </a:cubicBezTo>
                  <a:cubicBezTo>
                    <a:pt x="424" y="180"/>
                    <a:pt x="429" y="161"/>
                    <a:pt x="429" y="119"/>
                  </a:cubicBezTo>
                  <a:cubicBezTo>
                    <a:pt x="429" y="71"/>
                    <a:pt x="376" y="32"/>
                    <a:pt x="268" y="0"/>
                  </a:cubicBezTo>
                  <a:lnTo>
                    <a:pt x="260" y="0"/>
                  </a:lnTo>
                  <a:lnTo>
                    <a:pt x="257" y="2"/>
                  </a:lnTo>
                  <a:cubicBezTo>
                    <a:pt x="257" y="2"/>
                    <a:pt x="254" y="5"/>
                    <a:pt x="241" y="63"/>
                  </a:cubicBezTo>
                  <a:lnTo>
                    <a:pt x="209" y="201"/>
                  </a:lnTo>
                  <a:cubicBezTo>
                    <a:pt x="130" y="535"/>
                    <a:pt x="127" y="564"/>
                    <a:pt x="109" y="614"/>
                  </a:cubicBezTo>
                  <a:cubicBezTo>
                    <a:pt x="-8" y="1138"/>
                    <a:pt x="0" y="1213"/>
                    <a:pt x="0" y="1340"/>
                  </a:cubicBezTo>
                  <a:cubicBezTo>
                    <a:pt x="5" y="1385"/>
                    <a:pt x="27" y="1432"/>
                    <a:pt x="66" y="1483"/>
                  </a:cubicBezTo>
                  <a:cubicBezTo>
                    <a:pt x="146" y="1562"/>
                    <a:pt x="212" y="1602"/>
                    <a:pt x="257" y="160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8" name="Freeform: Shape 3"/>
            <p:cNvSpPr/>
            <p:nvPr/>
          </p:nvSpPr>
          <p:spPr>
            <a:xfrm>
              <a:off x="2307789" y="4611664"/>
              <a:ext cx="82479" cy="2445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5" h="1288">
                  <a:moveTo>
                    <a:pt x="270" y="204"/>
                  </a:moveTo>
                  <a:lnTo>
                    <a:pt x="294" y="212"/>
                  </a:lnTo>
                  <a:cubicBezTo>
                    <a:pt x="331" y="206"/>
                    <a:pt x="379" y="164"/>
                    <a:pt x="435" y="82"/>
                  </a:cubicBezTo>
                  <a:lnTo>
                    <a:pt x="432" y="71"/>
                  </a:lnTo>
                  <a:cubicBezTo>
                    <a:pt x="429" y="45"/>
                    <a:pt x="395" y="21"/>
                    <a:pt x="329" y="0"/>
                  </a:cubicBezTo>
                  <a:lnTo>
                    <a:pt x="321" y="0"/>
                  </a:lnTo>
                  <a:cubicBezTo>
                    <a:pt x="302" y="3"/>
                    <a:pt x="284" y="69"/>
                    <a:pt x="270" y="204"/>
                  </a:cubicBezTo>
                  <a:close/>
                  <a:moveTo>
                    <a:pt x="210" y="1218"/>
                  </a:moveTo>
                  <a:lnTo>
                    <a:pt x="199" y="1189"/>
                  </a:lnTo>
                  <a:cubicBezTo>
                    <a:pt x="194" y="1048"/>
                    <a:pt x="194" y="956"/>
                    <a:pt x="204" y="913"/>
                  </a:cubicBezTo>
                  <a:lnTo>
                    <a:pt x="194" y="884"/>
                  </a:lnTo>
                  <a:cubicBezTo>
                    <a:pt x="191" y="829"/>
                    <a:pt x="196" y="800"/>
                    <a:pt x="207" y="800"/>
                  </a:cubicBezTo>
                  <a:cubicBezTo>
                    <a:pt x="220" y="712"/>
                    <a:pt x="236" y="662"/>
                    <a:pt x="249" y="651"/>
                  </a:cubicBezTo>
                  <a:cubicBezTo>
                    <a:pt x="255" y="590"/>
                    <a:pt x="286" y="511"/>
                    <a:pt x="347" y="413"/>
                  </a:cubicBezTo>
                  <a:cubicBezTo>
                    <a:pt x="345" y="381"/>
                    <a:pt x="281" y="341"/>
                    <a:pt x="165" y="291"/>
                  </a:cubicBezTo>
                  <a:cubicBezTo>
                    <a:pt x="133" y="294"/>
                    <a:pt x="106" y="360"/>
                    <a:pt x="82" y="484"/>
                  </a:cubicBezTo>
                  <a:cubicBezTo>
                    <a:pt x="16" y="768"/>
                    <a:pt x="-10" y="969"/>
                    <a:pt x="3" y="1086"/>
                  </a:cubicBezTo>
                  <a:cubicBezTo>
                    <a:pt x="14" y="1168"/>
                    <a:pt x="24" y="1207"/>
                    <a:pt x="40" y="1207"/>
                  </a:cubicBezTo>
                  <a:cubicBezTo>
                    <a:pt x="96" y="1268"/>
                    <a:pt x="157" y="1295"/>
                    <a:pt x="225" y="128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9" name="Freeform: Shape 4"/>
            <p:cNvSpPr/>
            <p:nvPr/>
          </p:nvSpPr>
          <p:spPr>
            <a:xfrm>
              <a:off x="2387038" y="4639791"/>
              <a:ext cx="173891" cy="21627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6" h="1139">
                  <a:moveTo>
                    <a:pt x="871" y="172"/>
                  </a:moveTo>
                  <a:cubicBezTo>
                    <a:pt x="900" y="141"/>
                    <a:pt x="916" y="114"/>
                    <a:pt x="916" y="95"/>
                  </a:cubicBezTo>
                  <a:cubicBezTo>
                    <a:pt x="916" y="37"/>
                    <a:pt x="892" y="5"/>
                    <a:pt x="795" y="0"/>
                  </a:cubicBezTo>
                  <a:cubicBezTo>
                    <a:pt x="773" y="0"/>
                    <a:pt x="736" y="35"/>
                    <a:pt x="683" y="106"/>
                  </a:cubicBezTo>
                  <a:cubicBezTo>
                    <a:pt x="644" y="252"/>
                    <a:pt x="599" y="350"/>
                    <a:pt x="543" y="403"/>
                  </a:cubicBezTo>
                  <a:cubicBezTo>
                    <a:pt x="456" y="596"/>
                    <a:pt x="389" y="723"/>
                    <a:pt x="344" y="781"/>
                  </a:cubicBezTo>
                  <a:cubicBezTo>
                    <a:pt x="331" y="832"/>
                    <a:pt x="318" y="858"/>
                    <a:pt x="307" y="858"/>
                  </a:cubicBezTo>
                  <a:lnTo>
                    <a:pt x="305" y="858"/>
                  </a:lnTo>
                  <a:cubicBezTo>
                    <a:pt x="305" y="858"/>
                    <a:pt x="302" y="858"/>
                    <a:pt x="299" y="773"/>
                  </a:cubicBezTo>
                  <a:lnTo>
                    <a:pt x="294" y="569"/>
                  </a:lnTo>
                  <a:lnTo>
                    <a:pt x="302" y="498"/>
                  </a:lnTo>
                  <a:lnTo>
                    <a:pt x="286" y="416"/>
                  </a:lnTo>
                  <a:lnTo>
                    <a:pt x="294" y="397"/>
                  </a:lnTo>
                  <a:lnTo>
                    <a:pt x="278" y="363"/>
                  </a:lnTo>
                  <a:lnTo>
                    <a:pt x="286" y="339"/>
                  </a:lnTo>
                  <a:lnTo>
                    <a:pt x="286" y="334"/>
                  </a:lnTo>
                  <a:cubicBezTo>
                    <a:pt x="286" y="286"/>
                    <a:pt x="207" y="249"/>
                    <a:pt x="45" y="220"/>
                  </a:cubicBezTo>
                  <a:cubicBezTo>
                    <a:pt x="24" y="225"/>
                    <a:pt x="11" y="236"/>
                    <a:pt x="0" y="249"/>
                  </a:cubicBezTo>
                  <a:lnTo>
                    <a:pt x="0" y="260"/>
                  </a:lnTo>
                  <a:cubicBezTo>
                    <a:pt x="29" y="260"/>
                    <a:pt x="53" y="474"/>
                    <a:pt x="74" y="906"/>
                  </a:cubicBezTo>
                  <a:cubicBezTo>
                    <a:pt x="74" y="993"/>
                    <a:pt x="93" y="1049"/>
                    <a:pt x="133" y="1073"/>
                  </a:cubicBezTo>
                  <a:cubicBezTo>
                    <a:pt x="170" y="1115"/>
                    <a:pt x="215" y="1139"/>
                    <a:pt x="273" y="1139"/>
                  </a:cubicBezTo>
                  <a:lnTo>
                    <a:pt x="302" y="1139"/>
                  </a:lnTo>
                  <a:lnTo>
                    <a:pt x="305" y="1136"/>
                  </a:lnTo>
                  <a:cubicBezTo>
                    <a:pt x="305" y="1136"/>
                    <a:pt x="307" y="1134"/>
                    <a:pt x="342" y="1054"/>
                  </a:cubicBezTo>
                  <a:lnTo>
                    <a:pt x="432" y="848"/>
                  </a:lnTo>
                  <a:cubicBezTo>
                    <a:pt x="516" y="667"/>
                    <a:pt x="569" y="564"/>
                    <a:pt x="593" y="540"/>
                  </a:cubicBezTo>
                  <a:cubicBezTo>
                    <a:pt x="620" y="474"/>
                    <a:pt x="641" y="440"/>
                    <a:pt x="652" y="434"/>
                  </a:cubicBezTo>
                  <a:lnTo>
                    <a:pt x="654" y="434"/>
                  </a:lnTo>
                  <a:cubicBezTo>
                    <a:pt x="654" y="434"/>
                    <a:pt x="657" y="434"/>
                    <a:pt x="712" y="36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0" name="Freeform: Shape 5"/>
            <p:cNvSpPr/>
            <p:nvPr/>
          </p:nvSpPr>
          <p:spPr>
            <a:xfrm>
              <a:off x="2518358" y="4655945"/>
              <a:ext cx="124099" cy="20106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4" h="1059">
                  <a:moveTo>
                    <a:pt x="337" y="53"/>
                  </a:moveTo>
                  <a:cubicBezTo>
                    <a:pt x="276" y="108"/>
                    <a:pt x="233" y="167"/>
                    <a:pt x="204" y="230"/>
                  </a:cubicBezTo>
                  <a:lnTo>
                    <a:pt x="201" y="233"/>
                  </a:lnTo>
                  <a:cubicBezTo>
                    <a:pt x="201" y="233"/>
                    <a:pt x="199" y="236"/>
                    <a:pt x="183" y="262"/>
                  </a:cubicBezTo>
                  <a:lnTo>
                    <a:pt x="125" y="368"/>
                  </a:lnTo>
                  <a:cubicBezTo>
                    <a:pt x="43" y="564"/>
                    <a:pt x="0" y="710"/>
                    <a:pt x="0" y="808"/>
                  </a:cubicBezTo>
                  <a:lnTo>
                    <a:pt x="0" y="826"/>
                  </a:lnTo>
                  <a:cubicBezTo>
                    <a:pt x="0" y="861"/>
                    <a:pt x="21" y="900"/>
                    <a:pt x="66" y="945"/>
                  </a:cubicBezTo>
                  <a:cubicBezTo>
                    <a:pt x="109" y="1019"/>
                    <a:pt x="159" y="1059"/>
                    <a:pt x="220" y="1059"/>
                  </a:cubicBezTo>
                  <a:cubicBezTo>
                    <a:pt x="268" y="1049"/>
                    <a:pt x="294" y="1038"/>
                    <a:pt x="294" y="1030"/>
                  </a:cubicBezTo>
                  <a:cubicBezTo>
                    <a:pt x="339" y="998"/>
                    <a:pt x="360" y="977"/>
                    <a:pt x="360" y="964"/>
                  </a:cubicBezTo>
                  <a:cubicBezTo>
                    <a:pt x="432" y="874"/>
                    <a:pt x="477" y="800"/>
                    <a:pt x="501" y="739"/>
                  </a:cubicBezTo>
                  <a:lnTo>
                    <a:pt x="501" y="733"/>
                  </a:lnTo>
                  <a:lnTo>
                    <a:pt x="485" y="720"/>
                  </a:lnTo>
                  <a:lnTo>
                    <a:pt x="469" y="733"/>
                  </a:lnTo>
                  <a:cubicBezTo>
                    <a:pt x="392" y="845"/>
                    <a:pt x="310" y="924"/>
                    <a:pt x="220" y="972"/>
                  </a:cubicBezTo>
                  <a:cubicBezTo>
                    <a:pt x="204" y="972"/>
                    <a:pt x="191" y="961"/>
                    <a:pt x="183" y="943"/>
                  </a:cubicBezTo>
                  <a:cubicBezTo>
                    <a:pt x="183" y="813"/>
                    <a:pt x="233" y="641"/>
                    <a:pt x="331" y="421"/>
                  </a:cubicBezTo>
                  <a:lnTo>
                    <a:pt x="382" y="424"/>
                  </a:lnTo>
                  <a:cubicBezTo>
                    <a:pt x="382" y="424"/>
                    <a:pt x="411" y="426"/>
                    <a:pt x="440" y="416"/>
                  </a:cubicBezTo>
                  <a:lnTo>
                    <a:pt x="530" y="379"/>
                  </a:lnTo>
                  <a:cubicBezTo>
                    <a:pt x="588" y="349"/>
                    <a:pt x="628" y="299"/>
                    <a:pt x="654" y="230"/>
                  </a:cubicBezTo>
                  <a:lnTo>
                    <a:pt x="654" y="159"/>
                  </a:lnTo>
                  <a:cubicBezTo>
                    <a:pt x="646" y="111"/>
                    <a:pt x="577" y="58"/>
                    <a:pt x="448" y="0"/>
                  </a:cubicBezTo>
                  <a:lnTo>
                    <a:pt x="411" y="0"/>
                  </a:lnTo>
                  <a:close/>
                  <a:moveTo>
                    <a:pt x="374" y="349"/>
                  </a:moveTo>
                  <a:cubicBezTo>
                    <a:pt x="453" y="244"/>
                    <a:pt x="506" y="191"/>
                    <a:pt x="535" y="191"/>
                  </a:cubicBezTo>
                  <a:lnTo>
                    <a:pt x="543" y="191"/>
                  </a:lnTo>
                  <a:lnTo>
                    <a:pt x="551" y="196"/>
                  </a:lnTo>
                  <a:cubicBezTo>
                    <a:pt x="498" y="310"/>
                    <a:pt x="448" y="368"/>
                    <a:pt x="405" y="368"/>
                  </a:cubicBezTo>
                  <a:lnTo>
                    <a:pt x="376" y="355"/>
                  </a:lnTo>
                  <a:lnTo>
                    <a:pt x="376" y="34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1" name="Freeform: Shape 6"/>
            <p:cNvSpPr/>
            <p:nvPr/>
          </p:nvSpPr>
          <p:spPr>
            <a:xfrm>
              <a:off x="1741456" y="4718660"/>
              <a:ext cx="122009" cy="1372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3" h="723">
                  <a:moveTo>
                    <a:pt x="495" y="442"/>
                  </a:moveTo>
                  <a:cubicBezTo>
                    <a:pt x="490" y="495"/>
                    <a:pt x="455" y="598"/>
                    <a:pt x="339" y="598"/>
                  </a:cubicBezTo>
                  <a:cubicBezTo>
                    <a:pt x="233" y="598"/>
                    <a:pt x="151" y="522"/>
                    <a:pt x="151" y="363"/>
                  </a:cubicBezTo>
                  <a:cubicBezTo>
                    <a:pt x="151" y="220"/>
                    <a:pt x="222" y="127"/>
                    <a:pt x="339" y="127"/>
                  </a:cubicBezTo>
                  <a:cubicBezTo>
                    <a:pt x="434" y="127"/>
                    <a:pt x="482" y="199"/>
                    <a:pt x="490" y="249"/>
                  </a:cubicBezTo>
                  <a:lnTo>
                    <a:pt x="635" y="249"/>
                  </a:lnTo>
                  <a:cubicBezTo>
                    <a:pt x="627" y="161"/>
                    <a:pt x="559" y="0"/>
                    <a:pt x="339" y="0"/>
                  </a:cubicBezTo>
                  <a:cubicBezTo>
                    <a:pt x="130" y="0"/>
                    <a:pt x="0" y="156"/>
                    <a:pt x="0" y="360"/>
                  </a:cubicBezTo>
                  <a:cubicBezTo>
                    <a:pt x="0" y="577"/>
                    <a:pt x="140" y="723"/>
                    <a:pt x="339" y="723"/>
                  </a:cubicBezTo>
                  <a:cubicBezTo>
                    <a:pt x="566" y="723"/>
                    <a:pt x="638" y="537"/>
                    <a:pt x="643" y="43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2" name="Freeform: Shape 7"/>
            <p:cNvSpPr/>
            <p:nvPr/>
          </p:nvSpPr>
          <p:spPr>
            <a:xfrm>
              <a:off x="1876198" y="4721701"/>
              <a:ext cx="27556" cy="233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124">
                  <a:moveTo>
                    <a:pt x="73" y="12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2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3" name="Freeform: Shape 8"/>
            <p:cNvSpPr/>
            <p:nvPr/>
          </p:nvSpPr>
          <p:spPr>
            <a:xfrm>
              <a:off x="1876198" y="4757809"/>
              <a:ext cx="27556" cy="9502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501">
                  <a:moveTo>
                    <a:pt x="73" y="501"/>
                  </a:moveTo>
                  <a:lnTo>
                    <a:pt x="0" y="501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50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4" name="Freeform: Shape 9"/>
            <p:cNvSpPr/>
            <p:nvPr/>
          </p:nvSpPr>
          <p:spPr>
            <a:xfrm>
              <a:off x="1914967" y="4755338"/>
              <a:ext cx="90461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7" h="530">
                  <a:moveTo>
                    <a:pt x="16" y="146"/>
                  </a:moveTo>
                  <a:cubicBezTo>
                    <a:pt x="16" y="252"/>
                    <a:pt x="109" y="284"/>
                    <a:pt x="162" y="297"/>
                  </a:cubicBezTo>
                  <a:cubicBezTo>
                    <a:pt x="175" y="299"/>
                    <a:pt x="212" y="310"/>
                    <a:pt x="225" y="313"/>
                  </a:cubicBezTo>
                  <a:cubicBezTo>
                    <a:pt x="278" y="326"/>
                    <a:pt x="326" y="337"/>
                    <a:pt x="326" y="379"/>
                  </a:cubicBezTo>
                  <a:cubicBezTo>
                    <a:pt x="326" y="408"/>
                    <a:pt x="294" y="432"/>
                    <a:pt x="236" y="432"/>
                  </a:cubicBezTo>
                  <a:cubicBezTo>
                    <a:pt x="178" y="432"/>
                    <a:pt x="143" y="403"/>
                    <a:pt x="138" y="352"/>
                  </a:cubicBezTo>
                  <a:lnTo>
                    <a:pt x="0" y="352"/>
                  </a:lnTo>
                  <a:cubicBezTo>
                    <a:pt x="6" y="405"/>
                    <a:pt x="35" y="530"/>
                    <a:pt x="236" y="530"/>
                  </a:cubicBezTo>
                  <a:cubicBezTo>
                    <a:pt x="424" y="530"/>
                    <a:pt x="477" y="427"/>
                    <a:pt x="477" y="368"/>
                  </a:cubicBezTo>
                  <a:cubicBezTo>
                    <a:pt x="477" y="302"/>
                    <a:pt x="435" y="246"/>
                    <a:pt x="310" y="215"/>
                  </a:cubicBezTo>
                  <a:cubicBezTo>
                    <a:pt x="302" y="212"/>
                    <a:pt x="262" y="204"/>
                    <a:pt x="247" y="199"/>
                  </a:cubicBezTo>
                  <a:cubicBezTo>
                    <a:pt x="183" y="183"/>
                    <a:pt x="165" y="172"/>
                    <a:pt x="165" y="141"/>
                  </a:cubicBezTo>
                  <a:cubicBezTo>
                    <a:pt x="165" y="111"/>
                    <a:pt x="196" y="98"/>
                    <a:pt x="231" y="98"/>
                  </a:cubicBezTo>
                  <a:cubicBezTo>
                    <a:pt x="310" y="98"/>
                    <a:pt x="326" y="138"/>
                    <a:pt x="326" y="162"/>
                  </a:cubicBezTo>
                  <a:lnTo>
                    <a:pt x="464" y="162"/>
                  </a:lnTo>
                  <a:cubicBezTo>
                    <a:pt x="464" y="109"/>
                    <a:pt x="427" y="0"/>
                    <a:pt x="231" y="0"/>
                  </a:cubicBezTo>
                  <a:cubicBezTo>
                    <a:pt x="74" y="0"/>
                    <a:pt x="16" y="80"/>
                    <a:pt x="16" y="1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5" name="Freeform: Shape 10"/>
            <p:cNvSpPr/>
            <p:nvPr/>
          </p:nvSpPr>
          <p:spPr>
            <a:xfrm>
              <a:off x="2012080" y="4755338"/>
              <a:ext cx="97493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4" h="530">
                  <a:moveTo>
                    <a:pt x="376" y="331"/>
                  </a:moveTo>
                  <a:cubicBezTo>
                    <a:pt x="366" y="379"/>
                    <a:pt x="334" y="424"/>
                    <a:pt x="270" y="424"/>
                  </a:cubicBezTo>
                  <a:cubicBezTo>
                    <a:pt x="191" y="424"/>
                    <a:pt x="151" y="355"/>
                    <a:pt x="151" y="265"/>
                  </a:cubicBezTo>
                  <a:cubicBezTo>
                    <a:pt x="151" y="196"/>
                    <a:pt x="178" y="103"/>
                    <a:pt x="270" y="103"/>
                  </a:cubicBezTo>
                  <a:cubicBezTo>
                    <a:pt x="329" y="103"/>
                    <a:pt x="363" y="143"/>
                    <a:pt x="371" y="188"/>
                  </a:cubicBezTo>
                  <a:lnTo>
                    <a:pt x="511" y="188"/>
                  </a:lnTo>
                  <a:cubicBezTo>
                    <a:pt x="503" y="109"/>
                    <a:pt x="445" y="0"/>
                    <a:pt x="268" y="0"/>
                  </a:cubicBezTo>
                  <a:cubicBezTo>
                    <a:pt x="112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53" y="530"/>
                    <a:pt x="506" y="413"/>
                    <a:pt x="514" y="334"/>
                  </a:cubicBezTo>
                  <a:lnTo>
                    <a:pt x="376" y="33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6" name="Freeform: Shape 11"/>
            <p:cNvSpPr/>
            <p:nvPr/>
          </p:nvSpPr>
          <p:spPr>
            <a:xfrm>
              <a:off x="2117744" y="4755338"/>
              <a:ext cx="101104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3" h="530">
                  <a:moveTo>
                    <a:pt x="268" y="0"/>
                  </a:moveTo>
                  <a:cubicBezTo>
                    <a:pt x="109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24" y="530"/>
                    <a:pt x="533" y="429"/>
                    <a:pt x="533" y="265"/>
                  </a:cubicBezTo>
                  <a:cubicBezTo>
                    <a:pt x="533" y="98"/>
                    <a:pt x="419" y="0"/>
                    <a:pt x="268" y="0"/>
                  </a:cubicBezTo>
                  <a:close/>
                  <a:moveTo>
                    <a:pt x="265" y="424"/>
                  </a:moveTo>
                  <a:cubicBezTo>
                    <a:pt x="188" y="424"/>
                    <a:pt x="146" y="355"/>
                    <a:pt x="146" y="265"/>
                  </a:cubicBezTo>
                  <a:cubicBezTo>
                    <a:pt x="149" y="196"/>
                    <a:pt x="175" y="103"/>
                    <a:pt x="265" y="103"/>
                  </a:cubicBezTo>
                  <a:cubicBezTo>
                    <a:pt x="347" y="103"/>
                    <a:pt x="382" y="183"/>
                    <a:pt x="382" y="265"/>
                  </a:cubicBezTo>
                  <a:cubicBezTo>
                    <a:pt x="382" y="347"/>
                    <a:pt x="347" y="424"/>
                    <a:pt x="265" y="4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00485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84352"/>
            <a:ext cx="648821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BRKSDN-2119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96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439585" cy="994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28650" y="910243"/>
            <a:ext cx="3886200" cy="34813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629150" y="910244"/>
            <a:ext cx="3886200" cy="34813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7342463" y="4767263"/>
            <a:ext cx="830511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028950" y="4742618"/>
            <a:ext cx="3086100" cy="3231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BRKSDN-2119</a:t>
            </a:r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068235" y="4767263"/>
            <a:ext cx="447115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uk-UA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uk-UA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9066402" y="0"/>
            <a:ext cx="77597" cy="5143500"/>
          </a:xfrm>
          <a:prstGeom prst="rect">
            <a:avLst/>
          </a:prstGeom>
          <a:solidFill>
            <a:srgbClr val="F7323F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0860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3324643"/>
            <a:ext cx="9144000" cy="1818857"/>
            <a:chOff x="0" y="3324643"/>
            <a:chExt cx="9144000" cy="1818857"/>
          </a:xfrm>
          <a:solidFill>
            <a:schemeClr val="accent1"/>
          </a:solidFill>
        </p:grpSpPr>
        <p:grpSp>
          <p:nvGrpSpPr>
            <p:cNvPr id="9" name="Group 8"/>
            <p:cNvGrpSpPr/>
            <p:nvPr/>
          </p:nvGrpSpPr>
          <p:grpSpPr>
            <a:xfrm>
              <a:off x="0" y="3324643"/>
              <a:ext cx="9144000" cy="1709204"/>
              <a:chOff x="2676240" y="1391040"/>
              <a:chExt cx="5323319" cy="995040"/>
            </a:xfrm>
            <a:grpFill/>
          </p:grpSpPr>
          <p:sp>
            <p:nvSpPr>
              <p:cNvPr id="11" name="Freeform: Shape 1"/>
              <p:cNvSpPr/>
              <p:nvPr/>
            </p:nvSpPr>
            <p:spPr>
              <a:xfrm>
                <a:off x="2676240" y="2204280"/>
                <a:ext cx="5323318" cy="181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4804" h="506">
                    <a:moveTo>
                      <a:pt x="7403" y="506"/>
                    </a:moveTo>
                    <a:lnTo>
                      <a:pt x="0" y="506"/>
                    </a:lnTo>
                    <a:lnTo>
                      <a:pt x="0" y="0"/>
                    </a:lnTo>
                    <a:lnTo>
                      <a:pt x="14804" y="0"/>
                    </a:lnTo>
                    <a:lnTo>
                      <a:pt x="14804" y="50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2" name="Freeform: Shape 2"/>
              <p:cNvSpPr/>
              <p:nvPr/>
            </p:nvSpPr>
            <p:spPr>
              <a:xfrm>
                <a:off x="4409279" y="2031841"/>
                <a:ext cx="105480" cy="326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94" h="908">
                    <a:moveTo>
                      <a:pt x="147" y="908"/>
                    </a:moveTo>
                    <a:lnTo>
                      <a:pt x="0" y="90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90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3" name="Freeform: Shape 3"/>
              <p:cNvSpPr/>
              <p:nvPr/>
            </p:nvSpPr>
            <p:spPr>
              <a:xfrm>
                <a:off x="4554360" y="2088721"/>
                <a:ext cx="32760" cy="263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2" h="734">
                    <a:moveTo>
                      <a:pt x="46" y="734"/>
                    </a:moveTo>
                    <a:lnTo>
                      <a:pt x="0" y="734"/>
                    </a:lnTo>
                    <a:lnTo>
                      <a:pt x="0" y="0"/>
                    </a:lnTo>
                    <a:lnTo>
                      <a:pt x="92" y="0"/>
                    </a:lnTo>
                    <a:lnTo>
                      <a:pt x="92" y="734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4" name="Freeform: Shape 4"/>
              <p:cNvSpPr/>
              <p:nvPr/>
            </p:nvSpPr>
            <p:spPr>
              <a:xfrm>
                <a:off x="4733279" y="1795321"/>
                <a:ext cx="68400" cy="5259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91" h="1462">
                    <a:moveTo>
                      <a:pt x="96" y="1462"/>
                    </a:moveTo>
                    <a:lnTo>
                      <a:pt x="0" y="1462"/>
                    </a:lnTo>
                    <a:lnTo>
                      <a:pt x="0" y="0"/>
                    </a:lnTo>
                    <a:lnTo>
                      <a:pt x="191" y="0"/>
                    </a:lnTo>
                    <a:lnTo>
                      <a:pt x="191" y="146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5" name="Freeform: Shape 5"/>
              <p:cNvSpPr/>
              <p:nvPr/>
            </p:nvSpPr>
            <p:spPr>
              <a:xfrm>
                <a:off x="4659120" y="2103122"/>
                <a:ext cx="114840" cy="2113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20" h="588">
                    <a:moveTo>
                      <a:pt x="160" y="588"/>
                    </a:moveTo>
                    <a:lnTo>
                      <a:pt x="0" y="588"/>
                    </a:lnTo>
                    <a:lnTo>
                      <a:pt x="0" y="0"/>
                    </a:lnTo>
                    <a:lnTo>
                      <a:pt x="320" y="0"/>
                    </a:lnTo>
                    <a:lnTo>
                      <a:pt x="320" y="58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6" name="Freeform: Shape 6"/>
              <p:cNvSpPr/>
              <p:nvPr/>
            </p:nvSpPr>
            <p:spPr>
              <a:xfrm>
                <a:off x="4938479" y="2107802"/>
                <a:ext cx="571680" cy="1483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589" h="413">
                    <a:moveTo>
                      <a:pt x="794" y="413"/>
                    </a:moveTo>
                    <a:lnTo>
                      <a:pt x="0" y="413"/>
                    </a:lnTo>
                    <a:lnTo>
                      <a:pt x="0" y="0"/>
                    </a:lnTo>
                    <a:lnTo>
                      <a:pt x="1589" y="0"/>
                    </a:lnTo>
                    <a:lnTo>
                      <a:pt x="1589" y="413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7" name="Freeform: Shape 7"/>
              <p:cNvSpPr/>
              <p:nvPr/>
            </p:nvSpPr>
            <p:spPr>
              <a:xfrm>
                <a:off x="4640040" y="2163242"/>
                <a:ext cx="783359" cy="766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177" h="214">
                    <a:moveTo>
                      <a:pt x="1088" y="214"/>
                    </a:moveTo>
                    <a:lnTo>
                      <a:pt x="0" y="214"/>
                    </a:lnTo>
                    <a:lnTo>
                      <a:pt x="0" y="0"/>
                    </a:lnTo>
                    <a:lnTo>
                      <a:pt x="2177" y="0"/>
                    </a:lnTo>
                    <a:lnTo>
                      <a:pt x="2177" y="214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8" name="Freeform: Shape 8"/>
              <p:cNvSpPr/>
              <p:nvPr/>
            </p:nvSpPr>
            <p:spPr>
              <a:xfrm>
                <a:off x="3107159" y="2031841"/>
                <a:ext cx="105480" cy="326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94" h="908">
                    <a:moveTo>
                      <a:pt x="147" y="908"/>
                    </a:moveTo>
                    <a:lnTo>
                      <a:pt x="0" y="90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90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19" name="Freeform: Shape 9"/>
              <p:cNvSpPr/>
              <p:nvPr/>
            </p:nvSpPr>
            <p:spPr>
              <a:xfrm>
                <a:off x="7894078" y="2031841"/>
                <a:ext cx="105480" cy="326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94" h="908">
                    <a:moveTo>
                      <a:pt x="147" y="908"/>
                    </a:moveTo>
                    <a:lnTo>
                      <a:pt x="0" y="90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90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0" name="Freeform: Shape 10"/>
              <p:cNvSpPr/>
              <p:nvPr/>
            </p:nvSpPr>
            <p:spPr>
              <a:xfrm>
                <a:off x="3252239" y="2088721"/>
                <a:ext cx="32760" cy="263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2" h="734">
                    <a:moveTo>
                      <a:pt x="46" y="734"/>
                    </a:moveTo>
                    <a:lnTo>
                      <a:pt x="0" y="734"/>
                    </a:lnTo>
                    <a:lnTo>
                      <a:pt x="0" y="0"/>
                    </a:lnTo>
                    <a:lnTo>
                      <a:pt x="92" y="0"/>
                    </a:lnTo>
                    <a:lnTo>
                      <a:pt x="92" y="734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1" name="Freeform: Shape 11"/>
              <p:cNvSpPr/>
              <p:nvPr/>
            </p:nvSpPr>
            <p:spPr>
              <a:xfrm>
                <a:off x="3432239" y="1795321"/>
                <a:ext cx="68400" cy="5259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91" h="1462">
                    <a:moveTo>
                      <a:pt x="95" y="1462"/>
                    </a:moveTo>
                    <a:lnTo>
                      <a:pt x="0" y="1462"/>
                    </a:lnTo>
                    <a:lnTo>
                      <a:pt x="0" y="0"/>
                    </a:lnTo>
                    <a:lnTo>
                      <a:pt x="191" y="0"/>
                    </a:lnTo>
                    <a:lnTo>
                      <a:pt x="191" y="146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2" name="Freeform: Shape 12"/>
              <p:cNvSpPr/>
              <p:nvPr/>
            </p:nvSpPr>
            <p:spPr>
              <a:xfrm>
                <a:off x="3524759" y="1795321"/>
                <a:ext cx="68040" cy="5259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90" h="1462">
                    <a:moveTo>
                      <a:pt x="95" y="1462"/>
                    </a:moveTo>
                    <a:lnTo>
                      <a:pt x="0" y="1462"/>
                    </a:lnTo>
                    <a:lnTo>
                      <a:pt x="0" y="0"/>
                    </a:lnTo>
                    <a:lnTo>
                      <a:pt x="190" y="0"/>
                    </a:lnTo>
                    <a:lnTo>
                      <a:pt x="190" y="146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3" name="Freeform: Shape 13"/>
              <p:cNvSpPr/>
              <p:nvPr/>
            </p:nvSpPr>
            <p:spPr>
              <a:xfrm>
                <a:off x="3617279" y="1795321"/>
                <a:ext cx="68040" cy="5259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90" h="1462">
                    <a:moveTo>
                      <a:pt x="95" y="1462"/>
                    </a:moveTo>
                    <a:lnTo>
                      <a:pt x="0" y="1462"/>
                    </a:lnTo>
                    <a:lnTo>
                      <a:pt x="0" y="0"/>
                    </a:lnTo>
                    <a:lnTo>
                      <a:pt x="190" y="0"/>
                    </a:lnTo>
                    <a:lnTo>
                      <a:pt x="190" y="146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4" name="Freeform: Shape 14"/>
              <p:cNvSpPr/>
              <p:nvPr/>
            </p:nvSpPr>
            <p:spPr>
              <a:xfrm>
                <a:off x="3357720" y="2103122"/>
                <a:ext cx="115200" cy="2113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21" h="588">
                    <a:moveTo>
                      <a:pt x="161" y="588"/>
                    </a:moveTo>
                    <a:lnTo>
                      <a:pt x="0" y="588"/>
                    </a:lnTo>
                    <a:lnTo>
                      <a:pt x="0" y="0"/>
                    </a:lnTo>
                    <a:lnTo>
                      <a:pt x="321" y="0"/>
                    </a:lnTo>
                    <a:lnTo>
                      <a:pt x="321" y="58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5" name="Freeform: Shape 15"/>
              <p:cNvSpPr/>
              <p:nvPr/>
            </p:nvSpPr>
            <p:spPr>
              <a:xfrm>
                <a:off x="3337920" y="2163242"/>
                <a:ext cx="782999" cy="766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176" h="214">
                    <a:moveTo>
                      <a:pt x="1088" y="214"/>
                    </a:moveTo>
                    <a:lnTo>
                      <a:pt x="0" y="214"/>
                    </a:lnTo>
                    <a:lnTo>
                      <a:pt x="0" y="0"/>
                    </a:lnTo>
                    <a:lnTo>
                      <a:pt x="2176" y="0"/>
                    </a:lnTo>
                    <a:lnTo>
                      <a:pt x="2176" y="214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6" name="Freeform: Shape 16"/>
              <p:cNvSpPr/>
              <p:nvPr/>
            </p:nvSpPr>
            <p:spPr>
              <a:xfrm>
                <a:off x="4827960" y="1766522"/>
                <a:ext cx="67320" cy="4276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88" h="1189">
                    <a:moveTo>
                      <a:pt x="94" y="1189"/>
                    </a:moveTo>
                    <a:lnTo>
                      <a:pt x="0" y="1189"/>
                    </a:lnTo>
                    <a:lnTo>
                      <a:pt x="0" y="0"/>
                    </a:lnTo>
                    <a:lnTo>
                      <a:pt x="188" y="0"/>
                    </a:lnTo>
                    <a:lnTo>
                      <a:pt x="188" y="1189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7" name="Freeform: Shape 17"/>
              <p:cNvSpPr/>
              <p:nvPr/>
            </p:nvSpPr>
            <p:spPr>
              <a:xfrm>
                <a:off x="4920120" y="1765802"/>
                <a:ext cx="67320" cy="52488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88" h="1459">
                    <a:moveTo>
                      <a:pt x="0" y="1459"/>
                    </a:moveTo>
                    <a:lnTo>
                      <a:pt x="188" y="1459"/>
                    </a:lnTo>
                    <a:lnTo>
                      <a:pt x="188" y="34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8" name="Freeform: Shape 18"/>
              <p:cNvSpPr/>
              <p:nvPr/>
            </p:nvSpPr>
            <p:spPr>
              <a:xfrm>
                <a:off x="5095800" y="1842841"/>
                <a:ext cx="149040" cy="741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15" h="207">
                    <a:moveTo>
                      <a:pt x="208" y="207"/>
                    </a:moveTo>
                    <a:lnTo>
                      <a:pt x="0" y="207"/>
                    </a:lnTo>
                    <a:lnTo>
                      <a:pt x="0" y="0"/>
                    </a:lnTo>
                    <a:lnTo>
                      <a:pt x="415" y="0"/>
                    </a:lnTo>
                    <a:lnTo>
                      <a:pt x="415" y="207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29" name="Freeform: Shape 19"/>
              <p:cNvSpPr/>
              <p:nvPr/>
            </p:nvSpPr>
            <p:spPr>
              <a:xfrm>
                <a:off x="5043240" y="1868762"/>
                <a:ext cx="420840" cy="307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170" h="855">
                    <a:moveTo>
                      <a:pt x="286" y="217"/>
                    </a:moveTo>
                    <a:lnTo>
                      <a:pt x="286" y="174"/>
                    </a:lnTo>
                    <a:lnTo>
                      <a:pt x="1170" y="174"/>
                    </a:lnTo>
                    <a:lnTo>
                      <a:pt x="1170" y="0"/>
                    </a:lnTo>
                    <a:lnTo>
                      <a:pt x="0" y="0"/>
                    </a:lnTo>
                    <a:lnTo>
                      <a:pt x="0" y="855"/>
                    </a:lnTo>
                    <a:lnTo>
                      <a:pt x="1170" y="855"/>
                    </a:lnTo>
                    <a:lnTo>
                      <a:pt x="1170" y="664"/>
                    </a:lnTo>
                    <a:lnTo>
                      <a:pt x="286" y="664"/>
                    </a:lnTo>
                    <a:lnTo>
                      <a:pt x="286" y="622"/>
                    </a:lnTo>
                    <a:lnTo>
                      <a:pt x="1170" y="622"/>
                    </a:lnTo>
                    <a:lnTo>
                      <a:pt x="1170" y="574"/>
                    </a:lnTo>
                    <a:lnTo>
                      <a:pt x="286" y="574"/>
                    </a:lnTo>
                    <a:lnTo>
                      <a:pt x="286" y="535"/>
                    </a:lnTo>
                    <a:lnTo>
                      <a:pt x="1170" y="535"/>
                    </a:lnTo>
                    <a:lnTo>
                      <a:pt x="1170" y="484"/>
                    </a:lnTo>
                    <a:lnTo>
                      <a:pt x="286" y="484"/>
                    </a:lnTo>
                    <a:lnTo>
                      <a:pt x="286" y="445"/>
                    </a:lnTo>
                    <a:lnTo>
                      <a:pt x="1170" y="445"/>
                    </a:lnTo>
                    <a:lnTo>
                      <a:pt x="1170" y="397"/>
                    </a:lnTo>
                    <a:lnTo>
                      <a:pt x="286" y="397"/>
                    </a:lnTo>
                    <a:lnTo>
                      <a:pt x="286" y="355"/>
                    </a:lnTo>
                    <a:lnTo>
                      <a:pt x="1170" y="355"/>
                    </a:lnTo>
                    <a:lnTo>
                      <a:pt x="1170" y="307"/>
                    </a:lnTo>
                    <a:lnTo>
                      <a:pt x="286" y="307"/>
                    </a:lnTo>
                    <a:lnTo>
                      <a:pt x="286" y="265"/>
                    </a:lnTo>
                    <a:lnTo>
                      <a:pt x="1170" y="265"/>
                    </a:lnTo>
                    <a:lnTo>
                      <a:pt x="1170" y="217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0" name="Freeform: Shape 20"/>
              <p:cNvSpPr/>
              <p:nvPr/>
            </p:nvSpPr>
            <p:spPr>
              <a:xfrm>
                <a:off x="5657759" y="1989720"/>
                <a:ext cx="356040" cy="3153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90" h="877">
                    <a:moveTo>
                      <a:pt x="678" y="0"/>
                    </a:moveTo>
                    <a:lnTo>
                      <a:pt x="678" y="410"/>
                    </a:lnTo>
                    <a:lnTo>
                      <a:pt x="410" y="410"/>
                    </a:lnTo>
                    <a:lnTo>
                      <a:pt x="410" y="479"/>
                    </a:lnTo>
                    <a:lnTo>
                      <a:pt x="0" y="479"/>
                    </a:lnTo>
                    <a:lnTo>
                      <a:pt x="0" y="723"/>
                    </a:lnTo>
                    <a:lnTo>
                      <a:pt x="678" y="723"/>
                    </a:lnTo>
                    <a:lnTo>
                      <a:pt x="678" y="877"/>
                    </a:lnTo>
                    <a:lnTo>
                      <a:pt x="990" y="877"/>
                    </a:lnTo>
                    <a:lnTo>
                      <a:pt x="990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1" name="Freeform: Shape 21"/>
              <p:cNvSpPr/>
              <p:nvPr/>
            </p:nvSpPr>
            <p:spPr>
              <a:xfrm>
                <a:off x="6043678" y="1942920"/>
                <a:ext cx="175320" cy="3859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88" h="1073">
                    <a:moveTo>
                      <a:pt x="244" y="1073"/>
                    </a:moveTo>
                    <a:lnTo>
                      <a:pt x="0" y="1073"/>
                    </a:lnTo>
                    <a:lnTo>
                      <a:pt x="0" y="0"/>
                    </a:lnTo>
                    <a:lnTo>
                      <a:pt x="488" y="0"/>
                    </a:lnTo>
                    <a:lnTo>
                      <a:pt x="488" y="1073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2" name="Freeform: Shape 22"/>
              <p:cNvSpPr/>
              <p:nvPr/>
            </p:nvSpPr>
            <p:spPr>
              <a:xfrm>
                <a:off x="6156359" y="2048041"/>
                <a:ext cx="109080" cy="2271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04" h="632">
                    <a:moveTo>
                      <a:pt x="152" y="632"/>
                    </a:moveTo>
                    <a:lnTo>
                      <a:pt x="0" y="632"/>
                    </a:lnTo>
                    <a:lnTo>
                      <a:pt x="0" y="0"/>
                    </a:lnTo>
                    <a:lnTo>
                      <a:pt x="304" y="0"/>
                    </a:lnTo>
                    <a:lnTo>
                      <a:pt x="304" y="63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3" name="Freeform: Shape 23"/>
              <p:cNvSpPr/>
              <p:nvPr/>
            </p:nvSpPr>
            <p:spPr>
              <a:xfrm>
                <a:off x="6084719" y="1850401"/>
                <a:ext cx="112320" cy="2847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13" h="792">
                    <a:moveTo>
                      <a:pt x="156" y="792"/>
                    </a:moveTo>
                    <a:lnTo>
                      <a:pt x="0" y="792"/>
                    </a:lnTo>
                    <a:lnTo>
                      <a:pt x="0" y="0"/>
                    </a:lnTo>
                    <a:lnTo>
                      <a:pt x="313" y="0"/>
                    </a:lnTo>
                    <a:lnTo>
                      <a:pt x="313" y="79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4" name="Freeform: Shape 24"/>
              <p:cNvSpPr/>
              <p:nvPr/>
            </p:nvSpPr>
            <p:spPr>
              <a:xfrm>
                <a:off x="4007879" y="1970641"/>
                <a:ext cx="356400" cy="3153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91" h="877">
                    <a:moveTo>
                      <a:pt x="313" y="0"/>
                    </a:moveTo>
                    <a:lnTo>
                      <a:pt x="313" y="411"/>
                    </a:lnTo>
                    <a:lnTo>
                      <a:pt x="580" y="411"/>
                    </a:lnTo>
                    <a:lnTo>
                      <a:pt x="580" y="479"/>
                    </a:lnTo>
                    <a:lnTo>
                      <a:pt x="991" y="479"/>
                    </a:lnTo>
                    <a:lnTo>
                      <a:pt x="991" y="723"/>
                    </a:lnTo>
                    <a:lnTo>
                      <a:pt x="313" y="723"/>
                    </a:lnTo>
                    <a:lnTo>
                      <a:pt x="313" y="877"/>
                    </a:lnTo>
                    <a:lnTo>
                      <a:pt x="0" y="87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5" name="Freeform: Shape 25"/>
              <p:cNvSpPr/>
              <p:nvPr/>
            </p:nvSpPr>
            <p:spPr>
              <a:xfrm>
                <a:off x="3802320" y="1924920"/>
                <a:ext cx="174960" cy="3855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87" h="1072">
                    <a:moveTo>
                      <a:pt x="243" y="0"/>
                    </a:moveTo>
                    <a:lnTo>
                      <a:pt x="487" y="0"/>
                    </a:lnTo>
                    <a:lnTo>
                      <a:pt x="487" y="1072"/>
                    </a:lnTo>
                    <a:lnTo>
                      <a:pt x="0" y="107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6" name="Freeform: Shape 26"/>
              <p:cNvSpPr/>
              <p:nvPr/>
            </p:nvSpPr>
            <p:spPr>
              <a:xfrm>
                <a:off x="3755880" y="2027520"/>
                <a:ext cx="109080" cy="2275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04" h="633">
                    <a:moveTo>
                      <a:pt x="152" y="0"/>
                    </a:moveTo>
                    <a:lnTo>
                      <a:pt x="304" y="0"/>
                    </a:lnTo>
                    <a:lnTo>
                      <a:pt x="304" y="633"/>
                    </a:lnTo>
                    <a:lnTo>
                      <a:pt x="0" y="63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7" name="Freeform: Shape 27"/>
              <p:cNvSpPr/>
              <p:nvPr/>
            </p:nvSpPr>
            <p:spPr>
              <a:xfrm>
                <a:off x="3823920" y="1830600"/>
                <a:ext cx="112320" cy="2847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13" h="792">
                    <a:moveTo>
                      <a:pt x="156" y="0"/>
                    </a:moveTo>
                    <a:lnTo>
                      <a:pt x="313" y="0"/>
                    </a:lnTo>
                    <a:lnTo>
                      <a:pt x="313" y="792"/>
                    </a:lnTo>
                    <a:lnTo>
                      <a:pt x="0" y="79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8" name="Freeform: Shape 28"/>
              <p:cNvSpPr/>
              <p:nvPr/>
            </p:nvSpPr>
            <p:spPr>
              <a:xfrm>
                <a:off x="2777400" y="1970641"/>
                <a:ext cx="356040" cy="31536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90" h="877">
                    <a:moveTo>
                      <a:pt x="312" y="0"/>
                    </a:moveTo>
                    <a:lnTo>
                      <a:pt x="312" y="411"/>
                    </a:lnTo>
                    <a:lnTo>
                      <a:pt x="580" y="411"/>
                    </a:lnTo>
                    <a:lnTo>
                      <a:pt x="580" y="479"/>
                    </a:lnTo>
                    <a:lnTo>
                      <a:pt x="990" y="479"/>
                    </a:lnTo>
                    <a:lnTo>
                      <a:pt x="990" y="723"/>
                    </a:lnTo>
                    <a:lnTo>
                      <a:pt x="312" y="723"/>
                    </a:lnTo>
                    <a:lnTo>
                      <a:pt x="312" y="877"/>
                    </a:lnTo>
                    <a:lnTo>
                      <a:pt x="0" y="87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39" name="Freeform: Shape 29"/>
              <p:cNvSpPr/>
              <p:nvPr/>
            </p:nvSpPr>
            <p:spPr>
              <a:xfrm>
                <a:off x="6325200" y="1788481"/>
                <a:ext cx="308160" cy="5126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857" h="1425">
                    <a:moveTo>
                      <a:pt x="153" y="0"/>
                    </a:moveTo>
                    <a:lnTo>
                      <a:pt x="0" y="0"/>
                    </a:lnTo>
                    <a:lnTo>
                      <a:pt x="0" y="104"/>
                    </a:lnTo>
                    <a:lnTo>
                      <a:pt x="0" y="1425"/>
                    </a:lnTo>
                    <a:lnTo>
                      <a:pt x="153" y="1425"/>
                    </a:lnTo>
                    <a:lnTo>
                      <a:pt x="153" y="104"/>
                    </a:lnTo>
                    <a:lnTo>
                      <a:pt x="188" y="104"/>
                    </a:lnTo>
                    <a:lnTo>
                      <a:pt x="188" y="1181"/>
                    </a:lnTo>
                    <a:lnTo>
                      <a:pt x="214" y="1181"/>
                    </a:lnTo>
                    <a:lnTo>
                      <a:pt x="214" y="104"/>
                    </a:lnTo>
                    <a:lnTo>
                      <a:pt x="251" y="104"/>
                    </a:lnTo>
                    <a:lnTo>
                      <a:pt x="251" y="1181"/>
                    </a:lnTo>
                    <a:lnTo>
                      <a:pt x="278" y="1181"/>
                    </a:lnTo>
                    <a:lnTo>
                      <a:pt x="278" y="104"/>
                    </a:lnTo>
                    <a:lnTo>
                      <a:pt x="315" y="104"/>
                    </a:lnTo>
                    <a:lnTo>
                      <a:pt x="315" y="1181"/>
                    </a:lnTo>
                    <a:lnTo>
                      <a:pt x="341" y="1181"/>
                    </a:lnTo>
                    <a:lnTo>
                      <a:pt x="341" y="104"/>
                    </a:lnTo>
                    <a:lnTo>
                      <a:pt x="381" y="104"/>
                    </a:lnTo>
                    <a:lnTo>
                      <a:pt x="381" y="1181"/>
                    </a:lnTo>
                    <a:lnTo>
                      <a:pt x="407" y="1181"/>
                    </a:lnTo>
                    <a:lnTo>
                      <a:pt x="407" y="104"/>
                    </a:lnTo>
                    <a:lnTo>
                      <a:pt x="444" y="104"/>
                    </a:lnTo>
                    <a:lnTo>
                      <a:pt x="444" y="1181"/>
                    </a:lnTo>
                    <a:lnTo>
                      <a:pt x="471" y="1181"/>
                    </a:lnTo>
                    <a:lnTo>
                      <a:pt x="471" y="104"/>
                    </a:lnTo>
                    <a:lnTo>
                      <a:pt x="508" y="104"/>
                    </a:lnTo>
                    <a:lnTo>
                      <a:pt x="508" y="1181"/>
                    </a:lnTo>
                    <a:lnTo>
                      <a:pt x="534" y="1181"/>
                    </a:lnTo>
                    <a:lnTo>
                      <a:pt x="534" y="104"/>
                    </a:lnTo>
                    <a:lnTo>
                      <a:pt x="574" y="104"/>
                    </a:lnTo>
                    <a:lnTo>
                      <a:pt x="574" y="1181"/>
                    </a:lnTo>
                    <a:lnTo>
                      <a:pt x="601" y="1181"/>
                    </a:lnTo>
                    <a:lnTo>
                      <a:pt x="601" y="104"/>
                    </a:lnTo>
                    <a:lnTo>
                      <a:pt x="638" y="104"/>
                    </a:lnTo>
                    <a:lnTo>
                      <a:pt x="638" y="1181"/>
                    </a:lnTo>
                    <a:lnTo>
                      <a:pt x="664" y="1181"/>
                    </a:lnTo>
                    <a:lnTo>
                      <a:pt x="664" y="104"/>
                    </a:lnTo>
                    <a:lnTo>
                      <a:pt x="704" y="104"/>
                    </a:lnTo>
                    <a:lnTo>
                      <a:pt x="704" y="1181"/>
                    </a:lnTo>
                    <a:lnTo>
                      <a:pt x="728" y="1181"/>
                    </a:lnTo>
                    <a:lnTo>
                      <a:pt x="728" y="104"/>
                    </a:lnTo>
                    <a:lnTo>
                      <a:pt x="767" y="104"/>
                    </a:lnTo>
                    <a:lnTo>
                      <a:pt x="767" y="1181"/>
                    </a:lnTo>
                    <a:lnTo>
                      <a:pt x="794" y="1181"/>
                    </a:lnTo>
                    <a:lnTo>
                      <a:pt x="794" y="104"/>
                    </a:lnTo>
                    <a:lnTo>
                      <a:pt x="831" y="104"/>
                    </a:lnTo>
                    <a:lnTo>
                      <a:pt x="831" y="1181"/>
                    </a:lnTo>
                    <a:lnTo>
                      <a:pt x="857" y="1181"/>
                    </a:lnTo>
                    <a:lnTo>
                      <a:pt x="857" y="104"/>
                    </a:lnTo>
                    <a:lnTo>
                      <a:pt x="857" y="69"/>
                    </a:lnTo>
                    <a:lnTo>
                      <a:pt x="857" y="0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0" name="Freeform: Shape 30"/>
              <p:cNvSpPr/>
              <p:nvPr/>
            </p:nvSpPr>
            <p:spPr>
              <a:xfrm>
                <a:off x="6464159" y="1778041"/>
                <a:ext cx="895680" cy="452519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489" h="1258">
                    <a:moveTo>
                      <a:pt x="1247" y="0"/>
                    </a:moveTo>
                    <a:lnTo>
                      <a:pt x="0" y="1258"/>
                    </a:lnTo>
                    <a:lnTo>
                      <a:pt x="2489" y="125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1" name="Freeform: Shape 31"/>
              <p:cNvSpPr/>
              <p:nvPr/>
            </p:nvSpPr>
            <p:spPr>
              <a:xfrm>
                <a:off x="7193519" y="1638001"/>
                <a:ext cx="381960" cy="59544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062" h="1655">
                    <a:moveTo>
                      <a:pt x="980" y="0"/>
                    </a:moveTo>
                    <a:lnTo>
                      <a:pt x="882" y="0"/>
                    </a:lnTo>
                    <a:lnTo>
                      <a:pt x="882" y="193"/>
                    </a:lnTo>
                    <a:lnTo>
                      <a:pt x="794" y="193"/>
                    </a:lnTo>
                    <a:lnTo>
                      <a:pt x="794" y="344"/>
                    </a:lnTo>
                    <a:lnTo>
                      <a:pt x="273" y="344"/>
                    </a:lnTo>
                    <a:lnTo>
                      <a:pt x="273" y="193"/>
                    </a:lnTo>
                    <a:lnTo>
                      <a:pt x="185" y="193"/>
                    </a:lnTo>
                    <a:lnTo>
                      <a:pt x="185" y="0"/>
                    </a:lnTo>
                    <a:lnTo>
                      <a:pt x="87" y="0"/>
                    </a:lnTo>
                    <a:lnTo>
                      <a:pt x="87" y="193"/>
                    </a:lnTo>
                    <a:lnTo>
                      <a:pt x="0" y="193"/>
                    </a:lnTo>
                    <a:lnTo>
                      <a:pt x="0" y="1655"/>
                    </a:lnTo>
                    <a:lnTo>
                      <a:pt x="270" y="1655"/>
                    </a:lnTo>
                    <a:lnTo>
                      <a:pt x="270" y="1475"/>
                    </a:lnTo>
                    <a:lnTo>
                      <a:pt x="792" y="1475"/>
                    </a:lnTo>
                    <a:lnTo>
                      <a:pt x="792" y="1655"/>
                    </a:lnTo>
                    <a:lnTo>
                      <a:pt x="1062" y="1655"/>
                    </a:lnTo>
                    <a:lnTo>
                      <a:pt x="1062" y="193"/>
                    </a:lnTo>
                    <a:lnTo>
                      <a:pt x="980" y="193"/>
                    </a:lnTo>
                    <a:close/>
                    <a:moveTo>
                      <a:pt x="797" y="421"/>
                    </a:moveTo>
                    <a:lnTo>
                      <a:pt x="797" y="450"/>
                    </a:lnTo>
                    <a:lnTo>
                      <a:pt x="275" y="450"/>
                    </a:lnTo>
                    <a:lnTo>
                      <a:pt x="275" y="421"/>
                    </a:lnTo>
                    <a:close/>
                    <a:moveTo>
                      <a:pt x="275" y="1189"/>
                    </a:moveTo>
                    <a:lnTo>
                      <a:pt x="275" y="1160"/>
                    </a:lnTo>
                    <a:lnTo>
                      <a:pt x="797" y="1160"/>
                    </a:lnTo>
                    <a:lnTo>
                      <a:pt x="797" y="1189"/>
                    </a:lnTo>
                    <a:close/>
                    <a:moveTo>
                      <a:pt x="797" y="1266"/>
                    </a:moveTo>
                    <a:lnTo>
                      <a:pt x="797" y="1295"/>
                    </a:lnTo>
                    <a:lnTo>
                      <a:pt x="275" y="1295"/>
                    </a:lnTo>
                    <a:lnTo>
                      <a:pt x="275" y="1266"/>
                    </a:lnTo>
                    <a:close/>
                    <a:moveTo>
                      <a:pt x="275" y="1083"/>
                    </a:moveTo>
                    <a:lnTo>
                      <a:pt x="275" y="1054"/>
                    </a:lnTo>
                    <a:lnTo>
                      <a:pt x="797" y="1054"/>
                    </a:lnTo>
                    <a:lnTo>
                      <a:pt x="797" y="1083"/>
                    </a:lnTo>
                    <a:close/>
                    <a:moveTo>
                      <a:pt x="275" y="977"/>
                    </a:moveTo>
                    <a:lnTo>
                      <a:pt x="275" y="948"/>
                    </a:lnTo>
                    <a:lnTo>
                      <a:pt x="797" y="948"/>
                    </a:lnTo>
                    <a:lnTo>
                      <a:pt x="797" y="977"/>
                    </a:lnTo>
                    <a:close/>
                    <a:moveTo>
                      <a:pt x="275" y="871"/>
                    </a:moveTo>
                    <a:lnTo>
                      <a:pt x="275" y="842"/>
                    </a:lnTo>
                    <a:lnTo>
                      <a:pt x="797" y="842"/>
                    </a:lnTo>
                    <a:lnTo>
                      <a:pt x="797" y="871"/>
                    </a:lnTo>
                    <a:close/>
                    <a:moveTo>
                      <a:pt x="275" y="768"/>
                    </a:moveTo>
                    <a:lnTo>
                      <a:pt x="275" y="739"/>
                    </a:lnTo>
                    <a:lnTo>
                      <a:pt x="797" y="739"/>
                    </a:lnTo>
                    <a:lnTo>
                      <a:pt x="797" y="768"/>
                    </a:lnTo>
                    <a:close/>
                    <a:moveTo>
                      <a:pt x="275" y="662"/>
                    </a:moveTo>
                    <a:lnTo>
                      <a:pt x="275" y="633"/>
                    </a:lnTo>
                    <a:lnTo>
                      <a:pt x="797" y="633"/>
                    </a:lnTo>
                    <a:lnTo>
                      <a:pt x="797" y="662"/>
                    </a:lnTo>
                    <a:close/>
                    <a:moveTo>
                      <a:pt x="275" y="556"/>
                    </a:moveTo>
                    <a:lnTo>
                      <a:pt x="275" y="527"/>
                    </a:lnTo>
                    <a:lnTo>
                      <a:pt x="797" y="527"/>
                    </a:lnTo>
                    <a:lnTo>
                      <a:pt x="797" y="556"/>
                    </a:lnTo>
                    <a:close/>
                    <a:moveTo>
                      <a:pt x="275" y="1401"/>
                    </a:moveTo>
                    <a:lnTo>
                      <a:pt x="275" y="1372"/>
                    </a:lnTo>
                    <a:lnTo>
                      <a:pt x="797" y="1372"/>
                    </a:lnTo>
                    <a:lnTo>
                      <a:pt x="797" y="1401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2" name="Freeform: Shape 32"/>
              <p:cNvSpPr/>
              <p:nvPr/>
            </p:nvSpPr>
            <p:spPr>
              <a:xfrm>
                <a:off x="7260120" y="2180521"/>
                <a:ext cx="255960" cy="27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12" h="76">
                    <a:moveTo>
                      <a:pt x="356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712" y="0"/>
                    </a:lnTo>
                    <a:lnTo>
                      <a:pt x="712" y="7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3" name="Freeform: Shape 33"/>
              <p:cNvSpPr/>
              <p:nvPr/>
            </p:nvSpPr>
            <p:spPr>
              <a:xfrm>
                <a:off x="7714079" y="2033640"/>
                <a:ext cx="285480" cy="2113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794" h="588">
                    <a:moveTo>
                      <a:pt x="638" y="138"/>
                    </a:moveTo>
                    <a:lnTo>
                      <a:pt x="638" y="371"/>
                    </a:lnTo>
                    <a:lnTo>
                      <a:pt x="434" y="371"/>
                    </a:lnTo>
                    <a:lnTo>
                      <a:pt x="434" y="0"/>
                    </a:lnTo>
                    <a:lnTo>
                      <a:pt x="153" y="0"/>
                    </a:lnTo>
                    <a:lnTo>
                      <a:pt x="153" y="371"/>
                    </a:lnTo>
                    <a:lnTo>
                      <a:pt x="0" y="371"/>
                    </a:lnTo>
                    <a:lnTo>
                      <a:pt x="0" y="524"/>
                    </a:lnTo>
                    <a:lnTo>
                      <a:pt x="153" y="524"/>
                    </a:lnTo>
                    <a:lnTo>
                      <a:pt x="153" y="580"/>
                    </a:lnTo>
                    <a:lnTo>
                      <a:pt x="434" y="580"/>
                    </a:lnTo>
                    <a:lnTo>
                      <a:pt x="434" y="524"/>
                    </a:lnTo>
                    <a:lnTo>
                      <a:pt x="638" y="524"/>
                    </a:lnTo>
                    <a:lnTo>
                      <a:pt x="638" y="588"/>
                    </a:lnTo>
                    <a:lnTo>
                      <a:pt x="794" y="588"/>
                    </a:lnTo>
                    <a:lnTo>
                      <a:pt x="794" y="138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4" name="Freeform: Shape 34"/>
              <p:cNvSpPr/>
              <p:nvPr/>
            </p:nvSpPr>
            <p:spPr>
              <a:xfrm>
                <a:off x="5578560" y="1624680"/>
                <a:ext cx="123480" cy="5868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44" h="1631">
                    <a:moveTo>
                      <a:pt x="344" y="1626"/>
                    </a:moveTo>
                    <a:cubicBezTo>
                      <a:pt x="344" y="1620"/>
                      <a:pt x="260" y="977"/>
                      <a:pt x="260" y="582"/>
                    </a:cubicBezTo>
                    <a:cubicBezTo>
                      <a:pt x="260" y="190"/>
                      <a:pt x="260" y="161"/>
                      <a:pt x="273" y="50"/>
                    </a:cubicBezTo>
                    <a:lnTo>
                      <a:pt x="289" y="50"/>
                    </a:lnTo>
                    <a:lnTo>
                      <a:pt x="289" y="0"/>
                    </a:lnTo>
                    <a:lnTo>
                      <a:pt x="58" y="0"/>
                    </a:lnTo>
                    <a:lnTo>
                      <a:pt x="58" y="50"/>
                    </a:lnTo>
                    <a:lnTo>
                      <a:pt x="72" y="50"/>
                    </a:lnTo>
                    <a:cubicBezTo>
                      <a:pt x="85" y="161"/>
                      <a:pt x="85" y="190"/>
                      <a:pt x="85" y="582"/>
                    </a:cubicBezTo>
                    <a:cubicBezTo>
                      <a:pt x="85" y="977"/>
                      <a:pt x="0" y="1620"/>
                      <a:pt x="0" y="1626"/>
                    </a:cubicBezTo>
                    <a:lnTo>
                      <a:pt x="32" y="1631"/>
                    </a:lnTo>
                    <a:cubicBezTo>
                      <a:pt x="32" y="1626"/>
                      <a:pt x="77" y="1292"/>
                      <a:pt x="101" y="958"/>
                    </a:cubicBezTo>
                    <a:lnTo>
                      <a:pt x="101" y="1247"/>
                    </a:lnTo>
                    <a:lnTo>
                      <a:pt x="154" y="1247"/>
                    </a:lnTo>
                    <a:lnTo>
                      <a:pt x="154" y="1631"/>
                    </a:lnTo>
                    <a:lnTo>
                      <a:pt x="186" y="1631"/>
                    </a:lnTo>
                    <a:lnTo>
                      <a:pt x="186" y="1247"/>
                    </a:lnTo>
                    <a:lnTo>
                      <a:pt x="238" y="1247"/>
                    </a:lnTo>
                    <a:lnTo>
                      <a:pt x="238" y="964"/>
                    </a:lnTo>
                    <a:cubicBezTo>
                      <a:pt x="262" y="1295"/>
                      <a:pt x="307" y="1623"/>
                      <a:pt x="307" y="1628"/>
                    </a:cubicBezTo>
                    <a:close/>
                    <a:moveTo>
                      <a:pt x="117" y="175"/>
                    </a:moveTo>
                    <a:cubicBezTo>
                      <a:pt x="114" y="127"/>
                      <a:pt x="111" y="95"/>
                      <a:pt x="106" y="50"/>
                    </a:cubicBezTo>
                    <a:lnTo>
                      <a:pt x="156" y="50"/>
                    </a:lnTo>
                    <a:lnTo>
                      <a:pt x="156" y="175"/>
                    </a:lnTo>
                    <a:close/>
                    <a:moveTo>
                      <a:pt x="191" y="50"/>
                    </a:moveTo>
                    <a:lnTo>
                      <a:pt x="241" y="50"/>
                    </a:lnTo>
                    <a:cubicBezTo>
                      <a:pt x="236" y="95"/>
                      <a:pt x="233" y="127"/>
                      <a:pt x="231" y="175"/>
                    </a:cubicBezTo>
                    <a:lnTo>
                      <a:pt x="191" y="175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  <p:sp>
            <p:nvSpPr>
              <p:cNvPr id="45" name="Freeform: Shape 35"/>
              <p:cNvSpPr/>
              <p:nvPr/>
            </p:nvSpPr>
            <p:spPr>
              <a:xfrm>
                <a:off x="5569920" y="1391040"/>
                <a:ext cx="145440" cy="22572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05" h="628">
                    <a:moveTo>
                      <a:pt x="405" y="469"/>
                    </a:moveTo>
                    <a:lnTo>
                      <a:pt x="355" y="469"/>
                    </a:lnTo>
                    <a:lnTo>
                      <a:pt x="297" y="424"/>
                    </a:lnTo>
                    <a:lnTo>
                      <a:pt x="270" y="424"/>
                    </a:lnTo>
                    <a:lnTo>
                      <a:pt x="270" y="400"/>
                    </a:lnTo>
                    <a:lnTo>
                      <a:pt x="225" y="400"/>
                    </a:lnTo>
                    <a:lnTo>
                      <a:pt x="225" y="90"/>
                    </a:lnTo>
                    <a:lnTo>
                      <a:pt x="210" y="90"/>
                    </a:lnTo>
                    <a:lnTo>
                      <a:pt x="210" y="0"/>
                    </a:lnTo>
                    <a:lnTo>
                      <a:pt x="196" y="0"/>
                    </a:lnTo>
                    <a:lnTo>
                      <a:pt x="196" y="90"/>
                    </a:lnTo>
                    <a:lnTo>
                      <a:pt x="180" y="90"/>
                    </a:lnTo>
                    <a:lnTo>
                      <a:pt x="180" y="400"/>
                    </a:lnTo>
                    <a:lnTo>
                      <a:pt x="135" y="400"/>
                    </a:lnTo>
                    <a:lnTo>
                      <a:pt x="135" y="424"/>
                    </a:lnTo>
                    <a:lnTo>
                      <a:pt x="104" y="424"/>
                    </a:lnTo>
                    <a:lnTo>
                      <a:pt x="48" y="469"/>
                    </a:lnTo>
                    <a:lnTo>
                      <a:pt x="0" y="469"/>
                    </a:lnTo>
                    <a:lnTo>
                      <a:pt x="0" y="503"/>
                    </a:lnTo>
                    <a:lnTo>
                      <a:pt x="43" y="503"/>
                    </a:lnTo>
                    <a:lnTo>
                      <a:pt x="85" y="628"/>
                    </a:lnTo>
                    <a:lnTo>
                      <a:pt x="329" y="628"/>
                    </a:lnTo>
                    <a:lnTo>
                      <a:pt x="366" y="503"/>
                    </a:lnTo>
                    <a:lnTo>
                      <a:pt x="405" y="503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none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solidFill>
                    <a:schemeClr val="accent1"/>
                  </a:solidFill>
                  <a:latin typeface="Arial" pitchFamily="18"/>
                  <a:ea typeface="Arial Unicode MS" pitchFamily="2"/>
                  <a:cs typeface="Arial Unicode MS" pitchFamily="2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 bwMode="auto">
            <a:xfrm>
              <a:off x="0" y="4786058"/>
              <a:ext cx="9144000" cy="357442"/>
            </a:xfrm>
            <a:prstGeom prst="rect">
              <a:avLst/>
            </a:prstGeom>
            <a:grp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91440" tIns="45720" rIns="91440" bIns="45720" rtlCol="0" anchor="ctr"/>
            <a:lstStyle/>
            <a:p>
              <a:pPr algn="ctr" defTabSz="514350"/>
              <a:endParaRPr lang="en-US" sz="1400" dirty="0" err="1">
                <a:solidFill>
                  <a:schemeClr val="accent1"/>
                </a:solidFill>
                <a:ea typeface="Arial" pitchFamily="-107" charset="0"/>
                <a:cs typeface="Arial" pitchFamily="-107" charset="0"/>
                <a:sym typeface="Arial" pitchFamily="-107" charset="0"/>
              </a:endParaRPr>
            </a:p>
          </p:txBody>
        </p:sp>
      </p:grpSp>
      <p:grpSp>
        <p:nvGrpSpPr>
          <p:cNvPr id="46" name="Group 45"/>
          <p:cNvGrpSpPr/>
          <p:nvPr userDrawn="1"/>
        </p:nvGrpSpPr>
        <p:grpSpPr>
          <a:xfrm>
            <a:off x="454861" y="4785454"/>
            <a:ext cx="820227" cy="274319"/>
            <a:chOff x="1741456" y="4513412"/>
            <a:chExt cx="1027381" cy="343600"/>
          </a:xfrm>
          <a:solidFill>
            <a:schemeClr val="bg1"/>
          </a:solidFill>
        </p:grpSpPr>
        <p:sp>
          <p:nvSpPr>
            <p:cNvPr id="47" name="Freeform: Shape 1"/>
            <p:cNvSpPr/>
            <p:nvPr/>
          </p:nvSpPr>
          <p:spPr>
            <a:xfrm>
              <a:off x="2624973" y="4513412"/>
              <a:ext cx="143864" cy="34303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58" h="1806">
                  <a:moveTo>
                    <a:pt x="242" y="829"/>
                  </a:moveTo>
                  <a:cubicBezTo>
                    <a:pt x="215" y="896"/>
                    <a:pt x="204" y="941"/>
                    <a:pt x="204" y="964"/>
                  </a:cubicBezTo>
                  <a:cubicBezTo>
                    <a:pt x="183" y="999"/>
                    <a:pt x="175" y="1070"/>
                    <a:pt x="175" y="1097"/>
                  </a:cubicBezTo>
                  <a:lnTo>
                    <a:pt x="175" y="1129"/>
                  </a:lnTo>
                  <a:lnTo>
                    <a:pt x="223" y="1208"/>
                  </a:lnTo>
                  <a:cubicBezTo>
                    <a:pt x="250" y="1245"/>
                    <a:pt x="218" y="1258"/>
                    <a:pt x="292" y="1282"/>
                  </a:cubicBezTo>
                  <a:cubicBezTo>
                    <a:pt x="318" y="1282"/>
                    <a:pt x="340" y="1261"/>
                    <a:pt x="353" y="1221"/>
                  </a:cubicBezTo>
                  <a:lnTo>
                    <a:pt x="353" y="1208"/>
                  </a:lnTo>
                  <a:cubicBezTo>
                    <a:pt x="353" y="1113"/>
                    <a:pt x="387" y="978"/>
                    <a:pt x="419" y="888"/>
                  </a:cubicBezTo>
                  <a:cubicBezTo>
                    <a:pt x="419" y="845"/>
                    <a:pt x="456" y="718"/>
                    <a:pt x="588" y="406"/>
                  </a:cubicBezTo>
                  <a:cubicBezTo>
                    <a:pt x="588" y="371"/>
                    <a:pt x="618" y="308"/>
                    <a:pt x="678" y="210"/>
                  </a:cubicBezTo>
                  <a:cubicBezTo>
                    <a:pt x="729" y="125"/>
                    <a:pt x="742" y="138"/>
                    <a:pt x="758" y="128"/>
                  </a:cubicBezTo>
                  <a:lnTo>
                    <a:pt x="758" y="80"/>
                  </a:lnTo>
                  <a:lnTo>
                    <a:pt x="739" y="61"/>
                  </a:lnTo>
                  <a:cubicBezTo>
                    <a:pt x="739" y="61"/>
                    <a:pt x="721" y="43"/>
                    <a:pt x="671" y="22"/>
                  </a:cubicBezTo>
                  <a:cubicBezTo>
                    <a:pt x="671" y="22"/>
                    <a:pt x="620" y="0"/>
                    <a:pt x="604" y="0"/>
                  </a:cubicBezTo>
                  <a:cubicBezTo>
                    <a:pt x="588" y="0"/>
                    <a:pt x="557" y="32"/>
                    <a:pt x="530" y="93"/>
                  </a:cubicBezTo>
                  <a:close/>
                  <a:moveTo>
                    <a:pt x="14" y="1738"/>
                  </a:moveTo>
                  <a:cubicBezTo>
                    <a:pt x="14" y="1772"/>
                    <a:pt x="-18" y="1783"/>
                    <a:pt x="16" y="1806"/>
                  </a:cubicBezTo>
                  <a:lnTo>
                    <a:pt x="77" y="1806"/>
                  </a:lnTo>
                  <a:cubicBezTo>
                    <a:pt x="144" y="1775"/>
                    <a:pt x="167" y="1716"/>
                    <a:pt x="252" y="1528"/>
                  </a:cubicBezTo>
                  <a:lnTo>
                    <a:pt x="252" y="1486"/>
                  </a:lnTo>
                  <a:cubicBezTo>
                    <a:pt x="252" y="1460"/>
                    <a:pt x="273" y="1446"/>
                    <a:pt x="218" y="1412"/>
                  </a:cubicBezTo>
                  <a:lnTo>
                    <a:pt x="202" y="1412"/>
                  </a:lnTo>
                  <a:cubicBezTo>
                    <a:pt x="93" y="1409"/>
                    <a:pt x="67" y="1465"/>
                    <a:pt x="14" y="168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8" name="Freeform: Shape 2"/>
            <p:cNvSpPr/>
            <p:nvPr/>
          </p:nvSpPr>
          <p:spPr>
            <a:xfrm>
              <a:off x="2244124" y="4551801"/>
              <a:ext cx="81339" cy="30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9" h="1602">
                  <a:moveTo>
                    <a:pt x="244" y="1533"/>
                  </a:moveTo>
                  <a:cubicBezTo>
                    <a:pt x="209" y="1533"/>
                    <a:pt x="199" y="1483"/>
                    <a:pt x="183" y="1329"/>
                  </a:cubicBezTo>
                  <a:cubicBezTo>
                    <a:pt x="201" y="1064"/>
                    <a:pt x="223" y="884"/>
                    <a:pt x="241" y="789"/>
                  </a:cubicBezTo>
                  <a:cubicBezTo>
                    <a:pt x="323" y="384"/>
                    <a:pt x="307" y="458"/>
                    <a:pt x="366" y="320"/>
                  </a:cubicBezTo>
                  <a:cubicBezTo>
                    <a:pt x="424" y="180"/>
                    <a:pt x="429" y="161"/>
                    <a:pt x="429" y="119"/>
                  </a:cubicBezTo>
                  <a:cubicBezTo>
                    <a:pt x="429" y="71"/>
                    <a:pt x="376" y="32"/>
                    <a:pt x="268" y="0"/>
                  </a:cubicBezTo>
                  <a:lnTo>
                    <a:pt x="260" y="0"/>
                  </a:lnTo>
                  <a:lnTo>
                    <a:pt x="257" y="2"/>
                  </a:lnTo>
                  <a:cubicBezTo>
                    <a:pt x="257" y="2"/>
                    <a:pt x="254" y="5"/>
                    <a:pt x="241" y="63"/>
                  </a:cubicBezTo>
                  <a:lnTo>
                    <a:pt x="209" y="201"/>
                  </a:lnTo>
                  <a:cubicBezTo>
                    <a:pt x="130" y="535"/>
                    <a:pt x="127" y="564"/>
                    <a:pt x="109" y="614"/>
                  </a:cubicBezTo>
                  <a:cubicBezTo>
                    <a:pt x="-8" y="1138"/>
                    <a:pt x="0" y="1213"/>
                    <a:pt x="0" y="1340"/>
                  </a:cubicBezTo>
                  <a:cubicBezTo>
                    <a:pt x="5" y="1385"/>
                    <a:pt x="27" y="1432"/>
                    <a:pt x="66" y="1483"/>
                  </a:cubicBezTo>
                  <a:cubicBezTo>
                    <a:pt x="146" y="1562"/>
                    <a:pt x="212" y="1602"/>
                    <a:pt x="257" y="160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9" name="Freeform: Shape 3"/>
            <p:cNvSpPr/>
            <p:nvPr/>
          </p:nvSpPr>
          <p:spPr>
            <a:xfrm>
              <a:off x="2307789" y="4611664"/>
              <a:ext cx="82479" cy="2445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5" h="1288">
                  <a:moveTo>
                    <a:pt x="270" y="204"/>
                  </a:moveTo>
                  <a:lnTo>
                    <a:pt x="294" y="212"/>
                  </a:lnTo>
                  <a:cubicBezTo>
                    <a:pt x="331" y="206"/>
                    <a:pt x="379" y="164"/>
                    <a:pt x="435" y="82"/>
                  </a:cubicBezTo>
                  <a:lnTo>
                    <a:pt x="432" y="71"/>
                  </a:lnTo>
                  <a:cubicBezTo>
                    <a:pt x="429" y="45"/>
                    <a:pt x="395" y="21"/>
                    <a:pt x="329" y="0"/>
                  </a:cubicBezTo>
                  <a:lnTo>
                    <a:pt x="321" y="0"/>
                  </a:lnTo>
                  <a:cubicBezTo>
                    <a:pt x="302" y="3"/>
                    <a:pt x="284" y="69"/>
                    <a:pt x="270" y="204"/>
                  </a:cubicBezTo>
                  <a:close/>
                  <a:moveTo>
                    <a:pt x="210" y="1218"/>
                  </a:moveTo>
                  <a:lnTo>
                    <a:pt x="199" y="1189"/>
                  </a:lnTo>
                  <a:cubicBezTo>
                    <a:pt x="194" y="1048"/>
                    <a:pt x="194" y="956"/>
                    <a:pt x="204" y="913"/>
                  </a:cubicBezTo>
                  <a:lnTo>
                    <a:pt x="194" y="884"/>
                  </a:lnTo>
                  <a:cubicBezTo>
                    <a:pt x="191" y="829"/>
                    <a:pt x="196" y="800"/>
                    <a:pt x="207" y="800"/>
                  </a:cubicBezTo>
                  <a:cubicBezTo>
                    <a:pt x="220" y="712"/>
                    <a:pt x="236" y="662"/>
                    <a:pt x="249" y="651"/>
                  </a:cubicBezTo>
                  <a:cubicBezTo>
                    <a:pt x="255" y="590"/>
                    <a:pt x="286" y="511"/>
                    <a:pt x="347" y="413"/>
                  </a:cubicBezTo>
                  <a:cubicBezTo>
                    <a:pt x="345" y="381"/>
                    <a:pt x="281" y="341"/>
                    <a:pt x="165" y="291"/>
                  </a:cubicBezTo>
                  <a:cubicBezTo>
                    <a:pt x="133" y="294"/>
                    <a:pt x="106" y="360"/>
                    <a:pt x="82" y="484"/>
                  </a:cubicBezTo>
                  <a:cubicBezTo>
                    <a:pt x="16" y="768"/>
                    <a:pt x="-10" y="969"/>
                    <a:pt x="3" y="1086"/>
                  </a:cubicBezTo>
                  <a:cubicBezTo>
                    <a:pt x="14" y="1168"/>
                    <a:pt x="24" y="1207"/>
                    <a:pt x="40" y="1207"/>
                  </a:cubicBezTo>
                  <a:cubicBezTo>
                    <a:pt x="96" y="1268"/>
                    <a:pt x="157" y="1295"/>
                    <a:pt x="225" y="128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0" name="Freeform: Shape 4"/>
            <p:cNvSpPr/>
            <p:nvPr/>
          </p:nvSpPr>
          <p:spPr>
            <a:xfrm>
              <a:off x="2387038" y="4639791"/>
              <a:ext cx="173891" cy="21627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6" h="1139">
                  <a:moveTo>
                    <a:pt x="871" y="172"/>
                  </a:moveTo>
                  <a:cubicBezTo>
                    <a:pt x="900" y="141"/>
                    <a:pt x="916" y="114"/>
                    <a:pt x="916" y="95"/>
                  </a:cubicBezTo>
                  <a:cubicBezTo>
                    <a:pt x="916" y="37"/>
                    <a:pt x="892" y="5"/>
                    <a:pt x="795" y="0"/>
                  </a:cubicBezTo>
                  <a:cubicBezTo>
                    <a:pt x="773" y="0"/>
                    <a:pt x="736" y="35"/>
                    <a:pt x="683" y="106"/>
                  </a:cubicBezTo>
                  <a:cubicBezTo>
                    <a:pt x="644" y="252"/>
                    <a:pt x="599" y="350"/>
                    <a:pt x="543" y="403"/>
                  </a:cubicBezTo>
                  <a:cubicBezTo>
                    <a:pt x="456" y="596"/>
                    <a:pt x="389" y="723"/>
                    <a:pt x="344" y="781"/>
                  </a:cubicBezTo>
                  <a:cubicBezTo>
                    <a:pt x="331" y="832"/>
                    <a:pt x="318" y="858"/>
                    <a:pt x="307" y="858"/>
                  </a:cubicBezTo>
                  <a:lnTo>
                    <a:pt x="305" y="858"/>
                  </a:lnTo>
                  <a:cubicBezTo>
                    <a:pt x="305" y="858"/>
                    <a:pt x="302" y="858"/>
                    <a:pt x="299" y="773"/>
                  </a:cubicBezTo>
                  <a:lnTo>
                    <a:pt x="294" y="569"/>
                  </a:lnTo>
                  <a:lnTo>
                    <a:pt x="302" y="498"/>
                  </a:lnTo>
                  <a:lnTo>
                    <a:pt x="286" y="416"/>
                  </a:lnTo>
                  <a:lnTo>
                    <a:pt x="294" y="397"/>
                  </a:lnTo>
                  <a:lnTo>
                    <a:pt x="278" y="363"/>
                  </a:lnTo>
                  <a:lnTo>
                    <a:pt x="286" y="339"/>
                  </a:lnTo>
                  <a:lnTo>
                    <a:pt x="286" y="334"/>
                  </a:lnTo>
                  <a:cubicBezTo>
                    <a:pt x="286" y="286"/>
                    <a:pt x="207" y="249"/>
                    <a:pt x="45" y="220"/>
                  </a:cubicBezTo>
                  <a:cubicBezTo>
                    <a:pt x="24" y="225"/>
                    <a:pt x="11" y="236"/>
                    <a:pt x="0" y="249"/>
                  </a:cubicBezTo>
                  <a:lnTo>
                    <a:pt x="0" y="260"/>
                  </a:lnTo>
                  <a:cubicBezTo>
                    <a:pt x="29" y="260"/>
                    <a:pt x="53" y="474"/>
                    <a:pt x="74" y="906"/>
                  </a:cubicBezTo>
                  <a:cubicBezTo>
                    <a:pt x="74" y="993"/>
                    <a:pt x="93" y="1049"/>
                    <a:pt x="133" y="1073"/>
                  </a:cubicBezTo>
                  <a:cubicBezTo>
                    <a:pt x="170" y="1115"/>
                    <a:pt x="215" y="1139"/>
                    <a:pt x="273" y="1139"/>
                  </a:cubicBezTo>
                  <a:lnTo>
                    <a:pt x="302" y="1139"/>
                  </a:lnTo>
                  <a:lnTo>
                    <a:pt x="305" y="1136"/>
                  </a:lnTo>
                  <a:cubicBezTo>
                    <a:pt x="305" y="1136"/>
                    <a:pt x="307" y="1134"/>
                    <a:pt x="342" y="1054"/>
                  </a:cubicBezTo>
                  <a:lnTo>
                    <a:pt x="432" y="848"/>
                  </a:lnTo>
                  <a:cubicBezTo>
                    <a:pt x="516" y="667"/>
                    <a:pt x="569" y="564"/>
                    <a:pt x="593" y="540"/>
                  </a:cubicBezTo>
                  <a:cubicBezTo>
                    <a:pt x="620" y="474"/>
                    <a:pt x="641" y="440"/>
                    <a:pt x="652" y="434"/>
                  </a:cubicBezTo>
                  <a:lnTo>
                    <a:pt x="654" y="434"/>
                  </a:lnTo>
                  <a:cubicBezTo>
                    <a:pt x="654" y="434"/>
                    <a:pt x="657" y="434"/>
                    <a:pt x="712" y="36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1" name="Freeform: Shape 5"/>
            <p:cNvSpPr/>
            <p:nvPr/>
          </p:nvSpPr>
          <p:spPr>
            <a:xfrm>
              <a:off x="2518358" y="4655945"/>
              <a:ext cx="124099" cy="20106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4" h="1059">
                  <a:moveTo>
                    <a:pt x="337" y="53"/>
                  </a:moveTo>
                  <a:cubicBezTo>
                    <a:pt x="276" y="108"/>
                    <a:pt x="233" y="167"/>
                    <a:pt x="204" y="230"/>
                  </a:cubicBezTo>
                  <a:lnTo>
                    <a:pt x="201" y="233"/>
                  </a:lnTo>
                  <a:cubicBezTo>
                    <a:pt x="201" y="233"/>
                    <a:pt x="199" y="236"/>
                    <a:pt x="183" y="262"/>
                  </a:cubicBezTo>
                  <a:lnTo>
                    <a:pt x="125" y="368"/>
                  </a:lnTo>
                  <a:cubicBezTo>
                    <a:pt x="43" y="564"/>
                    <a:pt x="0" y="710"/>
                    <a:pt x="0" y="808"/>
                  </a:cubicBezTo>
                  <a:lnTo>
                    <a:pt x="0" y="826"/>
                  </a:lnTo>
                  <a:cubicBezTo>
                    <a:pt x="0" y="861"/>
                    <a:pt x="21" y="900"/>
                    <a:pt x="66" y="945"/>
                  </a:cubicBezTo>
                  <a:cubicBezTo>
                    <a:pt x="109" y="1019"/>
                    <a:pt x="159" y="1059"/>
                    <a:pt x="220" y="1059"/>
                  </a:cubicBezTo>
                  <a:cubicBezTo>
                    <a:pt x="268" y="1049"/>
                    <a:pt x="294" y="1038"/>
                    <a:pt x="294" y="1030"/>
                  </a:cubicBezTo>
                  <a:cubicBezTo>
                    <a:pt x="339" y="998"/>
                    <a:pt x="360" y="977"/>
                    <a:pt x="360" y="964"/>
                  </a:cubicBezTo>
                  <a:cubicBezTo>
                    <a:pt x="432" y="874"/>
                    <a:pt x="477" y="800"/>
                    <a:pt x="501" y="739"/>
                  </a:cubicBezTo>
                  <a:lnTo>
                    <a:pt x="501" y="733"/>
                  </a:lnTo>
                  <a:lnTo>
                    <a:pt x="485" y="720"/>
                  </a:lnTo>
                  <a:lnTo>
                    <a:pt x="469" y="733"/>
                  </a:lnTo>
                  <a:cubicBezTo>
                    <a:pt x="392" y="845"/>
                    <a:pt x="310" y="924"/>
                    <a:pt x="220" y="972"/>
                  </a:cubicBezTo>
                  <a:cubicBezTo>
                    <a:pt x="204" y="972"/>
                    <a:pt x="191" y="961"/>
                    <a:pt x="183" y="943"/>
                  </a:cubicBezTo>
                  <a:cubicBezTo>
                    <a:pt x="183" y="813"/>
                    <a:pt x="233" y="641"/>
                    <a:pt x="331" y="421"/>
                  </a:cubicBezTo>
                  <a:lnTo>
                    <a:pt x="382" y="424"/>
                  </a:lnTo>
                  <a:cubicBezTo>
                    <a:pt x="382" y="424"/>
                    <a:pt x="411" y="426"/>
                    <a:pt x="440" y="416"/>
                  </a:cubicBezTo>
                  <a:lnTo>
                    <a:pt x="530" y="379"/>
                  </a:lnTo>
                  <a:cubicBezTo>
                    <a:pt x="588" y="349"/>
                    <a:pt x="628" y="299"/>
                    <a:pt x="654" y="230"/>
                  </a:cubicBezTo>
                  <a:lnTo>
                    <a:pt x="654" y="159"/>
                  </a:lnTo>
                  <a:cubicBezTo>
                    <a:pt x="646" y="111"/>
                    <a:pt x="577" y="58"/>
                    <a:pt x="448" y="0"/>
                  </a:cubicBezTo>
                  <a:lnTo>
                    <a:pt x="411" y="0"/>
                  </a:lnTo>
                  <a:close/>
                  <a:moveTo>
                    <a:pt x="374" y="349"/>
                  </a:moveTo>
                  <a:cubicBezTo>
                    <a:pt x="453" y="244"/>
                    <a:pt x="506" y="191"/>
                    <a:pt x="535" y="191"/>
                  </a:cubicBezTo>
                  <a:lnTo>
                    <a:pt x="543" y="191"/>
                  </a:lnTo>
                  <a:lnTo>
                    <a:pt x="551" y="196"/>
                  </a:lnTo>
                  <a:cubicBezTo>
                    <a:pt x="498" y="310"/>
                    <a:pt x="448" y="368"/>
                    <a:pt x="405" y="368"/>
                  </a:cubicBezTo>
                  <a:lnTo>
                    <a:pt x="376" y="355"/>
                  </a:lnTo>
                  <a:lnTo>
                    <a:pt x="376" y="34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2" name="Freeform: Shape 6"/>
            <p:cNvSpPr/>
            <p:nvPr/>
          </p:nvSpPr>
          <p:spPr>
            <a:xfrm>
              <a:off x="1741456" y="4718660"/>
              <a:ext cx="122009" cy="1372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3" h="723">
                  <a:moveTo>
                    <a:pt x="495" y="442"/>
                  </a:moveTo>
                  <a:cubicBezTo>
                    <a:pt x="490" y="495"/>
                    <a:pt x="455" y="598"/>
                    <a:pt x="339" y="598"/>
                  </a:cubicBezTo>
                  <a:cubicBezTo>
                    <a:pt x="233" y="598"/>
                    <a:pt x="151" y="522"/>
                    <a:pt x="151" y="363"/>
                  </a:cubicBezTo>
                  <a:cubicBezTo>
                    <a:pt x="151" y="220"/>
                    <a:pt x="222" y="127"/>
                    <a:pt x="339" y="127"/>
                  </a:cubicBezTo>
                  <a:cubicBezTo>
                    <a:pt x="434" y="127"/>
                    <a:pt x="482" y="199"/>
                    <a:pt x="490" y="249"/>
                  </a:cubicBezTo>
                  <a:lnTo>
                    <a:pt x="635" y="249"/>
                  </a:lnTo>
                  <a:cubicBezTo>
                    <a:pt x="627" y="161"/>
                    <a:pt x="559" y="0"/>
                    <a:pt x="339" y="0"/>
                  </a:cubicBezTo>
                  <a:cubicBezTo>
                    <a:pt x="130" y="0"/>
                    <a:pt x="0" y="156"/>
                    <a:pt x="0" y="360"/>
                  </a:cubicBezTo>
                  <a:cubicBezTo>
                    <a:pt x="0" y="577"/>
                    <a:pt x="140" y="723"/>
                    <a:pt x="339" y="723"/>
                  </a:cubicBezTo>
                  <a:cubicBezTo>
                    <a:pt x="566" y="723"/>
                    <a:pt x="638" y="537"/>
                    <a:pt x="643" y="43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3" name="Freeform: Shape 7"/>
            <p:cNvSpPr/>
            <p:nvPr/>
          </p:nvSpPr>
          <p:spPr>
            <a:xfrm>
              <a:off x="1876198" y="4721701"/>
              <a:ext cx="27556" cy="233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124">
                  <a:moveTo>
                    <a:pt x="73" y="12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2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4" name="Freeform: Shape 8"/>
            <p:cNvSpPr/>
            <p:nvPr/>
          </p:nvSpPr>
          <p:spPr>
            <a:xfrm>
              <a:off x="1876198" y="4757809"/>
              <a:ext cx="27556" cy="9502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501">
                  <a:moveTo>
                    <a:pt x="73" y="501"/>
                  </a:moveTo>
                  <a:lnTo>
                    <a:pt x="0" y="501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50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5" name="Freeform: Shape 9"/>
            <p:cNvSpPr/>
            <p:nvPr/>
          </p:nvSpPr>
          <p:spPr>
            <a:xfrm>
              <a:off x="1914967" y="4755338"/>
              <a:ext cx="90461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7" h="530">
                  <a:moveTo>
                    <a:pt x="16" y="146"/>
                  </a:moveTo>
                  <a:cubicBezTo>
                    <a:pt x="16" y="252"/>
                    <a:pt x="109" y="284"/>
                    <a:pt x="162" y="297"/>
                  </a:cubicBezTo>
                  <a:cubicBezTo>
                    <a:pt x="175" y="299"/>
                    <a:pt x="212" y="310"/>
                    <a:pt x="225" y="313"/>
                  </a:cubicBezTo>
                  <a:cubicBezTo>
                    <a:pt x="278" y="326"/>
                    <a:pt x="326" y="337"/>
                    <a:pt x="326" y="379"/>
                  </a:cubicBezTo>
                  <a:cubicBezTo>
                    <a:pt x="326" y="408"/>
                    <a:pt x="294" y="432"/>
                    <a:pt x="236" y="432"/>
                  </a:cubicBezTo>
                  <a:cubicBezTo>
                    <a:pt x="178" y="432"/>
                    <a:pt x="143" y="403"/>
                    <a:pt x="138" y="352"/>
                  </a:cubicBezTo>
                  <a:lnTo>
                    <a:pt x="0" y="352"/>
                  </a:lnTo>
                  <a:cubicBezTo>
                    <a:pt x="6" y="405"/>
                    <a:pt x="35" y="530"/>
                    <a:pt x="236" y="530"/>
                  </a:cubicBezTo>
                  <a:cubicBezTo>
                    <a:pt x="424" y="530"/>
                    <a:pt x="477" y="427"/>
                    <a:pt x="477" y="368"/>
                  </a:cubicBezTo>
                  <a:cubicBezTo>
                    <a:pt x="477" y="302"/>
                    <a:pt x="435" y="246"/>
                    <a:pt x="310" y="215"/>
                  </a:cubicBezTo>
                  <a:cubicBezTo>
                    <a:pt x="302" y="212"/>
                    <a:pt x="262" y="204"/>
                    <a:pt x="247" y="199"/>
                  </a:cubicBezTo>
                  <a:cubicBezTo>
                    <a:pt x="183" y="183"/>
                    <a:pt x="165" y="172"/>
                    <a:pt x="165" y="141"/>
                  </a:cubicBezTo>
                  <a:cubicBezTo>
                    <a:pt x="165" y="111"/>
                    <a:pt x="196" y="98"/>
                    <a:pt x="231" y="98"/>
                  </a:cubicBezTo>
                  <a:cubicBezTo>
                    <a:pt x="310" y="98"/>
                    <a:pt x="326" y="138"/>
                    <a:pt x="326" y="162"/>
                  </a:cubicBezTo>
                  <a:lnTo>
                    <a:pt x="464" y="162"/>
                  </a:lnTo>
                  <a:cubicBezTo>
                    <a:pt x="464" y="109"/>
                    <a:pt x="427" y="0"/>
                    <a:pt x="231" y="0"/>
                  </a:cubicBezTo>
                  <a:cubicBezTo>
                    <a:pt x="74" y="0"/>
                    <a:pt x="16" y="80"/>
                    <a:pt x="16" y="1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6" name="Freeform: Shape 10"/>
            <p:cNvSpPr/>
            <p:nvPr/>
          </p:nvSpPr>
          <p:spPr>
            <a:xfrm>
              <a:off x="2012080" y="4755338"/>
              <a:ext cx="97493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4" h="530">
                  <a:moveTo>
                    <a:pt x="376" y="331"/>
                  </a:moveTo>
                  <a:cubicBezTo>
                    <a:pt x="366" y="379"/>
                    <a:pt x="334" y="424"/>
                    <a:pt x="270" y="424"/>
                  </a:cubicBezTo>
                  <a:cubicBezTo>
                    <a:pt x="191" y="424"/>
                    <a:pt x="151" y="355"/>
                    <a:pt x="151" y="265"/>
                  </a:cubicBezTo>
                  <a:cubicBezTo>
                    <a:pt x="151" y="196"/>
                    <a:pt x="178" y="103"/>
                    <a:pt x="270" y="103"/>
                  </a:cubicBezTo>
                  <a:cubicBezTo>
                    <a:pt x="329" y="103"/>
                    <a:pt x="363" y="143"/>
                    <a:pt x="371" y="188"/>
                  </a:cubicBezTo>
                  <a:lnTo>
                    <a:pt x="511" y="188"/>
                  </a:lnTo>
                  <a:cubicBezTo>
                    <a:pt x="503" y="109"/>
                    <a:pt x="445" y="0"/>
                    <a:pt x="268" y="0"/>
                  </a:cubicBezTo>
                  <a:cubicBezTo>
                    <a:pt x="112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53" y="530"/>
                    <a:pt x="506" y="413"/>
                    <a:pt x="514" y="334"/>
                  </a:cubicBezTo>
                  <a:lnTo>
                    <a:pt x="376" y="33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7" name="Freeform: Shape 11"/>
            <p:cNvSpPr/>
            <p:nvPr/>
          </p:nvSpPr>
          <p:spPr>
            <a:xfrm>
              <a:off x="2117744" y="4755338"/>
              <a:ext cx="101104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3" h="530">
                  <a:moveTo>
                    <a:pt x="268" y="0"/>
                  </a:moveTo>
                  <a:cubicBezTo>
                    <a:pt x="109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24" y="530"/>
                    <a:pt x="533" y="429"/>
                    <a:pt x="533" y="265"/>
                  </a:cubicBezTo>
                  <a:cubicBezTo>
                    <a:pt x="533" y="98"/>
                    <a:pt x="419" y="0"/>
                    <a:pt x="268" y="0"/>
                  </a:cubicBezTo>
                  <a:close/>
                  <a:moveTo>
                    <a:pt x="265" y="424"/>
                  </a:moveTo>
                  <a:cubicBezTo>
                    <a:pt x="188" y="424"/>
                    <a:pt x="146" y="355"/>
                    <a:pt x="146" y="265"/>
                  </a:cubicBezTo>
                  <a:cubicBezTo>
                    <a:pt x="149" y="196"/>
                    <a:pt x="175" y="103"/>
                    <a:pt x="265" y="103"/>
                  </a:cubicBezTo>
                  <a:cubicBezTo>
                    <a:pt x="347" y="103"/>
                    <a:pt x="382" y="183"/>
                    <a:pt x="382" y="265"/>
                  </a:cubicBezTo>
                  <a:cubicBezTo>
                    <a:pt x="382" y="347"/>
                    <a:pt x="347" y="424"/>
                    <a:pt x="265" y="4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58" name="Rectangle 4"/>
          <p:cNvSpPr>
            <a:spLocks noChangeArrowheads="1"/>
          </p:cNvSpPr>
          <p:nvPr userDrawn="1"/>
        </p:nvSpPr>
        <p:spPr bwMode="ltGray">
          <a:xfrm>
            <a:off x="5985510" y="4946904"/>
            <a:ext cx="2472136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r" defTabSz="610744"/>
            <a:r>
              <a:rPr lang="en-US" sz="6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© 2017  Cisco and/or its affiliates. All rights reserved.   Cisco Public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925" y="218947"/>
            <a:ext cx="8513064" cy="765432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52925" y="1077913"/>
            <a:ext cx="8513064" cy="33988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kern="1200" dirty="0" smtClean="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defRPr>
            </a:lvl1pPr>
          </a:lstStyle>
          <a:p>
            <a:pPr defTabSz="610744"/>
            <a:r>
              <a:rPr lang="en-US" smtClean="0"/>
              <a:t>BRKSDN-2119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35783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925" y="218947"/>
            <a:ext cx="8513064" cy="765432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52925" y="1077913"/>
            <a:ext cx="8513064" cy="33988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72928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925" y="218947"/>
            <a:ext cx="8513064" cy="765432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52925" y="1077913"/>
            <a:ext cx="8513064" cy="33988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4141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925" y="218947"/>
            <a:ext cx="8513064" cy="765432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52925" y="1077913"/>
            <a:ext cx="8513064" cy="33988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81789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/>
              <a:pPr/>
              <a:t>‹#›</a:t>
            </a:fld>
            <a:endParaRPr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6616" y="384176"/>
            <a:ext cx="8513064" cy="434974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1"/>
          </p:nvPr>
        </p:nvSpPr>
        <p:spPr>
          <a:xfrm>
            <a:off x="356616" y="1199409"/>
            <a:ext cx="8513064" cy="295212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56616" y="777134"/>
            <a:ext cx="8513064" cy="381000"/>
          </a:xfrm>
        </p:spPr>
        <p:txBody>
          <a:bodyPr/>
          <a:lstStyle>
            <a:lvl1pPr marL="1785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581918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 dirty="0"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356616" y="217715"/>
            <a:ext cx="8513064" cy="76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pitchFamily="34" charset="0"/>
              </a:rPr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356616" y="1079426"/>
            <a:ext cx="8513064" cy="330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>
                <a:sym typeface="Arial" pitchFamily="34" charset="0"/>
              </a:rPr>
              <a:t>Third level</a:t>
            </a:r>
          </a:p>
          <a:p>
            <a:pPr lvl="3"/>
            <a:r>
              <a:rPr lang="en-US" dirty="0">
                <a:sym typeface="Arial" pitchFamily="34" charset="0"/>
              </a:rPr>
              <a:t>Fourth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6A97DD0-5BE7-4856-A2A9-C42C6688E607}" type="slidenum">
              <a:rPr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dirty="0"/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985510" y="4946904"/>
            <a:ext cx="2472136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r" defTabSz="610744"/>
            <a:r>
              <a:rPr lang="en-US" sz="600" dirty="0">
                <a:solidFill>
                  <a:srgbClr val="000000"/>
                </a:solidFill>
                <a:ea typeface="ＭＳ Ｐゴシック" charset="0"/>
                <a:cs typeface="CiscoSans Thin"/>
              </a:rPr>
              <a:t>© 2017  Cisco and/or its affiliates. All rights reserved.   Cisco Public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54861" y="4785454"/>
            <a:ext cx="820227" cy="274319"/>
            <a:chOff x="1741456" y="4513412"/>
            <a:chExt cx="1027381" cy="343600"/>
          </a:xfrm>
        </p:grpSpPr>
        <p:sp>
          <p:nvSpPr>
            <p:cNvPr id="10" name="Freeform: Shape 1"/>
            <p:cNvSpPr/>
            <p:nvPr/>
          </p:nvSpPr>
          <p:spPr>
            <a:xfrm>
              <a:off x="2624973" y="4513412"/>
              <a:ext cx="143864" cy="34303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58" h="1806">
                  <a:moveTo>
                    <a:pt x="242" y="829"/>
                  </a:moveTo>
                  <a:cubicBezTo>
                    <a:pt x="215" y="896"/>
                    <a:pt x="204" y="941"/>
                    <a:pt x="204" y="964"/>
                  </a:cubicBezTo>
                  <a:cubicBezTo>
                    <a:pt x="183" y="999"/>
                    <a:pt x="175" y="1070"/>
                    <a:pt x="175" y="1097"/>
                  </a:cubicBezTo>
                  <a:lnTo>
                    <a:pt x="175" y="1129"/>
                  </a:lnTo>
                  <a:lnTo>
                    <a:pt x="223" y="1208"/>
                  </a:lnTo>
                  <a:cubicBezTo>
                    <a:pt x="250" y="1245"/>
                    <a:pt x="218" y="1258"/>
                    <a:pt x="292" y="1282"/>
                  </a:cubicBezTo>
                  <a:cubicBezTo>
                    <a:pt x="318" y="1282"/>
                    <a:pt x="340" y="1261"/>
                    <a:pt x="353" y="1221"/>
                  </a:cubicBezTo>
                  <a:lnTo>
                    <a:pt x="353" y="1208"/>
                  </a:lnTo>
                  <a:cubicBezTo>
                    <a:pt x="353" y="1113"/>
                    <a:pt x="387" y="978"/>
                    <a:pt x="419" y="888"/>
                  </a:cubicBezTo>
                  <a:cubicBezTo>
                    <a:pt x="419" y="845"/>
                    <a:pt x="456" y="718"/>
                    <a:pt x="588" y="406"/>
                  </a:cubicBezTo>
                  <a:cubicBezTo>
                    <a:pt x="588" y="371"/>
                    <a:pt x="618" y="308"/>
                    <a:pt x="678" y="210"/>
                  </a:cubicBezTo>
                  <a:cubicBezTo>
                    <a:pt x="729" y="125"/>
                    <a:pt x="742" y="138"/>
                    <a:pt x="758" y="128"/>
                  </a:cubicBezTo>
                  <a:lnTo>
                    <a:pt x="758" y="80"/>
                  </a:lnTo>
                  <a:lnTo>
                    <a:pt x="739" y="61"/>
                  </a:lnTo>
                  <a:cubicBezTo>
                    <a:pt x="739" y="61"/>
                    <a:pt x="721" y="43"/>
                    <a:pt x="671" y="22"/>
                  </a:cubicBezTo>
                  <a:cubicBezTo>
                    <a:pt x="671" y="22"/>
                    <a:pt x="620" y="0"/>
                    <a:pt x="604" y="0"/>
                  </a:cubicBezTo>
                  <a:cubicBezTo>
                    <a:pt x="588" y="0"/>
                    <a:pt x="557" y="32"/>
                    <a:pt x="530" y="93"/>
                  </a:cubicBezTo>
                  <a:close/>
                  <a:moveTo>
                    <a:pt x="14" y="1738"/>
                  </a:moveTo>
                  <a:cubicBezTo>
                    <a:pt x="14" y="1772"/>
                    <a:pt x="-18" y="1783"/>
                    <a:pt x="16" y="1806"/>
                  </a:cubicBezTo>
                  <a:lnTo>
                    <a:pt x="77" y="1806"/>
                  </a:lnTo>
                  <a:cubicBezTo>
                    <a:pt x="144" y="1775"/>
                    <a:pt x="167" y="1716"/>
                    <a:pt x="252" y="1528"/>
                  </a:cubicBezTo>
                  <a:lnTo>
                    <a:pt x="252" y="1486"/>
                  </a:lnTo>
                  <a:cubicBezTo>
                    <a:pt x="252" y="1460"/>
                    <a:pt x="273" y="1446"/>
                    <a:pt x="218" y="1412"/>
                  </a:cubicBezTo>
                  <a:lnTo>
                    <a:pt x="202" y="1412"/>
                  </a:lnTo>
                  <a:cubicBezTo>
                    <a:pt x="93" y="1409"/>
                    <a:pt x="67" y="1465"/>
                    <a:pt x="14" y="168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1" name="Freeform: Shape 2"/>
            <p:cNvSpPr/>
            <p:nvPr/>
          </p:nvSpPr>
          <p:spPr>
            <a:xfrm>
              <a:off x="2244124" y="4551801"/>
              <a:ext cx="81339" cy="30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9" h="1602">
                  <a:moveTo>
                    <a:pt x="244" y="1533"/>
                  </a:moveTo>
                  <a:cubicBezTo>
                    <a:pt x="209" y="1533"/>
                    <a:pt x="199" y="1483"/>
                    <a:pt x="183" y="1329"/>
                  </a:cubicBezTo>
                  <a:cubicBezTo>
                    <a:pt x="201" y="1064"/>
                    <a:pt x="223" y="884"/>
                    <a:pt x="241" y="789"/>
                  </a:cubicBezTo>
                  <a:cubicBezTo>
                    <a:pt x="323" y="384"/>
                    <a:pt x="307" y="458"/>
                    <a:pt x="366" y="320"/>
                  </a:cubicBezTo>
                  <a:cubicBezTo>
                    <a:pt x="424" y="180"/>
                    <a:pt x="429" y="161"/>
                    <a:pt x="429" y="119"/>
                  </a:cubicBezTo>
                  <a:cubicBezTo>
                    <a:pt x="429" y="71"/>
                    <a:pt x="376" y="32"/>
                    <a:pt x="268" y="0"/>
                  </a:cubicBezTo>
                  <a:lnTo>
                    <a:pt x="260" y="0"/>
                  </a:lnTo>
                  <a:lnTo>
                    <a:pt x="257" y="2"/>
                  </a:lnTo>
                  <a:cubicBezTo>
                    <a:pt x="257" y="2"/>
                    <a:pt x="254" y="5"/>
                    <a:pt x="241" y="63"/>
                  </a:cubicBezTo>
                  <a:lnTo>
                    <a:pt x="209" y="201"/>
                  </a:lnTo>
                  <a:cubicBezTo>
                    <a:pt x="130" y="535"/>
                    <a:pt x="127" y="564"/>
                    <a:pt x="109" y="614"/>
                  </a:cubicBezTo>
                  <a:cubicBezTo>
                    <a:pt x="-8" y="1138"/>
                    <a:pt x="0" y="1213"/>
                    <a:pt x="0" y="1340"/>
                  </a:cubicBezTo>
                  <a:cubicBezTo>
                    <a:pt x="5" y="1385"/>
                    <a:pt x="27" y="1432"/>
                    <a:pt x="66" y="1483"/>
                  </a:cubicBezTo>
                  <a:cubicBezTo>
                    <a:pt x="146" y="1562"/>
                    <a:pt x="212" y="1602"/>
                    <a:pt x="257" y="1602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2" name="Freeform: Shape 3"/>
            <p:cNvSpPr/>
            <p:nvPr/>
          </p:nvSpPr>
          <p:spPr>
            <a:xfrm>
              <a:off x="2307789" y="4611664"/>
              <a:ext cx="82479" cy="2445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5" h="1288">
                  <a:moveTo>
                    <a:pt x="270" y="204"/>
                  </a:moveTo>
                  <a:lnTo>
                    <a:pt x="294" y="212"/>
                  </a:lnTo>
                  <a:cubicBezTo>
                    <a:pt x="331" y="206"/>
                    <a:pt x="379" y="164"/>
                    <a:pt x="435" y="82"/>
                  </a:cubicBezTo>
                  <a:lnTo>
                    <a:pt x="432" y="71"/>
                  </a:lnTo>
                  <a:cubicBezTo>
                    <a:pt x="429" y="45"/>
                    <a:pt x="395" y="21"/>
                    <a:pt x="329" y="0"/>
                  </a:cubicBezTo>
                  <a:lnTo>
                    <a:pt x="321" y="0"/>
                  </a:lnTo>
                  <a:cubicBezTo>
                    <a:pt x="302" y="3"/>
                    <a:pt x="284" y="69"/>
                    <a:pt x="270" y="204"/>
                  </a:cubicBezTo>
                  <a:close/>
                  <a:moveTo>
                    <a:pt x="210" y="1218"/>
                  </a:moveTo>
                  <a:lnTo>
                    <a:pt x="199" y="1189"/>
                  </a:lnTo>
                  <a:cubicBezTo>
                    <a:pt x="194" y="1048"/>
                    <a:pt x="194" y="956"/>
                    <a:pt x="204" y="913"/>
                  </a:cubicBezTo>
                  <a:lnTo>
                    <a:pt x="194" y="884"/>
                  </a:lnTo>
                  <a:cubicBezTo>
                    <a:pt x="191" y="829"/>
                    <a:pt x="196" y="800"/>
                    <a:pt x="207" y="800"/>
                  </a:cubicBezTo>
                  <a:cubicBezTo>
                    <a:pt x="220" y="712"/>
                    <a:pt x="236" y="662"/>
                    <a:pt x="249" y="651"/>
                  </a:cubicBezTo>
                  <a:cubicBezTo>
                    <a:pt x="255" y="590"/>
                    <a:pt x="286" y="511"/>
                    <a:pt x="347" y="413"/>
                  </a:cubicBezTo>
                  <a:cubicBezTo>
                    <a:pt x="345" y="381"/>
                    <a:pt x="281" y="341"/>
                    <a:pt x="165" y="291"/>
                  </a:cubicBezTo>
                  <a:cubicBezTo>
                    <a:pt x="133" y="294"/>
                    <a:pt x="106" y="360"/>
                    <a:pt x="82" y="484"/>
                  </a:cubicBezTo>
                  <a:cubicBezTo>
                    <a:pt x="16" y="768"/>
                    <a:pt x="-10" y="969"/>
                    <a:pt x="3" y="1086"/>
                  </a:cubicBezTo>
                  <a:cubicBezTo>
                    <a:pt x="14" y="1168"/>
                    <a:pt x="24" y="1207"/>
                    <a:pt x="40" y="1207"/>
                  </a:cubicBezTo>
                  <a:cubicBezTo>
                    <a:pt x="96" y="1268"/>
                    <a:pt x="157" y="1295"/>
                    <a:pt x="225" y="128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3" name="Freeform: Shape 4"/>
            <p:cNvSpPr/>
            <p:nvPr/>
          </p:nvSpPr>
          <p:spPr>
            <a:xfrm>
              <a:off x="2387038" y="4639791"/>
              <a:ext cx="173891" cy="21627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6" h="1139">
                  <a:moveTo>
                    <a:pt x="871" y="172"/>
                  </a:moveTo>
                  <a:cubicBezTo>
                    <a:pt x="900" y="141"/>
                    <a:pt x="916" y="114"/>
                    <a:pt x="916" y="95"/>
                  </a:cubicBezTo>
                  <a:cubicBezTo>
                    <a:pt x="916" y="37"/>
                    <a:pt x="892" y="5"/>
                    <a:pt x="795" y="0"/>
                  </a:cubicBezTo>
                  <a:cubicBezTo>
                    <a:pt x="773" y="0"/>
                    <a:pt x="736" y="35"/>
                    <a:pt x="683" y="106"/>
                  </a:cubicBezTo>
                  <a:cubicBezTo>
                    <a:pt x="644" y="252"/>
                    <a:pt x="599" y="350"/>
                    <a:pt x="543" y="403"/>
                  </a:cubicBezTo>
                  <a:cubicBezTo>
                    <a:pt x="456" y="596"/>
                    <a:pt x="389" y="723"/>
                    <a:pt x="344" y="781"/>
                  </a:cubicBezTo>
                  <a:cubicBezTo>
                    <a:pt x="331" y="832"/>
                    <a:pt x="318" y="858"/>
                    <a:pt x="307" y="858"/>
                  </a:cubicBezTo>
                  <a:lnTo>
                    <a:pt x="305" y="858"/>
                  </a:lnTo>
                  <a:cubicBezTo>
                    <a:pt x="305" y="858"/>
                    <a:pt x="302" y="858"/>
                    <a:pt x="299" y="773"/>
                  </a:cubicBezTo>
                  <a:lnTo>
                    <a:pt x="294" y="569"/>
                  </a:lnTo>
                  <a:lnTo>
                    <a:pt x="302" y="498"/>
                  </a:lnTo>
                  <a:lnTo>
                    <a:pt x="286" y="416"/>
                  </a:lnTo>
                  <a:lnTo>
                    <a:pt x="294" y="397"/>
                  </a:lnTo>
                  <a:lnTo>
                    <a:pt x="278" y="363"/>
                  </a:lnTo>
                  <a:lnTo>
                    <a:pt x="286" y="339"/>
                  </a:lnTo>
                  <a:lnTo>
                    <a:pt x="286" y="334"/>
                  </a:lnTo>
                  <a:cubicBezTo>
                    <a:pt x="286" y="286"/>
                    <a:pt x="207" y="249"/>
                    <a:pt x="45" y="220"/>
                  </a:cubicBezTo>
                  <a:cubicBezTo>
                    <a:pt x="24" y="225"/>
                    <a:pt x="11" y="236"/>
                    <a:pt x="0" y="249"/>
                  </a:cubicBezTo>
                  <a:lnTo>
                    <a:pt x="0" y="260"/>
                  </a:lnTo>
                  <a:cubicBezTo>
                    <a:pt x="29" y="260"/>
                    <a:pt x="53" y="474"/>
                    <a:pt x="74" y="906"/>
                  </a:cubicBezTo>
                  <a:cubicBezTo>
                    <a:pt x="74" y="993"/>
                    <a:pt x="93" y="1049"/>
                    <a:pt x="133" y="1073"/>
                  </a:cubicBezTo>
                  <a:cubicBezTo>
                    <a:pt x="170" y="1115"/>
                    <a:pt x="215" y="1139"/>
                    <a:pt x="273" y="1139"/>
                  </a:cubicBezTo>
                  <a:lnTo>
                    <a:pt x="302" y="1139"/>
                  </a:lnTo>
                  <a:lnTo>
                    <a:pt x="305" y="1136"/>
                  </a:lnTo>
                  <a:cubicBezTo>
                    <a:pt x="305" y="1136"/>
                    <a:pt x="307" y="1134"/>
                    <a:pt x="342" y="1054"/>
                  </a:cubicBezTo>
                  <a:lnTo>
                    <a:pt x="432" y="848"/>
                  </a:lnTo>
                  <a:cubicBezTo>
                    <a:pt x="516" y="667"/>
                    <a:pt x="569" y="564"/>
                    <a:pt x="593" y="540"/>
                  </a:cubicBezTo>
                  <a:cubicBezTo>
                    <a:pt x="620" y="474"/>
                    <a:pt x="641" y="440"/>
                    <a:pt x="652" y="434"/>
                  </a:cubicBezTo>
                  <a:lnTo>
                    <a:pt x="654" y="434"/>
                  </a:lnTo>
                  <a:cubicBezTo>
                    <a:pt x="654" y="434"/>
                    <a:pt x="657" y="434"/>
                    <a:pt x="712" y="36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4" name="Freeform: Shape 5"/>
            <p:cNvSpPr/>
            <p:nvPr/>
          </p:nvSpPr>
          <p:spPr>
            <a:xfrm>
              <a:off x="2518358" y="4655945"/>
              <a:ext cx="124099" cy="20106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4" h="1059">
                  <a:moveTo>
                    <a:pt x="337" y="53"/>
                  </a:moveTo>
                  <a:cubicBezTo>
                    <a:pt x="276" y="108"/>
                    <a:pt x="233" y="167"/>
                    <a:pt x="204" y="230"/>
                  </a:cubicBezTo>
                  <a:lnTo>
                    <a:pt x="201" y="233"/>
                  </a:lnTo>
                  <a:cubicBezTo>
                    <a:pt x="201" y="233"/>
                    <a:pt x="199" y="236"/>
                    <a:pt x="183" y="262"/>
                  </a:cubicBezTo>
                  <a:lnTo>
                    <a:pt x="125" y="368"/>
                  </a:lnTo>
                  <a:cubicBezTo>
                    <a:pt x="43" y="564"/>
                    <a:pt x="0" y="710"/>
                    <a:pt x="0" y="808"/>
                  </a:cubicBezTo>
                  <a:lnTo>
                    <a:pt x="0" y="826"/>
                  </a:lnTo>
                  <a:cubicBezTo>
                    <a:pt x="0" y="861"/>
                    <a:pt x="21" y="900"/>
                    <a:pt x="66" y="945"/>
                  </a:cubicBezTo>
                  <a:cubicBezTo>
                    <a:pt x="109" y="1019"/>
                    <a:pt x="159" y="1059"/>
                    <a:pt x="220" y="1059"/>
                  </a:cubicBezTo>
                  <a:cubicBezTo>
                    <a:pt x="268" y="1049"/>
                    <a:pt x="294" y="1038"/>
                    <a:pt x="294" y="1030"/>
                  </a:cubicBezTo>
                  <a:cubicBezTo>
                    <a:pt x="339" y="998"/>
                    <a:pt x="360" y="977"/>
                    <a:pt x="360" y="964"/>
                  </a:cubicBezTo>
                  <a:cubicBezTo>
                    <a:pt x="432" y="874"/>
                    <a:pt x="477" y="800"/>
                    <a:pt x="501" y="739"/>
                  </a:cubicBezTo>
                  <a:lnTo>
                    <a:pt x="501" y="733"/>
                  </a:lnTo>
                  <a:lnTo>
                    <a:pt x="485" y="720"/>
                  </a:lnTo>
                  <a:lnTo>
                    <a:pt x="469" y="733"/>
                  </a:lnTo>
                  <a:cubicBezTo>
                    <a:pt x="392" y="845"/>
                    <a:pt x="310" y="924"/>
                    <a:pt x="220" y="972"/>
                  </a:cubicBezTo>
                  <a:cubicBezTo>
                    <a:pt x="204" y="972"/>
                    <a:pt x="191" y="961"/>
                    <a:pt x="183" y="943"/>
                  </a:cubicBezTo>
                  <a:cubicBezTo>
                    <a:pt x="183" y="813"/>
                    <a:pt x="233" y="641"/>
                    <a:pt x="331" y="421"/>
                  </a:cubicBezTo>
                  <a:lnTo>
                    <a:pt x="382" y="424"/>
                  </a:lnTo>
                  <a:cubicBezTo>
                    <a:pt x="382" y="424"/>
                    <a:pt x="411" y="426"/>
                    <a:pt x="440" y="416"/>
                  </a:cubicBezTo>
                  <a:lnTo>
                    <a:pt x="530" y="379"/>
                  </a:lnTo>
                  <a:cubicBezTo>
                    <a:pt x="588" y="349"/>
                    <a:pt x="628" y="299"/>
                    <a:pt x="654" y="230"/>
                  </a:cubicBezTo>
                  <a:lnTo>
                    <a:pt x="654" y="159"/>
                  </a:lnTo>
                  <a:cubicBezTo>
                    <a:pt x="646" y="111"/>
                    <a:pt x="577" y="58"/>
                    <a:pt x="448" y="0"/>
                  </a:cubicBezTo>
                  <a:lnTo>
                    <a:pt x="411" y="0"/>
                  </a:lnTo>
                  <a:close/>
                  <a:moveTo>
                    <a:pt x="374" y="349"/>
                  </a:moveTo>
                  <a:cubicBezTo>
                    <a:pt x="453" y="244"/>
                    <a:pt x="506" y="191"/>
                    <a:pt x="535" y="191"/>
                  </a:cubicBezTo>
                  <a:lnTo>
                    <a:pt x="543" y="191"/>
                  </a:lnTo>
                  <a:lnTo>
                    <a:pt x="551" y="196"/>
                  </a:lnTo>
                  <a:cubicBezTo>
                    <a:pt x="498" y="310"/>
                    <a:pt x="448" y="368"/>
                    <a:pt x="405" y="368"/>
                  </a:cubicBezTo>
                  <a:lnTo>
                    <a:pt x="376" y="355"/>
                  </a:lnTo>
                  <a:lnTo>
                    <a:pt x="376" y="34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5" name="Freeform: Shape 6"/>
            <p:cNvSpPr/>
            <p:nvPr/>
          </p:nvSpPr>
          <p:spPr>
            <a:xfrm>
              <a:off x="1741456" y="4718660"/>
              <a:ext cx="122009" cy="1372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3" h="723">
                  <a:moveTo>
                    <a:pt x="495" y="442"/>
                  </a:moveTo>
                  <a:cubicBezTo>
                    <a:pt x="490" y="495"/>
                    <a:pt x="455" y="598"/>
                    <a:pt x="339" y="598"/>
                  </a:cubicBezTo>
                  <a:cubicBezTo>
                    <a:pt x="233" y="598"/>
                    <a:pt x="151" y="522"/>
                    <a:pt x="151" y="363"/>
                  </a:cubicBezTo>
                  <a:cubicBezTo>
                    <a:pt x="151" y="220"/>
                    <a:pt x="222" y="127"/>
                    <a:pt x="339" y="127"/>
                  </a:cubicBezTo>
                  <a:cubicBezTo>
                    <a:pt x="434" y="127"/>
                    <a:pt x="482" y="199"/>
                    <a:pt x="490" y="249"/>
                  </a:cubicBezTo>
                  <a:lnTo>
                    <a:pt x="635" y="249"/>
                  </a:lnTo>
                  <a:cubicBezTo>
                    <a:pt x="627" y="161"/>
                    <a:pt x="559" y="0"/>
                    <a:pt x="339" y="0"/>
                  </a:cubicBezTo>
                  <a:cubicBezTo>
                    <a:pt x="130" y="0"/>
                    <a:pt x="0" y="156"/>
                    <a:pt x="0" y="360"/>
                  </a:cubicBezTo>
                  <a:cubicBezTo>
                    <a:pt x="0" y="577"/>
                    <a:pt x="140" y="723"/>
                    <a:pt x="339" y="723"/>
                  </a:cubicBezTo>
                  <a:cubicBezTo>
                    <a:pt x="566" y="723"/>
                    <a:pt x="638" y="537"/>
                    <a:pt x="643" y="439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6" name="Freeform: Shape 7"/>
            <p:cNvSpPr/>
            <p:nvPr/>
          </p:nvSpPr>
          <p:spPr>
            <a:xfrm>
              <a:off x="1876198" y="4721701"/>
              <a:ext cx="27556" cy="233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124">
                  <a:moveTo>
                    <a:pt x="73" y="12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24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" name="Freeform: Shape 8"/>
            <p:cNvSpPr/>
            <p:nvPr/>
          </p:nvSpPr>
          <p:spPr>
            <a:xfrm>
              <a:off x="1876198" y="4757809"/>
              <a:ext cx="27556" cy="9502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501">
                  <a:moveTo>
                    <a:pt x="73" y="501"/>
                  </a:moveTo>
                  <a:lnTo>
                    <a:pt x="0" y="501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501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8" name="Freeform: Shape 9"/>
            <p:cNvSpPr/>
            <p:nvPr/>
          </p:nvSpPr>
          <p:spPr>
            <a:xfrm>
              <a:off x="1914967" y="4755338"/>
              <a:ext cx="90461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7" h="530">
                  <a:moveTo>
                    <a:pt x="16" y="146"/>
                  </a:moveTo>
                  <a:cubicBezTo>
                    <a:pt x="16" y="252"/>
                    <a:pt x="109" y="284"/>
                    <a:pt x="162" y="297"/>
                  </a:cubicBezTo>
                  <a:cubicBezTo>
                    <a:pt x="175" y="299"/>
                    <a:pt x="212" y="310"/>
                    <a:pt x="225" y="313"/>
                  </a:cubicBezTo>
                  <a:cubicBezTo>
                    <a:pt x="278" y="326"/>
                    <a:pt x="326" y="337"/>
                    <a:pt x="326" y="379"/>
                  </a:cubicBezTo>
                  <a:cubicBezTo>
                    <a:pt x="326" y="408"/>
                    <a:pt x="294" y="432"/>
                    <a:pt x="236" y="432"/>
                  </a:cubicBezTo>
                  <a:cubicBezTo>
                    <a:pt x="178" y="432"/>
                    <a:pt x="143" y="403"/>
                    <a:pt x="138" y="352"/>
                  </a:cubicBezTo>
                  <a:lnTo>
                    <a:pt x="0" y="352"/>
                  </a:lnTo>
                  <a:cubicBezTo>
                    <a:pt x="6" y="405"/>
                    <a:pt x="35" y="530"/>
                    <a:pt x="236" y="530"/>
                  </a:cubicBezTo>
                  <a:cubicBezTo>
                    <a:pt x="424" y="530"/>
                    <a:pt x="477" y="427"/>
                    <a:pt x="477" y="368"/>
                  </a:cubicBezTo>
                  <a:cubicBezTo>
                    <a:pt x="477" y="302"/>
                    <a:pt x="435" y="246"/>
                    <a:pt x="310" y="215"/>
                  </a:cubicBezTo>
                  <a:cubicBezTo>
                    <a:pt x="302" y="212"/>
                    <a:pt x="262" y="204"/>
                    <a:pt x="247" y="199"/>
                  </a:cubicBezTo>
                  <a:cubicBezTo>
                    <a:pt x="183" y="183"/>
                    <a:pt x="165" y="172"/>
                    <a:pt x="165" y="141"/>
                  </a:cubicBezTo>
                  <a:cubicBezTo>
                    <a:pt x="165" y="111"/>
                    <a:pt x="196" y="98"/>
                    <a:pt x="231" y="98"/>
                  </a:cubicBezTo>
                  <a:cubicBezTo>
                    <a:pt x="310" y="98"/>
                    <a:pt x="326" y="138"/>
                    <a:pt x="326" y="162"/>
                  </a:cubicBezTo>
                  <a:lnTo>
                    <a:pt x="464" y="162"/>
                  </a:lnTo>
                  <a:cubicBezTo>
                    <a:pt x="464" y="109"/>
                    <a:pt x="427" y="0"/>
                    <a:pt x="231" y="0"/>
                  </a:cubicBezTo>
                  <a:cubicBezTo>
                    <a:pt x="74" y="0"/>
                    <a:pt x="16" y="80"/>
                    <a:pt x="16" y="146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" name="Freeform: Shape 10"/>
            <p:cNvSpPr/>
            <p:nvPr/>
          </p:nvSpPr>
          <p:spPr>
            <a:xfrm>
              <a:off x="2012080" y="4755338"/>
              <a:ext cx="97493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4" h="530">
                  <a:moveTo>
                    <a:pt x="376" y="331"/>
                  </a:moveTo>
                  <a:cubicBezTo>
                    <a:pt x="366" y="379"/>
                    <a:pt x="334" y="424"/>
                    <a:pt x="270" y="424"/>
                  </a:cubicBezTo>
                  <a:cubicBezTo>
                    <a:pt x="191" y="424"/>
                    <a:pt x="151" y="355"/>
                    <a:pt x="151" y="265"/>
                  </a:cubicBezTo>
                  <a:cubicBezTo>
                    <a:pt x="151" y="196"/>
                    <a:pt x="178" y="103"/>
                    <a:pt x="270" y="103"/>
                  </a:cubicBezTo>
                  <a:cubicBezTo>
                    <a:pt x="329" y="103"/>
                    <a:pt x="363" y="143"/>
                    <a:pt x="371" y="188"/>
                  </a:cubicBezTo>
                  <a:lnTo>
                    <a:pt x="511" y="188"/>
                  </a:lnTo>
                  <a:cubicBezTo>
                    <a:pt x="503" y="109"/>
                    <a:pt x="445" y="0"/>
                    <a:pt x="268" y="0"/>
                  </a:cubicBezTo>
                  <a:cubicBezTo>
                    <a:pt x="112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53" y="530"/>
                    <a:pt x="506" y="413"/>
                    <a:pt x="514" y="334"/>
                  </a:cubicBezTo>
                  <a:lnTo>
                    <a:pt x="376" y="334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0" name="Freeform: Shape 11"/>
            <p:cNvSpPr/>
            <p:nvPr/>
          </p:nvSpPr>
          <p:spPr>
            <a:xfrm>
              <a:off x="2117744" y="4755338"/>
              <a:ext cx="101104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3" h="530">
                  <a:moveTo>
                    <a:pt x="268" y="0"/>
                  </a:moveTo>
                  <a:cubicBezTo>
                    <a:pt x="109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24" y="530"/>
                    <a:pt x="533" y="429"/>
                    <a:pt x="533" y="265"/>
                  </a:cubicBezTo>
                  <a:cubicBezTo>
                    <a:pt x="533" y="98"/>
                    <a:pt x="419" y="0"/>
                    <a:pt x="268" y="0"/>
                  </a:cubicBezTo>
                  <a:close/>
                  <a:moveTo>
                    <a:pt x="265" y="424"/>
                  </a:moveTo>
                  <a:cubicBezTo>
                    <a:pt x="188" y="424"/>
                    <a:pt x="146" y="355"/>
                    <a:pt x="146" y="265"/>
                  </a:cubicBezTo>
                  <a:cubicBezTo>
                    <a:pt x="149" y="196"/>
                    <a:pt x="175" y="103"/>
                    <a:pt x="265" y="103"/>
                  </a:cubicBezTo>
                  <a:cubicBezTo>
                    <a:pt x="347" y="103"/>
                    <a:pt x="382" y="183"/>
                    <a:pt x="382" y="265"/>
                  </a:cubicBezTo>
                  <a:cubicBezTo>
                    <a:pt x="382" y="347"/>
                    <a:pt x="347" y="424"/>
                    <a:pt x="265" y="424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701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717" r:id="rId5"/>
    <p:sldLayoutId id="2147483677" r:id="rId6"/>
    <p:sldLayoutId id="2147483714" r:id="rId7"/>
    <p:sldLayoutId id="2147483715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8" r:id="rId15"/>
    <p:sldLayoutId id="2147483707" r:id="rId16"/>
    <p:sldLayoutId id="2147483711" r:id="rId17"/>
    <p:sldLayoutId id="2147483709" r:id="rId18"/>
    <p:sldLayoutId id="2147483712" r:id="rId19"/>
    <p:sldLayoutId id="2147483713" r:id="rId20"/>
    <p:sldLayoutId id="2147483687" r:id="rId21"/>
    <p:sldLayoutId id="2147483688" r:id="rId22"/>
    <p:sldLayoutId id="2147483689" r:id="rId23"/>
    <p:sldLayoutId id="2147483690" r:id="rId24"/>
    <p:sldLayoutId id="2147483710" r:id="rId25"/>
    <p:sldLayoutId id="2147483691" r:id="rId26"/>
    <p:sldLayoutId id="2147483692" r:id="rId27"/>
    <p:sldLayoutId id="2147483693" r:id="rId28"/>
    <p:sldLayoutId id="2147483694" r:id="rId29"/>
    <p:sldLayoutId id="2147483695" r:id="rId30"/>
    <p:sldLayoutId id="2147483696" r:id="rId31"/>
    <p:sldLayoutId id="2147483697" r:id="rId32"/>
    <p:sldLayoutId id="2147483698" r:id="rId33"/>
    <p:sldLayoutId id="2147483699" r:id="rId34"/>
    <p:sldLayoutId id="2147483700" r:id="rId35"/>
    <p:sldLayoutId id="2147483719" r:id="rId36"/>
    <p:sldLayoutId id="2147483723" r:id="rId37"/>
    <p:sldLayoutId id="2147483727" r:id="rId38"/>
    <p:sldLayoutId id="2147483728" r:id="rId39"/>
    <p:sldLayoutId id="2147483730" r:id="rId40"/>
    <p:sldLayoutId id="2147483732" r:id="rId41"/>
  </p:sldLayoutIdLst>
  <p:transition/>
  <p:hf hdr="0" dt="0"/>
  <p:txStyles>
    <p:titleStyle>
      <a:lvl1pPr marL="6251" indent="-625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2800" b="0" kern="1200" dirty="0" smtClean="0">
          <a:solidFill>
            <a:schemeClr val="accent6"/>
          </a:solidFill>
          <a:latin typeface="+mj-lt"/>
          <a:ea typeface="+mj-ea"/>
          <a:cs typeface="+mj-cs"/>
          <a:sym typeface="Arial" pitchFamily="34" charset="0"/>
        </a:defRPr>
      </a:lvl1pPr>
      <a:lvl2pPr marL="6251" indent="-625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B1059D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34" charset="0"/>
        </a:defRPr>
      </a:lvl2pPr>
      <a:lvl3pPr marL="6251" indent="-625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B1059D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34" charset="0"/>
        </a:defRPr>
      </a:lvl3pPr>
      <a:lvl4pPr marL="6251" indent="-625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B1059D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34" charset="0"/>
        </a:defRPr>
      </a:lvl4pPr>
      <a:lvl5pPr marL="6251" indent="-625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B1059D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34" charset="0"/>
        </a:defRPr>
      </a:lvl5pPr>
      <a:lvl6pPr marL="2634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1EB9E4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-107" charset="0"/>
        </a:defRPr>
      </a:lvl6pPr>
      <a:lvl7pPr marL="52060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1EB9E4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-107" charset="0"/>
        </a:defRPr>
      </a:lvl7pPr>
      <a:lvl8pPr marL="77777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1EB9E4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-107" charset="0"/>
        </a:defRPr>
      </a:lvl8pPr>
      <a:lvl9pPr marL="103495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1EB9E4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-107" charset="0"/>
        </a:defRPr>
      </a:lvl9pPr>
    </p:titleStyle>
    <p:bodyStyle>
      <a:lvl1pPr marL="187523" indent="-185738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386656" indent="-193775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546497" indent="-159842" algn="l" rtl="0" eaLnBrk="1" fontAlgn="base" hangingPunct="1">
        <a:lnSpc>
          <a:spcPct val="90000"/>
        </a:lnSpc>
        <a:spcBef>
          <a:spcPts val="2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706339" indent="-159842" algn="l" rtl="0" eaLnBrk="1" fontAlgn="base" hangingPunct="1">
        <a:lnSpc>
          <a:spcPct val="90000"/>
        </a:lnSpc>
        <a:spcBef>
          <a:spcPts val="2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773311" indent="-66973" algn="l" rtl="0" eaLnBrk="1" fontAlgn="base" hangingPunct="1">
        <a:lnSpc>
          <a:spcPct val="95000"/>
        </a:lnSpc>
        <a:spcBef>
          <a:spcPts val="675"/>
        </a:spcBef>
        <a:spcAft>
          <a:spcPct val="0"/>
        </a:spcAft>
        <a:buClr>
          <a:srgbClr val="FFFFFF"/>
        </a:buClr>
        <a:buSzPct val="100000"/>
        <a:buFont typeface="Arial" pitchFamily="34" charset="0"/>
        <a:buChar char="»"/>
        <a:defRPr>
          <a:solidFill>
            <a:schemeClr val="tx2"/>
          </a:solidFill>
          <a:latin typeface="+mn-lt"/>
          <a:ea typeface="+mn-ea"/>
          <a:cs typeface="+mn-cs"/>
          <a:sym typeface="Arial" pitchFamily="34" charset="0"/>
        </a:defRPr>
      </a:lvl5pPr>
      <a:lvl6pPr marL="1416248" indent="-128588" algn="l" rtl="0" eaLnBrk="1" fontAlgn="base" hangingPunct="1">
        <a:lnSpc>
          <a:spcPct val="95000"/>
        </a:lnSpc>
        <a:spcBef>
          <a:spcPts val="1013"/>
        </a:spcBef>
        <a:spcAft>
          <a:spcPct val="0"/>
        </a:spcAft>
        <a:buClr>
          <a:srgbClr val="FFFFFF"/>
        </a:buClr>
        <a:buSzPct val="100000"/>
        <a:buFont typeface="Arial" pitchFamily="-107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6pPr>
      <a:lvl7pPr marL="1673423" indent="-128588" algn="l" rtl="0" eaLnBrk="1" fontAlgn="base" hangingPunct="1">
        <a:lnSpc>
          <a:spcPct val="95000"/>
        </a:lnSpc>
        <a:spcBef>
          <a:spcPts val="1013"/>
        </a:spcBef>
        <a:spcAft>
          <a:spcPct val="0"/>
        </a:spcAft>
        <a:buClr>
          <a:srgbClr val="FFFFFF"/>
        </a:buClr>
        <a:buSzPct val="100000"/>
        <a:buFont typeface="Arial" pitchFamily="-107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7pPr>
      <a:lvl8pPr marL="1930598" indent="-128588" algn="l" rtl="0" eaLnBrk="1" fontAlgn="base" hangingPunct="1">
        <a:lnSpc>
          <a:spcPct val="95000"/>
        </a:lnSpc>
        <a:spcBef>
          <a:spcPts val="1013"/>
        </a:spcBef>
        <a:spcAft>
          <a:spcPct val="0"/>
        </a:spcAft>
        <a:buClr>
          <a:srgbClr val="FFFFFF"/>
        </a:buClr>
        <a:buSzPct val="100000"/>
        <a:buFont typeface="Arial" pitchFamily="-107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8pPr>
      <a:lvl9pPr marL="2187773" indent="-128588" algn="l" rtl="0" eaLnBrk="1" fontAlgn="base" hangingPunct="1">
        <a:lnSpc>
          <a:spcPct val="95000"/>
        </a:lnSpc>
        <a:spcBef>
          <a:spcPts val="1013"/>
        </a:spcBef>
        <a:spcAft>
          <a:spcPct val="0"/>
        </a:spcAft>
        <a:buClr>
          <a:srgbClr val="FFFFFF"/>
        </a:buClr>
        <a:buSzPct val="100000"/>
        <a:buFont typeface="Arial" pitchFamily="-107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9pPr>
    </p:bodyStyle>
    <p:otherStyle>
      <a:defPPr>
        <a:defRPr lang="en-US"/>
      </a:defPPr>
      <a:lvl1pPr marL="0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96" userDrawn="1">
          <p15:clr>
            <a:srgbClr val="F26B43"/>
          </p15:clr>
        </p15:guide>
        <p15:guide id="5" orient="horz" pos="5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hyperlink" Target="https://en.wikipedia.org/wiki/Refresh_frequency" TargetMode="Externa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tiff"/><Relationship Id="rId5" Type="http://schemas.openxmlformats.org/officeDocument/2006/relationships/image" Target="../media/image39.tiff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hyperlink" Target="https://www.youtube.com/edit?o=U&amp;video_id=JplMMRcb8c8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tiff"/><Relationship Id="rId3" Type="http://schemas.openxmlformats.org/officeDocument/2006/relationships/image" Target="../media/image48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0.jpeg"/><Relationship Id="rId3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0.jpeg"/><Relationship Id="rId3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9.png"/><Relationship Id="rId3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20" Type="http://schemas.openxmlformats.org/officeDocument/2006/relationships/image" Target="../media/image29.tiff"/><Relationship Id="rId21" Type="http://schemas.openxmlformats.org/officeDocument/2006/relationships/image" Target="../media/image30.png"/><Relationship Id="rId22" Type="http://schemas.openxmlformats.org/officeDocument/2006/relationships/image" Target="../media/image31.jpeg"/><Relationship Id="rId23" Type="http://schemas.openxmlformats.org/officeDocument/2006/relationships/image" Target="../media/image32.png"/><Relationship Id="rId24" Type="http://schemas.microsoft.com/office/2007/relationships/hdphoto" Target="../media/hdphoto1.wdp"/><Relationship Id="rId25" Type="http://schemas.openxmlformats.org/officeDocument/2006/relationships/hyperlink" Target="https://www.grassvalley.com/assets/media/8165/20150820-SubCat.Graphics.CG_Graphics_Processors.1360x1120.png" TargetMode="External"/><Relationship Id="rId26" Type="http://schemas.openxmlformats.org/officeDocument/2006/relationships/image" Target="../media/image33.png"/><Relationship Id="rId27" Type="http://schemas.openxmlformats.org/officeDocument/2006/relationships/image" Target="../media/image34.png"/><Relationship Id="rId28" Type="http://schemas.microsoft.com/office/2007/relationships/hdphoto" Target="../media/hdphoto2.wdp"/><Relationship Id="rId29" Type="http://schemas.openxmlformats.org/officeDocument/2006/relationships/image" Target="../media/image35.png"/><Relationship Id="rId10" Type="http://schemas.openxmlformats.org/officeDocument/2006/relationships/hyperlink" Target="https://www.znetlive.com/blog/public-cloud-vs-private-cloud-vs-hybrid-cloud/" TargetMode="External"/><Relationship Id="rId11" Type="http://schemas.openxmlformats.org/officeDocument/2006/relationships/image" Target="../media/image22.png"/><Relationship Id="rId12" Type="http://schemas.openxmlformats.org/officeDocument/2006/relationships/hyperlink" Target="http://greenpages.com/cloud/aws-monitoring-the-memory-of-your-virtual-machine-ami/" TargetMode="External"/><Relationship Id="rId13" Type="http://schemas.openxmlformats.org/officeDocument/2006/relationships/image" Target="../media/image23.png"/><Relationship Id="rId14" Type="http://schemas.openxmlformats.org/officeDocument/2006/relationships/hyperlink" Target="http://vasa.dvrlists.com/azure/" TargetMode="External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27.png"/><Relationship Id="rId19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refstack.openstack.org/" TargetMode="External"/><Relationship Id="rId4" Type="http://schemas.openxmlformats.org/officeDocument/2006/relationships/image" Target="../media/image17.png"/><Relationship Id="rId5" Type="http://schemas.openxmlformats.org/officeDocument/2006/relationships/hyperlink" Target="https://www.hit2k.com/2015/06/vmware-workstation.html" TargetMode="External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2.tif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gerrit.fd.io/" TargetMode="External"/><Relationship Id="rId4" Type="http://schemas.openxmlformats.org/officeDocument/2006/relationships/hyperlink" Target="https://wiki.fd.io/view/VPP" TargetMode="External"/><Relationship Id="rId5" Type="http://schemas.openxmlformats.org/officeDocument/2006/relationships/hyperlink" Target="https://www.youtube.com/channel/UCIJ2OP6_i1npoHM39kxvwyg" TargetMode="External"/><Relationship Id="rId6" Type="http://schemas.openxmlformats.org/officeDocument/2006/relationships/hyperlink" Target="http://lists.fd.io/" TargetMode="External"/><Relationship Id="rId7" Type="http://schemas.openxmlformats.org/officeDocument/2006/relationships/hyperlink" Target="https://contiv.github.io/" TargetMode="External"/><Relationship Id="rId1" Type="http://schemas.openxmlformats.org/officeDocument/2006/relationships/slideLayout" Target="../slideLayouts/slideLayout9.xml"/><Relationship Id="rId2" Type="http://schemas.openxmlformats.org/officeDocument/2006/relationships/hyperlink" Target="http://fd.io/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630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1160937" y="1200150"/>
            <a:ext cx="2350340" cy="1858640"/>
          </a:xfrm>
          <a:prstGeom prst="roundRect">
            <a:avLst/>
          </a:prstGeom>
          <a:solidFill>
            <a:schemeClr val="lt1"/>
          </a:solidFill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100" b="1" dirty="0" smtClean="0">
                <a:solidFill>
                  <a:srgbClr val="0070C0"/>
                </a:solidFill>
              </a:rPr>
              <a:t>What I said I did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Microservice</a:t>
            </a:r>
            <a:r>
              <a:rPr lang="en-US" dirty="0" smtClean="0"/>
              <a:t> decomposition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530077" y="1238210"/>
            <a:ext cx="1403623" cy="1399241"/>
            <a:chOff x="1568177" y="791509"/>
            <a:chExt cx="3883509" cy="2930954"/>
          </a:xfrm>
        </p:grpSpPr>
        <p:sp>
          <p:nvSpPr>
            <p:cNvPr id="29" name="Rounded Rectangle 28"/>
            <p:cNvSpPr/>
            <p:nvPr/>
          </p:nvSpPr>
          <p:spPr>
            <a:xfrm>
              <a:off x="2062425" y="2117121"/>
              <a:ext cx="721095" cy="381000"/>
            </a:xfrm>
            <a:prstGeom prst="roundRect">
              <a:avLst/>
            </a:prstGeom>
            <a:solidFill>
              <a:schemeClr val="accent3">
                <a:lumMod val="75000"/>
                <a:alpha val="70000"/>
              </a:schemeClr>
            </a:solidFill>
            <a:ln w="3175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324864" y="993346"/>
              <a:ext cx="721095" cy="381000"/>
            </a:xfrm>
            <a:prstGeom prst="roundRect">
              <a:avLst/>
            </a:prstGeom>
            <a:solidFill>
              <a:srgbClr val="7030A0">
                <a:alpha val="70000"/>
              </a:srgbClr>
            </a:solidFill>
            <a:ln w="3175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098484" y="791509"/>
              <a:ext cx="721095" cy="381000"/>
            </a:xfrm>
            <a:prstGeom prst="roundRect">
              <a:avLst/>
            </a:prstGeom>
            <a:solidFill>
              <a:srgbClr val="7030A0">
                <a:alpha val="70000"/>
              </a:srgbClr>
            </a:solidFill>
            <a:ln w="3175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964317" y="951506"/>
              <a:ext cx="721095" cy="381000"/>
            </a:xfrm>
            <a:prstGeom prst="roundRect">
              <a:avLst/>
            </a:prstGeom>
            <a:solidFill>
              <a:srgbClr val="7030A0"/>
            </a:solidFill>
            <a:ln w="3175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869704" y="1894365"/>
              <a:ext cx="721095" cy="381000"/>
            </a:xfrm>
            <a:prstGeom prst="roundRect">
              <a:avLst/>
            </a:prstGeom>
            <a:solidFill>
              <a:schemeClr val="accent3">
                <a:lumMod val="75000"/>
                <a:alpha val="70000"/>
              </a:schemeClr>
            </a:solidFill>
            <a:ln w="3175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568177" y="2038350"/>
              <a:ext cx="721095" cy="3810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347422" y="2155221"/>
              <a:ext cx="721095" cy="381000"/>
            </a:xfrm>
            <a:prstGeom prst="roundRect">
              <a:avLst/>
            </a:prstGeom>
            <a:solidFill>
              <a:schemeClr val="accent3">
                <a:lumMod val="75000"/>
                <a:alpha val="70000"/>
              </a:schemeClr>
            </a:solidFill>
            <a:ln w="3175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154701" y="1932465"/>
              <a:ext cx="721095" cy="381000"/>
            </a:xfrm>
            <a:prstGeom prst="roundRect">
              <a:avLst/>
            </a:prstGeom>
            <a:solidFill>
              <a:schemeClr val="accent3">
                <a:lumMod val="75000"/>
                <a:alpha val="70000"/>
              </a:schemeClr>
            </a:solidFill>
            <a:ln w="3175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853174" y="2076450"/>
              <a:ext cx="721095" cy="3810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932648" y="3341463"/>
              <a:ext cx="721095" cy="381000"/>
            </a:xfrm>
            <a:prstGeom prst="roundRect">
              <a:avLst/>
            </a:prstGeom>
            <a:solidFill>
              <a:srgbClr val="0070C0">
                <a:alpha val="70000"/>
              </a:srgbClr>
            </a:solidFill>
            <a:ln w="3175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739927" y="3118707"/>
              <a:ext cx="721095" cy="381000"/>
            </a:xfrm>
            <a:prstGeom prst="roundRect">
              <a:avLst/>
            </a:prstGeom>
            <a:solidFill>
              <a:srgbClr val="0070C0">
                <a:alpha val="70000"/>
              </a:srgbClr>
            </a:solidFill>
            <a:ln w="3175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2438400" y="3262692"/>
              <a:ext cx="721095" cy="381000"/>
            </a:xfrm>
            <a:prstGeom prst="roundRect">
              <a:avLst/>
            </a:prstGeom>
            <a:solidFill>
              <a:srgbClr val="0070C0"/>
            </a:solidFill>
            <a:ln w="3175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>
              <a:off x="3515248" y="1515060"/>
              <a:ext cx="0" cy="325719"/>
            </a:xfrm>
            <a:prstGeom prst="straightConnector1">
              <a:avLst/>
            </a:prstGeom>
            <a:solidFill>
              <a:srgbClr val="0183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0" name="Rounded Rectangle 39"/>
            <p:cNvSpPr/>
            <p:nvPr/>
          </p:nvSpPr>
          <p:spPr>
            <a:xfrm>
              <a:off x="4730591" y="2201736"/>
              <a:ext cx="721095" cy="381000"/>
            </a:xfrm>
            <a:prstGeom prst="roundRect">
              <a:avLst/>
            </a:prstGeom>
            <a:solidFill>
              <a:schemeClr val="accent3">
                <a:lumMod val="75000"/>
                <a:alpha val="70000"/>
              </a:schemeClr>
            </a:solidFill>
            <a:ln w="3175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537870" y="1978980"/>
              <a:ext cx="721095" cy="381000"/>
            </a:xfrm>
            <a:prstGeom prst="roundRect">
              <a:avLst/>
            </a:prstGeom>
            <a:solidFill>
              <a:schemeClr val="accent3">
                <a:lumMod val="75000"/>
                <a:alpha val="70000"/>
              </a:schemeClr>
            </a:solidFill>
            <a:ln w="3175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4236343" y="2122965"/>
              <a:ext cx="721095" cy="3810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4540207" y="3341463"/>
              <a:ext cx="721095" cy="381000"/>
            </a:xfrm>
            <a:prstGeom prst="roundRect">
              <a:avLst/>
            </a:prstGeom>
            <a:solidFill>
              <a:srgbClr val="0070C0">
                <a:alpha val="70000"/>
              </a:srgbClr>
            </a:solidFill>
            <a:ln w="3175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4347486" y="3118707"/>
              <a:ext cx="721095" cy="381000"/>
            </a:xfrm>
            <a:prstGeom prst="roundRect">
              <a:avLst/>
            </a:prstGeom>
            <a:solidFill>
              <a:srgbClr val="0070C0">
                <a:alpha val="70000"/>
              </a:srgbClr>
            </a:solidFill>
            <a:ln w="3175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045959" y="3262692"/>
              <a:ext cx="721095" cy="381000"/>
            </a:xfrm>
            <a:prstGeom prst="roundRect">
              <a:avLst/>
            </a:prstGeom>
            <a:solidFill>
              <a:srgbClr val="0070C0"/>
            </a:solidFill>
            <a:ln w="3175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 bwMode="auto">
            <a:xfrm>
              <a:off x="3574269" y="2658409"/>
              <a:ext cx="0" cy="370541"/>
            </a:xfrm>
            <a:prstGeom prst="straightConnector1">
              <a:avLst/>
            </a:prstGeom>
            <a:solidFill>
              <a:srgbClr val="0183B7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8" name="Rounded Rectangle 37"/>
          <p:cNvSpPr/>
          <p:nvPr/>
        </p:nvSpPr>
        <p:spPr>
          <a:xfrm>
            <a:off x="4267200" y="1200150"/>
            <a:ext cx="2350340" cy="1858640"/>
          </a:xfrm>
          <a:prstGeom prst="roundRect">
            <a:avLst/>
          </a:prstGeom>
          <a:solidFill>
            <a:schemeClr val="lt1"/>
          </a:solidFill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100" b="1" dirty="0" smtClean="0">
                <a:solidFill>
                  <a:srgbClr val="0070C0"/>
                </a:solidFill>
              </a:rPr>
              <a:t>What management heard</a:t>
            </a:r>
          </a:p>
        </p:txBody>
      </p:sp>
      <p:sp>
        <p:nvSpPr>
          <p:cNvPr id="10" name="Cloud 9"/>
          <p:cNvSpPr/>
          <p:nvPr/>
        </p:nvSpPr>
        <p:spPr bwMode="auto">
          <a:xfrm>
            <a:off x="4373581" y="1254169"/>
            <a:ext cx="2109496" cy="1431841"/>
          </a:xfrm>
          <a:prstGeom prst="cloud">
            <a:avLst/>
          </a:prstGeom>
          <a:noFill/>
          <a:ln w="12700" cap="flat">
            <a:solidFill>
              <a:schemeClr val="tx2"/>
            </a:solidFill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 err="1" smtClean="0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865649" y="1610529"/>
            <a:ext cx="1153441" cy="783740"/>
            <a:chOff x="2520021" y="3023746"/>
            <a:chExt cx="1153441" cy="783740"/>
          </a:xfrm>
        </p:grpSpPr>
        <p:sp>
          <p:nvSpPr>
            <p:cNvPr id="49" name="Rounded Rectangle 48"/>
            <p:cNvSpPr/>
            <p:nvPr/>
          </p:nvSpPr>
          <p:spPr>
            <a:xfrm>
              <a:off x="2520021" y="3023746"/>
              <a:ext cx="260627" cy="181890"/>
            </a:xfrm>
            <a:prstGeom prst="roundRect">
              <a:avLst/>
            </a:prstGeom>
            <a:solidFill>
              <a:srgbClr val="7030A0"/>
            </a:solidFill>
            <a:ln w="3175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2547061" y="3625596"/>
              <a:ext cx="260627" cy="18189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2935185" y="3114691"/>
              <a:ext cx="260627" cy="18189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2650335" y="3324671"/>
              <a:ext cx="260627" cy="181890"/>
            </a:xfrm>
            <a:prstGeom prst="roundRect">
              <a:avLst/>
            </a:prstGeom>
            <a:solidFill>
              <a:srgbClr val="0070C0"/>
            </a:solidFill>
            <a:ln w="3175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3206183" y="3365067"/>
              <a:ext cx="260627" cy="18189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3412835" y="3023746"/>
              <a:ext cx="260627" cy="181890"/>
            </a:xfrm>
            <a:prstGeom prst="roundRect">
              <a:avLst/>
            </a:prstGeom>
            <a:solidFill>
              <a:srgbClr val="0070C0"/>
            </a:solidFill>
            <a:ln w="3175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2945556" y="3546957"/>
              <a:ext cx="260627" cy="181890"/>
            </a:xfrm>
            <a:prstGeom prst="roundRect">
              <a:avLst/>
            </a:prstGeom>
            <a:solidFill>
              <a:srgbClr val="7030A0"/>
            </a:solidFill>
            <a:ln w="3175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189316" y="3926791"/>
            <a:ext cx="665567" cy="279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mtClean="0">
                <a:solidFill>
                  <a:srgbClr val="0070C0"/>
                </a:solidFill>
              </a:rPr>
              <a:t>but.... </a:t>
            </a:r>
            <a:endParaRPr lang="en-US" dirty="0" err="1" smtClean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148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/>
          <p:cNvGrpSpPr/>
          <p:nvPr/>
        </p:nvGrpSpPr>
        <p:grpSpPr>
          <a:xfrm>
            <a:off x="4127365" y="640936"/>
            <a:ext cx="2350340" cy="2114926"/>
            <a:chOff x="580470" y="990224"/>
            <a:chExt cx="2350340" cy="2114926"/>
          </a:xfrm>
        </p:grpSpPr>
        <p:sp>
          <p:nvSpPr>
            <p:cNvPr id="126" name="Rounded Rectangle 125"/>
            <p:cNvSpPr/>
            <p:nvPr/>
          </p:nvSpPr>
          <p:spPr>
            <a:xfrm>
              <a:off x="580470" y="990224"/>
              <a:ext cx="2350340" cy="2114925"/>
            </a:xfrm>
            <a:prstGeom prst="roundRect">
              <a:avLst/>
            </a:prstGeom>
            <a:solidFill>
              <a:schemeClr val="lt1"/>
            </a:solidFill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sz="1100" b="1" dirty="0" smtClean="0">
                <a:solidFill>
                  <a:srgbClr val="0070C0"/>
                </a:solidFill>
              </a:endParaRPr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953258" y="1088966"/>
              <a:ext cx="916881" cy="624382"/>
              <a:chOff x="953258" y="1088966"/>
              <a:chExt cx="916881" cy="624382"/>
            </a:xfrm>
          </p:grpSpPr>
          <p:grpSp>
            <p:nvGrpSpPr>
              <p:cNvPr id="153" name="Group 152"/>
              <p:cNvGrpSpPr/>
              <p:nvPr/>
            </p:nvGrpSpPr>
            <p:grpSpPr>
              <a:xfrm>
                <a:off x="953258" y="1377820"/>
                <a:ext cx="260627" cy="279530"/>
                <a:chOff x="953258" y="1377820"/>
                <a:chExt cx="260627" cy="279530"/>
              </a:xfrm>
            </p:grpSpPr>
            <p:sp>
              <p:nvSpPr>
                <p:cNvPr id="161" name="Rounded Rectangle 160"/>
                <p:cNvSpPr/>
                <p:nvPr/>
              </p:nvSpPr>
              <p:spPr>
                <a:xfrm>
                  <a:off x="953258" y="1377820"/>
                  <a:ext cx="260627" cy="181890"/>
                </a:xfrm>
                <a:prstGeom prst="roundRect">
                  <a:avLst/>
                </a:prstGeom>
                <a:solidFill>
                  <a:srgbClr val="7030A0"/>
                </a:solidFill>
                <a:ln w="3175"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1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62" name="Straight Arrow Connector 161"/>
                <p:cNvCxnSpPr/>
                <p:nvPr/>
              </p:nvCxnSpPr>
              <p:spPr bwMode="auto">
                <a:xfrm>
                  <a:off x="1083571" y="1556653"/>
                  <a:ext cx="0" cy="100697"/>
                </a:xfrm>
                <a:prstGeom prst="straightConnector1">
                  <a:avLst/>
                </a:prstGeom>
                <a:solidFill>
                  <a:srgbClr val="0183B7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54" name="Group 153"/>
              <p:cNvGrpSpPr/>
              <p:nvPr/>
            </p:nvGrpSpPr>
            <p:grpSpPr>
              <a:xfrm>
                <a:off x="1224933" y="1222677"/>
                <a:ext cx="260627" cy="279530"/>
                <a:chOff x="953258" y="1377820"/>
                <a:chExt cx="260627" cy="279530"/>
              </a:xfrm>
            </p:grpSpPr>
            <p:sp>
              <p:nvSpPr>
                <p:cNvPr id="159" name="Rounded Rectangle 158"/>
                <p:cNvSpPr/>
                <p:nvPr/>
              </p:nvSpPr>
              <p:spPr>
                <a:xfrm>
                  <a:off x="953258" y="1377820"/>
                  <a:ext cx="260627" cy="181890"/>
                </a:xfrm>
                <a:prstGeom prst="roundRect">
                  <a:avLst/>
                </a:prstGeom>
                <a:solidFill>
                  <a:srgbClr val="7030A0">
                    <a:alpha val="70000"/>
                  </a:srgbClr>
                </a:solidFill>
                <a:ln w="3175"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1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60" name="Straight Arrow Connector 159"/>
                <p:cNvCxnSpPr/>
                <p:nvPr/>
              </p:nvCxnSpPr>
              <p:spPr bwMode="auto">
                <a:xfrm>
                  <a:off x="1083571" y="1556653"/>
                  <a:ext cx="0" cy="100697"/>
                </a:xfrm>
                <a:prstGeom prst="straightConnector1">
                  <a:avLst/>
                </a:prstGeom>
                <a:solidFill>
                  <a:srgbClr val="0183B7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55" name="Group 154"/>
              <p:cNvGrpSpPr/>
              <p:nvPr/>
            </p:nvGrpSpPr>
            <p:grpSpPr>
              <a:xfrm>
                <a:off x="1508988" y="1088966"/>
                <a:ext cx="260627" cy="279530"/>
                <a:chOff x="953258" y="1377820"/>
                <a:chExt cx="260627" cy="279530"/>
              </a:xfrm>
            </p:grpSpPr>
            <p:sp>
              <p:nvSpPr>
                <p:cNvPr id="157" name="Rounded Rectangle 156"/>
                <p:cNvSpPr/>
                <p:nvPr/>
              </p:nvSpPr>
              <p:spPr>
                <a:xfrm>
                  <a:off x="953258" y="1377820"/>
                  <a:ext cx="260627" cy="181890"/>
                </a:xfrm>
                <a:prstGeom prst="roundRect">
                  <a:avLst/>
                </a:prstGeom>
                <a:solidFill>
                  <a:srgbClr val="7030A0">
                    <a:alpha val="70000"/>
                  </a:srgbClr>
                </a:solidFill>
                <a:ln w="3175"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1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58" name="Straight Arrow Connector 157"/>
                <p:cNvCxnSpPr/>
                <p:nvPr/>
              </p:nvCxnSpPr>
              <p:spPr bwMode="auto">
                <a:xfrm>
                  <a:off x="1083571" y="1556653"/>
                  <a:ext cx="0" cy="100697"/>
                </a:xfrm>
                <a:prstGeom prst="straightConnector1">
                  <a:avLst/>
                </a:prstGeom>
                <a:solidFill>
                  <a:srgbClr val="0183B7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56" name="Straight Connector 155"/>
              <p:cNvCxnSpPr/>
              <p:nvPr/>
            </p:nvCxnSpPr>
            <p:spPr bwMode="auto">
              <a:xfrm flipV="1">
                <a:off x="982079" y="1265036"/>
                <a:ext cx="888060" cy="448312"/>
              </a:xfrm>
              <a:prstGeom prst="line">
                <a:avLst/>
              </a:prstGeom>
              <a:solidFill>
                <a:srgbClr val="0183B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28" name="Group 127"/>
            <p:cNvGrpSpPr/>
            <p:nvPr/>
          </p:nvGrpSpPr>
          <p:grpSpPr>
            <a:xfrm>
              <a:off x="1645325" y="1401510"/>
              <a:ext cx="916881" cy="624382"/>
              <a:chOff x="953258" y="1088966"/>
              <a:chExt cx="916881" cy="624382"/>
            </a:xfrm>
          </p:grpSpPr>
          <p:grpSp>
            <p:nvGrpSpPr>
              <p:cNvPr id="143" name="Group 142"/>
              <p:cNvGrpSpPr/>
              <p:nvPr/>
            </p:nvGrpSpPr>
            <p:grpSpPr>
              <a:xfrm>
                <a:off x="953258" y="1377820"/>
                <a:ext cx="260627" cy="279530"/>
                <a:chOff x="953258" y="1377820"/>
                <a:chExt cx="260627" cy="279530"/>
              </a:xfrm>
            </p:grpSpPr>
            <p:sp>
              <p:nvSpPr>
                <p:cNvPr id="151" name="Rounded Rectangle 150"/>
                <p:cNvSpPr/>
                <p:nvPr/>
              </p:nvSpPr>
              <p:spPr>
                <a:xfrm>
                  <a:off x="953258" y="1377820"/>
                  <a:ext cx="260627" cy="181890"/>
                </a:xfrm>
                <a:prstGeom prst="roundRect">
                  <a:avLst/>
                </a:prstGeom>
                <a:solidFill>
                  <a:schemeClr val="accent3">
                    <a:lumMod val="75000"/>
                  </a:schemeClr>
                </a:solidFill>
                <a:ln w="3175"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1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52" name="Straight Arrow Connector 151"/>
                <p:cNvCxnSpPr/>
                <p:nvPr/>
              </p:nvCxnSpPr>
              <p:spPr bwMode="auto">
                <a:xfrm>
                  <a:off x="1083571" y="1556653"/>
                  <a:ext cx="0" cy="100697"/>
                </a:xfrm>
                <a:prstGeom prst="straightConnector1">
                  <a:avLst/>
                </a:prstGeom>
                <a:solidFill>
                  <a:srgbClr val="0183B7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44" name="Group 143"/>
              <p:cNvGrpSpPr/>
              <p:nvPr/>
            </p:nvGrpSpPr>
            <p:grpSpPr>
              <a:xfrm>
                <a:off x="1224933" y="1222677"/>
                <a:ext cx="260627" cy="279530"/>
                <a:chOff x="953258" y="1377820"/>
                <a:chExt cx="260627" cy="279530"/>
              </a:xfrm>
            </p:grpSpPr>
            <p:sp>
              <p:nvSpPr>
                <p:cNvPr id="149" name="Rounded Rectangle 148"/>
                <p:cNvSpPr/>
                <p:nvPr/>
              </p:nvSpPr>
              <p:spPr>
                <a:xfrm>
                  <a:off x="953258" y="1377820"/>
                  <a:ext cx="260627" cy="181890"/>
                </a:xfrm>
                <a:prstGeom prst="roundRect">
                  <a:avLst/>
                </a:prstGeom>
                <a:solidFill>
                  <a:schemeClr val="accent3">
                    <a:lumMod val="75000"/>
                    <a:alpha val="70000"/>
                  </a:schemeClr>
                </a:solidFill>
                <a:ln w="3175"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1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50" name="Straight Arrow Connector 149"/>
                <p:cNvCxnSpPr/>
                <p:nvPr/>
              </p:nvCxnSpPr>
              <p:spPr bwMode="auto">
                <a:xfrm>
                  <a:off x="1083571" y="1556653"/>
                  <a:ext cx="0" cy="100697"/>
                </a:xfrm>
                <a:prstGeom prst="straightConnector1">
                  <a:avLst/>
                </a:prstGeom>
                <a:solidFill>
                  <a:srgbClr val="0183B7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45" name="Group 144"/>
              <p:cNvGrpSpPr/>
              <p:nvPr/>
            </p:nvGrpSpPr>
            <p:grpSpPr>
              <a:xfrm>
                <a:off x="1508988" y="1088966"/>
                <a:ext cx="260627" cy="279530"/>
                <a:chOff x="953258" y="1377820"/>
                <a:chExt cx="260627" cy="279530"/>
              </a:xfrm>
            </p:grpSpPr>
            <p:sp>
              <p:nvSpPr>
                <p:cNvPr id="147" name="Rounded Rectangle 146"/>
                <p:cNvSpPr/>
                <p:nvPr/>
              </p:nvSpPr>
              <p:spPr>
                <a:xfrm>
                  <a:off x="953258" y="1377820"/>
                  <a:ext cx="260627" cy="181890"/>
                </a:xfrm>
                <a:prstGeom prst="roundRect">
                  <a:avLst/>
                </a:prstGeom>
                <a:solidFill>
                  <a:schemeClr val="accent3">
                    <a:lumMod val="75000"/>
                    <a:alpha val="70000"/>
                  </a:schemeClr>
                </a:solidFill>
                <a:ln w="3175"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1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48" name="Straight Arrow Connector 147"/>
                <p:cNvCxnSpPr/>
                <p:nvPr/>
              </p:nvCxnSpPr>
              <p:spPr bwMode="auto">
                <a:xfrm>
                  <a:off x="1083571" y="1556653"/>
                  <a:ext cx="0" cy="100697"/>
                </a:xfrm>
                <a:prstGeom prst="straightConnector1">
                  <a:avLst/>
                </a:prstGeom>
                <a:solidFill>
                  <a:srgbClr val="0183B7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46" name="Straight Connector 145"/>
              <p:cNvCxnSpPr/>
              <p:nvPr/>
            </p:nvCxnSpPr>
            <p:spPr bwMode="auto">
              <a:xfrm flipV="1">
                <a:off x="982079" y="1265036"/>
                <a:ext cx="888060" cy="448312"/>
              </a:xfrm>
              <a:prstGeom prst="line">
                <a:avLst/>
              </a:prstGeom>
              <a:solidFill>
                <a:srgbClr val="0183B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29" name="Group 128"/>
            <p:cNvGrpSpPr/>
            <p:nvPr/>
          </p:nvGrpSpPr>
          <p:grpSpPr>
            <a:xfrm>
              <a:off x="1282789" y="2082169"/>
              <a:ext cx="916881" cy="624382"/>
              <a:chOff x="953258" y="1088966"/>
              <a:chExt cx="916881" cy="624382"/>
            </a:xfrm>
          </p:grpSpPr>
          <p:grpSp>
            <p:nvGrpSpPr>
              <p:cNvPr id="133" name="Group 132"/>
              <p:cNvGrpSpPr/>
              <p:nvPr/>
            </p:nvGrpSpPr>
            <p:grpSpPr>
              <a:xfrm>
                <a:off x="953258" y="1377820"/>
                <a:ext cx="260627" cy="279530"/>
                <a:chOff x="953258" y="1377820"/>
                <a:chExt cx="260627" cy="279530"/>
              </a:xfrm>
            </p:grpSpPr>
            <p:sp>
              <p:nvSpPr>
                <p:cNvPr id="141" name="Rounded Rectangle 140"/>
                <p:cNvSpPr/>
                <p:nvPr/>
              </p:nvSpPr>
              <p:spPr>
                <a:xfrm>
                  <a:off x="953258" y="1377820"/>
                  <a:ext cx="260627" cy="181890"/>
                </a:xfrm>
                <a:prstGeom prst="roundRect">
                  <a:avLst/>
                </a:prstGeom>
                <a:solidFill>
                  <a:srgbClr val="0070C0"/>
                </a:solidFill>
                <a:ln w="3175"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1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42" name="Straight Arrow Connector 141"/>
                <p:cNvCxnSpPr/>
                <p:nvPr/>
              </p:nvCxnSpPr>
              <p:spPr bwMode="auto">
                <a:xfrm>
                  <a:off x="1083571" y="1556653"/>
                  <a:ext cx="0" cy="100697"/>
                </a:xfrm>
                <a:prstGeom prst="straightConnector1">
                  <a:avLst/>
                </a:prstGeom>
                <a:solidFill>
                  <a:srgbClr val="0183B7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34" name="Group 133"/>
              <p:cNvGrpSpPr/>
              <p:nvPr/>
            </p:nvGrpSpPr>
            <p:grpSpPr>
              <a:xfrm>
                <a:off x="1224933" y="1222677"/>
                <a:ext cx="260627" cy="279530"/>
                <a:chOff x="953258" y="1377820"/>
                <a:chExt cx="260627" cy="279530"/>
              </a:xfrm>
            </p:grpSpPr>
            <p:sp>
              <p:nvSpPr>
                <p:cNvPr id="139" name="Rounded Rectangle 138"/>
                <p:cNvSpPr/>
                <p:nvPr/>
              </p:nvSpPr>
              <p:spPr>
                <a:xfrm>
                  <a:off x="953258" y="1377820"/>
                  <a:ext cx="260627" cy="181890"/>
                </a:xfrm>
                <a:prstGeom prst="roundRect">
                  <a:avLst/>
                </a:prstGeom>
                <a:solidFill>
                  <a:srgbClr val="0070C0">
                    <a:alpha val="70000"/>
                  </a:srgbClr>
                </a:solidFill>
                <a:ln w="3175"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1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40" name="Straight Arrow Connector 139"/>
                <p:cNvCxnSpPr/>
                <p:nvPr/>
              </p:nvCxnSpPr>
              <p:spPr bwMode="auto">
                <a:xfrm>
                  <a:off x="1083571" y="1556653"/>
                  <a:ext cx="0" cy="100697"/>
                </a:xfrm>
                <a:prstGeom prst="straightConnector1">
                  <a:avLst/>
                </a:prstGeom>
                <a:solidFill>
                  <a:srgbClr val="0183B7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35" name="Group 134"/>
              <p:cNvGrpSpPr/>
              <p:nvPr/>
            </p:nvGrpSpPr>
            <p:grpSpPr>
              <a:xfrm>
                <a:off x="1508988" y="1088966"/>
                <a:ext cx="260627" cy="279530"/>
                <a:chOff x="953258" y="1377820"/>
                <a:chExt cx="260627" cy="279530"/>
              </a:xfrm>
            </p:grpSpPr>
            <p:sp>
              <p:nvSpPr>
                <p:cNvPr id="137" name="Rounded Rectangle 136"/>
                <p:cNvSpPr/>
                <p:nvPr/>
              </p:nvSpPr>
              <p:spPr>
                <a:xfrm>
                  <a:off x="953258" y="1377820"/>
                  <a:ext cx="260627" cy="181890"/>
                </a:xfrm>
                <a:prstGeom prst="roundRect">
                  <a:avLst/>
                </a:prstGeom>
                <a:solidFill>
                  <a:srgbClr val="0070C0">
                    <a:alpha val="70000"/>
                  </a:srgbClr>
                </a:solidFill>
                <a:ln w="3175"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1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38" name="Straight Arrow Connector 137"/>
                <p:cNvCxnSpPr/>
                <p:nvPr/>
              </p:nvCxnSpPr>
              <p:spPr bwMode="auto">
                <a:xfrm>
                  <a:off x="1083571" y="1556653"/>
                  <a:ext cx="0" cy="100697"/>
                </a:xfrm>
                <a:prstGeom prst="straightConnector1">
                  <a:avLst/>
                </a:prstGeom>
                <a:solidFill>
                  <a:srgbClr val="0183B7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36" name="Straight Connector 135"/>
              <p:cNvCxnSpPr/>
              <p:nvPr/>
            </p:nvCxnSpPr>
            <p:spPr bwMode="auto">
              <a:xfrm flipV="1">
                <a:off x="982079" y="1265036"/>
                <a:ext cx="888060" cy="448312"/>
              </a:xfrm>
              <a:prstGeom prst="line">
                <a:avLst/>
              </a:prstGeom>
              <a:solidFill>
                <a:srgbClr val="0183B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30" name="Straight Connector 129"/>
            <p:cNvCxnSpPr/>
            <p:nvPr/>
          </p:nvCxnSpPr>
          <p:spPr bwMode="auto">
            <a:xfrm>
              <a:off x="1133834" y="1647058"/>
              <a:ext cx="9166" cy="1458091"/>
            </a:xfrm>
            <a:prstGeom prst="line">
              <a:avLst/>
            </a:prstGeom>
            <a:solidFill>
              <a:srgbClr val="0183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 bwMode="auto">
            <a:xfrm flipH="1">
              <a:off x="2438400" y="1641670"/>
              <a:ext cx="7747" cy="1463479"/>
            </a:xfrm>
            <a:prstGeom prst="line">
              <a:avLst/>
            </a:prstGeom>
            <a:solidFill>
              <a:srgbClr val="0183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 bwMode="auto">
            <a:xfrm>
              <a:off x="1818607" y="2444920"/>
              <a:ext cx="7532" cy="660230"/>
            </a:xfrm>
            <a:prstGeom prst="line">
              <a:avLst/>
            </a:prstGeom>
            <a:solidFill>
              <a:srgbClr val="0183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7" name="Group 86"/>
          <p:cNvGrpSpPr/>
          <p:nvPr/>
        </p:nvGrpSpPr>
        <p:grpSpPr>
          <a:xfrm>
            <a:off x="2430415" y="1111043"/>
            <a:ext cx="2350340" cy="2114926"/>
            <a:chOff x="580470" y="990224"/>
            <a:chExt cx="2350340" cy="2114926"/>
          </a:xfrm>
        </p:grpSpPr>
        <p:sp>
          <p:nvSpPr>
            <p:cNvPr id="88" name="Rounded Rectangle 87"/>
            <p:cNvSpPr/>
            <p:nvPr/>
          </p:nvSpPr>
          <p:spPr>
            <a:xfrm>
              <a:off x="580470" y="990224"/>
              <a:ext cx="2350340" cy="2114925"/>
            </a:xfrm>
            <a:prstGeom prst="roundRect">
              <a:avLst/>
            </a:prstGeom>
            <a:solidFill>
              <a:schemeClr val="lt1"/>
            </a:solidFill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sz="1100" b="1" dirty="0" smtClean="0">
                <a:solidFill>
                  <a:srgbClr val="0070C0"/>
                </a:solidFill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953258" y="1088966"/>
              <a:ext cx="916881" cy="624382"/>
              <a:chOff x="953258" y="1088966"/>
              <a:chExt cx="916881" cy="624382"/>
            </a:xfrm>
          </p:grpSpPr>
          <p:grpSp>
            <p:nvGrpSpPr>
              <p:cNvPr id="115" name="Group 114"/>
              <p:cNvGrpSpPr/>
              <p:nvPr/>
            </p:nvGrpSpPr>
            <p:grpSpPr>
              <a:xfrm>
                <a:off x="953258" y="1377820"/>
                <a:ext cx="260627" cy="279530"/>
                <a:chOff x="953258" y="1377820"/>
                <a:chExt cx="260627" cy="279530"/>
              </a:xfrm>
            </p:grpSpPr>
            <p:sp>
              <p:nvSpPr>
                <p:cNvPr id="123" name="Rounded Rectangle 122"/>
                <p:cNvSpPr/>
                <p:nvPr/>
              </p:nvSpPr>
              <p:spPr>
                <a:xfrm>
                  <a:off x="953258" y="1377820"/>
                  <a:ext cx="260627" cy="181890"/>
                </a:xfrm>
                <a:prstGeom prst="roundRect">
                  <a:avLst/>
                </a:prstGeom>
                <a:solidFill>
                  <a:srgbClr val="7030A0"/>
                </a:solidFill>
                <a:ln w="3175"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1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24" name="Straight Arrow Connector 123"/>
                <p:cNvCxnSpPr/>
                <p:nvPr/>
              </p:nvCxnSpPr>
              <p:spPr bwMode="auto">
                <a:xfrm>
                  <a:off x="1083571" y="1556653"/>
                  <a:ext cx="0" cy="100697"/>
                </a:xfrm>
                <a:prstGeom prst="straightConnector1">
                  <a:avLst/>
                </a:prstGeom>
                <a:solidFill>
                  <a:srgbClr val="0183B7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6" name="Group 115"/>
              <p:cNvGrpSpPr/>
              <p:nvPr/>
            </p:nvGrpSpPr>
            <p:grpSpPr>
              <a:xfrm>
                <a:off x="1224933" y="1222677"/>
                <a:ext cx="260627" cy="279530"/>
                <a:chOff x="953258" y="1377820"/>
                <a:chExt cx="260627" cy="279530"/>
              </a:xfrm>
            </p:grpSpPr>
            <p:sp>
              <p:nvSpPr>
                <p:cNvPr id="121" name="Rounded Rectangle 120"/>
                <p:cNvSpPr/>
                <p:nvPr/>
              </p:nvSpPr>
              <p:spPr>
                <a:xfrm>
                  <a:off x="953258" y="1377820"/>
                  <a:ext cx="260627" cy="181890"/>
                </a:xfrm>
                <a:prstGeom prst="roundRect">
                  <a:avLst/>
                </a:prstGeom>
                <a:solidFill>
                  <a:srgbClr val="7030A0">
                    <a:alpha val="70000"/>
                  </a:srgbClr>
                </a:solidFill>
                <a:ln w="3175"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1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22" name="Straight Arrow Connector 121"/>
                <p:cNvCxnSpPr/>
                <p:nvPr/>
              </p:nvCxnSpPr>
              <p:spPr bwMode="auto">
                <a:xfrm>
                  <a:off x="1083571" y="1556653"/>
                  <a:ext cx="0" cy="100697"/>
                </a:xfrm>
                <a:prstGeom prst="straightConnector1">
                  <a:avLst/>
                </a:prstGeom>
                <a:solidFill>
                  <a:srgbClr val="0183B7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7" name="Group 116"/>
              <p:cNvGrpSpPr/>
              <p:nvPr/>
            </p:nvGrpSpPr>
            <p:grpSpPr>
              <a:xfrm>
                <a:off x="1508988" y="1088966"/>
                <a:ext cx="260627" cy="279530"/>
                <a:chOff x="953258" y="1377820"/>
                <a:chExt cx="260627" cy="279530"/>
              </a:xfrm>
            </p:grpSpPr>
            <p:sp>
              <p:nvSpPr>
                <p:cNvPr id="119" name="Rounded Rectangle 118"/>
                <p:cNvSpPr/>
                <p:nvPr/>
              </p:nvSpPr>
              <p:spPr>
                <a:xfrm>
                  <a:off x="953258" y="1377820"/>
                  <a:ext cx="260627" cy="181890"/>
                </a:xfrm>
                <a:prstGeom prst="roundRect">
                  <a:avLst/>
                </a:prstGeom>
                <a:solidFill>
                  <a:srgbClr val="7030A0">
                    <a:alpha val="70000"/>
                  </a:srgbClr>
                </a:solidFill>
                <a:ln w="3175"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1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20" name="Straight Arrow Connector 119"/>
                <p:cNvCxnSpPr/>
                <p:nvPr/>
              </p:nvCxnSpPr>
              <p:spPr bwMode="auto">
                <a:xfrm>
                  <a:off x="1083571" y="1556653"/>
                  <a:ext cx="0" cy="100697"/>
                </a:xfrm>
                <a:prstGeom prst="straightConnector1">
                  <a:avLst/>
                </a:prstGeom>
                <a:solidFill>
                  <a:srgbClr val="0183B7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18" name="Straight Connector 117"/>
              <p:cNvCxnSpPr/>
              <p:nvPr/>
            </p:nvCxnSpPr>
            <p:spPr bwMode="auto">
              <a:xfrm flipV="1">
                <a:off x="982079" y="1265036"/>
                <a:ext cx="888060" cy="448312"/>
              </a:xfrm>
              <a:prstGeom prst="line">
                <a:avLst/>
              </a:prstGeom>
              <a:solidFill>
                <a:srgbClr val="0183B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0" name="Group 89"/>
            <p:cNvGrpSpPr/>
            <p:nvPr/>
          </p:nvGrpSpPr>
          <p:grpSpPr>
            <a:xfrm>
              <a:off x="1645325" y="1401510"/>
              <a:ext cx="916881" cy="624382"/>
              <a:chOff x="953258" y="1088966"/>
              <a:chExt cx="916881" cy="624382"/>
            </a:xfrm>
          </p:grpSpPr>
          <p:grpSp>
            <p:nvGrpSpPr>
              <p:cNvPr id="105" name="Group 104"/>
              <p:cNvGrpSpPr/>
              <p:nvPr/>
            </p:nvGrpSpPr>
            <p:grpSpPr>
              <a:xfrm>
                <a:off x="953258" y="1377820"/>
                <a:ext cx="260627" cy="279530"/>
                <a:chOff x="953258" y="1377820"/>
                <a:chExt cx="260627" cy="279530"/>
              </a:xfrm>
            </p:grpSpPr>
            <p:sp>
              <p:nvSpPr>
                <p:cNvPr id="113" name="Rounded Rectangle 112"/>
                <p:cNvSpPr/>
                <p:nvPr/>
              </p:nvSpPr>
              <p:spPr>
                <a:xfrm>
                  <a:off x="953258" y="1377820"/>
                  <a:ext cx="260627" cy="181890"/>
                </a:xfrm>
                <a:prstGeom prst="roundRect">
                  <a:avLst/>
                </a:prstGeom>
                <a:solidFill>
                  <a:schemeClr val="accent3">
                    <a:lumMod val="75000"/>
                  </a:schemeClr>
                </a:solidFill>
                <a:ln w="3175"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1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14" name="Straight Arrow Connector 113"/>
                <p:cNvCxnSpPr/>
                <p:nvPr/>
              </p:nvCxnSpPr>
              <p:spPr bwMode="auto">
                <a:xfrm>
                  <a:off x="1083571" y="1556653"/>
                  <a:ext cx="0" cy="100697"/>
                </a:xfrm>
                <a:prstGeom prst="straightConnector1">
                  <a:avLst/>
                </a:prstGeom>
                <a:solidFill>
                  <a:srgbClr val="0183B7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06" name="Group 105"/>
              <p:cNvGrpSpPr/>
              <p:nvPr/>
            </p:nvGrpSpPr>
            <p:grpSpPr>
              <a:xfrm>
                <a:off x="1224933" y="1222677"/>
                <a:ext cx="260627" cy="279530"/>
                <a:chOff x="953258" y="1377820"/>
                <a:chExt cx="260627" cy="279530"/>
              </a:xfrm>
            </p:grpSpPr>
            <p:sp>
              <p:nvSpPr>
                <p:cNvPr id="111" name="Rounded Rectangle 110"/>
                <p:cNvSpPr/>
                <p:nvPr/>
              </p:nvSpPr>
              <p:spPr>
                <a:xfrm>
                  <a:off x="953258" y="1377820"/>
                  <a:ext cx="260627" cy="181890"/>
                </a:xfrm>
                <a:prstGeom prst="roundRect">
                  <a:avLst/>
                </a:prstGeom>
                <a:solidFill>
                  <a:schemeClr val="accent3">
                    <a:lumMod val="75000"/>
                    <a:alpha val="70000"/>
                  </a:schemeClr>
                </a:solidFill>
                <a:ln w="3175"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1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12" name="Straight Arrow Connector 111"/>
                <p:cNvCxnSpPr/>
                <p:nvPr/>
              </p:nvCxnSpPr>
              <p:spPr bwMode="auto">
                <a:xfrm>
                  <a:off x="1083571" y="1556653"/>
                  <a:ext cx="0" cy="100697"/>
                </a:xfrm>
                <a:prstGeom prst="straightConnector1">
                  <a:avLst/>
                </a:prstGeom>
                <a:solidFill>
                  <a:srgbClr val="0183B7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07" name="Group 106"/>
              <p:cNvGrpSpPr/>
              <p:nvPr/>
            </p:nvGrpSpPr>
            <p:grpSpPr>
              <a:xfrm>
                <a:off x="1508988" y="1088966"/>
                <a:ext cx="260627" cy="279530"/>
                <a:chOff x="953258" y="1377820"/>
                <a:chExt cx="260627" cy="279530"/>
              </a:xfrm>
            </p:grpSpPr>
            <p:sp>
              <p:nvSpPr>
                <p:cNvPr id="109" name="Rounded Rectangle 108"/>
                <p:cNvSpPr/>
                <p:nvPr/>
              </p:nvSpPr>
              <p:spPr>
                <a:xfrm>
                  <a:off x="953258" y="1377820"/>
                  <a:ext cx="260627" cy="181890"/>
                </a:xfrm>
                <a:prstGeom prst="roundRect">
                  <a:avLst/>
                </a:prstGeom>
                <a:solidFill>
                  <a:schemeClr val="accent3">
                    <a:lumMod val="75000"/>
                    <a:alpha val="70000"/>
                  </a:schemeClr>
                </a:solidFill>
                <a:ln w="3175"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1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10" name="Straight Arrow Connector 109"/>
                <p:cNvCxnSpPr/>
                <p:nvPr/>
              </p:nvCxnSpPr>
              <p:spPr bwMode="auto">
                <a:xfrm>
                  <a:off x="1083571" y="1556653"/>
                  <a:ext cx="0" cy="100697"/>
                </a:xfrm>
                <a:prstGeom prst="straightConnector1">
                  <a:avLst/>
                </a:prstGeom>
                <a:solidFill>
                  <a:srgbClr val="0183B7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08" name="Straight Connector 107"/>
              <p:cNvCxnSpPr/>
              <p:nvPr/>
            </p:nvCxnSpPr>
            <p:spPr bwMode="auto">
              <a:xfrm flipV="1">
                <a:off x="982079" y="1265036"/>
                <a:ext cx="888060" cy="448312"/>
              </a:xfrm>
              <a:prstGeom prst="line">
                <a:avLst/>
              </a:prstGeom>
              <a:solidFill>
                <a:srgbClr val="0183B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1" name="Group 90"/>
            <p:cNvGrpSpPr/>
            <p:nvPr/>
          </p:nvGrpSpPr>
          <p:grpSpPr>
            <a:xfrm>
              <a:off x="1282789" y="2082169"/>
              <a:ext cx="916881" cy="624382"/>
              <a:chOff x="953258" y="1088966"/>
              <a:chExt cx="916881" cy="624382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953258" y="1377820"/>
                <a:ext cx="260627" cy="279530"/>
                <a:chOff x="953258" y="1377820"/>
                <a:chExt cx="260627" cy="279530"/>
              </a:xfrm>
            </p:grpSpPr>
            <p:sp>
              <p:nvSpPr>
                <p:cNvPr id="103" name="Rounded Rectangle 102"/>
                <p:cNvSpPr/>
                <p:nvPr/>
              </p:nvSpPr>
              <p:spPr>
                <a:xfrm>
                  <a:off x="953258" y="1377820"/>
                  <a:ext cx="260627" cy="181890"/>
                </a:xfrm>
                <a:prstGeom prst="roundRect">
                  <a:avLst/>
                </a:prstGeom>
                <a:solidFill>
                  <a:srgbClr val="0070C0"/>
                </a:solidFill>
                <a:ln w="3175"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1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04" name="Straight Arrow Connector 103"/>
                <p:cNvCxnSpPr/>
                <p:nvPr/>
              </p:nvCxnSpPr>
              <p:spPr bwMode="auto">
                <a:xfrm>
                  <a:off x="1083571" y="1556653"/>
                  <a:ext cx="0" cy="100697"/>
                </a:xfrm>
                <a:prstGeom prst="straightConnector1">
                  <a:avLst/>
                </a:prstGeom>
                <a:solidFill>
                  <a:srgbClr val="0183B7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96" name="Group 95"/>
              <p:cNvGrpSpPr/>
              <p:nvPr/>
            </p:nvGrpSpPr>
            <p:grpSpPr>
              <a:xfrm>
                <a:off x="1224933" y="1222677"/>
                <a:ext cx="260627" cy="279530"/>
                <a:chOff x="953258" y="1377820"/>
                <a:chExt cx="260627" cy="279530"/>
              </a:xfrm>
            </p:grpSpPr>
            <p:sp>
              <p:nvSpPr>
                <p:cNvPr id="101" name="Rounded Rectangle 100"/>
                <p:cNvSpPr/>
                <p:nvPr/>
              </p:nvSpPr>
              <p:spPr>
                <a:xfrm>
                  <a:off x="953258" y="1377820"/>
                  <a:ext cx="260627" cy="181890"/>
                </a:xfrm>
                <a:prstGeom prst="roundRect">
                  <a:avLst/>
                </a:prstGeom>
                <a:solidFill>
                  <a:srgbClr val="0070C0">
                    <a:alpha val="70000"/>
                  </a:srgbClr>
                </a:solidFill>
                <a:ln w="3175"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1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02" name="Straight Arrow Connector 101"/>
                <p:cNvCxnSpPr/>
                <p:nvPr/>
              </p:nvCxnSpPr>
              <p:spPr bwMode="auto">
                <a:xfrm>
                  <a:off x="1083571" y="1556653"/>
                  <a:ext cx="0" cy="100697"/>
                </a:xfrm>
                <a:prstGeom prst="straightConnector1">
                  <a:avLst/>
                </a:prstGeom>
                <a:solidFill>
                  <a:srgbClr val="0183B7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97" name="Group 96"/>
              <p:cNvGrpSpPr/>
              <p:nvPr/>
            </p:nvGrpSpPr>
            <p:grpSpPr>
              <a:xfrm>
                <a:off x="1508988" y="1088966"/>
                <a:ext cx="260627" cy="279530"/>
                <a:chOff x="953258" y="1377820"/>
                <a:chExt cx="260627" cy="279530"/>
              </a:xfrm>
            </p:grpSpPr>
            <p:sp>
              <p:nvSpPr>
                <p:cNvPr id="99" name="Rounded Rectangle 98"/>
                <p:cNvSpPr/>
                <p:nvPr/>
              </p:nvSpPr>
              <p:spPr>
                <a:xfrm>
                  <a:off x="953258" y="1377820"/>
                  <a:ext cx="260627" cy="181890"/>
                </a:xfrm>
                <a:prstGeom prst="roundRect">
                  <a:avLst/>
                </a:prstGeom>
                <a:solidFill>
                  <a:srgbClr val="0070C0">
                    <a:alpha val="70000"/>
                  </a:srgbClr>
                </a:solidFill>
                <a:ln w="3175"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1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00" name="Straight Arrow Connector 99"/>
                <p:cNvCxnSpPr/>
                <p:nvPr/>
              </p:nvCxnSpPr>
              <p:spPr bwMode="auto">
                <a:xfrm>
                  <a:off x="1083571" y="1556653"/>
                  <a:ext cx="0" cy="100697"/>
                </a:xfrm>
                <a:prstGeom prst="straightConnector1">
                  <a:avLst/>
                </a:prstGeom>
                <a:solidFill>
                  <a:srgbClr val="0183B7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98" name="Straight Connector 97"/>
              <p:cNvCxnSpPr/>
              <p:nvPr/>
            </p:nvCxnSpPr>
            <p:spPr bwMode="auto">
              <a:xfrm flipV="1">
                <a:off x="982079" y="1265036"/>
                <a:ext cx="888060" cy="448312"/>
              </a:xfrm>
              <a:prstGeom prst="line">
                <a:avLst/>
              </a:prstGeom>
              <a:solidFill>
                <a:srgbClr val="0183B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92" name="Straight Connector 91"/>
            <p:cNvCxnSpPr/>
            <p:nvPr/>
          </p:nvCxnSpPr>
          <p:spPr bwMode="auto">
            <a:xfrm>
              <a:off x="1133834" y="1647058"/>
              <a:ext cx="9166" cy="1458091"/>
            </a:xfrm>
            <a:prstGeom prst="line">
              <a:avLst/>
            </a:prstGeom>
            <a:solidFill>
              <a:srgbClr val="0183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 bwMode="auto">
            <a:xfrm flipH="1">
              <a:off x="2438400" y="1641670"/>
              <a:ext cx="7747" cy="1463479"/>
            </a:xfrm>
            <a:prstGeom prst="line">
              <a:avLst/>
            </a:prstGeom>
            <a:solidFill>
              <a:srgbClr val="0183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 bwMode="auto">
            <a:xfrm>
              <a:off x="1818607" y="2444920"/>
              <a:ext cx="7532" cy="660230"/>
            </a:xfrm>
            <a:prstGeom prst="line">
              <a:avLst/>
            </a:prstGeom>
            <a:solidFill>
              <a:srgbClr val="0183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Microservice</a:t>
            </a:r>
            <a:r>
              <a:rPr lang="en-US" dirty="0" smtClean="0"/>
              <a:t> decomposition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609600" y="1581150"/>
            <a:ext cx="2350340" cy="2114926"/>
            <a:chOff x="580470" y="990224"/>
            <a:chExt cx="2350340" cy="2114926"/>
          </a:xfrm>
        </p:grpSpPr>
        <p:sp>
          <p:nvSpPr>
            <p:cNvPr id="86" name="Rounded Rectangle 85"/>
            <p:cNvSpPr/>
            <p:nvPr/>
          </p:nvSpPr>
          <p:spPr>
            <a:xfrm>
              <a:off x="580470" y="990224"/>
              <a:ext cx="2350340" cy="2114925"/>
            </a:xfrm>
            <a:prstGeom prst="roundRect">
              <a:avLst/>
            </a:prstGeom>
            <a:solidFill>
              <a:schemeClr val="lt1"/>
            </a:solidFill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sz="1100" b="1" dirty="0" smtClean="0">
                <a:solidFill>
                  <a:srgbClr val="0070C0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953258" y="1088966"/>
              <a:ext cx="916881" cy="624382"/>
              <a:chOff x="953258" y="1088966"/>
              <a:chExt cx="916881" cy="624382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953258" y="1377820"/>
                <a:ext cx="260627" cy="279530"/>
                <a:chOff x="953258" y="1377820"/>
                <a:chExt cx="260627" cy="279530"/>
              </a:xfrm>
            </p:grpSpPr>
            <p:sp>
              <p:nvSpPr>
                <p:cNvPr id="15" name="Rounded Rectangle 14"/>
                <p:cNvSpPr/>
                <p:nvPr/>
              </p:nvSpPr>
              <p:spPr>
                <a:xfrm>
                  <a:off x="953258" y="1377820"/>
                  <a:ext cx="260627" cy="181890"/>
                </a:xfrm>
                <a:prstGeom prst="roundRect">
                  <a:avLst/>
                </a:prstGeom>
                <a:solidFill>
                  <a:srgbClr val="7030A0"/>
                </a:solidFill>
                <a:ln w="3175"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1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61" name="Straight Arrow Connector 60"/>
                <p:cNvCxnSpPr/>
                <p:nvPr/>
              </p:nvCxnSpPr>
              <p:spPr bwMode="auto">
                <a:xfrm>
                  <a:off x="1083571" y="1556653"/>
                  <a:ext cx="0" cy="100697"/>
                </a:xfrm>
                <a:prstGeom prst="straightConnector1">
                  <a:avLst/>
                </a:prstGeom>
                <a:solidFill>
                  <a:srgbClr val="0183B7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43" name="Group 42"/>
              <p:cNvGrpSpPr/>
              <p:nvPr/>
            </p:nvGrpSpPr>
            <p:grpSpPr>
              <a:xfrm>
                <a:off x="1224933" y="1222677"/>
                <a:ext cx="260627" cy="279530"/>
                <a:chOff x="953258" y="1377820"/>
                <a:chExt cx="260627" cy="279530"/>
              </a:xfrm>
            </p:grpSpPr>
            <p:sp>
              <p:nvSpPr>
                <p:cNvPr id="44" name="Rounded Rectangle 43"/>
                <p:cNvSpPr/>
                <p:nvPr/>
              </p:nvSpPr>
              <p:spPr>
                <a:xfrm>
                  <a:off x="953258" y="1377820"/>
                  <a:ext cx="260627" cy="181890"/>
                </a:xfrm>
                <a:prstGeom prst="roundRect">
                  <a:avLst/>
                </a:prstGeom>
                <a:solidFill>
                  <a:srgbClr val="7030A0">
                    <a:alpha val="70000"/>
                  </a:srgbClr>
                </a:solidFill>
                <a:ln w="3175"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1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45" name="Straight Arrow Connector 44"/>
                <p:cNvCxnSpPr/>
                <p:nvPr/>
              </p:nvCxnSpPr>
              <p:spPr bwMode="auto">
                <a:xfrm>
                  <a:off x="1083571" y="1556653"/>
                  <a:ext cx="0" cy="100697"/>
                </a:xfrm>
                <a:prstGeom prst="straightConnector1">
                  <a:avLst/>
                </a:prstGeom>
                <a:solidFill>
                  <a:srgbClr val="0183B7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1" name="Group 50"/>
              <p:cNvGrpSpPr/>
              <p:nvPr/>
            </p:nvGrpSpPr>
            <p:grpSpPr>
              <a:xfrm>
                <a:off x="1508988" y="1088966"/>
                <a:ext cx="260627" cy="279530"/>
                <a:chOff x="953258" y="1377820"/>
                <a:chExt cx="260627" cy="279530"/>
              </a:xfrm>
            </p:grpSpPr>
            <p:sp>
              <p:nvSpPr>
                <p:cNvPr id="52" name="Rounded Rectangle 51"/>
                <p:cNvSpPr/>
                <p:nvPr/>
              </p:nvSpPr>
              <p:spPr>
                <a:xfrm>
                  <a:off x="953258" y="1377820"/>
                  <a:ext cx="260627" cy="181890"/>
                </a:xfrm>
                <a:prstGeom prst="roundRect">
                  <a:avLst/>
                </a:prstGeom>
                <a:solidFill>
                  <a:srgbClr val="7030A0">
                    <a:alpha val="70000"/>
                  </a:srgbClr>
                </a:solidFill>
                <a:ln w="3175"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1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53" name="Straight Arrow Connector 52"/>
                <p:cNvCxnSpPr/>
                <p:nvPr/>
              </p:nvCxnSpPr>
              <p:spPr bwMode="auto">
                <a:xfrm>
                  <a:off x="1083571" y="1556653"/>
                  <a:ext cx="0" cy="100697"/>
                </a:xfrm>
                <a:prstGeom prst="straightConnector1">
                  <a:avLst/>
                </a:prstGeom>
                <a:solidFill>
                  <a:srgbClr val="0183B7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8" name="Straight Connector 7"/>
              <p:cNvCxnSpPr/>
              <p:nvPr/>
            </p:nvCxnSpPr>
            <p:spPr bwMode="auto">
              <a:xfrm flipV="1">
                <a:off x="982079" y="1265036"/>
                <a:ext cx="888060" cy="448312"/>
              </a:xfrm>
              <a:prstGeom prst="line">
                <a:avLst/>
              </a:prstGeom>
              <a:solidFill>
                <a:srgbClr val="0183B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5" name="Group 54"/>
            <p:cNvGrpSpPr/>
            <p:nvPr/>
          </p:nvGrpSpPr>
          <p:grpSpPr>
            <a:xfrm>
              <a:off x="1645325" y="1401510"/>
              <a:ext cx="916881" cy="624382"/>
              <a:chOff x="953258" y="1088966"/>
              <a:chExt cx="916881" cy="624382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953258" y="1377820"/>
                <a:ext cx="260627" cy="279530"/>
                <a:chOff x="953258" y="1377820"/>
                <a:chExt cx="260627" cy="279530"/>
              </a:xfrm>
            </p:grpSpPr>
            <p:sp>
              <p:nvSpPr>
                <p:cNvPr id="68" name="Rounded Rectangle 67"/>
                <p:cNvSpPr/>
                <p:nvPr/>
              </p:nvSpPr>
              <p:spPr>
                <a:xfrm>
                  <a:off x="953258" y="1377820"/>
                  <a:ext cx="260627" cy="181890"/>
                </a:xfrm>
                <a:prstGeom prst="roundRect">
                  <a:avLst/>
                </a:prstGeom>
                <a:solidFill>
                  <a:schemeClr val="accent3">
                    <a:lumMod val="75000"/>
                  </a:schemeClr>
                </a:solidFill>
                <a:ln w="3175"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1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69" name="Straight Arrow Connector 68"/>
                <p:cNvCxnSpPr/>
                <p:nvPr/>
              </p:nvCxnSpPr>
              <p:spPr bwMode="auto">
                <a:xfrm>
                  <a:off x="1083571" y="1556653"/>
                  <a:ext cx="0" cy="100697"/>
                </a:xfrm>
                <a:prstGeom prst="straightConnector1">
                  <a:avLst/>
                </a:prstGeom>
                <a:solidFill>
                  <a:srgbClr val="0183B7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8" name="Group 57"/>
              <p:cNvGrpSpPr/>
              <p:nvPr/>
            </p:nvGrpSpPr>
            <p:grpSpPr>
              <a:xfrm>
                <a:off x="1224933" y="1222677"/>
                <a:ext cx="260627" cy="279530"/>
                <a:chOff x="953258" y="1377820"/>
                <a:chExt cx="260627" cy="279530"/>
              </a:xfrm>
            </p:grpSpPr>
            <p:sp>
              <p:nvSpPr>
                <p:cNvPr id="66" name="Rounded Rectangle 65"/>
                <p:cNvSpPr/>
                <p:nvPr/>
              </p:nvSpPr>
              <p:spPr>
                <a:xfrm>
                  <a:off x="953258" y="1377820"/>
                  <a:ext cx="260627" cy="181890"/>
                </a:xfrm>
                <a:prstGeom prst="roundRect">
                  <a:avLst/>
                </a:prstGeom>
                <a:solidFill>
                  <a:schemeClr val="accent3">
                    <a:lumMod val="75000"/>
                    <a:alpha val="70000"/>
                  </a:schemeClr>
                </a:solidFill>
                <a:ln w="3175"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1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67" name="Straight Arrow Connector 66"/>
                <p:cNvCxnSpPr/>
                <p:nvPr/>
              </p:nvCxnSpPr>
              <p:spPr bwMode="auto">
                <a:xfrm>
                  <a:off x="1083571" y="1556653"/>
                  <a:ext cx="0" cy="100697"/>
                </a:xfrm>
                <a:prstGeom prst="straightConnector1">
                  <a:avLst/>
                </a:prstGeom>
                <a:solidFill>
                  <a:srgbClr val="0183B7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9" name="Group 58"/>
              <p:cNvGrpSpPr/>
              <p:nvPr/>
            </p:nvGrpSpPr>
            <p:grpSpPr>
              <a:xfrm>
                <a:off x="1508988" y="1088966"/>
                <a:ext cx="260627" cy="279530"/>
                <a:chOff x="953258" y="1377820"/>
                <a:chExt cx="260627" cy="279530"/>
              </a:xfrm>
            </p:grpSpPr>
            <p:sp>
              <p:nvSpPr>
                <p:cNvPr id="63" name="Rounded Rectangle 62"/>
                <p:cNvSpPr/>
                <p:nvPr/>
              </p:nvSpPr>
              <p:spPr>
                <a:xfrm>
                  <a:off x="953258" y="1377820"/>
                  <a:ext cx="260627" cy="181890"/>
                </a:xfrm>
                <a:prstGeom prst="roundRect">
                  <a:avLst/>
                </a:prstGeom>
                <a:solidFill>
                  <a:schemeClr val="accent3">
                    <a:lumMod val="75000"/>
                    <a:alpha val="70000"/>
                  </a:schemeClr>
                </a:solidFill>
                <a:ln w="3175"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1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64" name="Straight Arrow Connector 63"/>
                <p:cNvCxnSpPr/>
                <p:nvPr/>
              </p:nvCxnSpPr>
              <p:spPr bwMode="auto">
                <a:xfrm>
                  <a:off x="1083571" y="1556653"/>
                  <a:ext cx="0" cy="100697"/>
                </a:xfrm>
                <a:prstGeom prst="straightConnector1">
                  <a:avLst/>
                </a:prstGeom>
                <a:solidFill>
                  <a:srgbClr val="0183B7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62" name="Straight Connector 61"/>
              <p:cNvCxnSpPr/>
              <p:nvPr/>
            </p:nvCxnSpPr>
            <p:spPr bwMode="auto">
              <a:xfrm flipV="1">
                <a:off x="982079" y="1265036"/>
                <a:ext cx="888060" cy="448312"/>
              </a:xfrm>
              <a:prstGeom prst="line">
                <a:avLst/>
              </a:prstGeom>
              <a:solidFill>
                <a:srgbClr val="0183B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71" name="Group 70"/>
            <p:cNvGrpSpPr/>
            <p:nvPr/>
          </p:nvGrpSpPr>
          <p:grpSpPr>
            <a:xfrm>
              <a:off x="1282789" y="2082169"/>
              <a:ext cx="916881" cy="624382"/>
              <a:chOff x="953258" y="1088966"/>
              <a:chExt cx="916881" cy="624382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953258" y="1377820"/>
                <a:ext cx="260627" cy="279530"/>
                <a:chOff x="953258" y="1377820"/>
                <a:chExt cx="260627" cy="279530"/>
              </a:xfrm>
            </p:grpSpPr>
            <p:sp>
              <p:nvSpPr>
                <p:cNvPr id="82" name="Rounded Rectangle 81"/>
                <p:cNvSpPr/>
                <p:nvPr/>
              </p:nvSpPr>
              <p:spPr>
                <a:xfrm>
                  <a:off x="953258" y="1377820"/>
                  <a:ext cx="260627" cy="181890"/>
                </a:xfrm>
                <a:prstGeom prst="roundRect">
                  <a:avLst/>
                </a:prstGeom>
                <a:solidFill>
                  <a:srgbClr val="0070C0"/>
                </a:solidFill>
                <a:ln w="3175"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1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83" name="Straight Arrow Connector 82"/>
                <p:cNvCxnSpPr/>
                <p:nvPr/>
              </p:nvCxnSpPr>
              <p:spPr bwMode="auto">
                <a:xfrm>
                  <a:off x="1083571" y="1556653"/>
                  <a:ext cx="0" cy="100697"/>
                </a:xfrm>
                <a:prstGeom prst="straightConnector1">
                  <a:avLst/>
                </a:prstGeom>
                <a:solidFill>
                  <a:srgbClr val="0183B7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74" name="Group 73"/>
              <p:cNvGrpSpPr/>
              <p:nvPr/>
            </p:nvGrpSpPr>
            <p:grpSpPr>
              <a:xfrm>
                <a:off x="1224933" y="1222677"/>
                <a:ext cx="260627" cy="279530"/>
                <a:chOff x="953258" y="1377820"/>
                <a:chExt cx="260627" cy="279530"/>
              </a:xfrm>
            </p:grpSpPr>
            <p:sp>
              <p:nvSpPr>
                <p:cNvPr id="80" name="Rounded Rectangle 79"/>
                <p:cNvSpPr/>
                <p:nvPr/>
              </p:nvSpPr>
              <p:spPr>
                <a:xfrm>
                  <a:off x="953258" y="1377820"/>
                  <a:ext cx="260627" cy="181890"/>
                </a:xfrm>
                <a:prstGeom prst="roundRect">
                  <a:avLst/>
                </a:prstGeom>
                <a:solidFill>
                  <a:srgbClr val="0070C0">
                    <a:alpha val="70000"/>
                  </a:srgbClr>
                </a:solidFill>
                <a:ln w="3175"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1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81" name="Straight Arrow Connector 80"/>
                <p:cNvCxnSpPr/>
                <p:nvPr/>
              </p:nvCxnSpPr>
              <p:spPr bwMode="auto">
                <a:xfrm>
                  <a:off x="1083571" y="1556653"/>
                  <a:ext cx="0" cy="100697"/>
                </a:xfrm>
                <a:prstGeom prst="straightConnector1">
                  <a:avLst/>
                </a:prstGeom>
                <a:solidFill>
                  <a:srgbClr val="0183B7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76" name="Group 75"/>
              <p:cNvGrpSpPr/>
              <p:nvPr/>
            </p:nvGrpSpPr>
            <p:grpSpPr>
              <a:xfrm>
                <a:off x="1508988" y="1088966"/>
                <a:ext cx="260627" cy="279530"/>
                <a:chOff x="953258" y="1377820"/>
                <a:chExt cx="260627" cy="279530"/>
              </a:xfrm>
            </p:grpSpPr>
            <p:sp>
              <p:nvSpPr>
                <p:cNvPr id="78" name="Rounded Rectangle 77"/>
                <p:cNvSpPr/>
                <p:nvPr/>
              </p:nvSpPr>
              <p:spPr>
                <a:xfrm>
                  <a:off x="953258" y="1377820"/>
                  <a:ext cx="260627" cy="181890"/>
                </a:xfrm>
                <a:prstGeom prst="roundRect">
                  <a:avLst/>
                </a:prstGeom>
                <a:solidFill>
                  <a:srgbClr val="0070C0">
                    <a:alpha val="70000"/>
                  </a:srgbClr>
                </a:solidFill>
                <a:ln w="3175"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1" dirty="0" smtClean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79" name="Straight Arrow Connector 78"/>
                <p:cNvCxnSpPr/>
                <p:nvPr/>
              </p:nvCxnSpPr>
              <p:spPr bwMode="auto">
                <a:xfrm>
                  <a:off x="1083571" y="1556653"/>
                  <a:ext cx="0" cy="100697"/>
                </a:xfrm>
                <a:prstGeom prst="straightConnector1">
                  <a:avLst/>
                </a:prstGeom>
                <a:solidFill>
                  <a:srgbClr val="0183B7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77" name="Straight Connector 76"/>
              <p:cNvCxnSpPr/>
              <p:nvPr/>
            </p:nvCxnSpPr>
            <p:spPr bwMode="auto">
              <a:xfrm flipV="1">
                <a:off x="982079" y="1265036"/>
                <a:ext cx="888060" cy="448312"/>
              </a:xfrm>
              <a:prstGeom prst="line">
                <a:avLst/>
              </a:prstGeom>
              <a:solidFill>
                <a:srgbClr val="0183B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8" name="Straight Connector 17"/>
            <p:cNvCxnSpPr/>
            <p:nvPr/>
          </p:nvCxnSpPr>
          <p:spPr bwMode="auto">
            <a:xfrm>
              <a:off x="1133834" y="1647058"/>
              <a:ext cx="9166" cy="1458091"/>
            </a:xfrm>
            <a:prstGeom prst="line">
              <a:avLst/>
            </a:prstGeom>
            <a:solidFill>
              <a:srgbClr val="0183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 flipH="1">
              <a:off x="2438400" y="1641670"/>
              <a:ext cx="7747" cy="1463479"/>
            </a:xfrm>
            <a:prstGeom prst="line">
              <a:avLst/>
            </a:prstGeom>
            <a:solidFill>
              <a:srgbClr val="0183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1818607" y="2444920"/>
              <a:ext cx="7532" cy="660230"/>
            </a:xfrm>
            <a:prstGeom prst="line">
              <a:avLst/>
            </a:prstGeom>
            <a:solidFill>
              <a:srgbClr val="0183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9" name="Straight Connector 38"/>
          <p:cNvCxnSpPr/>
          <p:nvPr/>
        </p:nvCxnSpPr>
        <p:spPr bwMode="auto">
          <a:xfrm>
            <a:off x="1011209" y="4171950"/>
            <a:ext cx="4867054" cy="0"/>
          </a:xfrm>
          <a:prstGeom prst="line">
            <a:avLst/>
          </a:prstGeom>
          <a:solidFill>
            <a:srgbClr val="0183B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3" name="Straight Connector 162"/>
          <p:cNvCxnSpPr>
            <a:endCxn id="126" idx="2"/>
          </p:cNvCxnSpPr>
          <p:nvPr/>
        </p:nvCxnSpPr>
        <p:spPr bwMode="auto">
          <a:xfrm flipV="1">
            <a:off x="5291600" y="2755861"/>
            <a:ext cx="10935" cy="1416088"/>
          </a:xfrm>
          <a:prstGeom prst="line">
            <a:avLst/>
          </a:prstGeom>
          <a:solidFill>
            <a:srgbClr val="0183B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8" name="Straight Connector 167"/>
          <p:cNvCxnSpPr/>
          <p:nvPr/>
        </p:nvCxnSpPr>
        <p:spPr bwMode="auto">
          <a:xfrm flipV="1">
            <a:off x="3551256" y="3213825"/>
            <a:ext cx="3553" cy="958124"/>
          </a:xfrm>
          <a:prstGeom prst="line">
            <a:avLst/>
          </a:prstGeom>
          <a:solidFill>
            <a:srgbClr val="0183B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Straight Connector 169"/>
          <p:cNvCxnSpPr/>
          <p:nvPr/>
        </p:nvCxnSpPr>
        <p:spPr bwMode="auto">
          <a:xfrm flipH="1" flipV="1">
            <a:off x="2074851" y="3701970"/>
            <a:ext cx="1592" cy="464212"/>
          </a:xfrm>
          <a:prstGeom prst="line">
            <a:avLst/>
          </a:prstGeom>
          <a:solidFill>
            <a:srgbClr val="0183B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2" name="TextBox 171"/>
          <p:cNvSpPr txBox="1"/>
          <p:nvPr/>
        </p:nvSpPr>
        <p:spPr>
          <a:xfrm>
            <a:off x="6145174" y="3070450"/>
            <a:ext cx="2029414" cy="653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b="1" dirty="0" smtClean="0"/>
              <a:t>overlays, underlays, tunnels, extending L2 </a:t>
            </a:r>
            <a:r>
              <a:rPr lang="en-US" b="1" dirty="0" err="1" smtClean="0"/>
              <a:t>etc</a:t>
            </a:r>
            <a:r>
              <a:rPr lang="en-US" b="1" dirty="0" smtClean="0"/>
              <a:t> </a:t>
            </a:r>
            <a:r>
              <a:rPr lang="en-US" b="1" dirty="0" err="1" smtClean="0"/>
              <a:t>etc</a:t>
            </a:r>
            <a:endParaRPr lang="en-US" b="1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86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824" y="1667099"/>
            <a:ext cx="8547875" cy="26881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BRKSDN-2119</a:t>
            </a:r>
            <a:endParaRPr lang="en-US"/>
          </a:p>
        </p:txBody>
      </p:sp>
      <p:sp>
        <p:nvSpPr>
          <p:cNvPr id="86" name="Shape 8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Chunky case - video</a:t>
            </a:r>
            <a:endParaRPr lang="en-US"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4294967295"/>
          </p:nvPr>
        </p:nvSpPr>
        <p:spPr>
          <a:xfrm>
            <a:off x="6699250" y="4008438"/>
            <a:ext cx="2444750" cy="3460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6363"/>
              <a:buNone/>
            </a:pPr>
            <a:r>
              <a:rPr lang="en-US" sz="825" i="1">
                <a:solidFill>
                  <a:srgbClr val="000000"/>
                </a:solidFill>
              </a:rPr>
              <a:t>August 27, 2015, </a:t>
            </a:r>
            <a:r>
              <a:rPr lang="en-US" sz="825" i="1" dirty="0" err="1">
                <a:solidFill>
                  <a:srgbClr val="000000"/>
                </a:solidFill>
              </a:rPr>
              <a:t>TVTechnology</a:t>
            </a:r>
            <a:endParaRPr lang="en-US" sz="825" i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25" i="1" dirty="0">
              <a:solidFill>
                <a:srgbClr val="000000"/>
              </a:solidFill>
            </a:endParaRPr>
          </a:p>
        </p:txBody>
      </p:sp>
      <p:sp>
        <p:nvSpPr>
          <p:cNvPr id="84" name="Shape 84"/>
          <p:cNvSpPr/>
          <p:nvPr/>
        </p:nvSpPr>
        <p:spPr>
          <a:xfrm>
            <a:off x="4130150" y="3296600"/>
            <a:ext cx="1930199" cy="3321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87" name="Shape 87"/>
          <p:cNvSpPr txBox="1"/>
          <p:nvPr/>
        </p:nvSpPr>
        <p:spPr>
          <a:xfrm>
            <a:off x="381000" y="1202484"/>
            <a:ext cx="8253984" cy="4322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1350" b="1" dirty="0">
                <a:latin typeface="Calibri"/>
                <a:ea typeface="Calibri"/>
                <a:cs typeface="Calibri"/>
                <a:sym typeface="Calibri"/>
              </a:rPr>
              <a:t>Uncompressed data rate = color depths * vertical resolution * horizontal resolution * refresh frequency</a:t>
            </a:r>
            <a:endParaRPr lang="en-US" sz="1350" b="1" dirty="0">
              <a:latin typeface="Calibri"/>
              <a:ea typeface="Calibri"/>
              <a:cs typeface="Calibri"/>
              <a:sym typeface="Calibri"/>
              <a:hlinkClick r:id="rId4"/>
            </a:endParaRPr>
          </a:p>
          <a:p>
            <a:pPr>
              <a:spcBef>
                <a:spcPts val="0"/>
              </a:spcBef>
            </a:pPr>
            <a:endParaRPr sz="135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5896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324200" y="1046725"/>
            <a:ext cx="7056900" cy="141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i="1" dirty="0"/>
              <a:t>“Encoding in </a:t>
            </a:r>
            <a:r>
              <a:rPr lang="en-US" sz="2000" b="1" i="1" dirty="0"/>
              <a:t>multiple formats in parallel </a:t>
            </a:r>
            <a:r>
              <a:rPr lang="en-US" sz="2000" i="1" dirty="0"/>
              <a:t>including raw uncompressed per camera”</a:t>
            </a:r>
          </a:p>
          <a:p>
            <a:pPr marL="457200" indent="-342900" algn="r">
              <a:spcBef>
                <a:spcPts val="0"/>
              </a:spcBef>
              <a:buSzPct val="100000"/>
              <a:buChar char="-"/>
            </a:pPr>
            <a:r>
              <a:rPr lang="en-US" sz="2000" dirty="0">
                <a:solidFill>
                  <a:schemeClr val="dk1"/>
                </a:solidFill>
              </a:rPr>
              <a:t>BBC: IP Studio project </a:t>
            </a:r>
          </a:p>
          <a:p>
            <a:pPr>
              <a:spcBef>
                <a:spcPts val="0"/>
              </a:spcBef>
            </a:pPr>
            <a:endParaRPr sz="2000" i="1" dirty="0"/>
          </a:p>
        </p:txBody>
      </p:sp>
      <p:sp>
        <p:nvSpPr>
          <p:cNvPr id="93" name="Shape 93"/>
          <p:cNvSpPr txBox="1"/>
          <p:nvPr/>
        </p:nvSpPr>
        <p:spPr>
          <a:xfrm>
            <a:off x="324200" y="2571750"/>
            <a:ext cx="8243099" cy="15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i="1" dirty="0">
                <a:solidFill>
                  <a:schemeClr val="dk1"/>
                </a:solidFill>
                <a:highlight>
                  <a:srgbClr val="FFFFFF"/>
                </a:highlight>
              </a:rPr>
              <a:t>… “Destination-timed switching is probably the simplest way to switch video on commodity Ethernet switches, but it generally requires </a:t>
            </a:r>
            <a:r>
              <a:rPr lang="en-US" sz="2000" b="1" i="1" dirty="0">
                <a:solidFill>
                  <a:schemeClr val="dk1"/>
                </a:solidFill>
                <a:highlight>
                  <a:srgbClr val="FFFFFF"/>
                </a:highlight>
              </a:rPr>
              <a:t>twice the bandwidth</a:t>
            </a:r>
            <a:r>
              <a:rPr lang="en-US" sz="2000" i="1" dirty="0">
                <a:solidFill>
                  <a:schemeClr val="dk1"/>
                </a:solidFill>
                <a:highlight>
                  <a:srgbClr val="FFFFFF"/>
                </a:highlight>
              </a:rPr>
              <a:t> of a single video signal to be reserved.”</a:t>
            </a:r>
          </a:p>
          <a:p>
            <a:pPr marL="457200" indent="-342900" algn="r">
              <a:lnSpc>
                <a:spcPct val="120000"/>
              </a:lnSpc>
              <a:spcBef>
                <a:spcPts val="0"/>
              </a:spcBef>
              <a:buSzPct val="100000"/>
              <a:buChar char="-"/>
            </a:pPr>
            <a:r>
              <a:rPr lang="en-US" sz="2000" dirty="0"/>
              <a:t>Thomas Edwards of Fox, June 10, 2015, </a:t>
            </a:r>
            <a:r>
              <a:rPr lang="en-US" sz="2000" dirty="0" err="1"/>
              <a:t>TVTechnology.com</a:t>
            </a:r>
            <a:endParaRPr lang="en-US" sz="2000" dirty="0"/>
          </a:p>
          <a:p>
            <a:pPr>
              <a:spcBef>
                <a:spcPts val="0"/>
              </a:spcBef>
            </a:pPr>
            <a:endParaRPr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528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/>
        </p:nvSpPr>
        <p:spPr>
          <a:xfrm>
            <a:off x="488955" y="1171548"/>
            <a:ext cx="8243099" cy="15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sz="2000" i="1" dirty="0">
                <a:solidFill>
                  <a:schemeClr val="dk1"/>
                </a:solidFill>
                <a:highlight>
                  <a:srgbClr val="FFFFFF"/>
                </a:highlight>
              </a:rPr>
              <a:t>“</a:t>
            </a:r>
            <a:r>
              <a:rPr lang="en-US" sz="2000" i="1" dirty="0"/>
              <a:t>Compute is going to </a:t>
            </a:r>
            <a:r>
              <a:rPr lang="en-US" sz="2000" b="1" i="1" dirty="0"/>
              <a:t>everywhere</a:t>
            </a:r>
            <a:r>
              <a:rPr lang="en-US" sz="2000" i="1" dirty="0"/>
              <a:t>, </a:t>
            </a:r>
            <a:r>
              <a:rPr lang="is-IS" sz="2000" i="1" dirty="0"/>
              <a:t>…</a:t>
            </a:r>
            <a:endParaRPr lang="en-US" sz="2000" i="1" dirty="0"/>
          </a:p>
          <a:p>
            <a:pPr lvl="0"/>
            <a:endParaRPr lang="en-US" sz="2000" i="1" dirty="0"/>
          </a:p>
          <a:p>
            <a:pPr lvl="0"/>
            <a:r>
              <a:rPr lang="en-US" sz="2000" i="1" dirty="0"/>
              <a:t>... compute will be </a:t>
            </a:r>
            <a:r>
              <a:rPr lang="en-US" sz="2000" b="1" i="1" dirty="0"/>
              <a:t>distributed</a:t>
            </a:r>
            <a:r>
              <a:rPr lang="en-US" sz="2000" i="1" dirty="0"/>
              <a:t> from end points and in </a:t>
            </a:r>
            <a:r>
              <a:rPr lang="en-US" sz="2000" b="1" i="1" dirty="0"/>
              <a:t>layers of networks </a:t>
            </a:r>
            <a:r>
              <a:rPr lang="en-US" sz="2000" i="1" dirty="0"/>
              <a:t>before data is even shipped back into the datacenter... </a:t>
            </a:r>
          </a:p>
          <a:p>
            <a:pPr lvl="0"/>
            <a:endParaRPr lang="en-US" sz="2000" i="1" dirty="0"/>
          </a:p>
          <a:p>
            <a:pPr lvl="0"/>
            <a:r>
              <a:rPr lang="en-US" sz="2000" i="1" dirty="0"/>
              <a:t>..there could be as much processing outside the “server” and the “datacenter” as inside of it. </a:t>
            </a:r>
            <a:r>
              <a:rPr lang="en-US" sz="2000" b="1" i="1" dirty="0"/>
              <a:t>These terms could become somewhat meaningless</a:t>
            </a:r>
            <a:r>
              <a:rPr lang="en-US" sz="2000" i="1" dirty="0"/>
              <a:t>.”</a:t>
            </a:r>
          </a:p>
          <a:p>
            <a:pPr lvl="0"/>
            <a:endParaRPr lang="en-US" sz="2000" i="1" dirty="0"/>
          </a:p>
          <a:p>
            <a:pPr lvl="0" algn="r"/>
            <a:r>
              <a:rPr lang="en-US" sz="2000" dirty="0"/>
              <a:t>- Peak X86, The Next Platform, Sep 15, 2016</a:t>
            </a:r>
          </a:p>
          <a:p>
            <a:pPr>
              <a:spcBef>
                <a:spcPts val="0"/>
              </a:spcBef>
            </a:pPr>
            <a:endParaRPr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BRKSDN-2119</a:t>
            </a:r>
            <a:endParaRPr lang="en-US"/>
          </a:p>
        </p:txBody>
      </p:sp>
      <p:sp>
        <p:nvSpPr>
          <p:cNvPr id="4" name="Shape 8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Death by a thousand cuts case - distributed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87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BRKSDN-2119</a:t>
            </a:r>
            <a:endParaRPr lang="en-US"/>
          </a:p>
        </p:txBody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Implications of reality...</a:t>
            </a:r>
            <a:endParaRPr lang="en-US" dirty="0"/>
          </a:p>
        </p:txBody>
      </p:sp>
      <p:sp>
        <p:nvSpPr>
          <p:cNvPr id="100" name="Shape 100"/>
          <p:cNvSpPr txBox="1">
            <a:spLocks noGrp="1"/>
          </p:cNvSpPr>
          <p:nvPr>
            <p:ph type="body" idx="4294967295"/>
          </p:nvPr>
        </p:nvSpPr>
        <p:spPr>
          <a:xfrm>
            <a:off x="356616" y="1862138"/>
            <a:ext cx="6781800" cy="57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2250" dirty="0">
                <a:solidFill>
                  <a:srgbClr val="434343"/>
                </a:solidFill>
              </a:rPr>
              <a:t>Use cases exist </a:t>
            </a:r>
            <a:r>
              <a:rPr lang="en-US" sz="2250" i="1" u="sng" dirty="0">
                <a:solidFill>
                  <a:srgbClr val="434343"/>
                </a:solidFill>
              </a:rPr>
              <a:t>today</a:t>
            </a:r>
            <a:r>
              <a:rPr lang="en-US" sz="2250" dirty="0">
                <a:solidFill>
                  <a:srgbClr val="434343"/>
                </a:solidFill>
              </a:rPr>
              <a:t> for 100Gbps per workload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4294967295"/>
          </p:nvPr>
        </p:nvSpPr>
        <p:spPr>
          <a:xfrm>
            <a:off x="356616" y="2674938"/>
            <a:ext cx="6477000" cy="5730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2250" dirty="0">
                <a:solidFill>
                  <a:srgbClr val="434343"/>
                </a:solidFill>
              </a:rPr>
              <a:t>3D </a:t>
            </a:r>
            <a:r>
              <a:rPr lang="en-US" sz="2250" dirty="0" err="1">
                <a:solidFill>
                  <a:srgbClr val="434343"/>
                </a:solidFill>
              </a:rPr>
              <a:t>XPoint</a:t>
            </a:r>
            <a:r>
              <a:rPr lang="en-US" sz="2250" dirty="0">
                <a:solidFill>
                  <a:srgbClr val="434343"/>
                </a:solidFill>
              </a:rPr>
              <a:t> and </a:t>
            </a:r>
            <a:r>
              <a:rPr lang="en-US" sz="2250" dirty="0" err="1">
                <a:solidFill>
                  <a:srgbClr val="434343"/>
                </a:solidFill>
              </a:rPr>
              <a:t>Memristor</a:t>
            </a:r>
            <a:r>
              <a:rPr lang="en-US" sz="2250" dirty="0">
                <a:solidFill>
                  <a:srgbClr val="434343"/>
                </a:solidFill>
              </a:rPr>
              <a:t> technology is reality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4294967295"/>
          </p:nvPr>
        </p:nvSpPr>
        <p:spPr>
          <a:xfrm>
            <a:off x="356616" y="3489325"/>
            <a:ext cx="8513064" cy="5730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2250" dirty="0"/>
              <a:t>Machine learning algorithms being held back by lack of </a:t>
            </a:r>
            <a:r>
              <a:rPr lang="en-US" sz="2250" dirty="0" smtClean="0"/>
              <a:t>real-time streaming </a:t>
            </a:r>
            <a:r>
              <a:rPr lang="en-US" sz="2250" dirty="0"/>
              <a:t>instrumentation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4294967295"/>
          </p:nvPr>
        </p:nvSpPr>
        <p:spPr>
          <a:xfrm>
            <a:off x="356616" y="1047750"/>
            <a:ext cx="6832600" cy="5730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2250" dirty="0">
                <a:solidFill>
                  <a:srgbClr val="434343"/>
                </a:solidFill>
              </a:rPr>
              <a:t>100Gbps NICs are reality</a:t>
            </a:r>
          </a:p>
        </p:txBody>
      </p:sp>
    </p:spTree>
    <p:extLst>
      <p:ext uri="{BB962C8B-B14F-4D97-AF65-F5344CB8AC3E}">
        <p14:creationId xmlns:p14="http://schemas.microsoft.com/office/powerpoint/2010/main" val="671029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/>
        </p:nvSpPr>
        <p:spPr>
          <a:xfrm>
            <a:off x="2619725" y="4612725"/>
            <a:ext cx="6185700" cy="42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825" i="1" dirty="0"/>
              <a:t>http://</a:t>
            </a:r>
            <a:r>
              <a:rPr lang="en-US" sz="825" i="1" dirty="0" err="1"/>
              <a:t>blog.kubernetes.io</a:t>
            </a:r>
            <a:r>
              <a:rPr lang="en-US" sz="825" i="1" dirty="0"/>
              <a:t>/2017/03/scalability-updates-in-kubernetes-1.6.html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BRKSDN-2119</a:t>
            </a:r>
            <a:endParaRPr lang="en-US"/>
          </a:p>
        </p:txBody>
      </p:sp>
      <p:sp>
        <p:nvSpPr>
          <p:cNvPr id="206" name="Shape 20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Kubernetes 1.6 - 5,000 node 150,000 pod clusters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617629" y="205137"/>
            <a:ext cx="375592" cy="499878"/>
            <a:chOff x="3101493" y="1168400"/>
            <a:chExt cx="375592" cy="49987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01" y="1168400"/>
              <a:ext cx="330177" cy="32004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101493" y="1452834"/>
              <a:ext cx="37559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k8s</a:t>
              </a:r>
              <a:endParaRPr lang="en-US" sz="800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2" y="1123950"/>
            <a:ext cx="3979764" cy="2457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705015"/>
            <a:ext cx="5029200" cy="366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96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BRKSDN-2119</a:t>
            </a:r>
            <a:endParaRPr lang="en-US"/>
          </a:p>
        </p:txBody>
      </p:sp>
      <p:sp>
        <p:nvSpPr>
          <p:cNvPr id="212" name="Shape 21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Implications of containers</a:t>
            </a:r>
            <a:endParaRPr lang="en-US"/>
          </a:p>
        </p:txBody>
      </p:sp>
      <p:sp>
        <p:nvSpPr>
          <p:cNvPr id="213" name="Shape 213"/>
          <p:cNvSpPr txBox="1">
            <a:spLocks noGrp="1"/>
          </p:cNvSpPr>
          <p:nvPr>
            <p:ph type="body" idx="4294967295"/>
          </p:nvPr>
        </p:nvSpPr>
        <p:spPr>
          <a:xfrm>
            <a:off x="356616" y="971550"/>
            <a:ext cx="6832600" cy="5730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2250">
                <a:solidFill>
                  <a:srgbClr val="434343"/>
                </a:solidFill>
              </a:rPr>
              <a:t>Lots of individually addressed elements to manage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4294967295"/>
          </p:nvPr>
        </p:nvSpPr>
        <p:spPr>
          <a:xfrm>
            <a:off x="356616" y="1792288"/>
            <a:ext cx="4716463" cy="57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2250" dirty="0">
                <a:solidFill>
                  <a:srgbClr val="434343"/>
                </a:solidFill>
              </a:rPr>
              <a:t>Lots of sessions to scale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4294967295"/>
          </p:nvPr>
        </p:nvSpPr>
        <p:spPr>
          <a:xfrm>
            <a:off x="356616" y="2611438"/>
            <a:ext cx="5129784" cy="5730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2250" dirty="0">
                <a:solidFill>
                  <a:srgbClr val="434343"/>
                </a:solidFill>
              </a:rPr>
              <a:t>Predictable performance under load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4294967295"/>
          </p:nvPr>
        </p:nvSpPr>
        <p:spPr>
          <a:xfrm>
            <a:off x="356616" y="3432175"/>
            <a:ext cx="7086600" cy="5730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2250">
                <a:solidFill>
                  <a:srgbClr val="434343"/>
                </a:solidFill>
              </a:rPr>
              <a:t>Instrumentation - Do you know who is talking to who? How much?</a:t>
            </a:r>
          </a:p>
        </p:txBody>
      </p:sp>
    </p:spTree>
    <p:extLst>
      <p:ext uri="{BB962C8B-B14F-4D97-AF65-F5344CB8AC3E}">
        <p14:creationId xmlns:p14="http://schemas.microsoft.com/office/powerpoint/2010/main" val="2107751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fd.io</a:t>
            </a:r>
            <a:r>
              <a:rPr lang="en-US" dirty="0" smtClean="0"/>
              <a:t> intro: why, what, how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>
                <a:solidFill>
                  <a:srgbClr val="FFFFFF">
                    <a:alpha val="60000"/>
                  </a:srgbClr>
                </a:solidFill>
              </a:rPr>
              <a:pPr/>
              <a:t>18</a:t>
            </a:fld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66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551" y="22891"/>
            <a:ext cx="8505194" cy="857250"/>
          </a:xfrm>
        </p:spPr>
        <p:txBody>
          <a:bodyPr/>
          <a:lstStyle/>
          <a:p>
            <a:r>
              <a:rPr lang="en-US" dirty="0" smtClean="0"/>
              <a:t>Vector Packet Processor - </a:t>
            </a:r>
            <a:r>
              <a:rPr lang="en-US" i="1" dirty="0" smtClean="0"/>
              <a:t>VPP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52694" y="1595315"/>
            <a:ext cx="4981706" cy="184518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Packet Processing Platform: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High performance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Linux User space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Run’s on commodity CPUs:         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Shipping at volume in server &amp; embedded products since 2004.</a:t>
            </a:r>
            <a:endParaRPr lang="en-US" sz="1200" dirty="0" smtClean="0"/>
          </a:p>
          <a:p>
            <a:pPr marL="0" indent="0">
              <a:buNone/>
            </a:pPr>
            <a:endParaRPr lang="en-US" sz="1500" dirty="0"/>
          </a:p>
          <a:p>
            <a:endParaRPr lang="en-US" sz="1500" dirty="0"/>
          </a:p>
          <a:p>
            <a:endParaRPr lang="en-US" sz="15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BRKSDN-2119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11329" y="1595315"/>
            <a:ext cx="3052833" cy="1845187"/>
          </a:xfrm>
          <a:prstGeom prst="rect">
            <a:avLst/>
          </a:prstGeom>
          <a:noFill/>
          <a:ln>
            <a:solidFill>
              <a:schemeClr val="accent3">
                <a:lumMod val="1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13" dirty="0">
                <a:solidFill>
                  <a:srgbClr val="000000"/>
                </a:solidFill>
              </a:rPr>
              <a:t>Bare Metal/VM/Container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2654" y="2114702"/>
            <a:ext cx="2674445" cy="338454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>
                <a:solidFill>
                  <a:schemeClr val="bg1"/>
                </a:solidFill>
              </a:rPr>
              <a:t>Dataplane Management Agent</a:t>
            </a:r>
            <a:endParaRPr lang="en-US" sz="1013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12654" y="2543330"/>
            <a:ext cx="2674445" cy="33845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bg1"/>
                </a:solidFill>
              </a:rPr>
              <a:t>Packet Processing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12654" y="2972599"/>
            <a:ext cx="2674445" cy="33845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>
                <a:solidFill>
                  <a:schemeClr val="bg1"/>
                </a:solidFill>
              </a:rPr>
              <a:t>Network IO</a:t>
            </a:r>
            <a:endParaRPr lang="en-US" sz="1013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287098" y="2711804"/>
            <a:ext cx="253512" cy="1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47058" y="2712369"/>
            <a:ext cx="253512" cy="188"/>
          </a:xfrm>
          <a:prstGeom prst="straightConnector1">
            <a:avLst/>
          </a:prstGeom>
          <a:ln w="254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fdio_inte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571750"/>
            <a:ext cx="558209" cy="3429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573584"/>
            <a:ext cx="457200" cy="3429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75" y="2571750"/>
            <a:ext cx="271425" cy="3429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976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container communication with VPP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Keith Burns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BRKSDN-2119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05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4705350"/>
            <a:ext cx="8458200" cy="43815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 err="1" smtClean="0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>
                <a:solidFill>
                  <a:schemeClr val="tx1"/>
                </a:solidFill>
                <a:latin typeface="Arial"/>
                <a:cs typeface="Arial"/>
              </a:rPr>
              <a:t>VPP Architecture: Packet Processing</a:t>
            </a:r>
          </a:p>
        </p:txBody>
      </p:sp>
      <p:sp>
        <p:nvSpPr>
          <p:cNvPr id="11" name="Left Brace 10"/>
          <p:cNvSpPr/>
          <p:nvPr/>
        </p:nvSpPr>
        <p:spPr>
          <a:xfrm rot="16200000">
            <a:off x="7135220" y="358973"/>
            <a:ext cx="760809" cy="15644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Box 11"/>
          <p:cNvSpPr txBox="1"/>
          <p:nvPr/>
        </p:nvSpPr>
        <p:spPr>
          <a:xfrm>
            <a:off x="7060651" y="0"/>
            <a:ext cx="5373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Packet</a:t>
            </a:r>
          </a:p>
        </p:txBody>
      </p:sp>
      <p:cxnSp>
        <p:nvCxnSpPr>
          <p:cNvPr id="15" name="Straight Arrow Connector 14"/>
          <p:cNvCxnSpPr>
            <a:stCxn id="12" idx="2"/>
          </p:cNvCxnSpPr>
          <p:nvPr/>
        </p:nvCxnSpPr>
        <p:spPr>
          <a:xfrm flipH="1">
            <a:off x="6976375" y="230832"/>
            <a:ext cx="352940" cy="35907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5241794" y="1047128"/>
            <a:ext cx="11721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Vector of n packets</a:t>
            </a:r>
          </a:p>
        </p:txBody>
      </p:sp>
      <p:cxnSp>
        <p:nvCxnSpPr>
          <p:cNvPr id="92" name="Straight Arrow Connector 91"/>
          <p:cNvCxnSpPr>
            <a:stCxn id="91" idx="3"/>
          </p:cNvCxnSpPr>
          <p:nvPr/>
        </p:nvCxnSpPr>
        <p:spPr>
          <a:xfrm>
            <a:off x="6413910" y="1162544"/>
            <a:ext cx="980677" cy="9233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ounded Rectangle 94"/>
          <p:cNvSpPr/>
          <p:nvPr/>
        </p:nvSpPr>
        <p:spPr>
          <a:xfrm>
            <a:off x="3747723" y="2475614"/>
            <a:ext cx="1335143" cy="33845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 err="1">
                <a:solidFill>
                  <a:schemeClr val="bg1"/>
                </a:solidFill>
              </a:rPr>
              <a:t>ethernet</a:t>
            </a:r>
            <a:r>
              <a:rPr lang="en-US" sz="1013" dirty="0">
                <a:solidFill>
                  <a:schemeClr val="bg1"/>
                </a:solidFill>
              </a:rPr>
              <a:t>-input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2027950" y="1859354"/>
            <a:ext cx="1027125" cy="33845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 err="1">
                <a:solidFill>
                  <a:schemeClr val="bg1"/>
                </a:solidFill>
              </a:rPr>
              <a:t>d</a:t>
            </a:r>
            <a:r>
              <a:rPr lang="en-US" sz="1013">
                <a:solidFill>
                  <a:schemeClr val="bg1"/>
                </a:solidFill>
              </a:rPr>
              <a:t>pdk</a:t>
            </a:r>
            <a:r>
              <a:rPr lang="en-US" sz="1013" dirty="0">
                <a:solidFill>
                  <a:schemeClr val="bg1"/>
                </a:solidFill>
              </a:rPr>
              <a:t>-input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3122096" y="1846970"/>
            <a:ext cx="1540734" cy="33845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 err="1">
                <a:solidFill>
                  <a:schemeClr val="bg1"/>
                </a:solidFill>
              </a:rPr>
              <a:t>vhost</a:t>
            </a:r>
            <a:r>
              <a:rPr lang="en-US" sz="1013" dirty="0">
                <a:solidFill>
                  <a:schemeClr val="bg1"/>
                </a:solidFill>
              </a:rPr>
              <a:t>-user-input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5252683" y="1859354"/>
            <a:ext cx="1405743" cy="33845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 err="1">
                <a:solidFill>
                  <a:schemeClr val="bg1"/>
                </a:solidFill>
              </a:rPr>
              <a:t>af</a:t>
            </a:r>
            <a:r>
              <a:rPr lang="en-US" sz="1013" dirty="0">
                <a:solidFill>
                  <a:schemeClr val="bg1"/>
                </a:solidFill>
              </a:rPr>
              <a:t>-packet-input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2720597" y="3130004"/>
            <a:ext cx="1027125" cy="33845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bg1"/>
                </a:solidFill>
              </a:rPr>
              <a:t>ip4-input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1638191" y="3130004"/>
            <a:ext cx="1027125" cy="33845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bg1"/>
                </a:solidFill>
              </a:rPr>
              <a:t>ip6-input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5469016" y="3133009"/>
            <a:ext cx="1027125" cy="33845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 err="1">
                <a:solidFill>
                  <a:schemeClr val="bg1"/>
                </a:solidFill>
              </a:rPr>
              <a:t>arp</a:t>
            </a:r>
            <a:r>
              <a:rPr lang="en-US" sz="1013" dirty="0">
                <a:solidFill>
                  <a:schemeClr val="bg1"/>
                </a:solidFill>
              </a:rPr>
              <a:t>-input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1644970" y="3956263"/>
            <a:ext cx="1027125" cy="33845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bg1"/>
                </a:solidFill>
              </a:rPr>
              <a:t>ip6-lookup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2732078" y="3946781"/>
            <a:ext cx="1027125" cy="33845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bg1"/>
                </a:solidFill>
              </a:rPr>
              <a:t>ip4-lookup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1641432" y="4513042"/>
            <a:ext cx="1027125" cy="33845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bg1"/>
                </a:solidFill>
              </a:rPr>
              <a:t>ip6-local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445153" y="4511415"/>
            <a:ext cx="1105634" cy="33845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bg1"/>
                </a:solidFill>
              </a:rPr>
              <a:t>ip6-rewrite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3850936" y="4511415"/>
            <a:ext cx="1028333" cy="33845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bg1"/>
                </a:solidFill>
              </a:rPr>
              <a:t>ip4-rewrite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2738391" y="4513042"/>
            <a:ext cx="1027125" cy="33845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bg1"/>
                </a:solidFill>
              </a:rPr>
              <a:t>ip4-local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3841826" y="3127856"/>
            <a:ext cx="1155994" cy="33845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 err="1">
                <a:solidFill>
                  <a:schemeClr val="bg1"/>
                </a:solidFill>
              </a:rPr>
              <a:t>mpls</a:t>
            </a:r>
            <a:r>
              <a:rPr lang="en-US" sz="1013" dirty="0">
                <a:solidFill>
                  <a:schemeClr val="bg1"/>
                </a:solidFill>
              </a:rPr>
              <a:t>-input</a:t>
            </a:r>
          </a:p>
        </p:txBody>
      </p:sp>
      <p:cxnSp>
        <p:nvCxnSpPr>
          <p:cNvPr id="19" name="Straight Arrow Connector 18"/>
          <p:cNvCxnSpPr>
            <a:stCxn id="97" idx="2"/>
            <a:endCxn id="95" idx="0"/>
          </p:cNvCxnSpPr>
          <p:nvPr/>
        </p:nvCxnSpPr>
        <p:spPr>
          <a:xfrm>
            <a:off x="3892463" y="2185424"/>
            <a:ext cx="522831" cy="290190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98" idx="2"/>
            <a:endCxn id="95" idx="0"/>
          </p:cNvCxnSpPr>
          <p:nvPr/>
        </p:nvCxnSpPr>
        <p:spPr>
          <a:xfrm flipH="1">
            <a:off x="4415294" y="2197808"/>
            <a:ext cx="1540260" cy="277806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stCxn id="96" idx="2"/>
            <a:endCxn id="95" idx="0"/>
          </p:cNvCxnSpPr>
          <p:nvPr/>
        </p:nvCxnSpPr>
        <p:spPr>
          <a:xfrm>
            <a:off x="2541512" y="2197808"/>
            <a:ext cx="1873782" cy="277806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95" idx="2"/>
            <a:endCxn id="151" idx="0"/>
          </p:cNvCxnSpPr>
          <p:nvPr/>
        </p:nvCxnSpPr>
        <p:spPr>
          <a:xfrm flipH="1">
            <a:off x="2151754" y="2814069"/>
            <a:ext cx="2263541" cy="315935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95" idx="2"/>
            <a:endCxn id="160" idx="0"/>
          </p:cNvCxnSpPr>
          <p:nvPr/>
        </p:nvCxnSpPr>
        <p:spPr>
          <a:xfrm>
            <a:off x="4415294" y="2814068"/>
            <a:ext cx="4529" cy="313788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stCxn id="95" idx="2"/>
            <a:endCxn id="150" idx="0"/>
          </p:cNvCxnSpPr>
          <p:nvPr/>
        </p:nvCxnSpPr>
        <p:spPr>
          <a:xfrm flipH="1">
            <a:off x="3234160" y="2814069"/>
            <a:ext cx="1181135" cy="315935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95" idx="2"/>
            <a:endCxn id="152" idx="0"/>
          </p:cNvCxnSpPr>
          <p:nvPr/>
        </p:nvCxnSpPr>
        <p:spPr>
          <a:xfrm>
            <a:off x="4415294" y="2814068"/>
            <a:ext cx="1567284" cy="318941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stCxn id="151" idx="2"/>
            <a:endCxn id="154" idx="0"/>
          </p:cNvCxnSpPr>
          <p:nvPr/>
        </p:nvCxnSpPr>
        <p:spPr>
          <a:xfrm>
            <a:off x="2151754" y="3468458"/>
            <a:ext cx="6779" cy="487805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50" idx="2"/>
            <a:endCxn id="155" idx="0"/>
          </p:cNvCxnSpPr>
          <p:nvPr/>
        </p:nvCxnSpPr>
        <p:spPr>
          <a:xfrm>
            <a:off x="3234160" y="3468458"/>
            <a:ext cx="11480" cy="478323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>
            <a:stCxn id="154" idx="2"/>
            <a:endCxn id="157" idx="0"/>
          </p:cNvCxnSpPr>
          <p:nvPr/>
        </p:nvCxnSpPr>
        <p:spPr>
          <a:xfrm flipH="1">
            <a:off x="997970" y="4294717"/>
            <a:ext cx="1160562" cy="216698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54" idx="2"/>
            <a:endCxn id="156" idx="0"/>
          </p:cNvCxnSpPr>
          <p:nvPr/>
        </p:nvCxnSpPr>
        <p:spPr>
          <a:xfrm flipH="1">
            <a:off x="2154995" y="4294717"/>
            <a:ext cx="3538" cy="218325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stCxn id="155" idx="2"/>
            <a:endCxn id="158" idx="0"/>
          </p:cNvCxnSpPr>
          <p:nvPr/>
        </p:nvCxnSpPr>
        <p:spPr>
          <a:xfrm>
            <a:off x="3245640" y="4285234"/>
            <a:ext cx="1119463" cy="226181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stCxn id="155" idx="2"/>
            <a:endCxn id="159" idx="0"/>
          </p:cNvCxnSpPr>
          <p:nvPr/>
        </p:nvCxnSpPr>
        <p:spPr>
          <a:xfrm>
            <a:off x="3245640" y="4285235"/>
            <a:ext cx="6314" cy="227807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4785200" y="1794925"/>
            <a:ext cx="53091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700" b="1" dirty="0"/>
              <a:t>…</a:t>
            </a:r>
            <a:endParaRPr lang="en-US" sz="2700" b="1" dirty="0"/>
          </a:p>
        </p:txBody>
      </p:sp>
      <p:sp>
        <p:nvSpPr>
          <p:cNvPr id="186" name="TextBox 185"/>
          <p:cNvSpPr txBox="1"/>
          <p:nvPr/>
        </p:nvSpPr>
        <p:spPr>
          <a:xfrm>
            <a:off x="5063651" y="3134056"/>
            <a:ext cx="53091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700" b="1" dirty="0"/>
              <a:t>…</a:t>
            </a:r>
            <a:endParaRPr lang="en-US" sz="2700" b="1" dirty="0"/>
          </a:p>
        </p:txBody>
      </p:sp>
      <p:sp>
        <p:nvSpPr>
          <p:cNvPr id="255" name="Left Brace 254"/>
          <p:cNvSpPr/>
          <p:nvPr/>
        </p:nvSpPr>
        <p:spPr>
          <a:xfrm rot="10800000">
            <a:off x="7392409" y="1629910"/>
            <a:ext cx="617891" cy="339272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56" name="TextBox 255"/>
          <p:cNvSpPr txBox="1"/>
          <p:nvPr/>
        </p:nvSpPr>
        <p:spPr>
          <a:xfrm>
            <a:off x="7710299" y="2081549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Packet Processing </a:t>
            </a:r>
          </a:p>
          <a:p>
            <a:pPr algn="ctr"/>
            <a:r>
              <a:rPr lang="en-US" sz="900" dirty="0"/>
              <a:t>Graph</a:t>
            </a:r>
          </a:p>
        </p:txBody>
      </p:sp>
      <p:cxnSp>
        <p:nvCxnSpPr>
          <p:cNvPr id="257" name="Straight Arrow Connector 256"/>
          <p:cNvCxnSpPr>
            <a:stCxn id="256" idx="2"/>
          </p:cNvCxnSpPr>
          <p:nvPr/>
        </p:nvCxnSpPr>
        <p:spPr>
          <a:xfrm flipH="1">
            <a:off x="7940277" y="2450881"/>
            <a:ext cx="356080" cy="68212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TextBox 259"/>
          <p:cNvSpPr txBox="1"/>
          <p:nvPr/>
        </p:nvSpPr>
        <p:spPr>
          <a:xfrm>
            <a:off x="6636371" y="2643710"/>
            <a:ext cx="8130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Graph Node</a:t>
            </a:r>
          </a:p>
        </p:txBody>
      </p:sp>
      <p:cxnSp>
        <p:nvCxnSpPr>
          <p:cNvPr id="261" name="Straight Arrow Connector 260"/>
          <p:cNvCxnSpPr>
            <a:stCxn id="260" idx="1"/>
          </p:cNvCxnSpPr>
          <p:nvPr/>
        </p:nvCxnSpPr>
        <p:spPr>
          <a:xfrm flipH="1">
            <a:off x="6407651" y="2759126"/>
            <a:ext cx="228720" cy="2865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TextBox 263"/>
          <p:cNvSpPr txBox="1"/>
          <p:nvPr/>
        </p:nvSpPr>
        <p:spPr>
          <a:xfrm>
            <a:off x="6403625" y="2356524"/>
            <a:ext cx="11015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Input Graph Node</a:t>
            </a:r>
          </a:p>
        </p:txBody>
      </p:sp>
      <p:cxnSp>
        <p:nvCxnSpPr>
          <p:cNvPr id="265" name="Straight Arrow Connector 264"/>
          <p:cNvCxnSpPr>
            <a:stCxn id="264" idx="0"/>
          </p:cNvCxnSpPr>
          <p:nvPr/>
        </p:nvCxnSpPr>
        <p:spPr>
          <a:xfrm flipH="1" flipV="1">
            <a:off x="6658428" y="2197810"/>
            <a:ext cx="295989" cy="15871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>
            <a:endCxn id="98" idx="0"/>
          </p:cNvCxnSpPr>
          <p:nvPr/>
        </p:nvCxnSpPr>
        <p:spPr>
          <a:xfrm flipH="1">
            <a:off x="5955554" y="1370174"/>
            <a:ext cx="1410255" cy="489181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/>
          <p:cNvCxnSpPr>
            <a:endCxn id="97" idx="0"/>
          </p:cNvCxnSpPr>
          <p:nvPr/>
        </p:nvCxnSpPr>
        <p:spPr>
          <a:xfrm flipH="1">
            <a:off x="3892463" y="1370174"/>
            <a:ext cx="3473346" cy="476797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>
            <a:endCxn id="96" idx="0"/>
          </p:cNvCxnSpPr>
          <p:nvPr/>
        </p:nvCxnSpPr>
        <p:spPr>
          <a:xfrm flipH="1">
            <a:off x="2541512" y="1370174"/>
            <a:ext cx="4824297" cy="489181"/>
          </a:xfrm>
          <a:prstGeom prst="straightConnector1">
            <a:avLst/>
          </a:prstGeom>
          <a:ln w="25400">
            <a:solidFill>
              <a:srgbClr val="005E7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901467" y="518435"/>
            <a:ext cx="1377244" cy="507831"/>
            <a:chOff x="9201955" y="691246"/>
            <a:chExt cx="1836325" cy="677108"/>
          </a:xfrm>
        </p:grpSpPr>
        <p:sp>
          <p:nvSpPr>
            <p:cNvPr id="6" name="Rounded Rectangle 5"/>
            <p:cNvSpPr/>
            <p:nvPr/>
          </p:nvSpPr>
          <p:spPr>
            <a:xfrm>
              <a:off x="9201955" y="835678"/>
              <a:ext cx="199753" cy="35746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13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9511517" y="835678"/>
              <a:ext cx="199753" cy="35746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13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10130641" y="835678"/>
              <a:ext cx="199753" cy="35746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13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9821079" y="835678"/>
              <a:ext cx="199753" cy="35746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13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330393" y="691246"/>
              <a:ext cx="70788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2700" b="1" dirty="0"/>
                <a:t>…</a:t>
              </a:r>
              <a:endParaRPr lang="en-US" sz="2700" b="1" dirty="0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10788135" y="837985"/>
              <a:ext cx="199753" cy="35746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13" dirty="0">
                  <a:solidFill>
                    <a:schemeClr val="tx1"/>
                  </a:solidFill>
                </a:rPr>
                <a:t>n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967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3.33333E-6 L -0.4069 0.25671 " pathEditMode="relative" ptsTypes="AA">
                                      <p:cBhvr>
                                        <p:cTn id="7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69 0.25671 L -0.34518 0.36597 " pathEditMode="relative" ptsTypes="AA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518 0.36597 L -0.59192 0.49398 " pathEditMode="relative" ptsTypes="AA">
                                      <p:cBhvr>
                                        <p:cTn id="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192 0.49398 L -0.5927 0.64977 " pathEditMode="relative" ptsTypes="AA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192 0.64745 L -0.71888 0.76273 " pathEditMode="relative" ptsTypes="AA">
                                      <p:cBhvr>
                                        <p:cTn id="8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91" grpId="0"/>
      <p:bldP spid="255" grpId="0" animBg="1"/>
      <p:bldP spid="256" grpId="0"/>
      <p:bldP spid="260" grpId="0"/>
      <p:bldP spid="26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12A61-9EE8-4E45-A1FB-04158638D414}" type="slidenum">
              <a:rPr lang="en-US" smtClean="0"/>
              <a:t>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VPP Architecture: Programmability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650928" y="1507001"/>
            <a:ext cx="3591733" cy="268508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13" dirty="0">
                <a:solidFill>
                  <a:schemeClr val="tx1"/>
                </a:solidFill>
              </a:rPr>
              <a:t>Linux Hosts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660013" y="886409"/>
            <a:ext cx="11624" cy="354523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41920" y="727614"/>
            <a:ext cx="95410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b="1" dirty="0"/>
              <a:t>Architecture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94725" y="695708"/>
            <a:ext cx="135165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b="1" dirty="0"/>
              <a:t>Example: </a:t>
            </a:r>
            <a:r>
              <a:rPr lang="en-US" sz="1013" b="1" dirty="0" smtClean="0"/>
              <a:t>go-agent</a:t>
            </a:r>
            <a:endParaRPr lang="en-US" sz="1013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734821" y="2213685"/>
            <a:ext cx="812693" cy="1434040"/>
          </a:xfrm>
          <a:prstGeom prst="roundRect">
            <a:avLst/>
          </a:prstGeom>
          <a:solidFill>
            <a:srgbClr val="92D050"/>
          </a:solidFill>
          <a:ln>
            <a:solidFill>
              <a:srgbClr val="66B2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/>
                </a:solidFill>
              </a:rPr>
              <a:t>Agent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29079" y="2213684"/>
            <a:ext cx="812693" cy="143404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/>
                </a:solidFill>
              </a:rPr>
              <a:t>VPP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31407" y="1931248"/>
            <a:ext cx="1513780" cy="17164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13">
                <a:solidFill>
                  <a:schemeClr val="tx1"/>
                </a:solidFill>
              </a:rPr>
              <a:t>Shared Memory</a:t>
            </a:r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84749" y="2322008"/>
            <a:ext cx="149815" cy="26810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916921" y="2322008"/>
            <a:ext cx="149815" cy="26810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81264" y="2322008"/>
            <a:ext cx="149815" cy="26810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149092" y="2322008"/>
            <a:ext cx="149815" cy="26810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31079" y="2213685"/>
            <a:ext cx="53091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700" b="1" dirty="0"/>
              <a:t>…</a:t>
            </a:r>
            <a:endParaRPr lang="en-US" sz="27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2874384" y="2323739"/>
            <a:ext cx="149815" cy="26810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383224" y="2698433"/>
            <a:ext cx="2057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1720377" y="3049130"/>
            <a:ext cx="149815" cy="26810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952549" y="3049130"/>
            <a:ext cx="149815" cy="26810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416892" y="3049130"/>
            <a:ext cx="149815" cy="26810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184720" y="3049130"/>
            <a:ext cx="149815" cy="26810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66707" y="2940807"/>
            <a:ext cx="53091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700" b="1" dirty="0"/>
              <a:t>…</a:t>
            </a:r>
            <a:endParaRPr lang="en-US" sz="27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2910012" y="3050861"/>
            <a:ext cx="149815" cy="26810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383224" y="3425555"/>
            <a:ext cx="2057400" cy="0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941920" y="2659028"/>
            <a:ext cx="1075936" cy="245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98" dirty="0"/>
              <a:t>Request Queue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904164" y="3424971"/>
            <a:ext cx="1175322" cy="245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98" dirty="0"/>
              <a:t>Response Queue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174870" y="1033111"/>
            <a:ext cx="1212191" cy="3994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98" dirty="0"/>
              <a:t>Request Message</a:t>
            </a:r>
          </a:p>
          <a:p>
            <a:r>
              <a:rPr lang="en-US" sz="998" dirty="0"/>
              <a:t>900k request/s</a:t>
            </a:r>
          </a:p>
        </p:txBody>
      </p:sp>
      <p:cxnSp>
        <p:nvCxnSpPr>
          <p:cNvPr id="39" name="Straight Arrow Connector 38"/>
          <p:cNvCxnSpPr>
            <a:stCxn id="38" idx="2"/>
            <a:endCxn id="20" idx="0"/>
          </p:cNvCxnSpPr>
          <p:nvPr/>
        </p:nvCxnSpPr>
        <p:spPr>
          <a:xfrm flipH="1">
            <a:off x="2949292" y="1432579"/>
            <a:ext cx="831674" cy="89116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335596" y="4544510"/>
            <a:ext cx="1694695" cy="245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98" dirty="0" err="1"/>
              <a:t>Async</a:t>
            </a:r>
            <a:r>
              <a:rPr lang="en-US" sz="998" dirty="0"/>
              <a:t> Response Message</a:t>
            </a:r>
          </a:p>
        </p:txBody>
      </p:sp>
      <p:cxnSp>
        <p:nvCxnSpPr>
          <p:cNvPr id="43" name="Straight Arrow Connector 42"/>
          <p:cNvCxnSpPr>
            <a:stCxn id="42" idx="1"/>
            <a:endCxn id="23" idx="2"/>
          </p:cNvCxnSpPr>
          <p:nvPr/>
        </p:nvCxnSpPr>
        <p:spPr>
          <a:xfrm flipH="1" flipV="1">
            <a:off x="1795285" y="3317231"/>
            <a:ext cx="540311" cy="135023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5014083" y="1488179"/>
            <a:ext cx="3934241" cy="268508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13" dirty="0">
                <a:solidFill>
                  <a:schemeClr val="tx1"/>
                </a:solidFill>
              </a:rPr>
              <a:t>Linux Hosts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5074382" y="2194862"/>
            <a:ext cx="1178795" cy="1434040"/>
          </a:xfrm>
          <a:prstGeom prst="roundRect">
            <a:avLst/>
          </a:prstGeom>
          <a:solidFill>
            <a:srgbClr val="92D050"/>
          </a:solidFill>
          <a:ln>
            <a:solidFill>
              <a:srgbClr val="66B2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 smtClean="0">
                <a:solidFill>
                  <a:schemeClr val="tx1"/>
                </a:solidFill>
              </a:rPr>
              <a:t>go-</a:t>
            </a:r>
            <a:r>
              <a:rPr lang="en-US" sz="1013" dirty="0" err="1" smtClean="0">
                <a:solidFill>
                  <a:schemeClr val="tx1"/>
                </a:solidFill>
              </a:rPr>
              <a:t>vpp</a:t>
            </a:r>
            <a:endParaRPr lang="en-US" sz="1013" dirty="0">
              <a:solidFill>
                <a:schemeClr val="tx1"/>
              </a:solidFill>
            </a:endParaRPr>
          </a:p>
          <a:p>
            <a:pPr algn="ctr"/>
            <a:r>
              <a:rPr lang="en-US" sz="1013" dirty="0">
                <a:solidFill>
                  <a:schemeClr val="tx1"/>
                </a:solidFill>
              </a:rPr>
              <a:t>Agent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934742" y="2194861"/>
            <a:ext cx="812693" cy="143404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/>
                </a:solidFill>
              </a:rPr>
              <a:t>VPP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337070" y="1912426"/>
            <a:ext cx="1513780" cy="17164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13">
                <a:solidFill>
                  <a:schemeClr val="tx1"/>
                </a:solidFill>
              </a:rPr>
              <a:t>Shared Memory</a:t>
            </a:r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390412" y="2303186"/>
            <a:ext cx="149815" cy="26810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622584" y="2303186"/>
            <a:ext cx="149815" cy="26810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7086927" y="2303186"/>
            <a:ext cx="149815" cy="26810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854755" y="2303186"/>
            <a:ext cx="149815" cy="26810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236742" y="2194862"/>
            <a:ext cx="53091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700" b="1" dirty="0"/>
              <a:t>…</a:t>
            </a:r>
            <a:endParaRPr lang="en-US" sz="2700" b="1" dirty="0"/>
          </a:p>
        </p:txBody>
      </p:sp>
      <p:sp>
        <p:nvSpPr>
          <p:cNvPr id="58" name="Rounded Rectangle 57"/>
          <p:cNvSpPr/>
          <p:nvPr/>
        </p:nvSpPr>
        <p:spPr>
          <a:xfrm>
            <a:off x="7580047" y="2304916"/>
            <a:ext cx="149815" cy="26810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tx1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6088886" y="2679610"/>
            <a:ext cx="2057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6426040" y="3030308"/>
            <a:ext cx="149815" cy="26810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6658212" y="3030308"/>
            <a:ext cx="149815" cy="26810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7122555" y="3030308"/>
            <a:ext cx="149815" cy="26810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6890383" y="3030308"/>
            <a:ext cx="149815" cy="26810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272370" y="2921984"/>
            <a:ext cx="53091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700" b="1" dirty="0"/>
              <a:t>…</a:t>
            </a:r>
            <a:endParaRPr lang="en-US" sz="2700" b="1" dirty="0"/>
          </a:p>
        </p:txBody>
      </p:sp>
      <p:sp>
        <p:nvSpPr>
          <p:cNvPr id="65" name="Rounded Rectangle 64"/>
          <p:cNvSpPr/>
          <p:nvPr/>
        </p:nvSpPr>
        <p:spPr>
          <a:xfrm>
            <a:off x="7615675" y="3032038"/>
            <a:ext cx="149815" cy="26810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tx1"/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6088886" y="3406732"/>
            <a:ext cx="2057400" cy="0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647582" y="2640205"/>
            <a:ext cx="1075936" cy="245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98" dirty="0"/>
              <a:t>Request Queue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609827" y="3406148"/>
            <a:ext cx="1175322" cy="245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98" dirty="0"/>
              <a:t>Response Queue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935581" y="1132864"/>
            <a:ext cx="1212191" cy="245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98" dirty="0"/>
              <a:t>Request Message</a:t>
            </a:r>
          </a:p>
        </p:txBody>
      </p:sp>
      <p:cxnSp>
        <p:nvCxnSpPr>
          <p:cNvPr id="70" name="Straight Arrow Connector 69"/>
          <p:cNvCxnSpPr>
            <a:stCxn id="69" idx="1"/>
            <a:endCxn id="58" idx="0"/>
          </p:cNvCxnSpPr>
          <p:nvPr/>
        </p:nvCxnSpPr>
        <p:spPr>
          <a:xfrm flipH="1">
            <a:off x="7654955" y="1255815"/>
            <a:ext cx="280626" cy="104910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041259" y="4525687"/>
            <a:ext cx="1694695" cy="245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98" dirty="0" err="1"/>
              <a:t>Async</a:t>
            </a:r>
            <a:r>
              <a:rPr lang="en-US" sz="998" dirty="0"/>
              <a:t> Response Message</a:t>
            </a:r>
          </a:p>
        </p:txBody>
      </p:sp>
      <p:cxnSp>
        <p:nvCxnSpPr>
          <p:cNvPr id="72" name="Straight Arrow Connector 71"/>
          <p:cNvCxnSpPr>
            <a:stCxn id="71" idx="1"/>
            <a:endCxn id="60" idx="2"/>
          </p:cNvCxnSpPr>
          <p:nvPr/>
        </p:nvCxnSpPr>
        <p:spPr>
          <a:xfrm flipH="1" flipV="1">
            <a:off x="6500948" y="3298409"/>
            <a:ext cx="540311" cy="135022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50" idx="0"/>
          </p:cNvCxnSpPr>
          <p:nvPr/>
        </p:nvCxnSpPr>
        <p:spPr>
          <a:xfrm flipV="1">
            <a:off x="5663780" y="1189483"/>
            <a:ext cx="7227" cy="1005379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363276" y="889850"/>
            <a:ext cx="546945" cy="245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98" dirty="0" err="1" smtClean="0"/>
              <a:t>Contiv</a:t>
            </a:r>
            <a:endParaRPr lang="en-US" sz="998" dirty="0"/>
          </a:p>
        </p:txBody>
      </p:sp>
      <p:cxnSp>
        <p:nvCxnSpPr>
          <p:cNvPr id="86" name="Straight Arrow Connector 85"/>
          <p:cNvCxnSpPr/>
          <p:nvPr/>
        </p:nvCxnSpPr>
        <p:spPr>
          <a:xfrm flipV="1">
            <a:off x="1128109" y="1244241"/>
            <a:ext cx="7227" cy="1005379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484316" y="997524"/>
            <a:ext cx="1460656" cy="245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98" dirty="0"/>
              <a:t>Control Plane Protocol</a:t>
            </a:r>
          </a:p>
        </p:txBody>
      </p:sp>
      <p:cxnSp>
        <p:nvCxnSpPr>
          <p:cNvPr id="73" name="Straight Arrow Connector 72"/>
          <p:cNvCxnSpPr>
            <a:endCxn id="11" idx="2"/>
          </p:cNvCxnSpPr>
          <p:nvPr/>
        </p:nvCxnSpPr>
        <p:spPr>
          <a:xfrm flipV="1">
            <a:off x="1010681" y="3647724"/>
            <a:ext cx="130487" cy="50408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93588" y="4173260"/>
            <a:ext cx="2153154" cy="3994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98" dirty="0"/>
              <a:t>Can use </a:t>
            </a:r>
            <a:r>
              <a:rPr lang="en-US" sz="998" dirty="0" smtClean="0"/>
              <a:t>GO/C/Java/Python/or </a:t>
            </a:r>
            <a:r>
              <a:rPr lang="en-US" sz="998" dirty="0" err="1"/>
              <a:t>Lua</a:t>
            </a:r>
            <a:endParaRPr lang="en-US" sz="998" dirty="0"/>
          </a:p>
          <a:p>
            <a:r>
              <a:rPr lang="en-US" sz="998" dirty="0"/>
              <a:t>Language bindings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925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8" grpId="0"/>
      <p:bldP spid="42" grpId="0"/>
      <p:bldP spid="48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/>
      <p:bldP spid="58" grpId="0" animBg="1"/>
      <p:bldP spid="60" grpId="0" animBg="1"/>
      <p:bldP spid="61" grpId="0" animBg="1"/>
      <p:bldP spid="62" grpId="0" animBg="1"/>
      <p:bldP spid="63" grpId="0" animBg="1"/>
      <p:bldP spid="64" grpId="0"/>
      <p:bldP spid="65" grpId="0" animBg="1"/>
      <p:bldP spid="67" grpId="0"/>
      <p:bldP spid="68" grpId="0"/>
      <p:bldP spid="69" grpId="0"/>
      <p:bldP spid="71" grpId="0"/>
      <p:bldP spid="78" grpId="0"/>
      <p:bldP spid="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networking?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>
                <a:solidFill>
                  <a:srgbClr val="FFFFFF">
                    <a:alpha val="60000"/>
                  </a:srgbClr>
                </a:solidFill>
              </a:rPr>
              <a:pPr/>
              <a:t>22</a:t>
            </a:fld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26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3300" dirty="0" smtClean="0"/>
              <a:t>As an developer, this is networking....</a:t>
            </a:r>
            <a:endParaRPr lang="en-US" sz="3300" dirty="0"/>
          </a:p>
        </p:txBody>
      </p:sp>
      <p:pic>
        <p:nvPicPr>
          <p:cNvPr id="222" name="Shape 222" descr="container networking - contain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8207" y="680291"/>
            <a:ext cx="4064099" cy="43601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881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Container networking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220192" y="2244787"/>
            <a:ext cx="704008" cy="347112"/>
          </a:xfrm>
          <a:prstGeom prst="roundRect">
            <a:avLst/>
          </a:prstGeom>
          <a:solidFill>
            <a:schemeClr val="lt1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>
                <a:solidFill>
                  <a:schemeClr val="tx1"/>
                </a:solidFill>
              </a:rPr>
              <a:t>FIFO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32963" y="954741"/>
            <a:ext cx="1278467" cy="1116489"/>
          </a:xfrm>
          <a:prstGeom prst="roundRect">
            <a:avLst/>
          </a:prstGeom>
          <a:noFill/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PID 1234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20192" y="2765455"/>
            <a:ext cx="704008" cy="347112"/>
          </a:xfrm>
          <a:prstGeom prst="roundRect">
            <a:avLst/>
          </a:prstGeom>
          <a:solidFill>
            <a:schemeClr val="lt1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TCP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20192" y="3280762"/>
            <a:ext cx="704008" cy="347112"/>
          </a:xfrm>
          <a:prstGeom prst="roundRect">
            <a:avLst/>
          </a:prstGeom>
          <a:solidFill>
            <a:schemeClr val="lt1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IP </a:t>
            </a:r>
            <a:r>
              <a:rPr lang="en-US" sz="1000" smtClean="0">
                <a:solidFill>
                  <a:schemeClr val="tx1"/>
                </a:solidFill>
              </a:rPr>
              <a:t>(routing)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20192" y="3796069"/>
            <a:ext cx="704008" cy="347112"/>
          </a:xfrm>
          <a:prstGeom prst="roundRect">
            <a:avLst/>
          </a:prstGeom>
          <a:solidFill>
            <a:schemeClr val="lt1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device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72196" y="2591899"/>
            <a:ext cx="0" cy="173556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72196" y="3112567"/>
            <a:ext cx="0" cy="168195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72196" y="3627874"/>
            <a:ext cx="0" cy="168195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232658" y="1615287"/>
            <a:ext cx="679077" cy="28238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s</a:t>
            </a:r>
            <a:r>
              <a:rPr lang="en-US" sz="800" smtClean="0">
                <a:solidFill>
                  <a:schemeClr val="tx1"/>
                </a:solidFill>
              </a:rPr>
              <a:t>end</a:t>
            </a:r>
            <a:r>
              <a:rPr lang="en-US" sz="800" dirty="0" smtClean="0">
                <a:solidFill>
                  <a:schemeClr val="tx1"/>
                </a:solidFill>
              </a:rPr>
              <a:t>()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572196" y="1897675"/>
            <a:ext cx="1" cy="347112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6191556" y="2244787"/>
            <a:ext cx="704008" cy="347112"/>
          </a:xfrm>
          <a:prstGeom prst="roundRect">
            <a:avLst/>
          </a:prstGeom>
          <a:solidFill>
            <a:schemeClr val="lt1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>
                <a:solidFill>
                  <a:schemeClr val="tx1"/>
                </a:solidFill>
              </a:rPr>
              <a:t>FIFO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904327" y="954741"/>
            <a:ext cx="1278467" cy="1116489"/>
          </a:xfrm>
          <a:prstGeom prst="roundRect">
            <a:avLst/>
          </a:prstGeom>
          <a:noFill/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PID 4321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191556" y="2765455"/>
            <a:ext cx="704008" cy="347112"/>
          </a:xfrm>
          <a:prstGeom prst="roundRect">
            <a:avLst/>
          </a:prstGeom>
          <a:solidFill>
            <a:schemeClr val="lt1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TCP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191556" y="3280762"/>
            <a:ext cx="704008" cy="347112"/>
          </a:xfrm>
          <a:prstGeom prst="roundRect">
            <a:avLst/>
          </a:prstGeom>
          <a:solidFill>
            <a:schemeClr val="lt1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IP </a:t>
            </a:r>
            <a:r>
              <a:rPr lang="en-US" sz="1000" smtClean="0">
                <a:solidFill>
                  <a:schemeClr val="tx1"/>
                </a:solidFill>
              </a:rPr>
              <a:t>(routing)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191556" y="3796069"/>
            <a:ext cx="704008" cy="347112"/>
          </a:xfrm>
          <a:prstGeom prst="roundRect">
            <a:avLst/>
          </a:prstGeom>
          <a:solidFill>
            <a:schemeClr val="lt1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device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543560" y="2591899"/>
            <a:ext cx="0" cy="173556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543560" y="3112567"/>
            <a:ext cx="0" cy="168195"/>
          </a:xfrm>
          <a:prstGeom prst="straightConnector1">
            <a:avLst/>
          </a:prstGeom>
          <a:ln w="25400">
            <a:solidFill>
              <a:srgbClr val="92D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543560" y="3627874"/>
            <a:ext cx="0" cy="168195"/>
          </a:xfrm>
          <a:prstGeom prst="straightConnector1">
            <a:avLst/>
          </a:prstGeom>
          <a:ln w="25400">
            <a:solidFill>
              <a:srgbClr val="92D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6204022" y="1615287"/>
            <a:ext cx="679077" cy="28238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>
                <a:solidFill>
                  <a:schemeClr val="tx1"/>
                </a:solidFill>
              </a:rPr>
              <a:t>r</a:t>
            </a:r>
            <a:r>
              <a:rPr lang="en-US" sz="800" dirty="0" err="1" smtClean="0">
                <a:solidFill>
                  <a:schemeClr val="tx1"/>
                </a:solidFill>
              </a:rPr>
              <a:t>ecv</a:t>
            </a:r>
            <a:r>
              <a:rPr lang="en-US" sz="800" dirty="0" smtClean="0">
                <a:solidFill>
                  <a:schemeClr val="tx1"/>
                </a:solidFill>
              </a:rPr>
              <a:t>()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6543560" y="1897675"/>
            <a:ext cx="1" cy="347112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5" idx="1"/>
            <a:endCxn id="10" idx="3"/>
          </p:cNvCxnSpPr>
          <p:nvPr/>
        </p:nvCxnSpPr>
        <p:spPr>
          <a:xfrm flipH="1">
            <a:off x="2924200" y="3969625"/>
            <a:ext cx="3267356" cy="0"/>
          </a:xfrm>
          <a:prstGeom prst="straightConnector1">
            <a:avLst/>
          </a:prstGeom>
          <a:ln w="25400">
            <a:solidFill>
              <a:srgbClr val="0070C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1932962" y="2180062"/>
            <a:ext cx="5249832" cy="221264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kernel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932962" y="1429448"/>
            <a:ext cx="5249832" cy="75061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glibc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212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Container networking with VPP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027680" y="2244786"/>
            <a:ext cx="704008" cy="347112"/>
          </a:xfrm>
          <a:prstGeom prst="roundRect">
            <a:avLst/>
          </a:prstGeom>
          <a:solidFill>
            <a:schemeClr val="lt1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>
                <a:solidFill>
                  <a:schemeClr val="tx1"/>
                </a:solidFill>
              </a:rPr>
              <a:t>FIFO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0451" y="954740"/>
            <a:ext cx="1278467" cy="1116489"/>
          </a:xfrm>
          <a:prstGeom prst="roundRect">
            <a:avLst/>
          </a:prstGeom>
          <a:noFill/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PID 1234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27680" y="2765454"/>
            <a:ext cx="704008" cy="347112"/>
          </a:xfrm>
          <a:prstGeom prst="roundRect">
            <a:avLst/>
          </a:prstGeom>
          <a:solidFill>
            <a:schemeClr val="lt1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TCP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27680" y="3280761"/>
            <a:ext cx="704008" cy="347112"/>
          </a:xfrm>
          <a:prstGeom prst="roundRect">
            <a:avLst/>
          </a:prstGeom>
          <a:solidFill>
            <a:schemeClr val="lt1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IP </a:t>
            </a:r>
            <a:r>
              <a:rPr lang="en-US" sz="1000" smtClean="0">
                <a:solidFill>
                  <a:schemeClr val="tx1"/>
                </a:solidFill>
              </a:rPr>
              <a:t>(routing)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27680" y="3796068"/>
            <a:ext cx="704008" cy="347112"/>
          </a:xfrm>
          <a:prstGeom prst="roundRect">
            <a:avLst/>
          </a:prstGeom>
          <a:solidFill>
            <a:schemeClr val="lt1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device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379684" y="2591898"/>
            <a:ext cx="0" cy="173556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379684" y="3112566"/>
            <a:ext cx="0" cy="168195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379684" y="3627873"/>
            <a:ext cx="0" cy="168195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040146" y="1615286"/>
            <a:ext cx="679077" cy="28238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s</a:t>
            </a:r>
            <a:r>
              <a:rPr lang="en-US" sz="800" smtClean="0">
                <a:solidFill>
                  <a:schemeClr val="tx1"/>
                </a:solidFill>
              </a:rPr>
              <a:t>end</a:t>
            </a:r>
            <a:r>
              <a:rPr lang="en-US" sz="800" dirty="0" smtClean="0">
                <a:solidFill>
                  <a:schemeClr val="tx1"/>
                </a:solidFill>
              </a:rPr>
              <a:t>()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1379684" y="1897674"/>
            <a:ext cx="1" cy="347112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6385269" y="2244786"/>
            <a:ext cx="704008" cy="347112"/>
          </a:xfrm>
          <a:prstGeom prst="roundRect">
            <a:avLst/>
          </a:prstGeom>
          <a:solidFill>
            <a:schemeClr val="lt1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>
                <a:solidFill>
                  <a:schemeClr val="tx1"/>
                </a:solidFill>
              </a:rPr>
              <a:t>FIFO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098040" y="954740"/>
            <a:ext cx="1278467" cy="1116489"/>
          </a:xfrm>
          <a:prstGeom prst="roundRect">
            <a:avLst/>
          </a:prstGeom>
          <a:noFill/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PID 4321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385269" y="2765454"/>
            <a:ext cx="704008" cy="347112"/>
          </a:xfrm>
          <a:prstGeom prst="roundRect">
            <a:avLst/>
          </a:prstGeom>
          <a:solidFill>
            <a:schemeClr val="lt1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TCP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385269" y="3280761"/>
            <a:ext cx="704008" cy="347112"/>
          </a:xfrm>
          <a:prstGeom prst="roundRect">
            <a:avLst/>
          </a:prstGeom>
          <a:solidFill>
            <a:schemeClr val="lt1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IP </a:t>
            </a:r>
            <a:r>
              <a:rPr lang="en-US" sz="1000" smtClean="0">
                <a:solidFill>
                  <a:schemeClr val="tx1"/>
                </a:solidFill>
              </a:rPr>
              <a:t>(routing)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385269" y="3796068"/>
            <a:ext cx="704008" cy="347112"/>
          </a:xfrm>
          <a:prstGeom prst="roundRect">
            <a:avLst/>
          </a:prstGeom>
          <a:solidFill>
            <a:schemeClr val="lt1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device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737273" y="2591898"/>
            <a:ext cx="0" cy="173556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737273" y="3112566"/>
            <a:ext cx="0" cy="168195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737273" y="3627873"/>
            <a:ext cx="0" cy="168195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6397735" y="1615286"/>
            <a:ext cx="679077" cy="28238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>
                <a:solidFill>
                  <a:schemeClr val="tx1"/>
                </a:solidFill>
              </a:rPr>
              <a:t>r</a:t>
            </a:r>
            <a:r>
              <a:rPr lang="en-US" sz="800" dirty="0" err="1" smtClean="0">
                <a:solidFill>
                  <a:schemeClr val="tx1"/>
                </a:solidFill>
              </a:rPr>
              <a:t>ecv</a:t>
            </a:r>
            <a:r>
              <a:rPr lang="en-US" sz="800" dirty="0" smtClean="0">
                <a:solidFill>
                  <a:schemeClr val="tx1"/>
                </a:solidFill>
              </a:rPr>
              <a:t>()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6737273" y="1897674"/>
            <a:ext cx="1" cy="347112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42" idx="1"/>
            <a:endCxn id="10" idx="3"/>
          </p:cNvCxnSpPr>
          <p:nvPr/>
        </p:nvCxnSpPr>
        <p:spPr>
          <a:xfrm flipH="1">
            <a:off x="1731688" y="3969624"/>
            <a:ext cx="1152577" cy="0"/>
          </a:xfrm>
          <a:prstGeom prst="straightConnector1">
            <a:avLst/>
          </a:prstGeom>
          <a:ln w="25400">
            <a:solidFill>
              <a:srgbClr val="0070C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2884265" y="3275401"/>
            <a:ext cx="704008" cy="347112"/>
          </a:xfrm>
          <a:prstGeom prst="roundRect">
            <a:avLst/>
          </a:prstGeom>
          <a:solidFill>
            <a:schemeClr val="lt1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>
                <a:solidFill>
                  <a:schemeClr val="tx1"/>
                </a:solidFill>
              </a:rPr>
              <a:t>FIFO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884265" y="3796068"/>
            <a:ext cx="704008" cy="347112"/>
          </a:xfrm>
          <a:prstGeom prst="roundRect">
            <a:avLst/>
          </a:prstGeom>
          <a:solidFill>
            <a:schemeClr val="lt1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device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242857" y="3622513"/>
            <a:ext cx="0" cy="173556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5" idx="1"/>
            <a:endCxn id="48" idx="3"/>
          </p:cNvCxnSpPr>
          <p:nvPr/>
        </p:nvCxnSpPr>
        <p:spPr>
          <a:xfrm flipH="1">
            <a:off x="5364478" y="3969624"/>
            <a:ext cx="1020791" cy="0"/>
          </a:xfrm>
          <a:prstGeom prst="straightConnector1">
            <a:avLst/>
          </a:prstGeom>
          <a:ln w="25400">
            <a:solidFill>
              <a:srgbClr val="0070C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4660470" y="3275401"/>
            <a:ext cx="704008" cy="347112"/>
          </a:xfrm>
          <a:prstGeom prst="roundRect">
            <a:avLst/>
          </a:prstGeom>
          <a:solidFill>
            <a:schemeClr val="lt1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>
                <a:solidFill>
                  <a:schemeClr val="tx1"/>
                </a:solidFill>
              </a:rPr>
              <a:t>FIFO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660470" y="3796068"/>
            <a:ext cx="704008" cy="347112"/>
          </a:xfrm>
          <a:prstGeom prst="roundRect">
            <a:avLst/>
          </a:prstGeom>
          <a:solidFill>
            <a:schemeClr val="lt1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device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5012474" y="3622513"/>
            <a:ext cx="0" cy="173556"/>
          </a:xfrm>
          <a:prstGeom prst="straightConnector1">
            <a:avLst/>
          </a:prstGeom>
          <a:ln w="25400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2304314" y="959175"/>
            <a:ext cx="3494031" cy="1885157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VPP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2825292" y="2478134"/>
            <a:ext cx="821955" cy="227528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chemeClr val="tx1"/>
                </a:solidFill>
              </a:rPr>
              <a:t>a</a:t>
            </a:r>
            <a:r>
              <a:rPr lang="en-US" sz="1000" smtClean="0">
                <a:solidFill>
                  <a:schemeClr val="tx1"/>
                </a:solidFill>
              </a:rPr>
              <a:t>f_packet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2825292" y="1284035"/>
            <a:ext cx="2539186" cy="1005603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ACL, SR, VXLAN-GPE </a:t>
            </a:r>
          </a:p>
          <a:p>
            <a:pPr algn="ctr"/>
            <a:r>
              <a:rPr lang="en-US" sz="1000" dirty="0" err="1" smtClean="0">
                <a:solidFill>
                  <a:schemeClr val="tx1"/>
                </a:solidFill>
              </a:rPr>
              <a:t>ip</a:t>
            </a:r>
            <a:r>
              <a:rPr lang="en-US" sz="1000" dirty="0" smtClean="0">
                <a:solidFill>
                  <a:schemeClr val="tx1"/>
                </a:solidFill>
              </a:rPr>
              <a:t>(4|6</a:t>
            </a:r>
            <a:r>
              <a:rPr lang="en-US" sz="1000" dirty="0">
                <a:solidFill>
                  <a:schemeClr val="tx1"/>
                </a:solidFill>
              </a:rPr>
              <a:t>)-rewrite</a:t>
            </a:r>
          </a:p>
          <a:p>
            <a:pPr algn="ctr"/>
            <a:r>
              <a:rPr lang="en-US" sz="1000" dirty="0" err="1">
                <a:solidFill>
                  <a:schemeClr val="tx1"/>
                </a:solidFill>
              </a:rPr>
              <a:t>ip</a:t>
            </a:r>
            <a:r>
              <a:rPr lang="en-US" sz="1000" dirty="0">
                <a:solidFill>
                  <a:schemeClr val="tx1"/>
                </a:solidFill>
              </a:rPr>
              <a:t>(4|6)-input</a:t>
            </a:r>
          </a:p>
          <a:p>
            <a:pPr algn="ctr"/>
            <a:r>
              <a:rPr lang="en-US" sz="1000" dirty="0" err="1" smtClean="0">
                <a:solidFill>
                  <a:schemeClr val="tx1"/>
                </a:solidFill>
              </a:rPr>
              <a:t>ethernet</a:t>
            </a:r>
            <a:r>
              <a:rPr lang="en-US" sz="1000" dirty="0" smtClean="0">
                <a:solidFill>
                  <a:schemeClr val="tx1"/>
                </a:solidFill>
              </a:rPr>
              <a:t>-input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3873500" y="2482734"/>
            <a:ext cx="530240" cy="227528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chemeClr val="tx1"/>
                </a:solidFill>
              </a:rPr>
              <a:t>dpdk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3755145" y="3271186"/>
            <a:ext cx="766951" cy="871993"/>
          </a:xfrm>
          <a:prstGeom prst="roundRect">
            <a:avLst/>
          </a:prstGeom>
          <a:solidFill>
            <a:schemeClr val="lt1"/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chemeClr val="tx1"/>
                </a:solidFill>
              </a:rPr>
              <a:t>dpdk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3836174" y="3889618"/>
            <a:ext cx="604892" cy="160011"/>
          </a:xfrm>
          <a:prstGeom prst="roundRect">
            <a:avLst/>
          </a:prstGeom>
          <a:solidFill>
            <a:schemeClr val="lt1"/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device</a:t>
            </a:r>
          </a:p>
        </p:txBody>
      </p:sp>
      <p:cxnSp>
        <p:nvCxnSpPr>
          <p:cNvPr id="62" name="Straight Arrow Connector 61"/>
          <p:cNvCxnSpPr>
            <a:stCxn id="54" idx="2"/>
            <a:endCxn id="28" idx="0"/>
          </p:cNvCxnSpPr>
          <p:nvPr/>
        </p:nvCxnSpPr>
        <p:spPr>
          <a:xfrm flipH="1">
            <a:off x="3236269" y="2705662"/>
            <a:ext cx="1" cy="569739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5012474" y="2700302"/>
            <a:ext cx="1" cy="575099"/>
          </a:xfrm>
          <a:prstGeom prst="straightConnector1">
            <a:avLst/>
          </a:prstGeom>
          <a:ln w="254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0" idx="0"/>
            <a:endCxn id="59" idx="2"/>
          </p:cNvCxnSpPr>
          <p:nvPr/>
        </p:nvCxnSpPr>
        <p:spPr>
          <a:xfrm flipH="1" flipV="1">
            <a:off x="4138620" y="2710262"/>
            <a:ext cx="1" cy="560924"/>
          </a:xfrm>
          <a:prstGeom prst="straightConnector1">
            <a:avLst/>
          </a:prstGeom>
          <a:ln w="25400">
            <a:solidFill>
              <a:schemeClr val="bg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ounded Rectangle 77"/>
          <p:cNvSpPr/>
          <p:nvPr/>
        </p:nvSpPr>
        <p:spPr>
          <a:xfrm>
            <a:off x="4601497" y="2472774"/>
            <a:ext cx="821955" cy="227528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chemeClr val="tx1"/>
                </a:solidFill>
              </a:rPr>
              <a:t>a</a:t>
            </a:r>
            <a:r>
              <a:rPr lang="en-US" sz="1000" smtClean="0">
                <a:solidFill>
                  <a:schemeClr val="tx1"/>
                </a:solidFill>
              </a:rPr>
              <a:t>f_packet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668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hy not this?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40451" y="954740"/>
            <a:ext cx="1278467" cy="1116489"/>
          </a:xfrm>
          <a:prstGeom prst="roundRect">
            <a:avLst/>
          </a:prstGeom>
          <a:noFill/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PID 1234</a:t>
            </a:r>
          </a:p>
        </p:txBody>
      </p:sp>
      <p:cxnSp>
        <p:nvCxnSpPr>
          <p:cNvPr id="26" name="Straight Arrow Connector 25"/>
          <p:cNvCxnSpPr>
            <a:stCxn id="24" idx="4"/>
            <a:endCxn id="44" idx="1"/>
          </p:cNvCxnSpPr>
          <p:nvPr/>
        </p:nvCxnSpPr>
        <p:spPr>
          <a:xfrm>
            <a:off x="1379685" y="1897674"/>
            <a:ext cx="1904914" cy="816425"/>
          </a:xfrm>
          <a:prstGeom prst="straightConnector1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098040" y="954740"/>
            <a:ext cx="1278467" cy="1116489"/>
          </a:xfrm>
          <a:prstGeom prst="roundRect">
            <a:avLst/>
          </a:prstGeom>
          <a:noFill/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PID 4321</a:t>
            </a:r>
          </a:p>
        </p:txBody>
      </p:sp>
      <p:sp>
        <p:nvSpPr>
          <p:cNvPr id="39" name="Oval 38"/>
          <p:cNvSpPr/>
          <p:nvPr/>
        </p:nvSpPr>
        <p:spPr>
          <a:xfrm>
            <a:off x="6397735" y="1615286"/>
            <a:ext cx="679077" cy="28238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>
                <a:solidFill>
                  <a:schemeClr val="tx1"/>
                </a:solidFill>
              </a:rPr>
              <a:t>r</a:t>
            </a:r>
            <a:r>
              <a:rPr lang="en-US" sz="800" dirty="0" err="1" smtClean="0">
                <a:solidFill>
                  <a:schemeClr val="tx1"/>
                </a:solidFill>
              </a:rPr>
              <a:t>ecv</a:t>
            </a:r>
            <a:r>
              <a:rPr lang="en-US" sz="800" dirty="0" smtClean="0">
                <a:solidFill>
                  <a:schemeClr val="tx1"/>
                </a:solidFill>
              </a:rPr>
              <a:t>()</a:t>
            </a:r>
          </a:p>
        </p:txBody>
      </p:sp>
      <p:cxnSp>
        <p:nvCxnSpPr>
          <p:cNvPr id="40" name="Straight Arrow Connector 39"/>
          <p:cNvCxnSpPr>
            <a:stCxn id="39" idx="4"/>
            <a:endCxn id="45" idx="3"/>
          </p:cNvCxnSpPr>
          <p:nvPr/>
        </p:nvCxnSpPr>
        <p:spPr>
          <a:xfrm flipH="1">
            <a:off x="4221030" y="1897674"/>
            <a:ext cx="2516244" cy="749706"/>
          </a:xfrm>
          <a:prstGeom prst="straightConnector1">
            <a:avLst/>
          </a:prstGeom>
          <a:ln w="25400">
            <a:solidFill>
              <a:srgbClr val="92D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2409659" y="2105335"/>
            <a:ext cx="2836553" cy="2447615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VPP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284599" y="2600335"/>
            <a:ext cx="821955" cy="227528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>
                <a:solidFill>
                  <a:schemeClr val="tx1"/>
                </a:solidFill>
              </a:rPr>
              <a:t>FIFO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399075" y="2533616"/>
            <a:ext cx="821955" cy="227528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>
                <a:solidFill>
                  <a:schemeClr val="tx1"/>
                </a:solidFill>
              </a:rPr>
              <a:t>FIFO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606255" y="3001166"/>
            <a:ext cx="821955" cy="227528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session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3966796" y="3655295"/>
            <a:ext cx="821955" cy="227528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4106554" y="3976720"/>
            <a:ext cx="821955" cy="227528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DPDK</a:t>
            </a:r>
          </a:p>
        </p:txBody>
      </p:sp>
      <p:sp>
        <p:nvSpPr>
          <p:cNvPr id="24" name="Oval 23"/>
          <p:cNvSpPr/>
          <p:nvPr/>
        </p:nvSpPr>
        <p:spPr>
          <a:xfrm>
            <a:off x="1040146" y="1615286"/>
            <a:ext cx="679077" cy="28238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s</a:t>
            </a:r>
            <a:r>
              <a:rPr lang="en-US" sz="800" smtClean="0">
                <a:solidFill>
                  <a:schemeClr val="tx1"/>
                </a:solidFill>
              </a:rPr>
              <a:t>end</a:t>
            </a:r>
            <a:r>
              <a:rPr lang="en-US" sz="800" dirty="0" smtClean="0">
                <a:solidFill>
                  <a:schemeClr val="tx1"/>
                </a:solidFill>
              </a:rPr>
              <a:t>()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791193" y="3309508"/>
            <a:ext cx="821955" cy="227528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transport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098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33350"/>
            <a:ext cx="8534400" cy="47053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>
                <a:solidFill>
                  <a:srgbClr val="FFFFFF">
                    <a:alpha val="60000"/>
                  </a:srgbClr>
                </a:solidFill>
              </a:rPr>
              <a:pPr/>
              <a:t>27</a:t>
            </a:fld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4861" y="4785454"/>
            <a:ext cx="820227" cy="274319"/>
            <a:chOff x="1741456" y="4513412"/>
            <a:chExt cx="1027381" cy="343600"/>
          </a:xfrm>
          <a:solidFill>
            <a:schemeClr val="bg1"/>
          </a:solidFill>
        </p:grpSpPr>
        <p:sp>
          <p:nvSpPr>
            <p:cNvPr id="6" name="Freeform: Shape 1"/>
            <p:cNvSpPr/>
            <p:nvPr/>
          </p:nvSpPr>
          <p:spPr>
            <a:xfrm>
              <a:off x="2624973" y="4513412"/>
              <a:ext cx="143864" cy="34303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58" h="1806">
                  <a:moveTo>
                    <a:pt x="242" y="829"/>
                  </a:moveTo>
                  <a:cubicBezTo>
                    <a:pt x="215" y="896"/>
                    <a:pt x="204" y="941"/>
                    <a:pt x="204" y="964"/>
                  </a:cubicBezTo>
                  <a:cubicBezTo>
                    <a:pt x="183" y="999"/>
                    <a:pt x="175" y="1070"/>
                    <a:pt x="175" y="1097"/>
                  </a:cubicBezTo>
                  <a:lnTo>
                    <a:pt x="175" y="1129"/>
                  </a:lnTo>
                  <a:lnTo>
                    <a:pt x="223" y="1208"/>
                  </a:lnTo>
                  <a:cubicBezTo>
                    <a:pt x="250" y="1245"/>
                    <a:pt x="218" y="1258"/>
                    <a:pt x="292" y="1282"/>
                  </a:cubicBezTo>
                  <a:cubicBezTo>
                    <a:pt x="318" y="1282"/>
                    <a:pt x="340" y="1261"/>
                    <a:pt x="353" y="1221"/>
                  </a:cubicBezTo>
                  <a:lnTo>
                    <a:pt x="353" y="1208"/>
                  </a:lnTo>
                  <a:cubicBezTo>
                    <a:pt x="353" y="1113"/>
                    <a:pt x="387" y="978"/>
                    <a:pt x="419" y="888"/>
                  </a:cubicBezTo>
                  <a:cubicBezTo>
                    <a:pt x="419" y="845"/>
                    <a:pt x="456" y="718"/>
                    <a:pt x="588" y="406"/>
                  </a:cubicBezTo>
                  <a:cubicBezTo>
                    <a:pt x="588" y="371"/>
                    <a:pt x="618" y="308"/>
                    <a:pt x="678" y="210"/>
                  </a:cubicBezTo>
                  <a:cubicBezTo>
                    <a:pt x="729" y="125"/>
                    <a:pt x="742" y="138"/>
                    <a:pt x="758" y="128"/>
                  </a:cubicBezTo>
                  <a:lnTo>
                    <a:pt x="758" y="80"/>
                  </a:lnTo>
                  <a:lnTo>
                    <a:pt x="739" y="61"/>
                  </a:lnTo>
                  <a:cubicBezTo>
                    <a:pt x="739" y="61"/>
                    <a:pt x="721" y="43"/>
                    <a:pt x="671" y="22"/>
                  </a:cubicBezTo>
                  <a:cubicBezTo>
                    <a:pt x="671" y="22"/>
                    <a:pt x="620" y="0"/>
                    <a:pt x="604" y="0"/>
                  </a:cubicBezTo>
                  <a:cubicBezTo>
                    <a:pt x="588" y="0"/>
                    <a:pt x="557" y="32"/>
                    <a:pt x="530" y="93"/>
                  </a:cubicBezTo>
                  <a:close/>
                  <a:moveTo>
                    <a:pt x="14" y="1738"/>
                  </a:moveTo>
                  <a:cubicBezTo>
                    <a:pt x="14" y="1772"/>
                    <a:pt x="-18" y="1783"/>
                    <a:pt x="16" y="1806"/>
                  </a:cubicBezTo>
                  <a:lnTo>
                    <a:pt x="77" y="1806"/>
                  </a:lnTo>
                  <a:cubicBezTo>
                    <a:pt x="144" y="1775"/>
                    <a:pt x="167" y="1716"/>
                    <a:pt x="252" y="1528"/>
                  </a:cubicBezTo>
                  <a:lnTo>
                    <a:pt x="252" y="1486"/>
                  </a:lnTo>
                  <a:cubicBezTo>
                    <a:pt x="252" y="1460"/>
                    <a:pt x="273" y="1446"/>
                    <a:pt x="218" y="1412"/>
                  </a:cubicBezTo>
                  <a:lnTo>
                    <a:pt x="202" y="1412"/>
                  </a:lnTo>
                  <a:cubicBezTo>
                    <a:pt x="93" y="1409"/>
                    <a:pt x="67" y="1465"/>
                    <a:pt x="14" y="168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" name="Freeform: Shape 2"/>
            <p:cNvSpPr/>
            <p:nvPr/>
          </p:nvSpPr>
          <p:spPr>
            <a:xfrm>
              <a:off x="2244124" y="4551801"/>
              <a:ext cx="81339" cy="30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9" h="1602">
                  <a:moveTo>
                    <a:pt x="244" y="1533"/>
                  </a:moveTo>
                  <a:cubicBezTo>
                    <a:pt x="209" y="1533"/>
                    <a:pt x="199" y="1483"/>
                    <a:pt x="183" y="1329"/>
                  </a:cubicBezTo>
                  <a:cubicBezTo>
                    <a:pt x="201" y="1064"/>
                    <a:pt x="223" y="884"/>
                    <a:pt x="241" y="789"/>
                  </a:cubicBezTo>
                  <a:cubicBezTo>
                    <a:pt x="323" y="384"/>
                    <a:pt x="307" y="458"/>
                    <a:pt x="366" y="320"/>
                  </a:cubicBezTo>
                  <a:cubicBezTo>
                    <a:pt x="424" y="180"/>
                    <a:pt x="429" y="161"/>
                    <a:pt x="429" y="119"/>
                  </a:cubicBezTo>
                  <a:cubicBezTo>
                    <a:pt x="429" y="71"/>
                    <a:pt x="376" y="32"/>
                    <a:pt x="268" y="0"/>
                  </a:cubicBezTo>
                  <a:lnTo>
                    <a:pt x="260" y="0"/>
                  </a:lnTo>
                  <a:lnTo>
                    <a:pt x="257" y="2"/>
                  </a:lnTo>
                  <a:cubicBezTo>
                    <a:pt x="257" y="2"/>
                    <a:pt x="254" y="5"/>
                    <a:pt x="241" y="63"/>
                  </a:cubicBezTo>
                  <a:lnTo>
                    <a:pt x="209" y="201"/>
                  </a:lnTo>
                  <a:cubicBezTo>
                    <a:pt x="130" y="535"/>
                    <a:pt x="127" y="564"/>
                    <a:pt x="109" y="614"/>
                  </a:cubicBezTo>
                  <a:cubicBezTo>
                    <a:pt x="-8" y="1138"/>
                    <a:pt x="0" y="1213"/>
                    <a:pt x="0" y="1340"/>
                  </a:cubicBezTo>
                  <a:cubicBezTo>
                    <a:pt x="5" y="1385"/>
                    <a:pt x="27" y="1432"/>
                    <a:pt x="66" y="1483"/>
                  </a:cubicBezTo>
                  <a:cubicBezTo>
                    <a:pt x="146" y="1562"/>
                    <a:pt x="212" y="1602"/>
                    <a:pt x="257" y="160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8" name="Freeform: Shape 3"/>
            <p:cNvSpPr/>
            <p:nvPr/>
          </p:nvSpPr>
          <p:spPr>
            <a:xfrm>
              <a:off x="2307789" y="4611664"/>
              <a:ext cx="82479" cy="2445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5" h="1288">
                  <a:moveTo>
                    <a:pt x="270" y="204"/>
                  </a:moveTo>
                  <a:lnTo>
                    <a:pt x="294" y="212"/>
                  </a:lnTo>
                  <a:cubicBezTo>
                    <a:pt x="331" y="206"/>
                    <a:pt x="379" y="164"/>
                    <a:pt x="435" y="82"/>
                  </a:cubicBezTo>
                  <a:lnTo>
                    <a:pt x="432" y="71"/>
                  </a:lnTo>
                  <a:cubicBezTo>
                    <a:pt x="429" y="45"/>
                    <a:pt x="395" y="21"/>
                    <a:pt x="329" y="0"/>
                  </a:cubicBezTo>
                  <a:lnTo>
                    <a:pt x="321" y="0"/>
                  </a:lnTo>
                  <a:cubicBezTo>
                    <a:pt x="302" y="3"/>
                    <a:pt x="284" y="69"/>
                    <a:pt x="270" y="204"/>
                  </a:cubicBezTo>
                  <a:close/>
                  <a:moveTo>
                    <a:pt x="210" y="1218"/>
                  </a:moveTo>
                  <a:lnTo>
                    <a:pt x="199" y="1189"/>
                  </a:lnTo>
                  <a:cubicBezTo>
                    <a:pt x="194" y="1048"/>
                    <a:pt x="194" y="956"/>
                    <a:pt x="204" y="913"/>
                  </a:cubicBezTo>
                  <a:lnTo>
                    <a:pt x="194" y="884"/>
                  </a:lnTo>
                  <a:cubicBezTo>
                    <a:pt x="191" y="829"/>
                    <a:pt x="196" y="800"/>
                    <a:pt x="207" y="800"/>
                  </a:cubicBezTo>
                  <a:cubicBezTo>
                    <a:pt x="220" y="712"/>
                    <a:pt x="236" y="662"/>
                    <a:pt x="249" y="651"/>
                  </a:cubicBezTo>
                  <a:cubicBezTo>
                    <a:pt x="255" y="590"/>
                    <a:pt x="286" y="511"/>
                    <a:pt x="347" y="413"/>
                  </a:cubicBezTo>
                  <a:cubicBezTo>
                    <a:pt x="345" y="381"/>
                    <a:pt x="281" y="341"/>
                    <a:pt x="165" y="291"/>
                  </a:cubicBezTo>
                  <a:cubicBezTo>
                    <a:pt x="133" y="294"/>
                    <a:pt x="106" y="360"/>
                    <a:pt x="82" y="484"/>
                  </a:cubicBezTo>
                  <a:cubicBezTo>
                    <a:pt x="16" y="768"/>
                    <a:pt x="-10" y="969"/>
                    <a:pt x="3" y="1086"/>
                  </a:cubicBezTo>
                  <a:cubicBezTo>
                    <a:pt x="14" y="1168"/>
                    <a:pt x="24" y="1207"/>
                    <a:pt x="40" y="1207"/>
                  </a:cubicBezTo>
                  <a:cubicBezTo>
                    <a:pt x="96" y="1268"/>
                    <a:pt x="157" y="1295"/>
                    <a:pt x="225" y="128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9" name="Freeform: Shape 4"/>
            <p:cNvSpPr/>
            <p:nvPr/>
          </p:nvSpPr>
          <p:spPr>
            <a:xfrm>
              <a:off x="2387038" y="4639791"/>
              <a:ext cx="173891" cy="21627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6" h="1139">
                  <a:moveTo>
                    <a:pt x="871" y="172"/>
                  </a:moveTo>
                  <a:cubicBezTo>
                    <a:pt x="900" y="141"/>
                    <a:pt x="916" y="114"/>
                    <a:pt x="916" y="95"/>
                  </a:cubicBezTo>
                  <a:cubicBezTo>
                    <a:pt x="916" y="37"/>
                    <a:pt x="892" y="5"/>
                    <a:pt x="795" y="0"/>
                  </a:cubicBezTo>
                  <a:cubicBezTo>
                    <a:pt x="773" y="0"/>
                    <a:pt x="736" y="35"/>
                    <a:pt x="683" y="106"/>
                  </a:cubicBezTo>
                  <a:cubicBezTo>
                    <a:pt x="644" y="252"/>
                    <a:pt x="599" y="350"/>
                    <a:pt x="543" y="403"/>
                  </a:cubicBezTo>
                  <a:cubicBezTo>
                    <a:pt x="456" y="596"/>
                    <a:pt x="389" y="723"/>
                    <a:pt x="344" y="781"/>
                  </a:cubicBezTo>
                  <a:cubicBezTo>
                    <a:pt x="331" y="832"/>
                    <a:pt x="318" y="858"/>
                    <a:pt x="307" y="858"/>
                  </a:cubicBezTo>
                  <a:lnTo>
                    <a:pt x="305" y="858"/>
                  </a:lnTo>
                  <a:cubicBezTo>
                    <a:pt x="305" y="858"/>
                    <a:pt x="302" y="858"/>
                    <a:pt x="299" y="773"/>
                  </a:cubicBezTo>
                  <a:lnTo>
                    <a:pt x="294" y="569"/>
                  </a:lnTo>
                  <a:lnTo>
                    <a:pt x="302" y="498"/>
                  </a:lnTo>
                  <a:lnTo>
                    <a:pt x="286" y="416"/>
                  </a:lnTo>
                  <a:lnTo>
                    <a:pt x="294" y="397"/>
                  </a:lnTo>
                  <a:lnTo>
                    <a:pt x="278" y="363"/>
                  </a:lnTo>
                  <a:lnTo>
                    <a:pt x="286" y="339"/>
                  </a:lnTo>
                  <a:lnTo>
                    <a:pt x="286" y="334"/>
                  </a:lnTo>
                  <a:cubicBezTo>
                    <a:pt x="286" y="286"/>
                    <a:pt x="207" y="249"/>
                    <a:pt x="45" y="220"/>
                  </a:cubicBezTo>
                  <a:cubicBezTo>
                    <a:pt x="24" y="225"/>
                    <a:pt x="11" y="236"/>
                    <a:pt x="0" y="249"/>
                  </a:cubicBezTo>
                  <a:lnTo>
                    <a:pt x="0" y="260"/>
                  </a:lnTo>
                  <a:cubicBezTo>
                    <a:pt x="29" y="260"/>
                    <a:pt x="53" y="474"/>
                    <a:pt x="74" y="906"/>
                  </a:cubicBezTo>
                  <a:cubicBezTo>
                    <a:pt x="74" y="993"/>
                    <a:pt x="93" y="1049"/>
                    <a:pt x="133" y="1073"/>
                  </a:cubicBezTo>
                  <a:cubicBezTo>
                    <a:pt x="170" y="1115"/>
                    <a:pt x="215" y="1139"/>
                    <a:pt x="273" y="1139"/>
                  </a:cubicBezTo>
                  <a:lnTo>
                    <a:pt x="302" y="1139"/>
                  </a:lnTo>
                  <a:lnTo>
                    <a:pt x="305" y="1136"/>
                  </a:lnTo>
                  <a:cubicBezTo>
                    <a:pt x="305" y="1136"/>
                    <a:pt x="307" y="1134"/>
                    <a:pt x="342" y="1054"/>
                  </a:cubicBezTo>
                  <a:lnTo>
                    <a:pt x="432" y="848"/>
                  </a:lnTo>
                  <a:cubicBezTo>
                    <a:pt x="516" y="667"/>
                    <a:pt x="569" y="564"/>
                    <a:pt x="593" y="540"/>
                  </a:cubicBezTo>
                  <a:cubicBezTo>
                    <a:pt x="620" y="474"/>
                    <a:pt x="641" y="440"/>
                    <a:pt x="652" y="434"/>
                  </a:cubicBezTo>
                  <a:lnTo>
                    <a:pt x="654" y="434"/>
                  </a:lnTo>
                  <a:cubicBezTo>
                    <a:pt x="654" y="434"/>
                    <a:pt x="657" y="434"/>
                    <a:pt x="712" y="36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0" name="Freeform: Shape 5"/>
            <p:cNvSpPr/>
            <p:nvPr/>
          </p:nvSpPr>
          <p:spPr>
            <a:xfrm>
              <a:off x="2518358" y="4655945"/>
              <a:ext cx="124099" cy="20106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4" h="1059">
                  <a:moveTo>
                    <a:pt x="337" y="53"/>
                  </a:moveTo>
                  <a:cubicBezTo>
                    <a:pt x="276" y="108"/>
                    <a:pt x="233" y="167"/>
                    <a:pt x="204" y="230"/>
                  </a:cubicBezTo>
                  <a:lnTo>
                    <a:pt x="201" y="233"/>
                  </a:lnTo>
                  <a:cubicBezTo>
                    <a:pt x="201" y="233"/>
                    <a:pt x="199" y="236"/>
                    <a:pt x="183" y="262"/>
                  </a:cubicBezTo>
                  <a:lnTo>
                    <a:pt x="125" y="368"/>
                  </a:lnTo>
                  <a:cubicBezTo>
                    <a:pt x="43" y="564"/>
                    <a:pt x="0" y="710"/>
                    <a:pt x="0" y="808"/>
                  </a:cubicBezTo>
                  <a:lnTo>
                    <a:pt x="0" y="826"/>
                  </a:lnTo>
                  <a:cubicBezTo>
                    <a:pt x="0" y="861"/>
                    <a:pt x="21" y="900"/>
                    <a:pt x="66" y="945"/>
                  </a:cubicBezTo>
                  <a:cubicBezTo>
                    <a:pt x="109" y="1019"/>
                    <a:pt x="159" y="1059"/>
                    <a:pt x="220" y="1059"/>
                  </a:cubicBezTo>
                  <a:cubicBezTo>
                    <a:pt x="268" y="1049"/>
                    <a:pt x="294" y="1038"/>
                    <a:pt x="294" y="1030"/>
                  </a:cubicBezTo>
                  <a:cubicBezTo>
                    <a:pt x="339" y="998"/>
                    <a:pt x="360" y="977"/>
                    <a:pt x="360" y="964"/>
                  </a:cubicBezTo>
                  <a:cubicBezTo>
                    <a:pt x="432" y="874"/>
                    <a:pt x="477" y="800"/>
                    <a:pt x="501" y="739"/>
                  </a:cubicBezTo>
                  <a:lnTo>
                    <a:pt x="501" y="733"/>
                  </a:lnTo>
                  <a:lnTo>
                    <a:pt x="485" y="720"/>
                  </a:lnTo>
                  <a:lnTo>
                    <a:pt x="469" y="733"/>
                  </a:lnTo>
                  <a:cubicBezTo>
                    <a:pt x="392" y="845"/>
                    <a:pt x="310" y="924"/>
                    <a:pt x="220" y="972"/>
                  </a:cubicBezTo>
                  <a:cubicBezTo>
                    <a:pt x="204" y="972"/>
                    <a:pt x="191" y="961"/>
                    <a:pt x="183" y="943"/>
                  </a:cubicBezTo>
                  <a:cubicBezTo>
                    <a:pt x="183" y="813"/>
                    <a:pt x="233" y="641"/>
                    <a:pt x="331" y="421"/>
                  </a:cubicBezTo>
                  <a:lnTo>
                    <a:pt x="382" y="424"/>
                  </a:lnTo>
                  <a:cubicBezTo>
                    <a:pt x="382" y="424"/>
                    <a:pt x="411" y="426"/>
                    <a:pt x="440" y="416"/>
                  </a:cubicBezTo>
                  <a:lnTo>
                    <a:pt x="530" y="379"/>
                  </a:lnTo>
                  <a:cubicBezTo>
                    <a:pt x="588" y="349"/>
                    <a:pt x="628" y="299"/>
                    <a:pt x="654" y="230"/>
                  </a:cubicBezTo>
                  <a:lnTo>
                    <a:pt x="654" y="159"/>
                  </a:lnTo>
                  <a:cubicBezTo>
                    <a:pt x="646" y="111"/>
                    <a:pt x="577" y="58"/>
                    <a:pt x="448" y="0"/>
                  </a:cubicBezTo>
                  <a:lnTo>
                    <a:pt x="411" y="0"/>
                  </a:lnTo>
                  <a:close/>
                  <a:moveTo>
                    <a:pt x="374" y="349"/>
                  </a:moveTo>
                  <a:cubicBezTo>
                    <a:pt x="453" y="244"/>
                    <a:pt x="506" y="191"/>
                    <a:pt x="535" y="191"/>
                  </a:cubicBezTo>
                  <a:lnTo>
                    <a:pt x="543" y="191"/>
                  </a:lnTo>
                  <a:lnTo>
                    <a:pt x="551" y="196"/>
                  </a:lnTo>
                  <a:cubicBezTo>
                    <a:pt x="498" y="310"/>
                    <a:pt x="448" y="368"/>
                    <a:pt x="405" y="368"/>
                  </a:cubicBezTo>
                  <a:lnTo>
                    <a:pt x="376" y="355"/>
                  </a:lnTo>
                  <a:lnTo>
                    <a:pt x="376" y="34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1" name="Freeform: Shape 6"/>
            <p:cNvSpPr/>
            <p:nvPr/>
          </p:nvSpPr>
          <p:spPr>
            <a:xfrm>
              <a:off x="1741456" y="4718660"/>
              <a:ext cx="122009" cy="1372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3" h="723">
                  <a:moveTo>
                    <a:pt x="495" y="442"/>
                  </a:moveTo>
                  <a:cubicBezTo>
                    <a:pt x="490" y="495"/>
                    <a:pt x="455" y="598"/>
                    <a:pt x="339" y="598"/>
                  </a:cubicBezTo>
                  <a:cubicBezTo>
                    <a:pt x="233" y="598"/>
                    <a:pt x="151" y="522"/>
                    <a:pt x="151" y="363"/>
                  </a:cubicBezTo>
                  <a:cubicBezTo>
                    <a:pt x="151" y="220"/>
                    <a:pt x="222" y="127"/>
                    <a:pt x="339" y="127"/>
                  </a:cubicBezTo>
                  <a:cubicBezTo>
                    <a:pt x="434" y="127"/>
                    <a:pt x="482" y="199"/>
                    <a:pt x="490" y="249"/>
                  </a:cubicBezTo>
                  <a:lnTo>
                    <a:pt x="635" y="249"/>
                  </a:lnTo>
                  <a:cubicBezTo>
                    <a:pt x="627" y="161"/>
                    <a:pt x="559" y="0"/>
                    <a:pt x="339" y="0"/>
                  </a:cubicBezTo>
                  <a:cubicBezTo>
                    <a:pt x="130" y="0"/>
                    <a:pt x="0" y="156"/>
                    <a:pt x="0" y="360"/>
                  </a:cubicBezTo>
                  <a:cubicBezTo>
                    <a:pt x="0" y="577"/>
                    <a:pt x="140" y="723"/>
                    <a:pt x="339" y="723"/>
                  </a:cubicBezTo>
                  <a:cubicBezTo>
                    <a:pt x="566" y="723"/>
                    <a:pt x="638" y="537"/>
                    <a:pt x="643" y="43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2" name="Freeform: Shape 7"/>
            <p:cNvSpPr/>
            <p:nvPr/>
          </p:nvSpPr>
          <p:spPr>
            <a:xfrm>
              <a:off x="1876198" y="4721701"/>
              <a:ext cx="27556" cy="233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124">
                  <a:moveTo>
                    <a:pt x="73" y="12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2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3" name="Freeform: Shape 8"/>
            <p:cNvSpPr/>
            <p:nvPr/>
          </p:nvSpPr>
          <p:spPr>
            <a:xfrm>
              <a:off x="1876198" y="4757809"/>
              <a:ext cx="27556" cy="9502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501">
                  <a:moveTo>
                    <a:pt x="73" y="501"/>
                  </a:moveTo>
                  <a:lnTo>
                    <a:pt x="0" y="501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50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4" name="Freeform: Shape 9"/>
            <p:cNvSpPr/>
            <p:nvPr/>
          </p:nvSpPr>
          <p:spPr>
            <a:xfrm>
              <a:off x="1914967" y="4755338"/>
              <a:ext cx="90461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7" h="530">
                  <a:moveTo>
                    <a:pt x="16" y="146"/>
                  </a:moveTo>
                  <a:cubicBezTo>
                    <a:pt x="16" y="252"/>
                    <a:pt x="109" y="284"/>
                    <a:pt x="162" y="297"/>
                  </a:cubicBezTo>
                  <a:cubicBezTo>
                    <a:pt x="175" y="299"/>
                    <a:pt x="212" y="310"/>
                    <a:pt x="225" y="313"/>
                  </a:cubicBezTo>
                  <a:cubicBezTo>
                    <a:pt x="278" y="326"/>
                    <a:pt x="326" y="337"/>
                    <a:pt x="326" y="379"/>
                  </a:cubicBezTo>
                  <a:cubicBezTo>
                    <a:pt x="326" y="408"/>
                    <a:pt x="294" y="432"/>
                    <a:pt x="236" y="432"/>
                  </a:cubicBezTo>
                  <a:cubicBezTo>
                    <a:pt x="178" y="432"/>
                    <a:pt x="143" y="403"/>
                    <a:pt x="138" y="352"/>
                  </a:cubicBezTo>
                  <a:lnTo>
                    <a:pt x="0" y="352"/>
                  </a:lnTo>
                  <a:cubicBezTo>
                    <a:pt x="6" y="405"/>
                    <a:pt x="35" y="530"/>
                    <a:pt x="236" y="530"/>
                  </a:cubicBezTo>
                  <a:cubicBezTo>
                    <a:pt x="424" y="530"/>
                    <a:pt x="477" y="427"/>
                    <a:pt x="477" y="368"/>
                  </a:cubicBezTo>
                  <a:cubicBezTo>
                    <a:pt x="477" y="302"/>
                    <a:pt x="435" y="246"/>
                    <a:pt x="310" y="215"/>
                  </a:cubicBezTo>
                  <a:cubicBezTo>
                    <a:pt x="302" y="212"/>
                    <a:pt x="262" y="204"/>
                    <a:pt x="247" y="199"/>
                  </a:cubicBezTo>
                  <a:cubicBezTo>
                    <a:pt x="183" y="183"/>
                    <a:pt x="165" y="172"/>
                    <a:pt x="165" y="141"/>
                  </a:cubicBezTo>
                  <a:cubicBezTo>
                    <a:pt x="165" y="111"/>
                    <a:pt x="196" y="98"/>
                    <a:pt x="231" y="98"/>
                  </a:cubicBezTo>
                  <a:cubicBezTo>
                    <a:pt x="310" y="98"/>
                    <a:pt x="326" y="138"/>
                    <a:pt x="326" y="162"/>
                  </a:cubicBezTo>
                  <a:lnTo>
                    <a:pt x="464" y="162"/>
                  </a:lnTo>
                  <a:cubicBezTo>
                    <a:pt x="464" y="109"/>
                    <a:pt x="427" y="0"/>
                    <a:pt x="231" y="0"/>
                  </a:cubicBezTo>
                  <a:cubicBezTo>
                    <a:pt x="74" y="0"/>
                    <a:pt x="16" y="80"/>
                    <a:pt x="16" y="1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5" name="Freeform: Shape 10"/>
            <p:cNvSpPr/>
            <p:nvPr/>
          </p:nvSpPr>
          <p:spPr>
            <a:xfrm>
              <a:off x="2012080" y="4755338"/>
              <a:ext cx="97493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4" h="530">
                  <a:moveTo>
                    <a:pt x="376" y="331"/>
                  </a:moveTo>
                  <a:cubicBezTo>
                    <a:pt x="366" y="379"/>
                    <a:pt x="334" y="424"/>
                    <a:pt x="270" y="424"/>
                  </a:cubicBezTo>
                  <a:cubicBezTo>
                    <a:pt x="191" y="424"/>
                    <a:pt x="151" y="355"/>
                    <a:pt x="151" y="265"/>
                  </a:cubicBezTo>
                  <a:cubicBezTo>
                    <a:pt x="151" y="196"/>
                    <a:pt x="178" y="103"/>
                    <a:pt x="270" y="103"/>
                  </a:cubicBezTo>
                  <a:cubicBezTo>
                    <a:pt x="329" y="103"/>
                    <a:pt x="363" y="143"/>
                    <a:pt x="371" y="188"/>
                  </a:cubicBezTo>
                  <a:lnTo>
                    <a:pt x="511" y="188"/>
                  </a:lnTo>
                  <a:cubicBezTo>
                    <a:pt x="503" y="109"/>
                    <a:pt x="445" y="0"/>
                    <a:pt x="268" y="0"/>
                  </a:cubicBezTo>
                  <a:cubicBezTo>
                    <a:pt x="112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53" y="530"/>
                    <a:pt x="506" y="413"/>
                    <a:pt x="514" y="334"/>
                  </a:cubicBezTo>
                  <a:lnTo>
                    <a:pt x="376" y="33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6" name="Freeform: Shape 11"/>
            <p:cNvSpPr/>
            <p:nvPr/>
          </p:nvSpPr>
          <p:spPr>
            <a:xfrm>
              <a:off x="2117744" y="4755338"/>
              <a:ext cx="101104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3" h="530">
                  <a:moveTo>
                    <a:pt x="268" y="0"/>
                  </a:moveTo>
                  <a:cubicBezTo>
                    <a:pt x="109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24" y="530"/>
                    <a:pt x="533" y="429"/>
                    <a:pt x="533" y="265"/>
                  </a:cubicBezTo>
                  <a:cubicBezTo>
                    <a:pt x="533" y="98"/>
                    <a:pt x="419" y="0"/>
                    <a:pt x="268" y="0"/>
                  </a:cubicBezTo>
                  <a:close/>
                  <a:moveTo>
                    <a:pt x="265" y="424"/>
                  </a:moveTo>
                  <a:cubicBezTo>
                    <a:pt x="188" y="424"/>
                    <a:pt x="146" y="355"/>
                    <a:pt x="146" y="265"/>
                  </a:cubicBezTo>
                  <a:cubicBezTo>
                    <a:pt x="149" y="196"/>
                    <a:pt x="175" y="103"/>
                    <a:pt x="265" y="103"/>
                  </a:cubicBezTo>
                  <a:cubicBezTo>
                    <a:pt x="347" y="103"/>
                    <a:pt x="382" y="183"/>
                    <a:pt x="382" y="265"/>
                  </a:cubicBezTo>
                  <a:cubicBezTo>
                    <a:pt x="382" y="347"/>
                    <a:pt x="347" y="424"/>
                    <a:pt x="265" y="4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8583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with Docker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>
                <a:solidFill>
                  <a:srgbClr val="FFFFFF">
                    <a:alpha val="60000"/>
                  </a:srgbClr>
                </a:solidFill>
              </a:rPr>
              <a:pPr/>
              <a:t>28</a:t>
            </a:fld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6975" y="1809750"/>
            <a:ext cx="28639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b="1" dirty="0" smtClean="0">
                <a:hlinkClick r:id="rId2"/>
              </a:rPr>
              <a:t>Demo (2min YouTube)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49331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-1" y="4884989"/>
            <a:ext cx="8409709" cy="258511"/>
          </a:xfrm>
          <a:prstGeom prst="rect">
            <a:avLst/>
          </a:prstGeom>
          <a:solidFill>
            <a:srgbClr val="005073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 err="1" smtClean="0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pic>
        <p:nvPicPr>
          <p:cNvPr id="316" name="Shape 316"/>
          <p:cNvPicPr preferRelativeResize="0"/>
          <p:nvPr/>
        </p:nvPicPr>
        <p:blipFill rotWithShape="1">
          <a:blip r:embed="rId3">
            <a:alphaModFix/>
          </a:blip>
          <a:srcRect l="12951" t="-190" r="375" b="18657"/>
          <a:stretch/>
        </p:blipFill>
        <p:spPr>
          <a:xfrm>
            <a:off x="609600" y="0"/>
            <a:ext cx="7391400" cy="5086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>
                <a:solidFill>
                  <a:srgbClr val="FFFFFF">
                    <a:alpha val="60000"/>
                  </a:srgbClr>
                </a:solidFill>
              </a:rPr>
              <a:pPr/>
              <a:t>29</a:t>
            </a:fld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90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 err="1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4572000" cy="51435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 err="1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56616" y="217715"/>
            <a:ext cx="8513064" cy="76543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Cisco Spark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54861" y="4785454"/>
            <a:ext cx="820227" cy="274319"/>
            <a:chOff x="1741456" y="4513412"/>
            <a:chExt cx="1027381" cy="343600"/>
          </a:xfrm>
          <a:solidFill>
            <a:schemeClr val="bg1"/>
          </a:solidFill>
        </p:grpSpPr>
        <p:sp>
          <p:nvSpPr>
            <p:cNvPr id="29" name="Freeform: Shape 1"/>
            <p:cNvSpPr/>
            <p:nvPr/>
          </p:nvSpPr>
          <p:spPr>
            <a:xfrm>
              <a:off x="2624973" y="4513412"/>
              <a:ext cx="143864" cy="34303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58" h="1806">
                  <a:moveTo>
                    <a:pt x="242" y="829"/>
                  </a:moveTo>
                  <a:cubicBezTo>
                    <a:pt x="215" y="896"/>
                    <a:pt x="204" y="941"/>
                    <a:pt x="204" y="964"/>
                  </a:cubicBezTo>
                  <a:cubicBezTo>
                    <a:pt x="183" y="999"/>
                    <a:pt x="175" y="1070"/>
                    <a:pt x="175" y="1097"/>
                  </a:cubicBezTo>
                  <a:lnTo>
                    <a:pt x="175" y="1129"/>
                  </a:lnTo>
                  <a:lnTo>
                    <a:pt x="223" y="1208"/>
                  </a:lnTo>
                  <a:cubicBezTo>
                    <a:pt x="250" y="1245"/>
                    <a:pt x="218" y="1258"/>
                    <a:pt x="292" y="1282"/>
                  </a:cubicBezTo>
                  <a:cubicBezTo>
                    <a:pt x="318" y="1282"/>
                    <a:pt x="340" y="1261"/>
                    <a:pt x="353" y="1221"/>
                  </a:cubicBezTo>
                  <a:lnTo>
                    <a:pt x="353" y="1208"/>
                  </a:lnTo>
                  <a:cubicBezTo>
                    <a:pt x="353" y="1113"/>
                    <a:pt x="387" y="978"/>
                    <a:pt x="419" y="888"/>
                  </a:cubicBezTo>
                  <a:cubicBezTo>
                    <a:pt x="419" y="845"/>
                    <a:pt x="456" y="718"/>
                    <a:pt x="588" y="406"/>
                  </a:cubicBezTo>
                  <a:cubicBezTo>
                    <a:pt x="588" y="371"/>
                    <a:pt x="618" y="308"/>
                    <a:pt x="678" y="210"/>
                  </a:cubicBezTo>
                  <a:cubicBezTo>
                    <a:pt x="729" y="125"/>
                    <a:pt x="742" y="138"/>
                    <a:pt x="758" y="128"/>
                  </a:cubicBezTo>
                  <a:lnTo>
                    <a:pt x="758" y="80"/>
                  </a:lnTo>
                  <a:lnTo>
                    <a:pt x="739" y="61"/>
                  </a:lnTo>
                  <a:cubicBezTo>
                    <a:pt x="739" y="61"/>
                    <a:pt x="721" y="43"/>
                    <a:pt x="671" y="22"/>
                  </a:cubicBezTo>
                  <a:cubicBezTo>
                    <a:pt x="671" y="22"/>
                    <a:pt x="620" y="0"/>
                    <a:pt x="604" y="0"/>
                  </a:cubicBezTo>
                  <a:cubicBezTo>
                    <a:pt x="588" y="0"/>
                    <a:pt x="557" y="32"/>
                    <a:pt x="530" y="93"/>
                  </a:cubicBezTo>
                  <a:close/>
                  <a:moveTo>
                    <a:pt x="14" y="1738"/>
                  </a:moveTo>
                  <a:cubicBezTo>
                    <a:pt x="14" y="1772"/>
                    <a:pt x="-18" y="1783"/>
                    <a:pt x="16" y="1806"/>
                  </a:cubicBezTo>
                  <a:lnTo>
                    <a:pt x="77" y="1806"/>
                  </a:lnTo>
                  <a:cubicBezTo>
                    <a:pt x="144" y="1775"/>
                    <a:pt x="167" y="1716"/>
                    <a:pt x="252" y="1528"/>
                  </a:cubicBezTo>
                  <a:lnTo>
                    <a:pt x="252" y="1486"/>
                  </a:lnTo>
                  <a:cubicBezTo>
                    <a:pt x="252" y="1460"/>
                    <a:pt x="273" y="1446"/>
                    <a:pt x="218" y="1412"/>
                  </a:cubicBezTo>
                  <a:lnTo>
                    <a:pt x="202" y="1412"/>
                  </a:lnTo>
                  <a:cubicBezTo>
                    <a:pt x="93" y="1409"/>
                    <a:pt x="67" y="1465"/>
                    <a:pt x="14" y="168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0" name="Freeform: Shape 2"/>
            <p:cNvSpPr/>
            <p:nvPr/>
          </p:nvSpPr>
          <p:spPr>
            <a:xfrm>
              <a:off x="2244124" y="4551801"/>
              <a:ext cx="81339" cy="3042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9" h="1602">
                  <a:moveTo>
                    <a:pt x="244" y="1533"/>
                  </a:moveTo>
                  <a:cubicBezTo>
                    <a:pt x="209" y="1533"/>
                    <a:pt x="199" y="1483"/>
                    <a:pt x="183" y="1329"/>
                  </a:cubicBezTo>
                  <a:cubicBezTo>
                    <a:pt x="201" y="1064"/>
                    <a:pt x="223" y="884"/>
                    <a:pt x="241" y="789"/>
                  </a:cubicBezTo>
                  <a:cubicBezTo>
                    <a:pt x="323" y="384"/>
                    <a:pt x="307" y="458"/>
                    <a:pt x="366" y="320"/>
                  </a:cubicBezTo>
                  <a:cubicBezTo>
                    <a:pt x="424" y="180"/>
                    <a:pt x="429" y="161"/>
                    <a:pt x="429" y="119"/>
                  </a:cubicBezTo>
                  <a:cubicBezTo>
                    <a:pt x="429" y="71"/>
                    <a:pt x="376" y="32"/>
                    <a:pt x="268" y="0"/>
                  </a:cubicBezTo>
                  <a:lnTo>
                    <a:pt x="260" y="0"/>
                  </a:lnTo>
                  <a:lnTo>
                    <a:pt x="257" y="2"/>
                  </a:lnTo>
                  <a:cubicBezTo>
                    <a:pt x="257" y="2"/>
                    <a:pt x="254" y="5"/>
                    <a:pt x="241" y="63"/>
                  </a:cubicBezTo>
                  <a:lnTo>
                    <a:pt x="209" y="201"/>
                  </a:lnTo>
                  <a:cubicBezTo>
                    <a:pt x="130" y="535"/>
                    <a:pt x="127" y="564"/>
                    <a:pt x="109" y="614"/>
                  </a:cubicBezTo>
                  <a:cubicBezTo>
                    <a:pt x="-8" y="1138"/>
                    <a:pt x="0" y="1213"/>
                    <a:pt x="0" y="1340"/>
                  </a:cubicBezTo>
                  <a:cubicBezTo>
                    <a:pt x="5" y="1385"/>
                    <a:pt x="27" y="1432"/>
                    <a:pt x="66" y="1483"/>
                  </a:cubicBezTo>
                  <a:cubicBezTo>
                    <a:pt x="146" y="1562"/>
                    <a:pt x="212" y="1602"/>
                    <a:pt x="257" y="160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1" name="Freeform: Shape 3"/>
            <p:cNvSpPr/>
            <p:nvPr/>
          </p:nvSpPr>
          <p:spPr>
            <a:xfrm>
              <a:off x="2307789" y="4611664"/>
              <a:ext cx="82479" cy="24458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35" h="1288">
                  <a:moveTo>
                    <a:pt x="270" y="204"/>
                  </a:moveTo>
                  <a:lnTo>
                    <a:pt x="294" y="212"/>
                  </a:lnTo>
                  <a:cubicBezTo>
                    <a:pt x="331" y="206"/>
                    <a:pt x="379" y="164"/>
                    <a:pt x="435" y="82"/>
                  </a:cubicBezTo>
                  <a:lnTo>
                    <a:pt x="432" y="71"/>
                  </a:lnTo>
                  <a:cubicBezTo>
                    <a:pt x="429" y="45"/>
                    <a:pt x="395" y="21"/>
                    <a:pt x="329" y="0"/>
                  </a:cubicBezTo>
                  <a:lnTo>
                    <a:pt x="321" y="0"/>
                  </a:lnTo>
                  <a:cubicBezTo>
                    <a:pt x="302" y="3"/>
                    <a:pt x="284" y="69"/>
                    <a:pt x="270" y="204"/>
                  </a:cubicBezTo>
                  <a:close/>
                  <a:moveTo>
                    <a:pt x="210" y="1218"/>
                  </a:moveTo>
                  <a:lnTo>
                    <a:pt x="199" y="1189"/>
                  </a:lnTo>
                  <a:cubicBezTo>
                    <a:pt x="194" y="1048"/>
                    <a:pt x="194" y="956"/>
                    <a:pt x="204" y="913"/>
                  </a:cubicBezTo>
                  <a:lnTo>
                    <a:pt x="194" y="884"/>
                  </a:lnTo>
                  <a:cubicBezTo>
                    <a:pt x="191" y="829"/>
                    <a:pt x="196" y="800"/>
                    <a:pt x="207" y="800"/>
                  </a:cubicBezTo>
                  <a:cubicBezTo>
                    <a:pt x="220" y="712"/>
                    <a:pt x="236" y="662"/>
                    <a:pt x="249" y="651"/>
                  </a:cubicBezTo>
                  <a:cubicBezTo>
                    <a:pt x="255" y="590"/>
                    <a:pt x="286" y="511"/>
                    <a:pt x="347" y="413"/>
                  </a:cubicBezTo>
                  <a:cubicBezTo>
                    <a:pt x="345" y="381"/>
                    <a:pt x="281" y="341"/>
                    <a:pt x="165" y="291"/>
                  </a:cubicBezTo>
                  <a:cubicBezTo>
                    <a:pt x="133" y="294"/>
                    <a:pt x="106" y="360"/>
                    <a:pt x="82" y="484"/>
                  </a:cubicBezTo>
                  <a:cubicBezTo>
                    <a:pt x="16" y="768"/>
                    <a:pt x="-10" y="969"/>
                    <a:pt x="3" y="1086"/>
                  </a:cubicBezTo>
                  <a:cubicBezTo>
                    <a:pt x="14" y="1168"/>
                    <a:pt x="24" y="1207"/>
                    <a:pt x="40" y="1207"/>
                  </a:cubicBezTo>
                  <a:cubicBezTo>
                    <a:pt x="96" y="1268"/>
                    <a:pt x="157" y="1295"/>
                    <a:pt x="225" y="128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2" name="Freeform: Shape 4"/>
            <p:cNvSpPr/>
            <p:nvPr/>
          </p:nvSpPr>
          <p:spPr>
            <a:xfrm>
              <a:off x="2387038" y="4639791"/>
              <a:ext cx="173891" cy="21627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16" h="1139">
                  <a:moveTo>
                    <a:pt x="871" y="172"/>
                  </a:moveTo>
                  <a:cubicBezTo>
                    <a:pt x="900" y="141"/>
                    <a:pt x="916" y="114"/>
                    <a:pt x="916" y="95"/>
                  </a:cubicBezTo>
                  <a:cubicBezTo>
                    <a:pt x="916" y="37"/>
                    <a:pt x="892" y="5"/>
                    <a:pt x="795" y="0"/>
                  </a:cubicBezTo>
                  <a:cubicBezTo>
                    <a:pt x="773" y="0"/>
                    <a:pt x="736" y="35"/>
                    <a:pt x="683" y="106"/>
                  </a:cubicBezTo>
                  <a:cubicBezTo>
                    <a:pt x="644" y="252"/>
                    <a:pt x="599" y="350"/>
                    <a:pt x="543" y="403"/>
                  </a:cubicBezTo>
                  <a:cubicBezTo>
                    <a:pt x="456" y="596"/>
                    <a:pt x="389" y="723"/>
                    <a:pt x="344" y="781"/>
                  </a:cubicBezTo>
                  <a:cubicBezTo>
                    <a:pt x="331" y="832"/>
                    <a:pt x="318" y="858"/>
                    <a:pt x="307" y="858"/>
                  </a:cubicBezTo>
                  <a:lnTo>
                    <a:pt x="305" y="858"/>
                  </a:lnTo>
                  <a:cubicBezTo>
                    <a:pt x="305" y="858"/>
                    <a:pt x="302" y="858"/>
                    <a:pt x="299" y="773"/>
                  </a:cubicBezTo>
                  <a:lnTo>
                    <a:pt x="294" y="569"/>
                  </a:lnTo>
                  <a:lnTo>
                    <a:pt x="302" y="498"/>
                  </a:lnTo>
                  <a:lnTo>
                    <a:pt x="286" y="416"/>
                  </a:lnTo>
                  <a:lnTo>
                    <a:pt x="294" y="397"/>
                  </a:lnTo>
                  <a:lnTo>
                    <a:pt x="278" y="363"/>
                  </a:lnTo>
                  <a:lnTo>
                    <a:pt x="286" y="339"/>
                  </a:lnTo>
                  <a:lnTo>
                    <a:pt x="286" y="334"/>
                  </a:lnTo>
                  <a:cubicBezTo>
                    <a:pt x="286" y="286"/>
                    <a:pt x="207" y="249"/>
                    <a:pt x="45" y="220"/>
                  </a:cubicBezTo>
                  <a:cubicBezTo>
                    <a:pt x="24" y="225"/>
                    <a:pt x="11" y="236"/>
                    <a:pt x="0" y="249"/>
                  </a:cubicBezTo>
                  <a:lnTo>
                    <a:pt x="0" y="260"/>
                  </a:lnTo>
                  <a:cubicBezTo>
                    <a:pt x="29" y="260"/>
                    <a:pt x="53" y="474"/>
                    <a:pt x="74" y="906"/>
                  </a:cubicBezTo>
                  <a:cubicBezTo>
                    <a:pt x="74" y="993"/>
                    <a:pt x="93" y="1049"/>
                    <a:pt x="133" y="1073"/>
                  </a:cubicBezTo>
                  <a:cubicBezTo>
                    <a:pt x="170" y="1115"/>
                    <a:pt x="215" y="1139"/>
                    <a:pt x="273" y="1139"/>
                  </a:cubicBezTo>
                  <a:lnTo>
                    <a:pt x="302" y="1139"/>
                  </a:lnTo>
                  <a:lnTo>
                    <a:pt x="305" y="1136"/>
                  </a:lnTo>
                  <a:cubicBezTo>
                    <a:pt x="305" y="1136"/>
                    <a:pt x="307" y="1134"/>
                    <a:pt x="342" y="1054"/>
                  </a:cubicBezTo>
                  <a:lnTo>
                    <a:pt x="432" y="848"/>
                  </a:lnTo>
                  <a:cubicBezTo>
                    <a:pt x="516" y="667"/>
                    <a:pt x="569" y="564"/>
                    <a:pt x="593" y="540"/>
                  </a:cubicBezTo>
                  <a:cubicBezTo>
                    <a:pt x="620" y="474"/>
                    <a:pt x="641" y="440"/>
                    <a:pt x="652" y="434"/>
                  </a:cubicBezTo>
                  <a:lnTo>
                    <a:pt x="654" y="434"/>
                  </a:lnTo>
                  <a:cubicBezTo>
                    <a:pt x="654" y="434"/>
                    <a:pt x="657" y="434"/>
                    <a:pt x="712" y="36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3" name="Freeform: Shape 5"/>
            <p:cNvSpPr/>
            <p:nvPr/>
          </p:nvSpPr>
          <p:spPr>
            <a:xfrm>
              <a:off x="2518358" y="4655945"/>
              <a:ext cx="124099" cy="20106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54" h="1059">
                  <a:moveTo>
                    <a:pt x="337" y="53"/>
                  </a:moveTo>
                  <a:cubicBezTo>
                    <a:pt x="276" y="108"/>
                    <a:pt x="233" y="167"/>
                    <a:pt x="204" y="230"/>
                  </a:cubicBezTo>
                  <a:lnTo>
                    <a:pt x="201" y="233"/>
                  </a:lnTo>
                  <a:cubicBezTo>
                    <a:pt x="201" y="233"/>
                    <a:pt x="199" y="236"/>
                    <a:pt x="183" y="262"/>
                  </a:cubicBezTo>
                  <a:lnTo>
                    <a:pt x="125" y="368"/>
                  </a:lnTo>
                  <a:cubicBezTo>
                    <a:pt x="43" y="564"/>
                    <a:pt x="0" y="710"/>
                    <a:pt x="0" y="808"/>
                  </a:cubicBezTo>
                  <a:lnTo>
                    <a:pt x="0" y="826"/>
                  </a:lnTo>
                  <a:cubicBezTo>
                    <a:pt x="0" y="861"/>
                    <a:pt x="21" y="900"/>
                    <a:pt x="66" y="945"/>
                  </a:cubicBezTo>
                  <a:cubicBezTo>
                    <a:pt x="109" y="1019"/>
                    <a:pt x="159" y="1059"/>
                    <a:pt x="220" y="1059"/>
                  </a:cubicBezTo>
                  <a:cubicBezTo>
                    <a:pt x="268" y="1049"/>
                    <a:pt x="294" y="1038"/>
                    <a:pt x="294" y="1030"/>
                  </a:cubicBezTo>
                  <a:cubicBezTo>
                    <a:pt x="339" y="998"/>
                    <a:pt x="360" y="977"/>
                    <a:pt x="360" y="964"/>
                  </a:cubicBezTo>
                  <a:cubicBezTo>
                    <a:pt x="432" y="874"/>
                    <a:pt x="477" y="800"/>
                    <a:pt x="501" y="739"/>
                  </a:cubicBezTo>
                  <a:lnTo>
                    <a:pt x="501" y="733"/>
                  </a:lnTo>
                  <a:lnTo>
                    <a:pt x="485" y="720"/>
                  </a:lnTo>
                  <a:lnTo>
                    <a:pt x="469" y="733"/>
                  </a:lnTo>
                  <a:cubicBezTo>
                    <a:pt x="392" y="845"/>
                    <a:pt x="310" y="924"/>
                    <a:pt x="220" y="972"/>
                  </a:cubicBezTo>
                  <a:cubicBezTo>
                    <a:pt x="204" y="972"/>
                    <a:pt x="191" y="961"/>
                    <a:pt x="183" y="943"/>
                  </a:cubicBezTo>
                  <a:cubicBezTo>
                    <a:pt x="183" y="813"/>
                    <a:pt x="233" y="641"/>
                    <a:pt x="331" y="421"/>
                  </a:cubicBezTo>
                  <a:lnTo>
                    <a:pt x="382" y="424"/>
                  </a:lnTo>
                  <a:cubicBezTo>
                    <a:pt x="382" y="424"/>
                    <a:pt x="411" y="426"/>
                    <a:pt x="440" y="416"/>
                  </a:cubicBezTo>
                  <a:lnTo>
                    <a:pt x="530" y="379"/>
                  </a:lnTo>
                  <a:cubicBezTo>
                    <a:pt x="588" y="349"/>
                    <a:pt x="628" y="299"/>
                    <a:pt x="654" y="230"/>
                  </a:cubicBezTo>
                  <a:lnTo>
                    <a:pt x="654" y="159"/>
                  </a:lnTo>
                  <a:cubicBezTo>
                    <a:pt x="646" y="111"/>
                    <a:pt x="577" y="58"/>
                    <a:pt x="448" y="0"/>
                  </a:cubicBezTo>
                  <a:lnTo>
                    <a:pt x="411" y="0"/>
                  </a:lnTo>
                  <a:close/>
                  <a:moveTo>
                    <a:pt x="374" y="349"/>
                  </a:moveTo>
                  <a:cubicBezTo>
                    <a:pt x="453" y="244"/>
                    <a:pt x="506" y="191"/>
                    <a:pt x="535" y="191"/>
                  </a:cubicBezTo>
                  <a:lnTo>
                    <a:pt x="543" y="191"/>
                  </a:lnTo>
                  <a:lnTo>
                    <a:pt x="551" y="196"/>
                  </a:lnTo>
                  <a:cubicBezTo>
                    <a:pt x="498" y="310"/>
                    <a:pt x="448" y="368"/>
                    <a:pt x="405" y="368"/>
                  </a:cubicBezTo>
                  <a:lnTo>
                    <a:pt x="376" y="355"/>
                  </a:lnTo>
                  <a:lnTo>
                    <a:pt x="376" y="34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4" name="Freeform: Shape 6"/>
            <p:cNvSpPr/>
            <p:nvPr/>
          </p:nvSpPr>
          <p:spPr>
            <a:xfrm>
              <a:off x="1741456" y="4718660"/>
              <a:ext cx="122009" cy="1372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43" h="723">
                  <a:moveTo>
                    <a:pt x="495" y="442"/>
                  </a:moveTo>
                  <a:cubicBezTo>
                    <a:pt x="490" y="495"/>
                    <a:pt x="455" y="598"/>
                    <a:pt x="339" y="598"/>
                  </a:cubicBezTo>
                  <a:cubicBezTo>
                    <a:pt x="233" y="598"/>
                    <a:pt x="151" y="522"/>
                    <a:pt x="151" y="363"/>
                  </a:cubicBezTo>
                  <a:cubicBezTo>
                    <a:pt x="151" y="220"/>
                    <a:pt x="222" y="127"/>
                    <a:pt x="339" y="127"/>
                  </a:cubicBezTo>
                  <a:cubicBezTo>
                    <a:pt x="434" y="127"/>
                    <a:pt x="482" y="199"/>
                    <a:pt x="490" y="249"/>
                  </a:cubicBezTo>
                  <a:lnTo>
                    <a:pt x="635" y="249"/>
                  </a:lnTo>
                  <a:cubicBezTo>
                    <a:pt x="627" y="161"/>
                    <a:pt x="559" y="0"/>
                    <a:pt x="339" y="0"/>
                  </a:cubicBezTo>
                  <a:cubicBezTo>
                    <a:pt x="130" y="0"/>
                    <a:pt x="0" y="156"/>
                    <a:pt x="0" y="360"/>
                  </a:cubicBezTo>
                  <a:cubicBezTo>
                    <a:pt x="0" y="577"/>
                    <a:pt x="140" y="723"/>
                    <a:pt x="339" y="723"/>
                  </a:cubicBezTo>
                  <a:cubicBezTo>
                    <a:pt x="566" y="723"/>
                    <a:pt x="638" y="537"/>
                    <a:pt x="643" y="43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5" name="Freeform: Shape 7"/>
            <p:cNvSpPr/>
            <p:nvPr/>
          </p:nvSpPr>
          <p:spPr>
            <a:xfrm>
              <a:off x="1876198" y="4721701"/>
              <a:ext cx="27556" cy="233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124">
                  <a:moveTo>
                    <a:pt x="73" y="124"/>
                  </a:moveTo>
                  <a:lnTo>
                    <a:pt x="0" y="124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12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6" name="Freeform: Shape 8"/>
            <p:cNvSpPr/>
            <p:nvPr/>
          </p:nvSpPr>
          <p:spPr>
            <a:xfrm>
              <a:off x="1876198" y="4757809"/>
              <a:ext cx="27556" cy="9502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6" h="501">
                  <a:moveTo>
                    <a:pt x="73" y="501"/>
                  </a:moveTo>
                  <a:lnTo>
                    <a:pt x="0" y="501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50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7" name="Freeform: Shape 9"/>
            <p:cNvSpPr/>
            <p:nvPr/>
          </p:nvSpPr>
          <p:spPr>
            <a:xfrm>
              <a:off x="1914967" y="4755338"/>
              <a:ext cx="90461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7" h="530">
                  <a:moveTo>
                    <a:pt x="16" y="146"/>
                  </a:moveTo>
                  <a:cubicBezTo>
                    <a:pt x="16" y="252"/>
                    <a:pt x="109" y="284"/>
                    <a:pt x="162" y="297"/>
                  </a:cubicBezTo>
                  <a:cubicBezTo>
                    <a:pt x="175" y="299"/>
                    <a:pt x="212" y="310"/>
                    <a:pt x="225" y="313"/>
                  </a:cubicBezTo>
                  <a:cubicBezTo>
                    <a:pt x="278" y="326"/>
                    <a:pt x="326" y="337"/>
                    <a:pt x="326" y="379"/>
                  </a:cubicBezTo>
                  <a:cubicBezTo>
                    <a:pt x="326" y="408"/>
                    <a:pt x="294" y="432"/>
                    <a:pt x="236" y="432"/>
                  </a:cubicBezTo>
                  <a:cubicBezTo>
                    <a:pt x="178" y="432"/>
                    <a:pt x="143" y="403"/>
                    <a:pt x="138" y="352"/>
                  </a:cubicBezTo>
                  <a:lnTo>
                    <a:pt x="0" y="352"/>
                  </a:lnTo>
                  <a:cubicBezTo>
                    <a:pt x="6" y="405"/>
                    <a:pt x="35" y="530"/>
                    <a:pt x="236" y="530"/>
                  </a:cubicBezTo>
                  <a:cubicBezTo>
                    <a:pt x="424" y="530"/>
                    <a:pt x="477" y="427"/>
                    <a:pt x="477" y="368"/>
                  </a:cubicBezTo>
                  <a:cubicBezTo>
                    <a:pt x="477" y="302"/>
                    <a:pt x="435" y="246"/>
                    <a:pt x="310" y="215"/>
                  </a:cubicBezTo>
                  <a:cubicBezTo>
                    <a:pt x="302" y="212"/>
                    <a:pt x="262" y="204"/>
                    <a:pt x="247" y="199"/>
                  </a:cubicBezTo>
                  <a:cubicBezTo>
                    <a:pt x="183" y="183"/>
                    <a:pt x="165" y="172"/>
                    <a:pt x="165" y="141"/>
                  </a:cubicBezTo>
                  <a:cubicBezTo>
                    <a:pt x="165" y="111"/>
                    <a:pt x="196" y="98"/>
                    <a:pt x="231" y="98"/>
                  </a:cubicBezTo>
                  <a:cubicBezTo>
                    <a:pt x="310" y="98"/>
                    <a:pt x="326" y="138"/>
                    <a:pt x="326" y="162"/>
                  </a:cubicBezTo>
                  <a:lnTo>
                    <a:pt x="464" y="162"/>
                  </a:lnTo>
                  <a:cubicBezTo>
                    <a:pt x="464" y="109"/>
                    <a:pt x="427" y="0"/>
                    <a:pt x="231" y="0"/>
                  </a:cubicBezTo>
                  <a:cubicBezTo>
                    <a:pt x="74" y="0"/>
                    <a:pt x="16" y="80"/>
                    <a:pt x="16" y="1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8" name="Freeform: Shape 10"/>
            <p:cNvSpPr/>
            <p:nvPr/>
          </p:nvSpPr>
          <p:spPr>
            <a:xfrm>
              <a:off x="2012080" y="4755338"/>
              <a:ext cx="97493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14" h="530">
                  <a:moveTo>
                    <a:pt x="376" y="331"/>
                  </a:moveTo>
                  <a:cubicBezTo>
                    <a:pt x="366" y="379"/>
                    <a:pt x="334" y="424"/>
                    <a:pt x="270" y="424"/>
                  </a:cubicBezTo>
                  <a:cubicBezTo>
                    <a:pt x="191" y="424"/>
                    <a:pt x="151" y="355"/>
                    <a:pt x="151" y="265"/>
                  </a:cubicBezTo>
                  <a:cubicBezTo>
                    <a:pt x="151" y="196"/>
                    <a:pt x="178" y="103"/>
                    <a:pt x="270" y="103"/>
                  </a:cubicBezTo>
                  <a:cubicBezTo>
                    <a:pt x="329" y="103"/>
                    <a:pt x="363" y="143"/>
                    <a:pt x="371" y="188"/>
                  </a:cubicBezTo>
                  <a:lnTo>
                    <a:pt x="511" y="188"/>
                  </a:lnTo>
                  <a:cubicBezTo>
                    <a:pt x="503" y="109"/>
                    <a:pt x="445" y="0"/>
                    <a:pt x="268" y="0"/>
                  </a:cubicBezTo>
                  <a:cubicBezTo>
                    <a:pt x="112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53" y="530"/>
                    <a:pt x="506" y="413"/>
                    <a:pt x="514" y="334"/>
                  </a:cubicBezTo>
                  <a:lnTo>
                    <a:pt x="376" y="33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9" name="Freeform: Shape 11"/>
            <p:cNvSpPr/>
            <p:nvPr/>
          </p:nvSpPr>
          <p:spPr>
            <a:xfrm>
              <a:off x="2117744" y="4755338"/>
              <a:ext cx="101104" cy="1005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3" h="530">
                  <a:moveTo>
                    <a:pt x="268" y="0"/>
                  </a:moveTo>
                  <a:cubicBezTo>
                    <a:pt x="109" y="0"/>
                    <a:pt x="0" y="103"/>
                    <a:pt x="0" y="265"/>
                  </a:cubicBezTo>
                  <a:cubicBezTo>
                    <a:pt x="0" y="427"/>
                    <a:pt x="109" y="530"/>
                    <a:pt x="268" y="530"/>
                  </a:cubicBezTo>
                  <a:cubicBezTo>
                    <a:pt x="424" y="530"/>
                    <a:pt x="533" y="429"/>
                    <a:pt x="533" y="265"/>
                  </a:cubicBezTo>
                  <a:cubicBezTo>
                    <a:pt x="533" y="98"/>
                    <a:pt x="419" y="0"/>
                    <a:pt x="268" y="0"/>
                  </a:cubicBezTo>
                  <a:close/>
                  <a:moveTo>
                    <a:pt x="265" y="424"/>
                  </a:moveTo>
                  <a:cubicBezTo>
                    <a:pt x="188" y="424"/>
                    <a:pt x="146" y="355"/>
                    <a:pt x="146" y="265"/>
                  </a:cubicBezTo>
                  <a:cubicBezTo>
                    <a:pt x="149" y="196"/>
                    <a:pt x="175" y="103"/>
                    <a:pt x="265" y="103"/>
                  </a:cubicBezTo>
                  <a:cubicBezTo>
                    <a:pt x="347" y="103"/>
                    <a:pt x="382" y="183"/>
                    <a:pt x="382" y="265"/>
                  </a:cubicBezTo>
                  <a:cubicBezTo>
                    <a:pt x="382" y="347"/>
                    <a:pt x="347" y="424"/>
                    <a:pt x="265" y="4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40" name="Rectangle 4"/>
          <p:cNvSpPr>
            <a:spLocks noChangeArrowheads="1"/>
          </p:cNvSpPr>
          <p:nvPr/>
        </p:nvSpPr>
        <p:spPr bwMode="ltGray">
          <a:xfrm>
            <a:off x="5985510" y="4946904"/>
            <a:ext cx="2472136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r" defTabSz="610744"/>
            <a:r>
              <a:rPr lang="en-US" sz="6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© 2017  Cisco and/or its affiliates. All rights reserved.   Cisco Public</a:t>
            </a:r>
          </a:p>
        </p:txBody>
      </p:sp>
      <p:sp>
        <p:nvSpPr>
          <p:cNvPr id="4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09709" y="4884989"/>
            <a:ext cx="35966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defRPr>
            </a:lvl1pPr>
          </a:lstStyle>
          <a:p>
            <a:fld id="{96A97DD0-5BE7-4856-A2A9-C42C6688E607}" type="slidenum">
              <a:rPr>
                <a:solidFill>
                  <a:srgbClr val="FFFFFF">
                    <a:alpha val="60000"/>
                  </a:srgbClr>
                </a:solidFill>
              </a:rPr>
              <a:pPr/>
              <a:t>3</a:t>
            </a:fld>
            <a:endParaRPr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4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22533" y="4946904"/>
            <a:ext cx="716863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600" dirty="0">
                <a:solidFill>
                  <a:schemeClr val="bg1">
                    <a:alpha val="60000"/>
                  </a:schemeClr>
                </a:solidFill>
                <a:cs typeface="CiscoSans Thin"/>
              </a:defRPr>
            </a:lvl1pPr>
          </a:lstStyle>
          <a:p>
            <a:pPr defTabSz="610744"/>
            <a:r>
              <a:rPr lang="en-US" dirty="0" smtClean="0">
                <a:ea typeface="ＭＳ Ｐゴシック" charset="0"/>
              </a:rPr>
              <a:t>BRKSDN-2119</a:t>
            </a:r>
            <a:endParaRPr lang="en-US" dirty="0">
              <a:ea typeface="ＭＳ Ｐゴシック" charset="0"/>
            </a:endParaRPr>
          </a:p>
        </p:txBody>
      </p:sp>
      <p:sp>
        <p:nvSpPr>
          <p:cNvPr id="44" name="Text Placeholder 4"/>
          <p:cNvSpPr txBox="1">
            <a:spLocks/>
          </p:cNvSpPr>
          <p:nvPr/>
        </p:nvSpPr>
        <p:spPr>
          <a:xfrm>
            <a:off x="1013844" y="1226382"/>
            <a:ext cx="2974082" cy="693253"/>
          </a:xfrm>
          <a:prstGeom prst="rect">
            <a:avLst/>
          </a:prstGeom>
        </p:spPr>
        <p:txBody>
          <a:bodyPr anchor="ctr"/>
          <a:lstStyle>
            <a:lvl1pPr marL="187523" indent="-185738"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  <a:lvl2pPr marL="386656" indent="-193775" algn="l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2pPr>
            <a:lvl3pPr marL="546497" indent="-159842" algn="l" rtl="0" eaLnBrk="1" fontAlgn="base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3pPr>
            <a:lvl4pPr marL="706339" indent="-159842" algn="l" rtl="0" eaLnBrk="1" fontAlgn="base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4pPr>
            <a:lvl5pPr marL="773311" indent="-66973" algn="l" rtl="0" eaLnBrk="1" fontAlgn="base" hangingPunct="1">
              <a:lnSpc>
                <a:spcPct val="95000"/>
              </a:lnSpc>
              <a:spcBef>
                <a:spcPts val="675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Char char="»"/>
              <a:defRPr>
                <a:solidFill>
                  <a:schemeClr val="tx2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5pPr>
            <a:lvl6pPr marL="1416248" indent="-128588" algn="l" rtl="0" eaLnBrk="1" fontAlgn="base" hangingPunct="1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6pPr>
            <a:lvl7pPr marL="1673423" indent="-128588" algn="l" rtl="0" eaLnBrk="1" fontAlgn="base" hangingPunct="1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7pPr>
            <a:lvl8pPr marL="1930598" indent="-128588" algn="l" rtl="0" eaLnBrk="1" fontAlgn="base" hangingPunct="1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8pPr>
            <a:lvl9pPr marL="2187773" indent="-128588" algn="l" rtl="0" eaLnBrk="1" fontAlgn="base" hangingPunct="1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9pPr>
          </a:lstStyle>
          <a:p>
            <a:pPr marL="1785" indent="0" defTabSz="914378">
              <a:spcBef>
                <a:spcPts val="0"/>
              </a:spcBef>
              <a:spcAft>
                <a:spcPts val="600"/>
              </a:spcAft>
              <a:buNone/>
            </a:pPr>
            <a:r>
              <a:rPr lang="en-US" kern="0" dirty="0">
                <a:solidFill>
                  <a:schemeClr val="accent6"/>
                </a:solidFill>
              </a:rPr>
              <a:t>Questions? </a:t>
            </a:r>
            <a:r>
              <a:rPr lang="en-US" kern="0" dirty="0">
                <a:solidFill>
                  <a:schemeClr val="bg1"/>
                </a:solidFill>
              </a:rPr>
              <a:t/>
            </a:r>
            <a:br>
              <a:rPr lang="en-US" kern="0" dirty="0">
                <a:solidFill>
                  <a:schemeClr val="bg1"/>
                </a:solidFill>
              </a:rPr>
            </a:br>
            <a:r>
              <a:rPr lang="en-US" sz="1400" kern="0" dirty="0">
                <a:solidFill>
                  <a:schemeClr val="bg1"/>
                </a:solidFill>
              </a:rPr>
              <a:t>Use Cisco Spark to </a:t>
            </a:r>
            <a:r>
              <a:rPr lang="en-US" sz="1400" kern="0" dirty="0" smtClean="0">
                <a:solidFill>
                  <a:schemeClr val="bg1"/>
                </a:solidFill>
              </a:rPr>
              <a:t>chat with </a:t>
            </a:r>
            <a:r>
              <a:rPr lang="en-US" sz="1400" kern="0" dirty="0">
                <a:solidFill>
                  <a:schemeClr val="bg1"/>
                </a:solidFill>
              </a:rPr>
              <a:t>the speaker after the session</a:t>
            </a:r>
            <a:endParaRPr lang="en-US" kern="0" dirty="0">
              <a:solidFill>
                <a:schemeClr val="bg1"/>
              </a:solidFill>
            </a:endParaRPr>
          </a:p>
        </p:txBody>
      </p:sp>
      <p:sp>
        <p:nvSpPr>
          <p:cNvPr id="92" name="Text Placeholder 4"/>
          <p:cNvSpPr txBox="1">
            <a:spLocks/>
          </p:cNvSpPr>
          <p:nvPr/>
        </p:nvSpPr>
        <p:spPr>
          <a:xfrm>
            <a:off x="356616" y="2376835"/>
            <a:ext cx="4622673" cy="1216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187523" indent="-185738"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  <a:lvl2pPr marL="386656" indent="-193775" algn="l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2pPr>
            <a:lvl3pPr marL="546497" indent="-159842" algn="l" rtl="0" eaLnBrk="1" fontAlgn="base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3pPr>
            <a:lvl4pPr marL="706339" indent="-159842" algn="l" rtl="0" eaLnBrk="1" fontAlgn="base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4pPr>
            <a:lvl5pPr marL="773311" indent="-66973" algn="l" rtl="0" eaLnBrk="1" fontAlgn="base" hangingPunct="1">
              <a:lnSpc>
                <a:spcPct val="95000"/>
              </a:lnSpc>
              <a:spcBef>
                <a:spcPts val="675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Char char="»"/>
              <a:defRPr>
                <a:solidFill>
                  <a:schemeClr val="tx2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5pPr>
            <a:lvl6pPr marL="1416248" indent="-128588" algn="l" rtl="0" eaLnBrk="1" fontAlgn="base" hangingPunct="1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6pPr>
            <a:lvl7pPr marL="1673423" indent="-128588" algn="l" rtl="0" eaLnBrk="1" fontAlgn="base" hangingPunct="1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7pPr>
            <a:lvl8pPr marL="1930598" indent="-128588" algn="l" rtl="0" eaLnBrk="1" fontAlgn="base" hangingPunct="1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8pPr>
            <a:lvl9pPr marL="2187773" indent="-128588" algn="l" rtl="0" eaLnBrk="1" fontAlgn="base" hangingPunct="1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9pPr>
          </a:lstStyle>
          <a:p>
            <a:pPr marL="230188" indent="-228600" defTabSz="91437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kern="0" dirty="0">
                <a:solidFill>
                  <a:schemeClr val="bg1"/>
                </a:solidFill>
              </a:rPr>
              <a:t>Find this session in the Cisco Live Mobile App</a:t>
            </a:r>
          </a:p>
          <a:p>
            <a:pPr marL="230188" indent="-228600" defTabSz="91437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kern="0" dirty="0">
                <a:solidFill>
                  <a:schemeClr val="bg1"/>
                </a:solidFill>
              </a:rPr>
              <a:t>Click “Join the Discussion”</a:t>
            </a:r>
          </a:p>
          <a:p>
            <a:pPr marL="230188" indent="-228600" defTabSz="91437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kern="0" dirty="0">
                <a:solidFill>
                  <a:schemeClr val="bg1"/>
                </a:solidFill>
              </a:rPr>
              <a:t>Install Spark or go directly to the space</a:t>
            </a:r>
          </a:p>
          <a:p>
            <a:pPr marL="230188" indent="-228600" defTabSz="91437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kern="0" dirty="0">
                <a:solidFill>
                  <a:schemeClr val="bg1"/>
                </a:solidFill>
              </a:rPr>
              <a:t>Enter messages/questions in the space</a:t>
            </a:r>
          </a:p>
        </p:txBody>
      </p:sp>
      <p:sp>
        <p:nvSpPr>
          <p:cNvPr id="93" name="Text Placeholder 4"/>
          <p:cNvSpPr txBox="1">
            <a:spLocks/>
          </p:cNvSpPr>
          <p:nvPr/>
        </p:nvSpPr>
        <p:spPr>
          <a:xfrm>
            <a:off x="356616" y="2039679"/>
            <a:ext cx="3047999" cy="389419"/>
          </a:xfrm>
          <a:prstGeom prst="rect">
            <a:avLst/>
          </a:prstGeom>
        </p:spPr>
        <p:txBody>
          <a:bodyPr anchor="ctr"/>
          <a:lstStyle>
            <a:lvl1pPr marL="187523" indent="-185738"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  <a:lvl2pPr marL="386656" indent="-193775" algn="l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2pPr>
            <a:lvl3pPr marL="546497" indent="-159842" algn="l" rtl="0" eaLnBrk="1" fontAlgn="base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3pPr>
            <a:lvl4pPr marL="706339" indent="-159842" algn="l" rtl="0" eaLnBrk="1" fontAlgn="base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4pPr>
            <a:lvl5pPr marL="773311" indent="-66973" algn="l" rtl="0" eaLnBrk="1" fontAlgn="base" hangingPunct="1">
              <a:lnSpc>
                <a:spcPct val="95000"/>
              </a:lnSpc>
              <a:spcBef>
                <a:spcPts val="675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Char char="»"/>
              <a:defRPr>
                <a:solidFill>
                  <a:schemeClr val="tx2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5pPr>
            <a:lvl6pPr marL="1416248" indent="-128588" algn="l" rtl="0" eaLnBrk="1" fontAlgn="base" hangingPunct="1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6pPr>
            <a:lvl7pPr marL="1673423" indent="-128588" algn="l" rtl="0" eaLnBrk="1" fontAlgn="base" hangingPunct="1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7pPr>
            <a:lvl8pPr marL="1930598" indent="-128588" algn="l" rtl="0" eaLnBrk="1" fontAlgn="base" hangingPunct="1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8pPr>
            <a:lvl9pPr marL="2187773" indent="-128588" algn="l" rtl="0" eaLnBrk="1" fontAlgn="base" hangingPunct="1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9pPr>
          </a:lstStyle>
          <a:p>
            <a:pPr marL="1785" indent="0" defTabSz="914378">
              <a:buNone/>
            </a:pPr>
            <a:r>
              <a:rPr lang="en-US" kern="0" dirty="0">
                <a:solidFill>
                  <a:schemeClr val="accent6"/>
                </a:solidFill>
              </a:rPr>
              <a:t>How</a:t>
            </a:r>
            <a:endParaRPr lang="en-US" sz="1600" kern="0" dirty="0">
              <a:solidFill>
                <a:schemeClr val="accent6"/>
              </a:solidFill>
            </a:endParaRPr>
          </a:p>
        </p:txBody>
      </p:sp>
      <p:grpSp>
        <p:nvGrpSpPr>
          <p:cNvPr id="94" name="Group 93"/>
          <p:cNvGrpSpPr>
            <a:grpSpLocks noChangeAspect="1"/>
          </p:cNvGrpSpPr>
          <p:nvPr/>
        </p:nvGrpSpPr>
        <p:grpSpPr>
          <a:xfrm>
            <a:off x="5657361" y="340451"/>
            <a:ext cx="2401279" cy="3657600"/>
            <a:chOff x="6220440" y="677235"/>
            <a:chExt cx="2430648" cy="3702334"/>
          </a:xfrm>
        </p:grpSpPr>
        <p:sp>
          <p:nvSpPr>
            <p:cNvPr id="95" name="Rectangle 94"/>
            <p:cNvSpPr/>
            <p:nvPr/>
          </p:nvSpPr>
          <p:spPr bwMode="auto">
            <a:xfrm>
              <a:off x="6754834" y="1318727"/>
              <a:ext cx="1378094" cy="2396023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91440" tIns="45720" rIns="91440" bIns="45720" rtlCol="0" anchor="ctr"/>
            <a:lstStyle/>
            <a:p>
              <a:pPr algn="ctr" defTabSz="514350"/>
              <a:endParaRPr lang="en-US" sz="1400" dirty="0" err="1">
                <a:solidFill>
                  <a:schemeClr val="bg1"/>
                </a:solidFill>
                <a:ea typeface="Arial" pitchFamily="-107" charset="0"/>
                <a:cs typeface="Arial" pitchFamily="-107" charset="0"/>
                <a:sym typeface="Arial" pitchFamily="-107" charset="0"/>
              </a:endParaRP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6220440" y="677235"/>
              <a:ext cx="2430648" cy="3702334"/>
              <a:chOff x="5964518" y="720583"/>
              <a:chExt cx="2430648" cy="3702334"/>
            </a:xfrm>
          </p:grpSpPr>
          <p:pic>
            <p:nvPicPr>
              <p:cNvPr id="97" name="Picture 96"/>
              <p:cNvPicPr>
                <a:picLocks noChangeAspect="1"/>
              </p:cNvPicPr>
              <p:nvPr/>
            </p:nvPicPr>
            <p:blipFill rotWithShape="1">
              <a:blip r:embed="rId3"/>
              <a:srcRect t="393" b="393"/>
              <a:stretch/>
            </p:blipFill>
            <p:spPr>
              <a:xfrm>
                <a:off x="6519384" y="1362075"/>
                <a:ext cx="1321831" cy="231604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4518" y="720583"/>
                <a:ext cx="2430648" cy="3702334"/>
              </a:xfrm>
              <a:prstGeom prst="rect">
                <a:avLst/>
              </a:prstGeom>
            </p:spPr>
          </p:pic>
        </p:grpSp>
      </p:grpSp>
      <p:sp>
        <p:nvSpPr>
          <p:cNvPr id="102" name="Rounded Rectangle 22"/>
          <p:cNvSpPr/>
          <p:nvPr/>
        </p:nvSpPr>
        <p:spPr bwMode="auto">
          <a:xfrm>
            <a:off x="5848422" y="2682456"/>
            <a:ext cx="1554480" cy="257907"/>
          </a:xfrm>
          <a:prstGeom prst="roundRect">
            <a:avLst>
              <a:gd name="adj" fmla="val 50000"/>
            </a:avLst>
          </a:prstGeom>
          <a:noFill/>
          <a:ln w="19050" cap="flat">
            <a:solidFill>
              <a:schemeClr val="accent1"/>
            </a:solidFill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 err="1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103" name="Line 9"/>
          <p:cNvSpPr>
            <a:spLocks noChangeShapeType="1"/>
          </p:cNvSpPr>
          <p:nvPr/>
        </p:nvSpPr>
        <p:spPr bwMode="auto">
          <a:xfrm flipH="1">
            <a:off x="2909704" y="2811409"/>
            <a:ext cx="310896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oval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defTabSz="51435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  <a:ea typeface="ＭＳ Ｐゴシック" charset="0"/>
              <a:sym typeface="Arial" pitchFamily="34" charset="0"/>
            </a:endParaRPr>
          </a:p>
        </p:txBody>
      </p:sp>
      <p:sp>
        <p:nvSpPr>
          <p:cNvPr id="150" name="TextBox 13"/>
          <p:cNvSpPr txBox="1"/>
          <p:nvPr/>
        </p:nvSpPr>
        <p:spPr>
          <a:xfrm>
            <a:off x="5748561" y="3819467"/>
            <a:ext cx="2218877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450"/>
              </a:spcBef>
            </a:pPr>
            <a:r>
              <a:rPr lang="en-US" sz="1050" dirty="0" smtClean="0">
                <a:solidFill>
                  <a:schemeClr val="bg1"/>
                </a:solidFill>
              </a:rPr>
              <a:t>cs.co/ciscolivebot#BRKSDN-2119</a:t>
            </a:r>
            <a:endParaRPr lang="en-US" sz="1050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57200" y="1290825"/>
            <a:ext cx="531556" cy="548640"/>
            <a:chOff x="9265644" y="1321483"/>
            <a:chExt cx="2550912" cy="2632899"/>
          </a:xfrm>
        </p:grpSpPr>
        <p:grpSp>
          <p:nvGrpSpPr>
            <p:cNvPr id="69" name="Group 68"/>
            <p:cNvGrpSpPr>
              <a:grpSpLocks noChangeAspect="1"/>
            </p:cNvGrpSpPr>
            <p:nvPr/>
          </p:nvGrpSpPr>
          <p:grpSpPr>
            <a:xfrm>
              <a:off x="11104872" y="1639522"/>
              <a:ext cx="711684" cy="1148751"/>
              <a:chOff x="8556512" y="2367556"/>
              <a:chExt cx="367989" cy="593982"/>
            </a:xfrm>
          </p:grpSpPr>
          <p:sp>
            <p:nvSpPr>
              <p:cNvPr id="70" name="Freeform 534"/>
              <p:cNvSpPr>
                <a:spLocks noChangeAspect="1"/>
              </p:cNvSpPr>
              <p:nvPr/>
            </p:nvSpPr>
            <p:spPr bwMode="auto">
              <a:xfrm>
                <a:off x="8556512" y="2367556"/>
                <a:ext cx="367989" cy="243993"/>
              </a:xfrm>
              <a:custGeom>
                <a:avLst/>
                <a:gdLst>
                  <a:gd name="T0" fmla="*/ 78 w 156"/>
                  <a:gd name="T1" fmla="*/ 0 h 103"/>
                  <a:gd name="T2" fmla="*/ 0 w 156"/>
                  <a:gd name="T3" fmla="*/ 78 h 103"/>
                  <a:gd name="T4" fmla="*/ 25 w 156"/>
                  <a:gd name="T5" fmla="*/ 103 h 103"/>
                  <a:gd name="T6" fmla="*/ 51 w 156"/>
                  <a:gd name="T7" fmla="*/ 78 h 103"/>
                  <a:gd name="T8" fmla="*/ 78 w 156"/>
                  <a:gd name="T9" fmla="*/ 51 h 103"/>
                  <a:gd name="T10" fmla="*/ 105 w 156"/>
                  <a:gd name="T11" fmla="*/ 78 h 103"/>
                  <a:gd name="T12" fmla="*/ 105 w 156"/>
                  <a:gd name="T13" fmla="*/ 78 h 103"/>
                  <a:gd name="T14" fmla="*/ 130 w 156"/>
                  <a:gd name="T15" fmla="*/ 52 h 103"/>
                  <a:gd name="T16" fmla="*/ 156 w 156"/>
                  <a:gd name="T17" fmla="*/ 78 h 103"/>
                  <a:gd name="T18" fmla="*/ 78 w 156"/>
                  <a:gd name="T1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" h="103">
                    <a:moveTo>
                      <a:pt x="78" y="0"/>
                    </a:moveTo>
                    <a:cubicBezTo>
                      <a:pt x="35" y="0"/>
                      <a:pt x="0" y="35"/>
                      <a:pt x="0" y="78"/>
                    </a:cubicBezTo>
                    <a:cubicBezTo>
                      <a:pt x="0" y="92"/>
                      <a:pt x="11" y="103"/>
                      <a:pt x="25" y="103"/>
                    </a:cubicBezTo>
                    <a:cubicBezTo>
                      <a:pt x="39" y="103"/>
                      <a:pt x="51" y="92"/>
                      <a:pt x="51" y="78"/>
                    </a:cubicBezTo>
                    <a:cubicBezTo>
                      <a:pt x="51" y="63"/>
                      <a:pt x="63" y="51"/>
                      <a:pt x="78" y="51"/>
                    </a:cubicBezTo>
                    <a:cubicBezTo>
                      <a:pt x="93" y="51"/>
                      <a:pt x="105" y="63"/>
                      <a:pt x="105" y="78"/>
                    </a:cubicBezTo>
                    <a:cubicBezTo>
                      <a:pt x="105" y="78"/>
                      <a:pt x="105" y="78"/>
                      <a:pt x="105" y="78"/>
                    </a:cubicBezTo>
                    <a:cubicBezTo>
                      <a:pt x="105" y="64"/>
                      <a:pt x="116" y="52"/>
                      <a:pt x="130" y="52"/>
                    </a:cubicBezTo>
                    <a:cubicBezTo>
                      <a:pt x="144" y="52"/>
                      <a:pt x="156" y="64"/>
                      <a:pt x="156" y="78"/>
                    </a:cubicBezTo>
                    <a:cubicBezTo>
                      <a:pt x="156" y="35"/>
                      <a:pt x="121" y="0"/>
                      <a:pt x="78" y="0"/>
                    </a:cubicBezTo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71" name="Oval 535"/>
              <p:cNvSpPr>
                <a:spLocks noChangeAspect="1" noChangeArrowheads="1"/>
              </p:cNvSpPr>
              <p:nvPr/>
            </p:nvSpPr>
            <p:spPr bwMode="auto">
              <a:xfrm>
                <a:off x="8681508" y="2845542"/>
                <a:ext cx="115996" cy="115996"/>
              </a:xfrm>
              <a:prstGeom prst="ellipse">
                <a:avLst/>
              </a:prstGeom>
              <a:solidFill>
                <a:schemeClr val="accent6"/>
              </a:solidFill>
              <a:ln w="3175">
                <a:solidFill>
                  <a:schemeClr val="accent6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72" name="Freeform 536"/>
              <p:cNvSpPr>
                <a:spLocks noChangeAspect="1"/>
              </p:cNvSpPr>
              <p:nvPr/>
            </p:nvSpPr>
            <p:spPr bwMode="auto">
              <a:xfrm>
                <a:off x="8678508" y="2551551"/>
                <a:ext cx="245992" cy="245992"/>
              </a:xfrm>
              <a:custGeom>
                <a:avLst/>
                <a:gdLst>
                  <a:gd name="T0" fmla="*/ 104 w 104"/>
                  <a:gd name="T1" fmla="*/ 0 h 104"/>
                  <a:gd name="T2" fmla="*/ 78 w 104"/>
                  <a:gd name="T3" fmla="*/ 25 h 104"/>
                  <a:gd name="T4" fmla="*/ 53 w 104"/>
                  <a:gd name="T5" fmla="*/ 0 h 104"/>
                  <a:gd name="T6" fmla="*/ 53 w 104"/>
                  <a:gd name="T7" fmla="*/ 0 h 104"/>
                  <a:gd name="T8" fmla="*/ 37 w 104"/>
                  <a:gd name="T9" fmla="*/ 24 h 104"/>
                  <a:gd name="T10" fmla="*/ 0 w 104"/>
                  <a:gd name="T11" fmla="*/ 78 h 104"/>
                  <a:gd name="T12" fmla="*/ 26 w 104"/>
                  <a:gd name="T13" fmla="*/ 104 h 104"/>
                  <a:gd name="T14" fmla="*/ 51 w 104"/>
                  <a:gd name="T15" fmla="*/ 78 h 104"/>
                  <a:gd name="T16" fmla="*/ 59 w 104"/>
                  <a:gd name="T17" fmla="*/ 70 h 104"/>
                  <a:gd name="T18" fmla="*/ 104 w 104"/>
                  <a:gd name="T1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104" y="0"/>
                    </a:moveTo>
                    <a:cubicBezTo>
                      <a:pt x="104" y="14"/>
                      <a:pt x="92" y="25"/>
                      <a:pt x="78" y="25"/>
                    </a:cubicBezTo>
                    <a:cubicBezTo>
                      <a:pt x="64" y="25"/>
                      <a:pt x="53" y="14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10"/>
                      <a:pt x="47" y="20"/>
                      <a:pt x="37" y="24"/>
                    </a:cubicBezTo>
                    <a:cubicBezTo>
                      <a:pt x="15" y="35"/>
                      <a:pt x="0" y="56"/>
                      <a:pt x="0" y="78"/>
                    </a:cubicBezTo>
                    <a:cubicBezTo>
                      <a:pt x="0" y="92"/>
                      <a:pt x="12" y="104"/>
                      <a:pt x="26" y="104"/>
                    </a:cubicBezTo>
                    <a:cubicBezTo>
                      <a:pt x="40" y="104"/>
                      <a:pt x="51" y="93"/>
                      <a:pt x="51" y="78"/>
                    </a:cubicBezTo>
                    <a:cubicBezTo>
                      <a:pt x="52" y="77"/>
                      <a:pt x="54" y="73"/>
                      <a:pt x="59" y="70"/>
                    </a:cubicBezTo>
                    <a:cubicBezTo>
                      <a:pt x="86" y="57"/>
                      <a:pt x="104" y="30"/>
                      <a:pt x="104" y="0"/>
                    </a:cubicBezTo>
                  </a:path>
                </a:pathLst>
              </a:custGeom>
              <a:solidFill>
                <a:schemeClr val="accent6"/>
              </a:solidFill>
              <a:ln w="3175">
                <a:solidFill>
                  <a:schemeClr val="accent6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73" name="Freeform 537"/>
              <p:cNvSpPr>
                <a:spLocks noChangeAspect="1"/>
              </p:cNvSpPr>
              <p:nvPr/>
            </p:nvSpPr>
            <p:spPr bwMode="auto">
              <a:xfrm>
                <a:off x="8804505" y="2490552"/>
                <a:ext cx="119996" cy="120996"/>
              </a:xfrm>
              <a:custGeom>
                <a:avLst/>
                <a:gdLst>
                  <a:gd name="T0" fmla="*/ 25 w 51"/>
                  <a:gd name="T1" fmla="*/ 0 h 51"/>
                  <a:gd name="T2" fmla="*/ 0 w 51"/>
                  <a:gd name="T3" fmla="*/ 26 h 51"/>
                  <a:gd name="T4" fmla="*/ 0 w 51"/>
                  <a:gd name="T5" fmla="*/ 26 h 51"/>
                  <a:gd name="T6" fmla="*/ 0 w 51"/>
                  <a:gd name="T7" fmla="*/ 26 h 51"/>
                  <a:gd name="T8" fmla="*/ 25 w 51"/>
                  <a:gd name="T9" fmla="*/ 51 h 51"/>
                  <a:gd name="T10" fmla="*/ 51 w 51"/>
                  <a:gd name="T11" fmla="*/ 26 h 51"/>
                  <a:gd name="T12" fmla="*/ 51 w 51"/>
                  <a:gd name="T13" fmla="*/ 26 h 51"/>
                  <a:gd name="T14" fmla="*/ 51 w 51"/>
                  <a:gd name="T15" fmla="*/ 26 h 51"/>
                  <a:gd name="T16" fmla="*/ 25 w 51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51">
                    <a:moveTo>
                      <a:pt x="25" y="0"/>
                    </a:moveTo>
                    <a:cubicBezTo>
                      <a:pt x="11" y="0"/>
                      <a:pt x="0" y="12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40"/>
                      <a:pt x="11" y="51"/>
                      <a:pt x="25" y="51"/>
                    </a:cubicBezTo>
                    <a:cubicBezTo>
                      <a:pt x="39" y="51"/>
                      <a:pt x="51" y="40"/>
                      <a:pt x="51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12"/>
                      <a:pt x="39" y="0"/>
                      <a:pt x="25" y="0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grpSp>
          <p:nvGrpSpPr>
            <p:cNvPr id="74" name="Group 73"/>
            <p:cNvGrpSpPr>
              <a:grpSpLocks noChangeAspect="1"/>
            </p:cNvGrpSpPr>
            <p:nvPr/>
          </p:nvGrpSpPr>
          <p:grpSpPr>
            <a:xfrm>
              <a:off x="10567434" y="2399691"/>
              <a:ext cx="889910" cy="1432537"/>
              <a:chOff x="8085527" y="2367556"/>
              <a:chExt cx="368989" cy="593982"/>
            </a:xfrm>
          </p:grpSpPr>
          <p:sp>
            <p:nvSpPr>
              <p:cNvPr id="76" name="Freeform 530"/>
              <p:cNvSpPr>
                <a:spLocks noChangeAspect="1"/>
              </p:cNvSpPr>
              <p:nvPr/>
            </p:nvSpPr>
            <p:spPr bwMode="auto">
              <a:xfrm>
                <a:off x="8085527" y="2367556"/>
                <a:ext cx="368989" cy="243993"/>
              </a:xfrm>
              <a:custGeom>
                <a:avLst/>
                <a:gdLst>
                  <a:gd name="T0" fmla="*/ 78 w 156"/>
                  <a:gd name="T1" fmla="*/ 0 h 103"/>
                  <a:gd name="T2" fmla="*/ 0 w 156"/>
                  <a:gd name="T3" fmla="*/ 78 h 103"/>
                  <a:gd name="T4" fmla="*/ 25 w 156"/>
                  <a:gd name="T5" fmla="*/ 103 h 103"/>
                  <a:gd name="T6" fmla="*/ 51 w 156"/>
                  <a:gd name="T7" fmla="*/ 78 h 103"/>
                  <a:gd name="T8" fmla="*/ 78 w 156"/>
                  <a:gd name="T9" fmla="*/ 51 h 103"/>
                  <a:gd name="T10" fmla="*/ 105 w 156"/>
                  <a:gd name="T11" fmla="*/ 78 h 103"/>
                  <a:gd name="T12" fmla="*/ 105 w 156"/>
                  <a:gd name="T13" fmla="*/ 78 h 103"/>
                  <a:gd name="T14" fmla="*/ 130 w 156"/>
                  <a:gd name="T15" fmla="*/ 52 h 103"/>
                  <a:gd name="T16" fmla="*/ 156 w 156"/>
                  <a:gd name="T17" fmla="*/ 78 h 103"/>
                  <a:gd name="T18" fmla="*/ 78 w 156"/>
                  <a:gd name="T1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" h="103">
                    <a:moveTo>
                      <a:pt x="78" y="0"/>
                    </a:moveTo>
                    <a:cubicBezTo>
                      <a:pt x="35" y="0"/>
                      <a:pt x="0" y="35"/>
                      <a:pt x="0" y="78"/>
                    </a:cubicBezTo>
                    <a:cubicBezTo>
                      <a:pt x="0" y="92"/>
                      <a:pt x="11" y="103"/>
                      <a:pt x="25" y="103"/>
                    </a:cubicBezTo>
                    <a:cubicBezTo>
                      <a:pt x="39" y="103"/>
                      <a:pt x="51" y="92"/>
                      <a:pt x="51" y="78"/>
                    </a:cubicBezTo>
                    <a:cubicBezTo>
                      <a:pt x="51" y="63"/>
                      <a:pt x="63" y="51"/>
                      <a:pt x="78" y="51"/>
                    </a:cubicBezTo>
                    <a:cubicBezTo>
                      <a:pt x="93" y="51"/>
                      <a:pt x="105" y="63"/>
                      <a:pt x="105" y="78"/>
                    </a:cubicBezTo>
                    <a:cubicBezTo>
                      <a:pt x="105" y="78"/>
                      <a:pt x="105" y="78"/>
                      <a:pt x="105" y="78"/>
                    </a:cubicBezTo>
                    <a:cubicBezTo>
                      <a:pt x="105" y="64"/>
                      <a:pt x="116" y="52"/>
                      <a:pt x="130" y="52"/>
                    </a:cubicBezTo>
                    <a:cubicBezTo>
                      <a:pt x="144" y="52"/>
                      <a:pt x="156" y="64"/>
                      <a:pt x="156" y="78"/>
                    </a:cubicBezTo>
                    <a:cubicBezTo>
                      <a:pt x="156" y="35"/>
                      <a:pt x="121" y="0"/>
                      <a:pt x="78" y="0"/>
                    </a:cubicBezTo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77" name="Oval 531"/>
              <p:cNvSpPr>
                <a:spLocks noChangeAspect="1" noChangeArrowheads="1"/>
              </p:cNvSpPr>
              <p:nvPr/>
            </p:nvSpPr>
            <p:spPr bwMode="auto">
              <a:xfrm>
                <a:off x="8210523" y="2845542"/>
                <a:ext cx="115996" cy="11599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78" name="Freeform 532"/>
              <p:cNvSpPr>
                <a:spLocks noChangeAspect="1"/>
              </p:cNvSpPr>
              <p:nvPr/>
            </p:nvSpPr>
            <p:spPr bwMode="auto">
              <a:xfrm>
                <a:off x="8208523" y="2551551"/>
                <a:ext cx="245992" cy="245992"/>
              </a:xfrm>
              <a:custGeom>
                <a:avLst/>
                <a:gdLst>
                  <a:gd name="T0" fmla="*/ 104 w 104"/>
                  <a:gd name="T1" fmla="*/ 0 h 104"/>
                  <a:gd name="T2" fmla="*/ 78 w 104"/>
                  <a:gd name="T3" fmla="*/ 25 h 104"/>
                  <a:gd name="T4" fmla="*/ 53 w 104"/>
                  <a:gd name="T5" fmla="*/ 0 h 104"/>
                  <a:gd name="T6" fmla="*/ 53 w 104"/>
                  <a:gd name="T7" fmla="*/ 0 h 104"/>
                  <a:gd name="T8" fmla="*/ 37 w 104"/>
                  <a:gd name="T9" fmla="*/ 24 h 104"/>
                  <a:gd name="T10" fmla="*/ 0 w 104"/>
                  <a:gd name="T11" fmla="*/ 78 h 104"/>
                  <a:gd name="T12" fmla="*/ 26 w 104"/>
                  <a:gd name="T13" fmla="*/ 104 h 104"/>
                  <a:gd name="T14" fmla="*/ 51 w 104"/>
                  <a:gd name="T15" fmla="*/ 78 h 104"/>
                  <a:gd name="T16" fmla="*/ 59 w 104"/>
                  <a:gd name="T17" fmla="*/ 70 h 104"/>
                  <a:gd name="T18" fmla="*/ 104 w 104"/>
                  <a:gd name="T1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104" y="0"/>
                    </a:moveTo>
                    <a:cubicBezTo>
                      <a:pt x="104" y="14"/>
                      <a:pt x="92" y="25"/>
                      <a:pt x="78" y="25"/>
                    </a:cubicBezTo>
                    <a:cubicBezTo>
                      <a:pt x="64" y="25"/>
                      <a:pt x="53" y="14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10"/>
                      <a:pt x="47" y="20"/>
                      <a:pt x="37" y="24"/>
                    </a:cubicBezTo>
                    <a:cubicBezTo>
                      <a:pt x="15" y="35"/>
                      <a:pt x="0" y="56"/>
                      <a:pt x="0" y="78"/>
                    </a:cubicBezTo>
                    <a:cubicBezTo>
                      <a:pt x="0" y="92"/>
                      <a:pt x="12" y="104"/>
                      <a:pt x="26" y="104"/>
                    </a:cubicBezTo>
                    <a:cubicBezTo>
                      <a:pt x="40" y="104"/>
                      <a:pt x="51" y="93"/>
                      <a:pt x="51" y="78"/>
                    </a:cubicBezTo>
                    <a:cubicBezTo>
                      <a:pt x="52" y="77"/>
                      <a:pt x="54" y="73"/>
                      <a:pt x="59" y="70"/>
                    </a:cubicBezTo>
                    <a:cubicBezTo>
                      <a:pt x="86" y="57"/>
                      <a:pt x="104" y="30"/>
                      <a:pt x="104" y="0"/>
                    </a:cubicBezTo>
                  </a:path>
                </a:pathLst>
              </a:custGeom>
              <a:solidFill>
                <a:schemeClr val="accent6"/>
              </a:solidFill>
              <a:ln w="3175">
                <a:solidFill>
                  <a:schemeClr val="accent6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79" name="Freeform 533"/>
              <p:cNvSpPr>
                <a:spLocks noChangeAspect="1"/>
              </p:cNvSpPr>
              <p:nvPr/>
            </p:nvSpPr>
            <p:spPr bwMode="auto">
              <a:xfrm>
                <a:off x="8333519" y="2490552"/>
                <a:ext cx="120996" cy="120996"/>
              </a:xfrm>
              <a:custGeom>
                <a:avLst/>
                <a:gdLst>
                  <a:gd name="T0" fmla="*/ 25 w 51"/>
                  <a:gd name="T1" fmla="*/ 0 h 51"/>
                  <a:gd name="T2" fmla="*/ 0 w 51"/>
                  <a:gd name="T3" fmla="*/ 26 h 51"/>
                  <a:gd name="T4" fmla="*/ 0 w 51"/>
                  <a:gd name="T5" fmla="*/ 26 h 51"/>
                  <a:gd name="T6" fmla="*/ 0 w 51"/>
                  <a:gd name="T7" fmla="*/ 26 h 51"/>
                  <a:gd name="T8" fmla="*/ 25 w 51"/>
                  <a:gd name="T9" fmla="*/ 51 h 51"/>
                  <a:gd name="T10" fmla="*/ 51 w 51"/>
                  <a:gd name="T11" fmla="*/ 26 h 51"/>
                  <a:gd name="T12" fmla="*/ 51 w 51"/>
                  <a:gd name="T13" fmla="*/ 26 h 51"/>
                  <a:gd name="T14" fmla="*/ 51 w 51"/>
                  <a:gd name="T15" fmla="*/ 26 h 51"/>
                  <a:gd name="T16" fmla="*/ 25 w 51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51">
                    <a:moveTo>
                      <a:pt x="25" y="0"/>
                    </a:moveTo>
                    <a:cubicBezTo>
                      <a:pt x="11" y="0"/>
                      <a:pt x="0" y="12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40"/>
                      <a:pt x="11" y="51"/>
                      <a:pt x="25" y="51"/>
                    </a:cubicBezTo>
                    <a:cubicBezTo>
                      <a:pt x="39" y="51"/>
                      <a:pt x="51" y="40"/>
                      <a:pt x="51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12"/>
                      <a:pt x="39" y="0"/>
                      <a:pt x="25" y="0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solidFill>
                  <a:schemeClr val="accent6">
                    <a:lumMod val="75000"/>
                  </a:schemeClr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grpSp>
          <p:nvGrpSpPr>
            <p:cNvPr id="80" name="Group 79"/>
            <p:cNvGrpSpPr>
              <a:grpSpLocks noChangeAspect="1"/>
            </p:cNvGrpSpPr>
            <p:nvPr/>
          </p:nvGrpSpPr>
          <p:grpSpPr>
            <a:xfrm>
              <a:off x="9265644" y="1321483"/>
              <a:ext cx="1635590" cy="2632899"/>
              <a:chOff x="8085527" y="2367556"/>
              <a:chExt cx="368989" cy="593982"/>
            </a:xfrm>
          </p:grpSpPr>
          <p:sp>
            <p:nvSpPr>
              <p:cNvPr id="81" name="Freeform 530"/>
              <p:cNvSpPr>
                <a:spLocks noChangeAspect="1"/>
              </p:cNvSpPr>
              <p:nvPr/>
            </p:nvSpPr>
            <p:spPr bwMode="auto">
              <a:xfrm>
                <a:off x="8085527" y="2367556"/>
                <a:ext cx="368989" cy="243993"/>
              </a:xfrm>
              <a:custGeom>
                <a:avLst/>
                <a:gdLst>
                  <a:gd name="T0" fmla="*/ 78 w 156"/>
                  <a:gd name="T1" fmla="*/ 0 h 103"/>
                  <a:gd name="T2" fmla="*/ 0 w 156"/>
                  <a:gd name="T3" fmla="*/ 78 h 103"/>
                  <a:gd name="T4" fmla="*/ 25 w 156"/>
                  <a:gd name="T5" fmla="*/ 103 h 103"/>
                  <a:gd name="T6" fmla="*/ 51 w 156"/>
                  <a:gd name="T7" fmla="*/ 78 h 103"/>
                  <a:gd name="T8" fmla="*/ 78 w 156"/>
                  <a:gd name="T9" fmla="*/ 51 h 103"/>
                  <a:gd name="T10" fmla="*/ 105 w 156"/>
                  <a:gd name="T11" fmla="*/ 78 h 103"/>
                  <a:gd name="T12" fmla="*/ 105 w 156"/>
                  <a:gd name="T13" fmla="*/ 78 h 103"/>
                  <a:gd name="T14" fmla="*/ 130 w 156"/>
                  <a:gd name="T15" fmla="*/ 52 h 103"/>
                  <a:gd name="T16" fmla="*/ 156 w 156"/>
                  <a:gd name="T17" fmla="*/ 78 h 103"/>
                  <a:gd name="T18" fmla="*/ 78 w 156"/>
                  <a:gd name="T1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" h="103">
                    <a:moveTo>
                      <a:pt x="78" y="0"/>
                    </a:moveTo>
                    <a:cubicBezTo>
                      <a:pt x="35" y="0"/>
                      <a:pt x="0" y="35"/>
                      <a:pt x="0" y="78"/>
                    </a:cubicBezTo>
                    <a:cubicBezTo>
                      <a:pt x="0" y="92"/>
                      <a:pt x="11" y="103"/>
                      <a:pt x="25" y="103"/>
                    </a:cubicBezTo>
                    <a:cubicBezTo>
                      <a:pt x="39" y="103"/>
                      <a:pt x="51" y="92"/>
                      <a:pt x="51" y="78"/>
                    </a:cubicBezTo>
                    <a:cubicBezTo>
                      <a:pt x="51" y="63"/>
                      <a:pt x="63" y="51"/>
                      <a:pt x="78" y="51"/>
                    </a:cubicBezTo>
                    <a:cubicBezTo>
                      <a:pt x="93" y="51"/>
                      <a:pt x="105" y="63"/>
                      <a:pt x="105" y="78"/>
                    </a:cubicBezTo>
                    <a:cubicBezTo>
                      <a:pt x="105" y="78"/>
                      <a:pt x="105" y="78"/>
                      <a:pt x="105" y="78"/>
                    </a:cubicBezTo>
                    <a:cubicBezTo>
                      <a:pt x="105" y="64"/>
                      <a:pt x="116" y="52"/>
                      <a:pt x="130" y="52"/>
                    </a:cubicBezTo>
                    <a:cubicBezTo>
                      <a:pt x="144" y="52"/>
                      <a:pt x="156" y="64"/>
                      <a:pt x="156" y="78"/>
                    </a:cubicBezTo>
                    <a:cubicBezTo>
                      <a:pt x="156" y="35"/>
                      <a:pt x="121" y="0"/>
                      <a:pt x="78" y="0"/>
                    </a:cubicBezTo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82" name="Oval 531"/>
              <p:cNvSpPr>
                <a:spLocks noChangeAspect="1" noChangeArrowheads="1"/>
              </p:cNvSpPr>
              <p:nvPr/>
            </p:nvSpPr>
            <p:spPr bwMode="auto">
              <a:xfrm>
                <a:off x="8210523" y="2845542"/>
                <a:ext cx="115996" cy="115996"/>
              </a:xfrm>
              <a:prstGeom prst="ellipse">
                <a:avLst/>
              </a:prstGeom>
              <a:solidFill>
                <a:schemeClr val="accent6"/>
              </a:solidFill>
              <a:ln w="3175">
                <a:solidFill>
                  <a:schemeClr val="accent6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83" name="Freeform 532"/>
              <p:cNvSpPr>
                <a:spLocks noChangeAspect="1"/>
              </p:cNvSpPr>
              <p:nvPr/>
            </p:nvSpPr>
            <p:spPr bwMode="auto">
              <a:xfrm>
                <a:off x="8208523" y="2551551"/>
                <a:ext cx="245992" cy="245992"/>
              </a:xfrm>
              <a:custGeom>
                <a:avLst/>
                <a:gdLst>
                  <a:gd name="T0" fmla="*/ 104 w 104"/>
                  <a:gd name="T1" fmla="*/ 0 h 104"/>
                  <a:gd name="T2" fmla="*/ 78 w 104"/>
                  <a:gd name="T3" fmla="*/ 25 h 104"/>
                  <a:gd name="T4" fmla="*/ 53 w 104"/>
                  <a:gd name="T5" fmla="*/ 0 h 104"/>
                  <a:gd name="T6" fmla="*/ 53 w 104"/>
                  <a:gd name="T7" fmla="*/ 0 h 104"/>
                  <a:gd name="T8" fmla="*/ 37 w 104"/>
                  <a:gd name="T9" fmla="*/ 24 h 104"/>
                  <a:gd name="T10" fmla="*/ 0 w 104"/>
                  <a:gd name="T11" fmla="*/ 78 h 104"/>
                  <a:gd name="T12" fmla="*/ 26 w 104"/>
                  <a:gd name="T13" fmla="*/ 104 h 104"/>
                  <a:gd name="T14" fmla="*/ 51 w 104"/>
                  <a:gd name="T15" fmla="*/ 78 h 104"/>
                  <a:gd name="T16" fmla="*/ 59 w 104"/>
                  <a:gd name="T17" fmla="*/ 70 h 104"/>
                  <a:gd name="T18" fmla="*/ 104 w 104"/>
                  <a:gd name="T1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104" y="0"/>
                    </a:moveTo>
                    <a:cubicBezTo>
                      <a:pt x="104" y="14"/>
                      <a:pt x="92" y="25"/>
                      <a:pt x="78" y="25"/>
                    </a:cubicBezTo>
                    <a:cubicBezTo>
                      <a:pt x="64" y="25"/>
                      <a:pt x="53" y="14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10"/>
                      <a:pt x="47" y="20"/>
                      <a:pt x="37" y="24"/>
                    </a:cubicBezTo>
                    <a:cubicBezTo>
                      <a:pt x="15" y="35"/>
                      <a:pt x="0" y="56"/>
                      <a:pt x="0" y="78"/>
                    </a:cubicBezTo>
                    <a:cubicBezTo>
                      <a:pt x="0" y="92"/>
                      <a:pt x="12" y="104"/>
                      <a:pt x="26" y="104"/>
                    </a:cubicBezTo>
                    <a:cubicBezTo>
                      <a:pt x="40" y="104"/>
                      <a:pt x="51" y="93"/>
                      <a:pt x="51" y="78"/>
                    </a:cubicBezTo>
                    <a:cubicBezTo>
                      <a:pt x="52" y="77"/>
                      <a:pt x="54" y="73"/>
                      <a:pt x="59" y="70"/>
                    </a:cubicBezTo>
                    <a:cubicBezTo>
                      <a:pt x="86" y="57"/>
                      <a:pt x="104" y="30"/>
                      <a:pt x="104" y="0"/>
                    </a:cubicBezTo>
                  </a:path>
                </a:pathLst>
              </a:custGeom>
              <a:solidFill>
                <a:schemeClr val="accent6"/>
              </a:solidFill>
              <a:ln w="3175">
                <a:solidFill>
                  <a:schemeClr val="accent6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84" name="Freeform 533"/>
              <p:cNvSpPr>
                <a:spLocks noChangeAspect="1"/>
              </p:cNvSpPr>
              <p:nvPr/>
            </p:nvSpPr>
            <p:spPr bwMode="auto">
              <a:xfrm>
                <a:off x="8333519" y="2490552"/>
                <a:ext cx="120996" cy="120996"/>
              </a:xfrm>
              <a:custGeom>
                <a:avLst/>
                <a:gdLst>
                  <a:gd name="T0" fmla="*/ 25 w 51"/>
                  <a:gd name="T1" fmla="*/ 0 h 51"/>
                  <a:gd name="T2" fmla="*/ 0 w 51"/>
                  <a:gd name="T3" fmla="*/ 26 h 51"/>
                  <a:gd name="T4" fmla="*/ 0 w 51"/>
                  <a:gd name="T5" fmla="*/ 26 h 51"/>
                  <a:gd name="T6" fmla="*/ 0 w 51"/>
                  <a:gd name="T7" fmla="*/ 26 h 51"/>
                  <a:gd name="T8" fmla="*/ 25 w 51"/>
                  <a:gd name="T9" fmla="*/ 51 h 51"/>
                  <a:gd name="T10" fmla="*/ 51 w 51"/>
                  <a:gd name="T11" fmla="*/ 26 h 51"/>
                  <a:gd name="T12" fmla="*/ 51 w 51"/>
                  <a:gd name="T13" fmla="*/ 26 h 51"/>
                  <a:gd name="T14" fmla="*/ 51 w 51"/>
                  <a:gd name="T15" fmla="*/ 26 h 51"/>
                  <a:gd name="T16" fmla="*/ 25 w 51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51">
                    <a:moveTo>
                      <a:pt x="25" y="0"/>
                    </a:moveTo>
                    <a:cubicBezTo>
                      <a:pt x="11" y="0"/>
                      <a:pt x="0" y="12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40"/>
                      <a:pt x="11" y="51"/>
                      <a:pt x="25" y="51"/>
                    </a:cubicBezTo>
                    <a:cubicBezTo>
                      <a:pt x="39" y="51"/>
                      <a:pt x="51" y="40"/>
                      <a:pt x="51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12"/>
                      <a:pt x="39" y="0"/>
                      <a:pt x="25" y="0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solidFill>
                  <a:schemeClr val="accent6">
                    <a:lumMod val="75000"/>
                  </a:schemeClr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</p:grpSp>
      <p:sp>
        <p:nvSpPr>
          <p:cNvPr id="131" name="Text Placeholder 4"/>
          <p:cNvSpPr txBox="1">
            <a:spLocks/>
          </p:cNvSpPr>
          <p:nvPr/>
        </p:nvSpPr>
        <p:spPr>
          <a:xfrm>
            <a:off x="356616" y="3687353"/>
            <a:ext cx="3766461" cy="582221"/>
          </a:xfrm>
          <a:prstGeom prst="rect">
            <a:avLst/>
          </a:prstGeom>
        </p:spPr>
        <p:txBody>
          <a:bodyPr/>
          <a:lstStyle>
            <a:lvl1pPr marL="187523" indent="-185738"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1pPr>
            <a:lvl2pPr marL="386656" indent="-193775" algn="l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2pPr>
            <a:lvl3pPr marL="546497" indent="-159842" algn="l" rtl="0" eaLnBrk="1" fontAlgn="base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3pPr>
            <a:lvl4pPr marL="706339" indent="-159842" algn="l" rtl="0" eaLnBrk="1" fontAlgn="base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4pPr>
            <a:lvl5pPr marL="773311" indent="-66973" algn="l" rtl="0" eaLnBrk="1" fontAlgn="base" hangingPunct="1">
              <a:lnSpc>
                <a:spcPct val="95000"/>
              </a:lnSpc>
              <a:spcBef>
                <a:spcPts val="675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34" charset="0"/>
              <a:buChar char="»"/>
              <a:defRPr>
                <a:solidFill>
                  <a:schemeClr val="tx2"/>
                </a:solidFill>
                <a:latin typeface="+mn-lt"/>
                <a:ea typeface="+mn-ea"/>
                <a:cs typeface="+mn-cs"/>
                <a:sym typeface="Arial" pitchFamily="34" charset="0"/>
              </a:defRPr>
            </a:lvl5pPr>
            <a:lvl6pPr marL="1416248" indent="-128588" algn="l" rtl="0" eaLnBrk="1" fontAlgn="base" hangingPunct="1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6pPr>
            <a:lvl7pPr marL="1673423" indent="-128588" algn="l" rtl="0" eaLnBrk="1" fontAlgn="base" hangingPunct="1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7pPr>
            <a:lvl8pPr marL="1930598" indent="-128588" algn="l" rtl="0" eaLnBrk="1" fontAlgn="base" hangingPunct="1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8pPr>
            <a:lvl9pPr marL="2187773" indent="-128588" algn="l" rtl="0" eaLnBrk="1" fontAlgn="base" hangingPunct="1">
              <a:lnSpc>
                <a:spcPct val="95000"/>
              </a:lnSpc>
              <a:spcBef>
                <a:spcPts val="1013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itchFamily="-107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07" charset="0"/>
              </a:defRPr>
            </a:lvl9pPr>
          </a:lstStyle>
          <a:p>
            <a:pPr marL="1785" indent="0" defTabSz="914378">
              <a:buNone/>
            </a:pPr>
            <a:r>
              <a:rPr lang="en-US" kern="0" dirty="0">
                <a:solidFill>
                  <a:schemeClr val="accent6"/>
                </a:solidFill>
              </a:rPr>
              <a:t>Cisco Spark spaces will be available until July 3, 2017.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521313" y="445822"/>
            <a:ext cx="548640" cy="548640"/>
            <a:chOff x="2521313" y="445822"/>
            <a:chExt cx="548640" cy="548640"/>
          </a:xfrm>
        </p:grpSpPr>
        <p:sp>
          <p:nvSpPr>
            <p:cNvPr id="52" name="Oval 51"/>
            <p:cNvSpPr>
              <a:spLocks noChangeAspect="1"/>
            </p:cNvSpPr>
            <p:nvPr/>
          </p:nvSpPr>
          <p:spPr bwMode="auto">
            <a:xfrm>
              <a:off x="2521313" y="445822"/>
              <a:ext cx="548640" cy="548640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91440" tIns="45720" rIns="91440" bIns="45720" rtlCol="0" anchor="ctr"/>
            <a:lstStyle/>
            <a:p>
              <a:pPr algn="ctr" defTabSz="514350"/>
              <a:endParaRPr lang="en-US" sz="1400" dirty="0" err="1">
                <a:solidFill>
                  <a:schemeClr val="bg1"/>
                </a:solidFill>
                <a:ea typeface="Arial" pitchFamily="-107" charset="0"/>
                <a:cs typeface="Arial" pitchFamily="-107" charset="0"/>
                <a:sym typeface="Arial" pitchFamily="-107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32571" y="549701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547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051" y="2166220"/>
            <a:ext cx="4441549" cy="1142052"/>
          </a:xfrm>
        </p:spPr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>
                <a:solidFill>
                  <a:srgbClr val="FFFFFF">
                    <a:alpha val="60000"/>
                  </a:srgbClr>
                </a:solidFill>
              </a:rPr>
              <a:pPr/>
              <a:t>30</a:t>
            </a:fld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41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“day in the life of host-stack”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2057400" y="807141"/>
            <a:ext cx="4724400" cy="612097"/>
          </a:xfrm>
          <a:prstGeom prst="roundRect">
            <a:avLst/>
          </a:prstGeom>
          <a:solidFill>
            <a:schemeClr val="lt1"/>
          </a:solidFill>
          <a:ln>
            <a:solidFill>
              <a:srgbClr val="11111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smtClean="0">
                <a:solidFill>
                  <a:srgbClr val="111111"/>
                </a:solidFill>
              </a:rPr>
              <a:t>app</a:t>
            </a:r>
            <a:endParaRPr lang="en-US" sz="1000" dirty="0" smtClean="0">
              <a:solidFill>
                <a:srgbClr val="11111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124200" y="2240803"/>
            <a:ext cx="2590800" cy="957502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1000" dirty="0" smtClean="0">
                <a:solidFill>
                  <a:srgbClr val="111111"/>
                </a:solidFill>
              </a:rPr>
              <a:t>VPP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057400" y="1443737"/>
            <a:ext cx="4724400" cy="361466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 smtClean="0">
                <a:solidFill>
                  <a:schemeClr val="tx1"/>
                </a:solidFill>
              </a:rPr>
              <a:t>vppcom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057400" y="4017366"/>
            <a:ext cx="4724400" cy="612097"/>
          </a:xfrm>
          <a:prstGeom prst="roundRect">
            <a:avLst/>
          </a:prstGeom>
          <a:solidFill>
            <a:schemeClr val="lt1"/>
          </a:solidFill>
          <a:ln>
            <a:solidFill>
              <a:srgbClr val="11111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smtClean="0">
                <a:solidFill>
                  <a:srgbClr val="111111"/>
                </a:solidFill>
              </a:rPr>
              <a:t>app</a:t>
            </a:r>
            <a:endParaRPr lang="en-US" sz="1000" dirty="0" smtClean="0">
              <a:solidFill>
                <a:srgbClr val="11111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057400" y="3638550"/>
            <a:ext cx="4724400" cy="361466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 smtClean="0">
                <a:solidFill>
                  <a:schemeClr val="tx1"/>
                </a:solidFill>
              </a:rPr>
              <a:t>vppcom</a:t>
            </a:r>
          </a:p>
        </p:txBody>
      </p:sp>
      <p:cxnSp>
        <p:nvCxnSpPr>
          <p:cNvPr id="21" name="Straight Arrow Connector 20"/>
          <p:cNvCxnSpPr>
            <a:endCxn id="20" idx="2"/>
          </p:cNvCxnSpPr>
          <p:nvPr/>
        </p:nvCxnSpPr>
        <p:spPr>
          <a:xfrm flipV="1">
            <a:off x="4419600" y="1419238"/>
            <a:ext cx="0" cy="1004659"/>
          </a:xfrm>
          <a:prstGeom prst="straightConnector1">
            <a:avLst/>
          </a:prstGeom>
          <a:ln w="254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3591463" y="2486463"/>
            <a:ext cx="980537" cy="227528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>
                <a:solidFill>
                  <a:srgbClr val="111111"/>
                </a:solidFill>
              </a:rPr>
              <a:t>session state</a:t>
            </a:r>
            <a:endParaRPr lang="en-US" sz="1000" dirty="0" smtClean="0">
              <a:solidFill>
                <a:srgbClr val="11111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4061067" y="2776557"/>
            <a:ext cx="1209137" cy="227528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>
                <a:solidFill>
                  <a:srgbClr val="111111"/>
                </a:solidFill>
              </a:rPr>
              <a:t>transport listener</a:t>
            </a:r>
            <a:endParaRPr lang="en-US" sz="1000" dirty="0" smtClean="0">
              <a:solidFill>
                <a:srgbClr val="11111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1110956"/>
            <a:ext cx="3428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0070C0"/>
                </a:solidFill>
              </a:rPr>
              <a:t>vppcom_session_bind</a:t>
            </a:r>
            <a:r>
              <a:rPr lang="en-US" sz="1200" b="1" dirty="0" smtClean="0">
                <a:solidFill>
                  <a:srgbClr val="0070C0"/>
                </a:solidFill>
              </a:rPr>
              <a:t>( </a:t>
            </a:r>
            <a:r>
              <a:rPr lang="en-US" sz="1200" b="1" dirty="0" err="1" smtClean="0">
                <a:solidFill>
                  <a:srgbClr val="0070C0"/>
                </a:solidFill>
              </a:rPr>
              <a:t>fd</a:t>
            </a:r>
            <a:r>
              <a:rPr lang="en-US" sz="1200" b="1" dirty="0" smtClean="0">
                <a:solidFill>
                  <a:srgbClr val="0070C0"/>
                </a:solidFill>
              </a:rPr>
              <a:t>, </a:t>
            </a:r>
            <a:r>
              <a:rPr lang="en-US" sz="1200" b="1" dirty="0" err="1" smtClean="0">
                <a:solidFill>
                  <a:srgbClr val="0070C0"/>
                </a:solidFill>
              </a:rPr>
              <a:t>vppcom_endpt</a:t>
            </a:r>
            <a:r>
              <a:rPr lang="en-US" sz="1200" b="1" dirty="0" smtClean="0">
                <a:solidFill>
                  <a:srgbClr val="0070C0"/>
                </a:solidFill>
              </a:rPr>
              <a:t>)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4600" y="856086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0070C0"/>
                </a:solidFill>
              </a:rPr>
              <a:t>vppcom_session_create</a:t>
            </a:r>
            <a:r>
              <a:rPr lang="en-US" sz="1200" b="1" dirty="0" smtClean="0">
                <a:solidFill>
                  <a:srgbClr val="0070C0"/>
                </a:solidFill>
              </a:rPr>
              <a:t>( </a:t>
            </a:r>
            <a:r>
              <a:rPr lang="en-US" sz="1200" b="1" dirty="0" err="1" smtClean="0">
                <a:solidFill>
                  <a:srgbClr val="0070C0"/>
                </a:solidFill>
              </a:rPr>
              <a:t>vrf</a:t>
            </a:r>
            <a:r>
              <a:rPr lang="en-US" sz="1200" b="1" dirty="0" smtClean="0">
                <a:solidFill>
                  <a:srgbClr val="0070C0"/>
                </a:solidFill>
              </a:rPr>
              <a:t>, proto)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182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“day in the life of host-stack”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2057400" y="807141"/>
            <a:ext cx="4724400" cy="612097"/>
          </a:xfrm>
          <a:prstGeom prst="roundRect">
            <a:avLst/>
          </a:prstGeom>
          <a:solidFill>
            <a:schemeClr val="lt1"/>
          </a:solidFill>
          <a:ln>
            <a:solidFill>
              <a:srgbClr val="11111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smtClean="0">
                <a:solidFill>
                  <a:srgbClr val="111111"/>
                </a:solidFill>
              </a:rPr>
              <a:t>app</a:t>
            </a:r>
            <a:endParaRPr lang="en-US" sz="1000" dirty="0" smtClean="0">
              <a:solidFill>
                <a:srgbClr val="11111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124200" y="2240803"/>
            <a:ext cx="2590800" cy="957502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1000" dirty="0" smtClean="0">
                <a:solidFill>
                  <a:srgbClr val="111111"/>
                </a:solidFill>
              </a:rPr>
              <a:t>VPP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057400" y="1443737"/>
            <a:ext cx="4724400" cy="361466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 smtClean="0">
                <a:solidFill>
                  <a:schemeClr val="tx1"/>
                </a:solidFill>
              </a:rPr>
              <a:t>vppcom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057400" y="4017366"/>
            <a:ext cx="4724400" cy="612097"/>
          </a:xfrm>
          <a:prstGeom prst="roundRect">
            <a:avLst/>
          </a:prstGeom>
          <a:solidFill>
            <a:schemeClr val="lt1"/>
          </a:solidFill>
          <a:ln>
            <a:solidFill>
              <a:srgbClr val="11111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smtClean="0">
                <a:solidFill>
                  <a:srgbClr val="111111"/>
                </a:solidFill>
              </a:rPr>
              <a:t>app</a:t>
            </a:r>
            <a:endParaRPr lang="en-US" sz="1000" dirty="0" smtClean="0">
              <a:solidFill>
                <a:srgbClr val="11111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057400" y="3638550"/>
            <a:ext cx="4724400" cy="361466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 smtClean="0">
                <a:solidFill>
                  <a:schemeClr val="tx1"/>
                </a:solidFill>
              </a:rPr>
              <a:t>vppcom</a:t>
            </a:r>
          </a:p>
        </p:txBody>
      </p:sp>
      <p:cxnSp>
        <p:nvCxnSpPr>
          <p:cNvPr id="21" name="Straight Arrow Connector 20"/>
          <p:cNvCxnSpPr>
            <a:endCxn id="20" idx="2"/>
          </p:cNvCxnSpPr>
          <p:nvPr/>
        </p:nvCxnSpPr>
        <p:spPr>
          <a:xfrm flipV="1">
            <a:off x="4419600" y="1419238"/>
            <a:ext cx="0" cy="1004659"/>
          </a:xfrm>
          <a:prstGeom prst="straightConnector1">
            <a:avLst/>
          </a:prstGeom>
          <a:ln w="254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048000" y="950952"/>
            <a:ext cx="2100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0070C0"/>
                </a:solidFill>
              </a:rPr>
              <a:t>vppcom_session_listen</a:t>
            </a:r>
            <a:r>
              <a:rPr lang="en-US" sz="1200" b="1" dirty="0" smtClean="0">
                <a:solidFill>
                  <a:srgbClr val="0070C0"/>
                </a:solidFill>
              </a:rPr>
              <a:t>()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70296" y="1127890"/>
            <a:ext cx="2100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0070C0"/>
                </a:solidFill>
              </a:rPr>
              <a:t>vppcom_session_accept</a:t>
            </a:r>
            <a:r>
              <a:rPr lang="en-US" sz="1200" b="1" dirty="0" smtClean="0">
                <a:solidFill>
                  <a:srgbClr val="0070C0"/>
                </a:solidFill>
              </a:rPr>
              <a:t>()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3591463" y="2486463"/>
            <a:ext cx="980537" cy="227528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>
                <a:solidFill>
                  <a:srgbClr val="111111"/>
                </a:solidFill>
              </a:rPr>
              <a:t>session state</a:t>
            </a:r>
            <a:endParaRPr lang="en-US" sz="1000" dirty="0" smtClean="0">
              <a:solidFill>
                <a:srgbClr val="11111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4061067" y="2776557"/>
            <a:ext cx="1209137" cy="227528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>
                <a:solidFill>
                  <a:srgbClr val="111111"/>
                </a:solidFill>
              </a:rPr>
              <a:t>transport listener</a:t>
            </a:r>
            <a:endParaRPr lang="en-US" sz="1000" dirty="0" smtClean="0">
              <a:solidFill>
                <a:srgbClr val="11111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225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“day in the life of host-stack”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2057400" y="807141"/>
            <a:ext cx="4724400" cy="612097"/>
          </a:xfrm>
          <a:prstGeom prst="roundRect">
            <a:avLst/>
          </a:prstGeom>
          <a:solidFill>
            <a:schemeClr val="lt1"/>
          </a:solidFill>
          <a:ln>
            <a:solidFill>
              <a:srgbClr val="11111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smtClean="0">
                <a:solidFill>
                  <a:srgbClr val="111111"/>
                </a:solidFill>
              </a:rPr>
              <a:t>app</a:t>
            </a:r>
            <a:endParaRPr lang="en-US" sz="1000" dirty="0" smtClean="0">
              <a:solidFill>
                <a:srgbClr val="11111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124200" y="2240803"/>
            <a:ext cx="2590800" cy="957502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1000" dirty="0" smtClean="0">
                <a:solidFill>
                  <a:srgbClr val="111111"/>
                </a:solidFill>
              </a:rPr>
              <a:t>VPP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057400" y="1443737"/>
            <a:ext cx="4724400" cy="361466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 smtClean="0">
                <a:solidFill>
                  <a:schemeClr val="tx1"/>
                </a:solidFill>
              </a:rPr>
              <a:t>vppcom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057400" y="4017366"/>
            <a:ext cx="4724400" cy="612097"/>
          </a:xfrm>
          <a:prstGeom prst="roundRect">
            <a:avLst/>
          </a:prstGeom>
          <a:solidFill>
            <a:schemeClr val="lt1"/>
          </a:solidFill>
          <a:ln>
            <a:solidFill>
              <a:srgbClr val="11111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smtClean="0">
                <a:solidFill>
                  <a:srgbClr val="111111"/>
                </a:solidFill>
              </a:rPr>
              <a:t>app</a:t>
            </a:r>
            <a:endParaRPr lang="en-US" sz="1000" dirty="0" smtClean="0">
              <a:solidFill>
                <a:srgbClr val="11111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057400" y="3638550"/>
            <a:ext cx="4724400" cy="361466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 smtClean="0">
                <a:solidFill>
                  <a:schemeClr val="tx1"/>
                </a:solidFill>
              </a:rPr>
              <a:t>vppcom</a:t>
            </a:r>
          </a:p>
        </p:txBody>
      </p:sp>
      <p:cxnSp>
        <p:nvCxnSpPr>
          <p:cNvPr id="21" name="Straight Arrow Connector 20"/>
          <p:cNvCxnSpPr>
            <a:endCxn id="43" idx="2"/>
          </p:cNvCxnSpPr>
          <p:nvPr/>
        </p:nvCxnSpPr>
        <p:spPr>
          <a:xfrm>
            <a:off x="4419600" y="3004085"/>
            <a:ext cx="0" cy="995931"/>
          </a:xfrm>
          <a:prstGeom prst="straightConnector1">
            <a:avLst/>
          </a:prstGeom>
          <a:ln w="254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3591463" y="2486463"/>
            <a:ext cx="980537" cy="227528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>
                <a:solidFill>
                  <a:srgbClr val="111111"/>
                </a:solidFill>
              </a:rPr>
              <a:t>session state</a:t>
            </a:r>
            <a:endParaRPr lang="en-US" sz="1000" dirty="0" smtClean="0">
              <a:solidFill>
                <a:srgbClr val="11111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4061067" y="2776557"/>
            <a:ext cx="1209137" cy="227528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>
                <a:solidFill>
                  <a:srgbClr val="111111"/>
                </a:solidFill>
              </a:rPr>
              <a:t>transport listener</a:t>
            </a:r>
            <a:endParaRPr lang="en-US" sz="1000" dirty="0" smtClean="0">
              <a:solidFill>
                <a:srgbClr val="11111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00665" y="4118744"/>
            <a:ext cx="3624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0070C0"/>
                </a:solidFill>
              </a:rPr>
              <a:t>vppcom_session_connect</a:t>
            </a:r>
            <a:r>
              <a:rPr lang="en-US" sz="1200" b="1" dirty="0" smtClean="0">
                <a:solidFill>
                  <a:srgbClr val="0070C0"/>
                </a:solidFill>
              </a:rPr>
              <a:t>(</a:t>
            </a:r>
            <a:r>
              <a:rPr lang="en-US" sz="1200" b="1" dirty="0" err="1" smtClean="0">
                <a:solidFill>
                  <a:srgbClr val="0070C0"/>
                </a:solidFill>
              </a:rPr>
              <a:t>fd</a:t>
            </a:r>
            <a:r>
              <a:rPr lang="en-US" sz="1200" b="1" dirty="0">
                <a:solidFill>
                  <a:srgbClr val="0070C0"/>
                </a:solidFill>
              </a:rPr>
              <a:t>, </a:t>
            </a:r>
            <a:r>
              <a:rPr lang="en-US" sz="1200" b="1" dirty="0" err="1">
                <a:solidFill>
                  <a:srgbClr val="0070C0"/>
                </a:solidFill>
              </a:rPr>
              <a:t>vppcom_endpt</a:t>
            </a:r>
            <a:r>
              <a:rPr lang="en-US" sz="1200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10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“day in the life of host-stack”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2057400" y="807141"/>
            <a:ext cx="4724400" cy="612097"/>
            <a:chOff x="2057400" y="807141"/>
            <a:chExt cx="4724400" cy="612097"/>
          </a:xfrm>
        </p:grpSpPr>
        <p:sp>
          <p:nvSpPr>
            <p:cNvPr id="20" name="Rounded Rectangle 19"/>
            <p:cNvSpPr/>
            <p:nvPr/>
          </p:nvSpPr>
          <p:spPr>
            <a:xfrm>
              <a:off x="2057400" y="807141"/>
              <a:ext cx="4724400" cy="612097"/>
            </a:xfrm>
            <a:prstGeom prst="roundRect">
              <a:avLst/>
            </a:prstGeom>
            <a:solidFill>
              <a:schemeClr val="lt1"/>
            </a:solidFill>
            <a:ln>
              <a:solidFill>
                <a:srgbClr val="11111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00" smtClean="0">
                  <a:solidFill>
                    <a:srgbClr val="111111"/>
                  </a:solidFill>
                </a:rPr>
                <a:t>app</a:t>
              </a:r>
              <a:endParaRPr lang="en-US" sz="1000" dirty="0" smtClean="0">
                <a:solidFill>
                  <a:srgbClr val="11111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495818" y="974690"/>
              <a:ext cx="2100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70C0"/>
                  </a:solidFill>
                </a:rPr>
                <a:t>vppcom_session_read()</a:t>
              </a:r>
              <a:endParaRPr lang="en-US" sz="1200" b="1" dirty="0">
                <a:solidFill>
                  <a:srgbClr val="0070C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96113" y="974690"/>
              <a:ext cx="19808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70C0"/>
                  </a:solidFill>
                </a:rPr>
                <a:t>vppcom_session_write()</a:t>
              </a:r>
              <a:endParaRPr lang="en-US" sz="12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124200" y="2240803"/>
            <a:ext cx="2590800" cy="957502"/>
            <a:chOff x="2879253" y="2240803"/>
            <a:chExt cx="2590800" cy="957502"/>
          </a:xfrm>
        </p:grpSpPr>
        <p:sp>
          <p:nvSpPr>
            <p:cNvPr id="22" name="Rounded Rectangle 21"/>
            <p:cNvSpPr/>
            <p:nvPr/>
          </p:nvSpPr>
          <p:spPr>
            <a:xfrm>
              <a:off x="2879253" y="2240803"/>
              <a:ext cx="2590800" cy="957502"/>
            </a:xfrm>
            <a:prstGeom prst="roundRect">
              <a:avLst/>
            </a:prstGeom>
            <a:solidFill>
              <a:schemeClr val="lt1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r"/>
              <a:r>
                <a:rPr lang="en-US" sz="1000" dirty="0" smtClean="0">
                  <a:solidFill>
                    <a:srgbClr val="111111"/>
                  </a:solidFill>
                </a:rPr>
                <a:t>VPP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346516" y="2486463"/>
              <a:ext cx="785905" cy="227528"/>
            </a:xfrm>
            <a:prstGeom prst="roundRect">
              <a:avLst/>
            </a:prstGeom>
            <a:solidFill>
              <a:schemeClr val="lt1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smtClean="0">
                  <a:solidFill>
                    <a:srgbClr val="111111"/>
                  </a:solidFill>
                </a:rPr>
                <a:t>FIFO</a:t>
              </a:r>
              <a:endParaRPr lang="en-US" sz="1000" dirty="0" smtClean="0">
                <a:solidFill>
                  <a:srgbClr val="111111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216886" y="2492026"/>
              <a:ext cx="785905" cy="227528"/>
            </a:xfrm>
            <a:prstGeom prst="roundRect">
              <a:avLst/>
            </a:prstGeom>
            <a:solidFill>
              <a:schemeClr val="lt1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smtClean="0">
                  <a:solidFill>
                    <a:srgbClr val="111111"/>
                  </a:solidFill>
                </a:rPr>
                <a:t>FIFO</a:t>
              </a:r>
              <a:endParaRPr lang="en-US" sz="1000" dirty="0" smtClean="0">
                <a:solidFill>
                  <a:srgbClr val="111111"/>
                </a:solidFill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2057400" y="1443737"/>
            <a:ext cx="4724400" cy="361466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 smtClean="0">
                <a:solidFill>
                  <a:schemeClr val="tx1"/>
                </a:solidFill>
              </a:rPr>
              <a:t>vppcom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2057400" y="4017366"/>
            <a:ext cx="4724400" cy="612097"/>
            <a:chOff x="2057400" y="4017366"/>
            <a:chExt cx="4724400" cy="612097"/>
          </a:xfrm>
        </p:grpSpPr>
        <p:sp>
          <p:nvSpPr>
            <p:cNvPr id="38" name="Rounded Rectangle 37"/>
            <p:cNvSpPr/>
            <p:nvPr/>
          </p:nvSpPr>
          <p:spPr>
            <a:xfrm>
              <a:off x="2057400" y="4017366"/>
              <a:ext cx="4724400" cy="612097"/>
            </a:xfrm>
            <a:prstGeom prst="roundRect">
              <a:avLst/>
            </a:prstGeom>
            <a:solidFill>
              <a:schemeClr val="lt1"/>
            </a:solidFill>
            <a:ln>
              <a:solidFill>
                <a:srgbClr val="11111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00" smtClean="0">
                  <a:solidFill>
                    <a:srgbClr val="111111"/>
                  </a:solidFill>
                </a:rPr>
                <a:t>app</a:t>
              </a:r>
              <a:endParaRPr lang="en-US" sz="1000" dirty="0" smtClean="0">
                <a:solidFill>
                  <a:srgbClr val="11111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57273" y="4184915"/>
              <a:ext cx="2100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70C0"/>
                  </a:solidFill>
                </a:rPr>
                <a:t>vppcom_session_read()</a:t>
              </a:r>
              <a:endParaRPr lang="en-US" sz="1200" b="1" dirty="0">
                <a:solidFill>
                  <a:srgbClr val="0070C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452826" y="4184915"/>
              <a:ext cx="19808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70C0"/>
                  </a:solidFill>
                </a:rPr>
                <a:t>vppcom_session_write()</a:t>
              </a:r>
              <a:endParaRPr lang="en-US" sz="12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43" name="Rounded Rectangle 42"/>
          <p:cNvSpPr/>
          <p:nvPr/>
        </p:nvSpPr>
        <p:spPr>
          <a:xfrm>
            <a:off x="2057400" y="3638550"/>
            <a:ext cx="4724400" cy="361466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 smtClean="0">
                <a:solidFill>
                  <a:schemeClr val="tx1"/>
                </a:solidFill>
              </a:rPr>
              <a:t>vppcom</a:t>
            </a:r>
          </a:p>
        </p:txBody>
      </p:sp>
      <p:cxnSp>
        <p:nvCxnSpPr>
          <p:cNvPr id="28" name="Straight Arrow Connector 27"/>
          <p:cNvCxnSpPr>
            <a:stCxn id="31" idx="2"/>
            <a:endCxn id="42" idx="0"/>
          </p:cNvCxnSpPr>
          <p:nvPr/>
        </p:nvCxnSpPr>
        <p:spPr>
          <a:xfrm flipH="1">
            <a:off x="3443270" y="2713991"/>
            <a:ext cx="541146" cy="1470924"/>
          </a:xfrm>
          <a:prstGeom prst="straightConnector1">
            <a:avLst/>
          </a:prstGeom>
          <a:ln w="254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1" idx="0"/>
            <a:endCxn id="34" idx="2"/>
          </p:cNvCxnSpPr>
          <p:nvPr/>
        </p:nvCxnSpPr>
        <p:spPr>
          <a:xfrm flipH="1" flipV="1">
            <a:off x="3546301" y="1251689"/>
            <a:ext cx="438115" cy="1234774"/>
          </a:xfrm>
          <a:prstGeom prst="straightConnector1">
            <a:avLst/>
          </a:prstGeom>
          <a:ln w="254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1" idx="0"/>
            <a:endCxn id="26" idx="2"/>
          </p:cNvCxnSpPr>
          <p:nvPr/>
        </p:nvCxnSpPr>
        <p:spPr>
          <a:xfrm flipH="1" flipV="1">
            <a:off x="4854786" y="2719554"/>
            <a:ext cx="752970" cy="1465361"/>
          </a:xfrm>
          <a:prstGeom prst="straightConnector1">
            <a:avLst/>
          </a:prstGeom>
          <a:ln w="254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2"/>
            <a:endCxn id="26" idx="0"/>
          </p:cNvCxnSpPr>
          <p:nvPr/>
        </p:nvCxnSpPr>
        <p:spPr>
          <a:xfrm flipH="1">
            <a:off x="4854786" y="1251689"/>
            <a:ext cx="631771" cy="1240337"/>
          </a:xfrm>
          <a:prstGeom prst="straightConnector1">
            <a:avLst/>
          </a:prstGeom>
          <a:ln w="254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0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“day in the life of host-stack”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2057400" y="807141"/>
            <a:ext cx="4724400" cy="612097"/>
          </a:xfrm>
          <a:prstGeom prst="roundRect">
            <a:avLst/>
          </a:prstGeom>
          <a:solidFill>
            <a:schemeClr val="lt1"/>
          </a:solidFill>
          <a:ln>
            <a:solidFill>
              <a:srgbClr val="11111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dirty="0" smtClean="0">
                <a:solidFill>
                  <a:srgbClr val="111111"/>
                </a:solidFill>
              </a:rPr>
              <a:t>app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124200" y="2495550"/>
            <a:ext cx="2590800" cy="397955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1000" dirty="0" smtClean="0">
                <a:solidFill>
                  <a:srgbClr val="111111"/>
                </a:solidFill>
              </a:rPr>
              <a:t>VPP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057400" y="1443736"/>
            <a:ext cx="4724400" cy="441921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 smtClean="0">
                <a:solidFill>
                  <a:schemeClr val="tx1"/>
                </a:solidFill>
              </a:rPr>
              <a:t>LD_PRELOAD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057400" y="4017366"/>
            <a:ext cx="4724400" cy="612097"/>
          </a:xfrm>
          <a:prstGeom prst="roundRect">
            <a:avLst/>
          </a:prstGeom>
          <a:solidFill>
            <a:schemeClr val="lt1"/>
          </a:solidFill>
          <a:ln>
            <a:solidFill>
              <a:srgbClr val="11111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smtClean="0">
                <a:solidFill>
                  <a:srgbClr val="111111"/>
                </a:solidFill>
              </a:rPr>
              <a:t>app</a:t>
            </a:r>
            <a:endParaRPr lang="en-US" sz="1000" dirty="0" smtClean="0">
              <a:solidFill>
                <a:srgbClr val="11111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065149" y="3199878"/>
            <a:ext cx="4724400" cy="361466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 smtClean="0">
                <a:solidFill>
                  <a:schemeClr val="tx1"/>
                </a:solidFill>
              </a:rPr>
              <a:t>vppcom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065149" y="1903008"/>
            <a:ext cx="4724400" cy="361466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 smtClean="0">
                <a:solidFill>
                  <a:schemeClr val="tx1"/>
                </a:solidFill>
              </a:rPr>
              <a:t>vppcom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065149" y="3566044"/>
            <a:ext cx="4724400" cy="441921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 smtClean="0">
                <a:solidFill>
                  <a:schemeClr val="tx1"/>
                </a:solidFill>
              </a:rPr>
              <a:t>LD_PRELOAD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71800" y="967604"/>
            <a:ext cx="31429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socket(), bind(), listen(), accept(), read(), write(), close()</a:t>
            </a:r>
            <a:endParaRPr lang="en-US" sz="800" b="1" dirty="0"/>
          </a:p>
        </p:txBody>
      </p:sp>
      <p:cxnSp>
        <p:nvCxnSpPr>
          <p:cNvPr id="14" name="Straight Arrow Connector 13"/>
          <p:cNvCxnSpPr>
            <a:endCxn id="25" idx="2"/>
          </p:cNvCxnSpPr>
          <p:nvPr/>
        </p:nvCxnSpPr>
        <p:spPr>
          <a:xfrm flipV="1">
            <a:off x="4419600" y="1885657"/>
            <a:ext cx="0" cy="762293"/>
          </a:xfrm>
          <a:prstGeom prst="straightConnector1">
            <a:avLst/>
          </a:prstGeom>
          <a:ln w="2540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9" idx="0"/>
          </p:cNvCxnSpPr>
          <p:nvPr/>
        </p:nvCxnSpPr>
        <p:spPr>
          <a:xfrm flipV="1">
            <a:off x="4414905" y="2800350"/>
            <a:ext cx="4696" cy="846041"/>
          </a:xfrm>
          <a:prstGeom prst="straightConnector1">
            <a:avLst/>
          </a:prstGeom>
          <a:ln w="2540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43291" y="1915886"/>
            <a:ext cx="21018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rgbClr val="0070C0"/>
                </a:solidFill>
              </a:rPr>
              <a:t>vppcom_session</a:t>
            </a:r>
            <a:r>
              <a:rPr lang="en-US" sz="1400" b="1" dirty="0" smtClean="0">
                <a:solidFill>
                  <a:srgbClr val="0070C0"/>
                </a:solidFill>
              </a:rPr>
              <a:t>_ ... ()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543290" y="3198530"/>
            <a:ext cx="21018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rgbClr val="0070C0"/>
                </a:solidFill>
              </a:rPr>
              <a:t>vppcom_session</a:t>
            </a:r>
            <a:r>
              <a:rPr lang="en-US" sz="1400" b="1" dirty="0" smtClean="0">
                <a:solidFill>
                  <a:srgbClr val="0070C0"/>
                </a:solidFill>
              </a:rPr>
              <a:t>_ ... ()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95600" y="4224919"/>
            <a:ext cx="31429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socket(), connect(), read(), write(), close()</a:t>
            </a:r>
            <a:endParaRPr lang="en-US" sz="800" b="1" dirty="0"/>
          </a:p>
        </p:txBody>
      </p:sp>
      <p:cxnSp>
        <p:nvCxnSpPr>
          <p:cNvPr id="26" name="Straight Arrow Connector 25"/>
          <p:cNvCxnSpPr>
            <a:endCxn id="29" idx="2"/>
          </p:cNvCxnSpPr>
          <p:nvPr/>
        </p:nvCxnSpPr>
        <p:spPr>
          <a:xfrm flipV="1">
            <a:off x="4414904" y="3926400"/>
            <a:ext cx="1" cy="245550"/>
          </a:xfrm>
          <a:prstGeom prst="straightConnector1">
            <a:avLst/>
          </a:prstGeom>
          <a:ln w="25400">
            <a:solidFill>
              <a:srgbClr val="39393B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4424767" y="1183049"/>
            <a:ext cx="2582" cy="361664"/>
          </a:xfrm>
          <a:prstGeom prst="straightConnector1">
            <a:avLst/>
          </a:prstGeom>
          <a:ln w="25400">
            <a:solidFill>
              <a:srgbClr val="39393B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ecision 7"/>
          <p:cNvSpPr/>
          <p:nvPr/>
        </p:nvSpPr>
        <p:spPr bwMode="auto">
          <a:xfrm>
            <a:off x="4278353" y="1559108"/>
            <a:ext cx="295409" cy="280009"/>
          </a:xfrm>
          <a:prstGeom prst="flowChartDecision">
            <a:avLst/>
          </a:prstGeom>
          <a:noFill/>
          <a:ln w="381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 err="1" smtClean="0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29" name="Decision 28"/>
          <p:cNvSpPr/>
          <p:nvPr/>
        </p:nvSpPr>
        <p:spPr bwMode="auto">
          <a:xfrm>
            <a:off x="4267200" y="3646391"/>
            <a:ext cx="295409" cy="280009"/>
          </a:xfrm>
          <a:prstGeom prst="flowChartDecision">
            <a:avLst/>
          </a:prstGeom>
          <a:noFill/>
          <a:ln w="381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 err="1" smtClean="0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cxnSp>
        <p:nvCxnSpPr>
          <p:cNvPr id="34" name="Straight Arrow Connector 33"/>
          <p:cNvCxnSpPr>
            <a:stCxn id="8" idx="3"/>
          </p:cNvCxnSpPr>
          <p:nvPr/>
        </p:nvCxnSpPr>
        <p:spPr>
          <a:xfrm flipV="1">
            <a:off x="4573762" y="1699112"/>
            <a:ext cx="2970038" cy="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573762" y="3793070"/>
            <a:ext cx="2970038" cy="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 bwMode="auto">
          <a:xfrm>
            <a:off x="7543800" y="1544713"/>
            <a:ext cx="914400" cy="304507"/>
          </a:xfrm>
          <a:prstGeom prst="ellipse">
            <a:avLst/>
          </a:prstGeom>
          <a:noFill/>
          <a:ln w="28575" cap="flat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r>
              <a:rPr lang="en-US" sz="1000" b="1" dirty="0" smtClean="0">
                <a:ea typeface="Arial" pitchFamily="-107" charset="0"/>
                <a:cs typeface="Arial" pitchFamily="-107" charset="0"/>
                <a:sym typeface="Arial" pitchFamily="-107" charset="0"/>
              </a:rPr>
              <a:t>kernel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7554953" y="3634141"/>
            <a:ext cx="914400" cy="304507"/>
          </a:xfrm>
          <a:prstGeom prst="ellipse">
            <a:avLst/>
          </a:prstGeom>
          <a:noFill/>
          <a:ln w="28575" cap="flat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none" w="med" len="med"/>
          </a:ln>
        </p:spPr>
        <p:txBody>
          <a:bodyPr lIns="91440" tIns="45720" rIns="91440" bIns="45720" rtlCol="0" anchor="ctr"/>
          <a:lstStyle/>
          <a:p>
            <a:pPr algn="ctr" defTabSz="514350"/>
            <a:r>
              <a:rPr lang="en-US" sz="1000" b="1" dirty="0" smtClean="0">
                <a:ea typeface="Arial" pitchFamily="-107" charset="0"/>
                <a:cs typeface="Arial" pitchFamily="-107" charset="0"/>
                <a:sym typeface="Arial" pitchFamily="-107" charset="0"/>
              </a:rPr>
              <a:t>kernel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59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need for inter-host?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40451" y="954740"/>
            <a:ext cx="2764749" cy="3674410"/>
          </a:xfrm>
          <a:prstGeom prst="roundRect">
            <a:avLst/>
          </a:prstGeom>
          <a:noFill/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compute</a:t>
            </a:r>
          </a:p>
        </p:txBody>
      </p:sp>
      <p:cxnSp>
        <p:nvCxnSpPr>
          <p:cNvPr id="26" name="Straight Arrow Connector 25"/>
          <p:cNvCxnSpPr>
            <a:stCxn id="5" idx="2"/>
          </p:cNvCxnSpPr>
          <p:nvPr/>
        </p:nvCxnSpPr>
        <p:spPr>
          <a:xfrm>
            <a:off x="1478011" y="1897674"/>
            <a:ext cx="402810" cy="597876"/>
          </a:xfrm>
          <a:prstGeom prst="straightConnector1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1244423" y="2144650"/>
            <a:ext cx="1955977" cy="22559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900" dirty="0" smtClean="0">
                <a:solidFill>
                  <a:schemeClr val="bg2"/>
                </a:solidFill>
              </a:rPr>
              <a:t>VPP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880821" y="2562269"/>
            <a:ext cx="435895" cy="128757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smtClean="0">
                <a:solidFill>
                  <a:schemeClr val="tx1"/>
                </a:solidFill>
              </a:rPr>
              <a:t>FIFO</a:t>
            </a:r>
            <a:endParaRPr lang="en-US" sz="600" dirty="0" smtClean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995297" y="2495550"/>
            <a:ext cx="435895" cy="128757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smtClean="0">
                <a:solidFill>
                  <a:schemeClr val="tx1"/>
                </a:solidFill>
              </a:rPr>
              <a:t>FIFO</a:t>
            </a:r>
            <a:endParaRPr lang="en-US" sz="60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61" y="1480234"/>
            <a:ext cx="596900" cy="4174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473" y="1480234"/>
            <a:ext cx="596900" cy="417440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H="1">
            <a:off x="2412859" y="1897674"/>
            <a:ext cx="254142" cy="479624"/>
          </a:xfrm>
          <a:prstGeom prst="straightConnector1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4800600" y="954740"/>
            <a:ext cx="2764749" cy="3674410"/>
          </a:xfrm>
          <a:prstGeom prst="roundRect">
            <a:avLst/>
          </a:prstGeom>
          <a:noFill/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compute</a:t>
            </a:r>
          </a:p>
        </p:txBody>
      </p:sp>
      <p:cxnSp>
        <p:nvCxnSpPr>
          <p:cNvPr id="31" name="Straight Arrow Connector 30"/>
          <p:cNvCxnSpPr>
            <a:stCxn id="36" idx="2"/>
          </p:cNvCxnSpPr>
          <p:nvPr/>
        </p:nvCxnSpPr>
        <p:spPr>
          <a:xfrm>
            <a:off x="5538160" y="1897674"/>
            <a:ext cx="0" cy="525494"/>
          </a:xfrm>
          <a:prstGeom prst="straightConnector1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710" y="1480234"/>
            <a:ext cx="596900" cy="4174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622" y="1480234"/>
            <a:ext cx="596900" cy="417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92406" y="1015320"/>
            <a:ext cx="697627" cy="647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4000" dirty="0" smtClean="0"/>
              <a:t>😀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66997" y="2651949"/>
            <a:ext cx="697627" cy="647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4000" dirty="0" smtClean="0"/>
              <a:t>😡</a:t>
            </a:r>
          </a:p>
        </p:txBody>
      </p:sp>
      <p:cxnSp>
        <p:nvCxnSpPr>
          <p:cNvPr id="43" name="Straight Arrow Connector 42"/>
          <p:cNvCxnSpPr>
            <a:stCxn id="37" idx="2"/>
          </p:cNvCxnSpPr>
          <p:nvPr/>
        </p:nvCxnSpPr>
        <p:spPr>
          <a:xfrm>
            <a:off x="6896072" y="1897674"/>
            <a:ext cx="0" cy="479624"/>
          </a:xfrm>
          <a:prstGeom prst="straightConnector1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650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need for inter-host?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40451" y="954740"/>
            <a:ext cx="2764749" cy="3674410"/>
          </a:xfrm>
          <a:prstGeom prst="roundRect">
            <a:avLst/>
          </a:prstGeom>
          <a:noFill/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compute</a:t>
            </a:r>
          </a:p>
        </p:txBody>
      </p:sp>
      <p:cxnSp>
        <p:nvCxnSpPr>
          <p:cNvPr id="26" name="Straight Arrow Connector 25"/>
          <p:cNvCxnSpPr>
            <a:stCxn id="5" idx="2"/>
          </p:cNvCxnSpPr>
          <p:nvPr/>
        </p:nvCxnSpPr>
        <p:spPr>
          <a:xfrm>
            <a:off x="1478011" y="1897674"/>
            <a:ext cx="402810" cy="597876"/>
          </a:xfrm>
          <a:prstGeom prst="straightConnector1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1244423" y="2144650"/>
            <a:ext cx="1955977" cy="22559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900" dirty="0" smtClean="0">
                <a:solidFill>
                  <a:schemeClr val="bg2"/>
                </a:solidFill>
              </a:rPr>
              <a:t>VPP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880821" y="2562269"/>
            <a:ext cx="435895" cy="128757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smtClean="0">
                <a:solidFill>
                  <a:schemeClr val="tx1"/>
                </a:solidFill>
              </a:rPr>
              <a:t>FIFO</a:t>
            </a:r>
            <a:endParaRPr lang="en-US" sz="600" dirty="0" smtClean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995297" y="2495550"/>
            <a:ext cx="435895" cy="128757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smtClean="0">
                <a:solidFill>
                  <a:schemeClr val="tx1"/>
                </a:solidFill>
              </a:rPr>
              <a:t>FIFO</a:t>
            </a:r>
            <a:endParaRPr lang="en-US" sz="60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61" y="1480234"/>
            <a:ext cx="596900" cy="4174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473" y="1480234"/>
            <a:ext cx="596900" cy="417440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H="1">
            <a:off x="2412859" y="1897674"/>
            <a:ext cx="254142" cy="479624"/>
          </a:xfrm>
          <a:prstGeom prst="straightConnector1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92406" y="1015320"/>
            <a:ext cx="697627" cy="647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4000" dirty="0" smtClean="0"/>
              <a:t>😀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876800" y="954740"/>
            <a:ext cx="2764749" cy="3674410"/>
          </a:xfrm>
          <a:prstGeom prst="roundRect">
            <a:avLst/>
          </a:prstGeom>
          <a:noFill/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compute</a:t>
            </a:r>
          </a:p>
        </p:txBody>
      </p:sp>
      <p:cxnSp>
        <p:nvCxnSpPr>
          <p:cNvPr id="21" name="Straight Arrow Connector 20"/>
          <p:cNvCxnSpPr>
            <a:stCxn id="28" idx="2"/>
          </p:cNvCxnSpPr>
          <p:nvPr/>
        </p:nvCxnSpPr>
        <p:spPr>
          <a:xfrm>
            <a:off x="5614360" y="1897674"/>
            <a:ext cx="402810" cy="597876"/>
          </a:xfrm>
          <a:prstGeom prst="straightConnector1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5380772" y="2144650"/>
            <a:ext cx="1955977" cy="22559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900" dirty="0" smtClean="0">
                <a:solidFill>
                  <a:schemeClr val="bg2"/>
                </a:solidFill>
              </a:rPr>
              <a:t>VPP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017170" y="2562269"/>
            <a:ext cx="435895" cy="128757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smtClean="0">
                <a:solidFill>
                  <a:schemeClr val="tx1"/>
                </a:solidFill>
              </a:rPr>
              <a:t>FIFO</a:t>
            </a:r>
            <a:endParaRPr lang="en-US" sz="600" dirty="0" smtClean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131646" y="2495550"/>
            <a:ext cx="435895" cy="128757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smtClean="0">
                <a:solidFill>
                  <a:schemeClr val="tx1"/>
                </a:solidFill>
              </a:rPr>
              <a:t>FIFO</a:t>
            </a:r>
            <a:endParaRPr lang="en-US" sz="600" dirty="0" smtClean="0">
              <a:solidFill>
                <a:schemeClr val="tx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10" y="1480234"/>
            <a:ext cx="596900" cy="4174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822" y="1480234"/>
            <a:ext cx="596900" cy="417440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H="1">
            <a:off x="6549208" y="1897674"/>
            <a:ext cx="254142" cy="479624"/>
          </a:xfrm>
          <a:prstGeom prst="straightConnector1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828755" y="1015320"/>
            <a:ext cx="697627" cy="647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4000" dirty="0" smtClean="0"/>
              <a:t>😀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584319" y="2973820"/>
            <a:ext cx="821955" cy="227528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session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944860" y="3627949"/>
            <a:ext cx="821955" cy="227528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084618" y="3949374"/>
            <a:ext cx="821955" cy="227528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DPDK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769257" y="3282162"/>
            <a:ext cx="821955" cy="227528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transport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727253" y="2973820"/>
            <a:ext cx="821955" cy="227528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session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087794" y="3627949"/>
            <a:ext cx="821955" cy="227528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227552" y="3949374"/>
            <a:ext cx="821955" cy="227528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DPDK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5912191" y="3282162"/>
            <a:ext cx="821955" cy="227528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transport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522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VPP host-stack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52925" y="1077913"/>
            <a:ext cx="4736600" cy="3398837"/>
          </a:xfrm>
        </p:spPr>
        <p:txBody>
          <a:bodyPr/>
          <a:lstStyle/>
          <a:p>
            <a:r>
              <a:rPr lang="en-US" dirty="0" smtClean="0"/>
              <a:t>Target:</a:t>
            </a:r>
          </a:p>
          <a:p>
            <a:pPr lvl="1"/>
            <a:r>
              <a:rPr lang="en-US" dirty="0" smtClean="0"/>
              <a:t>10M concurrent connections</a:t>
            </a:r>
          </a:p>
          <a:p>
            <a:pPr lvl="1"/>
            <a:r>
              <a:rPr lang="en-US" dirty="0" smtClean="0"/>
              <a:t>100K Connections Per Second</a:t>
            </a:r>
          </a:p>
          <a:p>
            <a:r>
              <a:rPr lang="en-US" dirty="0" smtClean="0"/>
              <a:t>State machine merged in VPP 17.04</a:t>
            </a:r>
          </a:p>
          <a:p>
            <a:r>
              <a:rPr lang="en-US" dirty="0" smtClean="0"/>
              <a:t>Currently </a:t>
            </a:r>
            <a:r>
              <a:rPr lang="en-US" dirty="0"/>
              <a:t>in </a:t>
            </a:r>
            <a:r>
              <a:rPr lang="en-US" dirty="0" smtClean="0"/>
              <a:t>development:</a:t>
            </a:r>
          </a:p>
          <a:p>
            <a:pPr lvl="1"/>
            <a:r>
              <a:rPr lang="en-US" dirty="0" smtClean="0"/>
              <a:t>Modular Congestion management</a:t>
            </a:r>
          </a:p>
          <a:p>
            <a:pPr lvl="1"/>
            <a:r>
              <a:rPr lang="en-US" dirty="0" smtClean="0"/>
              <a:t>Scale and Performance tuning</a:t>
            </a:r>
            <a:endParaRPr lang="en-US" dirty="0"/>
          </a:p>
          <a:p>
            <a:pPr lvl="1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168206" y="589239"/>
            <a:ext cx="1600200" cy="3105466"/>
            <a:chOff x="5168206" y="589239"/>
            <a:chExt cx="1600200" cy="3105466"/>
          </a:xfrm>
        </p:grpSpPr>
        <p:sp>
          <p:nvSpPr>
            <p:cNvPr id="5" name="TextBox 4"/>
            <p:cNvSpPr txBox="1"/>
            <p:nvPr/>
          </p:nvSpPr>
          <p:spPr>
            <a:xfrm>
              <a:off x="5168206" y="589239"/>
              <a:ext cx="1600200" cy="3105466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en-US" dirty="0" smtClean="0">
                <a:solidFill>
                  <a:schemeClr val="bg1"/>
                </a:solidFill>
                <a:latin typeface="Octin Prison" charset="0"/>
                <a:ea typeface="Octin Prison" charset="0"/>
                <a:cs typeface="Octin Prison" charset="0"/>
              </a:endParaRPr>
            </a:p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en-US" dirty="0">
                <a:solidFill>
                  <a:schemeClr val="bg1"/>
                </a:solidFill>
                <a:latin typeface="Octin Prison" charset="0"/>
                <a:ea typeface="Octin Prison" charset="0"/>
                <a:cs typeface="Octin Prison" charset="0"/>
              </a:endParaRPr>
            </a:p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en-US" dirty="0" smtClean="0">
                <a:solidFill>
                  <a:schemeClr val="bg1"/>
                </a:solidFill>
                <a:latin typeface="Octin Prison" charset="0"/>
                <a:ea typeface="Octin Prison" charset="0"/>
                <a:cs typeface="Octin Prison" charset="0"/>
              </a:endParaRPr>
            </a:p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en-US" dirty="0">
                <a:solidFill>
                  <a:schemeClr val="bg1"/>
                </a:solidFill>
                <a:latin typeface="Octin Prison" charset="0"/>
                <a:ea typeface="Octin Prison" charset="0"/>
                <a:cs typeface="Octin Prison" charset="0"/>
              </a:endParaRPr>
            </a:p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en-US" dirty="0" smtClean="0">
                <a:solidFill>
                  <a:schemeClr val="bg1"/>
                </a:solidFill>
                <a:latin typeface="Octin Prison" charset="0"/>
                <a:ea typeface="Octin Prison" charset="0"/>
                <a:cs typeface="Octin Prison" charset="0"/>
              </a:endParaRPr>
            </a:p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en-US" dirty="0">
                <a:solidFill>
                  <a:schemeClr val="bg1"/>
                </a:solidFill>
                <a:latin typeface="Octin Prison" charset="0"/>
                <a:ea typeface="Octin Prison" charset="0"/>
                <a:cs typeface="Octin Prison" charset="0"/>
              </a:endParaRPr>
            </a:p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en-US" dirty="0" smtClean="0">
                <a:solidFill>
                  <a:schemeClr val="bg1"/>
                </a:solidFill>
                <a:latin typeface="Octin Prison" charset="0"/>
                <a:ea typeface="Octin Prison" charset="0"/>
                <a:cs typeface="Octin Prison" charset="0"/>
              </a:endParaRPr>
            </a:p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dirty="0" smtClean="0">
                  <a:solidFill>
                    <a:schemeClr val="bg1"/>
                  </a:solidFill>
                  <a:latin typeface="Octin Prison" charset="0"/>
                  <a:ea typeface="Octin Prison" charset="0"/>
                  <a:cs typeface="Octin Prison" charset="0"/>
                </a:rPr>
                <a:t>Dave </a:t>
              </a:r>
              <a:r>
                <a:rPr lang="en-US" dirty="0" err="1" smtClean="0">
                  <a:solidFill>
                    <a:schemeClr val="bg1"/>
                  </a:solidFill>
                  <a:latin typeface="Octin Prison" charset="0"/>
                  <a:ea typeface="Octin Prison" charset="0"/>
                  <a:cs typeface="Octin Prison" charset="0"/>
                </a:rPr>
                <a:t>Barach</a:t>
              </a:r>
              <a:endParaRPr lang="en-US" dirty="0" smtClean="0">
                <a:solidFill>
                  <a:schemeClr val="bg1"/>
                </a:solidFill>
                <a:latin typeface="Octin Prison" charset="0"/>
                <a:ea typeface="Octin Prison" charset="0"/>
                <a:cs typeface="Octin Prison" charset="0"/>
              </a:endParaRPr>
            </a:p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dirty="0" smtClean="0">
                  <a:solidFill>
                    <a:schemeClr val="bg1"/>
                  </a:solidFill>
                  <a:latin typeface="Octin Prison" charset="0"/>
                  <a:ea typeface="Octin Prison" charset="0"/>
                  <a:cs typeface="Octin Prison" charset="0"/>
                </a:rPr>
                <a:t>Cisco Fellow</a:t>
              </a:r>
            </a:p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dirty="0" smtClean="0">
                  <a:solidFill>
                    <a:schemeClr val="bg1"/>
                  </a:solidFill>
                  <a:latin typeface="Octin Prison" charset="0"/>
                  <a:ea typeface="Octin Prison" charset="0"/>
                  <a:cs typeface="Octin Prison" charset="0"/>
                </a:rPr>
                <a:t>Inventor of VPP</a:t>
              </a:r>
            </a:p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dirty="0" smtClean="0">
                  <a:solidFill>
                    <a:schemeClr val="bg1"/>
                  </a:solidFill>
                  <a:latin typeface="Octin Prison" charset="0"/>
                  <a:ea typeface="Octin Prison" charset="0"/>
                  <a:cs typeface="Octin Prison" charset="0"/>
                </a:rPr>
                <a:t>PTL </a:t>
              </a:r>
              <a:r>
                <a:rPr lang="en-US" dirty="0" err="1" smtClean="0">
                  <a:solidFill>
                    <a:schemeClr val="bg1"/>
                  </a:solidFill>
                  <a:latin typeface="Octin Prison" charset="0"/>
                  <a:ea typeface="Octin Prison" charset="0"/>
                  <a:cs typeface="Octin Prison" charset="0"/>
                </a:rPr>
                <a:t>fd.io</a:t>
              </a:r>
              <a:r>
                <a:rPr lang="en-US" dirty="0" smtClean="0">
                  <a:solidFill>
                    <a:schemeClr val="bg1"/>
                  </a:solidFill>
                  <a:latin typeface="Octin Prison" charset="0"/>
                  <a:ea typeface="Octin Prison" charset="0"/>
                  <a:cs typeface="Octin Prison" charset="0"/>
                </a:rPr>
                <a:t> VPP project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82506" y="610860"/>
              <a:ext cx="1371600" cy="1828801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7086600" y="590550"/>
            <a:ext cx="1600200" cy="3105466"/>
            <a:chOff x="7086600" y="590550"/>
            <a:chExt cx="1600200" cy="3105466"/>
          </a:xfrm>
        </p:grpSpPr>
        <p:sp>
          <p:nvSpPr>
            <p:cNvPr id="8" name="TextBox 7"/>
            <p:cNvSpPr txBox="1"/>
            <p:nvPr/>
          </p:nvSpPr>
          <p:spPr>
            <a:xfrm>
              <a:off x="7086600" y="590550"/>
              <a:ext cx="1600200" cy="3105466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en-US" dirty="0" smtClean="0">
                <a:solidFill>
                  <a:schemeClr val="bg1"/>
                </a:solidFill>
                <a:latin typeface="Octin Prison" charset="0"/>
                <a:ea typeface="Octin Prison" charset="0"/>
                <a:cs typeface="Octin Prison" charset="0"/>
              </a:endParaRPr>
            </a:p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en-US" dirty="0">
                <a:solidFill>
                  <a:schemeClr val="bg1"/>
                </a:solidFill>
                <a:latin typeface="Octin Prison" charset="0"/>
                <a:ea typeface="Octin Prison" charset="0"/>
                <a:cs typeface="Octin Prison" charset="0"/>
              </a:endParaRPr>
            </a:p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en-US" dirty="0" smtClean="0">
                <a:solidFill>
                  <a:schemeClr val="bg1"/>
                </a:solidFill>
                <a:latin typeface="Octin Prison" charset="0"/>
                <a:ea typeface="Octin Prison" charset="0"/>
                <a:cs typeface="Octin Prison" charset="0"/>
              </a:endParaRPr>
            </a:p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en-US" dirty="0">
                <a:solidFill>
                  <a:schemeClr val="bg1"/>
                </a:solidFill>
                <a:latin typeface="Octin Prison" charset="0"/>
                <a:ea typeface="Octin Prison" charset="0"/>
                <a:cs typeface="Octin Prison" charset="0"/>
              </a:endParaRPr>
            </a:p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en-US" dirty="0" smtClean="0">
                <a:solidFill>
                  <a:schemeClr val="bg1"/>
                </a:solidFill>
                <a:latin typeface="Octin Prison" charset="0"/>
                <a:ea typeface="Octin Prison" charset="0"/>
                <a:cs typeface="Octin Prison" charset="0"/>
              </a:endParaRPr>
            </a:p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en-US" dirty="0">
                <a:solidFill>
                  <a:schemeClr val="bg1"/>
                </a:solidFill>
                <a:latin typeface="Octin Prison" charset="0"/>
                <a:ea typeface="Octin Prison" charset="0"/>
                <a:cs typeface="Octin Prison" charset="0"/>
              </a:endParaRPr>
            </a:p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en-US" dirty="0" smtClean="0">
                <a:solidFill>
                  <a:schemeClr val="bg1"/>
                </a:solidFill>
                <a:latin typeface="Octin Prison" charset="0"/>
                <a:ea typeface="Octin Prison" charset="0"/>
                <a:cs typeface="Octin Prison" charset="0"/>
              </a:endParaRPr>
            </a:p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dirty="0" smtClean="0">
                  <a:solidFill>
                    <a:schemeClr val="bg1"/>
                  </a:solidFill>
                  <a:latin typeface="Octin Prison" charset="0"/>
                  <a:ea typeface="Octin Prison" charset="0"/>
                  <a:cs typeface="Octin Prison" charset="0"/>
                </a:rPr>
                <a:t>Florin </a:t>
              </a:r>
              <a:r>
                <a:rPr lang="en-US" dirty="0" err="1" smtClean="0">
                  <a:solidFill>
                    <a:schemeClr val="bg1"/>
                  </a:solidFill>
                  <a:latin typeface="Octin Prison" charset="0"/>
                  <a:ea typeface="Octin Prison" charset="0"/>
                  <a:cs typeface="Octin Prison" charset="0"/>
                </a:rPr>
                <a:t>Coras</a:t>
              </a:r>
              <a:endParaRPr lang="en-US" dirty="0" smtClean="0">
                <a:solidFill>
                  <a:schemeClr val="bg1"/>
                </a:solidFill>
                <a:latin typeface="Octin Prison" charset="0"/>
                <a:ea typeface="Octin Prison" charset="0"/>
                <a:cs typeface="Octin Prison" charset="0"/>
              </a:endParaRPr>
            </a:p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dirty="0" smtClean="0">
                  <a:solidFill>
                    <a:schemeClr val="bg1"/>
                  </a:solidFill>
                  <a:latin typeface="Octin Prison" charset="0"/>
                  <a:ea typeface="Octin Prison" charset="0"/>
                  <a:cs typeface="Octin Prison" charset="0"/>
                </a:rPr>
                <a:t>Software Engineer</a:t>
              </a:r>
            </a:p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dirty="0" smtClean="0">
                  <a:solidFill>
                    <a:schemeClr val="bg1"/>
                  </a:solidFill>
                  <a:latin typeface="Octin Prison" charset="0"/>
                  <a:ea typeface="Octin Prison" charset="0"/>
                  <a:cs typeface="Octin Prison" charset="0"/>
                </a:rPr>
                <a:t>MR LISP</a:t>
              </a:r>
            </a:p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dirty="0" smtClean="0">
                  <a:solidFill>
                    <a:schemeClr val="bg1"/>
                  </a:solidFill>
                  <a:latin typeface="Octin Prison" charset="0"/>
                  <a:ea typeface="Octin Prison" charset="0"/>
                  <a:cs typeface="Octin Prison" charset="0"/>
                </a:rPr>
                <a:t>.. and </a:t>
              </a:r>
              <a:r>
                <a:rPr lang="en-US" dirty="0" err="1" smtClean="0">
                  <a:solidFill>
                    <a:schemeClr val="bg1"/>
                  </a:solidFill>
                  <a:latin typeface="Octin Prison" charset="0"/>
                  <a:ea typeface="Octin Prison" charset="0"/>
                  <a:cs typeface="Octin Prison" charset="0"/>
                </a:rPr>
                <a:t>Mr</a:t>
              </a:r>
              <a:r>
                <a:rPr lang="en-US" dirty="0" smtClean="0">
                  <a:solidFill>
                    <a:schemeClr val="bg1"/>
                  </a:solidFill>
                  <a:latin typeface="Octin Prison" charset="0"/>
                  <a:ea typeface="Octin Prison" charset="0"/>
                  <a:cs typeface="Octin Prison" charset="0"/>
                </a:rPr>
                <a:t> TCP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6775" y="609133"/>
              <a:ext cx="1339850" cy="1786467"/>
            </a:xfrm>
            <a:prstGeom prst="rect">
              <a:avLst/>
            </a:prstGeom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394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can you do with a host-stack graph node?</a:t>
            </a:r>
            <a:endParaRPr lang="en-US" dirty="0"/>
          </a:p>
        </p:txBody>
      </p:sp>
      <p:sp>
        <p:nvSpPr>
          <p:cNvPr id="51" name="Rounded Rectangle 50"/>
          <p:cNvSpPr/>
          <p:nvPr/>
        </p:nvSpPr>
        <p:spPr>
          <a:xfrm>
            <a:off x="1244423" y="971550"/>
            <a:ext cx="4470577" cy="34290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900" dirty="0" smtClean="0">
                <a:solidFill>
                  <a:schemeClr val="bg2"/>
                </a:solidFill>
              </a:rPr>
              <a:t>VPP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584319" y="2973820"/>
            <a:ext cx="821955" cy="227528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session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944860" y="3627949"/>
            <a:ext cx="821955" cy="227528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084618" y="3949374"/>
            <a:ext cx="821955" cy="227528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DPDK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769257" y="3282162"/>
            <a:ext cx="821955" cy="227528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transport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746481" y="1609239"/>
            <a:ext cx="997558" cy="330757"/>
          </a:xfrm>
          <a:prstGeom prst="roundRect">
            <a:avLst/>
          </a:prstGeom>
          <a:solidFill>
            <a:schemeClr val="lt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>
                <a:solidFill>
                  <a:schemeClr val="tx1"/>
                </a:solidFill>
              </a:rPr>
              <a:t>SSL termination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048000" y="1606843"/>
            <a:ext cx="997558" cy="330757"/>
          </a:xfrm>
          <a:prstGeom prst="roundRect">
            <a:avLst/>
          </a:prstGeom>
          <a:solidFill>
            <a:schemeClr val="lt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HTTP Load Balancing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267200" y="1606843"/>
            <a:ext cx="997558" cy="330757"/>
          </a:xfrm>
          <a:prstGeom prst="roundRect">
            <a:avLst/>
          </a:prstGeom>
          <a:solidFill>
            <a:schemeClr val="lt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>
                <a:solidFill>
                  <a:schemeClr val="tx1"/>
                </a:solidFill>
              </a:rPr>
              <a:t>HTTP Proxy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020990" y="2134370"/>
            <a:ext cx="997558" cy="330757"/>
          </a:xfrm>
          <a:prstGeom prst="roundRect">
            <a:avLst/>
          </a:prstGeom>
          <a:solidFill>
            <a:schemeClr val="lt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>
                <a:solidFill>
                  <a:schemeClr val="tx1"/>
                </a:solidFill>
              </a:rPr>
              <a:t>DNS/DHCP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369216" y="2137010"/>
            <a:ext cx="997558" cy="330757"/>
          </a:xfrm>
          <a:prstGeom prst="roundRect">
            <a:avLst/>
          </a:prstGeom>
          <a:solidFill>
            <a:schemeClr val="lt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API </a:t>
            </a:r>
            <a:r>
              <a:rPr lang="en-US" sz="1000" dirty="0" err="1" smtClean="0">
                <a:solidFill>
                  <a:schemeClr val="tx1"/>
                </a:solidFill>
              </a:rPr>
              <a:t>AuthZ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smtClean="0">
                <a:solidFill>
                  <a:schemeClr val="tx1"/>
                </a:solidFill>
              </a:rPr>
              <a:t>/ gateway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613148" y="2134369"/>
            <a:ext cx="997558" cy="330757"/>
          </a:xfrm>
          <a:prstGeom prst="roundRect">
            <a:avLst/>
          </a:prstGeom>
          <a:solidFill>
            <a:schemeClr val="lt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DPI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851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124200" y="757005"/>
            <a:ext cx="6137088" cy="3793113"/>
            <a:chOff x="1627504" y="966474"/>
            <a:chExt cx="6098401" cy="37692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2387" y="966474"/>
              <a:ext cx="3480810" cy="3456384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3444507" y="3256099"/>
              <a:ext cx="877940" cy="876950"/>
            </a:xfrm>
            <a:prstGeom prst="ellipse">
              <a:avLst/>
            </a:prstGeom>
            <a:solidFill>
              <a:srgbClr val="F9C952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1829" tIns="60915" rIns="121829" bIns="60915" anchor="ctr"/>
            <a:lstStyle/>
            <a:p>
              <a:pPr algn="ctr"/>
              <a:r>
                <a:rPr lang="en-US" sz="900" b="1" dirty="0">
                  <a:solidFill>
                    <a:schemeClr val="bg2"/>
                  </a:solidFill>
                  <a:latin typeface="Arial"/>
                  <a:cs typeface="Arial"/>
                </a:rPr>
                <a:t>SERVICE</a:t>
              </a:r>
              <a:br>
                <a:rPr lang="en-US" sz="900" b="1" dirty="0">
                  <a:solidFill>
                    <a:schemeClr val="bg2"/>
                  </a:solidFill>
                  <a:latin typeface="Arial"/>
                  <a:cs typeface="Arial"/>
                </a:rPr>
              </a:br>
              <a:r>
                <a:rPr lang="en-US" sz="900" b="1" dirty="0">
                  <a:solidFill>
                    <a:schemeClr val="bg2"/>
                  </a:solidFill>
                  <a:latin typeface="Arial"/>
                  <a:cs typeface="Arial"/>
                </a:rPr>
                <a:t>ORCHESTRATION</a:t>
              </a:r>
            </a:p>
            <a:p>
              <a:pPr algn="ctr"/>
              <a:r>
                <a:rPr lang="en-US" sz="900" b="1" dirty="0">
                  <a:solidFill>
                    <a:schemeClr val="bg2"/>
                  </a:solidFill>
                  <a:latin typeface="Arial"/>
                  <a:cs typeface="Arial"/>
                </a:rPr>
                <a:t>AND CONTROL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5150917" y="2025004"/>
              <a:ext cx="848849" cy="877940"/>
            </a:xfrm>
            <a:prstGeom prst="ellipse">
              <a:avLst/>
            </a:prstGeom>
            <a:solidFill>
              <a:srgbClr val="77AF4D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1829" tIns="60915" rIns="121829" bIns="60915" anchor="ctr"/>
            <a:lstStyle/>
            <a:p>
              <a:pPr algn="ctr"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Arial"/>
                  <a:cs typeface="Arial"/>
                </a:rPr>
                <a:t>ANALYTICS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3099994" y="2025001"/>
              <a:ext cx="877940" cy="877940"/>
            </a:xfrm>
            <a:prstGeom prst="ellipse">
              <a:avLst/>
            </a:prstGeom>
            <a:solidFill>
              <a:srgbClr val="4D6E9C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1829" tIns="60915" rIns="121829" bIns="60915" anchor="ctr"/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Arial"/>
                  <a:cs typeface="Arial"/>
                </a:rPr>
                <a:t>APPLICATIONS</a:t>
              </a:r>
            </a:p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Arial"/>
                  <a:cs typeface="Arial"/>
                </a:rPr>
                <a:t>&amp; PaaS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112514" y="1244618"/>
              <a:ext cx="891534" cy="891534"/>
            </a:xfrm>
            <a:prstGeom prst="ellipse">
              <a:avLst/>
            </a:prstGeom>
            <a:solidFill>
              <a:srgbClr val="16ACA0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1829" tIns="60915" rIns="121829" bIns="60915" anchor="ctr"/>
            <a:lstStyle/>
            <a:p>
              <a:pPr algn="ctr"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Arial"/>
                  <a:cs typeface="Arial"/>
                </a:rPr>
                <a:t>POLICY</a:t>
              </a:r>
            </a:p>
            <a:p>
              <a:pPr algn="ctr"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Arial"/>
                  <a:cs typeface="Arial"/>
                </a:rPr>
                <a:t>ENGINE</a:t>
              </a:r>
            </a:p>
          </p:txBody>
        </p:sp>
        <p:sp>
          <p:nvSpPr>
            <p:cNvPr id="9" name="TextBox 24"/>
            <p:cNvSpPr txBox="1">
              <a:spLocks noChangeArrowheads="1"/>
            </p:cNvSpPr>
            <p:nvPr/>
          </p:nvSpPr>
          <p:spPr bwMode="auto">
            <a:xfrm>
              <a:off x="4012279" y="4452868"/>
              <a:ext cx="1249767" cy="282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29" tIns="60915" rIns="121829" bIns="60915" rtlCol="0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r>
                <a:rPr lang="en-US" altLang="en-US" sz="1050" dirty="0">
                  <a:solidFill>
                    <a:srgbClr val="FA5449"/>
                  </a:solidFill>
                  <a:latin typeface="Arial"/>
                  <a:cs typeface="Arial"/>
                </a:rPr>
                <a:t>Programmability</a:t>
              </a: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1627504" y="1175395"/>
              <a:ext cx="1290113" cy="925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29" tIns="60915" rIns="121829" bIns="60915" rtlCol="0">
              <a:spAutoFit/>
            </a:bodyPr>
            <a:lstStyle>
              <a:defPPr>
                <a:defRPr lang="en-US"/>
              </a:defPPr>
              <a:lvl1pPr algn="r">
                <a:defRPr sz="1600">
                  <a:solidFill>
                    <a:srgbClr val="595959"/>
                  </a:solidFill>
                </a:defRPr>
              </a:lvl1pPr>
            </a:lstStyle>
            <a:p>
              <a:r>
                <a:rPr lang="en-US" altLang="en-US" sz="1050" dirty="0">
                  <a:solidFill>
                    <a:srgbClr val="648FD0"/>
                  </a:solidFill>
                </a:rPr>
                <a:t>Resource Allocation</a:t>
              </a:r>
            </a:p>
            <a:p>
              <a:r>
                <a:rPr lang="en-US" altLang="en-US" sz="1050" dirty="0">
                  <a:solidFill>
                    <a:srgbClr val="648FD0"/>
                  </a:solidFill>
                </a:rPr>
                <a:t>Resource Usage</a:t>
              </a:r>
            </a:p>
            <a:p>
              <a:r>
                <a:rPr lang="en-US" altLang="en-US" sz="1050" dirty="0">
                  <a:solidFill>
                    <a:srgbClr val="648FD0"/>
                  </a:solidFill>
                </a:rPr>
                <a:t>Data Access Control</a:t>
              </a:r>
            </a:p>
          </p:txBody>
        </p:sp>
        <p:sp>
          <p:nvSpPr>
            <p:cNvPr id="11" name="TextBox 26"/>
            <p:cNvSpPr txBox="1">
              <a:spLocks noChangeArrowheads="1"/>
            </p:cNvSpPr>
            <p:nvPr/>
          </p:nvSpPr>
          <p:spPr bwMode="auto">
            <a:xfrm>
              <a:off x="6302963" y="1266254"/>
              <a:ext cx="1422942" cy="626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29" tIns="60915" rIns="121829" bIns="60915" rtlCol="0">
              <a:spAutoFit/>
            </a:bodyPr>
            <a:lstStyle>
              <a:defPPr>
                <a:defRPr lang="en-US"/>
              </a:defPPr>
              <a:lvl1pPr algn="r">
                <a:defRPr sz="11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pPr algn="l"/>
              <a:r>
                <a:rPr lang="en-US" altLang="en-US" sz="1050" dirty="0">
                  <a:solidFill>
                    <a:srgbClr val="16A59A"/>
                  </a:solidFill>
                </a:rPr>
                <a:t>Network Intelligence, </a:t>
              </a:r>
              <a:br>
                <a:rPr lang="en-US" altLang="en-US" sz="1050" dirty="0">
                  <a:solidFill>
                    <a:srgbClr val="16A59A"/>
                  </a:solidFill>
                </a:rPr>
              </a:br>
              <a:r>
                <a:rPr lang="en-US" altLang="en-US" sz="1050" dirty="0">
                  <a:solidFill>
                    <a:srgbClr val="16A59A"/>
                  </a:solidFill>
                </a:rPr>
                <a:t>Guidance</a:t>
              </a:r>
            </a:p>
          </p:txBody>
        </p:sp>
        <p:sp>
          <p:nvSpPr>
            <p:cNvPr id="12" name="TextBox 27"/>
            <p:cNvSpPr txBox="1">
              <a:spLocks noChangeArrowheads="1"/>
            </p:cNvSpPr>
            <p:nvPr/>
          </p:nvSpPr>
          <p:spPr bwMode="auto">
            <a:xfrm>
              <a:off x="6302964" y="3087712"/>
              <a:ext cx="1210365" cy="626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29" tIns="60915" rIns="121829" bIns="60915" rtlCol="0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r>
                <a:rPr lang="en-US" altLang="en-US" sz="1050" dirty="0">
                  <a:solidFill>
                    <a:srgbClr val="77AF4D"/>
                  </a:solidFill>
                </a:rPr>
                <a:t>Statistics, States, Objects and Events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917606" y="1229021"/>
              <a:ext cx="0" cy="443792"/>
            </a:xfrm>
            <a:prstGeom prst="line">
              <a:avLst/>
            </a:prstGeom>
            <a:ln>
              <a:solidFill>
                <a:srgbClr val="4D6E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>
              <a:off x="2914351" y="1419875"/>
              <a:ext cx="1151589" cy="675849"/>
            </a:xfrm>
            <a:custGeom>
              <a:avLst/>
              <a:gdLst>
                <a:gd name="connsiteX0" fmla="*/ 0 w 1128110"/>
                <a:gd name="connsiteY0" fmla="*/ 6755 h 445829"/>
                <a:gd name="connsiteX1" fmla="*/ 716046 w 1128110"/>
                <a:gd name="connsiteY1" fmla="*/ 0 h 445829"/>
                <a:gd name="connsiteX2" fmla="*/ 1128110 w 1128110"/>
                <a:gd name="connsiteY2" fmla="*/ 445829 h 445829"/>
                <a:gd name="connsiteX0" fmla="*/ 0 w 1535452"/>
                <a:gd name="connsiteY0" fmla="*/ 6755 h 901132"/>
                <a:gd name="connsiteX1" fmla="*/ 716046 w 1535452"/>
                <a:gd name="connsiteY1" fmla="*/ 0 h 901132"/>
                <a:gd name="connsiteX2" fmla="*/ 1535452 w 1535452"/>
                <a:gd name="connsiteY2" fmla="*/ 901132 h 90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5452" h="901132">
                  <a:moveTo>
                    <a:pt x="0" y="6755"/>
                  </a:moveTo>
                  <a:lnTo>
                    <a:pt x="716046" y="0"/>
                  </a:lnTo>
                  <a:lnTo>
                    <a:pt x="1535452" y="901132"/>
                  </a:lnTo>
                </a:path>
              </a:pathLst>
            </a:custGeom>
            <a:ln>
              <a:solidFill>
                <a:srgbClr val="4D6E9C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21829" tIns="60915" rIns="121829" bIns="60915"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2007868" y="3221167"/>
              <a:ext cx="884804" cy="290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29" tIns="60915" rIns="121829" bIns="60915" rtlCol="0">
              <a:spAutoFit/>
            </a:bodyPr>
            <a:lstStyle>
              <a:defPPr>
                <a:defRPr lang="en-US"/>
              </a:defPPr>
              <a:lvl1pPr algn="r">
                <a:defRPr sz="1600">
                  <a:solidFill>
                    <a:srgbClr val="595959"/>
                  </a:solidFill>
                </a:defRPr>
              </a:lvl1pPr>
            </a:lstStyle>
            <a:p>
              <a:r>
                <a:rPr lang="en-US" altLang="en-US" sz="1050" dirty="0">
                  <a:solidFill>
                    <a:srgbClr val="F9C952"/>
                  </a:solidFill>
                </a:rPr>
                <a:t>Workflow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917606" y="3097366"/>
              <a:ext cx="0" cy="443792"/>
            </a:xfrm>
            <a:prstGeom prst="line">
              <a:avLst/>
            </a:prstGeom>
            <a:ln>
              <a:solidFill>
                <a:srgbClr val="F9C9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917606" y="3097367"/>
              <a:ext cx="758934" cy="229035"/>
            </a:xfrm>
            <a:prstGeom prst="line">
              <a:avLst/>
            </a:prstGeom>
            <a:ln>
              <a:solidFill>
                <a:srgbClr val="F9C952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300192" y="1229021"/>
              <a:ext cx="0" cy="44379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5086047" y="1435085"/>
              <a:ext cx="1208518" cy="649572"/>
            </a:xfrm>
            <a:custGeom>
              <a:avLst/>
              <a:gdLst>
                <a:gd name="connsiteX0" fmla="*/ 0 w 1128110"/>
                <a:gd name="connsiteY0" fmla="*/ 6755 h 445829"/>
                <a:gd name="connsiteX1" fmla="*/ 716046 w 1128110"/>
                <a:gd name="connsiteY1" fmla="*/ 0 h 445829"/>
                <a:gd name="connsiteX2" fmla="*/ 1128110 w 1128110"/>
                <a:gd name="connsiteY2" fmla="*/ 445829 h 445829"/>
                <a:gd name="connsiteX0" fmla="*/ 1627991 w 1627991"/>
                <a:gd name="connsiteY0" fmla="*/ 20265 h 445829"/>
                <a:gd name="connsiteX1" fmla="*/ 0 w 1627991"/>
                <a:gd name="connsiteY1" fmla="*/ 0 h 445829"/>
                <a:gd name="connsiteX2" fmla="*/ 412064 w 1627991"/>
                <a:gd name="connsiteY2" fmla="*/ 445829 h 445829"/>
                <a:gd name="connsiteX0" fmla="*/ 1215927 w 1215927"/>
                <a:gd name="connsiteY0" fmla="*/ 0 h 425564"/>
                <a:gd name="connsiteX1" fmla="*/ 412064 w 1215927"/>
                <a:gd name="connsiteY1" fmla="*/ 6755 h 425564"/>
                <a:gd name="connsiteX2" fmla="*/ 0 w 1215927"/>
                <a:gd name="connsiteY2" fmla="*/ 425564 h 425564"/>
                <a:gd name="connsiteX0" fmla="*/ 1215927 w 1215927"/>
                <a:gd name="connsiteY0" fmla="*/ 0 h 425564"/>
                <a:gd name="connsiteX1" fmla="*/ 418819 w 1215927"/>
                <a:gd name="connsiteY1" fmla="*/ 0 h 425564"/>
                <a:gd name="connsiteX2" fmla="*/ 0 w 1215927"/>
                <a:gd name="connsiteY2" fmla="*/ 425564 h 425564"/>
                <a:gd name="connsiteX0" fmla="*/ 1647231 w 1647231"/>
                <a:gd name="connsiteY0" fmla="*/ 0 h 868886"/>
                <a:gd name="connsiteX1" fmla="*/ 850123 w 1647231"/>
                <a:gd name="connsiteY1" fmla="*/ 0 h 868886"/>
                <a:gd name="connsiteX2" fmla="*/ 0 w 1647231"/>
                <a:gd name="connsiteY2" fmla="*/ 868886 h 86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231" h="868886">
                  <a:moveTo>
                    <a:pt x="1647231" y="0"/>
                  </a:moveTo>
                  <a:lnTo>
                    <a:pt x="850123" y="0"/>
                  </a:lnTo>
                  <a:lnTo>
                    <a:pt x="0" y="868886"/>
                  </a:lnTo>
                </a:path>
              </a:pathLst>
            </a:custGeom>
            <a:ln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21829" tIns="60915" rIns="121829" bIns="60915"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300192" y="3053965"/>
              <a:ext cx="0" cy="443792"/>
            </a:xfrm>
            <a:prstGeom prst="line">
              <a:avLst/>
            </a:prstGeom>
            <a:ln>
              <a:solidFill>
                <a:srgbClr val="77AF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5322228" y="3053962"/>
              <a:ext cx="972347" cy="202136"/>
            </a:xfrm>
            <a:prstGeom prst="line">
              <a:avLst/>
            </a:prstGeom>
            <a:ln>
              <a:solidFill>
                <a:srgbClr val="77AF4D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0"/>
            </p:cNvCxnSpPr>
            <p:nvPr/>
          </p:nvCxnSpPr>
          <p:spPr>
            <a:xfrm flipH="1" flipV="1">
              <a:off x="4531734" y="3736389"/>
              <a:ext cx="105429" cy="716479"/>
            </a:xfrm>
            <a:prstGeom prst="line">
              <a:avLst/>
            </a:prstGeom>
            <a:ln>
              <a:solidFill>
                <a:srgbClr val="FA5449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4767926" y="3236326"/>
              <a:ext cx="874819" cy="877940"/>
              <a:chOff x="6355648" y="4536246"/>
              <a:chExt cx="1166425" cy="1170586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6357257" y="4536246"/>
                <a:ext cx="1131798" cy="1170586"/>
              </a:xfrm>
              <a:prstGeom prst="ellipse">
                <a:avLst/>
              </a:prstGeom>
              <a:solidFill>
                <a:srgbClr val="FA5449"/>
              </a:solidFill>
              <a:ln>
                <a:noFill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en-US" sz="1000" b="1" dirty="0"/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94575" y="4649697"/>
                <a:ext cx="764048" cy="666669"/>
              </a:xfrm>
              <a:prstGeom prst="rect">
                <a:avLst/>
              </a:prstGeom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6355648" y="5284090"/>
                <a:ext cx="1166425" cy="3364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000" b="1" dirty="0">
                    <a:solidFill>
                      <a:srgbClr val="FFFFFF"/>
                    </a:solidFill>
                  </a:rPr>
                  <a:t>NETWORK</a:t>
                </a:r>
              </a:p>
            </p:txBody>
          </p:sp>
        </p:grpSp>
      </p:grpSp>
      <p:sp>
        <p:nvSpPr>
          <p:cNvPr id="28" name="Title 31"/>
          <p:cNvSpPr>
            <a:spLocks noGrp="1"/>
          </p:cNvSpPr>
          <p:nvPr>
            <p:ph type="title"/>
          </p:nvPr>
        </p:nvSpPr>
        <p:spPr>
          <a:xfrm>
            <a:off x="276255" y="1377293"/>
            <a:ext cx="2390746" cy="701725"/>
          </a:xfrm>
          <a:prstGeom prst="rect">
            <a:avLst/>
          </a:prstGeom>
        </p:spPr>
        <p:txBody>
          <a:bodyPr/>
          <a:lstStyle/>
          <a:p>
            <a:r>
              <a:rPr lang="en-US" sz="2400" dirty="0">
                <a:solidFill>
                  <a:srgbClr val="005073"/>
                </a:solidFill>
              </a:rPr>
              <a:t>What the industry had to </a:t>
            </a:r>
            <a:r>
              <a:rPr lang="en-US" sz="2400" dirty="0" smtClean="0">
                <a:solidFill>
                  <a:srgbClr val="005073"/>
                </a:solidFill>
              </a:rPr>
              <a:t>invent</a:t>
            </a:r>
            <a:endParaRPr lang="en-US" sz="2400" dirty="0">
              <a:solidFill>
                <a:srgbClr val="005073"/>
              </a:solidFill>
            </a:endParaRPr>
          </a:p>
        </p:txBody>
      </p:sp>
      <p:sp>
        <p:nvSpPr>
          <p:cNvPr id="29" name="Title 2"/>
          <p:cNvSpPr txBox="1">
            <a:spLocks/>
          </p:cNvSpPr>
          <p:nvPr/>
        </p:nvSpPr>
        <p:spPr bwMode="auto">
          <a:xfrm>
            <a:off x="222175" y="3126884"/>
            <a:ext cx="2707254" cy="6795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08" tIns="60904" rIns="121808" bIns="60904" numCol="1" anchor="ctr" anchorCtr="0" compatLnSpc="1">
            <a:prstTxWarp prst="textNoShape">
              <a:avLst/>
            </a:prstTxWarp>
          </a:bodyPr>
          <a:lstStyle>
            <a:lvl1pPr algn="l" defTabSz="683899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2400" b="0" i="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  <a:lvl2pPr algn="l" defTabSz="683899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3899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3899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3899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6991" algn="l" defTabSz="683899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3982" algn="l" defTabSz="683899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0973" algn="l" defTabSz="683899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7961" algn="l" defTabSz="683899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5073"/>
                </a:solidFill>
                <a:latin typeface="Arial"/>
                <a:cs typeface="Arial"/>
              </a:rPr>
              <a:t>REACTIVE, COMPUTE NETWORK, STORAGE AND </a:t>
            </a:r>
            <a:r>
              <a:rPr lang="en-US" sz="1600" dirty="0" smtClean="0">
                <a:solidFill>
                  <a:srgbClr val="005073"/>
                </a:solidFill>
                <a:latin typeface="Arial"/>
                <a:cs typeface="Arial"/>
              </a:rPr>
              <a:t>SECURITY – </a:t>
            </a:r>
            <a:br>
              <a:rPr lang="en-US" sz="1600" dirty="0" smtClean="0">
                <a:solidFill>
                  <a:srgbClr val="005073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005073"/>
                </a:solidFill>
                <a:latin typeface="Arial"/>
                <a:cs typeface="Arial"/>
              </a:rPr>
              <a:t>MODULAR, COMPOSABLE</a:t>
            </a:r>
            <a:br>
              <a:rPr lang="en-US" sz="1600" dirty="0" smtClean="0">
                <a:solidFill>
                  <a:srgbClr val="005073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005073"/>
                </a:solidFill>
                <a:latin typeface="Arial"/>
                <a:cs typeface="Arial"/>
              </a:rPr>
              <a:t>ARCHITECTURES</a:t>
            </a:r>
            <a:endParaRPr lang="en-US" altLang="en-US" sz="1600" dirty="0">
              <a:solidFill>
                <a:srgbClr val="005073"/>
              </a:solidFill>
              <a:latin typeface="Arial"/>
              <a:cs typeface="Arial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2929429" y="819150"/>
            <a:ext cx="0" cy="3657600"/>
          </a:xfrm>
          <a:prstGeom prst="line">
            <a:avLst/>
          </a:prstGeom>
          <a:solidFill>
            <a:srgbClr val="0183B7"/>
          </a:solidFill>
          <a:ln w="9525" cap="flat" cmpd="sng" algn="ctr">
            <a:solidFill>
              <a:srgbClr val="00507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064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>
                <a:solidFill>
                  <a:srgbClr val="FFFFFF">
                    <a:alpha val="60000"/>
                  </a:srgbClr>
                </a:solidFill>
              </a:rPr>
              <a:pPr/>
              <a:t>40</a:t>
            </a:fld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71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Discovery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6934200" y="1440899"/>
            <a:ext cx="1278467" cy="2273954"/>
          </a:xfrm>
          <a:prstGeom prst="roundRect">
            <a:avLst/>
          </a:prstGeom>
          <a:noFill/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PID 4321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3203920" y="3694283"/>
            <a:ext cx="2836553" cy="846339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VPP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3440242" y="3965249"/>
            <a:ext cx="900627" cy="411033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c</a:t>
            </a:r>
            <a:r>
              <a:rPr lang="en-US" sz="1000" smtClean="0">
                <a:solidFill>
                  <a:schemeClr val="tx1"/>
                </a:solidFill>
              </a:rPr>
              <a:t>onnection</a:t>
            </a:r>
            <a:endParaRPr lang="en-US" sz="1000" dirty="0" smtClean="0">
              <a:solidFill>
                <a:schemeClr val="tx1"/>
              </a:solidFill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manager</a:t>
            </a:r>
          </a:p>
        </p:txBody>
      </p:sp>
      <p:cxnSp>
        <p:nvCxnSpPr>
          <p:cNvPr id="20" name="Straight Arrow Connector 19"/>
          <p:cNvCxnSpPr>
            <a:stCxn id="6" idx="2"/>
            <a:endCxn id="53" idx="1"/>
          </p:cNvCxnSpPr>
          <p:nvPr/>
        </p:nvCxnSpPr>
        <p:spPr>
          <a:xfrm>
            <a:off x="1670960" y="3892700"/>
            <a:ext cx="1769282" cy="278066"/>
          </a:xfrm>
          <a:prstGeom prst="straightConnector1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2097" y="4117453"/>
            <a:ext cx="2044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</a:t>
            </a:r>
            <a:r>
              <a:rPr lang="en-US" sz="1200" dirty="0" err="1" smtClean="0"/>
              <a:t>ockaddr_in</a:t>
            </a:r>
            <a:r>
              <a:rPr lang="en-US" sz="1200" dirty="0" smtClean="0"/>
              <a:t>(”stream”, “80”)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31726" y="1618746"/>
            <a:ext cx="1278467" cy="2273954"/>
            <a:chOff x="740451" y="954740"/>
            <a:chExt cx="1278467" cy="2273954"/>
          </a:xfrm>
        </p:grpSpPr>
        <p:sp>
          <p:nvSpPr>
            <p:cNvPr id="6" name="Rounded Rectangle 5"/>
            <p:cNvSpPr/>
            <p:nvPr/>
          </p:nvSpPr>
          <p:spPr>
            <a:xfrm>
              <a:off x="740451" y="954740"/>
              <a:ext cx="1278467" cy="2273954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200" dirty="0" smtClean="0">
                  <a:solidFill>
                    <a:schemeClr val="bg2"/>
                  </a:solidFill>
                </a:rPr>
                <a:t>PID 1234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040145" y="1370892"/>
              <a:ext cx="780227" cy="2823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smtClean="0">
                  <a:solidFill>
                    <a:schemeClr val="tx1"/>
                  </a:solidFill>
                </a:rPr>
                <a:t>socket()</a:t>
              </a:r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040145" y="1809329"/>
              <a:ext cx="780227" cy="2823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bind()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1054558" y="2247766"/>
              <a:ext cx="780227" cy="2823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listen()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1054558" y="2686203"/>
              <a:ext cx="780227" cy="2823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accept()</a:t>
              </a: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623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419600" y="2551970"/>
            <a:ext cx="1066045" cy="570229"/>
            <a:chOff x="2545627" y="3409304"/>
            <a:chExt cx="1066045" cy="570229"/>
          </a:xfrm>
        </p:grpSpPr>
        <p:sp>
          <p:nvSpPr>
            <p:cNvPr id="14" name="Rounded Rectangle 13"/>
            <p:cNvSpPr/>
            <p:nvPr/>
          </p:nvSpPr>
          <p:spPr>
            <a:xfrm>
              <a:off x="2545627" y="3409304"/>
              <a:ext cx="1066045" cy="570229"/>
            </a:xfrm>
            <a:prstGeom prst="roundRect">
              <a:avLst/>
            </a:prstGeom>
            <a:solidFill>
              <a:schemeClr val="lt1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smtClean="0">
                <a:solidFill>
                  <a:schemeClr val="bg2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601109" y="3507401"/>
              <a:ext cx="953247" cy="472132"/>
              <a:chOff x="2601109" y="3507401"/>
              <a:chExt cx="953247" cy="47213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7323" y="3507401"/>
                <a:ext cx="556070" cy="320040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2601109" y="3764089"/>
                <a:ext cx="95324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smtClean="0"/>
                  <a:t>container agent</a:t>
                </a:r>
                <a:endParaRPr lang="en-US" sz="800" dirty="0"/>
              </a:p>
            </p:txBody>
          </p:sp>
        </p:grpSp>
      </p:grpSp>
      <p:cxnSp>
        <p:nvCxnSpPr>
          <p:cNvPr id="22" name="Straight Arrow Connector 21"/>
          <p:cNvCxnSpPr>
            <a:stCxn id="14" idx="2"/>
          </p:cNvCxnSpPr>
          <p:nvPr/>
        </p:nvCxnSpPr>
        <p:spPr>
          <a:xfrm flipH="1">
            <a:off x="4949980" y="3122199"/>
            <a:ext cx="2643" cy="57362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01609" y="3148054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</a:t>
            </a:r>
            <a:r>
              <a:rPr lang="en-US" sz="1200" dirty="0" smtClean="0"/>
              <a:t>atch: (”stream”, “80”)</a:t>
            </a:r>
          </a:p>
          <a:p>
            <a:r>
              <a:rPr lang="en-US" sz="1200" dirty="0"/>
              <a:t>a</a:t>
            </a:r>
            <a:r>
              <a:rPr lang="en-US" sz="1200" dirty="0" smtClean="0"/>
              <a:t>ction: allow | chain</a:t>
            </a:r>
            <a:endParaRPr lang="en-US" sz="1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Discovery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6934200" y="1440899"/>
            <a:ext cx="1278467" cy="2273954"/>
          </a:xfrm>
          <a:prstGeom prst="roundRect">
            <a:avLst/>
          </a:prstGeom>
          <a:noFill/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PID 4321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203920" y="3694283"/>
            <a:ext cx="2836553" cy="846339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VPP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440242" y="3965249"/>
            <a:ext cx="900627" cy="411033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c</a:t>
            </a:r>
            <a:r>
              <a:rPr lang="en-US" sz="1000" smtClean="0">
                <a:solidFill>
                  <a:schemeClr val="tx1"/>
                </a:solidFill>
              </a:rPr>
              <a:t>onnection</a:t>
            </a:r>
            <a:endParaRPr lang="en-US" sz="1000" dirty="0" smtClean="0">
              <a:solidFill>
                <a:schemeClr val="tx1"/>
              </a:solidFill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manager</a:t>
            </a:r>
          </a:p>
        </p:txBody>
      </p:sp>
      <p:cxnSp>
        <p:nvCxnSpPr>
          <p:cNvPr id="28" name="Straight Arrow Connector 27"/>
          <p:cNvCxnSpPr>
            <a:stCxn id="29" idx="2"/>
          </p:cNvCxnSpPr>
          <p:nvPr/>
        </p:nvCxnSpPr>
        <p:spPr>
          <a:xfrm>
            <a:off x="1670960" y="3892700"/>
            <a:ext cx="1769282" cy="278066"/>
          </a:xfrm>
          <a:prstGeom prst="straightConnector1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22097" y="4117453"/>
            <a:ext cx="2044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</a:t>
            </a:r>
            <a:r>
              <a:rPr lang="en-US" sz="1200" dirty="0" err="1" smtClean="0"/>
              <a:t>ockaddr_in</a:t>
            </a:r>
            <a:r>
              <a:rPr lang="en-US" sz="1200" dirty="0" smtClean="0"/>
              <a:t>(”stream”, “80”)</a:t>
            </a:r>
            <a:endParaRPr lang="en-US" sz="12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1031726" y="1618746"/>
            <a:ext cx="1278467" cy="2273954"/>
            <a:chOff x="740451" y="954740"/>
            <a:chExt cx="1278467" cy="2273954"/>
          </a:xfrm>
        </p:grpSpPr>
        <p:sp>
          <p:nvSpPr>
            <p:cNvPr id="31" name="Rounded Rectangle 30"/>
            <p:cNvSpPr/>
            <p:nvPr/>
          </p:nvSpPr>
          <p:spPr>
            <a:xfrm>
              <a:off x="740451" y="954740"/>
              <a:ext cx="1278467" cy="2273954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200" dirty="0" smtClean="0">
                  <a:solidFill>
                    <a:schemeClr val="bg2"/>
                  </a:solidFill>
                </a:rPr>
                <a:t>PID 1234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1040145" y="1370892"/>
              <a:ext cx="780227" cy="2823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smtClean="0">
                  <a:solidFill>
                    <a:schemeClr val="tx1"/>
                  </a:solidFill>
                </a:rPr>
                <a:t>socket()</a:t>
              </a:r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1040145" y="1809329"/>
              <a:ext cx="780227" cy="2823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bind()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1054558" y="2247766"/>
              <a:ext cx="780227" cy="2823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listen()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054558" y="2686203"/>
              <a:ext cx="780227" cy="2823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accept()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11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Discovery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4572000" y="1944013"/>
            <a:ext cx="5288" cy="595224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593718" y="2150607"/>
            <a:ext cx="20885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</a:t>
            </a:r>
            <a:r>
              <a:rPr lang="en-US" sz="1200" dirty="0" err="1" smtClean="0"/>
              <a:t>ockaddr_in</a:t>
            </a:r>
            <a:r>
              <a:rPr lang="en-US" sz="1200" dirty="0" smtClean="0"/>
              <a:t>(”stream”, “80”)</a:t>
            </a:r>
            <a:endParaRPr lang="en-US" sz="12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4419600" y="2551970"/>
            <a:ext cx="1066045" cy="570229"/>
            <a:chOff x="2545627" y="3409304"/>
            <a:chExt cx="1066045" cy="570229"/>
          </a:xfrm>
        </p:grpSpPr>
        <p:sp>
          <p:nvSpPr>
            <p:cNvPr id="26" name="Rounded Rectangle 25"/>
            <p:cNvSpPr/>
            <p:nvPr/>
          </p:nvSpPr>
          <p:spPr>
            <a:xfrm>
              <a:off x="2545627" y="3409304"/>
              <a:ext cx="1066045" cy="570229"/>
            </a:xfrm>
            <a:prstGeom prst="roundRect">
              <a:avLst/>
            </a:prstGeom>
            <a:solidFill>
              <a:schemeClr val="lt1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smtClean="0">
                <a:solidFill>
                  <a:schemeClr val="bg2"/>
                </a:solidFill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2601109" y="3507401"/>
              <a:ext cx="953247" cy="472132"/>
              <a:chOff x="2601109" y="3507401"/>
              <a:chExt cx="953247" cy="472132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7323" y="3507401"/>
                <a:ext cx="556070" cy="320040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2601109" y="3764089"/>
                <a:ext cx="95324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smtClean="0"/>
                  <a:t>container agent</a:t>
                </a:r>
                <a:endParaRPr lang="en-US" sz="800" dirty="0"/>
              </a:p>
            </p:txBody>
          </p:sp>
        </p:grpSp>
      </p:grpSp>
      <p:cxnSp>
        <p:nvCxnSpPr>
          <p:cNvPr id="35" name="Straight Arrow Connector 34"/>
          <p:cNvCxnSpPr>
            <a:stCxn id="42" idx="2"/>
          </p:cNvCxnSpPr>
          <p:nvPr/>
        </p:nvCxnSpPr>
        <p:spPr>
          <a:xfrm flipH="1">
            <a:off x="4949980" y="3122199"/>
            <a:ext cx="2643" cy="57362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301609" y="3148054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</a:t>
            </a:r>
            <a:r>
              <a:rPr lang="en-US" sz="1200" dirty="0" smtClean="0"/>
              <a:t>atch: (”stream”, “80”)</a:t>
            </a:r>
          </a:p>
          <a:p>
            <a:r>
              <a:rPr lang="en-US" sz="1200" dirty="0"/>
              <a:t>a</a:t>
            </a:r>
            <a:r>
              <a:rPr lang="en-US" sz="1200" dirty="0" smtClean="0"/>
              <a:t>ction: allow | chain</a:t>
            </a:r>
            <a:endParaRPr lang="en-US" sz="1200" dirty="0"/>
          </a:p>
        </p:txBody>
      </p:sp>
      <p:sp>
        <p:nvSpPr>
          <p:cNvPr id="37" name="Rounded Rectangle 36"/>
          <p:cNvSpPr/>
          <p:nvPr/>
        </p:nvSpPr>
        <p:spPr>
          <a:xfrm>
            <a:off x="6934200" y="1440899"/>
            <a:ext cx="1278467" cy="2273954"/>
          </a:xfrm>
          <a:prstGeom prst="roundRect">
            <a:avLst/>
          </a:prstGeom>
          <a:noFill/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PID 4321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203920" y="3694283"/>
            <a:ext cx="2836553" cy="846339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VPP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440242" y="3965249"/>
            <a:ext cx="900627" cy="411033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c</a:t>
            </a:r>
            <a:r>
              <a:rPr lang="en-US" sz="1000" smtClean="0">
                <a:solidFill>
                  <a:schemeClr val="tx1"/>
                </a:solidFill>
              </a:rPr>
              <a:t>onnection</a:t>
            </a:r>
            <a:endParaRPr lang="en-US" sz="1000" dirty="0" smtClean="0">
              <a:solidFill>
                <a:schemeClr val="tx1"/>
              </a:solidFill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manager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670960" y="3892700"/>
            <a:ext cx="1769282" cy="278066"/>
          </a:xfrm>
          <a:prstGeom prst="straightConnector1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22097" y="4117453"/>
            <a:ext cx="2044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</a:t>
            </a:r>
            <a:r>
              <a:rPr lang="en-US" sz="1200" dirty="0" err="1" smtClean="0"/>
              <a:t>ockaddr_in</a:t>
            </a:r>
            <a:r>
              <a:rPr lang="en-US" sz="1200" dirty="0" smtClean="0"/>
              <a:t>(”stream”, “80”)</a:t>
            </a:r>
            <a:endParaRPr lang="en-US" sz="12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1031726" y="1618746"/>
            <a:ext cx="1278467" cy="2273954"/>
            <a:chOff x="740451" y="954740"/>
            <a:chExt cx="1278467" cy="2273954"/>
          </a:xfrm>
        </p:grpSpPr>
        <p:sp>
          <p:nvSpPr>
            <p:cNvPr id="43" name="Rounded Rectangle 42"/>
            <p:cNvSpPr/>
            <p:nvPr/>
          </p:nvSpPr>
          <p:spPr>
            <a:xfrm>
              <a:off x="740451" y="954740"/>
              <a:ext cx="1278467" cy="2273954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200" dirty="0" smtClean="0">
                  <a:solidFill>
                    <a:schemeClr val="bg2"/>
                  </a:solidFill>
                </a:rPr>
                <a:t>PID 1234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1040145" y="1370892"/>
              <a:ext cx="780227" cy="2823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smtClean="0">
                  <a:solidFill>
                    <a:schemeClr val="tx1"/>
                  </a:solidFill>
                </a:rPr>
                <a:t>socket()</a:t>
              </a:r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1040145" y="1809329"/>
              <a:ext cx="780227" cy="2823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bind()</a:t>
              </a:r>
            </a:p>
          </p:txBody>
        </p:sp>
        <p:sp>
          <p:nvSpPr>
            <p:cNvPr id="46" name="Oval 45"/>
            <p:cNvSpPr/>
            <p:nvPr/>
          </p:nvSpPr>
          <p:spPr>
            <a:xfrm>
              <a:off x="1054558" y="2247766"/>
              <a:ext cx="780227" cy="2823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listen()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1054558" y="2686203"/>
              <a:ext cx="780227" cy="2823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accept()</a:t>
              </a:r>
            </a:p>
          </p:txBody>
        </p:sp>
      </p:grpSp>
      <p:cxnSp>
        <p:nvCxnSpPr>
          <p:cNvPr id="48" name="Straight Arrow Connector 47"/>
          <p:cNvCxnSpPr/>
          <p:nvPr/>
        </p:nvCxnSpPr>
        <p:spPr>
          <a:xfrm flipV="1">
            <a:off x="5090678" y="3122199"/>
            <a:ext cx="16430" cy="564039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107108" y="3297608"/>
            <a:ext cx="1664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</a:t>
            </a:r>
            <a:r>
              <a:rPr lang="en-US" sz="1200" dirty="0" err="1" smtClean="0"/>
              <a:t>ockaddr_in</a:t>
            </a:r>
            <a:r>
              <a:rPr lang="en-US" sz="1200" dirty="0" smtClean="0"/>
              <a:t>(”stream”, “80”)</a:t>
            </a:r>
            <a:endParaRPr lang="en-US" sz="1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364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Discovery</a:t>
            </a:r>
          </a:p>
        </p:txBody>
      </p:sp>
      <p:cxnSp>
        <p:nvCxnSpPr>
          <p:cNvPr id="25" name="Straight Arrow Connector 24"/>
          <p:cNvCxnSpPr>
            <a:endCxn id="37" idx="3"/>
          </p:cNvCxnSpPr>
          <p:nvPr/>
        </p:nvCxnSpPr>
        <p:spPr>
          <a:xfrm flipH="1" flipV="1">
            <a:off x="5361230" y="1252043"/>
            <a:ext cx="1572970" cy="898564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708524" y="1082790"/>
            <a:ext cx="3130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Where is </a:t>
            </a:r>
            <a:r>
              <a:rPr lang="en-US" sz="1200" b="1" i="1" dirty="0" err="1" smtClean="0"/>
              <a:t>sockaddr_in</a:t>
            </a:r>
            <a:r>
              <a:rPr lang="en-US" sz="1200" b="1" i="1" dirty="0" smtClean="0"/>
              <a:t>(”stream”, “80”) ?</a:t>
            </a:r>
            <a:endParaRPr lang="en-US" sz="1200" b="1" i="1" dirty="0"/>
          </a:p>
        </p:txBody>
      </p:sp>
      <p:grpSp>
        <p:nvGrpSpPr>
          <p:cNvPr id="49" name="Group 48"/>
          <p:cNvGrpSpPr/>
          <p:nvPr/>
        </p:nvGrpSpPr>
        <p:grpSpPr>
          <a:xfrm>
            <a:off x="3758748" y="581828"/>
            <a:ext cx="1941044" cy="1340429"/>
            <a:chOff x="3156674" y="922304"/>
            <a:chExt cx="1941044" cy="1340429"/>
          </a:xfrm>
        </p:grpSpPr>
        <p:sp>
          <p:nvSpPr>
            <p:cNvPr id="37" name="Rounded Rectangle 36"/>
            <p:cNvSpPr/>
            <p:nvPr/>
          </p:nvSpPr>
          <p:spPr>
            <a:xfrm>
              <a:off x="3156674" y="922304"/>
              <a:ext cx="1602482" cy="1340429"/>
            </a:xfrm>
            <a:prstGeom prst="roundRect">
              <a:avLst/>
            </a:prstGeom>
            <a:solidFill>
              <a:schemeClr val="lt1"/>
            </a:solidFill>
            <a:ln>
              <a:solidFill>
                <a:schemeClr val="bg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smtClean="0">
                <a:solidFill>
                  <a:schemeClr val="bg2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64312" y="1972433"/>
              <a:ext cx="143340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s</a:t>
              </a:r>
              <a:r>
                <a:rPr lang="en-US" sz="800" dirty="0" smtClean="0"/>
                <a:t>ervice discovery</a:t>
              </a:r>
              <a:endParaRPr lang="en-US" sz="800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4314" y="946206"/>
              <a:ext cx="757437" cy="963458"/>
            </a:xfrm>
            <a:prstGeom prst="rect">
              <a:avLst/>
            </a:prstGeom>
          </p:spPr>
        </p:pic>
      </p:grpSp>
      <p:cxnSp>
        <p:nvCxnSpPr>
          <p:cNvPr id="33" name="Straight Arrow Connector 32"/>
          <p:cNvCxnSpPr/>
          <p:nvPr/>
        </p:nvCxnSpPr>
        <p:spPr>
          <a:xfrm flipH="1" flipV="1">
            <a:off x="4572000" y="1944013"/>
            <a:ext cx="5288" cy="595224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593718" y="2150607"/>
            <a:ext cx="20885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</a:t>
            </a:r>
            <a:r>
              <a:rPr lang="en-US" sz="1200" dirty="0" err="1" smtClean="0"/>
              <a:t>ockaddr_in</a:t>
            </a:r>
            <a:r>
              <a:rPr lang="en-US" sz="1200" dirty="0" smtClean="0"/>
              <a:t>(”stream”, “80”)</a:t>
            </a:r>
            <a:endParaRPr lang="en-US" sz="12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4419600" y="2551970"/>
            <a:ext cx="1066045" cy="570229"/>
            <a:chOff x="2545627" y="3409304"/>
            <a:chExt cx="1066045" cy="570229"/>
          </a:xfrm>
        </p:grpSpPr>
        <p:sp>
          <p:nvSpPr>
            <p:cNvPr id="53" name="Rounded Rectangle 52"/>
            <p:cNvSpPr/>
            <p:nvPr/>
          </p:nvSpPr>
          <p:spPr>
            <a:xfrm>
              <a:off x="2545627" y="3409304"/>
              <a:ext cx="1066045" cy="570229"/>
            </a:xfrm>
            <a:prstGeom prst="roundRect">
              <a:avLst/>
            </a:prstGeom>
            <a:solidFill>
              <a:schemeClr val="lt1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smtClean="0">
                <a:solidFill>
                  <a:schemeClr val="bg2"/>
                </a:solidFill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2601109" y="3507401"/>
              <a:ext cx="953247" cy="472132"/>
              <a:chOff x="2601109" y="3507401"/>
              <a:chExt cx="953247" cy="472132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7323" y="3507401"/>
                <a:ext cx="556070" cy="320040"/>
              </a:xfrm>
              <a:prstGeom prst="rect">
                <a:avLst/>
              </a:prstGeom>
            </p:spPr>
          </p:pic>
          <p:sp>
            <p:nvSpPr>
              <p:cNvPr id="56" name="TextBox 55"/>
              <p:cNvSpPr txBox="1"/>
              <p:nvPr/>
            </p:nvSpPr>
            <p:spPr>
              <a:xfrm>
                <a:off x="2601109" y="3764089"/>
                <a:ext cx="95324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smtClean="0"/>
                  <a:t>container agent</a:t>
                </a:r>
                <a:endParaRPr lang="en-US" sz="800" dirty="0"/>
              </a:p>
            </p:txBody>
          </p:sp>
        </p:grpSp>
      </p:grpSp>
      <p:cxnSp>
        <p:nvCxnSpPr>
          <p:cNvPr id="57" name="Straight Arrow Connector 56"/>
          <p:cNvCxnSpPr/>
          <p:nvPr/>
        </p:nvCxnSpPr>
        <p:spPr>
          <a:xfrm flipH="1">
            <a:off x="4949980" y="3122199"/>
            <a:ext cx="2643" cy="57362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301609" y="3148054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</a:t>
            </a:r>
            <a:r>
              <a:rPr lang="en-US" sz="1200" dirty="0" smtClean="0"/>
              <a:t>atch: (”stream”, “80”)</a:t>
            </a:r>
          </a:p>
          <a:p>
            <a:r>
              <a:rPr lang="en-US" sz="1200" dirty="0"/>
              <a:t>a</a:t>
            </a:r>
            <a:r>
              <a:rPr lang="en-US" sz="1200" dirty="0" smtClean="0"/>
              <a:t>ction: allow | chain</a:t>
            </a:r>
            <a:endParaRPr lang="en-US" sz="1200" dirty="0"/>
          </a:p>
        </p:txBody>
      </p:sp>
      <p:sp>
        <p:nvSpPr>
          <p:cNvPr id="59" name="Rounded Rectangle 58"/>
          <p:cNvSpPr/>
          <p:nvPr/>
        </p:nvSpPr>
        <p:spPr>
          <a:xfrm>
            <a:off x="6934200" y="1440899"/>
            <a:ext cx="1278467" cy="2273954"/>
          </a:xfrm>
          <a:prstGeom prst="roundRect">
            <a:avLst/>
          </a:prstGeom>
          <a:noFill/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PID 4321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3203920" y="3694283"/>
            <a:ext cx="2836553" cy="846339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VPP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3440242" y="3965249"/>
            <a:ext cx="900627" cy="411033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c</a:t>
            </a:r>
            <a:r>
              <a:rPr lang="en-US" sz="1000" smtClean="0">
                <a:solidFill>
                  <a:schemeClr val="tx1"/>
                </a:solidFill>
              </a:rPr>
              <a:t>onnection</a:t>
            </a:r>
            <a:endParaRPr lang="en-US" sz="1000" dirty="0" smtClean="0">
              <a:solidFill>
                <a:schemeClr val="tx1"/>
              </a:solidFill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manager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1670960" y="3892700"/>
            <a:ext cx="1769282" cy="278066"/>
          </a:xfrm>
          <a:prstGeom prst="straightConnector1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22097" y="4117453"/>
            <a:ext cx="2044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</a:t>
            </a:r>
            <a:r>
              <a:rPr lang="en-US" sz="1200" dirty="0" err="1" smtClean="0"/>
              <a:t>ockaddr_in</a:t>
            </a:r>
            <a:r>
              <a:rPr lang="en-US" sz="1200" dirty="0" smtClean="0"/>
              <a:t>(”stream”, “80”)</a:t>
            </a:r>
            <a:endParaRPr lang="en-US" sz="1200" dirty="0"/>
          </a:p>
        </p:txBody>
      </p:sp>
      <p:grpSp>
        <p:nvGrpSpPr>
          <p:cNvPr id="64" name="Group 63"/>
          <p:cNvGrpSpPr/>
          <p:nvPr/>
        </p:nvGrpSpPr>
        <p:grpSpPr>
          <a:xfrm>
            <a:off x="1031726" y="1618746"/>
            <a:ext cx="1278467" cy="2273954"/>
            <a:chOff x="740451" y="954740"/>
            <a:chExt cx="1278467" cy="2273954"/>
          </a:xfrm>
        </p:grpSpPr>
        <p:sp>
          <p:nvSpPr>
            <p:cNvPr id="65" name="Rounded Rectangle 64"/>
            <p:cNvSpPr/>
            <p:nvPr/>
          </p:nvSpPr>
          <p:spPr>
            <a:xfrm>
              <a:off x="740451" y="954740"/>
              <a:ext cx="1278467" cy="2273954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200" dirty="0" smtClean="0">
                  <a:solidFill>
                    <a:schemeClr val="bg2"/>
                  </a:solidFill>
                </a:rPr>
                <a:t>PID 1234</a:t>
              </a:r>
            </a:p>
          </p:txBody>
        </p:sp>
        <p:sp>
          <p:nvSpPr>
            <p:cNvPr id="66" name="Oval 65"/>
            <p:cNvSpPr/>
            <p:nvPr/>
          </p:nvSpPr>
          <p:spPr>
            <a:xfrm>
              <a:off x="1040145" y="1370892"/>
              <a:ext cx="780227" cy="2823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smtClean="0">
                  <a:solidFill>
                    <a:schemeClr val="tx1"/>
                  </a:solidFill>
                </a:rPr>
                <a:t>socket()</a:t>
              </a:r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1040145" y="1809329"/>
              <a:ext cx="780227" cy="2823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bind()</a:t>
              </a:r>
            </a:p>
          </p:txBody>
        </p:sp>
        <p:sp>
          <p:nvSpPr>
            <p:cNvPr id="68" name="Oval 67"/>
            <p:cNvSpPr/>
            <p:nvPr/>
          </p:nvSpPr>
          <p:spPr>
            <a:xfrm>
              <a:off x="1054558" y="2247766"/>
              <a:ext cx="780227" cy="2823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listen()</a:t>
              </a:r>
            </a:p>
          </p:txBody>
        </p:sp>
        <p:sp>
          <p:nvSpPr>
            <p:cNvPr id="69" name="Oval 68"/>
            <p:cNvSpPr/>
            <p:nvPr/>
          </p:nvSpPr>
          <p:spPr>
            <a:xfrm>
              <a:off x="1054558" y="2686203"/>
              <a:ext cx="780227" cy="2823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accept()</a:t>
              </a:r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 flipV="1">
            <a:off x="5090678" y="3122199"/>
            <a:ext cx="16430" cy="564039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107108" y="3297608"/>
            <a:ext cx="1664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</a:t>
            </a:r>
            <a:r>
              <a:rPr lang="en-US" sz="1200" dirty="0" err="1" smtClean="0"/>
              <a:t>ockaddr_in</a:t>
            </a:r>
            <a:r>
              <a:rPr lang="en-US" sz="1200" dirty="0" smtClean="0"/>
              <a:t>(”stream”, “80”)</a:t>
            </a:r>
            <a:endParaRPr lang="en-US" sz="1200" dirty="0"/>
          </a:p>
        </p:txBody>
      </p:sp>
      <p:sp>
        <p:nvSpPr>
          <p:cNvPr id="73" name="Oval 72"/>
          <p:cNvSpPr/>
          <p:nvPr/>
        </p:nvSpPr>
        <p:spPr>
          <a:xfrm>
            <a:off x="7136471" y="1959237"/>
            <a:ext cx="864529" cy="28238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connect()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90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Policy and Security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31726" y="1618746"/>
            <a:ext cx="1278467" cy="2273954"/>
            <a:chOff x="740451" y="954740"/>
            <a:chExt cx="1278467" cy="2273954"/>
          </a:xfrm>
        </p:grpSpPr>
        <p:sp>
          <p:nvSpPr>
            <p:cNvPr id="6" name="Rounded Rectangle 5"/>
            <p:cNvSpPr/>
            <p:nvPr/>
          </p:nvSpPr>
          <p:spPr>
            <a:xfrm>
              <a:off x="740451" y="954740"/>
              <a:ext cx="1278467" cy="2273954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200" dirty="0" smtClean="0">
                  <a:solidFill>
                    <a:schemeClr val="bg2"/>
                  </a:solidFill>
                </a:rPr>
                <a:t>PID 1234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040145" y="1370892"/>
              <a:ext cx="780227" cy="2823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smtClean="0">
                  <a:solidFill>
                    <a:schemeClr val="tx1"/>
                  </a:solidFill>
                </a:rPr>
                <a:t>socket()</a:t>
              </a:r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040145" y="1809329"/>
              <a:ext cx="780227" cy="2823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bind()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1054558" y="2247766"/>
              <a:ext cx="780227" cy="2823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listen()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1054558" y="2686203"/>
              <a:ext cx="780227" cy="2823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accept()</a:t>
              </a:r>
            </a:p>
          </p:txBody>
        </p:sp>
      </p:grpSp>
      <p:cxnSp>
        <p:nvCxnSpPr>
          <p:cNvPr id="20" name="Straight Arrow Connector 19"/>
          <p:cNvCxnSpPr>
            <a:stCxn id="6" idx="3"/>
            <a:endCxn id="38" idx="1"/>
          </p:cNvCxnSpPr>
          <p:nvPr/>
        </p:nvCxnSpPr>
        <p:spPr>
          <a:xfrm flipV="1">
            <a:off x="2310193" y="1670561"/>
            <a:ext cx="1176747" cy="10851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83841" y="1670561"/>
            <a:ext cx="10294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Image SHA ...fda7</a:t>
            </a:r>
            <a:endParaRPr lang="en-US" sz="8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3486940" y="1306224"/>
            <a:ext cx="1710813" cy="728674"/>
            <a:chOff x="3486940" y="1306224"/>
            <a:chExt cx="1710813" cy="728674"/>
          </a:xfrm>
        </p:grpSpPr>
        <p:sp>
          <p:nvSpPr>
            <p:cNvPr id="38" name="Rounded Rectangle 37"/>
            <p:cNvSpPr/>
            <p:nvPr/>
          </p:nvSpPr>
          <p:spPr>
            <a:xfrm>
              <a:off x="3486940" y="1306224"/>
              <a:ext cx="1710813" cy="72867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SHA: </a:t>
              </a:r>
              <a:r>
                <a:rPr lang="is-IS" sz="1200" dirty="0" smtClean="0">
                  <a:solidFill>
                    <a:schemeClr val="tx1"/>
                  </a:solidFill>
                </a:rPr>
                <a:t>…fda7 ==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736251" y="1618746"/>
              <a:ext cx="12121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m</a:t>
              </a:r>
              <a:r>
                <a:rPr lang="en-US" sz="800" dirty="0" smtClean="0"/>
                <a:t>atch: (”stream”, “80”)</a:t>
              </a:r>
            </a:p>
            <a:p>
              <a:r>
                <a:rPr lang="en-US" sz="800" dirty="0"/>
                <a:t>a</a:t>
              </a:r>
              <a:r>
                <a:rPr lang="en-US" sz="800" dirty="0" smtClean="0"/>
                <a:t>ction: allow | chain</a:t>
              </a:r>
              <a:endParaRPr lang="en-US" sz="800"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75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Arrow Connector 33"/>
          <p:cNvCxnSpPr>
            <a:stCxn id="32" idx="2"/>
            <a:endCxn id="16" idx="0"/>
          </p:cNvCxnSpPr>
          <p:nvPr/>
        </p:nvCxnSpPr>
        <p:spPr>
          <a:xfrm flipH="1">
            <a:off x="3961207" y="2034898"/>
            <a:ext cx="381140" cy="546271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Intelligent Policy and Security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31726" y="1618746"/>
            <a:ext cx="1278467" cy="2273954"/>
            <a:chOff x="740451" y="954740"/>
            <a:chExt cx="1278467" cy="2273954"/>
          </a:xfrm>
        </p:grpSpPr>
        <p:sp>
          <p:nvSpPr>
            <p:cNvPr id="6" name="Rounded Rectangle 5"/>
            <p:cNvSpPr/>
            <p:nvPr/>
          </p:nvSpPr>
          <p:spPr>
            <a:xfrm>
              <a:off x="740451" y="954740"/>
              <a:ext cx="1278467" cy="2273954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200" dirty="0" smtClean="0">
                  <a:solidFill>
                    <a:schemeClr val="bg2"/>
                  </a:solidFill>
                </a:rPr>
                <a:t>PID 1234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040145" y="1370892"/>
              <a:ext cx="780227" cy="2823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smtClean="0">
                  <a:solidFill>
                    <a:schemeClr val="tx1"/>
                  </a:solidFill>
                </a:rPr>
                <a:t>socket()</a:t>
              </a:r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040145" y="1809329"/>
              <a:ext cx="780227" cy="2823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bind()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1054558" y="2247766"/>
              <a:ext cx="780227" cy="2823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listen()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1054558" y="2686203"/>
              <a:ext cx="780227" cy="2823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accept()</a:t>
              </a:r>
            </a:p>
          </p:txBody>
        </p:sp>
      </p:grpSp>
      <p:cxnSp>
        <p:nvCxnSpPr>
          <p:cNvPr id="29" name="Straight Arrow Connector 28"/>
          <p:cNvCxnSpPr>
            <a:stCxn id="33" idx="3"/>
          </p:cNvCxnSpPr>
          <p:nvPr/>
        </p:nvCxnSpPr>
        <p:spPr>
          <a:xfrm flipV="1">
            <a:off x="2310193" y="1670561"/>
            <a:ext cx="1176747" cy="10851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383841" y="1670561"/>
            <a:ext cx="10294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Image SHA ...fda7</a:t>
            </a:r>
            <a:endParaRPr lang="en-US" sz="8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3486940" y="1306224"/>
            <a:ext cx="1710813" cy="728674"/>
            <a:chOff x="3486940" y="1306224"/>
            <a:chExt cx="1710813" cy="728674"/>
          </a:xfrm>
        </p:grpSpPr>
        <p:sp>
          <p:nvSpPr>
            <p:cNvPr id="32" name="Rounded Rectangle 31"/>
            <p:cNvSpPr/>
            <p:nvPr/>
          </p:nvSpPr>
          <p:spPr>
            <a:xfrm>
              <a:off x="3486940" y="1306224"/>
              <a:ext cx="1710813" cy="72867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SHA: </a:t>
              </a:r>
              <a:r>
                <a:rPr lang="is-IS" sz="1200" dirty="0" smtClean="0">
                  <a:solidFill>
                    <a:schemeClr val="tx1"/>
                  </a:solidFill>
                </a:rPr>
                <a:t>…fda7 ==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736251" y="1618746"/>
              <a:ext cx="12121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m</a:t>
              </a:r>
              <a:r>
                <a:rPr lang="en-US" sz="800" dirty="0" smtClean="0"/>
                <a:t>atch: (”stream”, “80”)</a:t>
              </a:r>
            </a:p>
            <a:p>
              <a:r>
                <a:rPr lang="en-US" sz="800" dirty="0"/>
                <a:t>a</a:t>
              </a:r>
              <a:r>
                <a:rPr lang="en-US" sz="800" dirty="0" smtClean="0"/>
                <a:t>ction: allow | chain</a:t>
              </a:r>
              <a:endParaRPr lang="en-US" sz="800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756542" y="2222533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</a:t>
            </a:r>
            <a:r>
              <a:rPr lang="en-US" sz="1000" dirty="0" smtClean="0"/>
              <a:t>atch: (”stream”, “80”)</a:t>
            </a:r>
          </a:p>
          <a:p>
            <a:r>
              <a:rPr lang="en-US" sz="1000" dirty="0"/>
              <a:t>a</a:t>
            </a:r>
            <a:r>
              <a:rPr lang="en-US" sz="1000" dirty="0" smtClean="0"/>
              <a:t>ction: allow | chain</a:t>
            </a:r>
            <a:endParaRPr lang="en-US" sz="1000" dirty="0"/>
          </a:p>
        </p:txBody>
      </p:sp>
      <p:sp>
        <p:nvSpPr>
          <p:cNvPr id="27" name="Rounded Rectangle 26"/>
          <p:cNvSpPr/>
          <p:nvPr/>
        </p:nvSpPr>
        <p:spPr>
          <a:xfrm>
            <a:off x="2540287" y="3725021"/>
            <a:ext cx="2836553" cy="846339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VPP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776609" y="3995987"/>
            <a:ext cx="900627" cy="411033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c</a:t>
            </a:r>
            <a:r>
              <a:rPr lang="en-US" sz="1000" smtClean="0">
                <a:solidFill>
                  <a:schemeClr val="tx1"/>
                </a:solidFill>
              </a:rPr>
              <a:t>onnection</a:t>
            </a:r>
            <a:endParaRPr lang="en-US" sz="1000" dirty="0" smtClean="0">
              <a:solidFill>
                <a:schemeClr val="tx1"/>
              </a:solidFill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manager</a:t>
            </a:r>
          </a:p>
        </p:txBody>
      </p:sp>
      <p:cxnSp>
        <p:nvCxnSpPr>
          <p:cNvPr id="36" name="Straight Arrow Connector 35"/>
          <p:cNvCxnSpPr>
            <a:stCxn id="38" idx="2"/>
          </p:cNvCxnSpPr>
          <p:nvPr/>
        </p:nvCxnSpPr>
        <p:spPr>
          <a:xfrm>
            <a:off x="1670960" y="3892700"/>
            <a:ext cx="1105649" cy="308804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43382" y="4078392"/>
            <a:ext cx="17347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s</a:t>
            </a:r>
            <a:r>
              <a:rPr lang="en-US" sz="1000" dirty="0" err="1" smtClean="0"/>
              <a:t>ockaddr_in</a:t>
            </a:r>
            <a:r>
              <a:rPr lang="en-US" sz="1000" dirty="0" smtClean="0"/>
              <a:t>(”stream”, “80”)</a:t>
            </a:r>
            <a:endParaRPr lang="en-US" sz="1000" dirty="0"/>
          </a:p>
        </p:txBody>
      </p:sp>
      <p:sp>
        <p:nvSpPr>
          <p:cNvPr id="38" name="Rounded Rectangle 37"/>
          <p:cNvSpPr/>
          <p:nvPr/>
        </p:nvSpPr>
        <p:spPr>
          <a:xfrm>
            <a:off x="3428184" y="2581169"/>
            <a:ext cx="1066045" cy="570229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chemeClr val="bg2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483666" y="2679266"/>
            <a:ext cx="953247" cy="472132"/>
            <a:chOff x="2601109" y="3507401"/>
            <a:chExt cx="953247" cy="472132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7323" y="3507401"/>
              <a:ext cx="556070" cy="320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41" name="TextBox 40"/>
            <p:cNvSpPr txBox="1"/>
            <p:nvPr/>
          </p:nvSpPr>
          <p:spPr>
            <a:xfrm>
              <a:off x="2601109" y="3764089"/>
              <a:ext cx="953247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container agent</a:t>
              </a:r>
              <a:endParaRPr lang="en-US" sz="800" dirty="0"/>
            </a:p>
          </p:txBody>
        </p:sp>
      </p:grpSp>
      <p:cxnSp>
        <p:nvCxnSpPr>
          <p:cNvPr id="42" name="Straight Arrow Connector 41"/>
          <p:cNvCxnSpPr/>
          <p:nvPr/>
        </p:nvCxnSpPr>
        <p:spPr>
          <a:xfrm flipH="1">
            <a:off x="3958564" y="3151398"/>
            <a:ext cx="2643" cy="57362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487686" y="3260715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</a:t>
            </a:r>
            <a:r>
              <a:rPr lang="en-US" sz="1000" dirty="0" smtClean="0"/>
              <a:t>atch: (”stream”, “80”)</a:t>
            </a:r>
          </a:p>
          <a:p>
            <a:r>
              <a:rPr lang="en-US" sz="1000" dirty="0"/>
              <a:t>a</a:t>
            </a:r>
            <a:r>
              <a:rPr lang="en-US" sz="1000" dirty="0" smtClean="0"/>
              <a:t>ction: allow | chain</a:t>
            </a:r>
            <a:endParaRPr lang="en-US" sz="1000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4302694" y="3156157"/>
            <a:ext cx="4214" cy="568864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308303" y="3238034"/>
            <a:ext cx="1433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s</a:t>
            </a:r>
            <a:r>
              <a:rPr lang="en-US" sz="1000" dirty="0" err="1" smtClean="0"/>
              <a:t>ockaddr_in</a:t>
            </a:r>
            <a:r>
              <a:rPr lang="en-US" sz="1000" dirty="0" smtClean="0"/>
              <a:t>(”stream”, “80”)</a:t>
            </a:r>
            <a:endParaRPr lang="en-US" sz="1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70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Arrow Connector 33"/>
          <p:cNvCxnSpPr>
            <a:stCxn id="32" idx="2"/>
            <a:endCxn id="16" idx="0"/>
          </p:cNvCxnSpPr>
          <p:nvPr/>
        </p:nvCxnSpPr>
        <p:spPr>
          <a:xfrm flipH="1">
            <a:off x="3961207" y="2034898"/>
            <a:ext cx="381140" cy="546271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Intelligent Policy and Security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31726" y="1618746"/>
            <a:ext cx="1278467" cy="2273954"/>
            <a:chOff x="740451" y="954740"/>
            <a:chExt cx="1278467" cy="2273954"/>
          </a:xfrm>
        </p:grpSpPr>
        <p:sp>
          <p:nvSpPr>
            <p:cNvPr id="6" name="Rounded Rectangle 5"/>
            <p:cNvSpPr/>
            <p:nvPr/>
          </p:nvSpPr>
          <p:spPr>
            <a:xfrm>
              <a:off x="740451" y="954740"/>
              <a:ext cx="1278467" cy="2273954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200" dirty="0" smtClean="0">
                  <a:solidFill>
                    <a:schemeClr val="bg2"/>
                  </a:solidFill>
                </a:rPr>
                <a:t>PID 1234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040145" y="1370892"/>
              <a:ext cx="780227" cy="2823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smtClean="0">
                  <a:solidFill>
                    <a:schemeClr val="tx1"/>
                  </a:solidFill>
                </a:rPr>
                <a:t>socket()</a:t>
              </a:r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040145" y="1809329"/>
              <a:ext cx="780227" cy="2823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bind()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1054558" y="2247766"/>
              <a:ext cx="780227" cy="2823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listen()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1054558" y="2686203"/>
              <a:ext cx="780227" cy="2823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accept()</a:t>
              </a:r>
            </a:p>
          </p:txBody>
        </p:sp>
      </p:grpSp>
      <p:cxnSp>
        <p:nvCxnSpPr>
          <p:cNvPr id="29" name="Straight Arrow Connector 28"/>
          <p:cNvCxnSpPr>
            <a:stCxn id="33" idx="3"/>
          </p:cNvCxnSpPr>
          <p:nvPr/>
        </p:nvCxnSpPr>
        <p:spPr>
          <a:xfrm flipV="1">
            <a:off x="2310193" y="1670561"/>
            <a:ext cx="1176747" cy="10851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383841" y="1670561"/>
            <a:ext cx="10294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Image SHA ...fda7</a:t>
            </a:r>
            <a:endParaRPr lang="en-US" sz="8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3486940" y="1306224"/>
            <a:ext cx="1710813" cy="728674"/>
            <a:chOff x="3486940" y="1306224"/>
            <a:chExt cx="1710813" cy="728674"/>
          </a:xfrm>
        </p:grpSpPr>
        <p:sp>
          <p:nvSpPr>
            <p:cNvPr id="32" name="Rounded Rectangle 31"/>
            <p:cNvSpPr/>
            <p:nvPr/>
          </p:nvSpPr>
          <p:spPr>
            <a:xfrm>
              <a:off x="3486940" y="1306224"/>
              <a:ext cx="1710813" cy="72867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SHA: </a:t>
              </a:r>
              <a:r>
                <a:rPr lang="is-IS" sz="1200" dirty="0" smtClean="0">
                  <a:solidFill>
                    <a:schemeClr val="tx1"/>
                  </a:solidFill>
                </a:rPr>
                <a:t>…fda7 ==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736251" y="1618746"/>
              <a:ext cx="12121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m</a:t>
              </a:r>
              <a:r>
                <a:rPr lang="en-US" sz="800" dirty="0" smtClean="0"/>
                <a:t>atch: (”stream”, “80”)</a:t>
              </a:r>
            </a:p>
            <a:p>
              <a:r>
                <a:rPr lang="en-US" sz="800" dirty="0"/>
                <a:t>a</a:t>
              </a:r>
              <a:r>
                <a:rPr lang="en-US" sz="800" dirty="0" smtClean="0"/>
                <a:t>ction: allow | chain</a:t>
              </a:r>
              <a:endParaRPr lang="en-US" sz="800" dirty="0"/>
            </a:p>
          </p:txBody>
        </p:sp>
      </p:grpSp>
      <p:cxnSp>
        <p:nvCxnSpPr>
          <p:cNvPr id="38" name="Straight Arrow Connector 37"/>
          <p:cNvCxnSpPr>
            <a:stCxn id="16" idx="3"/>
            <a:endCxn id="43" idx="1"/>
          </p:cNvCxnSpPr>
          <p:nvPr/>
        </p:nvCxnSpPr>
        <p:spPr>
          <a:xfrm flipV="1">
            <a:off x="4494229" y="1539307"/>
            <a:ext cx="1574653" cy="1326977"/>
          </a:xfrm>
          <a:prstGeom prst="straightConnector1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968496" y="2489373"/>
            <a:ext cx="1433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s</a:t>
            </a:r>
            <a:r>
              <a:rPr lang="en-US" sz="1000" dirty="0" err="1" smtClean="0"/>
              <a:t>ockaddr_in</a:t>
            </a:r>
            <a:r>
              <a:rPr lang="en-US" sz="1000" dirty="0" smtClean="0"/>
              <a:t>(”stream”, “80”)</a:t>
            </a:r>
            <a:endParaRPr lang="en-US" sz="10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6068882" y="869092"/>
            <a:ext cx="1941044" cy="1340429"/>
            <a:chOff x="3156674" y="922304"/>
            <a:chExt cx="1941044" cy="1340429"/>
          </a:xfrm>
        </p:grpSpPr>
        <p:sp>
          <p:nvSpPr>
            <p:cNvPr id="43" name="Rounded Rectangle 42"/>
            <p:cNvSpPr/>
            <p:nvPr/>
          </p:nvSpPr>
          <p:spPr>
            <a:xfrm>
              <a:off x="3156674" y="922304"/>
              <a:ext cx="1602482" cy="1340429"/>
            </a:xfrm>
            <a:prstGeom prst="roundRect">
              <a:avLst/>
            </a:prstGeom>
            <a:solidFill>
              <a:schemeClr val="lt1"/>
            </a:solidFill>
            <a:ln>
              <a:solidFill>
                <a:schemeClr val="bg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smtClean="0">
                <a:solidFill>
                  <a:schemeClr val="bg2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664312" y="1972433"/>
              <a:ext cx="143340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s</a:t>
              </a:r>
              <a:r>
                <a:rPr lang="en-US" sz="800" dirty="0" smtClean="0"/>
                <a:t>ervice discovery</a:t>
              </a:r>
              <a:endParaRPr lang="en-US" sz="800" dirty="0"/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4314" y="946206"/>
              <a:ext cx="757437" cy="963458"/>
            </a:xfrm>
            <a:prstGeom prst="rect">
              <a:avLst/>
            </a:prstGeom>
          </p:spPr>
        </p:pic>
      </p:grpSp>
      <p:sp>
        <p:nvSpPr>
          <p:cNvPr id="40" name="Rounded Rectangle 39"/>
          <p:cNvSpPr/>
          <p:nvPr/>
        </p:nvSpPr>
        <p:spPr>
          <a:xfrm>
            <a:off x="2540287" y="3725021"/>
            <a:ext cx="2836553" cy="846339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VPP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776609" y="3995987"/>
            <a:ext cx="900627" cy="411033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c</a:t>
            </a:r>
            <a:r>
              <a:rPr lang="en-US" sz="1000" smtClean="0">
                <a:solidFill>
                  <a:schemeClr val="tx1"/>
                </a:solidFill>
              </a:rPr>
              <a:t>onnection</a:t>
            </a:r>
            <a:endParaRPr lang="en-US" sz="1000" dirty="0" smtClean="0">
              <a:solidFill>
                <a:schemeClr val="tx1"/>
              </a:solidFill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manager</a:t>
            </a:r>
          </a:p>
        </p:txBody>
      </p:sp>
      <p:cxnSp>
        <p:nvCxnSpPr>
          <p:cNvPr id="46" name="Straight Arrow Connector 45"/>
          <p:cNvCxnSpPr>
            <a:stCxn id="48" idx="2"/>
          </p:cNvCxnSpPr>
          <p:nvPr/>
        </p:nvCxnSpPr>
        <p:spPr>
          <a:xfrm>
            <a:off x="1670960" y="3892700"/>
            <a:ext cx="1105649" cy="308804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3428184" y="2581169"/>
            <a:ext cx="1066045" cy="570229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chemeClr val="bg2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483666" y="2679266"/>
            <a:ext cx="953247" cy="472132"/>
            <a:chOff x="2601109" y="3507401"/>
            <a:chExt cx="953247" cy="472132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7323" y="3507401"/>
              <a:ext cx="556070" cy="320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51" name="TextBox 50"/>
            <p:cNvSpPr txBox="1"/>
            <p:nvPr/>
          </p:nvSpPr>
          <p:spPr>
            <a:xfrm>
              <a:off x="2601109" y="3764089"/>
              <a:ext cx="953247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container agent</a:t>
              </a:r>
              <a:endParaRPr lang="en-US" sz="800" dirty="0"/>
            </a:p>
          </p:txBody>
        </p:sp>
      </p:grpSp>
      <p:cxnSp>
        <p:nvCxnSpPr>
          <p:cNvPr id="52" name="Straight Arrow Connector 51"/>
          <p:cNvCxnSpPr/>
          <p:nvPr/>
        </p:nvCxnSpPr>
        <p:spPr>
          <a:xfrm flipH="1">
            <a:off x="3958564" y="3151398"/>
            <a:ext cx="2643" cy="57362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4302694" y="3156157"/>
            <a:ext cx="4214" cy="568864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756542" y="2222533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</a:t>
            </a:r>
            <a:r>
              <a:rPr lang="en-US" sz="1000" dirty="0" smtClean="0"/>
              <a:t>atch: (”stream”, “80”)</a:t>
            </a:r>
          </a:p>
          <a:p>
            <a:r>
              <a:rPr lang="en-US" sz="1000" dirty="0"/>
              <a:t>a</a:t>
            </a:r>
            <a:r>
              <a:rPr lang="en-US" sz="1000" dirty="0" smtClean="0"/>
              <a:t>ction: allow | chain</a:t>
            </a:r>
            <a:endParaRPr lang="en-US" sz="1000" dirty="0"/>
          </a:p>
        </p:txBody>
      </p:sp>
      <p:sp>
        <p:nvSpPr>
          <p:cNvPr id="37" name="TextBox 36"/>
          <p:cNvSpPr txBox="1"/>
          <p:nvPr/>
        </p:nvSpPr>
        <p:spPr>
          <a:xfrm>
            <a:off x="643382" y="4078392"/>
            <a:ext cx="17347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s</a:t>
            </a:r>
            <a:r>
              <a:rPr lang="en-US" sz="1000" dirty="0" err="1" smtClean="0"/>
              <a:t>ockaddr_in</a:t>
            </a:r>
            <a:r>
              <a:rPr lang="en-US" sz="1000" dirty="0" smtClean="0"/>
              <a:t>(”stream”, “80”)</a:t>
            </a:r>
            <a:endParaRPr lang="en-US" sz="1000" dirty="0"/>
          </a:p>
        </p:txBody>
      </p:sp>
      <p:sp>
        <p:nvSpPr>
          <p:cNvPr id="56" name="TextBox 55"/>
          <p:cNvSpPr txBox="1"/>
          <p:nvPr/>
        </p:nvSpPr>
        <p:spPr>
          <a:xfrm>
            <a:off x="2487686" y="3260715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</a:t>
            </a:r>
            <a:r>
              <a:rPr lang="en-US" sz="1000" dirty="0" smtClean="0"/>
              <a:t>atch: (”stream”, “80”)</a:t>
            </a:r>
          </a:p>
          <a:p>
            <a:r>
              <a:rPr lang="en-US" sz="1000" dirty="0"/>
              <a:t>a</a:t>
            </a:r>
            <a:r>
              <a:rPr lang="en-US" sz="1000" dirty="0" smtClean="0"/>
              <a:t>ction: allow | chain</a:t>
            </a:r>
            <a:endParaRPr lang="en-US" sz="1000" dirty="0"/>
          </a:p>
        </p:txBody>
      </p:sp>
      <p:sp>
        <p:nvSpPr>
          <p:cNvPr id="57" name="TextBox 56"/>
          <p:cNvSpPr txBox="1"/>
          <p:nvPr/>
        </p:nvSpPr>
        <p:spPr>
          <a:xfrm>
            <a:off x="4308303" y="3238034"/>
            <a:ext cx="1433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s</a:t>
            </a:r>
            <a:r>
              <a:rPr lang="en-US" sz="1000" dirty="0" err="1" smtClean="0"/>
              <a:t>ockaddr_in</a:t>
            </a:r>
            <a:r>
              <a:rPr lang="en-US" sz="1000" dirty="0" smtClean="0"/>
              <a:t>(”stream”, “80”)</a:t>
            </a:r>
            <a:endParaRPr lang="en-US" sz="1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851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– service ready ?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219200" y="3257549"/>
            <a:ext cx="685800" cy="212863"/>
          </a:xfrm>
          <a:prstGeom prst="roundRect">
            <a:avLst/>
          </a:prstGeom>
          <a:solidFill>
            <a:schemeClr val="lt1"/>
          </a:solidFill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device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83208" y="2826058"/>
            <a:ext cx="2031392" cy="66347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800" b="1" dirty="0" smtClean="0">
                <a:solidFill>
                  <a:schemeClr val="bg2"/>
                </a:solidFill>
              </a:rPr>
              <a:t>kernel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78493" y="2038350"/>
            <a:ext cx="2036107" cy="727105"/>
          </a:xfrm>
          <a:prstGeom prst="roundRect">
            <a:avLst/>
          </a:prstGeom>
          <a:noFill/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800" b="1" dirty="0" smtClean="0">
                <a:solidFill>
                  <a:schemeClr val="bg2"/>
                </a:solidFill>
              </a:rPr>
              <a:t>app</a:t>
            </a:r>
          </a:p>
        </p:txBody>
      </p:sp>
      <p:sp>
        <p:nvSpPr>
          <p:cNvPr id="30" name="Oval 29"/>
          <p:cNvSpPr/>
          <p:nvPr/>
        </p:nvSpPr>
        <p:spPr>
          <a:xfrm>
            <a:off x="1676400" y="2183199"/>
            <a:ext cx="685800" cy="343363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API()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958138" y="1263006"/>
            <a:ext cx="2709489" cy="775344"/>
          </a:xfrm>
          <a:prstGeom prst="wedgeRoundRectCallout">
            <a:avLst>
              <a:gd name="adj1" fmla="val -112697"/>
              <a:gd name="adj2" fmla="val 71365"/>
              <a:gd name="adj3" fmla="val 16667"/>
            </a:avLst>
          </a:prstGeom>
          <a:noFill/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/>
              <a:t>t</a:t>
            </a:r>
            <a:r>
              <a:rPr lang="en-US" sz="1800" dirty="0" err="1" smtClean="0">
                <a:solidFill>
                  <a:schemeClr val="tx1"/>
                </a:solidFill>
              </a:rPr>
              <a:t>This</a:t>
            </a:r>
            <a:r>
              <a:rPr lang="en-US" sz="1800" dirty="0" smtClean="0">
                <a:solidFill>
                  <a:schemeClr val="tx1"/>
                </a:solidFill>
              </a:rPr>
              <a:t> is when a service is ready</a:t>
            </a:r>
            <a:r>
              <a:rPr lang="is-IS" sz="1800" dirty="0" smtClean="0">
                <a:solidFill>
                  <a:schemeClr val="tx1"/>
                </a:solidFill>
              </a:rPr>
              <a:t>….</a:t>
            </a:r>
            <a:endParaRPr lang="en-US" sz="1800" dirty="0" smtClean="0"/>
          </a:p>
        </p:txBody>
      </p:sp>
      <p:sp>
        <p:nvSpPr>
          <p:cNvPr id="45" name="Rounded Rectangular Callout 44"/>
          <p:cNvSpPr/>
          <p:nvPr/>
        </p:nvSpPr>
        <p:spPr>
          <a:xfrm>
            <a:off x="3940057" y="2765455"/>
            <a:ext cx="2781827" cy="500259"/>
          </a:xfrm>
          <a:prstGeom prst="wedgeRoundRectCallout">
            <a:avLst>
              <a:gd name="adj1" fmla="val -122608"/>
              <a:gd name="adj2" fmla="val 64543"/>
              <a:gd name="adj3" fmla="val 16667"/>
            </a:avLst>
          </a:prstGeom>
          <a:noFill/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800" dirty="0" smtClean="0">
                <a:solidFill>
                  <a:schemeClr val="tx1"/>
                </a:solidFill>
              </a:rPr>
              <a:t>… not this.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37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170123" y="2710624"/>
            <a:ext cx="821955" cy="227528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>
                <a:solidFill>
                  <a:schemeClr val="tx1"/>
                </a:solidFill>
              </a:rPr>
              <a:t>FIFO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– FIFO </a:t>
            </a:r>
            <a:r>
              <a:rPr lang="en-US" dirty="0" err="1" smtClean="0"/>
              <a:t>quiesce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00263" y="1483846"/>
            <a:ext cx="1278467" cy="1116489"/>
          </a:xfrm>
          <a:prstGeom prst="roundRect">
            <a:avLst/>
          </a:prstGeom>
          <a:noFill/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PID 1234</a:t>
            </a: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1778730" y="2042091"/>
            <a:ext cx="1505869" cy="672008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2409659" y="2105335"/>
            <a:ext cx="2027499" cy="1033965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VPP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284599" y="2600335"/>
            <a:ext cx="821955" cy="227528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>
                <a:solidFill>
                  <a:schemeClr val="tx1"/>
                </a:solidFill>
              </a:rPr>
              <a:t>FIFO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399075" y="2533616"/>
            <a:ext cx="821955" cy="227528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>
                <a:solidFill>
                  <a:schemeClr val="tx1"/>
                </a:solidFill>
              </a:rPr>
              <a:t>FIFO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99958" y="2144392"/>
            <a:ext cx="679077" cy="28238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s</a:t>
            </a:r>
            <a:r>
              <a:rPr lang="en-US" sz="800" smtClean="0">
                <a:solidFill>
                  <a:schemeClr val="tx1"/>
                </a:solidFill>
              </a:rPr>
              <a:t>end</a:t>
            </a:r>
            <a:r>
              <a:rPr lang="en-US" sz="800" dirty="0" smtClean="0">
                <a:solidFill>
                  <a:schemeClr val="tx1"/>
                </a:solidFill>
              </a:rPr>
              <a:t>()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563888" y="3443897"/>
            <a:ext cx="1066045" cy="570229"/>
            <a:chOff x="2545627" y="3409304"/>
            <a:chExt cx="1066045" cy="570229"/>
          </a:xfrm>
        </p:grpSpPr>
        <p:sp>
          <p:nvSpPr>
            <p:cNvPr id="24" name="Rounded Rectangle 23"/>
            <p:cNvSpPr/>
            <p:nvPr/>
          </p:nvSpPr>
          <p:spPr>
            <a:xfrm>
              <a:off x="2545627" y="3409304"/>
              <a:ext cx="1066045" cy="570229"/>
            </a:xfrm>
            <a:prstGeom prst="roundRect">
              <a:avLst/>
            </a:prstGeom>
            <a:solidFill>
              <a:schemeClr val="lt1"/>
            </a:solidFill>
            <a:ln>
              <a:solidFill>
                <a:schemeClr val="bg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smtClean="0">
                <a:solidFill>
                  <a:schemeClr val="bg2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2601109" y="3507401"/>
              <a:ext cx="953247" cy="472132"/>
              <a:chOff x="2601109" y="3507401"/>
              <a:chExt cx="953247" cy="472132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7323" y="3507401"/>
                <a:ext cx="556070" cy="320040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2601109" y="3764089"/>
                <a:ext cx="95324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smtClean="0"/>
                  <a:t>container agent</a:t>
                </a:r>
                <a:endParaRPr lang="en-US" sz="800" dirty="0"/>
              </a:p>
            </p:txBody>
          </p:sp>
        </p:grpSp>
      </p:grpSp>
      <p:cxnSp>
        <p:nvCxnSpPr>
          <p:cNvPr id="31" name="Straight Arrow Connector 30"/>
          <p:cNvCxnSpPr>
            <a:stCxn id="24" idx="1"/>
            <a:endCxn id="14" idx="3"/>
          </p:cNvCxnSpPr>
          <p:nvPr/>
        </p:nvCxnSpPr>
        <p:spPr>
          <a:xfrm flipH="1" flipV="1">
            <a:off x="4437158" y="2622318"/>
            <a:ext cx="1126730" cy="1106694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80220" y="3394237"/>
            <a:ext cx="4400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PID 1234: “Is allowed ZERO FIFOs - starting now”</a:t>
            </a:r>
            <a:endParaRPr lang="en-US" sz="1400" b="1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384" y="1470272"/>
            <a:ext cx="698111" cy="67667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180784" y="1126681"/>
            <a:ext cx="2279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k</a:t>
            </a:r>
            <a:r>
              <a:rPr lang="en-US" sz="1400" b="1" dirty="0" err="1" smtClean="0"/>
              <a:t>ubectl</a:t>
            </a:r>
            <a:r>
              <a:rPr lang="en-US" sz="1400" b="1" dirty="0" smtClean="0"/>
              <a:t> rolling-update </a:t>
            </a:r>
            <a:r>
              <a:rPr lang="is-IS" sz="1400" b="1" dirty="0" smtClean="0"/>
              <a:t>…</a:t>
            </a:r>
            <a:endParaRPr lang="en-US" sz="1400" b="1" dirty="0"/>
          </a:p>
        </p:txBody>
      </p:sp>
      <p:cxnSp>
        <p:nvCxnSpPr>
          <p:cNvPr id="38" name="Straight Arrow Connector 37"/>
          <p:cNvCxnSpPr>
            <a:endCxn id="24" idx="0"/>
          </p:cNvCxnSpPr>
          <p:nvPr/>
        </p:nvCxnSpPr>
        <p:spPr>
          <a:xfrm flipH="1">
            <a:off x="6096911" y="1970150"/>
            <a:ext cx="1168561" cy="1473747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29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 161"/>
          <p:cNvGrpSpPr/>
          <p:nvPr/>
        </p:nvGrpSpPr>
        <p:grpSpPr>
          <a:xfrm>
            <a:off x="1767982" y="1664113"/>
            <a:ext cx="1237847" cy="2963930"/>
            <a:chOff x="2667904" y="1395207"/>
            <a:chExt cx="1650463" cy="3951906"/>
          </a:xfrm>
        </p:grpSpPr>
        <p:sp>
          <p:nvSpPr>
            <p:cNvPr id="161" name="Rectangle 160"/>
            <p:cNvSpPr/>
            <p:nvPr/>
          </p:nvSpPr>
          <p:spPr>
            <a:xfrm>
              <a:off x="2682003" y="4428984"/>
              <a:ext cx="1636364" cy="91812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FFFFFF">
                    <a:alpha val="7000"/>
                  </a:srgbClr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grpSp>
          <p:nvGrpSpPr>
            <p:cNvPr id="137" name="Group 136"/>
            <p:cNvGrpSpPr/>
            <p:nvPr/>
          </p:nvGrpSpPr>
          <p:grpSpPr>
            <a:xfrm>
              <a:off x="2667904" y="1395207"/>
              <a:ext cx="1650463" cy="2951306"/>
              <a:chOff x="2613917" y="1395207"/>
              <a:chExt cx="1650463" cy="2951306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2623210" y="1719983"/>
                <a:ext cx="1631876" cy="2626529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50000"/>
                  <a:alpha val="10000"/>
                </a:schemeClr>
              </a:solidFill>
              <a:ln>
                <a:noFill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050" dirty="0">
                  <a:solidFill>
                    <a:schemeClr val="tx2"/>
                  </a:solidFill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2933355" y="3060194"/>
                <a:ext cx="1011586" cy="508172"/>
                <a:chOff x="3008412" y="3328034"/>
                <a:chExt cx="1011586" cy="508172"/>
              </a:xfrm>
            </p:grpSpPr>
            <p:pic>
              <p:nvPicPr>
                <p:cNvPr id="5" name="Picture 4" descr="mage result for openstack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08412" y="3328034"/>
                  <a:ext cx="508172" cy="50817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" name="Picture 6" descr="mage result for vmware">
                  <a:hlinkClick r:id="rId5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93425" y="3368834"/>
                  <a:ext cx="426573" cy="4265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" name="Picture 7" descr="10146_IT_128.png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77288" y="3500027"/>
                <a:ext cx="723720" cy="846486"/>
              </a:xfrm>
              <a:prstGeom prst="rect">
                <a:avLst/>
              </a:prstGeo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40" name="Rounded Rectangle 39"/>
              <p:cNvSpPr/>
              <p:nvPr/>
            </p:nvSpPr>
            <p:spPr>
              <a:xfrm>
                <a:off x="2621193" y="1395207"/>
                <a:ext cx="1635911" cy="491173"/>
              </a:xfrm>
              <a:prstGeom prst="roundRect">
                <a:avLst>
                  <a:gd name="adj" fmla="val 0"/>
                </a:avLst>
              </a:prstGeom>
              <a:solidFill>
                <a:srgbClr val="06466D"/>
              </a:solidFill>
              <a:ln>
                <a:noFill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r>
                  <a:rPr lang="en-US" sz="750" dirty="0">
                    <a:solidFill>
                      <a:schemeClr val="bg1">
                        <a:lumMod val="85000"/>
                      </a:schemeClr>
                    </a:solidFill>
                    <a:latin typeface="Arial"/>
                    <a:cs typeface="Arial"/>
                  </a:rPr>
                  <a:t>2008</a:t>
                </a:r>
              </a:p>
              <a:p>
                <a:pPr algn="ctr"/>
                <a:r>
                  <a:rPr lang="en-US" sz="750" dirty="0">
                    <a:solidFill>
                      <a:schemeClr val="bg1">
                        <a:lumMod val="85000"/>
                      </a:schemeClr>
                    </a:solidFill>
                    <a:latin typeface="Arial"/>
                    <a:cs typeface="Arial"/>
                  </a:rPr>
                  <a:t>VIRTUAL MACHINES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850097" y="2002448"/>
                <a:ext cx="1178102" cy="230832"/>
              </a:xfrm>
              <a:prstGeom prst="rect">
                <a:avLst/>
              </a:prstGeom>
              <a:solidFill>
                <a:srgbClr val="1F1F20">
                  <a:alpha val="37000"/>
                </a:srgb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525" dirty="0">
                    <a:solidFill>
                      <a:schemeClr val="bg1"/>
                    </a:solidFill>
                  </a:rPr>
                  <a:t>Virtual Media Functions</a:t>
                </a:r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40834" y="2207591"/>
                <a:ext cx="996629" cy="291696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67609" y="2669034"/>
                <a:ext cx="943078" cy="272840"/>
              </a:xfrm>
              <a:prstGeom prst="rect">
                <a:avLst/>
              </a:prstGeom>
            </p:spPr>
          </p:pic>
          <p:cxnSp>
            <p:nvCxnSpPr>
              <p:cNvPr id="50" name="Straight Connector 49"/>
              <p:cNvCxnSpPr/>
              <p:nvPr/>
            </p:nvCxnSpPr>
            <p:spPr>
              <a:xfrm>
                <a:off x="2613917" y="4330568"/>
                <a:ext cx="1650463" cy="0"/>
              </a:xfrm>
              <a:prstGeom prst="line">
                <a:avLst/>
              </a:prstGeom>
              <a:ln w="3175" cmpd="sng">
                <a:solidFill>
                  <a:srgbClr val="FFFFFF">
                    <a:alpha val="35000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3" name="Group 162"/>
          <p:cNvGrpSpPr/>
          <p:nvPr/>
        </p:nvGrpSpPr>
        <p:grpSpPr>
          <a:xfrm>
            <a:off x="3320516" y="1254344"/>
            <a:ext cx="1407060" cy="3051653"/>
            <a:chOff x="4633890" y="1628800"/>
            <a:chExt cx="1876080" cy="4068871"/>
          </a:xfrm>
        </p:grpSpPr>
        <p:sp>
          <p:nvSpPr>
            <p:cNvPr id="160" name="Rectangle 159"/>
            <p:cNvSpPr/>
            <p:nvPr/>
          </p:nvSpPr>
          <p:spPr>
            <a:xfrm>
              <a:off x="4634839" y="4944375"/>
              <a:ext cx="1874060" cy="75329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FFFFFF">
                    <a:alpha val="7000"/>
                  </a:srgbClr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4633890" y="1628800"/>
              <a:ext cx="1876080" cy="3222750"/>
              <a:chOff x="4515493" y="1628800"/>
              <a:chExt cx="1876080" cy="3222750"/>
            </a:xfrm>
          </p:grpSpPr>
          <p:sp>
            <p:nvSpPr>
              <p:cNvPr id="53" name="Rounded Rectangle 52"/>
              <p:cNvSpPr/>
              <p:nvPr/>
            </p:nvSpPr>
            <p:spPr>
              <a:xfrm>
                <a:off x="4516442" y="1953576"/>
                <a:ext cx="1874060" cy="2897974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alpha val="8000"/>
                </a:schemeClr>
              </a:solidFill>
              <a:ln>
                <a:noFill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050" dirty="0">
                  <a:solidFill>
                    <a:schemeClr val="tx2"/>
                  </a:solidFill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4515493" y="1628800"/>
                <a:ext cx="1876080" cy="491173"/>
              </a:xfrm>
              <a:prstGeom prst="roundRect">
                <a:avLst>
                  <a:gd name="adj" fmla="val 0"/>
                </a:avLst>
              </a:prstGeom>
              <a:solidFill>
                <a:schemeClr val="bg2"/>
              </a:solidFill>
              <a:ln>
                <a:noFill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r>
                  <a:rPr lang="en-US" sz="750" dirty="0">
                    <a:solidFill>
                      <a:schemeClr val="bg1"/>
                    </a:solidFill>
                    <a:latin typeface="Arial"/>
                    <a:cs typeface="Arial"/>
                  </a:rPr>
                  <a:t>2012</a:t>
                </a:r>
              </a:p>
              <a:p>
                <a:pPr algn="ctr"/>
                <a:r>
                  <a:rPr lang="en-US" sz="1050" dirty="0">
                    <a:solidFill>
                      <a:schemeClr val="bg1"/>
                    </a:solidFill>
                    <a:latin typeface="Arial"/>
                    <a:cs typeface="Arial"/>
                  </a:rPr>
                  <a:t>CLOUD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807353" y="2236041"/>
                <a:ext cx="1178101" cy="230832"/>
              </a:xfrm>
              <a:prstGeom prst="rect">
                <a:avLst/>
              </a:prstGeom>
              <a:solidFill>
                <a:srgbClr val="1F1F20">
                  <a:alpha val="37000"/>
                </a:srgb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525" dirty="0">
                    <a:solidFill>
                      <a:schemeClr val="bg1"/>
                    </a:solidFill>
                  </a:rPr>
                  <a:t>Virtual Media Functions</a:t>
                </a:r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98089" y="2441184"/>
                <a:ext cx="996629" cy="291696"/>
              </a:xfrm>
              <a:prstGeom prst="rect">
                <a:avLst/>
              </a:prstGeom>
            </p:spPr>
          </p:pic>
          <p:cxnSp>
            <p:nvCxnSpPr>
              <p:cNvPr id="69" name="Straight Connector 68"/>
              <p:cNvCxnSpPr/>
              <p:nvPr/>
            </p:nvCxnSpPr>
            <p:spPr>
              <a:xfrm>
                <a:off x="4516442" y="4851550"/>
                <a:ext cx="1875069" cy="0"/>
              </a:xfrm>
              <a:prstGeom prst="line">
                <a:avLst/>
              </a:prstGeom>
              <a:ln w="3175" cmpd="sng">
                <a:solidFill>
                  <a:srgbClr val="FFFFFF">
                    <a:alpha val="35000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3" name="Picture 8" descr="mage result for private cloud">
                <a:hlinkClick r:id="rId10"/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9224" y="2865307"/>
                <a:ext cx="1314359" cy="7030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4" name="Group 73"/>
              <p:cNvGrpSpPr/>
              <p:nvPr/>
            </p:nvGrpSpPr>
            <p:grpSpPr>
              <a:xfrm>
                <a:off x="4915481" y="3491621"/>
                <a:ext cx="961844" cy="726950"/>
                <a:chOff x="5491178" y="3775166"/>
                <a:chExt cx="1323360" cy="880111"/>
              </a:xfrm>
            </p:grpSpPr>
            <p:sp>
              <p:nvSpPr>
                <p:cNvPr id="75" name="Cloud 74"/>
                <p:cNvSpPr/>
                <p:nvPr/>
              </p:nvSpPr>
              <p:spPr>
                <a:xfrm>
                  <a:off x="5491178" y="3979598"/>
                  <a:ext cx="1323360" cy="478660"/>
                </a:xfrm>
                <a:prstGeom prst="cloud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76200" dist="50800" dir="5400000" algn="ctr" rotWithShape="0">
                    <a:srgbClr val="000000">
                      <a:alpha val="27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88" dirty="0">
                    <a:solidFill>
                      <a:schemeClr val="bg2"/>
                    </a:solidFill>
                  </a:endParaRPr>
                </a:p>
              </p:txBody>
            </p:sp>
            <p:pic>
              <p:nvPicPr>
                <p:cNvPr id="76" name="Picture 4" descr="mage result for AWS">
                  <a:hlinkClick r:id="rId12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12628" y="3775166"/>
                  <a:ext cx="990744" cy="88011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1" name="Group 40"/>
              <p:cNvGrpSpPr/>
              <p:nvPr/>
            </p:nvGrpSpPr>
            <p:grpSpPr>
              <a:xfrm>
                <a:off x="4578883" y="4005064"/>
                <a:ext cx="1635041" cy="846486"/>
                <a:chOff x="4582244" y="4005064"/>
                <a:chExt cx="1635041" cy="846486"/>
              </a:xfrm>
            </p:grpSpPr>
            <p:grpSp>
              <p:nvGrpSpPr>
                <p:cNvPr id="77" name="Group 76"/>
                <p:cNvGrpSpPr/>
                <p:nvPr/>
              </p:nvGrpSpPr>
              <p:grpSpPr>
                <a:xfrm>
                  <a:off x="5052790" y="4111682"/>
                  <a:ext cx="1164495" cy="585322"/>
                  <a:chOff x="5399208" y="4656722"/>
                  <a:chExt cx="1323360" cy="585322"/>
                </a:xfrm>
              </p:grpSpPr>
              <p:sp>
                <p:nvSpPr>
                  <p:cNvPr id="78" name="Cloud 77"/>
                  <p:cNvSpPr/>
                  <p:nvPr/>
                </p:nvSpPr>
                <p:spPr>
                  <a:xfrm>
                    <a:off x="5399208" y="4656722"/>
                    <a:ext cx="1323360" cy="585322"/>
                  </a:xfrm>
                  <a:prstGeom prst="cloud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  <a:effectLst>
                    <a:outerShdw blurRad="76200" dist="50800" dir="5400000" algn="ctr" rotWithShape="0">
                      <a:srgbClr val="000000">
                        <a:alpha val="27000"/>
                      </a:srgb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88" dirty="0">
                      <a:solidFill>
                        <a:schemeClr val="bg2"/>
                      </a:solidFill>
                    </a:endParaRPr>
                  </a:p>
                </p:txBody>
              </p:sp>
              <p:pic>
                <p:nvPicPr>
                  <p:cNvPr id="79" name="Picture 6" descr="mage result for azure">
                    <a:hlinkClick r:id="rId14"/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713309" y="4656722"/>
                    <a:ext cx="780429" cy="58532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89" name="Picture 88" descr="10146_IT_128.png"/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82244" y="4005064"/>
                  <a:ext cx="723720" cy="846486"/>
                </a:xfrm>
                <a:prstGeom prst="rect">
                  <a:avLst/>
                </a:prstGeom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</p:grpSp>
      <p:grpSp>
        <p:nvGrpSpPr>
          <p:cNvPr id="147" name="Group 146"/>
          <p:cNvGrpSpPr/>
          <p:nvPr/>
        </p:nvGrpSpPr>
        <p:grpSpPr>
          <a:xfrm>
            <a:off x="5042264" y="881032"/>
            <a:ext cx="1612965" cy="3389255"/>
            <a:chOff x="6630128" y="1844824"/>
            <a:chExt cx="2150620" cy="4519006"/>
          </a:xfrm>
        </p:grpSpPr>
        <p:sp>
          <p:nvSpPr>
            <p:cNvPr id="90" name="Rounded Rectangle 89"/>
            <p:cNvSpPr/>
            <p:nvPr/>
          </p:nvSpPr>
          <p:spPr>
            <a:xfrm>
              <a:off x="6631286" y="2169600"/>
              <a:ext cx="2148304" cy="3148558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7000"/>
              </a:schemeClr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050" dirty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6630128" y="1844824"/>
              <a:ext cx="2150620" cy="491173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12700"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750" dirty="0">
                  <a:solidFill>
                    <a:schemeClr val="bg1"/>
                  </a:solidFill>
                  <a:latin typeface="Arial"/>
                  <a:cs typeface="Arial"/>
                </a:rPr>
                <a:t>2016</a:t>
              </a:r>
            </a:p>
            <a:p>
              <a:pPr algn="ctr"/>
              <a:r>
                <a:rPr lang="en-US" sz="1050" dirty="0">
                  <a:solidFill>
                    <a:schemeClr val="bg1"/>
                  </a:solidFill>
                  <a:latin typeface="Arial"/>
                  <a:cs typeface="Arial"/>
                </a:rPr>
                <a:t>CONTAINERS</a:t>
              </a: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6631077" y="5318158"/>
              <a:ext cx="2149461" cy="0"/>
            </a:xfrm>
            <a:prstGeom prst="line">
              <a:avLst/>
            </a:prstGeom>
            <a:ln w="3175" cmpd="sng">
              <a:solidFill>
                <a:srgbClr val="FFFFFF">
                  <a:alpha val="3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/>
            <p:cNvSpPr/>
            <p:nvPr/>
          </p:nvSpPr>
          <p:spPr>
            <a:xfrm>
              <a:off x="6631077" y="5409300"/>
              <a:ext cx="2149461" cy="95453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FFFFFF">
                    <a:alpha val="7000"/>
                  </a:srgbClr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0" name="Group 139"/>
            <p:cNvGrpSpPr/>
            <p:nvPr/>
          </p:nvGrpSpPr>
          <p:grpSpPr>
            <a:xfrm>
              <a:off x="7013530" y="2512545"/>
              <a:ext cx="1383817" cy="616889"/>
              <a:chOff x="7013530" y="2512545"/>
              <a:chExt cx="1383817" cy="616889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7013530" y="2512545"/>
                <a:ext cx="1383817" cy="4001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75" dirty="0">
                    <a:solidFill>
                      <a:schemeClr val="bg1"/>
                    </a:solidFill>
                  </a:rPr>
                  <a:t>Virtual Media Functions</a:t>
                </a:r>
              </a:p>
            </p:txBody>
          </p:sp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13251" y="2793360"/>
                <a:ext cx="1184375" cy="336074"/>
              </a:xfrm>
              <a:prstGeom prst="rect">
                <a:avLst/>
              </a:prstGeom>
            </p:spPr>
          </p:pic>
        </p:grpSp>
        <p:grpSp>
          <p:nvGrpSpPr>
            <p:cNvPr id="132" name="Group 131"/>
            <p:cNvGrpSpPr/>
            <p:nvPr/>
          </p:nvGrpSpPr>
          <p:grpSpPr>
            <a:xfrm>
              <a:off x="6750520" y="4082603"/>
              <a:ext cx="1922939" cy="1195235"/>
              <a:chOff x="6750520" y="3896303"/>
              <a:chExt cx="1922939" cy="1195235"/>
            </a:xfrm>
          </p:grpSpPr>
          <p:sp>
            <p:nvSpPr>
              <p:cNvPr id="118" name="Cloud 117"/>
              <p:cNvSpPr/>
              <p:nvPr/>
            </p:nvSpPr>
            <p:spPr>
              <a:xfrm>
                <a:off x="7508964" y="4117127"/>
                <a:ext cx="1164495" cy="478660"/>
              </a:xfrm>
              <a:prstGeom prst="cloud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88" dirty="0">
                  <a:solidFill>
                    <a:schemeClr val="bg2"/>
                  </a:solidFill>
                </a:endParaRPr>
              </a:p>
            </p:txBody>
          </p:sp>
          <p:pic>
            <p:nvPicPr>
              <p:cNvPr id="119" name="Picture 4" descr="mage result for AWS">
                <a:hlinkClick r:id="rId12"/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40436" y="3896303"/>
                <a:ext cx="871808" cy="8801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" name="Picture 127" descr="10146_IT_128.png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50520" y="4017634"/>
                <a:ext cx="918156" cy="1073904"/>
              </a:xfrm>
              <a:prstGeom prst="rect">
                <a:avLst/>
              </a:prstGeo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</p:pic>
        </p:grpSp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066713" y="3428656"/>
              <a:ext cx="606746" cy="576408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408616" y="3428656"/>
              <a:ext cx="606746" cy="576408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750520" y="3428656"/>
              <a:ext cx="606746" cy="576408"/>
            </a:xfrm>
            <a:prstGeom prst="rect">
              <a:avLst/>
            </a:prstGeom>
          </p:spPr>
        </p:pic>
      </p:grpSp>
      <p:grpSp>
        <p:nvGrpSpPr>
          <p:cNvPr id="146" name="Group 145"/>
          <p:cNvGrpSpPr/>
          <p:nvPr/>
        </p:nvGrpSpPr>
        <p:grpSpPr>
          <a:xfrm>
            <a:off x="6989346" y="666750"/>
            <a:ext cx="1695208" cy="3534572"/>
            <a:chOff x="9070957" y="2055935"/>
            <a:chExt cx="2260277" cy="4712762"/>
          </a:xfrm>
        </p:grpSpPr>
        <p:sp>
          <p:nvSpPr>
            <p:cNvPr id="105" name="Rounded Rectangle 104"/>
            <p:cNvSpPr/>
            <p:nvPr/>
          </p:nvSpPr>
          <p:spPr>
            <a:xfrm>
              <a:off x="9072174" y="2380711"/>
              <a:ext cx="2257843" cy="3334324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050" dirty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9070957" y="2055935"/>
              <a:ext cx="2260277" cy="613099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2700"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750" dirty="0">
                  <a:latin typeface="Arial"/>
                  <a:cs typeface="Arial"/>
                </a:rPr>
                <a:t>2018</a:t>
              </a:r>
            </a:p>
            <a:p>
              <a:pPr algn="ctr"/>
              <a:r>
                <a:rPr lang="en-US" sz="1050" dirty="0">
                  <a:latin typeface="Arial"/>
                  <a:cs typeface="Arial"/>
                </a:rPr>
                <a:t>WHAT’S NEXT </a:t>
              </a:r>
              <a:r>
                <a:rPr lang="is-IS" sz="1050" dirty="0">
                  <a:latin typeface="Arial"/>
                  <a:cs typeface="Arial"/>
                </a:rPr>
                <a:t>…</a:t>
              </a:r>
              <a:endParaRPr lang="en-US" sz="1050" dirty="0">
                <a:latin typeface="Arial"/>
                <a:cs typeface="Arial"/>
              </a:endParaRPr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9071565" y="5715035"/>
              <a:ext cx="2259060" cy="0"/>
            </a:xfrm>
            <a:prstGeom prst="line">
              <a:avLst/>
            </a:prstGeom>
            <a:ln w="3175" cmpd="sng">
              <a:solidFill>
                <a:srgbClr val="FFFFFF">
                  <a:alpha val="3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109"/>
            <p:cNvSpPr/>
            <p:nvPr/>
          </p:nvSpPr>
          <p:spPr>
            <a:xfrm>
              <a:off x="9071565" y="5814167"/>
              <a:ext cx="2259060" cy="95453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FFFFFF">
                    <a:alpha val="7000"/>
                  </a:srgbClr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9398662" y="2852936"/>
              <a:ext cx="1604866" cy="715430"/>
              <a:chOff x="7013530" y="2512545"/>
              <a:chExt cx="1383817" cy="616889"/>
            </a:xfrm>
          </p:grpSpPr>
          <p:sp>
            <p:nvSpPr>
              <p:cNvPr id="142" name="TextBox 141"/>
              <p:cNvSpPr txBox="1"/>
              <p:nvPr/>
            </p:nvSpPr>
            <p:spPr>
              <a:xfrm>
                <a:off x="7013530" y="2512545"/>
                <a:ext cx="1383817" cy="2255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75" dirty="0">
                    <a:solidFill>
                      <a:schemeClr val="bg1"/>
                    </a:solidFill>
                  </a:rPr>
                  <a:t>Virtual Media Functions</a:t>
                </a:r>
              </a:p>
            </p:txBody>
          </p:sp>
          <p:pic>
            <p:nvPicPr>
              <p:cNvPr id="143" name="Picture 14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13251" y="2793360"/>
                <a:ext cx="1184375" cy="336074"/>
              </a:xfrm>
              <a:prstGeom prst="rect">
                <a:avLst/>
              </a:prstGeom>
            </p:spPr>
          </p:pic>
        </p:grpSp>
        <p:pic>
          <p:nvPicPr>
            <p:cNvPr id="144" name="Picture 143"/>
            <p:cNvPicPr>
              <a:picLocks noChangeAspect="1"/>
            </p:cNvPicPr>
            <p:nvPr/>
          </p:nvPicPr>
          <p:blipFill rotWithShape="1">
            <a:blip r:embed="rId20"/>
            <a:srcRect l="10697" t="19168" r="9304"/>
            <a:stretch/>
          </p:blipFill>
          <p:spPr>
            <a:xfrm>
              <a:off x="9291636" y="3736897"/>
              <a:ext cx="1818919" cy="1471751"/>
            </a:xfrm>
            <a:prstGeom prst="rect">
              <a:avLst/>
            </a:prstGeom>
          </p:spPr>
        </p:pic>
        <p:sp>
          <p:nvSpPr>
            <p:cNvPr id="145" name="TextBox 144"/>
            <p:cNvSpPr txBox="1"/>
            <p:nvPr/>
          </p:nvSpPr>
          <p:spPr>
            <a:xfrm>
              <a:off x="9685570" y="4641599"/>
              <a:ext cx="1092607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sz="4950" dirty="0"/>
                <a:t>…</a:t>
              </a:r>
              <a:endParaRPr lang="en-US" sz="4950" dirty="0"/>
            </a:p>
          </p:txBody>
        </p:sp>
      </p:grpSp>
      <p:sp>
        <p:nvSpPr>
          <p:cNvPr id="150" name="Up Arrow 149"/>
          <p:cNvSpPr/>
          <p:nvPr/>
        </p:nvSpPr>
        <p:spPr>
          <a:xfrm>
            <a:off x="1961788" y="3944537"/>
            <a:ext cx="848277" cy="827131"/>
          </a:xfrm>
          <a:prstGeom prst="upArrow">
            <a:avLst>
              <a:gd name="adj1" fmla="val 66586"/>
              <a:gd name="adj2" fmla="val 50380"/>
            </a:avLst>
          </a:prstGeom>
          <a:solidFill>
            <a:srgbClr val="8DA525"/>
          </a:solidFill>
          <a:ln w="12700"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Media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Industry</a:t>
            </a:r>
          </a:p>
        </p:txBody>
      </p:sp>
      <p:grpSp>
        <p:nvGrpSpPr>
          <p:cNvPr id="159" name="Group 158"/>
          <p:cNvGrpSpPr/>
          <p:nvPr/>
        </p:nvGrpSpPr>
        <p:grpSpPr>
          <a:xfrm>
            <a:off x="381581" y="2558922"/>
            <a:ext cx="1063634" cy="2158544"/>
            <a:chOff x="934201" y="1063041"/>
            <a:chExt cx="1418179" cy="2878059"/>
          </a:xfrm>
        </p:grpSpPr>
        <p:grpSp>
          <p:nvGrpSpPr>
            <p:cNvPr id="148" name="Group 147"/>
            <p:cNvGrpSpPr/>
            <p:nvPr/>
          </p:nvGrpSpPr>
          <p:grpSpPr>
            <a:xfrm>
              <a:off x="937386" y="1063041"/>
              <a:ext cx="1414994" cy="2066690"/>
              <a:chOff x="937386" y="1063041"/>
              <a:chExt cx="1414994" cy="2066690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944971" y="1458911"/>
                <a:ext cx="1407408" cy="1670820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50000"/>
                  <a:alpha val="3000"/>
                </a:schemeClr>
              </a:solidFill>
              <a:ln>
                <a:noFill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050" dirty="0">
                  <a:solidFill>
                    <a:schemeClr val="tx2"/>
                  </a:solidFill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937386" y="1063041"/>
                <a:ext cx="1414994" cy="395870"/>
              </a:xfrm>
              <a:prstGeom prst="roundRect">
                <a:avLst>
                  <a:gd name="adj" fmla="val 0"/>
                </a:avLst>
              </a:prstGeom>
              <a:solidFill>
                <a:srgbClr val="02263C"/>
              </a:solidFill>
              <a:ln>
                <a:noFill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/>
                <a:r>
                  <a:rPr lang="en-US" sz="750" dirty="0">
                    <a:solidFill>
                      <a:srgbClr val="0096D6"/>
                    </a:solidFill>
                    <a:latin typeface="Arial"/>
                    <a:cs typeface="Arial"/>
                  </a:rPr>
                  <a:t>BARE METAL</a:t>
                </a: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1359261" y="2430313"/>
                <a:ext cx="637265" cy="116795"/>
                <a:chOff x="987725" y="858193"/>
                <a:chExt cx="4499013" cy="2760922"/>
              </a:xfrm>
              <a:effectLst/>
            </p:grpSpPr>
            <p:pic>
              <p:nvPicPr>
                <p:cNvPr id="28" name="Picture 4" descr="Kayenne 4ME Panel standard.png"/>
                <p:cNvPicPr>
                  <a:picLocks noChangeAspect="1"/>
                </p:cNvPicPr>
                <p:nvPr/>
              </p:nvPicPr>
              <p:blipFill>
                <a:blip r:embed="rId21" cstate="screen"/>
                <a:srcRect/>
                <a:stretch>
                  <a:fillRect/>
                </a:stretch>
              </p:blipFill>
              <p:spPr bwMode="auto">
                <a:xfrm>
                  <a:off x="987725" y="1276350"/>
                  <a:ext cx="4499013" cy="23427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glow rad="12700">
                    <a:schemeClr val="bg1">
                      <a:alpha val="75000"/>
                    </a:schemeClr>
                  </a:glow>
                </a:effectLst>
              </p:spPr>
            </p:pic>
            <p:pic>
              <p:nvPicPr>
                <p:cNvPr id="29" name="Picture 2"/>
                <p:cNvPicPr>
                  <a:picLocks noChangeAspect="1" noChangeArrowheads="1"/>
                </p:cNvPicPr>
                <p:nvPr/>
              </p:nvPicPr>
              <p:blipFill>
                <a:blip r:embed="rId2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27870" y="858193"/>
                  <a:ext cx="1316860" cy="7883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backgroundRemoval t="35800" b="61000" l="1600" r="100000"/>
                        </a14:imgEffect>
                      </a14:imgLayer>
                    </a14:imgProps>
                  </a:ext>
                </a:extLst>
              </a:blip>
              <a:srcRect t="35808" b="38820"/>
              <a:stretch/>
            </p:blipFill>
            <p:spPr>
              <a:xfrm>
                <a:off x="1379971" y="2155392"/>
                <a:ext cx="595844" cy="193271"/>
              </a:xfrm>
              <a:prstGeom prst="rect">
                <a:avLst/>
              </a:prstGeom>
            </p:spPr>
          </p:pic>
          <p:pic>
            <p:nvPicPr>
              <p:cNvPr id="22" name="Picture 2" descr="https://www.grassvalley.com/assets/imgcache/assets/media/8165/20150820-SubCat.Graphics.CG_Graphics_Processors.1360x1120.png_285_0.png">
                <a:hlinkClick r:id="rId25" tooltip="SubCat: Graphics: CG Graphics Processors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547" b="27610"/>
              <a:stretch/>
            </p:blipFill>
            <p:spPr bwMode="auto">
              <a:xfrm>
                <a:off x="1689842" y="1784967"/>
                <a:ext cx="565203" cy="3021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1020083" y="1495905"/>
                <a:ext cx="1257183" cy="230832"/>
              </a:xfrm>
              <a:prstGeom prst="rect">
                <a:avLst/>
              </a:prstGeom>
              <a:solidFill>
                <a:srgbClr val="1F1F20">
                  <a:alpha val="37000"/>
                </a:srgb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525" dirty="0">
                    <a:solidFill>
                      <a:schemeClr val="bg1"/>
                    </a:solidFill>
                  </a:rPr>
                  <a:t>Physical Media Functions</a:t>
                </a: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BEBA8EAE-BF5A-486C-A8C5-ECC9F3942E4B}">
                    <a14:imgProps xmlns:a14="http://schemas.microsoft.com/office/drawing/2010/main">
                      <a14:imgLayer r:embed="rId28">
                        <a14:imgEffect>
                          <a14:backgroundRemoval t="10000" b="90000" l="4930" r="9521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4243" y="1823999"/>
                <a:ext cx="543662" cy="280268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2393" y="2716204"/>
                <a:ext cx="619666" cy="348562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1081953" y="2895379"/>
                <a:ext cx="699190" cy="230832"/>
              </a:xfrm>
              <a:prstGeom prst="rect">
                <a:avLst/>
              </a:prstGeom>
              <a:solidFill>
                <a:srgbClr val="1F1F20">
                  <a:alpha val="37000"/>
                </a:srgb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525" dirty="0">
                    <a:solidFill>
                      <a:schemeClr val="bg1"/>
                    </a:solidFill>
                  </a:rPr>
                  <a:t>SDI Cables</a:t>
                </a: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1034472" y="2694016"/>
                <a:ext cx="1206866" cy="0"/>
              </a:xfrm>
              <a:prstGeom prst="line">
                <a:avLst/>
              </a:prstGeom>
              <a:ln w="3175" cmpd="sng">
                <a:solidFill>
                  <a:srgbClr val="FFFFFF">
                    <a:alpha val="10000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942026" y="3126727"/>
                <a:ext cx="1410353" cy="3004"/>
              </a:xfrm>
              <a:prstGeom prst="line">
                <a:avLst/>
              </a:prstGeom>
              <a:ln w="3175" cmpd="sng">
                <a:solidFill>
                  <a:srgbClr val="FFFFFF">
                    <a:alpha val="35000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8" name="Rectangle 157"/>
            <p:cNvSpPr/>
            <p:nvPr/>
          </p:nvSpPr>
          <p:spPr>
            <a:xfrm>
              <a:off x="934201" y="3224094"/>
              <a:ext cx="1407408" cy="71700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FFFFFF">
                    <a:alpha val="7000"/>
                  </a:srgbClr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n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164" name="Up Arrow 163"/>
          <p:cNvSpPr/>
          <p:nvPr/>
        </p:nvSpPr>
        <p:spPr>
          <a:xfrm>
            <a:off x="5404607" y="3590906"/>
            <a:ext cx="853257" cy="1180762"/>
          </a:xfrm>
          <a:prstGeom prst="upArrow">
            <a:avLst>
              <a:gd name="adj1" fmla="val 66586"/>
              <a:gd name="adj2" fmla="val 50380"/>
            </a:avLst>
          </a:prstGeom>
          <a:solidFill>
            <a:srgbClr val="8DA525"/>
          </a:solidFill>
          <a:ln w="12700"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Cloud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Industry</a:t>
            </a:r>
          </a:p>
        </p:txBody>
      </p:sp>
      <p:grpSp>
        <p:nvGrpSpPr>
          <p:cNvPr id="172" name="Group 171"/>
          <p:cNvGrpSpPr/>
          <p:nvPr/>
        </p:nvGrpSpPr>
        <p:grpSpPr>
          <a:xfrm>
            <a:off x="2861014" y="4187127"/>
            <a:ext cx="2519636" cy="326351"/>
            <a:chOff x="4097578" y="6018398"/>
            <a:chExt cx="3359515" cy="435134"/>
          </a:xfrm>
          <a:solidFill>
            <a:schemeClr val="bg1"/>
          </a:solidFill>
        </p:grpSpPr>
        <p:sp>
          <p:nvSpPr>
            <p:cNvPr id="152" name="TextBox 151"/>
            <p:cNvSpPr txBox="1"/>
            <p:nvPr/>
          </p:nvSpPr>
          <p:spPr>
            <a:xfrm>
              <a:off x="5429494" y="6084201"/>
              <a:ext cx="680101" cy="36933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GAP</a:t>
              </a:r>
            </a:p>
          </p:txBody>
        </p:sp>
        <p:cxnSp>
          <p:nvCxnSpPr>
            <p:cNvPr id="166" name="Straight Arrow Connector 165"/>
            <p:cNvCxnSpPr/>
            <p:nvPr/>
          </p:nvCxnSpPr>
          <p:spPr>
            <a:xfrm>
              <a:off x="4097578" y="6018398"/>
              <a:ext cx="3348893" cy="0"/>
            </a:xfrm>
            <a:prstGeom prst="straightConnector1">
              <a:avLst/>
            </a:prstGeom>
            <a:grpFill/>
            <a:ln w="3175" cmpd="sng">
              <a:solidFill>
                <a:schemeClr val="tx1"/>
              </a:solidFill>
              <a:prstDash val="dash"/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/>
            <p:nvPr/>
          </p:nvCxnSpPr>
          <p:spPr>
            <a:xfrm>
              <a:off x="4108200" y="6433199"/>
              <a:ext cx="3348893" cy="1"/>
            </a:xfrm>
            <a:prstGeom prst="straightConnector1">
              <a:avLst/>
            </a:prstGeom>
            <a:grpFill/>
            <a:ln w="3175" cmpd="sng">
              <a:solidFill>
                <a:schemeClr val="tx1"/>
              </a:solidFill>
              <a:prstDash val="dash"/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 smtClean="0"/>
              <a:t>Infrastructure </a:t>
            </a:r>
            <a:r>
              <a:rPr lang="en-US" sz="2700" dirty="0"/>
              <a:t>Continuously Evolving</a:t>
            </a:r>
            <a:r>
              <a:rPr lang="is-IS" sz="2700" dirty="0"/>
              <a:t>…</a:t>
            </a:r>
            <a:endParaRPr lang="en-US" sz="27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085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6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012430" y="2557594"/>
            <a:ext cx="821955" cy="227528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>
                <a:solidFill>
                  <a:schemeClr val="tx1"/>
                </a:solidFill>
              </a:rPr>
              <a:t>FIFO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limit # connections – not </a:t>
            </a:r>
            <a:r>
              <a:rPr lang="en-US" dirty="0" err="1" smtClean="0"/>
              <a:t>Gbps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00263" y="1483846"/>
            <a:ext cx="1278467" cy="1116489"/>
          </a:xfrm>
          <a:prstGeom prst="roundRect">
            <a:avLst/>
          </a:prstGeom>
          <a:noFill/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PID 1234</a:t>
            </a:r>
          </a:p>
        </p:txBody>
      </p:sp>
      <p:cxnSp>
        <p:nvCxnSpPr>
          <p:cNvPr id="13" name="Straight Arrow Connector 12"/>
          <p:cNvCxnSpPr>
            <a:stCxn id="12" idx="3"/>
            <a:endCxn id="16" idx="1"/>
          </p:cNvCxnSpPr>
          <p:nvPr/>
        </p:nvCxnSpPr>
        <p:spPr>
          <a:xfrm flipV="1">
            <a:off x="1778730" y="1948944"/>
            <a:ext cx="1233700" cy="93147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2409659" y="1483847"/>
            <a:ext cx="2027499" cy="1655454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VPP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27505" y="2197810"/>
            <a:ext cx="821955" cy="227528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>
                <a:solidFill>
                  <a:schemeClr val="tx1"/>
                </a:solidFill>
              </a:rPr>
              <a:t>FIFO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12430" y="1835180"/>
            <a:ext cx="821955" cy="227528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>
                <a:solidFill>
                  <a:schemeClr val="tx1"/>
                </a:solidFill>
              </a:rPr>
              <a:t>FIFO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99958" y="2144392"/>
            <a:ext cx="679077" cy="28238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s</a:t>
            </a:r>
            <a:r>
              <a:rPr lang="en-US" sz="800" smtClean="0">
                <a:solidFill>
                  <a:schemeClr val="tx1"/>
                </a:solidFill>
              </a:rPr>
              <a:t>end</a:t>
            </a:r>
            <a:r>
              <a:rPr lang="en-US" sz="800" dirty="0" smtClean="0">
                <a:solidFill>
                  <a:schemeClr val="tx1"/>
                </a:solidFill>
              </a:rPr>
              <a:t>()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917850" y="2500596"/>
            <a:ext cx="1066045" cy="570229"/>
            <a:chOff x="2545627" y="3409304"/>
            <a:chExt cx="1066045" cy="570229"/>
          </a:xfrm>
        </p:grpSpPr>
        <p:sp>
          <p:nvSpPr>
            <p:cNvPr id="24" name="Rounded Rectangle 23"/>
            <p:cNvSpPr/>
            <p:nvPr/>
          </p:nvSpPr>
          <p:spPr>
            <a:xfrm>
              <a:off x="2545627" y="3409304"/>
              <a:ext cx="1066045" cy="570229"/>
            </a:xfrm>
            <a:prstGeom prst="roundRect">
              <a:avLst/>
            </a:prstGeom>
            <a:solidFill>
              <a:schemeClr val="lt1"/>
            </a:solidFill>
            <a:ln>
              <a:solidFill>
                <a:schemeClr val="bg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smtClean="0">
                <a:solidFill>
                  <a:schemeClr val="bg2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2601109" y="3507401"/>
              <a:ext cx="953247" cy="472132"/>
              <a:chOff x="2601109" y="3507401"/>
              <a:chExt cx="953247" cy="472132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7323" y="3507401"/>
                <a:ext cx="556070" cy="320040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2601109" y="3764089"/>
                <a:ext cx="95324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smtClean="0"/>
                  <a:t>container agent</a:t>
                </a:r>
                <a:endParaRPr lang="en-US" sz="800" dirty="0"/>
              </a:p>
            </p:txBody>
          </p:sp>
        </p:grpSp>
      </p:grpSp>
      <p:cxnSp>
        <p:nvCxnSpPr>
          <p:cNvPr id="31" name="Straight Arrow Connector 30"/>
          <p:cNvCxnSpPr>
            <a:stCxn id="24" idx="1"/>
            <a:endCxn id="37" idx="3"/>
          </p:cNvCxnSpPr>
          <p:nvPr/>
        </p:nvCxnSpPr>
        <p:spPr>
          <a:xfrm flipH="1">
            <a:off x="3831952" y="2785711"/>
            <a:ext cx="2085898" cy="17135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15" idx="1"/>
          </p:cNvCxnSpPr>
          <p:nvPr/>
        </p:nvCxnSpPr>
        <p:spPr>
          <a:xfrm>
            <a:off x="1778730" y="2042091"/>
            <a:ext cx="1248775" cy="269483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2" idx="3"/>
            <a:endCxn id="22" idx="1"/>
          </p:cNvCxnSpPr>
          <p:nvPr/>
        </p:nvCxnSpPr>
        <p:spPr>
          <a:xfrm>
            <a:off x="1778730" y="2042091"/>
            <a:ext cx="1233700" cy="629267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3009997" y="2843297"/>
            <a:ext cx="821955" cy="227528"/>
          </a:xfrm>
          <a:prstGeom prst="roundRect">
            <a:avLst/>
          </a:prstGeom>
          <a:solidFill>
            <a:schemeClr val="lt1"/>
          </a:solidFill>
          <a:ln w="12700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FIFO</a:t>
            </a:r>
          </a:p>
        </p:txBody>
      </p:sp>
      <p:cxnSp>
        <p:nvCxnSpPr>
          <p:cNvPr id="39" name="Straight Arrow Connector 38"/>
          <p:cNvCxnSpPr>
            <a:stCxn id="12" idx="3"/>
            <a:endCxn id="37" idx="1"/>
          </p:cNvCxnSpPr>
          <p:nvPr/>
        </p:nvCxnSpPr>
        <p:spPr>
          <a:xfrm>
            <a:off x="1778730" y="2042091"/>
            <a:ext cx="1231267" cy="91497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490689" y="2957061"/>
            <a:ext cx="11416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”You need to stop</a:t>
            </a:r>
            <a:r>
              <a:rPr lang="is-IS" sz="800" dirty="0" smtClean="0"/>
              <a:t>…”</a:t>
            </a:r>
            <a:endParaRPr lang="en-US" sz="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645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Arrow Connector 28"/>
          <p:cNvCxnSpPr>
            <a:stCxn id="12" idx="3"/>
            <a:endCxn id="65" idx="1"/>
          </p:cNvCxnSpPr>
          <p:nvPr/>
        </p:nvCxnSpPr>
        <p:spPr>
          <a:xfrm>
            <a:off x="2971800" y="1250203"/>
            <a:ext cx="881221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5" idx="3"/>
            <a:endCxn id="67" idx="1"/>
          </p:cNvCxnSpPr>
          <p:nvPr/>
        </p:nvCxnSpPr>
        <p:spPr>
          <a:xfrm>
            <a:off x="4691221" y="1250203"/>
            <a:ext cx="718979" cy="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7" idx="3"/>
          </p:cNvCxnSpPr>
          <p:nvPr/>
        </p:nvCxnSpPr>
        <p:spPr>
          <a:xfrm flipV="1">
            <a:off x="6248400" y="1243265"/>
            <a:ext cx="838200" cy="6938"/>
          </a:xfrm>
          <a:prstGeom prst="straightConnector1">
            <a:avLst/>
          </a:prstGeom>
          <a:ln w="25400">
            <a:solidFill>
              <a:srgbClr val="6EBE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Service Chain?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41" idx="3"/>
            <a:endCxn id="12" idx="1"/>
          </p:cNvCxnSpPr>
          <p:nvPr/>
        </p:nvCxnSpPr>
        <p:spPr>
          <a:xfrm>
            <a:off x="1458198" y="1250203"/>
            <a:ext cx="675402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838200" y="1136439"/>
            <a:ext cx="619998" cy="227528"/>
          </a:xfrm>
          <a:prstGeom prst="roundRect">
            <a:avLst/>
          </a:prstGeom>
          <a:solidFill>
            <a:schemeClr val="lt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smtClean="0">
                <a:solidFill>
                  <a:schemeClr val="tx1"/>
                </a:solidFill>
              </a:rPr>
              <a:t>packet</a:t>
            </a:r>
            <a:endParaRPr lang="en-US" sz="1000" b="1" dirty="0" smtClean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3853021" y="1013751"/>
            <a:ext cx="838200" cy="472904"/>
          </a:xfrm>
          <a:prstGeom prst="roundRect">
            <a:avLst/>
          </a:prstGeom>
          <a:solidFill>
            <a:srgbClr val="00B0F0"/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VNF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5410200" y="1013751"/>
            <a:ext cx="838200" cy="472904"/>
          </a:xfrm>
          <a:prstGeom prst="roundRect">
            <a:avLst/>
          </a:prstGeom>
          <a:solidFill>
            <a:schemeClr val="accent3"/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VNF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3068834" y="1486655"/>
            <a:ext cx="610463" cy="227528"/>
          </a:xfrm>
          <a:prstGeom prst="roundRect">
            <a:avLst/>
          </a:prstGeom>
          <a:solidFill>
            <a:srgbClr val="FFC000"/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packet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133600" y="1013751"/>
            <a:ext cx="838200" cy="472904"/>
          </a:xfrm>
          <a:prstGeom prst="roundRect">
            <a:avLst/>
          </a:prstGeom>
          <a:solidFill>
            <a:srgbClr val="FFC000"/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VNF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4752786" y="1486655"/>
            <a:ext cx="610463" cy="227528"/>
          </a:xfrm>
          <a:prstGeom prst="roundRect">
            <a:avLst/>
          </a:prstGeom>
          <a:solidFill>
            <a:srgbClr val="00B0F0"/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packet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6436738" y="1486655"/>
            <a:ext cx="610463" cy="227528"/>
          </a:xfrm>
          <a:prstGeom prst="roundRect">
            <a:avLst/>
          </a:prstGeom>
          <a:solidFill>
            <a:srgbClr val="6EBE4A"/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packet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430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4526684" y="2960601"/>
            <a:ext cx="1103572" cy="906549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000" smtClean="0">
                <a:solidFill>
                  <a:schemeClr val="tx1"/>
                </a:solidFill>
              </a:rPr>
              <a:t>FIFO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49449" y="2960601"/>
            <a:ext cx="1103572" cy="906549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000" smtClean="0">
                <a:solidFill>
                  <a:schemeClr val="tx1"/>
                </a:solidFill>
              </a:rPr>
              <a:t>FIFO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>
            <a:stCxn id="12" idx="2"/>
            <a:endCxn id="68" idx="0"/>
          </p:cNvCxnSpPr>
          <p:nvPr/>
        </p:nvCxnSpPr>
        <p:spPr>
          <a:xfrm>
            <a:off x="2552700" y="1486655"/>
            <a:ext cx="658870" cy="1579715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28" idx="0"/>
            <a:endCxn id="67" idx="2"/>
          </p:cNvCxnSpPr>
          <p:nvPr/>
        </p:nvCxnSpPr>
        <p:spPr>
          <a:xfrm flipV="1">
            <a:off x="4988805" y="1486655"/>
            <a:ext cx="840495" cy="1579715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7" idx="3"/>
          </p:cNvCxnSpPr>
          <p:nvPr/>
        </p:nvCxnSpPr>
        <p:spPr>
          <a:xfrm flipV="1">
            <a:off x="6248400" y="1243265"/>
            <a:ext cx="838200" cy="6938"/>
          </a:xfrm>
          <a:prstGeom prst="straightConnector1">
            <a:avLst/>
          </a:prstGeom>
          <a:ln w="25400">
            <a:solidFill>
              <a:srgbClr val="6EBE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Service Chain?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524000" y="2724150"/>
            <a:ext cx="5287743" cy="1655454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VPP</a:t>
            </a:r>
          </a:p>
        </p:txBody>
      </p:sp>
      <p:cxnSp>
        <p:nvCxnSpPr>
          <p:cNvPr id="35" name="Straight Arrow Connector 34"/>
          <p:cNvCxnSpPr>
            <a:stCxn id="41" idx="3"/>
            <a:endCxn id="12" idx="1"/>
          </p:cNvCxnSpPr>
          <p:nvPr/>
        </p:nvCxnSpPr>
        <p:spPr>
          <a:xfrm>
            <a:off x="1458198" y="1250203"/>
            <a:ext cx="675402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838200" y="1136439"/>
            <a:ext cx="619998" cy="227528"/>
          </a:xfrm>
          <a:prstGeom prst="roundRect">
            <a:avLst/>
          </a:prstGeom>
          <a:solidFill>
            <a:schemeClr val="lt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smtClean="0">
                <a:solidFill>
                  <a:schemeClr val="tx1"/>
                </a:solidFill>
              </a:rPr>
              <a:t>packet</a:t>
            </a:r>
            <a:endParaRPr lang="en-US" sz="1000" b="1" dirty="0" smtClean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3853021" y="1013751"/>
            <a:ext cx="838200" cy="472904"/>
          </a:xfrm>
          <a:prstGeom prst="roundRect">
            <a:avLst/>
          </a:prstGeom>
          <a:solidFill>
            <a:srgbClr val="00B0F0"/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VNF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5410200" y="1013751"/>
            <a:ext cx="838200" cy="472904"/>
          </a:xfrm>
          <a:prstGeom prst="roundRect">
            <a:avLst/>
          </a:prstGeom>
          <a:solidFill>
            <a:schemeClr val="accent3"/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VNF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2906338" y="3066370"/>
            <a:ext cx="610463" cy="227528"/>
          </a:xfrm>
          <a:prstGeom prst="roundRect">
            <a:avLst/>
          </a:prstGeom>
          <a:solidFill>
            <a:srgbClr val="FFC000"/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packet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133600" y="1013751"/>
            <a:ext cx="838200" cy="472904"/>
          </a:xfrm>
          <a:prstGeom prst="roundRect">
            <a:avLst/>
          </a:prstGeom>
          <a:solidFill>
            <a:srgbClr val="FFC000"/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VNF</a:t>
            </a:r>
          </a:p>
        </p:txBody>
      </p:sp>
      <p:cxnSp>
        <p:nvCxnSpPr>
          <p:cNvPr id="23" name="Straight Arrow Connector 22"/>
          <p:cNvCxnSpPr>
            <a:stCxn id="68" idx="0"/>
            <a:endCxn id="65" idx="2"/>
          </p:cNvCxnSpPr>
          <p:nvPr/>
        </p:nvCxnSpPr>
        <p:spPr>
          <a:xfrm flipV="1">
            <a:off x="3211570" y="1486655"/>
            <a:ext cx="1060551" cy="1579715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5" idx="2"/>
            <a:endCxn id="28" idx="0"/>
          </p:cNvCxnSpPr>
          <p:nvPr/>
        </p:nvCxnSpPr>
        <p:spPr>
          <a:xfrm>
            <a:off x="4272121" y="1486655"/>
            <a:ext cx="716684" cy="1579715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4683573" y="3066370"/>
            <a:ext cx="610463" cy="227528"/>
          </a:xfrm>
          <a:prstGeom prst="roundRect">
            <a:avLst/>
          </a:prstGeom>
          <a:solidFill>
            <a:srgbClr val="00B0F0"/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packet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469874" y="1475775"/>
            <a:ext cx="610463" cy="227528"/>
          </a:xfrm>
          <a:prstGeom prst="roundRect">
            <a:avLst/>
          </a:prstGeom>
          <a:solidFill>
            <a:srgbClr val="6EBE4A"/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packet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03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657600" y="2960601"/>
            <a:ext cx="1103572" cy="906549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000" smtClean="0">
                <a:solidFill>
                  <a:schemeClr val="tx1"/>
                </a:solidFill>
              </a:rPr>
              <a:t>FIFO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>
            <a:stCxn id="12" idx="2"/>
            <a:endCxn id="68" idx="0"/>
          </p:cNvCxnSpPr>
          <p:nvPr/>
        </p:nvCxnSpPr>
        <p:spPr>
          <a:xfrm>
            <a:off x="2552700" y="1486655"/>
            <a:ext cx="1567021" cy="1579715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7" idx="3"/>
          </p:cNvCxnSpPr>
          <p:nvPr/>
        </p:nvCxnSpPr>
        <p:spPr>
          <a:xfrm flipV="1">
            <a:off x="6248400" y="1243265"/>
            <a:ext cx="838200" cy="6938"/>
          </a:xfrm>
          <a:prstGeom prst="straightConnector1">
            <a:avLst/>
          </a:prstGeom>
          <a:ln w="25400">
            <a:solidFill>
              <a:srgbClr val="6EBE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this?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524000" y="2724150"/>
            <a:ext cx="5287743" cy="1655454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VPP</a:t>
            </a:r>
          </a:p>
        </p:txBody>
      </p:sp>
      <p:cxnSp>
        <p:nvCxnSpPr>
          <p:cNvPr id="35" name="Straight Arrow Connector 34"/>
          <p:cNvCxnSpPr>
            <a:stCxn id="41" idx="3"/>
            <a:endCxn id="12" idx="1"/>
          </p:cNvCxnSpPr>
          <p:nvPr/>
        </p:nvCxnSpPr>
        <p:spPr>
          <a:xfrm>
            <a:off x="1458198" y="1250203"/>
            <a:ext cx="675402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838200" y="1136439"/>
            <a:ext cx="619998" cy="227528"/>
          </a:xfrm>
          <a:prstGeom prst="roundRect">
            <a:avLst/>
          </a:prstGeom>
          <a:solidFill>
            <a:schemeClr val="lt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smtClean="0">
                <a:solidFill>
                  <a:schemeClr val="tx1"/>
                </a:solidFill>
              </a:rPr>
              <a:t>packet</a:t>
            </a:r>
            <a:endParaRPr lang="en-US" sz="1000" b="1" dirty="0" smtClean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3853021" y="1013751"/>
            <a:ext cx="838200" cy="472904"/>
          </a:xfrm>
          <a:prstGeom prst="roundRect">
            <a:avLst/>
          </a:prstGeom>
          <a:solidFill>
            <a:srgbClr val="00B0F0"/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VNF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5410200" y="1013751"/>
            <a:ext cx="838200" cy="472904"/>
          </a:xfrm>
          <a:prstGeom prst="roundRect">
            <a:avLst/>
          </a:prstGeom>
          <a:solidFill>
            <a:schemeClr val="accent3"/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VNF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3814489" y="3066370"/>
            <a:ext cx="610463" cy="227528"/>
          </a:xfrm>
          <a:prstGeom prst="roundRect">
            <a:avLst/>
          </a:prstGeom>
          <a:solidFill>
            <a:srgbClr val="FFC000"/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packet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133600" y="1013751"/>
            <a:ext cx="838200" cy="472904"/>
          </a:xfrm>
          <a:prstGeom prst="roundRect">
            <a:avLst/>
          </a:prstGeom>
          <a:solidFill>
            <a:srgbClr val="FFC000"/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VNF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436738" y="1486655"/>
            <a:ext cx="610463" cy="227528"/>
          </a:xfrm>
          <a:prstGeom prst="roundRect">
            <a:avLst/>
          </a:prstGeom>
          <a:solidFill>
            <a:srgbClr val="6EBE4A"/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packet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01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657600" y="2960601"/>
            <a:ext cx="1103572" cy="906549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000" smtClean="0">
                <a:solidFill>
                  <a:schemeClr val="tx1"/>
                </a:solidFill>
              </a:rPr>
              <a:t>FIFO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cxnSp>
        <p:nvCxnSpPr>
          <p:cNvPr id="73" name="Straight Arrow Connector 72"/>
          <p:cNvCxnSpPr>
            <a:stCxn id="67" idx="3"/>
          </p:cNvCxnSpPr>
          <p:nvPr/>
        </p:nvCxnSpPr>
        <p:spPr>
          <a:xfrm flipV="1">
            <a:off x="6248400" y="1243265"/>
            <a:ext cx="838200" cy="6938"/>
          </a:xfrm>
          <a:prstGeom prst="straightConnector1">
            <a:avLst/>
          </a:prstGeom>
          <a:ln w="25400">
            <a:solidFill>
              <a:srgbClr val="6EBE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this?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524000" y="2724150"/>
            <a:ext cx="5287743" cy="1655454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VPP</a:t>
            </a:r>
          </a:p>
        </p:txBody>
      </p:sp>
      <p:cxnSp>
        <p:nvCxnSpPr>
          <p:cNvPr id="35" name="Straight Arrow Connector 34"/>
          <p:cNvCxnSpPr>
            <a:stCxn id="41" idx="3"/>
            <a:endCxn id="12" idx="1"/>
          </p:cNvCxnSpPr>
          <p:nvPr/>
        </p:nvCxnSpPr>
        <p:spPr>
          <a:xfrm>
            <a:off x="1458198" y="1250203"/>
            <a:ext cx="675402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838200" y="1136439"/>
            <a:ext cx="619998" cy="227528"/>
          </a:xfrm>
          <a:prstGeom prst="roundRect">
            <a:avLst/>
          </a:prstGeom>
          <a:solidFill>
            <a:schemeClr val="lt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smtClean="0">
                <a:solidFill>
                  <a:schemeClr val="tx1"/>
                </a:solidFill>
              </a:rPr>
              <a:t>packet</a:t>
            </a:r>
            <a:endParaRPr lang="en-US" sz="1000" b="1" dirty="0" smtClean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3853021" y="1013751"/>
            <a:ext cx="838200" cy="472904"/>
          </a:xfrm>
          <a:prstGeom prst="roundRect">
            <a:avLst/>
          </a:prstGeom>
          <a:solidFill>
            <a:srgbClr val="00B0F0"/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VNF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5410200" y="1013751"/>
            <a:ext cx="838200" cy="472904"/>
          </a:xfrm>
          <a:prstGeom prst="roundRect">
            <a:avLst/>
          </a:prstGeom>
          <a:solidFill>
            <a:schemeClr val="accent3"/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VNF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3814489" y="3066370"/>
            <a:ext cx="610463" cy="227528"/>
          </a:xfrm>
          <a:prstGeom prst="roundRect">
            <a:avLst/>
          </a:prstGeom>
          <a:solidFill>
            <a:srgbClr val="FFC000"/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packet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133600" y="1013751"/>
            <a:ext cx="838200" cy="472904"/>
          </a:xfrm>
          <a:prstGeom prst="roundRect">
            <a:avLst/>
          </a:prstGeom>
          <a:solidFill>
            <a:srgbClr val="FFC000"/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VNF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436738" y="1486655"/>
            <a:ext cx="610463" cy="227528"/>
          </a:xfrm>
          <a:prstGeom prst="roundRect">
            <a:avLst/>
          </a:prstGeom>
          <a:solidFill>
            <a:srgbClr val="6EBE4A"/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packet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2721588" y="1763226"/>
            <a:ext cx="2917212" cy="775344"/>
          </a:xfrm>
          <a:prstGeom prst="wedgeRoundRectCallout">
            <a:avLst>
              <a:gd name="adj1" fmla="val -42196"/>
              <a:gd name="adj2" fmla="val -88574"/>
              <a:gd name="adj3" fmla="val 16667"/>
            </a:avLst>
          </a:prstGeom>
          <a:noFill/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“Hey BLUE, message for you!”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495800" y="2419350"/>
            <a:ext cx="533400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605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657600" y="2960601"/>
            <a:ext cx="1103572" cy="906549"/>
          </a:xfrm>
          <a:prstGeom prst="roundRect">
            <a:avLst/>
          </a:prstGeom>
          <a:solidFill>
            <a:schemeClr val="lt1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000" smtClean="0">
                <a:solidFill>
                  <a:schemeClr val="tx1"/>
                </a:solidFill>
              </a:rPr>
              <a:t>FIFO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cxnSp>
        <p:nvCxnSpPr>
          <p:cNvPr id="73" name="Straight Arrow Connector 72"/>
          <p:cNvCxnSpPr>
            <a:stCxn id="67" idx="3"/>
          </p:cNvCxnSpPr>
          <p:nvPr/>
        </p:nvCxnSpPr>
        <p:spPr>
          <a:xfrm flipV="1">
            <a:off x="6248400" y="1243265"/>
            <a:ext cx="838200" cy="6938"/>
          </a:xfrm>
          <a:prstGeom prst="straightConnector1">
            <a:avLst/>
          </a:prstGeom>
          <a:ln w="25400">
            <a:solidFill>
              <a:srgbClr val="6EBE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this?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524000" y="2724150"/>
            <a:ext cx="5287743" cy="1655454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VPP</a:t>
            </a:r>
          </a:p>
        </p:txBody>
      </p:sp>
      <p:cxnSp>
        <p:nvCxnSpPr>
          <p:cNvPr id="35" name="Straight Arrow Connector 34"/>
          <p:cNvCxnSpPr>
            <a:stCxn id="41" idx="3"/>
            <a:endCxn id="12" idx="1"/>
          </p:cNvCxnSpPr>
          <p:nvPr/>
        </p:nvCxnSpPr>
        <p:spPr>
          <a:xfrm>
            <a:off x="1458198" y="1250203"/>
            <a:ext cx="675402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838200" y="1136439"/>
            <a:ext cx="619998" cy="227528"/>
          </a:xfrm>
          <a:prstGeom prst="roundRect">
            <a:avLst/>
          </a:prstGeom>
          <a:solidFill>
            <a:schemeClr val="lt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smtClean="0">
                <a:solidFill>
                  <a:schemeClr val="tx1"/>
                </a:solidFill>
              </a:rPr>
              <a:t>packet</a:t>
            </a:r>
            <a:endParaRPr lang="en-US" sz="1000" b="1" dirty="0" smtClean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3853021" y="1013751"/>
            <a:ext cx="838200" cy="472904"/>
          </a:xfrm>
          <a:prstGeom prst="roundRect">
            <a:avLst/>
          </a:prstGeom>
          <a:solidFill>
            <a:srgbClr val="00B0F0"/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VNF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5410200" y="1013751"/>
            <a:ext cx="838200" cy="472904"/>
          </a:xfrm>
          <a:prstGeom prst="roundRect">
            <a:avLst/>
          </a:prstGeom>
          <a:solidFill>
            <a:schemeClr val="accent3"/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VNF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3814489" y="3066370"/>
            <a:ext cx="610463" cy="227528"/>
          </a:xfrm>
          <a:prstGeom prst="roundRect">
            <a:avLst/>
          </a:prstGeom>
          <a:solidFill>
            <a:srgbClr val="00B0F0"/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packet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133600" y="1013751"/>
            <a:ext cx="838200" cy="472904"/>
          </a:xfrm>
          <a:prstGeom prst="roundRect">
            <a:avLst/>
          </a:prstGeom>
          <a:solidFill>
            <a:srgbClr val="FFC000"/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VNF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436738" y="1486655"/>
            <a:ext cx="610463" cy="227528"/>
          </a:xfrm>
          <a:prstGeom prst="roundRect">
            <a:avLst/>
          </a:prstGeom>
          <a:solidFill>
            <a:srgbClr val="6EBE4A"/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packet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4267201" y="1796495"/>
            <a:ext cx="4572000" cy="775344"/>
          </a:xfrm>
          <a:prstGeom prst="wedgeRoundRectCallout">
            <a:avLst>
              <a:gd name="adj1" fmla="val -48681"/>
              <a:gd name="adj2" fmla="val -89382"/>
              <a:gd name="adj3" fmla="val 16667"/>
            </a:avLst>
          </a:prstGeom>
          <a:noFill/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“GREEN! Here’s a pointer to something I’ve seen!”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019800" y="2419350"/>
            <a:ext cx="647700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36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memif</a:t>
            </a:r>
            <a:r>
              <a:rPr lang="en-US" dirty="0" smtClean="0"/>
              <a:t>: but wait there’s more ...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>
                <a:solidFill>
                  <a:srgbClr val="FFFFFF">
                    <a:alpha val="60000"/>
                  </a:srgbClr>
                </a:solidFill>
              </a:rPr>
              <a:pPr/>
              <a:t>56</a:t>
            </a:fld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715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memif – Motivation</a:t>
            </a:r>
            <a:endParaRPr lang="en-US"/>
          </a:p>
        </p:txBody>
      </p:sp>
      <p:sp>
        <p:nvSpPr>
          <p:cNvPr id="41" name="Shape 41"/>
          <p:cNvSpPr txBox="1"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1"/>
            <a:r>
              <a:rPr lang="en-US" smtClean="0"/>
              <a:t>create packet based shared memory interface for user-mode application</a:t>
            </a:r>
          </a:p>
          <a:p>
            <a:pPr lvl="1"/>
            <a:r>
              <a:rPr lang="en-US" smtClean="0"/>
              <a:t>be container friendly (no privileged containers needed)</a:t>
            </a:r>
          </a:p>
          <a:p>
            <a:pPr lvl="1"/>
            <a:r>
              <a:rPr lang="en-US" smtClean="0"/>
              <a:t>Support both polling and interrupt mode operation</a:t>
            </a:r>
          </a:p>
          <a:p>
            <a:pPr lvl="2"/>
            <a:r>
              <a:rPr lang="en-US" smtClean="0"/>
              <a:t>Interrupts simulated with linux eventfd infrastructure</a:t>
            </a:r>
          </a:p>
          <a:p>
            <a:pPr lvl="2"/>
            <a:r>
              <a:rPr lang="en-US" smtClean="0"/>
              <a:t>Support for interrupt masking in polling mode</a:t>
            </a:r>
          </a:p>
          <a:p>
            <a:pPr lvl="1"/>
            <a:r>
              <a:rPr lang="en-US" smtClean="0"/>
              <a:t>Support vpp-to-vpp, vpp-to-3rd-party and 3rd-party-to-3rd-party operation</a:t>
            </a:r>
          </a:p>
          <a:p>
            <a:pPr lvl="1"/>
            <a:r>
              <a:rPr lang="en-US" smtClean="0"/>
              <a:t>support for multiple queues (incl. asymmetric configurations)</a:t>
            </a:r>
          </a:p>
          <a:p>
            <a:pPr lvl="1"/>
            <a:r>
              <a:rPr lang="en-US" smtClean="0"/>
              <a:t>Jumbo frames support (chained buffers)</a:t>
            </a:r>
          </a:p>
          <a:p>
            <a:pPr lvl="1"/>
            <a:r>
              <a:rPr lang="en-US" smtClean="0"/>
              <a:t>Take security seriously</a:t>
            </a:r>
          </a:p>
          <a:p>
            <a:pPr lvl="1"/>
            <a:r>
              <a:rPr lang="en-US" smtClean="0"/>
              <a:t>Multiple operation mode: ethernet, ip, punt/inject</a:t>
            </a:r>
          </a:p>
          <a:p>
            <a:pPr lvl="1"/>
            <a:r>
              <a:rPr lang="en-US" smtClean="0"/>
              <a:t>3rd-party library - allows easy creation of applications which communicate over memif (in development)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BRKSDN-2119</a:t>
            </a:r>
            <a:endParaRPr lang="en-US"/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memif – Security</a:t>
            </a:r>
            <a:endParaRPr lang="en-US"/>
          </a:p>
        </p:txBody>
      </p:sp>
      <p:sp>
        <p:nvSpPr>
          <p:cNvPr id="47" name="Shape 47"/>
          <p:cNvSpPr txBox="1"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1"/>
            <a:r>
              <a:rPr lang="en-US" smtClean="0"/>
              <a:t>Point-to-point Master/Slave concept:</a:t>
            </a:r>
          </a:p>
          <a:p>
            <a:pPr lvl="2"/>
            <a:r>
              <a:rPr lang="en-US" smtClean="0"/>
              <a:t>Master - Never exposes memory to slave</a:t>
            </a:r>
          </a:p>
          <a:p>
            <a:pPr lvl="2"/>
            <a:r>
              <a:rPr lang="en-US" smtClean="0"/>
              <a:t>Slave - Responsible for allocation and sharing memory region(s) to Master</a:t>
            </a:r>
          </a:p>
          <a:p>
            <a:pPr lvl="2"/>
            <a:r>
              <a:rPr lang="en-US" smtClean="0"/>
              <a:t>Slave can decide if it will expose internal buffers to master or copy data into separate shared memory buffer</a:t>
            </a:r>
          </a:p>
          <a:p>
            <a:pPr lvl="1"/>
            <a:r>
              <a:rPr lang="en-US" smtClean="0"/>
              <a:t>Shared memory data structures (rings, descriptors) are pointer-free</a:t>
            </a:r>
          </a:p>
          <a:p>
            <a:pPr lvl="1"/>
            <a:r>
              <a:rPr lang="en-US" smtClean="0"/>
              <a:t>Interfaces are always point-to-point, between master-slave pair</a:t>
            </a:r>
          </a:p>
          <a:p>
            <a:pPr lvl="1"/>
            <a:r>
              <a:rPr lang="en-US" smtClean="0"/>
              <a:t>Shared memory is initialized on connect and freed on disconnect</a:t>
            </a:r>
          </a:p>
          <a:p>
            <a:pPr lvl="1"/>
            <a:r>
              <a:rPr lang="en-US" smtClean="0"/>
              <a:t>Interface is uniquely identified by unix socket filename and interface id pair</a:t>
            </a:r>
          </a:p>
          <a:p>
            <a:pPr lvl="1"/>
            <a:r>
              <a:rPr lang="en-US" smtClean="0"/>
              <a:t>There is optional shared secret support per interface</a:t>
            </a:r>
          </a:p>
          <a:p>
            <a:pPr lvl="1"/>
            <a:r>
              <a:rPr lang="en-US" smtClean="0"/>
              <a:t>optionally master can get PID, UID, GID for each connection to socket listener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BRKSDN-2119</a:t>
            </a:r>
            <a:endParaRPr lang="en-US"/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memif – Control Channel</a:t>
            </a:r>
            <a:endParaRPr lang="en-US"/>
          </a:p>
        </p:txBody>
      </p:sp>
      <p:sp>
        <p:nvSpPr>
          <p:cNvPr id="53" name="Shape 53"/>
          <p:cNvSpPr txBox="1"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1"/>
            <a:r>
              <a:rPr lang="en-US" smtClean="0"/>
              <a:t>Implemented as Unix Socket connection (AF_UNIX)</a:t>
            </a:r>
          </a:p>
          <a:p>
            <a:pPr lvl="1"/>
            <a:r>
              <a:rPr lang="en-US" smtClean="0"/>
              <a:t>Master is socket listener (allows multiple connections on single listener)</a:t>
            </a:r>
          </a:p>
          <a:p>
            <a:pPr lvl="1"/>
            <a:r>
              <a:rPr lang="en-US" smtClean="0"/>
              <a:t>Slave connects to socket</a:t>
            </a:r>
          </a:p>
          <a:p>
            <a:pPr lvl="1"/>
            <a:r>
              <a:rPr lang="en-US" smtClean="0"/>
              <a:t>Communication is done with fixed size messages (128 bytes):</a:t>
            </a:r>
          </a:p>
          <a:p>
            <a:pPr lvl="2"/>
            <a:r>
              <a:rPr lang="en-US" smtClean="0"/>
              <a:t>HELLO (m2s): announce info about Master</a:t>
            </a:r>
          </a:p>
          <a:p>
            <a:pPr lvl="2"/>
            <a:r>
              <a:rPr lang="en-US" smtClean="0"/>
              <a:t>INIT (s2m): starts interface initialization</a:t>
            </a:r>
          </a:p>
          <a:p>
            <a:pPr lvl="2"/>
            <a:r>
              <a:rPr lang="en-US" smtClean="0"/>
              <a:t>ADD_REGION (s2m): shares memory region with master (FD passed in ancillary data)</a:t>
            </a:r>
          </a:p>
          <a:p>
            <a:pPr lvl="2"/>
            <a:r>
              <a:rPr lang="en-US" smtClean="0"/>
              <a:t>ADD_RING (s2m): shares ring information with master (size, offset in mem region, interrupt eventfd)</a:t>
            </a:r>
          </a:p>
          <a:p>
            <a:pPr lvl="2"/>
            <a:r>
              <a:rPr lang="en-US" smtClean="0"/>
              <a:t>CONNECT (s2m): request interface state to be changed to connected</a:t>
            </a:r>
          </a:p>
          <a:p>
            <a:pPr lvl="2"/>
            <a:r>
              <a:rPr lang="en-US" smtClean="0"/>
              <a:t>CONNECTED (m2s): notify slave that interface is connected</a:t>
            </a:r>
          </a:p>
          <a:p>
            <a:pPr lvl="2"/>
            <a:r>
              <a:rPr lang="en-US" smtClean="0"/>
              <a:t>DISCONNECT (m2s, s2m): disconnect interface</a:t>
            </a:r>
          </a:p>
          <a:p>
            <a:pPr lvl="2"/>
            <a:r>
              <a:rPr lang="en-US" smtClean="0"/>
              <a:t>ACK (m2s, s2m): Acknowledge </a:t>
            </a:r>
          </a:p>
          <a:p>
            <a:pPr lvl="2"/>
            <a:endParaRPr lang="en-US" smtClean="0"/>
          </a:p>
          <a:p>
            <a:pPr lvl="1"/>
            <a:endParaRPr lang="en-US" smtClean="0"/>
          </a:p>
          <a:p>
            <a:pPr lvl="1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BRKSDN-2119</a:t>
            </a:r>
            <a:endParaRPr lang="en-US"/>
          </a:p>
        </p:txBody>
      </p:sp>
      <p:pic>
        <p:nvPicPr>
          <p:cNvPr id="54" name="Shape 54" descr="mscgenjs_char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5838" y="718704"/>
            <a:ext cx="2400300" cy="3300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Containers and </a:t>
            </a:r>
            <a:r>
              <a:rPr lang="en-US" dirty="0" err="1" smtClean="0"/>
              <a:t>microservices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>
                <a:solidFill>
                  <a:srgbClr val="FFFFFF">
                    <a:alpha val="60000"/>
                  </a:srgbClr>
                </a:solidFill>
              </a:rPr>
              <a:pPr/>
              <a:t>6</a:t>
            </a:fld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339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Control Plane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Contiv</a:t>
            </a:r>
            <a:r>
              <a:rPr lang="en-US" dirty="0" smtClean="0"/>
              <a:t> integration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>
                <a:solidFill>
                  <a:srgbClr val="FFFFFF">
                    <a:alpha val="60000"/>
                  </a:srgbClr>
                </a:solidFill>
              </a:rPr>
              <a:pPr/>
              <a:t>60</a:t>
            </a:fld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18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09900" y="1371600"/>
            <a:ext cx="2971800" cy="400050"/>
          </a:xfrm>
          <a:prstGeom prst="rect">
            <a:avLst/>
          </a:prstGeom>
          <a:ln w="19050"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Container Control Plane Stack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124200" y="1428750"/>
            <a:ext cx="2743200" cy="285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/>
              <a:t>Kubernetes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009900" y="1885950"/>
            <a:ext cx="2971800" cy="400050"/>
          </a:xfrm>
          <a:prstGeom prst="rect">
            <a:avLst/>
          </a:prstGeom>
          <a:ln w="19050"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Rectangle 7"/>
          <p:cNvSpPr/>
          <p:nvPr/>
        </p:nvSpPr>
        <p:spPr>
          <a:xfrm>
            <a:off x="4552950" y="1943100"/>
            <a:ext cx="1314450" cy="285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err="1"/>
              <a:t>Contiv</a:t>
            </a:r>
            <a:r>
              <a:rPr lang="en-US" sz="1050" dirty="0"/>
              <a:t> </a:t>
            </a:r>
            <a:r>
              <a:rPr lang="en-US" sz="1050" dirty="0" err="1"/>
              <a:t>Netmaster</a:t>
            </a:r>
            <a:endParaRPr lang="en-US" sz="1050" dirty="0"/>
          </a:p>
        </p:txBody>
      </p:sp>
      <p:sp>
        <p:nvSpPr>
          <p:cNvPr id="9" name="Rectangle 8"/>
          <p:cNvSpPr/>
          <p:nvPr/>
        </p:nvSpPr>
        <p:spPr>
          <a:xfrm>
            <a:off x="3124200" y="1943100"/>
            <a:ext cx="1314450" cy="285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900"/>
              </a:lnSpc>
            </a:pPr>
            <a:r>
              <a:rPr lang="en-US" sz="1050"/>
              <a:t>SFC Controller</a:t>
            </a:r>
            <a:endParaRPr lang="en-US" sz="1050" dirty="0"/>
          </a:p>
        </p:txBody>
      </p:sp>
      <p:sp>
        <p:nvSpPr>
          <p:cNvPr id="10" name="Rectangle 9"/>
          <p:cNvSpPr/>
          <p:nvPr/>
        </p:nvSpPr>
        <p:spPr>
          <a:xfrm>
            <a:off x="6096000" y="655199"/>
            <a:ext cx="1657350" cy="28575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/>
              <a:t>Orchestration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3009900" y="2400300"/>
            <a:ext cx="2971800" cy="1085850"/>
          </a:xfrm>
          <a:prstGeom prst="rect">
            <a:avLst/>
          </a:prstGeom>
          <a:ln w="19050"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/>
          <p:cNvSpPr/>
          <p:nvPr/>
        </p:nvSpPr>
        <p:spPr>
          <a:xfrm>
            <a:off x="3124201" y="2800350"/>
            <a:ext cx="2752190" cy="2857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VPP </a:t>
            </a:r>
            <a:r>
              <a:rPr lang="en-US" sz="1050" dirty="0" err="1"/>
              <a:t>vSwitch</a:t>
            </a:r>
            <a:endParaRPr lang="en-US" sz="1050" dirty="0"/>
          </a:p>
        </p:txBody>
      </p:sp>
      <p:sp>
        <p:nvSpPr>
          <p:cNvPr id="14" name="Rectangle 13"/>
          <p:cNvSpPr/>
          <p:nvPr/>
        </p:nvSpPr>
        <p:spPr>
          <a:xfrm>
            <a:off x="3238502" y="2457450"/>
            <a:ext cx="457199" cy="285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/>
              <a:t>VNF</a:t>
            </a:r>
            <a:endParaRPr lang="en-US" sz="1050" dirty="0"/>
          </a:p>
        </p:txBody>
      </p:sp>
      <p:sp>
        <p:nvSpPr>
          <p:cNvPr id="15" name="Rectangle 14"/>
          <p:cNvSpPr/>
          <p:nvPr/>
        </p:nvSpPr>
        <p:spPr>
          <a:xfrm>
            <a:off x="3752851" y="2457450"/>
            <a:ext cx="457199" cy="285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/>
              <a:t>VNF</a:t>
            </a:r>
            <a:endParaRPr lang="en-US" sz="1050" dirty="0"/>
          </a:p>
        </p:txBody>
      </p:sp>
      <p:sp>
        <p:nvSpPr>
          <p:cNvPr id="16" name="Rectangle 15"/>
          <p:cNvSpPr/>
          <p:nvPr/>
        </p:nvSpPr>
        <p:spPr>
          <a:xfrm>
            <a:off x="5238751" y="2457450"/>
            <a:ext cx="457199" cy="285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/>
              <a:t>VNF</a:t>
            </a:r>
            <a:endParaRPr lang="en-US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4500125" y="2343150"/>
            <a:ext cx="400153" cy="415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s-IS" sz="2100" dirty="0"/>
              <a:t>…</a:t>
            </a:r>
            <a:endParaRPr lang="en-US" sz="2100" dirty="0"/>
          </a:p>
        </p:txBody>
      </p:sp>
      <p:sp>
        <p:nvSpPr>
          <p:cNvPr id="18" name="Rectangle 17"/>
          <p:cNvSpPr/>
          <p:nvPr/>
        </p:nvSpPr>
        <p:spPr>
          <a:xfrm>
            <a:off x="3124201" y="3143250"/>
            <a:ext cx="2752190" cy="285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Data Plane Acceleration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09900" y="3600450"/>
            <a:ext cx="2971800" cy="400050"/>
          </a:xfrm>
          <a:prstGeom prst="rect">
            <a:avLst/>
          </a:prstGeom>
          <a:ln w="19050"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Rectangle 19"/>
          <p:cNvSpPr/>
          <p:nvPr/>
        </p:nvSpPr>
        <p:spPr>
          <a:xfrm>
            <a:off x="3095626" y="3657600"/>
            <a:ext cx="600074" cy="285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900"/>
              </a:lnSpc>
            </a:pPr>
            <a:r>
              <a:rPr lang="en-US" sz="1050"/>
              <a:t>Specs</a:t>
            </a:r>
            <a:endParaRPr lang="en-US" sz="1050" dirty="0"/>
          </a:p>
        </p:txBody>
      </p:sp>
      <p:sp>
        <p:nvSpPr>
          <p:cNvPr id="21" name="Rectangle 20"/>
          <p:cNvSpPr/>
          <p:nvPr/>
        </p:nvSpPr>
        <p:spPr>
          <a:xfrm>
            <a:off x="3781426" y="3657600"/>
            <a:ext cx="600074" cy="285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900"/>
              </a:lnSpc>
            </a:pPr>
            <a:r>
              <a:rPr lang="en-US" sz="1050" dirty="0"/>
              <a:t>Install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72050" y="3657600"/>
            <a:ext cx="895350" cy="285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900"/>
              </a:lnSpc>
            </a:pPr>
            <a:r>
              <a:rPr lang="en-US" sz="1050" dirty="0"/>
              <a:t>Automated Tests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81501" y="3543300"/>
            <a:ext cx="714375" cy="415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s-IS" sz="2100" dirty="0"/>
              <a:t>…</a:t>
            </a:r>
            <a:endParaRPr lang="en-US" sz="2100" dirty="0"/>
          </a:p>
        </p:txBody>
      </p:sp>
      <p:cxnSp>
        <p:nvCxnSpPr>
          <p:cNvPr id="25" name="Straight Arrow Connector 24"/>
          <p:cNvCxnSpPr>
            <a:stCxn id="12" idx="1"/>
            <a:endCxn id="26" idx="3"/>
          </p:cNvCxnSpPr>
          <p:nvPr/>
        </p:nvCxnSpPr>
        <p:spPr>
          <a:xfrm flipH="1">
            <a:off x="1981200" y="2943225"/>
            <a:ext cx="1028700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42578" y="2743200"/>
            <a:ext cx="1538623" cy="40005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Analytics/PNDA</a:t>
            </a:r>
          </a:p>
        </p:txBody>
      </p:sp>
      <p:cxnSp>
        <p:nvCxnSpPr>
          <p:cNvPr id="30" name="Straight Arrow Connector 29"/>
          <p:cNvCxnSpPr>
            <a:stCxn id="10" idx="2"/>
            <a:endCxn id="6" idx="3"/>
          </p:cNvCxnSpPr>
          <p:nvPr/>
        </p:nvCxnSpPr>
        <p:spPr>
          <a:xfrm rot="5400000">
            <a:off x="6137849" y="784799"/>
            <a:ext cx="630677" cy="942975"/>
          </a:xfrm>
          <a:prstGeom prst="bentConnector2">
            <a:avLst/>
          </a:prstGeom>
          <a:ln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29"/>
          <p:cNvCxnSpPr>
            <a:stCxn id="10" idx="2"/>
            <a:endCxn id="7" idx="3"/>
          </p:cNvCxnSpPr>
          <p:nvPr/>
        </p:nvCxnSpPr>
        <p:spPr>
          <a:xfrm rot="5400000">
            <a:off x="5880674" y="1041974"/>
            <a:ext cx="1145027" cy="942975"/>
          </a:xfrm>
          <a:prstGeom prst="bentConnector2">
            <a:avLst/>
          </a:prstGeom>
          <a:ln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50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ODPM: VNF Data Plane Orchestration - </a:t>
            </a:r>
            <a:r>
              <a:rPr lang="en-US" dirty="0" err="1" smtClean="0"/>
              <a:t>Contiv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143000" y="971550"/>
            <a:ext cx="6686550" cy="3486150"/>
            <a:chOff x="1028700" y="1371600"/>
            <a:chExt cx="6686550" cy="3486150"/>
          </a:xfrm>
        </p:grpSpPr>
        <p:sp>
          <p:nvSpPr>
            <p:cNvPr id="30" name="Rectangle 29"/>
            <p:cNvSpPr/>
            <p:nvPr/>
          </p:nvSpPr>
          <p:spPr>
            <a:xfrm>
              <a:off x="1028700" y="2914650"/>
              <a:ext cx="3057525" cy="1943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1013">
                  <a:solidFill>
                    <a:schemeClr val="tx1"/>
                  </a:solidFill>
                </a:rPr>
                <a:t>Server</a:t>
              </a:r>
              <a:endParaRPr lang="en-US" sz="1013" dirty="0">
                <a:solidFill>
                  <a:schemeClr val="tx1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572000" y="1371600"/>
              <a:ext cx="1371600" cy="3429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SFC Controller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4572000" y="2000250"/>
              <a:ext cx="1371600" cy="3429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err="1">
                  <a:solidFill>
                    <a:schemeClr val="tx1"/>
                  </a:solidFill>
                </a:rPr>
                <a:t>Contiv</a:t>
              </a:r>
              <a:r>
                <a:rPr lang="en-US" sz="1050" dirty="0">
                  <a:solidFill>
                    <a:schemeClr val="tx1"/>
                  </a:solidFill>
                </a:rPr>
                <a:t> </a:t>
              </a:r>
              <a:r>
                <a:rPr lang="en-US" sz="1050" dirty="0" err="1">
                  <a:solidFill>
                    <a:schemeClr val="tx1"/>
                  </a:solidFill>
                </a:rPr>
                <a:t>Netmaster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686050" y="2000250"/>
              <a:ext cx="1371600" cy="3429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Kubernetes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629150" y="2914650"/>
              <a:ext cx="3086100" cy="1943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1013">
                  <a:solidFill>
                    <a:schemeClr val="tx1"/>
                  </a:solidFill>
                </a:rPr>
                <a:t>Server</a:t>
              </a:r>
              <a:endParaRPr lang="en-US" sz="1013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743450" y="4343400"/>
              <a:ext cx="2686050" cy="3429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VPP </a:t>
              </a:r>
              <a:r>
                <a:rPr lang="en-US" sz="1050" dirty="0" err="1">
                  <a:solidFill>
                    <a:schemeClr val="tx1"/>
                  </a:solidFill>
                </a:rPr>
                <a:t>vSwitch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743450" y="3714750"/>
              <a:ext cx="457200" cy="3429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VNF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72100" y="3714750"/>
              <a:ext cx="457200" cy="3429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VNF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86500" y="3714750"/>
              <a:ext cx="457200" cy="3429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VNF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4972050" y="4057651"/>
              <a:ext cx="1" cy="28574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5600700" y="4057651"/>
              <a:ext cx="1" cy="28574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6515100" y="4057651"/>
              <a:ext cx="1" cy="28574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6515100" y="3086100"/>
              <a:ext cx="1085850" cy="3429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275"/>
                </a:lnSpc>
              </a:pPr>
              <a:r>
                <a:rPr lang="en-US" sz="1050" dirty="0" err="1" smtClean="0">
                  <a:solidFill>
                    <a:schemeClr val="tx1"/>
                  </a:solidFill>
                </a:rPr>
                <a:t>Contiv</a:t>
              </a:r>
              <a:endParaRPr lang="en-US" sz="1050" dirty="0" smtClean="0">
                <a:solidFill>
                  <a:schemeClr val="tx1"/>
                </a:solidFill>
              </a:endParaRPr>
            </a:p>
            <a:p>
              <a:pPr algn="ctr">
                <a:lnSpc>
                  <a:spcPts val="1275"/>
                </a:lnSpc>
              </a:pP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184960" y="3073878"/>
              <a:ext cx="914400" cy="3429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275"/>
                </a:lnSpc>
              </a:pPr>
              <a:r>
                <a:rPr lang="en-US" sz="1050" dirty="0" err="1">
                  <a:solidFill>
                    <a:schemeClr val="tx1"/>
                  </a:solidFill>
                </a:rPr>
                <a:t>Kube</a:t>
              </a:r>
              <a:r>
                <a:rPr lang="en-US" sz="1050" dirty="0">
                  <a:solidFill>
                    <a:schemeClr val="tx1"/>
                  </a:solidFill>
                </a:rPr>
                <a:t> Proxy</a:t>
              </a:r>
            </a:p>
          </p:txBody>
        </p:sp>
        <p:cxnSp>
          <p:nvCxnSpPr>
            <p:cNvPr id="22" name="Straight Arrow Connector 21"/>
            <p:cNvCxnSpPr>
              <a:stCxn id="16" idx="2"/>
            </p:cNvCxnSpPr>
            <p:nvPr/>
          </p:nvCxnSpPr>
          <p:spPr>
            <a:xfrm>
              <a:off x="7058025" y="3429001"/>
              <a:ext cx="0" cy="91439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4" idx="2"/>
              <a:endCxn id="45" idx="0"/>
            </p:cNvCxnSpPr>
            <p:nvPr/>
          </p:nvCxnSpPr>
          <p:spPr>
            <a:xfrm>
              <a:off x="5257800" y="2343150"/>
              <a:ext cx="0" cy="18367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1143000" y="4343400"/>
              <a:ext cx="2686050" cy="3429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VPP </a:t>
              </a:r>
              <a:r>
                <a:rPr lang="en-US" sz="1050" dirty="0" err="1">
                  <a:solidFill>
                    <a:schemeClr val="tx1"/>
                  </a:solidFill>
                </a:rPr>
                <a:t>vSwitch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143000" y="3714750"/>
              <a:ext cx="457200" cy="3429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VNF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771650" y="3714750"/>
              <a:ext cx="457200" cy="3429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VNF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86050" y="3714750"/>
              <a:ext cx="457200" cy="3429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VNF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H="1">
              <a:off x="1371600" y="4057651"/>
              <a:ext cx="1" cy="28574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2000250" y="4057651"/>
              <a:ext cx="1" cy="28574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2914650" y="4057651"/>
              <a:ext cx="1" cy="28574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2914650" y="3086100"/>
              <a:ext cx="1057275" cy="3429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275"/>
                </a:lnSpc>
              </a:pPr>
              <a:r>
                <a:rPr lang="en-US" sz="1050" dirty="0" err="1" smtClean="0">
                  <a:solidFill>
                    <a:schemeClr val="tx1"/>
                  </a:solidFill>
                </a:rPr>
                <a:t>Contiv</a:t>
              </a:r>
              <a:endParaRPr lang="en-US" sz="1050" dirty="0">
                <a:solidFill>
                  <a:schemeClr val="tx1"/>
                </a:solidFill>
              </a:endParaRPr>
            </a:p>
            <a:p>
              <a:pPr algn="ctr">
                <a:lnSpc>
                  <a:spcPts val="1275"/>
                </a:lnSpc>
              </a:pP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52692" y="3065788"/>
              <a:ext cx="914400" cy="3429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275"/>
                </a:lnSpc>
              </a:pPr>
              <a:r>
                <a:rPr lang="en-US" sz="1050" dirty="0" err="1">
                  <a:solidFill>
                    <a:schemeClr val="tx1"/>
                  </a:solidFill>
                </a:rPr>
                <a:t>Kube</a:t>
              </a:r>
              <a:r>
                <a:rPr lang="en-US" sz="1050" dirty="0">
                  <a:solidFill>
                    <a:schemeClr val="tx1"/>
                  </a:solidFill>
                </a:rPr>
                <a:t> Proxy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506868" y="3023652"/>
              <a:ext cx="407249" cy="233898"/>
              <a:chOff x="2506868" y="3023652"/>
              <a:chExt cx="407249" cy="233898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 flipH="1">
                <a:off x="2506868" y="3257550"/>
                <a:ext cx="388732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2513000" y="3023652"/>
                <a:ext cx="401117" cy="213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88" dirty="0"/>
                  <a:t>CNI</a:t>
                </a:r>
              </a:p>
            </p:txBody>
          </p:sp>
        </p:grpSp>
        <p:cxnSp>
          <p:nvCxnSpPr>
            <p:cNvPr id="42" name="Straight Arrow Connector 41"/>
            <p:cNvCxnSpPr/>
            <p:nvPr/>
          </p:nvCxnSpPr>
          <p:spPr>
            <a:xfrm>
              <a:off x="3429000" y="3429001"/>
              <a:ext cx="1" cy="91439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5" idx="2"/>
              <a:endCxn id="17" idx="0"/>
            </p:cNvCxnSpPr>
            <p:nvPr/>
          </p:nvCxnSpPr>
          <p:spPr>
            <a:xfrm>
              <a:off x="3371850" y="2343150"/>
              <a:ext cx="2270310" cy="73072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5" idx="2"/>
              <a:endCxn id="39" idx="0"/>
            </p:cNvCxnSpPr>
            <p:nvPr/>
          </p:nvCxnSpPr>
          <p:spPr>
            <a:xfrm flipH="1">
              <a:off x="2009892" y="2343150"/>
              <a:ext cx="1361958" cy="72263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3" idx="2"/>
              <a:endCxn id="4" idx="0"/>
            </p:cNvCxnSpPr>
            <p:nvPr/>
          </p:nvCxnSpPr>
          <p:spPr>
            <a:xfrm>
              <a:off x="5257800" y="1714500"/>
              <a:ext cx="0" cy="28575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5257800" y="1776003"/>
              <a:ext cx="721672" cy="213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88" dirty="0"/>
                <a:t>Policy (</a:t>
              </a:r>
              <a:r>
                <a:rPr lang="en-US" sz="788" dirty="0" err="1"/>
                <a:t>tbd</a:t>
              </a:r>
              <a:r>
                <a:rPr lang="en-US" sz="788" dirty="0"/>
                <a:t>.)</a:t>
              </a:r>
            </a:p>
          </p:txBody>
        </p:sp>
        <p:cxnSp>
          <p:nvCxnSpPr>
            <p:cNvPr id="57" name="Straight Arrow Connector 56"/>
            <p:cNvCxnSpPr>
              <a:stCxn id="3" idx="1"/>
              <a:endCxn id="5" idx="0"/>
            </p:cNvCxnSpPr>
            <p:nvPr/>
          </p:nvCxnSpPr>
          <p:spPr>
            <a:xfrm rot="10800000" flipV="1">
              <a:off x="3371850" y="1543050"/>
              <a:ext cx="1200150" cy="457200"/>
            </a:xfrm>
            <a:prstGeom prst="bentConnector2">
              <a:avLst/>
            </a:prstGeom>
            <a:ln w="12700"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16" idx="2"/>
              <a:endCxn id="10" idx="0"/>
            </p:cNvCxnSpPr>
            <p:nvPr/>
          </p:nvCxnSpPr>
          <p:spPr>
            <a:xfrm flipH="1">
              <a:off x="6515100" y="3429000"/>
              <a:ext cx="542925" cy="28575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16" idx="2"/>
              <a:endCxn id="9" idx="0"/>
            </p:cNvCxnSpPr>
            <p:nvPr/>
          </p:nvCxnSpPr>
          <p:spPr>
            <a:xfrm flipH="1">
              <a:off x="5600700" y="3429000"/>
              <a:ext cx="1457325" cy="28575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4800600" y="2526820"/>
              <a:ext cx="914400" cy="2041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ts val="975"/>
                </a:lnSpc>
              </a:pPr>
              <a:r>
                <a:rPr lang="en-US" sz="1050">
                  <a:solidFill>
                    <a:schemeClr val="tx1"/>
                  </a:solidFill>
                </a:rPr>
                <a:t>etcd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cxnSp>
          <p:nvCxnSpPr>
            <p:cNvPr id="51" name="Straight Arrow Connector 50"/>
            <p:cNvCxnSpPr>
              <a:stCxn id="45" idx="6"/>
              <a:endCxn id="16" idx="0"/>
            </p:cNvCxnSpPr>
            <p:nvPr/>
          </p:nvCxnSpPr>
          <p:spPr>
            <a:xfrm>
              <a:off x="5715000" y="2628900"/>
              <a:ext cx="1343025" cy="45720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5" idx="2"/>
              <a:endCxn id="38" idx="0"/>
            </p:cNvCxnSpPr>
            <p:nvPr/>
          </p:nvCxnSpPr>
          <p:spPr>
            <a:xfrm flipH="1">
              <a:off x="3443287" y="2628900"/>
              <a:ext cx="1357313" cy="45720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3775138" y="1371938"/>
              <a:ext cx="455574" cy="213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88" dirty="0"/>
                <a:t>REST</a:t>
              </a:r>
            </a:p>
          </p:txBody>
        </p:sp>
        <p:cxnSp>
          <p:nvCxnSpPr>
            <p:cNvPr id="63" name="Straight Arrow Connector 62"/>
            <p:cNvCxnSpPr>
              <a:stCxn id="38" idx="2"/>
              <a:endCxn id="33" idx="0"/>
            </p:cNvCxnSpPr>
            <p:nvPr/>
          </p:nvCxnSpPr>
          <p:spPr>
            <a:xfrm flipH="1">
              <a:off x="2000250" y="3429000"/>
              <a:ext cx="1443038" cy="28575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38" idx="2"/>
              <a:endCxn id="34" idx="0"/>
            </p:cNvCxnSpPr>
            <p:nvPr/>
          </p:nvCxnSpPr>
          <p:spPr>
            <a:xfrm flipH="1">
              <a:off x="2914650" y="3429000"/>
              <a:ext cx="528638" cy="28575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6800850" y="3269772"/>
              <a:ext cx="514350" cy="11865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>
                  <a:solidFill>
                    <a:schemeClr val="tx1"/>
                  </a:solidFill>
                </a:rPr>
                <a:t>Driver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176301" y="3274075"/>
              <a:ext cx="514350" cy="11865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>
                  <a:solidFill>
                    <a:schemeClr val="tx1"/>
                  </a:solidFill>
                </a:rPr>
                <a:t>Driver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800850" y="4396198"/>
              <a:ext cx="514350" cy="11865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>
                  <a:solidFill>
                    <a:schemeClr val="tx1"/>
                  </a:solidFill>
                </a:rPr>
                <a:t>Agent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175612" y="4400550"/>
              <a:ext cx="514350" cy="11865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>
                  <a:solidFill>
                    <a:schemeClr val="tx1"/>
                  </a:solidFill>
                </a:rPr>
                <a:t>Agent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347954" y="3754280"/>
              <a:ext cx="338597" cy="1071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Agent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433553" y="3755375"/>
              <a:ext cx="338597" cy="1071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Agent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743201" y="3755375"/>
              <a:ext cx="338597" cy="1071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Agent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828801" y="3755375"/>
              <a:ext cx="338597" cy="1071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Agent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115050" y="4095813"/>
              <a:ext cx="513282" cy="213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88"/>
                <a:t>MEMIF</a:t>
              </a:r>
              <a:endParaRPr lang="en-US" sz="788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600700" y="4114800"/>
              <a:ext cx="513282" cy="213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88"/>
                <a:t>MEMIF</a:t>
              </a:r>
              <a:endParaRPr lang="en-US" sz="788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514600" y="4114800"/>
              <a:ext cx="513282" cy="213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88"/>
                <a:t>MEMIF</a:t>
              </a:r>
              <a:endParaRPr lang="en-US" sz="788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000250" y="4114800"/>
              <a:ext cx="513282" cy="213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88"/>
                <a:t>MEMIF</a:t>
              </a:r>
              <a:endParaRPr lang="en-US" sz="788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371600" y="4114800"/>
              <a:ext cx="417102" cy="213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88" dirty="0"/>
                <a:t>FIFO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972050" y="4114800"/>
              <a:ext cx="417102" cy="213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88"/>
                <a:t>FIFO</a:t>
              </a:r>
              <a:endParaRPr lang="en-US" sz="788" dirty="0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6122138" y="3070646"/>
              <a:ext cx="407249" cy="233898"/>
              <a:chOff x="2506868" y="3023652"/>
              <a:chExt cx="407249" cy="233898"/>
            </a:xfrm>
          </p:grpSpPr>
          <p:cxnSp>
            <p:nvCxnSpPr>
              <p:cNvPr id="66" name="Straight Arrow Connector 65"/>
              <p:cNvCxnSpPr/>
              <p:nvPr/>
            </p:nvCxnSpPr>
            <p:spPr>
              <a:xfrm flipH="1">
                <a:off x="2506868" y="3257550"/>
                <a:ext cx="388732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/>
              <p:cNvSpPr txBox="1"/>
              <p:nvPr/>
            </p:nvSpPr>
            <p:spPr>
              <a:xfrm>
                <a:off x="2513000" y="3023652"/>
                <a:ext cx="401117" cy="213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88" dirty="0"/>
                  <a:t>CNI</a:t>
                </a: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3670150" y="662728"/>
            <a:ext cx="1600200" cy="3589444"/>
            <a:chOff x="5168206" y="589239"/>
            <a:chExt cx="1600200" cy="3589444"/>
          </a:xfrm>
        </p:grpSpPr>
        <p:sp>
          <p:nvSpPr>
            <p:cNvPr id="70" name="TextBox 69"/>
            <p:cNvSpPr txBox="1"/>
            <p:nvPr/>
          </p:nvSpPr>
          <p:spPr>
            <a:xfrm>
              <a:off x="5168206" y="589239"/>
              <a:ext cx="1600200" cy="3589444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en-US" dirty="0" smtClean="0">
                <a:solidFill>
                  <a:schemeClr val="bg1"/>
                </a:solidFill>
                <a:latin typeface="Octin Prison" charset="0"/>
                <a:ea typeface="Octin Prison" charset="0"/>
                <a:cs typeface="Octin Prison" charset="0"/>
              </a:endParaRPr>
            </a:p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en-US" dirty="0">
                <a:solidFill>
                  <a:schemeClr val="bg1"/>
                </a:solidFill>
                <a:latin typeface="Octin Prison" charset="0"/>
                <a:ea typeface="Octin Prison" charset="0"/>
                <a:cs typeface="Octin Prison" charset="0"/>
              </a:endParaRPr>
            </a:p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en-US" dirty="0" smtClean="0">
                <a:solidFill>
                  <a:schemeClr val="bg1"/>
                </a:solidFill>
                <a:latin typeface="Octin Prison" charset="0"/>
                <a:ea typeface="Octin Prison" charset="0"/>
                <a:cs typeface="Octin Prison" charset="0"/>
              </a:endParaRPr>
            </a:p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en-US" dirty="0">
                <a:solidFill>
                  <a:schemeClr val="bg1"/>
                </a:solidFill>
                <a:latin typeface="Octin Prison" charset="0"/>
                <a:ea typeface="Octin Prison" charset="0"/>
                <a:cs typeface="Octin Prison" charset="0"/>
              </a:endParaRPr>
            </a:p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en-US" dirty="0" smtClean="0">
                <a:solidFill>
                  <a:schemeClr val="bg1"/>
                </a:solidFill>
                <a:latin typeface="Octin Prison" charset="0"/>
                <a:ea typeface="Octin Prison" charset="0"/>
                <a:cs typeface="Octin Prison" charset="0"/>
              </a:endParaRPr>
            </a:p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en-US" dirty="0">
                <a:solidFill>
                  <a:schemeClr val="bg1"/>
                </a:solidFill>
                <a:latin typeface="Octin Prison" charset="0"/>
                <a:ea typeface="Octin Prison" charset="0"/>
                <a:cs typeface="Octin Prison" charset="0"/>
              </a:endParaRPr>
            </a:p>
            <a:p>
              <a:pPr>
                <a:lnSpc>
                  <a:spcPct val="90000"/>
                </a:lnSpc>
                <a:spcBef>
                  <a:spcPts val="600"/>
                </a:spcBef>
              </a:pPr>
              <a:endParaRPr lang="en-US" dirty="0" smtClean="0">
                <a:solidFill>
                  <a:schemeClr val="bg1"/>
                </a:solidFill>
                <a:latin typeface="Octin Prison" charset="0"/>
                <a:ea typeface="Octin Prison" charset="0"/>
                <a:cs typeface="Octin Prison" charset="0"/>
              </a:endParaRPr>
            </a:p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dirty="0" smtClean="0">
                  <a:solidFill>
                    <a:schemeClr val="bg1"/>
                  </a:solidFill>
                  <a:latin typeface="Octin Prison" charset="0"/>
                  <a:ea typeface="Octin Prison" charset="0"/>
                  <a:cs typeface="Octin Prison" charset="0"/>
                </a:rPr>
                <a:t>Nikos </a:t>
              </a:r>
              <a:r>
                <a:rPr lang="en-US" dirty="0" err="1" smtClean="0">
                  <a:solidFill>
                    <a:schemeClr val="bg1"/>
                  </a:solidFill>
                  <a:latin typeface="Octin Prison" charset="0"/>
                  <a:ea typeface="Octin Prison" charset="0"/>
                  <a:cs typeface="Octin Prison" charset="0"/>
                </a:rPr>
                <a:t>Bregiannis</a:t>
              </a:r>
              <a:endParaRPr lang="en-US" dirty="0" smtClean="0">
                <a:solidFill>
                  <a:schemeClr val="bg1"/>
                </a:solidFill>
                <a:latin typeface="Octin Prison" charset="0"/>
                <a:ea typeface="Octin Prison" charset="0"/>
                <a:cs typeface="Octin Prison" charset="0"/>
              </a:endParaRPr>
            </a:p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dirty="0" smtClean="0">
                  <a:solidFill>
                    <a:schemeClr val="bg1"/>
                  </a:solidFill>
                  <a:latin typeface="Octin Prison" charset="0"/>
                  <a:ea typeface="Octin Prison" charset="0"/>
                  <a:cs typeface="Octin Prison" charset="0"/>
                </a:rPr>
                <a:t>Software engineer</a:t>
              </a:r>
            </a:p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dirty="0" err="1" smtClean="0">
                  <a:solidFill>
                    <a:schemeClr val="bg1"/>
                  </a:solidFill>
                  <a:latin typeface="Octin Prison" charset="0"/>
                  <a:ea typeface="Octin Prison" charset="0"/>
                  <a:cs typeface="Octin Prison" charset="0"/>
                </a:rPr>
                <a:t>fd.io</a:t>
              </a:r>
              <a:r>
                <a:rPr lang="en-US" dirty="0" smtClean="0">
                  <a:solidFill>
                    <a:schemeClr val="bg1"/>
                  </a:solidFill>
                  <a:latin typeface="Octin Prison" charset="0"/>
                  <a:ea typeface="Octin Prison" charset="0"/>
                  <a:cs typeface="Octin Prison" charset="0"/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  <a:latin typeface="Octin Prison" charset="0"/>
                  <a:ea typeface="Octin Prison" charset="0"/>
                  <a:cs typeface="Octin Prison" charset="0"/>
                </a:rPr>
                <a:t>vpp</a:t>
              </a:r>
              <a:r>
                <a:rPr lang="en-US" dirty="0" smtClean="0">
                  <a:solidFill>
                    <a:schemeClr val="bg1"/>
                  </a:solidFill>
                  <a:latin typeface="Octin Prison" charset="0"/>
                  <a:ea typeface="Octin Prison" charset="0"/>
                  <a:cs typeface="Octin Prison" charset="0"/>
                </a:rPr>
                <a:t> container control plane lead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62192" y="683990"/>
              <a:ext cx="1262978" cy="1683971"/>
            </a:xfrm>
            <a:prstGeom prst="rect">
              <a:avLst/>
            </a:prstGeom>
          </p:spPr>
        </p:pic>
      </p:grp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9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387" y="0"/>
            <a:ext cx="6798004" cy="5143500"/>
          </a:xfrm>
          <a:prstGeom prst="rect">
            <a:avLst/>
          </a:prstGeom>
        </p:spPr>
      </p:pic>
      <p:pic>
        <p:nvPicPr>
          <p:cNvPr id="3" name="Shape 249" descr="Project-Calico-logo-215x69-large-text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8161" y="2303166"/>
            <a:ext cx="567548" cy="161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249" descr="Project-Calico-logo-215x69-large-text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3140" y="3951474"/>
            <a:ext cx="567548" cy="1619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67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BRKSDN-2119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Learn </a:t>
            </a:r>
            <a:r>
              <a:rPr lang="en-US" dirty="0" smtClean="0"/>
              <a:t>More...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56616" y="961815"/>
            <a:ext cx="8513064" cy="3700869"/>
          </a:xfrm>
        </p:spPr>
        <p:txBody>
          <a:bodyPr/>
          <a:lstStyle/>
          <a:p>
            <a:pPr marL="285750" indent="-285750"/>
            <a:r>
              <a:rPr lang="en-US" sz="2000" dirty="0">
                <a:hlinkClick r:id="rId2"/>
              </a:rPr>
              <a:t>http://fd.io</a:t>
            </a:r>
            <a:r>
              <a:rPr lang="en-US" sz="2000" dirty="0"/>
              <a:t> – fd.io website</a:t>
            </a:r>
          </a:p>
          <a:p>
            <a:pPr marL="285750" indent="-285750"/>
            <a:r>
              <a:rPr lang="en-US" sz="2000" dirty="0">
                <a:hlinkClick r:id="rId3"/>
              </a:rPr>
              <a:t>http://gerrit.fd.io</a:t>
            </a:r>
            <a:r>
              <a:rPr lang="en-US" sz="2000" dirty="0"/>
              <a:t> – download the code!</a:t>
            </a:r>
          </a:p>
          <a:p>
            <a:pPr marL="285750" indent="-285750"/>
            <a:r>
              <a:rPr lang="en-US" sz="2000" dirty="0">
                <a:hlinkClick r:id="rId4"/>
              </a:rPr>
              <a:t>https://wiki.fd.io/view/VPP</a:t>
            </a:r>
            <a:r>
              <a:rPr lang="en-US" sz="2000" dirty="0"/>
              <a:t> – vpp core project wiki</a:t>
            </a:r>
          </a:p>
          <a:p>
            <a:pPr marL="285750" indent="-285750"/>
            <a:r>
              <a:rPr lang="en-US" sz="2000" dirty="0">
                <a:hlinkClick r:id="rId5"/>
              </a:rPr>
              <a:t>Fd.io YouTube Channel</a:t>
            </a:r>
            <a:r>
              <a:rPr lang="en-US" sz="2000" dirty="0"/>
              <a:t> – many hours’ worth of high-quality video</a:t>
            </a:r>
          </a:p>
          <a:p>
            <a:pPr marL="484883" lvl="1" indent="-285750"/>
            <a:r>
              <a:rPr lang="en-US" dirty="0"/>
              <a:t>Tutorials, code walkthroughs, architecture, continuous integration and test. </a:t>
            </a:r>
          </a:p>
          <a:p>
            <a:pPr marL="285750" indent="-285750"/>
            <a:r>
              <a:rPr lang="en-US" sz="2000" dirty="0">
                <a:hlinkClick r:id="rId6"/>
              </a:rPr>
              <a:t>http://lists.fd.io</a:t>
            </a:r>
            <a:r>
              <a:rPr lang="en-US" sz="2000" dirty="0"/>
              <a:t> – mailing </a:t>
            </a:r>
            <a:r>
              <a:rPr lang="en-US" sz="2000" dirty="0" smtClean="0"/>
              <a:t>lists</a:t>
            </a:r>
          </a:p>
          <a:p>
            <a:pPr marL="285750" indent="-285750"/>
            <a:r>
              <a:rPr lang="en-US" sz="2000" dirty="0">
                <a:hlinkClick r:id="rId7"/>
              </a:rPr>
              <a:t>https://contiv.github.io</a:t>
            </a:r>
            <a:r>
              <a:rPr lang="en-US" sz="2000" dirty="0" smtClean="0">
                <a:hlinkClick r:id="rId7"/>
              </a:rPr>
              <a:t>/</a:t>
            </a:r>
            <a:r>
              <a:rPr lang="en-US" sz="2000" dirty="0" smtClean="0"/>
              <a:t> - </a:t>
            </a:r>
            <a:r>
              <a:rPr lang="en-US" sz="2000" dirty="0" err="1" smtClean="0"/>
              <a:t>Contiv</a:t>
            </a:r>
            <a:endParaRPr lang="en-US" sz="2000" dirty="0" smtClean="0"/>
          </a:p>
          <a:p>
            <a:pPr marL="285750" indent="-285750"/>
            <a:r>
              <a:rPr lang="en-US" sz="2000" dirty="0" smtClean="0"/>
              <a:t>Visit us at </a:t>
            </a:r>
            <a:r>
              <a:rPr lang="en-US" sz="2000" dirty="0" err="1" smtClean="0"/>
              <a:t>DevNet</a:t>
            </a:r>
            <a:r>
              <a:rPr lang="en-US" sz="2000" dirty="0" smtClean="0"/>
              <a:t> Zone!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345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BRKSDN-2119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8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Continue Your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Demos in the Cisco campus</a:t>
            </a:r>
          </a:p>
          <a:p>
            <a:r>
              <a:rPr lang="en-US" dirty="0"/>
              <a:t>Walk-in Self-Paced Labs</a:t>
            </a:r>
          </a:p>
          <a:p>
            <a:r>
              <a:rPr lang="en-US" dirty="0"/>
              <a:t>Lunch &amp; Learn</a:t>
            </a:r>
          </a:p>
          <a:p>
            <a:r>
              <a:rPr lang="en-US" dirty="0"/>
              <a:t>Meet the Engineer 1:1 meetings</a:t>
            </a:r>
          </a:p>
          <a:p>
            <a:r>
              <a:rPr lang="en-US" dirty="0"/>
              <a:t>Related sessions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BRKSDN-2119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8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BRKSDN-2119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2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83638" y="4884738"/>
            <a:ext cx="360362" cy="274637"/>
          </a:xfrm>
        </p:spPr>
        <p:txBody>
          <a:bodyPr/>
          <a:lstStyle/>
          <a:p>
            <a:fld id="{96A97DD0-5BE7-4856-A2A9-C42C6688E607}" type="slidenum">
              <a:rPr lang="en-US" smtClean="0">
                <a:solidFill>
                  <a:srgbClr val="FFFFFF">
                    <a:alpha val="60000"/>
                  </a:srgbClr>
                </a:solidFill>
              </a:rPr>
              <a:pPr/>
              <a:t>68</a:t>
            </a:fld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8428038" y="4946650"/>
            <a:ext cx="715962" cy="153988"/>
          </a:xfrm>
        </p:spPr>
        <p:txBody>
          <a:bodyPr/>
          <a:lstStyle/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9680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447800" y="971550"/>
            <a:ext cx="4800600" cy="3154040"/>
          </a:xfrm>
          <a:prstGeom prst="roundRect">
            <a:avLst/>
          </a:prstGeom>
          <a:solidFill>
            <a:schemeClr val="lt1"/>
          </a:solidFill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1000" dirty="0" smtClean="0">
                <a:solidFill>
                  <a:schemeClr val="tx1"/>
                </a:solidFill>
              </a:rPr>
              <a:t>Compute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2190086" y="1610990"/>
            <a:ext cx="990600" cy="990600"/>
          </a:xfrm>
          <a:prstGeom prst="ellipse">
            <a:avLst/>
          </a:prstGeom>
          <a:solidFill>
            <a:srgbClr val="FFFF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glow rad="660400">
              <a:srgbClr val="FFFF00"/>
            </a:glow>
            <a:softEdge rad="355600"/>
          </a:effectLst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 err="1" smtClean="0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102512" y="1610172"/>
            <a:ext cx="1103572" cy="906549"/>
          </a:xfrm>
          <a:prstGeom prst="roundRect">
            <a:avLst/>
          </a:prstGeom>
          <a:solidFill>
            <a:schemeClr val="lt1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000" smtClean="0">
                <a:solidFill>
                  <a:schemeClr val="tx1"/>
                </a:solidFill>
              </a:rPr>
              <a:t>App VM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Microservice</a:t>
            </a:r>
            <a:r>
              <a:rPr lang="en-US" dirty="0" smtClean="0"/>
              <a:t> decomposition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4399886" y="1610990"/>
            <a:ext cx="990600" cy="990600"/>
          </a:xfrm>
          <a:prstGeom prst="ellipse">
            <a:avLst/>
          </a:prstGeom>
          <a:solidFill>
            <a:srgbClr val="FFFF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glow rad="660400">
              <a:srgbClr val="FFFF00"/>
            </a:glow>
            <a:softEdge rad="355600"/>
          </a:effectLst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 err="1" smtClean="0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343400" y="1610172"/>
            <a:ext cx="1103572" cy="906549"/>
          </a:xfrm>
          <a:prstGeom prst="roundRect">
            <a:avLst/>
          </a:prstGeom>
          <a:solidFill>
            <a:schemeClr val="lt1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000" smtClean="0">
                <a:solidFill>
                  <a:schemeClr val="tx1"/>
                </a:solidFill>
              </a:rPr>
              <a:t>App VM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>
            <a:stCxn id="16" idx="2"/>
          </p:cNvCxnSpPr>
          <p:nvPr/>
        </p:nvCxnSpPr>
        <p:spPr bwMode="auto">
          <a:xfrm>
            <a:off x="2654298" y="2516721"/>
            <a:ext cx="0" cy="999269"/>
          </a:xfrm>
          <a:prstGeom prst="line">
            <a:avLst/>
          </a:prstGeom>
          <a:solidFill>
            <a:srgbClr val="0183B7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26" idx="2"/>
          </p:cNvCxnSpPr>
          <p:nvPr/>
        </p:nvCxnSpPr>
        <p:spPr bwMode="auto">
          <a:xfrm>
            <a:off x="4895186" y="2516721"/>
            <a:ext cx="0" cy="999269"/>
          </a:xfrm>
          <a:prstGeom prst="line">
            <a:avLst/>
          </a:prstGeom>
          <a:solidFill>
            <a:srgbClr val="0183B7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2133600" y="3515990"/>
            <a:ext cx="3008572" cy="11804"/>
          </a:xfrm>
          <a:prstGeom prst="line">
            <a:avLst/>
          </a:prstGeom>
          <a:solidFill>
            <a:srgbClr val="0183B7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3733800" y="3527794"/>
            <a:ext cx="0" cy="369196"/>
          </a:xfrm>
          <a:prstGeom prst="line">
            <a:avLst/>
          </a:prstGeom>
          <a:solidFill>
            <a:srgbClr val="0183B7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Rounded Rectangle 36"/>
          <p:cNvSpPr/>
          <p:nvPr/>
        </p:nvSpPr>
        <p:spPr>
          <a:xfrm>
            <a:off x="3324557" y="3845188"/>
            <a:ext cx="818486" cy="280402"/>
          </a:xfrm>
          <a:prstGeom prst="roundRect">
            <a:avLst/>
          </a:prstGeom>
          <a:solidFill>
            <a:schemeClr val="lt1"/>
          </a:solidFill>
          <a:ln w="127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device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348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5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533400" y="1147130"/>
            <a:ext cx="3352800" cy="2415220"/>
          </a:xfrm>
          <a:prstGeom prst="roundRect">
            <a:avLst/>
          </a:prstGeom>
          <a:solidFill>
            <a:schemeClr val="lt1"/>
          </a:solidFill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1000" dirty="0" smtClean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90600" y="1337474"/>
            <a:ext cx="838200" cy="533400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component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Microservice</a:t>
            </a:r>
            <a:r>
              <a:rPr lang="en-US" dirty="0" smtClean="0"/>
              <a:t> decomposition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 bwMode="auto">
          <a:xfrm>
            <a:off x="2647286" y="1604174"/>
            <a:ext cx="781714" cy="75414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glow rad="660400">
              <a:srgbClr val="FFFF00"/>
            </a:glow>
            <a:softEdge rad="355600"/>
          </a:effectLst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 err="1" smtClean="0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90800" y="1657350"/>
            <a:ext cx="838200" cy="533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bg1"/>
                </a:solidFill>
              </a:rPr>
              <a:t>component</a:t>
            </a:r>
            <a:endParaRPr lang="en-US" sz="800" b="1" dirty="0" smtClean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95400" y="2724150"/>
            <a:ext cx="838200" cy="533400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bg1"/>
                </a:solidFill>
              </a:rPr>
              <a:t>component</a:t>
            </a:r>
            <a:endParaRPr lang="en-US" sz="800" b="1" dirty="0" smtClean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267200" y="1123950"/>
            <a:ext cx="3352800" cy="2415220"/>
          </a:xfrm>
          <a:prstGeom prst="roundRect">
            <a:avLst/>
          </a:prstGeom>
          <a:solidFill>
            <a:schemeClr val="lt1"/>
          </a:solidFill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1000" dirty="0" smtClean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724400" y="1314294"/>
            <a:ext cx="838200" cy="533400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component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5137423" y="2621440"/>
            <a:ext cx="781714" cy="75414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glow rad="660400">
              <a:srgbClr val="FFFF00"/>
            </a:glow>
            <a:softEdge rad="355600"/>
          </a:effectLst>
        </p:spPr>
        <p:txBody>
          <a:bodyPr lIns="91440" tIns="45720" rIns="91440" bIns="45720" rtlCol="0" anchor="ctr"/>
          <a:lstStyle/>
          <a:p>
            <a:pPr algn="ctr" defTabSz="514350"/>
            <a:endParaRPr lang="en-US" sz="1400" dirty="0" err="1" smtClean="0">
              <a:solidFill>
                <a:schemeClr val="bg1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324600" y="1714548"/>
            <a:ext cx="838200" cy="533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component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029200" y="2700970"/>
            <a:ext cx="838200" cy="533400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bg1"/>
                </a:solidFill>
              </a:rPr>
              <a:t>component</a:t>
            </a:r>
            <a:endParaRPr lang="en-US" sz="800" b="1" dirty="0" smtClean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684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2525003" y="2305050"/>
            <a:ext cx="721095" cy="381000"/>
          </a:xfrm>
          <a:prstGeom prst="roundRect">
            <a:avLst/>
          </a:prstGeom>
          <a:solidFill>
            <a:schemeClr val="accent3">
              <a:lumMod val="75000"/>
              <a:alpha val="70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 smtClean="0">
              <a:solidFill>
                <a:schemeClr val="bg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261525" y="1201319"/>
            <a:ext cx="721095" cy="381000"/>
          </a:xfrm>
          <a:prstGeom prst="roundRect">
            <a:avLst/>
          </a:prstGeom>
          <a:solidFill>
            <a:srgbClr val="7030A0">
              <a:alpha val="70000"/>
            </a:srgb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 smtClean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035145" y="999482"/>
            <a:ext cx="721095" cy="381000"/>
          </a:xfrm>
          <a:prstGeom prst="roundRect">
            <a:avLst/>
          </a:prstGeom>
          <a:solidFill>
            <a:srgbClr val="7030A0">
              <a:alpha val="70000"/>
            </a:srgb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Microservice</a:t>
            </a:r>
            <a:r>
              <a:rPr lang="en-US" dirty="0" smtClean="0"/>
              <a:t> decomposition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900978" y="1159479"/>
            <a:ext cx="721095" cy="381000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container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332282" y="2082294"/>
            <a:ext cx="721095" cy="381000"/>
          </a:xfrm>
          <a:prstGeom prst="roundRect">
            <a:avLst/>
          </a:prstGeom>
          <a:solidFill>
            <a:schemeClr val="accent3">
              <a:lumMod val="75000"/>
              <a:alpha val="70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 smtClean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30755" y="2226279"/>
            <a:ext cx="721095" cy="381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container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810000" y="2343150"/>
            <a:ext cx="721095" cy="381000"/>
          </a:xfrm>
          <a:prstGeom prst="roundRect">
            <a:avLst/>
          </a:prstGeom>
          <a:solidFill>
            <a:schemeClr val="accent3">
              <a:lumMod val="75000"/>
              <a:alpha val="70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 smtClean="0">
              <a:solidFill>
                <a:schemeClr val="bg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617279" y="2120394"/>
            <a:ext cx="721095" cy="381000"/>
          </a:xfrm>
          <a:prstGeom prst="roundRect">
            <a:avLst/>
          </a:prstGeom>
          <a:solidFill>
            <a:schemeClr val="accent3">
              <a:lumMod val="75000"/>
              <a:alpha val="70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 smtClean="0">
              <a:solidFill>
                <a:schemeClr val="bg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315752" y="2264379"/>
            <a:ext cx="721095" cy="381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container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395226" y="3529392"/>
            <a:ext cx="721095" cy="381000"/>
          </a:xfrm>
          <a:prstGeom prst="roundRect">
            <a:avLst/>
          </a:prstGeom>
          <a:solidFill>
            <a:srgbClr val="0070C0">
              <a:alpha val="70000"/>
            </a:srgb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 smtClean="0">
              <a:solidFill>
                <a:schemeClr val="bg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202505" y="3306636"/>
            <a:ext cx="721095" cy="381000"/>
          </a:xfrm>
          <a:prstGeom prst="roundRect">
            <a:avLst/>
          </a:prstGeom>
          <a:solidFill>
            <a:srgbClr val="0070C0">
              <a:alpha val="70000"/>
            </a:srgbClr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 smtClean="0">
              <a:solidFill>
                <a:schemeClr val="bg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900978" y="3450621"/>
            <a:ext cx="721095" cy="381000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container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2766812" y="1661090"/>
            <a:ext cx="286565" cy="339978"/>
          </a:xfrm>
          <a:prstGeom prst="straightConnector1">
            <a:avLst/>
          </a:prstGeom>
          <a:solidFill>
            <a:srgbClr val="0183B7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3587885" y="1666817"/>
            <a:ext cx="167888" cy="355581"/>
          </a:xfrm>
          <a:prstGeom prst="straightConnector1">
            <a:avLst/>
          </a:prstGeom>
          <a:solidFill>
            <a:srgbClr val="0183B7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2713630" y="2830035"/>
            <a:ext cx="167888" cy="355581"/>
          </a:xfrm>
          <a:prstGeom prst="straightConnector1">
            <a:avLst/>
          </a:prstGeom>
          <a:solidFill>
            <a:srgbClr val="0183B7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H="1">
            <a:off x="3810000" y="2830035"/>
            <a:ext cx="113601" cy="353419"/>
          </a:xfrm>
          <a:prstGeom prst="straightConnector1">
            <a:avLst/>
          </a:prstGeom>
          <a:solidFill>
            <a:srgbClr val="0183B7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67" name="Group 66"/>
          <p:cNvGrpSpPr/>
          <p:nvPr/>
        </p:nvGrpSpPr>
        <p:grpSpPr>
          <a:xfrm>
            <a:off x="3134248" y="1613757"/>
            <a:ext cx="2780016" cy="2296635"/>
            <a:chOff x="2671670" y="1425828"/>
            <a:chExt cx="2780016" cy="2296635"/>
          </a:xfrm>
        </p:grpSpPr>
        <p:cxnSp>
          <p:nvCxnSpPr>
            <p:cNvPr id="55" name="Straight Arrow Connector 54"/>
            <p:cNvCxnSpPr/>
            <p:nvPr/>
          </p:nvCxnSpPr>
          <p:spPr bwMode="auto">
            <a:xfrm>
              <a:off x="4596890" y="2615066"/>
              <a:ext cx="133701" cy="382621"/>
            </a:xfrm>
            <a:prstGeom prst="straightConnector1">
              <a:avLst/>
            </a:prstGeom>
            <a:solidFill>
              <a:srgbClr val="0183B7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8" name="Straight Arrow Connector 57"/>
            <p:cNvCxnSpPr/>
            <p:nvPr/>
          </p:nvCxnSpPr>
          <p:spPr bwMode="auto">
            <a:xfrm flipH="1">
              <a:off x="3810432" y="2614992"/>
              <a:ext cx="557428" cy="385704"/>
            </a:xfrm>
            <a:prstGeom prst="straightConnector1">
              <a:avLst/>
            </a:prstGeom>
            <a:solidFill>
              <a:srgbClr val="0183B7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4" name="Group 3"/>
            <p:cNvGrpSpPr/>
            <p:nvPr/>
          </p:nvGrpSpPr>
          <p:grpSpPr>
            <a:xfrm>
              <a:off x="4045959" y="1978980"/>
              <a:ext cx="1405727" cy="1743483"/>
              <a:chOff x="4045959" y="1978980"/>
              <a:chExt cx="1405727" cy="1743483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4730591" y="2201736"/>
                <a:ext cx="721095" cy="381000"/>
              </a:xfrm>
              <a:prstGeom prst="roundRect">
                <a:avLst/>
              </a:prstGeom>
              <a:solidFill>
                <a:schemeClr val="accent3">
                  <a:lumMod val="75000"/>
                  <a:alpha val="70000"/>
                </a:schemeClr>
              </a:solidFill>
              <a:ln>
                <a:solidFill>
                  <a:srgbClr val="00206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4537870" y="1978980"/>
                <a:ext cx="721095" cy="381000"/>
              </a:xfrm>
              <a:prstGeom prst="roundRect">
                <a:avLst/>
              </a:prstGeom>
              <a:solidFill>
                <a:schemeClr val="accent3">
                  <a:lumMod val="75000"/>
                  <a:alpha val="70000"/>
                </a:schemeClr>
              </a:solidFill>
              <a:ln>
                <a:solidFill>
                  <a:srgbClr val="00206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4236343" y="2122965"/>
                <a:ext cx="721095" cy="38100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00206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container</a:t>
                </a: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4540207" y="3341463"/>
                <a:ext cx="721095" cy="381000"/>
              </a:xfrm>
              <a:prstGeom prst="roundRect">
                <a:avLst/>
              </a:prstGeom>
              <a:solidFill>
                <a:srgbClr val="0070C0">
                  <a:alpha val="70000"/>
                </a:srgbClr>
              </a:solidFill>
              <a:ln>
                <a:solidFill>
                  <a:srgbClr val="00206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4347486" y="3118707"/>
                <a:ext cx="721095" cy="381000"/>
              </a:xfrm>
              <a:prstGeom prst="roundRect">
                <a:avLst/>
              </a:prstGeom>
              <a:solidFill>
                <a:srgbClr val="0070C0">
                  <a:alpha val="70000"/>
                </a:srgbClr>
              </a:solidFill>
              <a:ln>
                <a:solidFill>
                  <a:srgbClr val="00206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4045959" y="3262692"/>
                <a:ext cx="721095" cy="381000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rgbClr val="00206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container</a:t>
                </a:r>
              </a:p>
            </p:txBody>
          </p:sp>
        </p:grpSp>
        <p:cxnSp>
          <p:nvCxnSpPr>
            <p:cNvPr id="53" name="Straight Arrow Connector 52"/>
            <p:cNvCxnSpPr/>
            <p:nvPr/>
          </p:nvCxnSpPr>
          <p:spPr bwMode="auto">
            <a:xfrm>
              <a:off x="3828520" y="1425828"/>
              <a:ext cx="362480" cy="324083"/>
            </a:xfrm>
            <a:prstGeom prst="straightConnector1">
              <a:avLst/>
            </a:prstGeom>
            <a:solidFill>
              <a:srgbClr val="0183B7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1" name="Straight Arrow Connector 60"/>
            <p:cNvCxnSpPr/>
            <p:nvPr/>
          </p:nvCxnSpPr>
          <p:spPr bwMode="auto">
            <a:xfrm>
              <a:off x="3707969" y="2621976"/>
              <a:ext cx="483031" cy="373549"/>
            </a:xfrm>
            <a:prstGeom prst="straightConnector1">
              <a:avLst/>
            </a:prstGeom>
            <a:solidFill>
              <a:srgbClr val="0183B7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4" name="Straight Arrow Connector 63"/>
            <p:cNvCxnSpPr/>
            <p:nvPr/>
          </p:nvCxnSpPr>
          <p:spPr bwMode="auto">
            <a:xfrm>
              <a:off x="2671670" y="2608171"/>
              <a:ext cx="1338090" cy="468696"/>
            </a:xfrm>
            <a:prstGeom prst="straightConnector1">
              <a:avLst/>
            </a:prstGeom>
            <a:solidFill>
              <a:srgbClr val="0183B7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10744"/>
            <a:r>
              <a:rPr lang="en-US" smtClean="0">
                <a:ea typeface="ＭＳ Ｐゴシック" charset="0"/>
              </a:rPr>
              <a:t>BRKSDN-2119</a:t>
            </a:r>
            <a:endParaRPr lang="en-US"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A97DD0-5BE7-4856-A2A9-C42C6688E60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3386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isco Live 2017">
  <a:themeElements>
    <a:clrScheme name="Custom 103">
      <a:dk1>
        <a:srgbClr val="39393B"/>
      </a:dk1>
      <a:lt1>
        <a:srgbClr val="FFFFFF"/>
      </a:lt1>
      <a:dk2>
        <a:srgbClr val="9E9EA2"/>
      </a:dk2>
      <a:lt2>
        <a:srgbClr val="58595B"/>
      </a:lt2>
      <a:accent1>
        <a:srgbClr val="00BCEB"/>
      </a:accent1>
      <a:accent2>
        <a:srgbClr val="FBAB18"/>
      </a:accent2>
      <a:accent3>
        <a:srgbClr val="6EBE4A"/>
      </a:accent3>
      <a:accent4>
        <a:srgbClr val="F04C37"/>
      </a:accent4>
      <a:accent5>
        <a:srgbClr val="0B6B75"/>
      </a:accent5>
      <a:accent6>
        <a:srgbClr val="005073"/>
      </a:accent6>
      <a:hlink>
        <a:srgbClr val="049BD3"/>
      </a:hlink>
      <a:folHlink>
        <a:srgbClr val="01449E"/>
      </a:folHlink>
    </a:clrScheme>
    <a:fontScheme name="Bullets-graphic element">
      <a:majorFont>
        <a:latin typeface="Arial"/>
        <a:ea typeface="Apple LiGothic Medium"/>
        <a:cs typeface="Apple LiGothic Medium"/>
      </a:majorFont>
      <a:minorFont>
        <a:latin typeface="Arial"/>
        <a:ea typeface="Apple LiGothic Medium"/>
        <a:cs typeface="Apple LiGothic Mediu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>
          <a:noFill/>
          <a:miter lim="800000"/>
          <a:headEnd type="none" w="med" len="med"/>
          <a:tailEnd type="none" w="med" len="med"/>
        </a:ln>
      </a:spPr>
      <a:bodyPr lIns="91440" tIns="45720" rIns="91440" bIns="45720" rtlCol="0" anchor="ctr"/>
      <a:lstStyle>
        <a:defPPr algn="ctr" defTabSz="514350">
          <a:defRPr sz="1400" dirty="0" err="1" smtClean="0">
            <a:solidFill>
              <a:schemeClr val="bg1"/>
            </a:solidFill>
            <a:ea typeface="Arial" pitchFamily="-107" charset="0"/>
            <a:cs typeface="Arial" pitchFamily="-107" charset="0"/>
            <a:sym typeface="Arial" pitchFamily="-107" charset="0"/>
          </a:defRPr>
        </a:defPPr>
      </a:lstStyle>
    </a:spDef>
    <a:lnDef>
      <a:spPr bwMode="auto">
        <a:solidFill>
          <a:srgbClr val="0183B7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dirty="0" err="1" smtClean="0"/>
        </a:defPPr>
      </a:lstStyle>
    </a:txDef>
  </a:objectDefaults>
  <a:extraClrSchemeLst>
    <a:extraClrScheme>
      <a:clrScheme name="Bullets-graphic el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iscoLive-Breakout-Template_032115_rev.potx" id="{6B06430E-E73C-442A-A3CB-D0AD286589C5}" vid="{A443AF0A-0432-4441-8649-76C9F41B8D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4810</TotalTime>
  <Words>2200</Words>
  <Application>Microsoft Macintosh PowerPoint</Application>
  <PresentationFormat>On-screen Show (16:9)</PresentationFormat>
  <Paragraphs>823</Paragraphs>
  <Slides>68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0" baseType="lpstr">
      <vt:lpstr>Apple LiGothic Medium</vt:lpstr>
      <vt:lpstr>Arial</vt:lpstr>
      <vt:lpstr>Arial Unicode MS</vt:lpstr>
      <vt:lpstr>Calibri</vt:lpstr>
      <vt:lpstr>Century Gothic</vt:lpstr>
      <vt:lpstr>Ciscolight</vt:lpstr>
      <vt:lpstr>CiscoSans</vt:lpstr>
      <vt:lpstr>CiscoSans ExtraLight</vt:lpstr>
      <vt:lpstr>CiscoSans Thin</vt:lpstr>
      <vt:lpstr>ＭＳ Ｐゴシック</vt:lpstr>
      <vt:lpstr>Octin Prison</vt:lpstr>
      <vt:lpstr>Cisco Live 2017</vt:lpstr>
      <vt:lpstr>PowerPoint Presentation</vt:lpstr>
      <vt:lpstr>container communication with VPP</vt:lpstr>
      <vt:lpstr>Cisco Spark</vt:lpstr>
      <vt:lpstr>What the industry had to invent</vt:lpstr>
      <vt:lpstr>Infrastructure Continuously Evolving…</vt:lpstr>
      <vt:lpstr>Containers and microservices</vt:lpstr>
      <vt:lpstr>Microservice decomposition</vt:lpstr>
      <vt:lpstr>Microservice decomposition</vt:lpstr>
      <vt:lpstr>Microservice decomposition</vt:lpstr>
      <vt:lpstr>Microservice decomposition</vt:lpstr>
      <vt:lpstr>Microservice decomposition</vt:lpstr>
      <vt:lpstr>Chunky case - video</vt:lpstr>
      <vt:lpstr>PowerPoint Presentation</vt:lpstr>
      <vt:lpstr>Death by a thousand cuts case - distributed</vt:lpstr>
      <vt:lpstr>Implications of reality...</vt:lpstr>
      <vt:lpstr>Kubernetes 1.6 - 5,000 node 150,000 pod clusters</vt:lpstr>
      <vt:lpstr>Implications of containers</vt:lpstr>
      <vt:lpstr>fd.io intro: why, what, how</vt:lpstr>
      <vt:lpstr>Vector Packet Processor - VPP</vt:lpstr>
      <vt:lpstr>VPP Architecture: Packet Processing</vt:lpstr>
      <vt:lpstr>VPP Architecture: Programmability</vt:lpstr>
      <vt:lpstr>What is networking?</vt:lpstr>
      <vt:lpstr>As an developer, this is networking....</vt:lpstr>
      <vt:lpstr>Container networking</vt:lpstr>
      <vt:lpstr>Container networking with VPP</vt:lpstr>
      <vt:lpstr>Why not this?</vt:lpstr>
      <vt:lpstr>PowerPoint Presentation</vt:lpstr>
      <vt:lpstr>Demo with Docker</vt:lpstr>
      <vt:lpstr>PowerPoint Presentation</vt:lpstr>
      <vt:lpstr>How does it work?</vt:lpstr>
      <vt:lpstr>“day in the life of host-stack”</vt:lpstr>
      <vt:lpstr>“day in the life of host-stack”</vt:lpstr>
      <vt:lpstr>“day in the life of host-stack”</vt:lpstr>
      <vt:lpstr>“day in the life of host-stack”</vt:lpstr>
      <vt:lpstr>“day in the life of host-stack”</vt:lpstr>
      <vt:lpstr>What do we need for inter-host?</vt:lpstr>
      <vt:lpstr>What do we need for inter-host?</vt:lpstr>
      <vt:lpstr>VPP host-stack</vt:lpstr>
      <vt:lpstr>What else can you do with a host-stack graph node?</vt:lpstr>
      <vt:lpstr>Benefits</vt:lpstr>
      <vt:lpstr>Service Discovery</vt:lpstr>
      <vt:lpstr>Service Discovery</vt:lpstr>
      <vt:lpstr>Service Discovery</vt:lpstr>
      <vt:lpstr>Service Discovery</vt:lpstr>
      <vt:lpstr>Intelligent Policy and Security</vt:lpstr>
      <vt:lpstr>Intelligent Policy and Security</vt:lpstr>
      <vt:lpstr>Intelligent Policy and Security</vt:lpstr>
      <vt:lpstr>Benefits – service ready ?</vt:lpstr>
      <vt:lpstr>Benefits – FIFO quiesce</vt:lpstr>
      <vt:lpstr>Rate limit # connections – not Gbps</vt:lpstr>
      <vt:lpstr>A new Service Chain?</vt:lpstr>
      <vt:lpstr>A new Service Chain?</vt:lpstr>
      <vt:lpstr>why not this?</vt:lpstr>
      <vt:lpstr>why not this?</vt:lpstr>
      <vt:lpstr>why not this?</vt:lpstr>
      <vt:lpstr>memif: but wait there’s more ...</vt:lpstr>
      <vt:lpstr>memif – Motivation</vt:lpstr>
      <vt:lpstr>memif – Security</vt:lpstr>
      <vt:lpstr>memif – Control Channel</vt:lpstr>
      <vt:lpstr>Control Plane – Contiv integration</vt:lpstr>
      <vt:lpstr>Container Control Plane Stack</vt:lpstr>
      <vt:lpstr>ODPM: VNF Data Plane Orchestration - Contiv</vt:lpstr>
      <vt:lpstr>PowerPoint Presentation</vt:lpstr>
      <vt:lpstr>To Learn More...</vt:lpstr>
      <vt:lpstr>PowerPoint Presentation</vt:lpstr>
      <vt:lpstr>Continue Your Education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Decca Design</dc:creator>
  <cp:lastModifiedBy>Keith Burns (krb@cisco.com)</cp:lastModifiedBy>
  <cp:revision>198</cp:revision>
  <dcterms:created xsi:type="dcterms:W3CDTF">2016-01-31T19:15:57Z</dcterms:created>
  <dcterms:modified xsi:type="dcterms:W3CDTF">2017-07-25T14:39:53Z</dcterms:modified>
</cp:coreProperties>
</file>