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wdp" ContentType="image/vnd.ms-phot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8" r:id="rId2"/>
    <p:sldId id="264" r:id="rId3"/>
    <p:sldId id="265" r:id="rId4"/>
    <p:sldId id="266" r:id="rId5"/>
    <p:sldId id="267" r:id="rId6"/>
    <p:sldId id="268" r:id="rId7"/>
    <p:sldId id="269" r:id="rId8"/>
    <p:sldId id="271" r:id="rId9"/>
    <p:sldId id="272" r:id="rId10"/>
    <p:sldId id="273" r:id="rId11"/>
    <p:sldId id="277" r:id="rId12"/>
    <p:sldId id="278" r:id="rId13"/>
    <p:sldId id="279" r:id="rId14"/>
    <p:sldId id="281" r:id="rId15"/>
    <p:sldId id="280" r:id="rId16"/>
    <p:sldId id="282" r:id="rId17"/>
    <p:sldId id="326" r:id="rId18"/>
    <p:sldId id="296" r:id="rId19"/>
    <p:sldId id="297" r:id="rId20"/>
    <p:sldId id="330" r:id="rId21"/>
    <p:sldId id="299" r:id="rId22"/>
    <p:sldId id="300" r:id="rId23"/>
    <p:sldId id="312" r:id="rId24"/>
    <p:sldId id="301" r:id="rId25"/>
    <p:sldId id="302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ECA"/>
    <a:srgbClr val="00A2BF"/>
    <a:srgbClr val="2C92B6"/>
    <a:srgbClr val="70A408"/>
    <a:srgbClr val="FCFCFC"/>
    <a:srgbClr val="E5B480"/>
    <a:srgbClr val="E4BB03"/>
    <a:srgbClr val="26702E"/>
    <a:srgbClr val="FF9300"/>
    <a:srgbClr val="F732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9011" autoAdjust="0"/>
    <p:restoredTop sz="94156" autoAdjust="0"/>
  </p:normalViewPr>
  <p:slideViewPr>
    <p:cSldViewPr snapToGrid="0">
      <p:cViewPr>
        <p:scale>
          <a:sx n="99" d="100"/>
          <a:sy n="99" d="100"/>
        </p:scale>
        <p:origin x="-840" y="-1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3096" y="7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handoutMaster" Target="handoutMasters/handout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DEA57D-D858-4402-9858-9A8F9F67B2AE}" type="datetimeFigureOut">
              <a:rPr lang="en-US" smtClean="0"/>
              <a:t>9/29/16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1261D7-761C-48EC-A92D-222EA5680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4581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D63993-F6F3-2B43-AD19-253EB4A4C7F8}" type="datetimeFigureOut">
              <a:rPr lang="en-US" smtClean="0"/>
              <a:t>9/29/16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C37BF7-95A9-A049-967F-0BC4A5936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6222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8789F4-9DB9-944E-B4CF-89C043BA86E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4630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26A79-1C2A-BD42-A45D-AFC7018AF4C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4502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C6BEE-B6DD-D246-94CA-167B9603F70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8834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C6BEE-B6DD-D246-94CA-167B9603F70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3577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Mapping</a:t>
            </a:r>
            <a:r>
              <a:rPr lang="en-US" baseline="0" dirty="0" smtClean="0"/>
              <a:t> service in ODL, it is essentially a key value map </a:t>
            </a:r>
            <a:r>
              <a:rPr lang="en-US" baseline="0" dirty="0" err="1" smtClean="0"/>
              <a:t>storem</a:t>
            </a:r>
            <a:r>
              <a:rPr lang="en-US" baseline="0" dirty="0" smtClean="0"/>
              <a:t> with additional  services for specific data types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C6BEE-B6DD-D246-94CA-167B9603F70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3170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C6BEE-B6DD-D246-94CA-167B9603F70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2353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26A79-1C2A-BD42-A45D-AFC7018AF4C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6187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8789F4-9DB9-944E-B4CF-89C043BA86E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1674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C37BF7-95A9-A049-967F-0BC4A5936D9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1095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26A79-1C2A-BD42-A45D-AFC7018AF4C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481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26A79-1C2A-BD42-A45D-AFC7018AF4C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9301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Po</a:t>
            </a:r>
            <a:r>
              <a:rPr lang="en-US" baseline="0" dirty="0" smtClean="0"/>
              <a:t> is somewhat overloaded to make it more concrete, I have listed here 4 additional aspects that are core to this goal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C6BEE-B6DD-D246-94CA-167B9603F70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2261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26A79-1C2A-BD42-A45D-AFC7018AF4CE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804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26A79-1C2A-BD42-A45D-AFC7018AF4CE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6916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26A79-1C2A-BD42-A45D-AFC7018AF4C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6477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26A79-1C2A-BD42-A45D-AFC7018AF4C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1417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26A79-1C2A-BD42-A45D-AFC7018AF4C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7404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26A79-1C2A-BD42-A45D-AFC7018AF4C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5610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26A79-1C2A-BD42-A45D-AFC7018AF4C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7843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26A79-1C2A-BD42-A45D-AFC7018AF4C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6227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26A79-1C2A-BD42-A45D-AFC7018AF4C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050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7323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98796" y="1742650"/>
            <a:ext cx="5693329" cy="2387600"/>
          </a:xfrm>
        </p:spPr>
        <p:txBody>
          <a:bodyPr anchor="b"/>
          <a:lstStyle>
            <a:lvl1pPr algn="ctr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Enter Talk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098796" y="4222325"/>
            <a:ext cx="5693329" cy="424678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Speaker Name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8/24/16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LinuxCon North America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2C12A61-9EE8-4E45-A1FB-04158638D41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155" y="1742650"/>
            <a:ext cx="5126486" cy="287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005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F7323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04666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8/24/16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LinuxCon North America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12A61-9EE8-4E45-A1FB-04158638D414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12140268" y="0"/>
            <a:ext cx="103464" cy="6858000"/>
          </a:xfrm>
          <a:prstGeom prst="rect">
            <a:avLst/>
          </a:prstGeom>
          <a:solidFill>
            <a:srgbClr val="F7323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089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02989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02989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8/24/16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LinuxCon North America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12A61-9EE8-4E45-A1FB-04158638D41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12088536" y="0"/>
            <a:ext cx="103464" cy="6858000"/>
          </a:xfrm>
          <a:prstGeom prst="rect">
            <a:avLst/>
          </a:prstGeom>
          <a:solidFill>
            <a:srgbClr val="F7323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120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_Heavy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 noChangeAspect="1"/>
          </p:cNvSpPr>
          <p:nvPr>
            <p:ph type="body" sz="quarter" idx="10"/>
          </p:nvPr>
        </p:nvSpPr>
        <p:spPr>
          <a:xfrm>
            <a:off x="306272" y="1339747"/>
            <a:ext cx="5496567" cy="4984855"/>
          </a:xfrm>
        </p:spPr>
        <p:txBody>
          <a:bodyPr>
            <a:noAutofit/>
          </a:bodyPr>
          <a:lstStyle>
            <a:lvl1pPr>
              <a:lnSpc>
                <a:spcPct val="95000"/>
              </a:lnSpc>
              <a:spcBef>
                <a:spcPts val="1000"/>
              </a:spcBef>
              <a:defRPr sz="2200">
                <a:solidFill>
                  <a:srgbClr val="0E243E"/>
                </a:solidFill>
                <a:latin typeface="+mj-lt"/>
              </a:defRPr>
            </a:lvl1pPr>
            <a:lvl2pPr>
              <a:lnSpc>
                <a:spcPct val="95000"/>
              </a:lnSpc>
              <a:spcBef>
                <a:spcPts val="1000"/>
              </a:spcBef>
              <a:defRPr sz="1700">
                <a:solidFill>
                  <a:srgbClr val="0E243E"/>
                </a:solidFill>
                <a:latin typeface="+mj-lt"/>
              </a:defRPr>
            </a:lvl2pPr>
            <a:lvl3pPr>
              <a:spcBef>
                <a:spcPts val="1000"/>
              </a:spcBef>
              <a:defRPr sz="1400">
                <a:solidFill>
                  <a:srgbClr val="0E243E"/>
                </a:solidFill>
                <a:latin typeface="+mj-lt"/>
              </a:defRPr>
            </a:lvl3pPr>
            <a:lvl4pPr>
              <a:spcBef>
                <a:spcPts val="1000"/>
              </a:spcBef>
              <a:defRPr sz="1300">
                <a:solidFill>
                  <a:srgbClr val="0E243E"/>
                </a:solidFill>
                <a:latin typeface="+mj-lt"/>
              </a:defRPr>
            </a:lvl4pPr>
            <a:lvl5pPr>
              <a:spcBef>
                <a:spcPts val="1000"/>
              </a:spcBef>
              <a:defRPr sz="1300">
                <a:solidFill>
                  <a:srgbClr val="0E243E"/>
                </a:solidFill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275708" y="1339747"/>
            <a:ext cx="5496567" cy="4984855"/>
          </a:xfrm>
        </p:spPr>
        <p:txBody>
          <a:bodyPr>
            <a:noAutofit/>
          </a:bodyPr>
          <a:lstStyle>
            <a:lvl1pPr>
              <a:lnSpc>
                <a:spcPct val="95000"/>
              </a:lnSpc>
              <a:spcBef>
                <a:spcPts val="1000"/>
              </a:spcBef>
              <a:defRPr sz="2200">
                <a:solidFill>
                  <a:srgbClr val="0E243E"/>
                </a:solidFill>
                <a:latin typeface="+mj-lt"/>
              </a:defRPr>
            </a:lvl1pPr>
            <a:lvl2pPr>
              <a:lnSpc>
                <a:spcPct val="95000"/>
              </a:lnSpc>
              <a:spcBef>
                <a:spcPts val="1000"/>
              </a:spcBef>
              <a:defRPr sz="1700">
                <a:solidFill>
                  <a:srgbClr val="0E243E"/>
                </a:solidFill>
                <a:latin typeface="+mj-lt"/>
              </a:defRPr>
            </a:lvl2pPr>
            <a:lvl3pPr>
              <a:spcBef>
                <a:spcPts val="1000"/>
              </a:spcBef>
              <a:defRPr sz="1400">
                <a:solidFill>
                  <a:srgbClr val="0E243E"/>
                </a:solidFill>
                <a:latin typeface="+mj-lt"/>
              </a:defRPr>
            </a:lvl3pPr>
            <a:lvl4pPr>
              <a:spcBef>
                <a:spcPts val="1000"/>
              </a:spcBef>
              <a:defRPr sz="1300">
                <a:solidFill>
                  <a:srgbClr val="0E243E"/>
                </a:solidFill>
                <a:latin typeface="+mj-lt"/>
              </a:defRPr>
            </a:lvl4pPr>
            <a:lvl5pPr>
              <a:spcBef>
                <a:spcPts val="1000"/>
              </a:spcBef>
              <a:defRPr sz="1300">
                <a:solidFill>
                  <a:srgbClr val="0E243E"/>
                </a:solidFill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306268" y="381003"/>
            <a:ext cx="11451815" cy="889415"/>
          </a:xfrm>
          <a:prstGeom prst="rect">
            <a:avLst/>
          </a:prstGeom>
        </p:spPr>
        <p:txBody>
          <a:bodyPr vert="horz" lIns="106676" tIns="53338" rIns="99056" bIns="53338" rtlCol="0" anchor="b" anchorCtr="0">
            <a:noAutofit/>
          </a:bodyPr>
          <a:lstStyle>
            <a:lvl1pPr algn="l" defTabSz="76197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lang="en-US" sz="4200" b="0" kern="1200" spc="0" baseline="0" dirty="0">
                <a:gradFill>
                  <a:gsLst>
                    <a:gs pos="0">
                      <a:srgbClr val="00A5C7"/>
                    </a:gs>
                    <a:gs pos="44000">
                      <a:srgbClr val="00B0F0"/>
                    </a:gs>
                    <a:gs pos="100000">
                      <a:srgbClr val="00519A"/>
                    </a:gs>
                  </a:gsLst>
                  <a:lin ang="4800000" scaled="0"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156952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5"/>
          <p:cNvSpPr>
            <a:spLocks noGrp="1"/>
          </p:cNvSpPr>
          <p:nvPr>
            <p:ph type="title"/>
          </p:nvPr>
        </p:nvSpPr>
        <p:spPr bwMode="auto">
          <a:xfrm>
            <a:off x="583688" y="455085"/>
            <a:ext cx="11127317" cy="975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121896" tIns="60948" rIns="121896" bIns="6094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1293581" y="637297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22529541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8/24/16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LinuxCon North America 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50E18-4659-754C-9054-7DE8E6E76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431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8" Type="http://schemas.openxmlformats.org/officeDocument/2006/relationships/image" Target="../media/image1.png"/><Relationship Id="rId9" Type="http://schemas.microsoft.com/office/2007/relationships/hdphoto" Target="../media/hdphoto1.wdp"/><Relationship Id="rId1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8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duotone>
              <a:prstClr val="black"/>
              <a:schemeClr val="bg2">
                <a:lumMod val="95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colorTemperature colorTemp="4353"/>
                    </a14:imgEffect>
                    <a14:imgEffect>
                      <a14:saturation sat="16000"/>
                    </a14:imgEffect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2911" y="778213"/>
            <a:ext cx="7717039" cy="432187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2312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89950" y="6356350"/>
            <a:ext cx="11073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8/24/16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LinuxCon North America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97298" y="6356350"/>
            <a:ext cx="4565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12A61-9EE8-4E45-A1FB-04158638D414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344" y="5945836"/>
            <a:ext cx="1388454" cy="775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398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6" r:id="rId5"/>
    <p:sldLayoutId id="2147483658" r:id="rId6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F7323F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4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fd.io/view/ONE%23Tutorial" TargetMode="External"/><Relationship Id="rId4" Type="http://schemas.openxmlformats.org/officeDocument/2006/relationships/hyperlink" Target="https://wiki.fd.io/view/VPP%23Tutorials" TargetMode="External"/><Relationship Id="rId5" Type="http://schemas.openxmlformats.org/officeDocument/2006/relationships/hyperlink" Target="https://lists.fd.io/mailman/listinfo" TargetMode="External"/><Relationship Id="rId6" Type="http://schemas.openxmlformats.org/officeDocument/2006/relationships/hyperlink" Target="https://wiki.opendaylight.org/view/OpenDaylight_Lisp_Flow_Mapping:Main%23General_Resources" TargetMode="External"/><Relationship Id="rId7" Type="http://schemas.openxmlformats.org/officeDocument/2006/relationships/hyperlink" Target="https://wiki.opendaylight.org/view/OpenDaylight_Lisp_Flow_Mapping:Demo%23Tutorials" TargetMode="External"/><Relationship Id="rId8" Type="http://schemas.openxmlformats.org/officeDocument/2006/relationships/hyperlink" Target="https://wiki.opendaylight.org/view/OpenDaylight_Lisp_Flow_Mapping:Presentations" TargetMode="External"/><Relationship Id="rId9" Type="http://schemas.openxmlformats.org/officeDocument/2006/relationships/hyperlink" Target="https://wiki.opendaylight.org/view/OpenDaylight_Lisp_Flow_Mapping:REST_API" TargetMode="External"/><Relationship Id="rId10" Type="http://schemas.openxmlformats.org/officeDocument/2006/relationships/hyperlink" Target="https://lists.opendaylight.org/mailman/listinfo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iki.fd.io/view/ONE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Overlay Network Engine (ONE)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Programmable Overlays with VPP</a:t>
            </a:r>
            <a:endParaRPr lang="en-US" sz="2600" dirty="0"/>
          </a:p>
        </p:txBody>
      </p:sp>
      <p:sp>
        <p:nvSpPr>
          <p:cNvPr id="9" name="TextBox 8"/>
          <p:cNvSpPr txBox="1"/>
          <p:nvPr/>
        </p:nvSpPr>
        <p:spPr>
          <a:xfrm>
            <a:off x="496486" y="5067960"/>
            <a:ext cx="2057574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rgbClr val="FCFCFC"/>
                </a:solidFill>
              </a:rPr>
              <a:t>Florin </a:t>
            </a:r>
            <a:r>
              <a:rPr lang="en-US" sz="2600" dirty="0" err="1" smtClean="0">
                <a:solidFill>
                  <a:srgbClr val="FCFCFC"/>
                </a:solidFill>
              </a:rPr>
              <a:t>Coras</a:t>
            </a:r>
            <a:r>
              <a:rPr lang="en-US" sz="2600" dirty="0" smtClean="0">
                <a:solidFill>
                  <a:srgbClr val="FCFCFC"/>
                </a:solidFill>
              </a:rPr>
              <a:t> </a:t>
            </a:r>
          </a:p>
          <a:p>
            <a:r>
              <a:rPr lang="en-US" sz="2600" dirty="0" smtClean="0">
                <a:solidFill>
                  <a:srgbClr val="FCFCFC"/>
                </a:solidFill>
              </a:rPr>
              <a:t>Vina Ermagan</a:t>
            </a:r>
            <a:endParaRPr lang="en-US" sz="2600" dirty="0">
              <a:solidFill>
                <a:srgbClr val="FCFCF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0156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20205" y="1389888"/>
            <a:ext cx="1981200" cy="1146483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25"/>
          <p:cNvPicPr>
            <a:picLocks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752080" y="3738880"/>
            <a:ext cx="1432560" cy="975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Picture 25"/>
          <p:cNvPicPr>
            <a:picLocks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770953" y="3738880"/>
            <a:ext cx="1432560" cy="975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" name="Picture 25"/>
          <p:cNvPicPr>
            <a:picLocks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450080" y="3359826"/>
            <a:ext cx="3302000" cy="1496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Router symbol by cyberscooty - 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1593" y="3924758"/>
            <a:ext cx="583966" cy="38308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Router symbol by cyberscooty - 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1993" y="3924758"/>
            <a:ext cx="583966" cy="38308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Simple PC by hector gomez - Simple isometric pc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0552" y="3738880"/>
            <a:ext cx="615584" cy="75810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TextBox 35"/>
          <p:cNvSpPr txBox="1"/>
          <p:nvPr/>
        </p:nvSpPr>
        <p:spPr>
          <a:xfrm>
            <a:off x="5322448" y="1460428"/>
            <a:ext cx="15767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7F7F7F"/>
                </a:solidFill>
              </a:rPr>
              <a:t>SDN Controller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605317" y="3476826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VPP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3651273" y="3941050"/>
            <a:ext cx="430320" cy="240806"/>
          </a:xfrm>
          <a:prstGeom prst="straightConnector1">
            <a:avLst/>
          </a:prstGeom>
          <a:ln w="508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7898843" y="4226560"/>
            <a:ext cx="569517" cy="184658"/>
          </a:xfrm>
          <a:prstGeom prst="straightConnector1">
            <a:avLst/>
          </a:prstGeom>
          <a:ln w="508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4659576" y="3700294"/>
            <a:ext cx="1075978" cy="416005"/>
          </a:xfrm>
          <a:prstGeom prst="straightConnector1">
            <a:avLst/>
          </a:prstGeom>
          <a:ln w="50800">
            <a:solidFill>
              <a:schemeClr val="accent2">
                <a:lumMod val="75000"/>
              </a:schemeClr>
            </a:solidFill>
            <a:tailEnd type="triangle"/>
          </a:ln>
          <a:effectLst>
            <a:outerShdw blurRad="50800" dist="63500" dir="5400000" algn="ctr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ounded Rectangle 19"/>
          <p:cNvSpPr/>
          <p:nvPr/>
        </p:nvSpPr>
        <p:spPr>
          <a:xfrm>
            <a:off x="5522438" y="1862693"/>
            <a:ext cx="1157283" cy="53253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Mapping System</a:t>
            </a:r>
            <a:endParaRPr lang="en-US" dirty="0"/>
          </a:p>
        </p:txBody>
      </p:sp>
      <p:pic>
        <p:nvPicPr>
          <p:cNvPr id="21" name="Picture 2" descr="Router symbol by cyberscooty - 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5554" y="3508753"/>
            <a:ext cx="583966" cy="38308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2" name="Straight Arrow Connector 21"/>
          <p:cNvCxnSpPr>
            <a:stCxn id="21" idx="3"/>
            <a:endCxn id="8" idx="1"/>
          </p:cNvCxnSpPr>
          <p:nvPr/>
        </p:nvCxnSpPr>
        <p:spPr>
          <a:xfrm>
            <a:off x="6319520" y="3700294"/>
            <a:ext cx="962473" cy="416005"/>
          </a:xfrm>
          <a:prstGeom prst="straightConnector1">
            <a:avLst/>
          </a:prstGeom>
          <a:ln w="50800">
            <a:solidFill>
              <a:schemeClr val="accent2">
                <a:lumMod val="75000"/>
              </a:schemeClr>
            </a:solidFill>
            <a:tailEnd type="triangle"/>
          </a:ln>
          <a:effectLst>
            <a:outerShdw blurRad="50800" dist="63500" dir="5400000" algn="ctr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/>
        </p:nvSpPr>
        <p:spPr>
          <a:xfrm>
            <a:off x="3166110" y="2180912"/>
            <a:ext cx="1417320" cy="11952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9025525" y="4496988"/>
            <a:ext cx="305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7F7F7F"/>
                </a:solidFill>
              </a:rPr>
              <a:t>b</a:t>
            </a:r>
            <a:endParaRPr lang="en-US" b="1" dirty="0">
              <a:solidFill>
                <a:srgbClr val="7F7F7F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448864" y="425418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</a:t>
            </a: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890053" y="3895883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297076" y="3028748"/>
            <a:ext cx="1169670" cy="23668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[x,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]-&gt;B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288303" y="2716298"/>
            <a:ext cx="1169670" cy="23668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-&gt;[C, B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]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 flipV="1">
            <a:off x="3623797" y="4254184"/>
            <a:ext cx="457796" cy="369332"/>
          </a:xfrm>
          <a:prstGeom prst="straightConnector1">
            <a:avLst/>
          </a:prstGeom>
          <a:ln w="508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085846" y="486632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x</a:t>
            </a: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8" name="Freeform 37"/>
          <p:cNvSpPr/>
          <p:nvPr/>
        </p:nvSpPr>
        <p:spPr>
          <a:xfrm>
            <a:off x="4657344" y="4218432"/>
            <a:ext cx="2572512" cy="353723"/>
          </a:xfrm>
          <a:custGeom>
            <a:avLst/>
            <a:gdLst>
              <a:gd name="connsiteX0" fmla="*/ 0 w 2572512"/>
              <a:gd name="connsiteY0" fmla="*/ 0 h 353723"/>
              <a:gd name="connsiteX1" fmla="*/ 1536192 w 2572512"/>
              <a:gd name="connsiteY1" fmla="*/ 353568 h 353723"/>
              <a:gd name="connsiteX2" fmla="*/ 2572512 w 2572512"/>
              <a:gd name="connsiteY2" fmla="*/ 48768 h 353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72512" h="353723">
                <a:moveTo>
                  <a:pt x="0" y="0"/>
                </a:moveTo>
                <a:cubicBezTo>
                  <a:pt x="553720" y="172720"/>
                  <a:pt x="1107440" y="345440"/>
                  <a:pt x="1536192" y="353568"/>
                </a:cubicBezTo>
                <a:cubicBezTo>
                  <a:pt x="1964944" y="361696"/>
                  <a:pt x="2572512" y="48768"/>
                  <a:pt x="2572512" y="48768"/>
                </a:cubicBezTo>
              </a:path>
            </a:pathLst>
          </a:custGeom>
          <a:noFill/>
          <a:ln w="50800">
            <a:solidFill>
              <a:schemeClr val="accent2">
                <a:lumMod val="75000"/>
              </a:schemeClr>
            </a:solidFill>
            <a:tailEnd type="triangle"/>
          </a:ln>
          <a:effectLst>
            <a:outerShdw blurRad="50800" dist="635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9" name="Picture 4" descr="Simple PC by hector gomez - Simple isometric pc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3286" y="3336977"/>
            <a:ext cx="615584" cy="75810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4" descr="Simple PC by hector gomez - Simple isometric pc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5329" y="4129593"/>
            <a:ext cx="615584" cy="75810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TextBox 40"/>
          <p:cNvSpPr txBox="1"/>
          <p:nvPr/>
        </p:nvSpPr>
        <p:spPr>
          <a:xfrm>
            <a:off x="5202891" y="4614072"/>
            <a:ext cx="2026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only </a:t>
            </a:r>
            <a:r>
              <a:rPr lang="en-US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if sourced by x</a:t>
            </a: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8/24/16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LinuxCon North America 2016</a:t>
            </a:r>
            <a:endParaRPr lang="en-US"/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406400" y="62461"/>
            <a:ext cx="10515600" cy="1325563"/>
          </a:xfrm>
        </p:spPr>
        <p:txBody>
          <a:bodyPr/>
          <a:lstStyle/>
          <a:p>
            <a:r>
              <a:rPr lang="en-US" dirty="0" smtClean="0"/>
              <a:t>Overlay Features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4227337" y="4233401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</a:t>
            </a: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753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520"/>
    </mc:Choice>
    <mc:Fallback xmlns="">
      <p:transition spd="slow" advTm="4352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GRE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MPLS-GRE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VXLAN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VXLAN/LISP-GPE</a:t>
            </a:r>
          </a:p>
          <a:p>
            <a:r>
              <a:rPr lang="en-US" dirty="0">
                <a:solidFill>
                  <a:schemeClr val="tx1"/>
                </a:solidFill>
              </a:rPr>
              <a:t>ILA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IPSEC-GRE</a:t>
            </a:r>
          </a:p>
          <a:p>
            <a:r>
              <a:rPr lang="en-US" dirty="0">
                <a:solidFill>
                  <a:schemeClr val="tx1"/>
                </a:solidFill>
              </a:rPr>
              <a:t>L2TP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8/24/16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LinuxCon North America 2016</a:t>
            </a:r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06400" y="6246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F7323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Tunneling protocols in VPP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8025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62461"/>
            <a:ext cx="10515600" cy="1325563"/>
          </a:xfrm>
        </p:spPr>
        <p:txBody>
          <a:bodyPr/>
          <a:lstStyle/>
          <a:p>
            <a:r>
              <a:rPr lang="en-US" dirty="0" smtClean="0"/>
              <a:t>Overlay Network Engine (ONE)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12800" y="1699162"/>
            <a:ext cx="10829544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189" indent="-457189">
              <a:buFont typeface="Arial" charset="0"/>
              <a:buChar char="•"/>
            </a:pPr>
            <a:r>
              <a:rPr lang="en-US" sz="2600" b="1" dirty="0"/>
              <a:t>SDN controller</a:t>
            </a:r>
            <a:r>
              <a:rPr lang="en-US" sz="2600" dirty="0"/>
              <a:t>: </a:t>
            </a:r>
            <a:r>
              <a:rPr lang="en-US" sz="2600" dirty="0" err="1" smtClean="0"/>
              <a:t>OpenDaylight</a:t>
            </a:r>
            <a:endParaRPr lang="en-US" sz="2600" b="1" dirty="0" smtClean="0"/>
          </a:p>
          <a:p>
            <a:pPr marL="457189" indent="-457189">
              <a:buFont typeface="Arial" charset="0"/>
              <a:buChar char="•"/>
            </a:pPr>
            <a:r>
              <a:rPr lang="en-US" sz="2600" b="1" dirty="0"/>
              <a:t>C</a:t>
            </a:r>
            <a:r>
              <a:rPr lang="en-US" sz="2600" b="1" dirty="0" smtClean="0"/>
              <a:t>ontrol plane</a:t>
            </a:r>
            <a:r>
              <a:rPr lang="en-US" sz="2600" dirty="0" smtClean="0"/>
              <a:t>: LISP (simple mapping lookup/resolve)</a:t>
            </a:r>
          </a:p>
          <a:p>
            <a:pPr marL="457189" indent="-457189">
              <a:buFont typeface="Arial" charset="0"/>
              <a:buChar char="•"/>
            </a:pPr>
            <a:r>
              <a:rPr lang="en-US" sz="2600" b="1" dirty="0" smtClean="0"/>
              <a:t>Data </a:t>
            </a:r>
            <a:r>
              <a:rPr lang="en-US" sz="2600" b="1" dirty="0"/>
              <a:t>plane</a:t>
            </a:r>
            <a:r>
              <a:rPr lang="en-US" sz="2600" dirty="0"/>
              <a:t>: </a:t>
            </a:r>
            <a:r>
              <a:rPr lang="en-US" sz="2600" u="sng" dirty="0"/>
              <a:t>starting</a:t>
            </a:r>
            <a:r>
              <a:rPr lang="en-US" sz="2600" dirty="0"/>
              <a:t> with Generic Protocol Encapsulation (LISP-GPE</a:t>
            </a:r>
            <a:r>
              <a:rPr lang="en-US" sz="2600" dirty="0" smtClean="0"/>
              <a:t>)</a:t>
            </a:r>
            <a:endParaRPr lang="en-US" sz="2600" dirty="0"/>
          </a:p>
        </p:txBody>
      </p:sp>
      <p:sp>
        <p:nvSpPr>
          <p:cNvPr id="5" name="Rectangle 4"/>
          <p:cNvSpPr/>
          <p:nvPr/>
        </p:nvSpPr>
        <p:spPr>
          <a:xfrm>
            <a:off x="406401" y="1180058"/>
            <a:ext cx="4245072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Project Implementation</a:t>
            </a:r>
            <a:endParaRPr lang="en-US" sz="3200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8/24/16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LinuxCon North America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65475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62461"/>
            <a:ext cx="10515600" cy="1325563"/>
          </a:xfrm>
        </p:spPr>
        <p:txBody>
          <a:bodyPr/>
          <a:lstStyle/>
          <a:p>
            <a:r>
              <a:rPr lang="en-US" dirty="0" smtClean="0"/>
              <a:t>Overlay Network Engine (ONE)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8/24/16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LinuxCon North America 2016</a:t>
            </a:r>
            <a:endParaRPr lang="en-US"/>
          </a:p>
        </p:txBody>
      </p:sp>
      <p:pic>
        <p:nvPicPr>
          <p:cNvPr id="43" name="Picture 25"/>
          <p:cNvPicPr>
            <a:picLocks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102164" y="4456368"/>
            <a:ext cx="3785149" cy="113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" name="Rounded Rectangle 43"/>
          <p:cNvSpPr/>
          <p:nvPr/>
        </p:nvSpPr>
        <p:spPr>
          <a:xfrm>
            <a:off x="4720931" y="1911325"/>
            <a:ext cx="2681182" cy="1071943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5" name="Straight Arrow Connector 44"/>
          <p:cNvCxnSpPr>
            <a:stCxn id="53" idx="2"/>
            <a:endCxn id="69" idx="0"/>
          </p:cNvCxnSpPr>
          <p:nvPr/>
        </p:nvCxnSpPr>
        <p:spPr>
          <a:xfrm flipH="1">
            <a:off x="3342536" y="2849719"/>
            <a:ext cx="2890574" cy="1214194"/>
          </a:xfrm>
          <a:prstGeom prst="straightConnector1">
            <a:avLst/>
          </a:prstGeom>
          <a:ln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ounded Rectangle 45"/>
          <p:cNvSpPr/>
          <p:nvPr/>
        </p:nvSpPr>
        <p:spPr>
          <a:xfrm>
            <a:off x="4964677" y="2277672"/>
            <a:ext cx="2259239" cy="392455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Flow Mapping Service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4699541" y="1865328"/>
            <a:ext cx="6282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7F7F7F"/>
                </a:solidFill>
              </a:rPr>
              <a:t>ODL</a:t>
            </a:r>
            <a:endParaRPr lang="en-US" sz="2000" b="1" dirty="0">
              <a:solidFill>
                <a:srgbClr val="7F7F7F"/>
              </a:solidFill>
            </a:endParaRPr>
          </a:p>
        </p:txBody>
      </p:sp>
      <p:cxnSp>
        <p:nvCxnSpPr>
          <p:cNvPr id="48" name="Straight Connector 47"/>
          <p:cNvCxnSpPr/>
          <p:nvPr/>
        </p:nvCxnSpPr>
        <p:spPr>
          <a:xfrm>
            <a:off x="8075375" y="4558021"/>
            <a:ext cx="3521012" cy="7397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ounded Rectangle 48"/>
          <p:cNvSpPr/>
          <p:nvPr/>
        </p:nvSpPr>
        <p:spPr>
          <a:xfrm>
            <a:off x="8194960" y="4048770"/>
            <a:ext cx="966298" cy="331755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LISP</a:t>
            </a:r>
            <a:endParaRPr lang="en-US" dirty="0"/>
          </a:p>
        </p:txBody>
      </p:sp>
      <p:sp>
        <p:nvSpPr>
          <p:cNvPr id="50" name="Rounded Rectangle 49"/>
          <p:cNvSpPr/>
          <p:nvPr/>
        </p:nvSpPr>
        <p:spPr>
          <a:xfrm>
            <a:off x="8751488" y="4801543"/>
            <a:ext cx="966298" cy="331755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GPE</a:t>
            </a:r>
            <a:endParaRPr lang="en-US" dirty="0"/>
          </a:p>
        </p:txBody>
      </p:sp>
      <p:sp>
        <p:nvSpPr>
          <p:cNvPr id="51" name="Rounded Rectangle 50"/>
          <p:cNvSpPr/>
          <p:nvPr/>
        </p:nvSpPr>
        <p:spPr>
          <a:xfrm>
            <a:off x="10139700" y="4802164"/>
            <a:ext cx="966298" cy="331755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Other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9375384" y="5305141"/>
            <a:ext cx="684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7F7F7F"/>
                </a:solidFill>
              </a:rPr>
              <a:t>VPP2</a:t>
            </a:r>
            <a:endParaRPr lang="en-US" b="1" dirty="0">
              <a:solidFill>
                <a:srgbClr val="7F7F7F"/>
              </a:solidFill>
            </a:endParaRPr>
          </a:p>
        </p:txBody>
      </p:sp>
      <p:cxnSp>
        <p:nvCxnSpPr>
          <p:cNvPr id="53" name="Straight Arrow Connector 52"/>
          <p:cNvCxnSpPr>
            <a:stCxn id="53" idx="2"/>
            <a:endCxn id="57" idx="0"/>
          </p:cNvCxnSpPr>
          <p:nvPr/>
        </p:nvCxnSpPr>
        <p:spPr>
          <a:xfrm>
            <a:off x="6233110" y="2849719"/>
            <a:ext cx="2444999" cy="1199051"/>
          </a:xfrm>
          <a:prstGeom prst="straightConnector1">
            <a:avLst/>
          </a:prstGeom>
          <a:ln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ounded Rectangle 53"/>
          <p:cNvSpPr/>
          <p:nvPr/>
        </p:nvSpPr>
        <p:spPr>
          <a:xfrm>
            <a:off x="7913644" y="3782514"/>
            <a:ext cx="3788759" cy="1893497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>
            <a:off x="9303635" y="4048769"/>
            <a:ext cx="1245830" cy="331755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Binary API</a:t>
            </a:r>
            <a:endParaRPr lang="en-US" dirty="0"/>
          </a:p>
        </p:txBody>
      </p:sp>
      <p:cxnSp>
        <p:nvCxnSpPr>
          <p:cNvPr id="56" name="Straight Connector 55"/>
          <p:cNvCxnSpPr/>
          <p:nvPr/>
        </p:nvCxnSpPr>
        <p:spPr>
          <a:xfrm>
            <a:off x="605182" y="4586658"/>
            <a:ext cx="3284946" cy="4567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ounded Rectangle 56"/>
          <p:cNvSpPr/>
          <p:nvPr/>
        </p:nvSpPr>
        <p:spPr>
          <a:xfrm>
            <a:off x="2859387" y="4063913"/>
            <a:ext cx="966298" cy="331755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LISP</a:t>
            </a:r>
            <a:endParaRPr lang="en-US" dirty="0"/>
          </a:p>
        </p:txBody>
      </p:sp>
      <p:sp>
        <p:nvSpPr>
          <p:cNvPr id="58" name="Rounded Rectangle 57"/>
          <p:cNvSpPr/>
          <p:nvPr/>
        </p:nvSpPr>
        <p:spPr>
          <a:xfrm>
            <a:off x="2587755" y="4804362"/>
            <a:ext cx="966298" cy="331755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GPE</a:t>
            </a:r>
            <a:endParaRPr lang="en-US" dirty="0"/>
          </a:p>
        </p:txBody>
      </p:sp>
      <p:sp>
        <p:nvSpPr>
          <p:cNvPr id="59" name="Rounded Rectangle 58"/>
          <p:cNvSpPr/>
          <p:nvPr/>
        </p:nvSpPr>
        <p:spPr>
          <a:xfrm>
            <a:off x="1073346" y="4801543"/>
            <a:ext cx="966298" cy="331755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Other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2361320" y="5306679"/>
            <a:ext cx="684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7F7F7F"/>
                </a:solidFill>
              </a:rPr>
              <a:t>VPP1</a:t>
            </a:r>
            <a:endParaRPr lang="en-US" b="1" dirty="0">
              <a:solidFill>
                <a:srgbClr val="7F7F7F"/>
              </a:solidFill>
            </a:endParaRPr>
          </a:p>
        </p:txBody>
      </p:sp>
      <p:sp>
        <p:nvSpPr>
          <p:cNvPr id="61" name="Rounded Rectangle 60"/>
          <p:cNvSpPr/>
          <p:nvPr/>
        </p:nvSpPr>
        <p:spPr>
          <a:xfrm>
            <a:off x="406400" y="3797658"/>
            <a:ext cx="3695764" cy="1893497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ounded Rectangle 61"/>
          <p:cNvSpPr/>
          <p:nvPr/>
        </p:nvSpPr>
        <p:spPr>
          <a:xfrm>
            <a:off x="1529472" y="4063277"/>
            <a:ext cx="1225390" cy="331755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Binary API</a:t>
            </a:r>
            <a:endParaRPr lang="en-US" dirty="0"/>
          </a:p>
        </p:txBody>
      </p:sp>
      <p:sp>
        <p:nvSpPr>
          <p:cNvPr id="63" name="Rounded Rectangle 62"/>
          <p:cNvSpPr/>
          <p:nvPr/>
        </p:nvSpPr>
        <p:spPr>
          <a:xfrm>
            <a:off x="682442" y="4063276"/>
            <a:ext cx="689819" cy="331755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CLI</a:t>
            </a:r>
            <a:endParaRPr lang="en-US" dirty="0"/>
          </a:p>
        </p:txBody>
      </p:sp>
      <p:sp>
        <p:nvSpPr>
          <p:cNvPr id="64" name="Rounded Rectangle 63"/>
          <p:cNvSpPr/>
          <p:nvPr/>
        </p:nvSpPr>
        <p:spPr>
          <a:xfrm>
            <a:off x="10691876" y="4034639"/>
            <a:ext cx="689819" cy="331755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CLI</a:t>
            </a:r>
            <a:endParaRPr lang="en-US" dirty="0"/>
          </a:p>
        </p:txBody>
      </p:sp>
      <p:sp>
        <p:nvSpPr>
          <p:cNvPr id="65" name="Rounded Rectangle 64"/>
          <p:cNvSpPr/>
          <p:nvPr/>
        </p:nvSpPr>
        <p:spPr>
          <a:xfrm>
            <a:off x="1454377" y="3263604"/>
            <a:ext cx="1349447" cy="331755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Honeycomb</a:t>
            </a:r>
            <a:endParaRPr lang="en-US" dirty="0"/>
          </a:p>
        </p:txBody>
      </p:sp>
      <p:sp>
        <p:nvSpPr>
          <p:cNvPr id="66" name="Rounded Rectangle 65"/>
          <p:cNvSpPr/>
          <p:nvPr/>
        </p:nvSpPr>
        <p:spPr>
          <a:xfrm>
            <a:off x="9249625" y="3171840"/>
            <a:ext cx="1349447" cy="331755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Honeycomb</a:t>
            </a:r>
            <a:endParaRPr lang="en-US" dirty="0"/>
          </a:p>
        </p:txBody>
      </p:sp>
      <p:cxnSp>
        <p:nvCxnSpPr>
          <p:cNvPr id="67" name="Straight Arrow Connector 66"/>
          <p:cNvCxnSpPr>
            <a:stCxn id="44" idx="1"/>
          </p:cNvCxnSpPr>
          <p:nvPr/>
        </p:nvCxnSpPr>
        <p:spPr>
          <a:xfrm flipH="1">
            <a:off x="2090617" y="2447297"/>
            <a:ext cx="2630314" cy="816307"/>
          </a:xfrm>
          <a:prstGeom prst="straightConnector1">
            <a:avLst/>
          </a:prstGeom>
          <a:ln>
            <a:solidFill>
              <a:srgbClr val="92D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endCxn id="44" idx="3"/>
          </p:cNvCxnSpPr>
          <p:nvPr/>
        </p:nvCxnSpPr>
        <p:spPr>
          <a:xfrm flipH="1" flipV="1">
            <a:off x="7402113" y="2447297"/>
            <a:ext cx="2483750" cy="724544"/>
          </a:xfrm>
          <a:prstGeom prst="straightConnector1">
            <a:avLst/>
          </a:prstGeom>
          <a:ln>
            <a:solidFill>
              <a:srgbClr val="92D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74" idx="0"/>
          </p:cNvCxnSpPr>
          <p:nvPr/>
        </p:nvCxnSpPr>
        <p:spPr>
          <a:xfrm flipH="1" flipV="1">
            <a:off x="2129101" y="3595359"/>
            <a:ext cx="13066" cy="46791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63" idx="0"/>
          </p:cNvCxnSpPr>
          <p:nvPr/>
        </p:nvCxnSpPr>
        <p:spPr>
          <a:xfrm flipH="1" flipV="1">
            <a:off x="9924349" y="3503595"/>
            <a:ext cx="2201" cy="54517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2468134" y="2608457"/>
            <a:ext cx="10919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92D050"/>
                </a:solidFill>
              </a:rPr>
              <a:t>NETCONF</a:t>
            </a:r>
            <a:endParaRPr lang="en-US" b="1" dirty="0">
              <a:solidFill>
                <a:srgbClr val="92D05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989285" y="3173779"/>
            <a:ext cx="5758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C000"/>
                </a:solidFill>
              </a:rPr>
              <a:t>LISP</a:t>
            </a:r>
            <a:endParaRPr lang="en-US" b="1" dirty="0">
              <a:solidFill>
                <a:srgbClr val="FFC000"/>
              </a:solidFill>
            </a:endParaRPr>
          </a:p>
        </p:txBody>
      </p:sp>
      <p:cxnSp>
        <p:nvCxnSpPr>
          <p:cNvPr id="73" name="Straight Arrow Connector 72"/>
          <p:cNvCxnSpPr>
            <a:stCxn id="58" idx="1"/>
            <a:endCxn id="70" idx="3"/>
          </p:cNvCxnSpPr>
          <p:nvPr/>
        </p:nvCxnSpPr>
        <p:spPr>
          <a:xfrm flipH="1">
            <a:off x="3554053" y="4967421"/>
            <a:ext cx="5197435" cy="2819"/>
          </a:xfrm>
          <a:prstGeom prst="straightConnector1">
            <a:avLst/>
          </a:prstGeom>
          <a:ln w="25400">
            <a:solidFill>
              <a:srgbClr val="7030A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4694487" y="4558021"/>
            <a:ext cx="21764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7030A0"/>
                </a:solidFill>
              </a:rPr>
              <a:t>GPE </a:t>
            </a:r>
            <a:r>
              <a:rPr lang="en-US" b="1" dirty="0" err="1" smtClean="0">
                <a:solidFill>
                  <a:srgbClr val="7030A0"/>
                </a:solidFill>
              </a:rPr>
              <a:t>encapped</a:t>
            </a:r>
            <a:r>
              <a:rPr lang="en-US" b="1" dirty="0" smtClean="0">
                <a:solidFill>
                  <a:srgbClr val="7030A0"/>
                </a:solidFill>
              </a:rPr>
              <a:t> traffic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5509842" y="5167264"/>
            <a:ext cx="1026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smtClean="0">
                <a:solidFill>
                  <a:srgbClr val="7F7F7F"/>
                </a:solidFill>
              </a:rPr>
              <a:t>underlay</a:t>
            </a:r>
            <a:endParaRPr lang="en-US" b="1" dirty="0">
              <a:solidFill>
                <a:srgbClr val="7F7F7F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7810491" y="2456468"/>
            <a:ext cx="1459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92D050"/>
                </a:solidFill>
              </a:rPr>
              <a:t>configuration</a:t>
            </a:r>
            <a:endParaRPr lang="en-US" b="1" dirty="0">
              <a:solidFill>
                <a:srgbClr val="92D050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558348" y="3179495"/>
            <a:ext cx="31215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C000"/>
                </a:solidFill>
              </a:rPr>
              <a:t>topology + forwarding updates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5348003" y="2001120"/>
            <a:ext cx="1515319" cy="205242"/>
          </a:xfrm>
          <a:prstGeom prst="roundRect">
            <a:avLst/>
          </a:prstGeom>
          <a:solidFill>
            <a:srgbClr val="FF93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REST</a:t>
            </a:r>
            <a:endParaRPr lang="en-US" dirty="0"/>
          </a:p>
        </p:txBody>
      </p:sp>
      <p:sp>
        <p:nvSpPr>
          <p:cNvPr id="42" name="Rounded Rectangle 41"/>
          <p:cNvSpPr/>
          <p:nvPr/>
        </p:nvSpPr>
        <p:spPr>
          <a:xfrm>
            <a:off x="5346451" y="2743594"/>
            <a:ext cx="1515319" cy="205242"/>
          </a:xfrm>
          <a:prstGeom prst="roundRect">
            <a:avLst/>
          </a:prstGeom>
          <a:solidFill>
            <a:srgbClr val="E4BB03"/>
          </a:solidFill>
          <a:ln>
            <a:solidFill>
              <a:srgbClr val="F73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LISP Plugin</a:t>
            </a:r>
            <a:endParaRPr lang="en-US" dirty="0"/>
          </a:p>
        </p:txBody>
      </p:sp>
      <p:sp>
        <p:nvSpPr>
          <p:cNvPr id="882" name="TextBox 881"/>
          <p:cNvSpPr txBox="1"/>
          <p:nvPr/>
        </p:nvSpPr>
        <p:spPr>
          <a:xfrm>
            <a:off x="8492547" y="423314"/>
            <a:ext cx="34158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</p:txBody>
      </p:sp>
      <p:sp>
        <p:nvSpPr>
          <p:cNvPr id="887" name="Rectangle 886"/>
          <p:cNvSpPr/>
          <p:nvPr/>
        </p:nvSpPr>
        <p:spPr>
          <a:xfrm>
            <a:off x="650152" y="1128746"/>
            <a:ext cx="924853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APIs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52409314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62461"/>
            <a:ext cx="10515600" cy="1325563"/>
          </a:xfrm>
        </p:spPr>
        <p:txBody>
          <a:bodyPr/>
          <a:lstStyle/>
          <a:p>
            <a:r>
              <a:rPr lang="en-US" dirty="0"/>
              <a:t>Overlay Network Engine (ONE)</a:t>
            </a:r>
          </a:p>
        </p:txBody>
      </p:sp>
      <p:sp>
        <p:nvSpPr>
          <p:cNvPr id="7" name="Rectangle 6"/>
          <p:cNvSpPr/>
          <p:nvPr/>
        </p:nvSpPr>
        <p:spPr>
          <a:xfrm>
            <a:off x="406400" y="1486271"/>
            <a:ext cx="30260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Programmability</a:t>
            </a:r>
            <a:endParaRPr lang="en-US" sz="3200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8/24/16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LinuxCon North America 2016</a:t>
            </a:r>
            <a:endParaRPr lang="en-US"/>
          </a:p>
        </p:txBody>
      </p:sp>
      <p:pic>
        <p:nvPicPr>
          <p:cNvPr id="9" name="Picture 2" descr="Router symbol by cyberscooty - 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2831" y="5102602"/>
            <a:ext cx="1000526" cy="65634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Straight Arrow Connector 12"/>
          <p:cNvCxnSpPr>
            <a:stCxn id="23" idx="2"/>
            <a:endCxn id="9" idx="0"/>
          </p:cNvCxnSpPr>
          <p:nvPr/>
        </p:nvCxnSpPr>
        <p:spPr>
          <a:xfrm flipH="1">
            <a:off x="3793094" y="3936573"/>
            <a:ext cx="1541291" cy="1166029"/>
          </a:xfrm>
          <a:prstGeom prst="straightConnector1">
            <a:avLst/>
          </a:prstGeom>
          <a:ln w="2540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148593" y="4696724"/>
            <a:ext cx="567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7F7F7F"/>
                </a:solidFill>
              </a:rPr>
              <a:t>VPP</a:t>
            </a:r>
            <a:endParaRPr lang="en-US" b="1" dirty="0">
              <a:solidFill>
                <a:srgbClr val="7F7F7F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994607" y="4183671"/>
            <a:ext cx="40639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ODL tracks mappings subscribers and </a:t>
            </a:r>
          </a:p>
          <a:p>
            <a:r>
              <a:rPr lang="en-US" b="1" dirty="0" smtClean="0"/>
              <a:t>pushes</a:t>
            </a:r>
            <a:r>
              <a:rPr lang="en-US" dirty="0" smtClean="0"/>
              <a:t> </a:t>
            </a:r>
            <a:r>
              <a:rPr lang="en-US" b="1" dirty="0" smtClean="0"/>
              <a:t>notifications</a:t>
            </a:r>
            <a:r>
              <a:rPr lang="en-US" dirty="0" smtClean="0"/>
              <a:t> when changes occur.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5497124" y="2336559"/>
            <a:ext cx="18699" cy="577813"/>
          </a:xfrm>
          <a:prstGeom prst="straightConnector1">
            <a:avLst/>
          </a:prstGeom>
          <a:ln w="508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701368" y="1906051"/>
            <a:ext cx="1628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External trigger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17" name="Rounded Rectangular Callout 16"/>
          <p:cNvSpPr/>
          <p:nvPr/>
        </p:nvSpPr>
        <p:spPr>
          <a:xfrm>
            <a:off x="7774144" y="1128844"/>
            <a:ext cx="3976872" cy="2693814"/>
          </a:xfrm>
          <a:prstGeom prst="wedgeRoundRectCallout">
            <a:avLst>
              <a:gd name="adj1" fmla="val -84264"/>
              <a:gd name="adj2" fmla="val 37838"/>
              <a:gd name="adj3" fmla="val 16667"/>
            </a:avLst>
          </a:prstGeom>
          <a:solidFill>
            <a:srgbClr val="008EC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/>
              <a:t>Key-value </a:t>
            </a:r>
            <a:r>
              <a:rPr lang="en-US" sz="2000" dirty="0"/>
              <a:t>Mapping Store with: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Longest </a:t>
            </a:r>
            <a:r>
              <a:rPr lang="en-US" dirty="0"/>
              <a:t>prefix matching </a:t>
            </a:r>
            <a:r>
              <a:rPr lang="en-US" dirty="0" smtClean="0"/>
              <a:t>for IP</a:t>
            </a: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Two </a:t>
            </a:r>
            <a:r>
              <a:rPr lang="en-US" dirty="0"/>
              <a:t>tuple </a:t>
            </a:r>
            <a:r>
              <a:rPr lang="en-US" dirty="0" smtClean="0"/>
              <a:t>key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 e.g.: (</a:t>
            </a:r>
            <a:r>
              <a:rPr lang="en-US" dirty="0" err="1"/>
              <a:t>src,dst</a:t>
            </a:r>
            <a:r>
              <a:rPr lang="en-US" dirty="0"/>
              <a:t>) -&gt; value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Three tuple key (for segmentation)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(</a:t>
            </a:r>
            <a:r>
              <a:rPr lang="en-US" dirty="0"/>
              <a:t>VNI, </a:t>
            </a:r>
            <a:r>
              <a:rPr lang="en-US" dirty="0" err="1"/>
              <a:t>src,dst</a:t>
            </a:r>
            <a:r>
              <a:rPr lang="en-US" dirty="0"/>
              <a:t>) -&gt; value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Data </a:t>
            </a:r>
            <a:r>
              <a:rPr lang="en-US" dirty="0"/>
              <a:t>types with native support:</a:t>
            </a:r>
          </a:p>
          <a:p>
            <a:r>
              <a:rPr lang="en-US" dirty="0"/>
              <a:t>     </a:t>
            </a:r>
            <a:r>
              <a:rPr lang="en-US" dirty="0" smtClean="0"/>
              <a:t>      </a:t>
            </a:r>
            <a:r>
              <a:rPr lang="en-US" dirty="0"/>
              <a:t>IP, MAC, NSH, AS </a:t>
            </a:r>
            <a:r>
              <a:rPr lang="en-US" dirty="0" smtClean="0"/>
              <a:t>number, </a:t>
            </a:r>
            <a:endParaRPr lang="en-US" dirty="0"/>
          </a:p>
          <a:p>
            <a:r>
              <a:rPr lang="en-US" dirty="0"/>
              <a:t>     </a:t>
            </a:r>
            <a:r>
              <a:rPr lang="en-US" dirty="0" smtClean="0"/>
              <a:t>      </a:t>
            </a:r>
            <a:r>
              <a:rPr lang="en-US" dirty="0"/>
              <a:t>Distinguished Name, &amp; more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3951205" y="2899062"/>
            <a:ext cx="2681182" cy="1071943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>
            <a:off x="4194951" y="3265409"/>
            <a:ext cx="2259239" cy="392455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Flow Mapping Service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929815" y="2853065"/>
            <a:ext cx="6282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7F7F7F"/>
                </a:solidFill>
              </a:rPr>
              <a:t>ODL</a:t>
            </a:r>
            <a:endParaRPr lang="en-US" sz="2000" b="1" dirty="0">
              <a:solidFill>
                <a:srgbClr val="7F7F7F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4578277" y="2988857"/>
            <a:ext cx="1515319" cy="205242"/>
          </a:xfrm>
          <a:prstGeom prst="roundRect">
            <a:avLst/>
          </a:prstGeom>
          <a:solidFill>
            <a:srgbClr val="FF93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REST</a:t>
            </a:r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4576725" y="3731331"/>
            <a:ext cx="1515319" cy="205242"/>
          </a:xfrm>
          <a:prstGeom prst="roundRect">
            <a:avLst/>
          </a:prstGeom>
          <a:solidFill>
            <a:srgbClr val="E4BB03"/>
          </a:solidFill>
          <a:ln>
            <a:solidFill>
              <a:srgbClr val="F73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LISP Plugin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81590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62461"/>
            <a:ext cx="10515600" cy="1325563"/>
          </a:xfrm>
        </p:spPr>
        <p:txBody>
          <a:bodyPr/>
          <a:lstStyle/>
          <a:p>
            <a:r>
              <a:rPr lang="en-US" dirty="0" smtClean="0"/>
              <a:t>Overlay Network Engine (ONE)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15655" y="2151908"/>
            <a:ext cx="10829544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189" indent="-457189">
              <a:buFont typeface="Arial" charset="0"/>
              <a:buChar char="•"/>
            </a:pPr>
            <a:r>
              <a:rPr lang="en-US" sz="2600" dirty="0" smtClean="0"/>
              <a:t>Any of IP4, IP6 and L2 overlays on top of IP4 and/or IP6 underlays</a:t>
            </a:r>
          </a:p>
          <a:p>
            <a:pPr marL="457189" indent="-457189">
              <a:buFont typeface="Arial" charset="0"/>
              <a:buChar char="•"/>
            </a:pPr>
            <a:r>
              <a:rPr lang="en-US" sz="2600" dirty="0" err="1" smtClean="0"/>
              <a:t>Multihoming</a:t>
            </a:r>
            <a:r>
              <a:rPr lang="en-US" sz="2600" dirty="0" smtClean="0"/>
              <a:t>/load balancing between underlay attachment points</a:t>
            </a:r>
          </a:p>
          <a:p>
            <a:pPr marL="457189" indent="-457189">
              <a:buFont typeface="Arial" charset="0"/>
              <a:buChar char="•"/>
            </a:pPr>
            <a:r>
              <a:rPr lang="en-US" sz="2600" dirty="0" err="1" smtClean="0"/>
              <a:t>Multitenancy</a:t>
            </a:r>
            <a:r>
              <a:rPr lang="en-US" sz="2600" dirty="0" smtClean="0"/>
              <a:t>/Segmentation</a:t>
            </a:r>
          </a:p>
          <a:p>
            <a:pPr marL="457189" indent="-457189">
              <a:buFont typeface="Arial" charset="0"/>
              <a:buChar char="•"/>
            </a:pPr>
            <a:r>
              <a:rPr lang="en-US" sz="2600" dirty="0" smtClean="0"/>
              <a:t>Overlays </a:t>
            </a:r>
            <a:r>
              <a:rPr lang="en-US" sz="2600" dirty="0"/>
              <a:t>spanning disjoint underlays with re-encapsulating routers</a:t>
            </a:r>
          </a:p>
          <a:p>
            <a:pPr marL="457189" indent="-457189">
              <a:buFont typeface="Arial" charset="0"/>
              <a:buChar char="•"/>
            </a:pPr>
            <a:r>
              <a:rPr lang="en-US" sz="2600" dirty="0" smtClean="0"/>
              <a:t>CLI</a:t>
            </a:r>
            <a:r>
              <a:rPr lang="en-US" sz="2600" dirty="0"/>
              <a:t>, binary API and </a:t>
            </a:r>
            <a:r>
              <a:rPr lang="en-US" sz="2600" dirty="0" smtClean="0"/>
              <a:t>VAT (test API)</a:t>
            </a:r>
            <a:endParaRPr lang="en-US" sz="2600" dirty="0"/>
          </a:p>
        </p:txBody>
      </p:sp>
      <p:sp>
        <p:nvSpPr>
          <p:cNvPr id="7" name="Rectangle 6"/>
          <p:cNvSpPr/>
          <p:nvPr/>
        </p:nvSpPr>
        <p:spPr>
          <a:xfrm>
            <a:off x="406400" y="1486271"/>
            <a:ext cx="164705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Features</a:t>
            </a:r>
            <a:endParaRPr lang="en-US" sz="3200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8/24/16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LinuxCon North America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58296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5"/>
          <p:cNvPicPr>
            <a:picLocks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0347167" y="3596005"/>
            <a:ext cx="1432560" cy="975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Picture 25"/>
          <p:cNvPicPr>
            <a:picLocks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366040" y="3596005"/>
            <a:ext cx="1432560" cy="975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" name="Picture 25"/>
          <p:cNvPicPr>
            <a:picLocks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045167" y="3216951"/>
            <a:ext cx="3302000" cy="1496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Router symbol by cyberscooty - 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6680" y="3781883"/>
            <a:ext cx="583966" cy="38308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Router symbol by cyberscooty - 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7080" y="3781883"/>
            <a:ext cx="583966" cy="38308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Simple PC by hector gomez - Simple isometric pc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8928" y="3518617"/>
            <a:ext cx="615584" cy="75810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Simple PC by hector gomez - Simple isometric pc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5639" y="3596005"/>
            <a:ext cx="615584" cy="75810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TextBox 35"/>
          <p:cNvSpPr txBox="1"/>
          <p:nvPr/>
        </p:nvSpPr>
        <p:spPr>
          <a:xfrm>
            <a:off x="406399" y="1695681"/>
            <a:ext cx="559515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urier New" charset="0"/>
                <a:ea typeface="Courier New" charset="0"/>
                <a:cs typeface="Courier New" charset="0"/>
              </a:rPr>
              <a:t>lisp enable</a:t>
            </a:r>
          </a:p>
          <a:p>
            <a:r>
              <a:rPr lang="en-US" sz="1400" dirty="0" smtClean="0">
                <a:latin typeface="Courier New" charset="0"/>
                <a:ea typeface="Courier New" charset="0"/>
                <a:cs typeface="Courier New" charset="0"/>
              </a:rPr>
              <a:t>lisp </a:t>
            </a:r>
            <a:r>
              <a:rPr lang="en-US" sz="1400" dirty="0">
                <a:latin typeface="Courier New" charset="0"/>
                <a:ea typeface="Courier New" charset="0"/>
                <a:cs typeface="Courier New" charset="0"/>
              </a:rPr>
              <a:t>locator-set add ls1 </a:t>
            </a:r>
            <a:r>
              <a:rPr lang="en-US" sz="1400" dirty="0" err="1" smtClean="0">
                <a:latin typeface="Courier New" charset="0"/>
                <a:ea typeface="Courier New" charset="0"/>
                <a:cs typeface="Courier New" charset="0"/>
              </a:rPr>
              <a:t>iface</a:t>
            </a:r>
            <a:r>
              <a:rPr lang="en-US" sz="1400" dirty="0" smtClean="0">
                <a:latin typeface="Courier New" charset="0"/>
                <a:ea typeface="Courier New" charset="0"/>
                <a:cs typeface="Courier New" charset="0"/>
              </a:rPr>
              <a:t> &lt;ifname1&gt; </a:t>
            </a:r>
            <a:r>
              <a:rPr lang="en-US" sz="1400" dirty="0">
                <a:latin typeface="Courier New" charset="0"/>
                <a:ea typeface="Courier New" charset="0"/>
                <a:cs typeface="Courier New" charset="0"/>
              </a:rPr>
              <a:t>p 1 w 1 </a:t>
            </a:r>
            <a:r>
              <a:rPr lang="en-US" sz="1400" dirty="0" smtClean="0">
                <a:latin typeface="Courier New" charset="0"/>
                <a:ea typeface="Courier New" charset="0"/>
                <a:cs typeface="Courier New" charset="0"/>
              </a:rPr>
              <a:t>      		      </a:t>
            </a:r>
            <a:r>
              <a:rPr lang="en-US" sz="140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en-US" sz="1400" dirty="0" err="1" smtClean="0">
                <a:latin typeface="Courier New" charset="0"/>
                <a:ea typeface="Courier New" charset="0"/>
                <a:cs typeface="Courier New" charset="0"/>
              </a:rPr>
              <a:t>iface</a:t>
            </a:r>
            <a:r>
              <a:rPr lang="en-US" sz="1400" dirty="0" smtClean="0">
                <a:latin typeface="Courier New" charset="0"/>
                <a:ea typeface="Courier New" charset="0"/>
                <a:cs typeface="Courier New" charset="0"/>
              </a:rPr>
              <a:t> &lt;ifname2&gt; </a:t>
            </a:r>
            <a:r>
              <a:rPr lang="en-US" sz="1400" dirty="0">
                <a:latin typeface="Courier New" charset="0"/>
                <a:ea typeface="Courier New" charset="0"/>
                <a:cs typeface="Courier New" charset="0"/>
              </a:rPr>
              <a:t>p </a:t>
            </a:r>
            <a:r>
              <a:rPr lang="en-US" sz="1400" dirty="0" smtClean="0">
                <a:latin typeface="Courier New" charset="0"/>
                <a:ea typeface="Courier New" charset="0"/>
                <a:cs typeface="Courier New" charset="0"/>
              </a:rPr>
              <a:t>1 </a:t>
            </a:r>
            <a:r>
              <a:rPr lang="en-US" sz="1400" dirty="0">
                <a:latin typeface="Courier New" charset="0"/>
                <a:ea typeface="Courier New" charset="0"/>
                <a:cs typeface="Courier New" charset="0"/>
              </a:rPr>
              <a:t>w 1</a:t>
            </a:r>
          </a:p>
          <a:p>
            <a:r>
              <a:rPr lang="en-US" sz="1400" dirty="0">
                <a:latin typeface="Courier New" charset="0"/>
                <a:ea typeface="Courier New" charset="0"/>
                <a:cs typeface="Courier New" charset="0"/>
              </a:rPr>
              <a:t>lisp </a:t>
            </a:r>
            <a:r>
              <a:rPr lang="en-US" sz="1400" dirty="0" err="1">
                <a:latin typeface="Courier New" charset="0"/>
                <a:ea typeface="Courier New" charset="0"/>
                <a:cs typeface="Courier New" charset="0"/>
              </a:rPr>
              <a:t>eid</a:t>
            </a:r>
            <a:r>
              <a:rPr lang="en-US" sz="1400" dirty="0">
                <a:latin typeface="Courier New" charset="0"/>
                <a:ea typeface="Courier New" charset="0"/>
                <a:cs typeface="Courier New" charset="0"/>
              </a:rPr>
              <a:t>-table add </a:t>
            </a:r>
            <a:r>
              <a:rPr lang="en-US" sz="1400" dirty="0" err="1">
                <a:latin typeface="Courier New" charset="0"/>
                <a:ea typeface="Courier New" charset="0"/>
                <a:cs typeface="Courier New" charset="0"/>
              </a:rPr>
              <a:t>eid</a:t>
            </a:r>
            <a:r>
              <a:rPr lang="en-US" sz="14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dirty="0" smtClean="0">
                <a:latin typeface="Courier New" charset="0"/>
                <a:ea typeface="Courier New" charset="0"/>
                <a:cs typeface="Courier New" charset="0"/>
              </a:rPr>
              <a:t>&lt;</a:t>
            </a:r>
            <a:r>
              <a:rPr lang="en-US" sz="1400" dirty="0" err="1" smtClean="0">
                <a:latin typeface="Courier New" charset="0"/>
                <a:ea typeface="Courier New" charset="0"/>
                <a:cs typeface="Courier New" charset="0"/>
              </a:rPr>
              <a:t>ip</a:t>
            </a:r>
            <a:r>
              <a:rPr lang="en-US" sz="1400" dirty="0" smtClean="0">
                <a:latin typeface="Courier New" charset="0"/>
                <a:ea typeface="Courier New" charset="0"/>
                <a:cs typeface="Courier New" charset="0"/>
              </a:rPr>
              <a:t>-prefix&gt; </a:t>
            </a:r>
            <a:r>
              <a:rPr lang="en-US" sz="1400" dirty="0">
                <a:latin typeface="Courier New" charset="0"/>
                <a:ea typeface="Courier New" charset="0"/>
                <a:cs typeface="Courier New" charset="0"/>
              </a:rPr>
              <a:t>locator-set ls1</a:t>
            </a:r>
          </a:p>
          <a:p>
            <a:r>
              <a:rPr lang="en-US" sz="1400" dirty="0">
                <a:latin typeface="Courier New" charset="0"/>
                <a:ea typeface="Courier New" charset="0"/>
                <a:cs typeface="Courier New" charset="0"/>
              </a:rPr>
              <a:t>lisp map-resolver add </a:t>
            </a:r>
            <a:r>
              <a:rPr lang="en-US" sz="1400" dirty="0" smtClean="0">
                <a:latin typeface="Courier New" charset="0"/>
                <a:ea typeface="Courier New" charset="0"/>
                <a:cs typeface="Courier New" charset="0"/>
              </a:rPr>
              <a:t>&lt;</a:t>
            </a:r>
            <a:r>
              <a:rPr lang="en-US" sz="1400" dirty="0" err="1" smtClean="0">
                <a:latin typeface="Courier New" charset="0"/>
                <a:ea typeface="Courier New" charset="0"/>
                <a:cs typeface="Courier New" charset="0"/>
              </a:rPr>
              <a:t>mr-ip</a:t>
            </a:r>
            <a:r>
              <a:rPr lang="en-US" sz="1400" dirty="0" smtClean="0">
                <a:latin typeface="Courier New" charset="0"/>
                <a:ea typeface="Courier New" charset="0"/>
                <a:cs typeface="Courier New" charset="0"/>
              </a:rPr>
              <a:t>&gt;</a:t>
            </a:r>
            <a:endParaRPr lang="en-US" sz="1400" dirty="0">
              <a:solidFill>
                <a:srgbClr val="7F7F7F"/>
              </a:solidFill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0200404" y="3333951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VPP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6164512" y="4038981"/>
            <a:ext cx="512168" cy="237744"/>
          </a:xfrm>
          <a:prstGeom prst="straightConnector1">
            <a:avLst/>
          </a:prstGeom>
          <a:ln w="508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endCxn id="8" idx="1"/>
          </p:cNvCxnSpPr>
          <p:nvPr/>
        </p:nvCxnSpPr>
        <p:spPr>
          <a:xfrm>
            <a:off x="7254663" y="3973424"/>
            <a:ext cx="2622417" cy="0"/>
          </a:xfrm>
          <a:prstGeom prst="straightConnector1">
            <a:avLst/>
          </a:prstGeom>
          <a:ln w="50800">
            <a:solidFill>
              <a:schemeClr val="accent2">
                <a:lumMod val="75000"/>
              </a:schemeClr>
            </a:solidFill>
            <a:tailEnd type="triangle"/>
          </a:ln>
          <a:effectLst>
            <a:outerShdw blurRad="50800" dist="63500" dir="5400000" algn="ctr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reeform 27"/>
          <p:cNvSpPr/>
          <p:nvPr/>
        </p:nvSpPr>
        <p:spPr>
          <a:xfrm>
            <a:off x="7252431" y="4075557"/>
            <a:ext cx="2572512" cy="353723"/>
          </a:xfrm>
          <a:custGeom>
            <a:avLst/>
            <a:gdLst>
              <a:gd name="connsiteX0" fmla="*/ 0 w 2572512"/>
              <a:gd name="connsiteY0" fmla="*/ 0 h 353723"/>
              <a:gd name="connsiteX1" fmla="*/ 1536192 w 2572512"/>
              <a:gd name="connsiteY1" fmla="*/ 353568 h 353723"/>
              <a:gd name="connsiteX2" fmla="*/ 2572512 w 2572512"/>
              <a:gd name="connsiteY2" fmla="*/ 48768 h 353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72512" h="353723">
                <a:moveTo>
                  <a:pt x="0" y="0"/>
                </a:moveTo>
                <a:cubicBezTo>
                  <a:pt x="553720" y="172720"/>
                  <a:pt x="1107440" y="345440"/>
                  <a:pt x="1536192" y="353568"/>
                </a:cubicBezTo>
                <a:cubicBezTo>
                  <a:pt x="1964944" y="361696"/>
                  <a:pt x="2572512" y="48768"/>
                  <a:pt x="2572512" y="48768"/>
                </a:cubicBezTo>
              </a:path>
            </a:pathLst>
          </a:custGeom>
          <a:noFill/>
          <a:ln w="50800">
            <a:solidFill>
              <a:schemeClr val="accent2">
                <a:lumMod val="75000"/>
              </a:schemeClr>
            </a:solidFill>
            <a:tailEnd type="triangle"/>
          </a:ln>
          <a:effectLst>
            <a:outerShdw blurRad="50800" dist="635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8117525" y="1719818"/>
            <a:ext cx="1157283" cy="53253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Mapping System</a:t>
            </a:r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6337707" y="2373857"/>
            <a:ext cx="1417320" cy="11952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440890" y="2585161"/>
            <a:ext cx="1221288" cy="23668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b-&gt;{B1, B2}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620612" y="4354113"/>
            <a:ext cx="305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7F7F7F"/>
                </a:solidFill>
              </a:rPr>
              <a:t>b</a:t>
            </a:r>
            <a:endParaRPr lang="en-US" b="1" dirty="0">
              <a:solidFill>
                <a:srgbClr val="7F7F7F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725430" y="4157853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B2</a:t>
            </a: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502830" y="3511641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B1</a:t>
            </a: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8/24/16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LinuxCon North America 2016</a:t>
            </a:r>
            <a:endParaRPr lang="en-US"/>
          </a:p>
        </p:txBody>
      </p:sp>
      <p:sp>
        <p:nvSpPr>
          <p:cNvPr id="26" name="Title 1"/>
          <p:cNvSpPr>
            <a:spLocks noGrp="1"/>
          </p:cNvSpPr>
          <p:nvPr>
            <p:ph type="title"/>
          </p:nvPr>
        </p:nvSpPr>
        <p:spPr>
          <a:xfrm>
            <a:off x="406400" y="62461"/>
            <a:ext cx="10515600" cy="1325563"/>
          </a:xfrm>
        </p:spPr>
        <p:txBody>
          <a:bodyPr/>
          <a:lstStyle/>
          <a:p>
            <a:r>
              <a:rPr lang="en-US" dirty="0" smtClean="0"/>
              <a:t>Create overlay: use-case </a:t>
            </a:r>
            <a:r>
              <a:rPr lang="en-US" dirty="0" err="1" smtClean="0"/>
              <a:t>multihoming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15936" y="1326349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7F7F7F"/>
                </a:solidFill>
              </a:rPr>
              <a:t>VPP </a:t>
            </a:r>
            <a:r>
              <a:rPr lang="en-US" b="1" dirty="0" err="1" smtClean="0">
                <a:solidFill>
                  <a:srgbClr val="7F7F7F"/>
                </a:solidFill>
              </a:rPr>
              <a:t>Config</a:t>
            </a:r>
            <a:endParaRPr lang="en-US" b="1" dirty="0">
              <a:solidFill>
                <a:srgbClr val="7F7F7F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99847" y="3854961"/>
            <a:ext cx="47975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Use RESTCONF to add two mappings, one per router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09383" y="3485629"/>
            <a:ext cx="12165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7F7F7F"/>
                </a:solidFill>
              </a:rPr>
              <a:t>ODL </a:t>
            </a:r>
            <a:r>
              <a:rPr lang="en-US" b="1" dirty="0" err="1" smtClean="0">
                <a:solidFill>
                  <a:srgbClr val="7F7F7F"/>
                </a:solidFill>
              </a:rPr>
              <a:t>config</a:t>
            </a:r>
            <a:endParaRPr lang="en-US" b="1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874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520"/>
    </mc:Choice>
    <mc:Fallback xmlns="">
      <p:transition spd="slow" advTm="4352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3524" y="3429202"/>
            <a:ext cx="103650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7F7F7F"/>
                </a:solidFill>
              </a:rPr>
              <a:t>ipX</a:t>
            </a:r>
            <a:r>
              <a:rPr lang="en-US" dirty="0" smtClean="0">
                <a:solidFill>
                  <a:srgbClr val="7F7F7F"/>
                </a:solidFill>
              </a:rPr>
              <a:t>-input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75948" y="2462118"/>
            <a:ext cx="1652504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7F7F7F"/>
                </a:solidFill>
              </a:rPr>
              <a:t>lgpe</a:t>
            </a:r>
            <a:r>
              <a:rPr lang="en-US" dirty="0" smtClean="0">
                <a:solidFill>
                  <a:srgbClr val="7F7F7F"/>
                </a:solidFill>
              </a:rPr>
              <a:t>-</a:t>
            </a:r>
            <a:r>
              <a:rPr lang="en-US" dirty="0" err="1" smtClean="0">
                <a:solidFill>
                  <a:srgbClr val="7F7F7F"/>
                </a:solidFill>
              </a:rPr>
              <a:t>ipX</a:t>
            </a:r>
            <a:r>
              <a:rPr lang="en-US" dirty="0" smtClean="0">
                <a:solidFill>
                  <a:srgbClr val="7F7F7F"/>
                </a:solidFill>
              </a:rPr>
              <a:t>-lookup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9" name="Straight Arrow Connector 8"/>
          <p:cNvCxnSpPr>
            <a:stCxn id="58" idx="3"/>
            <a:endCxn id="10" idx="1"/>
          </p:cNvCxnSpPr>
          <p:nvPr/>
        </p:nvCxnSpPr>
        <p:spPr>
          <a:xfrm>
            <a:off x="3788856" y="3613868"/>
            <a:ext cx="409595" cy="16215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198451" y="5050780"/>
            <a:ext cx="97533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7F7F7F"/>
                </a:solidFill>
              </a:rPr>
              <a:t>ipX</a:t>
            </a:r>
            <a:r>
              <a:rPr lang="en-US" dirty="0" smtClean="0">
                <a:solidFill>
                  <a:srgbClr val="7F7F7F"/>
                </a:solidFill>
              </a:rPr>
              <a:t>-local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231822" y="2462118"/>
            <a:ext cx="1165704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lisp-</a:t>
            </a:r>
            <a:r>
              <a:rPr lang="en-US" dirty="0" err="1" smtClean="0">
                <a:solidFill>
                  <a:srgbClr val="7F7F7F"/>
                </a:solidFill>
              </a:rPr>
              <a:t>gpe</a:t>
            </a:r>
            <a:r>
              <a:rPr lang="en-US" dirty="0" smtClean="0">
                <a:solidFill>
                  <a:srgbClr val="7F7F7F"/>
                </a:solidFill>
              </a:rPr>
              <a:t>-</a:t>
            </a:r>
            <a:r>
              <a:rPr lang="en-US" dirty="0" err="1" smtClean="0">
                <a:solidFill>
                  <a:srgbClr val="7F7F7F"/>
                </a:solidFill>
              </a:rPr>
              <a:t>tx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396328" y="5025428"/>
            <a:ext cx="167098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7F7F7F"/>
                </a:solidFill>
              </a:rPr>
              <a:t>ipX</a:t>
            </a:r>
            <a:r>
              <a:rPr lang="en-US" dirty="0" smtClean="0">
                <a:solidFill>
                  <a:srgbClr val="7F7F7F"/>
                </a:solidFill>
              </a:rPr>
              <a:t>-</a:t>
            </a:r>
            <a:r>
              <a:rPr lang="en-US" dirty="0" err="1" smtClean="0">
                <a:solidFill>
                  <a:srgbClr val="7F7F7F"/>
                </a:solidFill>
              </a:rPr>
              <a:t>udp</a:t>
            </a:r>
            <a:r>
              <a:rPr lang="en-US" dirty="0" smtClean="0">
                <a:solidFill>
                  <a:srgbClr val="7F7F7F"/>
                </a:solidFill>
              </a:rPr>
              <a:t>-lookup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965933" y="4127612"/>
            <a:ext cx="184121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lisp-</a:t>
            </a:r>
            <a:r>
              <a:rPr lang="en-US" dirty="0" err="1" smtClean="0">
                <a:solidFill>
                  <a:srgbClr val="7F7F7F"/>
                </a:solidFill>
              </a:rPr>
              <a:t>gpe</a:t>
            </a:r>
            <a:r>
              <a:rPr lang="en-US" dirty="0" smtClean="0">
                <a:solidFill>
                  <a:srgbClr val="7F7F7F"/>
                </a:solidFill>
              </a:rPr>
              <a:t>-</a:t>
            </a:r>
            <a:r>
              <a:rPr lang="en-US" dirty="0" err="1" smtClean="0">
                <a:solidFill>
                  <a:srgbClr val="7F7F7F"/>
                </a:solidFill>
              </a:rPr>
              <a:t>ipX</a:t>
            </a:r>
            <a:r>
              <a:rPr lang="en-US" dirty="0" smtClean="0">
                <a:solidFill>
                  <a:srgbClr val="7F7F7F"/>
                </a:solidFill>
              </a:rPr>
              <a:t>-input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46" name="Straight Arrow Connector 45"/>
          <p:cNvCxnSpPr>
            <a:stCxn id="6" idx="3"/>
            <a:endCxn id="31" idx="0"/>
          </p:cNvCxnSpPr>
          <p:nvPr/>
        </p:nvCxnSpPr>
        <p:spPr>
          <a:xfrm>
            <a:off x="5728452" y="2646784"/>
            <a:ext cx="492535" cy="6962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10" idx="3"/>
            <a:endCxn id="18" idx="1"/>
          </p:cNvCxnSpPr>
          <p:nvPr/>
        </p:nvCxnSpPr>
        <p:spPr>
          <a:xfrm flipV="1">
            <a:off x="5173783" y="5210094"/>
            <a:ext cx="1222545" cy="253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18" idx="3"/>
            <a:endCxn id="19" idx="1"/>
          </p:cNvCxnSpPr>
          <p:nvPr/>
        </p:nvCxnSpPr>
        <p:spPr>
          <a:xfrm flipV="1">
            <a:off x="8067316" y="4312278"/>
            <a:ext cx="898617" cy="8978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7930220" y="4518034"/>
            <a:ext cx="6014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4341</a:t>
            </a:r>
            <a:endParaRPr lang="en-US" sz="1600" dirty="0"/>
          </a:p>
        </p:txBody>
      </p:sp>
      <p:cxnSp>
        <p:nvCxnSpPr>
          <p:cNvPr id="277" name="Curved Connector 276"/>
          <p:cNvCxnSpPr>
            <a:stCxn id="19" idx="1"/>
            <a:endCxn id="4" idx="2"/>
          </p:cNvCxnSpPr>
          <p:nvPr/>
        </p:nvCxnSpPr>
        <p:spPr>
          <a:xfrm rot="10800000">
            <a:off x="1371775" y="3798534"/>
            <a:ext cx="7594158" cy="513744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7" name="TextBox 286"/>
          <p:cNvSpPr txBox="1"/>
          <p:nvPr/>
        </p:nvSpPr>
        <p:spPr>
          <a:xfrm>
            <a:off x="10512407" y="1914654"/>
            <a:ext cx="62754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7F7F7F"/>
                </a:solidFill>
              </a:rPr>
              <a:t>iface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288" name="Straight Arrow Connector 287"/>
          <p:cNvCxnSpPr>
            <a:stCxn id="14" idx="3"/>
            <a:endCxn id="287" idx="1"/>
          </p:cNvCxnSpPr>
          <p:nvPr/>
        </p:nvCxnSpPr>
        <p:spPr>
          <a:xfrm flipV="1">
            <a:off x="8397526" y="2099320"/>
            <a:ext cx="2114881" cy="547464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853524" y="2099320"/>
            <a:ext cx="1063561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eth-input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51" name="Straight Arrow Connector 50"/>
          <p:cNvCxnSpPr>
            <a:stCxn id="41" idx="2"/>
            <a:endCxn id="4" idx="0"/>
          </p:cNvCxnSpPr>
          <p:nvPr/>
        </p:nvCxnSpPr>
        <p:spPr>
          <a:xfrm flipH="1">
            <a:off x="1371775" y="2468652"/>
            <a:ext cx="13530" cy="9605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2606032" y="3429202"/>
            <a:ext cx="118282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7F7F7F"/>
                </a:solidFill>
              </a:rPr>
              <a:t>ipX</a:t>
            </a:r>
            <a:r>
              <a:rPr lang="en-US" dirty="0" smtClean="0">
                <a:solidFill>
                  <a:srgbClr val="7F7F7F"/>
                </a:solidFill>
              </a:rPr>
              <a:t>-lookup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60" name="Straight Arrow Connector 59"/>
          <p:cNvCxnSpPr>
            <a:stCxn id="4" idx="3"/>
            <a:endCxn id="58" idx="1"/>
          </p:cNvCxnSpPr>
          <p:nvPr/>
        </p:nvCxnSpPr>
        <p:spPr>
          <a:xfrm>
            <a:off x="1890026" y="3613868"/>
            <a:ext cx="71600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91" idx="2"/>
            <a:endCxn id="41" idx="0"/>
          </p:cNvCxnSpPr>
          <p:nvPr/>
        </p:nvCxnSpPr>
        <p:spPr>
          <a:xfrm flipH="1">
            <a:off x="1385305" y="1654011"/>
            <a:ext cx="2938" cy="4453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782404" y="1284679"/>
            <a:ext cx="121167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7F7F7F"/>
                </a:solidFill>
              </a:rPr>
              <a:t>dpdk</a:t>
            </a:r>
            <a:r>
              <a:rPr lang="en-US" dirty="0" smtClean="0">
                <a:solidFill>
                  <a:srgbClr val="7F7F7F"/>
                </a:solidFill>
              </a:rPr>
              <a:t>-input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64" name="Straight Arrow Connector 63"/>
          <p:cNvCxnSpPr>
            <a:stCxn id="58" idx="3"/>
            <a:endCxn id="6" idx="1"/>
          </p:cNvCxnSpPr>
          <p:nvPr/>
        </p:nvCxnSpPr>
        <p:spPr>
          <a:xfrm flipV="1">
            <a:off x="3788856" y="2646784"/>
            <a:ext cx="287092" cy="9670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556167" y="5530843"/>
            <a:ext cx="1425775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7F7F7F"/>
                </a:solidFill>
              </a:rPr>
              <a:t>data-plane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909844" y="3343037"/>
            <a:ext cx="622286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7F7F7F"/>
                </a:solidFill>
              </a:rPr>
              <a:t>lispX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32" name="Straight Arrow Connector 31"/>
          <p:cNvCxnSpPr>
            <a:stCxn id="31" idx="0"/>
            <a:endCxn id="14" idx="1"/>
          </p:cNvCxnSpPr>
          <p:nvPr/>
        </p:nvCxnSpPr>
        <p:spPr>
          <a:xfrm flipV="1">
            <a:off x="6220987" y="2646784"/>
            <a:ext cx="1010835" cy="6962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9008069" y="2510035"/>
            <a:ext cx="13485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/>
              <a:t>r</a:t>
            </a:r>
            <a:r>
              <a:rPr lang="en-US" sz="1600" smtClean="0"/>
              <a:t>ecirculate via</a:t>
            </a:r>
          </a:p>
          <a:p>
            <a:pPr algn="ctr"/>
            <a:r>
              <a:rPr lang="en-US" sz="1600" dirty="0" smtClean="0"/>
              <a:t> </a:t>
            </a:r>
            <a:r>
              <a:rPr lang="en-US" sz="1600" dirty="0" err="1" smtClean="0"/>
              <a:t>ip</a:t>
            </a:r>
            <a:r>
              <a:rPr lang="en-US" sz="1600" dirty="0" err="1"/>
              <a:t>X</a:t>
            </a:r>
            <a:r>
              <a:rPr lang="en-US" sz="1600" dirty="0" smtClean="0"/>
              <a:t>-lookup</a:t>
            </a:r>
            <a:endParaRPr lang="en-US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8965933" y="5258725"/>
            <a:ext cx="1358064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lisp-</a:t>
            </a:r>
            <a:r>
              <a:rPr lang="en-US" dirty="0" err="1" smtClean="0">
                <a:solidFill>
                  <a:srgbClr val="7F7F7F"/>
                </a:solidFill>
              </a:rPr>
              <a:t>cp</a:t>
            </a:r>
            <a:r>
              <a:rPr lang="en-US" dirty="0" smtClean="0">
                <a:solidFill>
                  <a:srgbClr val="7F7F7F"/>
                </a:solidFill>
              </a:rPr>
              <a:t>-input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30" name="Straight Arrow Connector 29"/>
          <p:cNvCxnSpPr>
            <a:stCxn id="18" idx="3"/>
            <a:endCxn id="29" idx="1"/>
          </p:cNvCxnSpPr>
          <p:nvPr/>
        </p:nvCxnSpPr>
        <p:spPr>
          <a:xfrm>
            <a:off x="8067316" y="5210094"/>
            <a:ext cx="898617" cy="2332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7947737" y="5390899"/>
            <a:ext cx="6014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/>
              <a:t>4342</a:t>
            </a:r>
            <a:endParaRPr lang="en-US" sz="1600"/>
          </a:p>
        </p:txBody>
      </p:sp>
      <p:sp>
        <p:nvSpPr>
          <p:cNvPr id="34" name="TextBox 33"/>
          <p:cNvSpPr txBox="1"/>
          <p:nvPr/>
        </p:nvSpPr>
        <p:spPr>
          <a:xfrm>
            <a:off x="7109347" y="1532364"/>
            <a:ext cx="1504386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lisp-</a:t>
            </a:r>
            <a:r>
              <a:rPr lang="en-US" dirty="0" err="1" smtClean="0">
                <a:solidFill>
                  <a:srgbClr val="7F7F7F"/>
                </a:solidFill>
              </a:rPr>
              <a:t>cp</a:t>
            </a:r>
            <a:r>
              <a:rPr lang="en-US" dirty="0" smtClean="0">
                <a:solidFill>
                  <a:srgbClr val="7F7F7F"/>
                </a:solidFill>
              </a:rPr>
              <a:t>-lookup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35" name="Straight Arrow Connector 34"/>
          <p:cNvCxnSpPr>
            <a:stCxn id="6" idx="3"/>
            <a:endCxn id="34" idx="1"/>
          </p:cNvCxnSpPr>
          <p:nvPr/>
        </p:nvCxnSpPr>
        <p:spPr>
          <a:xfrm flipV="1">
            <a:off x="5728452" y="1717030"/>
            <a:ext cx="1380895" cy="9297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4" idx="3"/>
            <a:endCxn id="287" idx="1"/>
          </p:cNvCxnSpPr>
          <p:nvPr/>
        </p:nvCxnSpPr>
        <p:spPr>
          <a:xfrm>
            <a:off x="8613733" y="1717030"/>
            <a:ext cx="1898674" cy="382290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2158855" y="5530843"/>
            <a:ext cx="1443408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control-plane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8/24/16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LinuxCon North America 2016</a:t>
            </a:r>
            <a:endParaRPr lang="en-US"/>
          </a:p>
        </p:txBody>
      </p:sp>
      <p:sp>
        <p:nvSpPr>
          <p:cNvPr id="43" name="Title 1"/>
          <p:cNvSpPr txBox="1">
            <a:spLocks/>
          </p:cNvSpPr>
          <p:nvPr/>
        </p:nvSpPr>
        <p:spPr>
          <a:xfrm>
            <a:off x="558800" y="214861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F7323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ONE node graph </a:t>
            </a:r>
            <a:r>
              <a:rPr lang="en-US" dirty="0" err="1" smtClean="0"/>
              <a:t>init</a:t>
            </a:r>
            <a:r>
              <a:rPr lang="en-US" dirty="0" smtClean="0"/>
              <a:t> – data plane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8099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3889909" y="4117347"/>
            <a:ext cx="1358064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lisp-</a:t>
            </a:r>
            <a:r>
              <a:rPr lang="en-US" dirty="0" err="1" smtClean="0">
                <a:solidFill>
                  <a:srgbClr val="7F7F7F"/>
                </a:solidFill>
              </a:rPr>
              <a:t>cp</a:t>
            </a:r>
            <a:r>
              <a:rPr lang="en-US" dirty="0" smtClean="0">
                <a:solidFill>
                  <a:srgbClr val="7F7F7F"/>
                </a:solidFill>
              </a:rPr>
              <a:t>-input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46" name="Straight Arrow Connector 45"/>
          <p:cNvCxnSpPr>
            <a:stCxn id="14" idx="0"/>
            <a:endCxn id="41" idx="2"/>
          </p:cNvCxnSpPr>
          <p:nvPr/>
        </p:nvCxnSpPr>
        <p:spPr>
          <a:xfrm flipV="1">
            <a:off x="4568941" y="2509634"/>
            <a:ext cx="1184202" cy="1607713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834030" y="4055538"/>
            <a:ext cx="150438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lisp-</a:t>
            </a:r>
            <a:r>
              <a:rPr lang="en-US" dirty="0" err="1" smtClean="0">
                <a:solidFill>
                  <a:srgbClr val="7F7F7F"/>
                </a:solidFill>
              </a:rPr>
              <a:t>cp</a:t>
            </a:r>
            <a:r>
              <a:rPr lang="en-US" dirty="0" smtClean="0">
                <a:solidFill>
                  <a:srgbClr val="7F7F7F"/>
                </a:solidFill>
              </a:rPr>
              <a:t>-lookup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497689" y="1000374"/>
            <a:ext cx="1691232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7F7F7F"/>
                </a:solidFill>
              </a:rPr>
              <a:t>lisp_map_cache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243698" y="4054776"/>
            <a:ext cx="117211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lisp-</a:t>
            </a:r>
            <a:r>
              <a:rPr lang="en-US" dirty="0" err="1" smtClean="0">
                <a:solidFill>
                  <a:srgbClr val="7F7F7F"/>
                </a:solidFill>
              </a:rPr>
              <a:t>dp</a:t>
            </a:r>
            <a:r>
              <a:rPr lang="en-US" dirty="0" smtClean="0">
                <a:solidFill>
                  <a:srgbClr val="7F7F7F"/>
                </a:solidFill>
              </a:rPr>
              <a:t>-</a:t>
            </a:r>
            <a:r>
              <a:rPr lang="en-US" dirty="0" err="1" smtClean="0">
                <a:solidFill>
                  <a:srgbClr val="7F7F7F"/>
                </a:solidFill>
              </a:rPr>
              <a:t>api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155383" y="1000374"/>
            <a:ext cx="163051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7F7F7F"/>
                </a:solidFill>
              </a:rPr>
              <a:t>lisp_fwd_cache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728471" y="2140302"/>
            <a:ext cx="204934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7F7F7F"/>
                </a:solidFill>
              </a:rPr>
              <a:t>lisp-</a:t>
            </a:r>
            <a:r>
              <a:rPr lang="en-US" dirty="0" err="1" smtClean="0">
                <a:solidFill>
                  <a:srgbClr val="7F7F7F"/>
                </a:solidFill>
              </a:rPr>
              <a:t>gpe</a:t>
            </a:r>
            <a:r>
              <a:rPr lang="en-US" dirty="0" smtClean="0">
                <a:solidFill>
                  <a:srgbClr val="7F7F7F"/>
                </a:solidFill>
              </a:rPr>
              <a:t> router logic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47" name="Straight Arrow Connector 46"/>
          <p:cNvCxnSpPr>
            <a:stCxn id="33" idx="0"/>
            <a:endCxn id="41" idx="2"/>
          </p:cNvCxnSpPr>
          <p:nvPr/>
        </p:nvCxnSpPr>
        <p:spPr>
          <a:xfrm flipH="1" flipV="1">
            <a:off x="5753143" y="2509634"/>
            <a:ext cx="833080" cy="15459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6653517" y="4701869"/>
            <a:ext cx="16730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fwd</a:t>
            </a:r>
            <a:r>
              <a:rPr lang="en-US" sz="1600" dirty="0"/>
              <a:t> </a:t>
            </a:r>
            <a:r>
              <a:rPr lang="en-US" sz="1600" dirty="0" smtClean="0"/>
              <a:t>entry request</a:t>
            </a:r>
            <a:endParaRPr lang="en-US" sz="1600" dirty="0"/>
          </a:p>
        </p:txBody>
      </p:sp>
      <p:cxnSp>
        <p:nvCxnSpPr>
          <p:cNvPr id="50" name="Straight Arrow Connector 49"/>
          <p:cNvCxnSpPr>
            <a:stCxn id="41" idx="0"/>
            <a:endCxn id="40" idx="2"/>
          </p:cNvCxnSpPr>
          <p:nvPr/>
        </p:nvCxnSpPr>
        <p:spPr>
          <a:xfrm flipV="1">
            <a:off x="5753143" y="1369706"/>
            <a:ext cx="2217496" cy="77059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7470343" y="1701201"/>
            <a:ext cx="15200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CRD </a:t>
            </a:r>
            <a:r>
              <a:rPr lang="en-US" sz="1600" dirty="0" err="1" smtClean="0"/>
              <a:t>fwd</a:t>
            </a:r>
            <a:r>
              <a:rPr lang="en-US" sz="1600" dirty="0" smtClean="0"/>
              <a:t> entries</a:t>
            </a:r>
            <a:endParaRPr lang="en-US" sz="1600" dirty="0"/>
          </a:p>
        </p:txBody>
      </p:sp>
      <p:cxnSp>
        <p:nvCxnSpPr>
          <p:cNvPr id="55" name="Straight Arrow Connector 54"/>
          <p:cNvCxnSpPr>
            <a:stCxn id="41" idx="2"/>
            <a:endCxn id="39" idx="0"/>
          </p:cNvCxnSpPr>
          <p:nvPr/>
        </p:nvCxnSpPr>
        <p:spPr>
          <a:xfrm>
            <a:off x="5753143" y="2509634"/>
            <a:ext cx="3076613" cy="15451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8877779" y="4665931"/>
            <a:ext cx="16843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add/del </a:t>
            </a:r>
            <a:r>
              <a:rPr lang="en-US" sz="1600" dirty="0" err="1" smtClean="0"/>
              <a:t>fwd</a:t>
            </a:r>
            <a:r>
              <a:rPr lang="en-US" sz="1600" dirty="0" smtClean="0"/>
              <a:t> entry</a:t>
            </a:r>
            <a:endParaRPr lang="en-US" sz="1600" dirty="0"/>
          </a:p>
        </p:txBody>
      </p:sp>
      <p:cxnSp>
        <p:nvCxnSpPr>
          <p:cNvPr id="61" name="Straight Arrow Connector 60"/>
          <p:cNvCxnSpPr>
            <a:stCxn id="41" idx="0"/>
            <a:endCxn id="37" idx="2"/>
          </p:cNvCxnSpPr>
          <p:nvPr/>
        </p:nvCxnSpPr>
        <p:spPr>
          <a:xfrm flipH="1" flipV="1">
            <a:off x="4343305" y="1369706"/>
            <a:ext cx="1409838" cy="77059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3505715" y="1721521"/>
            <a:ext cx="13853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CRD mappings</a:t>
            </a:r>
            <a:endParaRPr lang="en-US" sz="1600" dirty="0"/>
          </a:p>
        </p:txBody>
      </p:sp>
      <p:cxnSp>
        <p:nvCxnSpPr>
          <p:cNvPr id="67" name="Straight Arrow Connector 66"/>
          <p:cNvCxnSpPr>
            <a:stCxn id="14" idx="2"/>
          </p:cNvCxnSpPr>
          <p:nvPr/>
        </p:nvCxnSpPr>
        <p:spPr>
          <a:xfrm>
            <a:off x="4568941" y="4486679"/>
            <a:ext cx="0" cy="926582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endCxn id="33" idx="2"/>
          </p:cNvCxnSpPr>
          <p:nvPr/>
        </p:nvCxnSpPr>
        <p:spPr>
          <a:xfrm flipV="1">
            <a:off x="6586223" y="4424870"/>
            <a:ext cx="0" cy="9371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39" idx="2"/>
          </p:cNvCxnSpPr>
          <p:nvPr/>
        </p:nvCxnSpPr>
        <p:spPr>
          <a:xfrm>
            <a:off x="8829756" y="4424108"/>
            <a:ext cx="0" cy="9287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2996152" y="4624924"/>
            <a:ext cx="12521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i</a:t>
            </a:r>
            <a:r>
              <a:rPr lang="en-US" sz="1600" b="1" dirty="0" smtClean="0"/>
              <a:t>ngress </a:t>
            </a:r>
          </a:p>
          <a:p>
            <a:r>
              <a:rPr lang="en-US" sz="1600" dirty="0" smtClean="0"/>
              <a:t>map-request</a:t>
            </a:r>
          </a:p>
          <a:p>
            <a:r>
              <a:rPr lang="en-US" sz="1600" dirty="0" smtClean="0"/>
              <a:t>map-reply</a:t>
            </a:r>
            <a:endParaRPr lang="en-US" sz="1600" dirty="0"/>
          </a:p>
        </p:txBody>
      </p:sp>
      <p:cxnSp>
        <p:nvCxnSpPr>
          <p:cNvPr id="100" name="Straight Arrow Connector 99"/>
          <p:cNvCxnSpPr>
            <a:stCxn id="41" idx="2"/>
          </p:cNvCxnSpPr>
          <p:nvPr/>
        </p:nvCxnSpPr>
        <p:spPr>
          <a:xfrm flipH="1">
            <a:off x="2525455" y="2509634"/>
            <a:ext cx="3227688" cy="1760524"/>
          </a:xfrm>
          <a:prstGeom prst="straightConnector1">
            <a:avLst/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1263157" y="4643155"/>
            <a:ext cx="12521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egress</a:t>
            </a:r>
          </a:p>
          <a:p>
            <a:r>
              <a:rPr lang="en-US" sz="1600" dirty="0" smtClean="0"/>
              <a:t>map-request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321105" y="5361976"/>
            <a:ext cx="2689737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7F7F7F"/>
                </a:solidFill>
              </a:rPr>
              <a:t>lisp-</a:t>
            </a:r>
            <a:r>
              <a:rPr lang="en-US" dirty="0" err="1" smtClean="0">
                <a:solidFill>
                  <a:srgbClr val="7F7F7F"/>
                </a:solidFill>
              </a:rPr>
              <a:t>gpe</a:t>
            </a:r>
            <a:r>
              <a:rPr lang="en-US" dirty="0" smtClean="0">
                <a:solidFill>
                  <a:srgbClr val="7F7F7F"/>
                </a:solidFill>
              </a:rPr>
              <a:t> data plane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038734" y="5441355"/>
            <a:ext cx="2689737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solidFill>
                  <a:srgbClr val="7F7F7F"/>
                </a:solidFill>
              </a:rPr>
              <a:t>vpp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63" name="Straight Arrow Connector 62"/>
          <p:cNvCxnSpPr/>
          <p:nvPr/>
        </p:nvCxnSpPr>
        <p:spPr>
          <a:xfrm flipH="1">
            <a:off x="2525455" y="4261548"/>
            <a:ext cx="4386" cy="1100428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8/24/16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LinuxCon North America 2016</a:t>
            </a:r>
            <a:endParaRPr lang="en-US"/>
          </a:p>
        </p:txBody>
      </p:sp>
      <p:sp>
        <p:nvSpPr>
          <p:cNvPr id="30" name="Title 1"/>
          <p:cNvSpPr txBox="1">
            <a:spLocks/>
          </p:cNvSpPr>
          <p:nvPr/>
        </p:nvSpPr>
        <p:spPr>
          <a:xfrm>
            <a:off x="558800" y="214861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F7323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ONE control plane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165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5"/>
          <p:cNvPicPr>
            <a:picLocks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752080" y="3738880"/>
            <a:ext cx="1432560" cy="975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Picture 25"/>
          <p:cNvPicPr>
            <a:picLocks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770953" y="3738880"/>
            <a:ext cx="1432560" cy="975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" name="Picture 25"/>
          <p:cNvPicPr>
            <a:picLocks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450080" y="3359826"/>
            <a:ext cx="3302000" cy="1496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Router symbol by cyberscooty - 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1593" y="3924758"/>
            <a:ext cx="583966" cy="38308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Router symbol by cyberscooty - 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1993" y="3924758"/>
            <a:ext cx="583966" cy="38308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Simple PC by hector gomez - Simple isometric pc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3841" y="3661492"/>
            <a:ext cx="615584" cy="75810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Simple PC by hector gomez - Simple isometric pc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0552" y="3738880"/>
            <a:ext cx="615584" cy="75810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TextBox 35"/>
          <p:cNvSpPr txBox="1"/>
          <p:nvPr/>
        </p:nvSpPr>
        <p:spPr>
          <a:xfrm>
            <a:off x="3881911" y="3476826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VPP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605317" y="3476826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VPP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3569425" y="4181856"/>
            <a:ext cx="512168" cy="237744"/>
          </a:xfrm>
          <a:prstGeom prst="straightConnector1">
            <a:avLst/>
          </a:prstGeom>
          <a:ln w="508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7898843" y="4226560"/>
            <a:ext cx="569517" cy="184658"/>
          </a:xfrm>
          <a:prstGeom prst="straightConnector1">
            <a:avLst/>
          </a:prstGeom>
          <a:ln w="508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659576" y="4116299"/>
            <a:ext cx="2622417" cy="0"/>
          </a:xfrm>
          <a:prstGeom prst="straightConnector1">
            <a:avLst/>
          </a:prstGeom>
          <a:ln w="50800">
            <a:solidFill>
              <a:schemeClr val="accent2">
                <a:lumMod val="75000"/>
              </a:schemeClr>
            </a:solidFill>
            <a:tailEnd type="triangle"/>
          </a:ln>
          <a:effectLst>
            <a:outerShdw blurRad="50800" dist="63500" dir="5400000" algn="ctr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251116" y="5236746"/>
            <a:ext cx="2030877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IP6 over IP4 overlay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5522438" y="1862693"/>
            <a:ext cx="1157283" cy="53253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Mapping System</a:t>
            </a:r>
            <a:endParaRPr lang="en-US" dirty="0"/>
          </a:p>
        </p:txBody>
      </p:sp>
      <p:sp>
        <p:nvSpPr>
          <p:cNvPr id="21" name="Rounded Rectangle 20"/>
          <p:cNvSpPr/>
          <p:nvPr/>
        </p:nvSpPr>
        <p:spPr>
          <a:xfrm>
            <a:off x="2961460" y="2510947"/>
            <a:ext cx="1417320" cy="6525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075760" y="2722251"/>
            <a:ext cx="1169670" cy="23668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b-&gt;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909891" y="2070405"/>
            <a:ext cx="1253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Map-Cache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932284" y="4234934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7F7F7F"/>
                </a:solidFill>
              </a:rPr>
              <a:t>B</a:t>
            </a:r>
            <a:endParaRPr lang="en-US" b="1" dirty="0">
              <a:solidFill>
                <a:srgbClr val="7F7F7F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918494" y="4414897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>
                <a:solidFill>
                  <a:srgbClr val="7F7F7F"/>
                </a:solidFill>
              </a:rPr>
              <a:t>b</a:t>
            </a:r>
            <a:endParaRPr lang="en-US" b="1" dirty="0">
              <a:solidFill>
                <a:srgbClr val="7F7F7F"/>
              </a:solidFill>
            </a:endParaRPr>
          </a:p>
        </p:txBody>
      </p:sp>
      <p:sp>
        <p:nvSpPr>
          <p:cNvPr id="28" name="Title 1"/>
          <p:cNvSpPr txBox="1">
            <a:spLocks/>
          </p:cNvSpPr>
          <p:nvPr/>
        </p:nvSpPr>
        <p:spPr>
          <a:xfrm>
            <a:off x="558800" y="214861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F7323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Demo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776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520"/>
    </mc:Choice>
    <mc:Fallback xmlns="">
      <p:transition spd="slow" advTm="4352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Overlay Network Engine (ONE) Objective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02229" y="2664733"/>
            <a:ext cx="10829544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sz="2600" dirty="0" smtClean="0"/>
              <a:t>Data driven control-plane protocol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600" dirty="0" smtClean="0"/>
              <a:t>Various </a:t>
            </a:r>
            <a:r>
              <a:rPr lang="en-US" sz="2600" dirty="0"/>
              <a:t>overlay address families and encapsulation </a:t>
            </a:r>
            <a:r>
              <a:rPr lang="en-US" sz="2600" dirty="0" smtClean="0"/>
              <a:t>technologies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600" dirty="0" smtClean="0"/>
              <a:t>Rich set of forwarding policies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600" dirty="0" smtClean="0"/>
              <a:t>SDN controller driven </a:t>
            </a:r>
            <a:endParaRPr lang="en-US" sz="2600" dirty="0"/>
          </a:p>
        </p:txBody>
      </p:sp>
      <p:sp>
        <p:nvSpPr>
          <p:cNvPr id="5" name="Rectangle 4"/>
          <p:cNvSpPr/>
          <p:nvPr/>
        </p:nvSpPr>
        <p:spPr>
          <a:xfrm>
            <a:off x="965259" y="1878862"/>
            <a:ext cx="10248919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Enable scalable, programmable, software defined, overlays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8/24/16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LinuxCon North America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1028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5"/>
          <p:cNvPicPr>
            <a:picLocks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869538" y="4579300"/>
            <a:ext cx="1735779" cy="938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5"/>
          <p:cNvPicPr>
            <a:picLocks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752080" y="3738880"/>
            <a:ext cx="1432560" cy="975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Picture 25"/>
          <p:cNvPicPr>
            <a:picLocks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770953" y="3738880"/>
            <a:ext cx="1432560" cy="975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" name="Picture 25"/>
          <p:cNvPicPr>
            <a:picLocks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427579" y="3426581"/>
            <a:ext cx="3302000" cy="1059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Router symbol by cyberscooty - 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1593" y="3924758"/>
            <a:ext cx="583966" cy="38308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Router symbol by cyberscooty - 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1993" y="3924758"/>
            <a:ext cx="583966" cy="38308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Simple PC by hector gomez - Simple isometric pc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3841" y="3661492"/>
            <a:ext cx="615584" cy="75810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Simple PC by hector gomez - Simple isometric pc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0552" y="3738880"/>
            <a:ext cx="615584" cy="75810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TextBox 35"/>
          <p:cNvSpPr txBox="1"/>
          <p:nvPr/>
        </p:nvSpPr>
        <p:spPr>
          <a:xfrm>
            <a:off x="3881911" y="3476826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VPP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605317" y="3476826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VPP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3569425" y="4181856"/>
            <a:ext cx="512168" cy="237744"/>
          </a:xfrm>
          <a:prstGeom prst="straightConnector1">
            <a:avLst/>
          </a:prstGeom>
          <a:ln w="508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5522438" y="1862693"/>
            <a:ext cx="1157283" cy="53253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Mapping System</a:t>
            </a:r>
            <a:endParaRPr lang="en-US" dirty="0"/>
          </a:p>
        </p:txBody>
      </p:sp>
      <p:pic>
        <p:nvPicPr>
          <p:cNvPr id="21" name="Picture 2" descr="Router symbol by cyberscooty - 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4613" y="4045980"/>
            <a:ext cx="583966" cy="38308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TextBox 37"/>
          <p:cNvSpPr txBox="1"/>
          <p:nvPr/>
        </p:nvSpPr>
        <p:spPr>
          <a:xfrm>
            <a:off x="6503280" y="5008676"/>
            <a:ext cx="582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7F7F7F"/>
                </a:solidFill>
              </a:rPr>
              <a:t>IPv6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894753" y="3555426"/>
            <a:ext cx="582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IPv4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181835" y="4383669"/>
            <a:ext cx="544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RTR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2961460" y="2510947"/>
            <a:ext cx="1417320" cy="6525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3075760" y="2722251"/>
            <a:ext cx="1169670" cy="23668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b-&gt;B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909891" y="2070405"/>
            <a:ext cx="1253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Map-Cache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8/24/16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LinuxCon North America 2016</a:t>
            </a:r>
            <a:endParaRPr lang="en-US"/>
          </a:p>
        </p:txBody>
      </p:sp>
      <p:sp>
        <p:nvSpPr>
          <p:cNvPr id="31" name="Rounded Rectangular Callout 30"/>
          <p:cNvSpPr/>
          <p:nvPr/>
        </p:nvSpPr>
        <p:spPr>
          <a:xfrm>
            <a:off x="1880359" y="5274883"/>
            <a:ext cx="3213748" cy="786827"/>
          </a:xfrm>
          <a:prstGeom prst="wedgeRoundRectCallout">
            <a:avLst>
              <a:gd name="adj1" fmla="val 77162"/>
              <a:gd name="adj2" fmla="val -63485"/>
              <a:gd name="adj3" fmla="val 16667"/>
            </a:avLst>
          </a:prstGeom>
          <a:gradFill flip="none" rotWithShape="1"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  <a:tileRect/>
          </a:gradFill>
          <a:ln w="6350">
            <a:solidFill>
              <a:schemeClr val="accent6">
                <a:shade val="95000"/>
                <a:satMod val="10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500" dirty="0" smtClean="0"/>
              <a:t>Buy </a:t>
            </a:r>
            <a:r>
              <a:rPr lang="en-US" sz="1500" dirty="0"/>
              <a:t>faster/cheaper </a:t>
            </a:r>
            <a:r>
              <a:rPr lang="en-US" sz="1500" dirty="0" smtClean="0"/>
              <a:t>transit or transition part of the core to IPv6 </a:t>
            </a:r>
          </a:p>
        </p:txBody>
      </p:sp>
      <p:sp>
        <p:nvSpPr>
          <p:cNvPr id="32" name="Title 1"/>
          <p:cNvSpPr txBox="1">
            <a:spLocks/>
          </p:cNvSpPr>
          <p:nvPr/>
        </p:nvSpPr>
        <p:spPr>
          <a:xfrm>
            <a:off x="558800" y="214861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F7323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Demo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392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520"/>
    </mc:Choice>
    <mc:Fallback xmlns="">
      <p:transition spd="slow" advTm="4352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5"/>
          <p:cNvPicPr>
            <a:picLocks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869538" y="4579300"/>
            <a:ext cx="1735779" cy="938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5"/>
          <p:cNvPicPr>
            <a:picLocks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752080" y="3738880"/>
            <a:ext cx="1432560" cy="975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Picture 25"/>
          <p:cNvPicPr>
            <a:picLocks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770953" y="3738880"/>
            <a:ext cx="1432560" cy="975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" name="Picture 25"/>
          <p:cNvPicPr>
            <a:picLocks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427579" y="3426581"/>
            <a:ext cx="3302000" cy="1059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Router symbol by cyberscooty - 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1593" y="3924758"/>
            <a:ext cx="583966" cy="38308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Router symbol by cyberscooty - 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1993" y="3924758"/>
            <a:ext cx="583966" cy="38308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Simple PC by hector gomez - Simple isometric pc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3841" y="3661492"/>
            <a:ext cx="615584" cy="75810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Simple PC by hector gomez - Simple isometric pc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0552" y="3738880"/>
            <a:ext cx="615584" cy="75810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TextBox 35"/>
          <p:cNvSpPr txBox="1"/>
          <p:nvPr/>
        </p:nvSpPr>
        <p:spPr>
          <a:xfrm>
            <a:off x="3881911" y="3476826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VPP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605317" y="3476826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VPP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3569425" y="4181856"/>
            <a:ext cx="512168" cy="237744"/>
          </a:xfrm>
          <a:prstGeom prst="straightConnector1">
            <a:avLst/>
          </a:prstGeom>
          <a:ln w="508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5522438" y="1862693"/>
            <a:ext cx="1157283" cy="53253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Mapping System</a:t>
            </a:r>
            <a:endParaRPr lang="en-US" dirty="0"/>
          </a:p>
        </p:txBody>
      </p:sp>
      <p:pic>
        <p:nvPicPr>
          <p:cNvPr id="21" name="Picture 2" descr="Router symbol by cyberscooty - 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4613" y="4045980"/>
            <a:ext cx="583966" cy="38308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TextBox 37"/>
          <p:cNvSpPr txBox="1"/>
          <p:nvPr/>
        </p:nvSpPr>
        <p:spPr>
          <a:xfrm>
            <a:off x="6503280" y="5008676"/>
            <a:ext cx="582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7F7F7F"/>
                </a:solidFill>
              </a:rPr>
              <a:t>IPv6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894753" y="3555426"/>
            <a:ext cx="582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IPv4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181835" y="4383669"/>
            <a:ext cx="544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RTR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2961460" y="2510947"/>
            <a:ext cx="1417320" cy="6525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3075760" y="2722251"/>
            <a:ext cx="1169670" cy="23668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b-&gt;RTR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909891" y="2070405"/>
            <a:ext cx="1253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Map-Cache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8/24/16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LinuxCon North America 2016</a:t>
            </a:r>
            <a:endParaRPr lang="en-US"/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4373576" y="2395228"/>
            <a:ext cx="1727504" cy="1529530"/>
          </a:xfrm>
          <a:prstGeom prst="straightConnector1">
            <a:avLst/>
          </a:prstGeom>
          <a:ln w="50800">
            <a:solidFill>
              <a:schemeClr val="accent2">
                <a:lumMod val="40000"/>
                <a:lumOff val="6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 flipV="1">
            <a:off x="6101080" y="2395228"/>
            <a:ext cx="1472896" cy="1529530"/>
          </a:xfrm>
          <a:prstGeom prst="straightConnector1">
            <a:avLst/>
          </a:prstGeom>
          <a:ln w="50800">
            <a:solidFill>
              <a:schemeClr val="accent2">
                <a:lumMod val="40000"/>
                <a:lumOff val="6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002827" y="2674167"/>
            <a:ext cx="2298578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mtClean="0"/>
              <a:t>Reprogram forwarding</a:t>
            </a:r>
            <a:endParaRPr lang="en-US" dirty="0" smtClean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6101080" y="1371600"/>
            <a:ext cx="0" cy="491093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081638" y="906498"/>
            <a:ext cx="1945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Switch to </a:t>
            </a:r>
            <a:r>
              <a:rPr lang="en-US" smtClean="0">
                <a:solidFill>
                  <a:srgbClr val="7F7F7F"/>
                </a:solidFill>
              </a:rPr>
              <a:t>RTR path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32" name="Title 1"/>
          <p:cNvSpPr txBox="1">
            <a:spLocks/>
          </p:cNvSpPr>
          <p:nvPr/>
        </p:nvSpPr>
        <p:spPr>
          <a:xfrm>
            <a:off x="558800" y="214861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F7323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Demo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610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520"/>
    </mc:Choice>
    <mc:Fallback xmlns="">
      <p:transition spd="slow" advTm="4352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5"/>
          <p:cNvPicPr>
            <a:picLocks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869538" y="4579300"/>
            <a:ext cx="1735779" cy="938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5"/>
          <p:cNvPicPr>
            <a:picLocks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752080" y="3738880"/>
            <a:ext cx="1432560" cy="975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Picture 25"/>
          <p:cNvPicPr>
            <a:picLocks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770953" y="3738880"/>
            <a:ext cx="1432560" cy="975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" name="Picture 25"/>
          <p:cNvPicPr>
            <a:picLocks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427579" y="3426581"/>
            <a:ext cx="3302000" cy="1059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Router symbol by cyberscooty - 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1593" y="3924758"/>
            <a:ext cx="583966" cy="38308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Router symbol by cyberscooty - 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1993" y="3924758"/>
            <a:ext cx="583966" cy="38308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Simple PC by hector gomez - Simple isometric pc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3841" y="3661492"/>
            <a:ext cx="615584" cy="75810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Simple PC by hector gomez - Simple isometric pc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0552" y="3738880"/>
            <a:ext cx="615584" cy="75810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TextBox 35"/>
          <p:cNvSpPr txBox="1"/>
          <p:nvPr/>
        </p:nvSpPr>
        <p:spPr>
          <a:xfrm>
            <a:off x="3881911" y="3476826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VPP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605317" y="3476826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VPP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3569425" y="4181856"/>
            <a:ext cx="512168" cy="237744"/>
          </a:xfrm>
          <a:prstGeom prst="straightConnector1">
            <a:avLst/>
          </a:prstGeom>
          <a:ln w="508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5522438" y="1862693"/>
            <a:ext cx="1157283" cy="53253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Mapping System</a:t>
            </a:r>
            <a:endParaRPr lang="en-US" dirty="0"/>
          </a:p>
        </p:txBody>
      </p:sp>
      <p:pic>
        <p:nvPicPr>
          <p:cNvPr id="21" name="Picture 2" descr="Router symbol by cyberscooty - 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4613" y="4045980"/>
            <a:ext cx="583966" cy="38308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2" name="Straight Arrow Connector 21"/>
          <p:cNvCxnSpPr>
            <a:stCxn id="6" idx="3"/>
            <a:endCxn id="21" idx="1"/>
          </p:cNvCxnSpPr>
          <p:nvPr/>
        </p:nvCxnSpPr>
        <p:spPr>
          <a:xfrm>
            <a:off x="4665559" y="4116299"/>
            <a:ext cx="829054" cy="121222"/>
          </a:xfrm>
          <a:prstGeom prst="straightConnector1">
            <a:avLst/>
          </a:prstGeom>
          <a:ln w="50800">
            <a:solidFill>
              <a:schemeClr val="accent2">
                <a:lumMod val="75000"/>
              </a:schemeClr>
            </a:solidFill>
            <a:tailEnd type="triangle"/>
          </a:ln>
          <a:effectLst>
            <a:outerShdw blurRad="50800" dist="63500" dir="5400000" algn="ctr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urved Connector 13"/>
          <p:cNvCxnSpPr>
            <a:stCxn id="21" idx="2"/>
            <a:endCxn id="8" idx="2"/>
          </p:cNvCxnSpPr>
          <p:nvPr/>
        </p:nvCxnSpPr>
        <p:spPr>
          <a:xfrm rot="5400000" flipH="1" flipV="1">
            <a:off x="6619675" y="3474761"/>
            <a:ext cx="121222" cy="1787380"/>
          </a:xfrm>
          <a:prstGeom prst="curvedConnector3">
            <a:avLst>
              <a:gd name="adj1" fmla="val -328918"/>
            </a:avLst>
          </a:prstGeom>
          <a:ln w="50800">
            <a:solidFill>
              <a:schemeClr val="accent2">
                <a:lumMod val="75000"/>
              </a:schemeClr>
            </a:solidFill>
            <a:tailEnd type="triangle"/>
          </a:ln>
          <a:effectLst>
            <a:outerShdw blurRad="50800" dist="50800" dir="5400000" algn="ctr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4373576" y="2395228"/>
            <a:ext cx="1727504" cy="1529530"/>
          </a:xfrm>
          <a:prstGeom prst="straightConnector1">
            <a:avLst/>
          </a:prstGeom>
          <a:ln w="50800">
            <a:solidFill>
              <a:schemeClr val="accent2">
                <a:lumMod val="40000"/>
                <a:lumOff val="6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endCxn id="17" idx="0"/>
          </p:cNvCxnSpPr>
          <p:nvPr/>
        </p:nvCxnSpPr>
        <p:spPr>
          <a:xfrm>
            <a:off x="6101080" y="1371600"/>
            <a:ext cx="0" cy="491093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6503280" y="5008676"/>
            <a:ext cx="582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7F7F7F"/>
                </a:solidFill>
              </a:rPr>
              <a:t>IPv6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894753" y="3555426"/>
            <a:ext cx="582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IPv4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40" name="Straight Arrow Connector 39"/>
          <p:cNvCxnSpPr>
            <a:stCxn id="8" idx="0"/>
            <a:endCxn id="17" idx="2"/>
          </p:cNvCxnSpPr>
          <p:nvPr/>
        </p:nvCxnSpPr>
        <p:spPr>
          <a:xfrm flipH="1" flipV="1">
            <a:off x="6101080" y="2395228"/>
            <a:ext cx="1472896" cy="1529530"/>
          </a:xfrm>
          <a:prstGeom prst="straightConnector1">
            <a:avLst/>
          </a:prstGeom>
          <a:ln w="50800">
            <a:solidFill>
              <a:schemeClr val="accent2">
                <a:lumMod val="40000"/>
                <a:lumOff val="6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081638" y="906498"/>
            <a:ext cx="1945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Switch to </a:t>
            </a:r>
            <a:r>
              <a:rPr lang="en-US" smtClean="0">
                <a:solidFill>
                  <a:srgbClr val="7F7F7F"/>
                </a:solidFill>
              </a:rPr>
              <a:t>RTR path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181835" y="4383669"/>
            <a:ext cx="544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RTR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2961460" y="2510947"/>
            <a:ext cx="1417320" cy="6525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3075760" y="2722251"/>
            <a:ext cx="1169670" cy="23668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b-&gt;RTR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909891" y="2070405"/>
            <a:ext cx="1253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Map-Cache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8/24/16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LinuxCon North America 2016</a:t>
            </a:r>
            <a:endParaRPr lang="en-US"/>
          </a:p>
        </p:txBody>
      </p:sp>
      <p:sp>
        <p:nvSpPr>
          <p:cNvPr id="31" name="Title 1"/>
          <p:cNvSpPr txBox="1">
            <a:spLocks/>
          </p:cNvSpPr>
          <p:nvPr/>
        </p:nvSpPr>
        <p:spPr>
          <a:xfrm>
            <a:off x="558800" y="214861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F7323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Demo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593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520"/>
    </mc:Choice>
    <mc:Fallback xmlns="">
      <p:transition spd="slow" advTm="4352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2B2929"/>
                </a:solidFill>
              </a:rPr>
              <a:t>Soon: NETCONF support (Honeycomb) and </a:t>
            </a:r>
            <a:r>
              <a:rPr lang="en-US" dirty="0" err="1">
                <a:solidFill>
                  <a:srgbClr val="2B2929"/>
                </a:solidFill>
              </a:rPr>
              <a:t>src</a:t>
            </a:r>
            <a:r>
              <a:rPr lang="en-US" dirty="0">
                <a:solidFill>
                  <a:srgbClr val="2B2929"/>
                </a:solidFill>
              </a:rPr>
              <a:t>/</a:t>
            </a:r>
            <a:r>
              <a:rPr lang="en-US" dirty="0" err="1">
                <a:solidFill>
                  <a:srgbClr val="2B2929"/>
                </a:solidFill>
              </a:rPr>
              <a:t>dst</a:t>
            </a:r>
            <a:r>
              <a:rPr lang="en-US" dirty="0">
                <a:solidFill>
                  <a:srgbClr val="2B2929"/>
                </a:solidFill>
              </a:rPr>
              <a:t> control plane support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Relatively soon: </a:t>
            </a:r>
            <a:r>
              <a:rPr lang="en-US" dirty="0" err="1" smtClean="0">
                <a:solidFill>
                  <a:schemeClr val="tx1"/>
                </a:solidFill>
              </a:rPr>
              <a:t>IPSEc</a:t>
            </a:r>
            <a:r>
              <a:rPr lang="en-US" dirty="0" smtClean="0">
                <a:solidFill>
                  <a:schemeClr val="tx1"/>
                </a:solidFill>
              </a:rPr>
              <a:t> for EID space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Reliable transport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ML2 integration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8/24/16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LinuxCon North America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4030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5038" y="653271"/>
            <a:ext cx="11132466" cy="5458604"/>
          </a:xfrm>
        </p:spPr>
        <p:txBody>
          <a:bodyPr/>
          <a:lstStyle/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>
                <a:solidFill>
                  <a:srgbClr val="2B2929"/>
                </a:solidFill>
              </a:rPr>
              <a:t>VPP</a:t>
            </a:r>
            <a:endParaRPr lang="en-US" sz="2000" dirty="0" smtClean="0">
              <a:solidFill>
                <a:srgbClr val="2B2929"/>
              </a:solidFill>
              <a:hlinkClick r:id=""/>
            </a:endParaRPr>
          </a:p>
          <a:p>
            <a:r>
              <a:rPr lang="en-US" sz="2000" dirty="0" smtClean="0">
                <a:hlinkClick r:id="rId2"/>
              </a:rPr>
              <a:t>Get the Code, Build the Code, Run the Code</a:t>
            </a:r>
            <a:endParaRPr lang="en-US" sz="2000" dirty="0" smtClean="0"/>
          </a:p>
          <a:p>
            <a:r>
              <a:rPr lang="en-US" sz="2000" dirty="0" smtClean="0">
                <a:hlinkClick r:id="rId3"/>
              </a:rPr>
              <a:t>Read/Watch the Tutorials</a:t>
            </a:r>
            <a:endParaRPr lang="en-US" sz="2000" dirty="0" smtClean="0"/>
          </a:p>
          <a:p>
            <a:r>
              <a:rPr lang="en-US" sz="2000" dirty="0" smtClean="0">
                <a:hlinkClick r:id="rId4"/>
              </a:rPr>
              <a:t>Read</a:t>
            </a:r>
            <a:r>
              <a:rPr lang="en-US" sz="2000" dirty="0">
                <a:hlinkClick r:id="rId4"/>
              </a:rPr>
              <a:t>/Watch </a:t>
            </a:r>
            <a:r>
              <a:rPr lang="en-US" sz="2000" dirty="0" smtClean="0">
                <a:hlinkClick r:id="rId4"/>
              </a:rPr>
              <a:t>VPP Tutorials</a:t>
            </a:r>
            <a:endParaRPr lang="en-US" sz="2000" dirty="0"/>
          </a:p>
          <a:p>
            <a:r>
              <a:rPr lang="en-US" sz="2000" dirty="0" smtClean="0">
                <a:hlinkClick r:id="rId5"/>
              </a:rPr>
              <a:t>Join the Mailing Lists</a:t>
            </a:r>
            <a:endParaRPr lang="en-US" sz="2000" dirty="0" smtClean="0"/>
          </a:p>
          <a:p>
            <a:endParaRPr lang="en-US" sz="2000" dirty="0">
              <a:hlinkClick r:id="rId4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2B2929"/>
                </a:solidFill>
              </a:rPr>
              <a:t>ODL Mapping Service</a:t>
            </a:r>
          </a:p>
          <a:p>
            <a:r>
              <a:rPr lang="en-US" sz="2000" dirty="0">
                <a:hlinkClick r:id="rId6"/>
              </a:rPr>
              <a:t>Get the Code, Build the Code, Run the Code</a:t>
            </a:r>
            <a:endParaRPr lang="en-US" sz="2000" dirty="0"/>
          </a:p>
          <a:p>
            <a:r>
              <a:rPr lang="en-US" sz="2000" dirty="0">
                <a:hlinkClick r:id="rId7"/>
              </a:rPr>
              <a:t>Read the </a:t>
            </a:r>
            <a:r>
              <a:rPr lang="en-US" sz="2000" dirty="0" smtClean="0">
                <a:hlinkClick r:id="rId7"/>
              </a:rPr>
              <a:t>Tutorials</a:t>
            </a:r>
            <a:endParaRPr lang="en-US" sz="2000" dirty="0" smtClean="0"/>
          </a:p>
          <a:p>
            <a:r>
              <a:rPr lang="en-US" sz="2000" dirty="0" smtClean="0">
                <a:hlinkClick r:id="rId8"/>
              </a:rPr>
              <a:t>Read/Watch the Presentations</a:t>
            </a:r>
            <a:endParaRPr lang="en-US" sz="2000" dirty="0"/>
          </a:p>
          <a:p>
            <a:r>
              <a:rPr lang="en-US" sz="2000" dirty="0" smtClean="0">
                <a:hlinkClick r:id="rId9"/>
              </a:rPr>
              <a:t>Checkout the Sample RESTCONF/RPC Calls </a:t>
            </a:r>
            <a:endParaRPr lang="en-US" sz="2000" dirty="0"/>
          </a:p>
          <a:p>
            <a:r>
              <a:rPr lang="en-US" sz="2000" dirty="0" smtClean="0">
                <a:hlinkClick r:id="rId10"/>
              </a:rPr>
              <a:t>Join </a:t>
            </a:r>
            <a:r>
              <a:rPr lang="en-US" sz="2000" dirty="0">
                <a:hlinkClick r:id="rId10"/>
              </a:rPr>
              <a:t>the Mailing Lists</a:t>
            </a:r>
            <a:endParaRPr lang="en-US" sz="2000" dirty="0"/>
          </a:p>
          <a:p>
            <a:endParaRPr lang="en-US" sz="2000" dirty="0" smtClean="0">
              <a:hlinkClick r:id="rId4"/>
            </a:endParaRPr>
          </a:p>
          <a:p>
            <a:endParaRPr lang="en-US" sz="2000" dirty="0" smtClean="0">
              <a:hlinkClick r:id="rId4"/>
            </a:endParaRPr>
          </a:p>
          <a:p>
            <a:endParaRPr lang="en-US" sz="20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LinuxCon North America 2016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8/24/16</a:t>
            </a:r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558800" y="214861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F7323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Next steps – Get involved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2793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8/24/16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LinuxCon North America 2016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237203" y="1825624"/>
            <a:ext cx="1372492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0" smtClean="0"/>
              <a:t>?</a:t>
            </a:r>
            <a:endParaRPr lang="en-US" sz="20000" dirty="0" smtClean="0"/>
          </a:p>
        </p:txBody>
      </p:sp>
    </p:spTree>
    <p:extLst>
      <p:ext uri="{BB962C8B-B14F-4D97-AF65-F5344CB8AC3E}">
        <p14:creationId xmlns:p14="http://schemas.microsoft.com/office/powerpoint/2010/main" val="13206205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Straight Connector 23"/>
          <p:cNvCxnSpPr/>
          <p:nvPr/>
        </p:nvCxnSpPr>
        <p:spPr>
          <a:xfrm>
            <a:off x="7643804" y="2731008"/>
            <a:ext cx="0" cy="275539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362556" y="2731008"/>
            <a:ext cx="0" cy="275539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5"/>
          <p:cNvPicPr>
            <a:picLocks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752080" y="3738880"/>
            <a:ext cx="1432560" cy="975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Picture 25"/>
          <p:cNvPicPr>
            <a:picLocks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770953" y="3738880"/>
            <a:ext cx="1432560" cy="975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" name="Picture 25"/>
          <p:cNvPicPr>
            <a:picLocks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450080" y="3359826"/>
            <a:ext cx="3302000" cy="1496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Router symbol by cyberscooty - 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1593" y="3924758"/>
            <a:ext cx="583966" cy="38308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Router symbol by cyberscooty - 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1993" y="3924758"/>
            <a:ext cx="583966" cy="38308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Simple PC by hector gomez - Simple isometric pc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3841" y="3661492"/>
            <a:ext cx="615584" cy="75810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Simple PC by hector gomez - Simple isometric pc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0552" y="3738880"/>
            <a:ext cx="615584" cy="75810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TextBox 35"/>
          <p:cNvSpPr txBox="1"/>
          <p:nvPr/>
        </p:nvSpPr>
        <p:spPr>
          <a:xfrm>
            <a:off x="3881911" y="3476826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VPP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605317" y="3476826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VPP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5522438" y="1862693"/>
            <a:ext cx="1157283" cy="53253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Mapping System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246910" y="5036190"/>
            <a:ext cx="866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overlay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034940" y="5117068"/>
            <a:ext cx="866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overlay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522438" y="5117068"/>
            <a:ext cx="10092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underlay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065489" y="1363067"/>
            <a:ext cx="22165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chemeClr val="accent2"/>
                </a:solidFill>
              </a:rPr>
              <a:t>Overlay Control </a:t>
            </a:r>
            <a:r>
              <a:rPr lang="en-US" dirty="0" smtClean="0">
                <a:solidFill>
                  <a:schemeClr val="accent2"/>
                </a:solidFill>
              </a:rPr>
              <a:t>Plane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8/24/16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LinuxCon North America 2016</a:t>
            </a:r>
            <a:endParaRPr lang="en-US"/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406400" y="62461"/>
            <a:ext cx="10515600" cy="1325563"/>
          </a:xfrm>
        </p:spPr>
        <p:txBody>
          <a:bodyPr/>
          <a:lstStyle/>
          <a:p>
            <a:r>
              <a:rPr lang="en-US" dirty="0" smtClean="0"/>
              <a:t>Overlay Features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258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520"/>
    </mc:Choice>
    <mc:Fallback xmlns="">
      <p:transition spd="slow" advTm="4352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5"/>
          <p:cNvPicPr>
            <a:picLocks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752080" y="3738880"/>
            <a:ext cx="1432560" cy="975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Picture 25"/>
          <p:cNvPicPr>
            <a:picLocks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770953" y="3738880"/>
            <a:ext cx="1432560" cy="975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" name="Picture 25"/>
          <p:cNvPicPr>
            <a:picLocks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450080" y="3359826"/>
            <a:ext cx="3302000" cy="1496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Router symbol by cyberscooty - 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1593" y="3924758"/>
            <a:ext cx="583966" cy="38308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Router symbol by cyberscooty - 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1993" y="3924758"/>
            <a:ext cx="583966" cy="38308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Simple PC by hector gomez - Simple isometric pc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3841" y="3661492"/>
            <a:ext cx="615584" cy="75810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Simple PC by hector gomez - Simple isometric pc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0552" y="3738880"/>
            <a:ext cx="615584" cy="75810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TextBox 35"/>
          <p:cNvSpPr txBox="1"/>
          <p:nvPr/>
        </p:nvSpPr>
        <p:spPr>
          <a:xfrm>
            <a:off x="3881911" y="3476826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VPP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605317" y="3476826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VPP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14" name="Straight Arrow Connector 13"/>
          <p:cNvCxnSpPr>
            <a:stCxn id="6" idx="0"/>
          </p:cNvCxnSpPr>
          <p:nvPr/>
        </p:nvCxnSpPr>
        <p:spPr>
          <a:xfrm flipV="1">
            <a:off x="4373576" y="2395228"/>
            <a:ext cx="1727504" cy="1529530"/>
          </a:xfrm>
          <a:prstGeom prst="straightConnector1">
            <a:avLst/>
          </a:prstGeom>
          <a:ln w="50800">
            <a:solidFill>
              <a:schemeClr val="accent2">
                <a:lumMod val="40000"/>
                <a:lumOff val="6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953841" y="2447925"/>
            <a:ext cx="2073196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Retrieve destination</a:t>
            </a:r>
          </a:p>
          <a:p>
            <a:r>
              <a:rPr lang="en-US" dirty="0" smtClean="0"/>
              <a:t>mapping 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3569425" y="4181856"/>
            <a:ext cx="512168" cy="237744"/>
          </a:xfrm>
          <a:prstGeom prst="straightConnector1">
            <a:avLst/>
          </a:prstGeom>
          <a:ln w="508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>
            <a:off x="5522438" y="1862693"/>
            <a:ext cx="1157283" cy="53253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Mapping System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8/24/16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LinuxCon North America 2016</a:t>
            </a:r>
            <a:endParaRPr lang="en-US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06400" y="62461"/>
            <a:ext cx="10515600" cy="1325563"/>
          </a:xfrm>
        </p:spPr>
        <p:txBody>
          <a:bodyPr/>
          <a:lstStyle/>
          <a:p>
            <a:r>
              <a:rPr lang="en-US" dirty="0" smtClean="0"/>
              <a:t>Overlay Features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227337" y="4233401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</a:t>
            </a: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01817" y="4462767"/>
            <a:ext cx="29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</a:t>
            </a: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025525" y="4496988"/>
            <a:ext cx="305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7F7F7F"/>
                </a:solidFill>
              </a:rPr>
              <a:t>b</a:t>
            </a:r>
            <a:endParaRPr lang="en-US" b="1" dirty="0">
              <a:solidFill>
                <a:srgbClr val="7F7F7F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448864" y="423493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</a:t>
            </a: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4586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520"/>
    </mc:Choice>
    <mc:Fallback xmlns="">
      <p:transition spd="slow" advTm="4352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5"/>
          <p:cNvPicPr>
            <a:picLocks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752080" y="3738880"/>
            <a:ext cx="1432560" cy="975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Picture 25"/>
          <p:cNvPicPr>
            <a:picLocks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770953" y="3738880"/>
            <a:ext cx="1432560" cy="975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" name="Picture 25"/>
          <p:cNvPicPr>
            <a:picLocks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450080" y="3359826"/>
            <a:ext cx="3302000" cy="1496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Router symbol by cyberscooty - 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1593" y="3924758"/>
            <a:ext cx="583966" cy="38308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Router symbol by cyberscooty - 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1993" y="3924758"/>
            <a:ext cx="583966" cy="38308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Simple PC by hector gomez - Simple isometric pc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3841" y="3661492"/>
            <a:ext cx="615584" cy="75810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Simple PC by hector gomez - Simple isometric pc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0552" y="3738880"/>
            <a:ext cx="615584" cy="75810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TextBox 35"/>
          <p:cNvSpPr txBox="1"/>
          <p:nvPr/>
        </p:nvSpPr>
        <p:spPr>
          <a:xfrm>
            <a:off x="3881911" y="3476826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VPP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605317" y="3476826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VPP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3569425" y="4181856"/>
            <a:ext cx="512168" cy="237744"/>
          </a:xfrm>
          <a:prstGeom prst="straightConnector1">
            <a:avLst/>
          </a:prstGeom>
          <a:ln w="508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endCxn id="8" idx="1"/>
          </p:cNvCxnSpPr>
          <p:nvPr/>
        </p:nvCxnSpPr>
        <p:spPr>
          <a:xfrm>
            <a:off x="4659576" y="4116299"/>
            <a:ext cx="2622417" cy="0"/>
          </a:xfrm>
          <a:prstGeom prst="straightConnector1">
            <a:avLst/>
          </a:prstGeom>
          <a:ln w="50800">
            <a:solidFill>
              <a:schemeClr val="accent2">
                <a:lumMod val="75000"/>
              </a:schemeClr>
            </a:solidFill>
            <a:tailEnd type="triangle"/>
          </a:ln>
          <a:effectLst>
            <a:outerShdw blurRad="50800" dist="63500" dir="5400000" algn="ctr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070707" y="5123537"/>
            <a:ext cx="4673331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Encapsulate and forward packets over underlay 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5522438" y="1862693"/>
            <a:ext cx="1157283" cy="53253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Mapping System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3166110" y="2180912"/>
            <a:ext cx="1417320" cy="11952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280410" y="2392216"/>
            <a:ext cx="1169670" cy="23668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b-&gt;B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025525" y="4496988"/>
            <a:ext cx="305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7F7F7F"/>
                </a:solidFill>
              </a:rPr>
              <a:t>b</a:t>
            </a:r>
            <a:endParaRPr lang="en-US" b="1" dirty="0">
              <a:solidFill>
                <a:srgbClr val="7F7F7F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448864" y="423493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</a:t>
            </a: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8/24/16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LinuxCon North America 2016</a:t>
            </a:r>
            <a:endParaRPr lang="en-US"/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406400" y="62461"/>
            <a:ext cx="10515600" cy="1325563"/>
          </a:xfrm>
        </p:spPr>
        <p:txBody>
          <a:bodyPr/>
          <a:lstStyle/>
          <a:p>
            <a:r>
              <a:rPr lang="en-US" dirty="0" smtClean="0"/>
              <a:t>Overlay Features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227337" y="4233401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</a:t>
            </a: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801817" y="4462767"/>
            <a:ext cx="29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</a:t>
            </a: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350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520"/>
    </mc:Choice>
    <mc:Fallback xmlns="">
      <p:transition spd="slow" advTm="4352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5"/>
          <p:cNvPicPr>
            <a:picLocks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752080" y="3738880"/>
            <a:ext cx="1432560" cy="975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Picture 25"/>
          <p:cNvPicPr>
            <a:picLocks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770953" y="3738880"/>
            <a:ext cx="1432560" cy="975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" name="Picture 25"/>
          <p:cNvPicPr>
            <a:picLocks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450080" y="3359826"/>
            <a:ext cx="3302000" cy="1496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Router symbol by cyberscooty - 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1593" y="3924758"/>
            <a:ext cx="583966" cy="38308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Router symbol by cyberscooty - 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1993" y="3924758"/>
            <a:ext cx="583966" cy="38308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Simple PC by hector gomez - Simple isometric pc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3841" y="3661492"/>
            <a:ext cx="615584" cy="75810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Simple PC by hector gomez - Simple isometric pc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0552" y="3738880"/>
            <a:ext cx="615584" cy="75810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TextBox 35"/>
          <p:cNvSpPr txBox="1"/>
          <p:nvPr/>
        </p:nvSpPr>
        <p:spPr>
          <a:xfrm>
            <a:off x="3881911" y="3476826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VPP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605317" y="3476826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VPP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3569425" y="4181856"/>
            <a:ext cx="512168" cy="237744"/>
          </a:xfrm>
          <a:prstGeom prst="straightConnector1">
            <a:avLst/>
          </a:prstGeom>
          <a:ln w="508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endCxn id="8" idx="1"/>
          </p:cNvCxnSpPr>
          <p:nvPr/>
        </p:nvCxnSpPr>
        <p:spPr>
          <a:xfrm>
            <a:off x="4659576" y="4116299"/>
            <a:ext cx="2622417" cy="0"/>
          </a:xfrm>
          <a:prstGeom prst="straightConnector1">
            <a:avLst/>
          </a:prstGeom>
          <a:ln w="50800">
            <a:solidFill>
              <a:schemeClr val="accent2">
                <a:lumMod val="75000"/>
              </a:schemeClr>
            </a:solidFill>
            <a:tailEnd type="triangle"/>
          </a:ln>
          <a:effectLst>
            <a:outerShdw blurRad="50800" dist="63500" dir="5400000" algn="ctr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reeform 27"/>
          <p:cNvSpPr/>
          <p:nvPr/>
        </p:nvSpPr>
        <p:spPr>
          <a:xfrm>
            <a:off x="4657344" y="4218432"/>
            <a:ext cx="2572512" cy="353723"/>
          </a:xfrm>
          <a:custGeom>
            <a:avLst/>
            <a:gdLst>
              <a:gd name="connsiteX0" fmla="*/ 0 w 2572512"/>
              <a:gd name="connsiteY0" fmla="*/ 0 h 353723"/>
              <a:gd name="connsiteX1" fmla="*/ 1536192 w 2572512"/>
              <a:gd name="connsiteY1" fmla="*/ 353568 h 353723"/>
              <a:gd name="connsiteX2" fmla="*/ 2572512 w 2572512"/>
              <a:gd name="connsiteY2" fmla="*/ 48768 h 353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72512" h="353723">
                <a:moveTo>
                  <a:pt x="0" y="0"/>
                </a:moveTo>
                <a:cubicBezTo>
                  <a:pt x="553720" y="172720"/>
                  <a:pt x="1107440" y="345440"/>
                  <a:pt x="1536192" y="353568"/>
                </a:cubicBezTo>
                <a:cubicBezTo>
                  <a:pt x="1964944" y="361696"/>
                  <a:pt x="2572512" y="48768"/>
                  <a:pt x="2572512" y="48768"/>
                </a:cubicBezTo>
              </a:path>
            </a:pathLst>
          </a:custGeom>
          <a:noFill/>
          <a:ln w="50800">
            <a:solidFill>
              <a:schemeClr val="accent2">
                <a:lumMod val="75000"/>
              </a:schemeClr>
            </a:solidFill>
            <a:tailEnd type="triangle"/>
          </a:ln>
          <a:effectLst>
            <a:outerShdw blurRad="50800" dist="635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778931" y="5113573"/>
            <a:ext cx="2936573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Use multiple paths </a:t>
            </a:r>
            <a:r>
              <a:rPr lang="en-US" smtClean="0"/>
              <a:t>if possible</a:t>
            </a:r>
            <a:endParaRPr lang="en-US" dirty="0" smtClean="0"/>
          </a:p>
        </p:txBody>
      </p:sp>
      <p:sp>
        <p:nvSpPr>
          <p:cNvPr id="17" name="Rounded Rectangle 16"/>
          <p:cNvSpPr/>
          <p:nvPr/>
        </p:nvSpPr>
        <p:spPr>
          <a:xfrm>
            <a:off x="5522438" y="1862693"/>
            <a:ext cx="1157283" cy="53253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Mapping System</a:t>
            </a:r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3166110" y="2180912"/>
            <a:ext cx="1417320" cy="11952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269293" y="2392216"/>
            <a:ext cx="1221288" cy="23668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b-&gt;{B1, B2}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025525" y="4496988"/>
            <a:ext cx="305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7F7F7F"/>
                </a:solidFill>
              </a:rPr>
              <a:t>b</a:t>
            </a:r>
            <a:endParaRPr lang="en-US" b="1" dirty="0">
              <a:solidFill>
                <a:srgbClr val="7F7F7F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130343" y="4300728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B2</a:t>
            </a: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907743" y="3654516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B1</a:t>
            </a: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8/24/16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LinuxCon North America 2016</a:t>
            </a:r>
            <a:endParaRPr lang="en-US"/>
          </a:p>
        </p:txBody>
      </p:sp>
      <p:sp>
        <p:nvSpPr>
          <p:cNvPr id="26" name="Title 1"/>
          <p:cNvSpPr>
            <a:spLocks noGrp="1"/>
          </p:cNvSpPr>
          <p:nvPr>
            <p:ph type="title"/>
          </p:nvPr>
        </p:nvSpPr>
        <p:spPr>
          <a:xfrm>
            <a:off x="406400" y="62461"/>
            <a:ext cx="10515600" cy="1325563"/>
          </a:xfrm>
        </p:spPr>
        <p:txBody>
          <a:bodyPr/>
          <a:lstStyle/>
          <a:p>
            <a:r>
              <a:rPr lang="en-US" dirty="0" smtClean="0"/>
              <a:t>Overlay Features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4227337" y="4233401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</a:t>
            </a: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801817" y="4462767"/>
            <a:ext cx="29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</a:t>
            </a: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9025525" y="4496988"/>
            <a:ext cx="305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7F7F7F"/>
                </a:solidFill>
              </a:rPr>
              <a:t>b</a:t>
            </a:r>
            <a:endParaRPr lang="en-US" b="1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2954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520"/>
    </mc:Choice>
    <mc:Fallback xmlns="">
      <p:transition spd="slow" advTm="4352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5"/>
          <p:cNvPicPr>
            <a:picLocks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752080" y="3738880"/>
            <a:ext cx="1432560" cy="975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Picture 25"/>
          <p:cNvPicPr>
            <a:picLocks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770953" y="3738880"/>
            <a:ext cx="1432560" cy="975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" name="Picture 25"/>
          <p:cNvPicPr>
            <a:picLocks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450080" y="3359826"/>
            <a:ext cx="3302000" cy="1496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Router symbol by cyberscooty - 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1593" y="3924758"/>
            <a:ext cx="583966" cy="38308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Router symbol by cyberscooty - 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1993" y="3924758"/>
            <a:ext cx="583966" cy="38308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Simple PC by hector gomez - Simple isometric pc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3841" y="3661492"/>
            <a:ext cx="615584" cy="75810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Simple PC by hector gomez - Simple isometric pc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0552" y="3738880"/>
            <a:ext cx="615584" cy="75810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TextBox 35"/>
          <p:cNvSpPr txBox="1"/>
          <p:nvPr/>
        </p:nvSpPr>
        <p:spPr>
          <a:xfrm>
            <a:off x="3881911" y="3476826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VPP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605317" y="3476826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VPP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3569425" y="4181856"/>
            <a:ext cx="512168" cy="237744"/>
          </a:xfrm>
          <a:prstGeom prst="straightConnector1">
            <a:avLst/>
          </a:prstGeom>
          <a:ln w="508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7898843" y="4226560"/>
            <a:ext cx="569517" cy="184658"/>
          </a:xfrm>
          <a:prstGeom prst="straightConnector1">
            <a:avLst/>
          </a:prstGeom>
          <a:ln w="508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532931" y="5123537"/>
            <a:ext cx="3333028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err="1" smtClean="0"/>
              <a:t>Decap</a:t>
            </a:r>
            <a:r>
              <a:rPr lang="en-US" dirty="0" smtClean="0"/>
              <a:t> and forward to destination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5522438" y="1862693"/>
            <a:ext cx="1157283" cy="53253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Mapping System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4659576" y="4116299"/>
            <a:ext cx="2622417" cy="0"/>
          </a:xfrm>
          <a:prstGeom prst="straightConnector1">
            <a:avLst/>
          </a:prstGeom>
          <a:ln w="50800">
            <a:solidFill>
              <a:schemeClr val="accent2">
                <a:lumMod val="75000"/>
              </a:schemeClr>
            </a:solidFill>
            <a:tailEnd type="triangle"/>
          </a:ln>
          <a:effectLst>
            <a:outerShdw blurRad="50800" dist="63500" dir="5400000" algn="ctr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Freeform 24"/>
          <p:cNvSpPr/>
          <p:nvPr/>
        </p:nvSpPr>
        <p:spPr>
          <a:xfrm>
            <a:off x="4657344" y="4218432"/>
            <a:ext cx="2572512" cy="353723"/>
          </a:xfrm>
          <a:custGeom>
            <a:avLst/>
            <a:gdLst>
              <a:gd name="connsiteX0" fmla="*/ 0 w 2572512"/>
              <a:gd name="connsiteY0" fmla="*/ 0 h 353723"/>
              <a:gd name="connsiteX1" fmla="*/ 1536192 w 2572512"/>
              <a:gd name="connsiteY1" fmla="*/ 353568 h 353723"/>
              <a:gd name="connsiteX2" fmla="*/ 2572512 w 2572512"/>
              <a:gd name="connsiteY2" fmla="*/ 48768 h 353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72512" h="353723">
                <a:moveTo>
                  <a:pt x="0" y="0"/>
                </a:moveTo>
                <a:cubicBezTo>
                  <a:pt x="553720" y="172720"/>
                  <a:pt x="1107440" y="345440"/>
                  <a:pt x="1536192" y="353568"/>
                </a:cubicBezTo>
                <a:cubicBezTo>
                  <a:pt x="1964944" y="361696"/>
                  <a:pt x="2572512" y="48768"/>
                  <a:pt x="2572512" y="48768"/>
                </a:cubicBezTo>
              </a:path>
            </a:pathLst>
          </a:custGeom>
          <a:noFill/>
          <a:ln w="50800">
            <a:solidFill>
              <a:schemeClr val="accent2">
                <a:lumMod val="75000"/>
              </a:schemeClr>
            </a:solidFill>
            <a:tailEnd type="triangle"/>
          </a:ln>
          <a:effectLst>
            <a:outerShdw blurRad="50800" dist="635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7130343" y="4300728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B2</a:t>
            </a: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907743" y="3654516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B1</a:t>
            </a: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8/24/16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LinuxCon North America 2016</a:t>
            </a:r>
            <a:endParaRPr lang="en-US"/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406400" y="62461"/>
            <a:ext cx="10515600" cy="1325563"/>
          </a:xfrm>
        </p:spPr>
        <p:txBody>
          <a:bodyPr/>
          <a:lstStyle/>
          <a:p>
            <a:r>
              <a:rPr lang="en-US" dirty="0" smtClean="0"/>
              <a:t>Overlay Features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227337" y="4233401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</a:t>
            </a: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69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520"/>
    </mc:Choice>
    <mc:Fallback xmlns="">
      <p:transition spd="slow" advTm="4352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20205" y="1389888"/>
            <a:ext cx="1981200" cy="1146483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25"/>
          <p:cNvPicPr>
            <a:picLocks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752080" y="3738880"/>
            <a:ext cx="1432560" cy="975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Picture 25"/>
          <p:cNvPicPr>
            <a:picLocks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770953" y="3738880"/>
            <a:ext cx="1432560" cy="975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" name="Picture 25"/>
          <p:cNvPicPr>
            <a:picLocks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450080" y="3359826"/>
            <a:ext cx="3302000" cy="1496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Router symbol by cyberscooty - 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1593" y="3924758"/>
            <a:ext cx="583966" cy="38308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Router symbol by cyberscooty - 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1993" y="3924758"/>
            <a:ext cx="583966" cy="38308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Simple PC by hector gomez - Simple isometric pc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3841" y="3661492"/>
            <a:ext cx="615584" cy="75810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Simple PC by hector gomez - Simple isometric pc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0552" y="3738880"/>
            <a:ext cx="615584" cy="75810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TextBox 35"/>
          <p:cNvSpPr txBox="1"/>
          <p:nvPr/>
        </p:nvSpPr>
        <p:spPr>
          <a:xfrm>
            <a:off x="5322448" y="1460428"/>
            <a:ext cx="15767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7F7F7F"/>
                </a:solidFill>
              </a:rPr>
              <a:t>SDN Controller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605317" y="3476826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VPP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3569425" y="4181856"/>
            <a:ext cx="512168" cy="237744"/>
          </a:xfrm>
          <a:prstGeom prst="straightConnector1">
            <a:avLst/>
          </a:prstGeom>
          <a:ln w="508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7898843" y="4226560"/>
            <a:ext cx="569517" cy="184658"/>
          </a:xfrm>
          <a:prstGeom prst="straightConnector1">
            <a:avLst/>
          </a:prstGeom>
          <a:ln w="508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4659576" y="3700294"/>
            <a:ext cx="1075978" cy="416005"/>
          </a:xfrm>
          <a:prstGeom prst="straightConnector1">
            <a:avLst/>
          </a:prstGeom>
          <a:ln w="50800">
            <a:solidFill>
              <a:schemeClr val="accent2">
                <a:lumMod val="75000"/>
              </a:schemeClr>
            </a:solidFill>
            <a:tailEnd type="triangle"/>
          </a:ln>
          <a:effectLst>
            <a:outerShdw blurRad="50800" dist="63500" dir="5400000" algn="ctr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ounded Rectangle 19"/>
          <p:cNvSpPr/>
          <p:nvPr/>
        </p:nvSpPr>
        <p:spPr>
          <a:xfrm>
            <a:off x="5522438" y="1862693"/>
            <a:ext cx="1157283" cy="53253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Mapping System</a:t>
            </a:r>
            <a:endParaRPr lang="en-US" dirty="0"/>
          </a:p>
        </p:txBody>
      </p:sp>
      <p:pic>
        <p:nvPicPr>
          <p:cNvPr id="21" name="Picture 2" descr="Router symbol by cyberscooty - 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5554" y="3508753"/>
            <a:ext cx="583966" cy="38308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2" name="Straight Arrow Connector 21"/>
          <p:cNvCxnSpPr>
            <a:stCxn id="21" idx="3"/>
            <a:endCxn id="8" idx="1"/>
          </p:cNvCxnSpPr>
          <p:nvPr/>
        </p:nvCxnSpPr>
        <p:spPr>
          <a:xfrm>
            <a:off x="6319520" y="3700294"/>
            <a:ext cx="962473" cy="416005"/>
          </a:xfrm>
          <a:prstGeom prst="straightConnector1">
            <a:avLst/>
          </a:prstGeom>
          <a:ln w="50800">
            <a:solidFill>
              <a:schemeClr val="accent2">
                <a:lumMod val="75000"/>
              </a:schemeClr>
            </a:solidFill>
            <a:tailEnd type="triangle"/>
          </a:ln>
          <a:effectLst>
            <a:outerShdw blurRad="50800" dist="63500" dir="5400000" algn="ctr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/>
        </p:nvSpPr>
        <p:spPr>
          <a:xfrm>
            <a:off x="3166110" y="2180912"/>
            <a:ext cx="1417320" cy="11952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288303" y="2716298"/>
            <a:ext cx="1169670" cy="23668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-&gt;[C, B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]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9025525" y="4496988"/>
            <a:ext cx="305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7F7F7F"/>
                </a:solidFill>
              </a:rPr>
              <a:t>b</a:t>
            </a:r>
            <a:endParaRPr lang="en-US" b="1" dirty="0">
              <a:solidFill>
                <a:srgbClr val="7F7F7F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448864" y="425418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</a:t>
            </a: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890053" y="3895883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8/24/16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LinuxCon North America 2016</a:t>
            </a:r>
            <a:endParaRPr lang="en-US"/>
          </a:p>
        </p:txBody>
      </p:sp>
      <p:sp>
        <p:nvSpPr>
          <p:cNvPr id="31" name="Title 1"/>
          <p:cNvSpPr>
            <a:spLocks noGrp="1"/>
          </p:cNvSpPr>
          <p:nvPr>
            <p:ph type="title"/>
          </p:nvPr>
        </p:nvSpPr>
        <p:spPr>
          <a:xfrm>
            <a:off x="406400" y="62461"/>
            <a:ext cx="10515600" cy="1325563"/>
          </a:xfrm>
        </p:spPr>
        <p:txBody>
          <a:bodyPr/>
          <a:lstStyle/>
          <a:p>
            <a:r>
              <a:rPr lang="en-US" dirty="0" smtClean="0"/>
              <a:t>Overlay Features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4227337" y="4233401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</a:t>
            </a: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35" name="Straight Arrow Connector 34"/>
          <p:cNvCxnSpPr>
            <a:endCxn id="35" idx="2"/>
          </p:cNvCxnSpPr>
          <p:nvPr/>
        </p:nvCxnSpPr>
        <p:spPr>
          <a:xfrm flipV="1">
            <a:off x="4373576" y="2395228"/>
            <a:ext cx="1727504" cy="1529530"/>
          </a:xfrm>
          <a:prstGeom prst="straightConnector1">
            <a:avLst/>
          </a:prstGeom>
          <a:ln w="50800">
            <a:solidFill>
              <a:schemeClr val="accent2">
                <a:lumMod val="40000"/>
                <a:lumOff val="6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753972" y="2817704"/>
            <a:ext cx="2080517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600" dirty="0" smtClean="0"/>
              <a:t>Reprogram forwarding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 flipH="1">
            <a:off x="7101405" y="1963129"/>
            <a:ext cx="503912" cy="1"/>
          </a:xfrm>
          <a:prstGeom prst="straightConnector1">
            <a:avLst/>
          </a:prstGeom>
          <a:ln w="508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7748943" y="1777763"/>
            <a:ext cx="1628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External trigger</a:t>
            </a:r>
            <a:endParaRPr lang="en-US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261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520"/>
    </mc:Choice>
    <mc:Fallback xmlns="">
      <p:transition spd="slow" advTm="4352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20205" y="1389888"/>
            <a:ext cx="1981200" cy="1146483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25"/>
          <p:cNvPicPr>
            <a:picLocks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752080" y="3738880"/>
            <a:ext cx="1432560" cy="975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Picture 25"/>
          <p:cNvPicPr>
            <a:picLocks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770953" y="3738880"/>
            <a:ext cx="1432560" cy="975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" name="Picture 25"/>
          <p:cNvPicPr>
            <a:picLocks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450080" y="3359826"/>
            <a:ext cx="3302000" cy="1496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Router symbol by cyberscooty - 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1593" y="3924758"/>
            <a:ext cx="583966" cy="38308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Router symbol by cyberscooty - 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1993" y="3924758"/>
            <a:ext cx="583966" cy="38308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Simple PC by hector gomez - Simple isometric pc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0552" y="3738880"/>
            <a:ext cx="615584" cy="75810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TextBox 35"/>
          <p:cNvSpPr txBox="1"/>
          <p:nvPr/>
        </p:nvSpPr>
        <p:spPr>
          <a:xfrm>
            <a:off x="5322448" y="1460428"/>
            <a:ext cx="15767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7F7F7F"/>
                </a:solidFill>
              </a:rPr>
              <a:t>SDN Controller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605317" y="3476826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VPP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7898843" y="4226560"/>
            <a:ext cx="569517" cy="184658"/>
          </a:xfrm>
          <a:prstGeom prst="straightConnector1">
            <a:avLst/>
          </a:prstGeom>
          <a:ln w="508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4659576" y="3700294"/>
            <a:ext cx="1075978" cy="416005"/>
          </a:xfrm>
          <a:prstGeom prst="straightConnector1">
            <a:avLst/>
          </a:prstGeom>
          <a:ln w="50800">
            <a:solidFill>
              <a:schemeClr val="accent2">
                <a:lumMod val="75000"/>
              </a:schemeClr>
            </a:solidFill>
            <a:tailEnd type="triangle"/>
          </a:ln>
          <a:effectLst>
            <a:outerShdw blurRad="50800" dist="63500" dir="5400000" algn="ctr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ounded Rectangle 19"/>
          <p:cNvSpPr/>
          <p:nvPr/>
        </p:nvSpPr>
        <p:spPr>
          <a:xfrm>
            <a:off x="5522438" y="1862693"/>
            <a:ext cx="1157283" cy="53253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Mapping System</a:t>
            </a:r>
            <a:endParaRPr lang="en-US" dirty="0"/>
          </a:p>
        </p:txBody>
      </p:sp>
      <p:pic>
        <p:nvPicPr>
          <p:cNvPr id="21" name="Picture 2" descr="Router symbol by cyberscooty - 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5554" y="3508753"/>
            <a:ext cx="583966" cy="38308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2" name="Straight Arrow Connector 21"/>
          <p:cNvCxnSpPr>
            <a:stCxn id="21" idx="3"/>
            <a:endCxn id="8" idx="1"/>
          </p:cNvCxnSpPr>
          <p:nvPr/>
        </p:nvCxnSpPr>
        <p:spPr>
          <a:xfrm>
            <a:off x="6319520" y="3700294"/>
            <a:ext cx="962473" cy="416005"/>
          </a:xfrm>
          <a:prstGeom prst="straightConnector1">
            <a:avLst/>
          </a:prstGeom>
          <a:ln w="50800">
            <a:solidFill>
              <a:schemeClr val="accent2">
                <a:lumMod val="75000"/>
              </a:schemeClr>
            </a:solidFill>
            <a:tailEnd type="triangle"/>
          </a:ln>
          <a:effectLst>
            <a:outerShdw blurRad="50800" dist="63500" dir="5400000" algn="ctr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9025525" y="4496988"/>
            <a:ext cx="305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7F7F7F"/>
                </a:solidFill>
              </a:rPr>
              <a:t>b</a:t>
            </a:r>
            <a:endParaRPr lang="en-US" b="1" dirty="0">
              <a:solidFill>
                <a:srgbClr val="7F7F7F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448864" y="425418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</a:t>
            </a: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890053" y="3895883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4373576" y="2395228"/>
            <a:ext cx="1727504" cy="1529530"/>
          </a:xfrm>
          <a:prstGeom prst="straightConnector1">
            <a:avLst/>
          </a:prstGeom>
          <a:ln w="50800">
            <a:solidFill>
              <a:schemeClr val="accent2">
                <a:lumMod val="40000"/>
                <a:lumOff val="6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932304" y="2663772"/>
            <a:ext cx="2298578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mtClean="0"/>
              <a:t>Reprogram forwarding</a:t>
            </a:r>
            <a:endParaRPr lang="en-US" dirty="0" smtClean="0"/>
          </a:p>
        </p:txBody>
      </p:sp>
      <p:pic>
        <p:nvPicPr>
          <p:cNvPr id="31" name="Picture 4" descr="Simple PC by hector gomez - Simple isometric pc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3286" y="3336977"/>
            <a:ext cx="615584" cy="75810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2" name="Straight Arrow Connector 31"/>
          <p:cNvCxnSpPr/>
          <p:nvPr/>
        </p:nvCxnSpPr>
        <p:spPr>
          <a:xfrm>
            <a:off x="3651273" y="3941050"/>
            <a:ext cx="430320" cy="240806"/>
          </a:xfrm>
          <a:prstGeom prst="straightConnector1">
            <a:avLst/>
          </a:prstGeom>
          <a:ln w="508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Picture 4" descr="Simple PC by hector gomez - Simple isometric pc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5329" y="4129593"/>
            <a:ext cx="615584" cy="75810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4" name="Straight Arrow Connector 33"/>
          <p:cNvCxnSpPr/>
          <p:nvPr/>
        </p:nvCxnSpPr>
        <p:spPr>
          <a:xfrm flipV="1">
            <a:off x="3623797" y="4254184"/>
            <a:ext cx="457796" cy="369332"/>
          </a:xfrm>
          <a:prstGeom prst="straightConnector1">
            <a:avLst/>
          </a:prstGeom>
          <a:ln w="508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085846" y="486632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x</a:t>
            </a: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8/24/16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LinuxCon North America 2016</a:t>
            </a:r>
            <a:endParaRPr lang="en-US"/>
          </a:p>
        </p:txBody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406400" y="62461"/>
            <a:ext cx="10515600" cy="1325563"/>
          </a:xfrm>
        </p:spPr>
        <p:txBody>
          <a:bodyPr/>
          <a:lstStyle/>
          <a:p>
            <a:r>
              <a:rPr lang="en-US" dirty="0" smtClean="0"/>
              <a:t>Overlay Features</a:t>
            </a:r>
            <a:endParaRPr lang="en-US" dirty="0"/>
          </a:p>
        </p:txBody>
      </p:sp>
      <p:cxnSp>
        <p:nvCxnSpPr>
          <p:cNvPr id="39" name="Straight Arrow Connector 38"/>
          <p:cNvCxnSpPr>
            <a:endCxn id="39" idx="3"/>
          </p:cNvCxnSpPr>
          <p:nvPr/>
        </p:nvCxnSpPr>
        <p:spPr>
          <a:xfrm flipH="1">
            <a:off x="7101405" y="1963129"/>
            <a:ext cx="503912" cy="1"/>
          </a:xfrm>
          <a:prstGeom prst="straightConnector1">
            <a:avLst/>
          </a:prstGeom>
          <a:ln w="508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7748943" y="1777763"/>
            <a:ext cx="1628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External trigger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227337" y="4233401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</a:t>
            </a: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655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520"/>
    </mc:Choice>
    <mc:Fallback xmlns="">
      <p:transition spd="slow" advTm="4352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FD.io">
      <a:dk1>
        <a:srgbClr val="2B2929"/>
      </a:dk1>
      <a:lt1>
        <a:srgbClr val="FFFFFF"/>
      </a:lt1>
      <a:dk2>
        <a:srgbClr val="F7323F"/>
      </a:dk2>
      <a:lt2>
        <a:srgbClr val="FFFFFF"/>
      </a:lt2>
      <a:accent1>
        <a:srgbClr val="F7323F"/>
      </a:accent1>
      <a:accent2>
        <a:srgbClr val="3A3838"/>
      </a:accent2>
      <a:accent3>
        <a:srgbClr val="F7323F"/>
      </a:accent3>
      <a:accent4>
        <a:srgbClr val="3A3838"/>
      </a:accent4>
      <a:accent5>
        <a:srgbClr val="F7323F"/>
      </a:accent5>
      <a:accent6>
        <a:srgbClr val="3A3838"/>
      </a:accent6>
      <a:hlink>
        <a:srgbClr val="26CAD3"/>
      </a:hlink>
      <a:folHlink>
        <a:srgbClr val="26CAD3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19366</TotalTime>
  <Words>1079</Words>
  <Application>Microsoft Macintosh PowerPoint</Application>
  <PresentationFormat>Custom</PresentationFormat>
  <Paragraphs>340</Paragraphs>
  <Slides>25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Overlay Network Engine (ONE)</vt:lpstr>
      <vt:lpstr>Overlay Network Engine (ONE) Objective</vt:lpstr>
      <vt:lpstr>Overlay Features</vt:lpstr>
      <vt:lpstr>Overlay Features</vt:lpstr>
      <vt:lpstr>Overlay Features</vt:lpstr>
      <vt:lpstr>Overlay Features</vt:lpstr>
      <vt:lpstr>Overlay Features</vt:lpstr>
      <vt:lpstr>Overlay Features</vt:lpstr>
      <vt:lpstr>Overlay Features</vt:lpstr>
      <vt:lpstr>Overlay Features</vt:lpstr>
      <vt:lpstr>PowerPoint Presentation</vt:lpstr>
      <vt:lpstr>Overlay Network Engine (ONE)</vt:lpstr>
      <vt:lpstr>Overlay Network Engine (ONE)</vt:lpstr>
      <vt:lpstr>Overlay Network Engine (ONE)</vt:lpstr>
      <vt:lpstr>Overlay Network Engine (ONE)</vt:lpstr>
      <vt:lpstr>Create overlay: use-case multihoming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Roadmap?</vt:lpstr>
      <vt:lpstr>PowerPoint Presentation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thre3</dc:creator>
  <cp:lastModifiedBy>Vina Ermagan</cp:lastModifiedBy>
  <cp:revision>278</cp:revision>
  <dcterms:created xsi:type="dcterms:W3CDTF">2016-02-09T20:55:00Z</dcterms:created>
  <dcterms:modified xsi:type="dcterms:W3CDTF">2016-09-29T23:10:27Z</dcterms:modified>
</cp:coreProperties>
</file>