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png"/>
  <Default Extension="tiff" ContentType="image/tif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jpeg"/>
  <Override PartName="/ppt/media/image21.jpg" ContentType="image/jpeg"/>
  <Override PartName="/ppt/media/image22.jpg" ContentType="image/jpe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60" r:id="rId4"/>
    <p:sldId id="280" r:id="rId5"/>
    <p:sldId id="289" r:id="rId6"/>
    <p:sldId id="321" r:id="rId7"/>
    <p:sldId id="281" r:id="rId8"/>
    <p:sldId id="312" r:id="rId9"/>
    <p:sldId id="302" r:id="rId10"/>
    <p:sldId id="261" r:id="rId11"/>
    <p:sldId id="262" r:id="rId12"/>
    <p:sldId id="314" r:id="rId13"/>
    <p:sldId id="282" r:id="rId14"/>
    <p:sldId id="300" r:id="rId15"/>
    <p:sldId id="299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68" r:id="rId24"/>
    <p:sldId id="269" r:id="rId25"/>
    <p:sldId id="270" r:id="rId26"/>
    <p:sldId id="318" r:id="rId27"/>
    <p:sldId id="319" r:id="rId28"/>
    <p:sldId id="320" r:id="rId29"/>
    <p:sldId id="322" r:id="rId30"/>
    <p:sldId id="330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2" r:id="rId39"/>
    <p:sldId id="333" r:id="rId40"/>
    <p:sldId id="331" r:id="rId41"/>
    <p:sldId id="334" r:id="rId42"/>
    <p:sldId id="335" r:id="rId43"/>
    <p:sldId id="305" r:id="rId44"/>
    <p:sldId id="315" r:id="rId45"/>
    <p:sldId id="308" r:id="rId46"/>
    <p:sldId id="309" r:id="rId47"/>
    <p:sldId id="313" r:id="rId48"/>
    <p:sldId id="317" r:id="rId49"/>
    <p:sldId id="272" r:id="rId50"/>
    <p:sldId id="336" r:id="rId51"/>
    <p:sldId id="25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543"/>
    <a:srgbClr val="F7323F"/>
    <a:srgbClr val="FCFCFC"/>
    <a:srgbClr val="0C298B"/>
    <a:srgbClr val="60708B"/>
    <a:srgbClr val="26702E"/>
    <a:srgbClr val="F7567C"/>
    <a:srgbClr val="26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4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9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ciek:Documents:technologies:vnet-sla:vnet-sla-vpp-scale:vnet-vpp-multi-c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localhost/Users/maciek/Documents/technologies/cloudVPN/vpp-perf-omfg/vnet-sla-vpp-scale/160110-vnet-vpp-multi-co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tests'!$N$76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tests'!$O$76:$Q$76</c:f>
              <c:numCache>
                <c:formatCode>General</c:formatCode>
                <c:ptCount val="3"/>
                <c:pt idx="0">
                  <c:v>20.0</c:v>
                </c:pt>
                <c:pt idx="1">
                  <c:v>4.0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'working tests'!$N$77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tests'!$O$77:$Q$77</c:f>
              <c:numCache>
                <c:formatCode>General</c:formatCode>
                <c:ptCount val="3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702888"/>
        <c:axId val="2122657960"/>
        <c:axId val="2123294584"/>
      </c:bar3DChart>
      <c:catAx>
        <c:axId val="203970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2657960"/>
        <c:crosses val="autoZero"/>
        <c:auto val="1"/>
        <c:lblAlgn val="ctr"/>
        <c:lblOffset val="100"/>
        <c:noMultiLvlLbl val="0"/>
      </c:catAx>
      <c:valAx>
        <c:axId val="2122657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9702888"/>
        <c:crosses val="autoZero"/>
        <c:crossBetween val="between"/>
      </c:valAx>
      <c:serAx>
        <c:axId val="2123294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65796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tests'!$E$103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tests'!$F$103:$K$103</c:f>
              <c:numCache>
                <c:formatCode>General</c:formatCode>
                <c:ptCount val="6"/>
                <c:pt idx="0" formatCode="0.0">
                  <c:v>120.0</c:v>
                </c:pt>
                <c:pt idx="1">
                  <c:v>48.0</c:v>
                </c:pt>
                <c:pt idx="2" formatCode="0.0">
                  <c:v>3.6</c:v>
                </c:pt>
                <c:pt idx="3" formatCode="0.0">
                  <c:v>0.0</c:v>
                </c:pt>
                <c:pt idx="4" formatCode="0.0">
                  <c:v>0.0</c:v>
                </c:pt>
                <c:pt idx="5" formatCode="0.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'working tests'!$E$104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tests'!$F$104:$K$104</c:f>
              <c:numCache>
                <c:formatCode>0.0</c:formatCode>
                <c:ptCount val="6"/>
                <c:pt idx="0">
                  <c:v>120.0</c:v>
                </c:pt>
                <c:pt idx="1">
                  <c:v>120.0</c:v>
                </c:pt>
                <c:pt idx="2">
                  <c:v>120.0</c:v>
                </c:pt>
                <c:pt idx="3">
                  <c:v>120.0</c:v>
                </c:pt>
                <c:pt idx="4">
                  <c:v>120.0</c:v>
                </c:pt>
                <c:pt idx="5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670856"/>
        <c:axId val="2122841112"/>
        <c:axId val="2122692584"/>
      </c:bar3DChart>
      <c:catAx>
        <c:axId val="2122670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2841112"/>
        <c:crosses val="autoZero"/>
        <c:auto val="1"/>
        <c:lblAlgn val="ctr"/>
        <c:lblOffset val="100"/>
        <c:noMultiLvlLbl val="0"/>
      </c:catAx>
      <c:valAx>
        <c:axId val="21228411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2670856"/>
        <c:crosses val="autoZero"/>
        <c:crossBetween val="between"/>
      </c:valAx>
      <c:serAx>
        <c:axId val="2122692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84111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tests'!$O$23:$T$23</c:f>
              <c:numCache>
                <c:formatCode>0.0</c:formatCode>
                <c:ptCount val="6"/>
                <c:pt idx="0">
                  <c:v>210.0</c:v>
                </c:pt>
                <c:pt idx="1">
                  <c:v>210.0</c:v>
                </c:pt>
                <c:pt idx="2">
                  <c:v>210.0</c:v>
                </c:pt>
                <c:pt idx="3">
                  <c:v>210.0</c:v>
                </c:pt>
                <c:pt idx="4">
                  <c:v>210.0</c:v>
                </c:pt>
                <c:pt idx="5">
                  <c:v>210.0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3DB64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tests'!$O$24:$T$24</c:f>
              <c:numCache>
                <c:formatCode>0.0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43D2D2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tests'!$O$25:$T$25</c:f>
              <c:numCache>
                <c:formatCode>0.0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245288"/>
        <c:axId val="-2126257352"/>
        <c:axId val="-2126254760"/>
      </c:bar3DChart>
      <c:catAx>
        <c:axId val="-212624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257352"/>
        <c:crosses val="autoZero"/>
        <c:auto val="1"/>
        <c:lblAlgn val="ctr"/>
        <c:lblOffset val="100"/>
        <c:noMultiLvlLbl val="0"/>
      </c:catAx>
      <c:valAx>
        <c:axId val="-2126257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245288"/>
        <c:crosses val="autoZero"/>
        <c:crossBetween val="between"/>
      </c:valAx>
      <c:serAx>
        <c:axId val="-2126254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25735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6371924892359"/>
          <c:y val="0.0570674804233079"/>
          <c:w val="0.83388674382876"/>
          <c:h val="0.878425297020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tests'!$F$23:$K$23</c:f>
              <c:numCache>
                <c:formatCode>0.0</c:formatCode>
                <c:ptCount val="6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tests'!$F$24:$K$24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tests'!$F$25:$K$25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377576"/>
        <c:axId val="-2126301368"/>
        <c:axId val="-2126371368"/>
      </c:bar3DChart>
      <c:catAx>
        <c:axId val="-212637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301368"/>
        <c:crosses val="autoZero"/>
        <c:auto val="1"/>
        <c:lblAlgn val="ctr"/>
        <c:lblOffset val="100"/>
        <c:noMultiLvlLbl val="0"/>
      </c:catAx>
      <c:valAx>
        <c:axId val="-2126301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377576"/>
        <c:crosses val="autoZero"/>
        <c:crossBetween val="between"/>
      </c:valAx>
      <c:serAx>
        <c:axId val="-2126371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301368"/>
        <c:crosses val="autoZero"/>
      </c:ser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targets'!$E$45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237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targets'!$F$45:$K$45</c:f>
              <c:numCache>
                <c:formatCode>0</c:formatCode>
                <c:ptCount val="6"/>
                <c:pt idx="0">
                  <c:v>199.58</c:v>
                </c:pt>
                <c:pt idx="1">
                  <c:v>199.58</c:v>
                </c:pt>
                <c:pt idx="2">
                  <c:v>199.58</c:v>
                </c:pt>
                <c:pt idx="3">
                  <c:v>199.58</c:v>
                </c:pt>
                <c:pt idx="4">
                  <c:v>199.58</c:v>
                </c:pt>
                <c:pt idx="5">
                  <c:v>199.58</c:v>
                </c:pt>
              </c:numCache>
            </c:numRef>
          </c:val>
        </c:ser>
        <c:ser>
          <c:idx val="1"/>
          <c:order val="1"/>
          <c:tx>
            <c:strRef>
              <c:f>'MWC original targets'!$E$46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targets'!$F$46:$K$46</c:f>
              <c:numCache>
                <c:formatCode>0</c:formatCode>
                <c:ptCount val="6"/>
                <c:pt idx="0">
                  <c:v>342.0</c:v>
                </c:pt>
                <c:pt idx="1">
                  <c:v>342.0</c:v>
                </c:pt>
                <c:pt idx="2">
                  <c:v>342.0</c:v>
                </c:pt>
                <c:pt idx="3">
                  <c:v>342.0</c:v>
                </c:pt>
                <c:pt idx="4">
                  <c:v>342.0</c:v>
                </c:pt>
                <c:pt idx="5">
                  <c:v>342.0</c:v>
                </c:pt>
              </c:numCache>
            </c:numRef>
          </c:val>
        </c:ser>
        <c:ser>
          <c:idx val="2"/>
          <c:order val="2"/>
          <c:tx>
            <c:strRef>
              <c:f>'MWC original targets'!$E$47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targets'!$F$47:$K$47</c:f>
              <c:numCache>
                <c:formatCode>0</c:formatCode>
                <c:ptCount val="6"/>
                <c:pt idx="0">
                  <c:v>462.0</c:v>
                </c:pt>
                <c:pt idx="1">
                  <c:v>462.0</c:v>
                </c:pt>
                <c:pt idx="2">
                  <c:v>462.0</c:v>
                </c:pt>
                <c:pt idx="3">
                  <c:v>462.0</c:v>
                </c:pt>
                <c:pt idx="4">
                  <c:v>462.0</c:v>
                </c:pt>
                <c:pt idx="5">
                  <c:v>462.0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4223240"/>
        <c:axId val="-2104181592"/>
        <c:axId val="-2104178200"/>
      </c:bar3DChart>
      <c:catAx>
        <c:axId val="-2104223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4181592"/>
        <c:crosses val="autoZero"/>
        <c:auto val="1"/>
        <c:lblAlgn val="ctr"/>
        <c:lblOffset val="100"/>
        <c:noMultiLvlLbl val="0"/>
      </c:catAx>
      <c:valAx>
        <c:axId val="-21041815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4223240"/>
        <c:crosses val="autoZero"/>
        <c:crossBetween val="between"/>
      </c:valAx>
      <c:serAx>
        <c:axId val="-2104178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418159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targets'!$N$45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targets'!$O$45:$T$45</c:f>
              <c:numCache>
                <c:formatCode>0</c:formatCode>
                <c:ptCount val="6"/>
                <c:pt idx="0">
                  <c:v>297.0</c:v>
                </c:pt>
                <c:pt idx="1">
                  <c:v>297.0</c:v>
                </c:pt>
                <c:pt idx="2">
                  <c:v>297.0</c:v>
                </c:pt>
                <c:pt idx="3">
                  <c:v>297.0</c:v>
                </c:pt>
                <c:pt idx="4">
                  <c:v>297.0</c:v>
                </c:pt>
                <c:pt idx="5">
                  <c:v>297.0</c:v>
                </c:pt>
              </c:numCache>
            </c:numRef>
          </c:val>
        </c:ser>
        <c:ser>
          <c:idx val="1"/>
          <c:order val="1"/>
          <c:tx>
            <c:strRef>
              <c:f>'MWC original targets'!$N$46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targets'!$O$46:$T$46</c:f>
              <c:numCache>
                <c:formatCode>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'MWC original targets'!$N$47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targets'!$O$47:$T$47</c:f>
              <c:numCache>
                <c:formatCode>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3834296"/>
        <c:axId val="-2103488136"/>
        <c:axId val="-2103494568"/>
      </c:bar3DChart>
      <c:catAx>
        <c:axId val="-2103834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3488136"/>
        <c:crosses val="autoZero"/>
        <c:auto val="1"/>
        <c:lblAlgn val="ctr"/>
        <c:lblOffset val="100"/>
        <c:noMultiLvlLbl val="0"/>
      </c:catAx>
      <c:valAx>
        <c:axId val="-21034881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3834296"/>
        <c:crosses val="autoZero"/>
        <c:crossBetween val="between"/>
      </c:valAx>
      <c:serAx>
        <c:axId val="-2103494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0348813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35303-8AD0-AC4C-A7E2-9CBAD065250A}" type="doc">
      <dgm:prSet loTypeId="urn:microsoft.com/office/officeart/2005/8/layout/venn1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66475-09B8-F041-A264-9A868E7D05CF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CLOUD</a:t>
          </a:r>
          <a:endParaRPr lang="en-US" dirty="0">
            <a:solidFill>
              <a:schemeClr val="bg1"/>
            </a:solidFill>
          </a:endParaRPr>
        </a:p>
      </dgm:t>
    </dgm:pt>
    <dgm:pt modelId="{3DEED430-1E42-524D-825E-683B0BFFE97F}" type="parTrans" cxnId="{D2DD2E8A-ADDA-7B48-B45F-B3E5ECBDB723}">
      <dgm:prSet/>
      <dgm:spPr/>
      <dgm:t>
        <a:bodyPr/>
        <a:lstStyle/>
        <a:p>
          <a:endParaRPr lang="en-US"/>
        </a:p>
      </dgm:t>
    </dgm:pt>
    <dgm:pt modelId="{F15E189F-E9F0-4C41-8618-2EA8F406BE39}" type="sibTrans" cxnId="{D2DD2E8A-ADDA-7B48-B45F-B3E5ECBDB723}">
      <dgm:prSet/>
      <dgm:spPr/>
      <dgm:t>
        <a:bodyPr/>
        <a:lstStyle/>
        <a:p>
          <a:endParaRPr lang="en-US"/>
        </a:p>
      </dgm:t>
    </dgm:pt>
    <dgm:pt modelId="{1627D9EB-21F8-5E4C-B894-4E0B0E27ED0C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NFV</a:t>
          </a:r>
          <a:endParaRPr lang="en-US" dirty="0">
            <a:solidFill>
              <a:schemeClr val="bg1"/>
            </a:solidFill>
          </a:endParaRPr>
        </a:p>
      </dgm:t>
    </dgm:pt>
    <dgm:pt modelId="{C292B00D-2B83-074F-AD1A-69D7F0DCFA0D}" type="parTrans" cxnId="{AAB6039E-B15B-EE46-81A5-46D0C6D0D0D1}">
      <dgm:prSet/>
      <dgm:spPr/>
      <dgm:t>
        <a:bodyPr/>
        <a:lstStyle/>
        <a:p>
          <a:endParaRPr lang="en-US"/>
        </a:p>
      </dgm:t>
    </dgm:pt>
    <dgm:pt modelId="{EAEC8A16-AC46-F04C-81D6-3DDFC25C0A0B}" type="sibTrans" cxnId="{AAB6039E-B15B-EE46-81A5-46D0C6D0D0D1}">
      <dgm:prSet/>
      <dgm:spPr/>
      <dgm:t>
        <a:bodyPr/>
        <a:lstStyle/>
        <a:p>
          <a:endParaRPr lang="en-US"/>
        </a:p>
      </dgm:t>
    </dgm:pt>
    <dgm:pt modelId="{E91AF182-985C-9B46-B01D-1BCBF9905302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SDN</a:t>
          </a:r>
          <a:endParaRPr lang="en-US" dirty="0">
            <a:solidFill>
              <a:schemeClr val="bg1"/>
            </a:solidFill>
          </a:endParaRPr>
        </a:p>
      </dgm:t>
    </dgm:pt>
    <dgm:pt modelId="{FB671A10-6F18-9F43-8847-2C279F52CF0E}" type="parTrans" cxnId="{273B5F72-21EE-E248-8493-6B93D7984C85}">
      <dgm:prSet/>
      <dgm:spPr/>
      <dgm:t>
        <a:bodyPr/>
        <a:lstStyle/>
        <a:p>
          <a:endParaRPr lang="en-US"/>
        </a:p>
      </dgm:t>
    </dgm:pt>
    <dgm:pt modelId="{FE10E5AF-2ED7-D34E-B855-E40B8E7E4CAB}" type="sibTrans" cxnId="{273B5F72-21EE-E248-8493-6B93D7984C85}">
      <dgm:prSet/>
      <dgm:spPr/>
      <dgm:t>
        <a:bodyPr/>
        <a:lstStyle/>
        <a:p>
          <a:endParaRPr lang="en-US"/>
        </a:p>
      </dgm:t>
    </dgm:pt>
    <dgm:pt modelId="{B22C0929-1FB1-C948-9442-5A84556E5095}" type="pres">
      <dgm:prSet presAssocID="{42535303-8AD0-AC4C-A7E2-9CBAD06525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22632-70F5-434D-BDFB-CE5DB78C2474}" type="pres">
      <dgm:prSet presAssocID="{27366475-09B8-F041-A264-9A868E7D05CF}" presName="circ1" presStyleLbl="vennNode1" presStyleIdx="0" presStyleCnt="3"/>
      <dgm:spPr/>
      <dgm:t>
        <a:bodyPr/>
        <a:lstStyle/>
        <a:p>
          <a:endParaRPr lang="en-US"/>
        </a:p>
      </dgm:t>
    </dgm:pt>
    <dgm:pt modelId="{C519C12F-AE97-324A-813B-024639571568}" type="pres">
      <dgm:prSet presAssocID="{27366475-09B8-F041-A264-9A868E7D05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DBED2-6805-DD48-A821-F20C465EA29E}" type="pres">
      <dgm:prSet presAssocID="{1627D9EB-21F8-5E4C-B894-4E0B0E27ED0C}" presName="circ2" presStyleLbl="vennNode1" presStyleIdx="1" presStyleCnt="3"/>
      <dgm:spPr/>
      <dgm:t>
        <a:bodyPr/>
        <a:lstStyle/>
        <a:p>
          <a:endParaRPr lang="en-US"/>
        </a:p>
      </dgm:t>
    </dgm:pt>
    <dgm:pt modelId="{6717B7C2-DA6C-6D47-9990-902AAE8C9B89}" type="pres">
      <dgm:prSet presAssocID="{1627D9EB-21F8-5E4C-B894-4E0B0E27ED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6F3E-3E93-0242-BDA5-0005A837D390}" type="pres">
      <dgm:prSet presAssocID="{E91AF182-985C-9B46-B01D-1BCBF9905302}" presName="circ3" presStyleLbl="vennNode1" presStyleIdx="2" presStyleCnt="3"/>
      <dgm:spPr/>
      <dgm:t>
        <a:bodyPr/>
        <a:lstStyle/>
        <a:p>
          <a:endParaRPr lang="en-US"/>
        </a:p>
      </dgm:t>
    </dgm:pt>
    <dgm:pt modelId="{BE504078-7704-ED49-AB22-F8BB60807E9E}" type="pres">
      <dgm:prSet presAssocID="{E91AF182-985C-9B46-B01D-1BCBF99053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6039E-B15B-EE46-81A5-46D0C6D0D0D1}" srcId="{42535303-8AD0-AC4C-A7E2-9CBAD065250A}" destId="{1627D9EB-21F8-5E4C-B894-4E0B0E27ED0C}" srcOrd="1" destOrd="0" parTransId="{C292B00D-2B83-074F-AD1A-69D7F0DCFA0D}" sibTransId="{EAEC8A16-AC46-F04C-81D6-3DDFC25C0A0B}"/>
    <dgm:cxn modelId="{7C29ED5A-9479-C749-BE83-A4D9D26C504E}" type="presOf" srcId="{42535303-8AD0-AC4C-A7E2-9CBAD065250A}" destId="{B22C0929-1FB1-C948-9442-5A84556E5095}" srcOrd="0" destOrd="0" presId="urn:microsoft.com/office/officeart/2005/8/layout/venn1"/>
    <dgm:cxn modelId="{D2DD2E8A-ADDA-7B48-B45F-B3E5ECBDB723}" srcId="{42535303-8AD0-AC4C-A7E2-9CBAD065250A}" destId="{27366475-09B8-F041-A264-9A868E7D05CF}" srcOrd="0" destOrd="0" parTransId="{3DEED430-1E42-524D-825E-683B0BFFE97F}" sibTransId="{F15E189F-E9F0-4C41-8618-2EA8F406BE39}"/>
    <dgm:cxn modelId="{273B5F72-21EE-E248-8493-6B93D7984C85}" srcId="{42535303-8AD0-AC4C-A7E2-9CBAD065250A}" destId="{E91AF182-985C-9B46-B01D-1BCBF9905302}" srcOrd="2" destOrd="0" parTransId="{FB671A10-6F18-9F43-8847-2C279F52CF0E}" sibTransId="{FE10E5AF-2ED7-D34E-B855-E40B8E7E4CAB}"/>
    <dgm:cxn modelId="{98C2785D-99FC-2D4D-B956-423C3025807A}" type="presOf" srcId="{E91AF182-985C-9B46-B01D-1BCBF9905302}" destId="{AC336F3E-3E93-0242-BDA5-0005A837D390}" srcOrd="0" destOrd="0" presId="urn:microsoft.com/office/officeart/2005/8/layout/venn1"/>
    <dgm:cxn modelId="{F8C1D1D3-52BD-954A-A204-47FD19D0B1DB}" type="presOf" srcId="{1627D9EB-21F8-5E4C-B894-4E0B0E27ED0C}" destId="{6717B7C2-DA6C-6D47-9990-902AAE8C9B89}" srcOrd="1" destOrd="0" presId="urn:microsoft.com/office/officeart/2005/8/layout/venn1"/>
    <dgm:cxn modelId="{30DE3239-130D-AF41-B7BF-DFE64C1C2FE5}" type="presOf" srcId="{E91AF182-985C-9B46-B01D-1BCBF9905302}" destId="{BE504078-7704-ED49-AB22-F8BB60807E9E}" srcOrd="1" destOrd="0" presId="urn:microsoft.com/office/officeart/2005/8/layout/venn1"/>
    <dgm:cxn modelId="{05716E1F-18A9-464F-85F1-E5CC8CF1F98B}" type="presOf" srcId="{27366475-09B8-F041-A264-9A868E7D05CF}" destId="{C519C12F-AE97-324A-813B-024639571568}" srcOrd="1" destOrd="0" presId="urn:microsoft.com/office/officeart/2005/8/layout/venn1"/>
    <dgm:cxn modelId="{D5953E26-61DF-9243-AC16-79E05781578E}" type="presOf" srcId="{27366475-09B8-F041-A264-9A868E7D05CF}" destId="{E6222632-70F5-434D-BDFB-CE5DB78C2474}" srcOrd="0" destOrd="0" presId="urn:microsoft.com/office/officeart/2005/8/layout/venn1"/>
    <dgm:cxn modelId="{D9118EEC-919F-B34C-AD3C-6B583F4707F1}" type="presOf" srcId="{1627D9EB-21F8-5E4C-B894-4E0B0E27ED0C}" destId="{BC2DBED2-6805-DD48-A821-F20C465EA29E}" srcOrd="0" destOrd="0" presId="urn:microsoft.com/office/officeart/2005/8/layout/venn1"/>
    <dgm:cxn modelId="{BE6C4B3B-EC04-4A49-B5C7-AC691125CAE9}" type="presParOf" srcId="{B22C0929-1FB1-C948-9442-5A84556E5095}" destId="{E6222632-70F5-434D-BDFB-CE5DB78C2474}" srcOrd="0" destOrd="0" presId="urn:microsoft.com/office/officeart/2005/8/layout/venn1"/>
    <dgm:cxn modelId="{CDFA91E0-A7F6-EB40-8081-5E115B9EB23C}" type="presParOf" srcId="{B22C0929-1FB1-C948-9442-5A84556E5095}" destId="{C519C12F-AE97-324A-813B-024639571568}" srcOrd="1" destOrd="0" presId="urn:microsoft.com/office/officeart/2005/8/layout/venn1"/>
    <dgm:cxn modelId="{D569308A-72F1-3942-A2D4-462252D2D887}" type="presParOf" srcId="{B22C0929-1FB1-C948-9442-5A84556E5095}" destId="{BC2DBED2-6805-DD48-A821-F20C465EA29E}" srcOrd="2" destOrd="0" presId="urn:microsoft.com/office/officeart/2005/8/layout/venn1"/>
    <dgm:cxn modelId="{9349770A-A6E9-234C-AE27-EB3D3CA9F341}" type="presParOf" srcId="{B22C0929-1FB1-C948-9442-5A84556E5095}" destId="{6717B7C2-DA6C-6D47-9990-902AAE8C9B89}" srcOrd="3" destOrd="0" presId="urn:microsoft.com/office/officeart/2005/8/layout/venn1"/>
    <dgm:cxn modelId="{9CE856EE-D0DD-CF47-9AEC-93E62EA6B7AF}" type="presParOf" srcId="{B22C0929-1FB1-C948-9442-5A84556E5095}" destId="{AC336F3E-3E93-0242-BDA5-0005A837D390}" srcOrd="4" destOrd="0" presId="urn:microsoft.com/office/officeart/2005/8/layout/venn1"/>
    <dgm:cxn modelId="{AA1BC0D8-2E1E-2543-BD2A-771218A080C9}" type="presParOf" srcId="{B22C0929-1FB1-C948-9442-5A84556E5095}" destId="{BE504078-7704-ED49-AB22-F8BB60807E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Submit Patch</a:t>
          </a:r>
          <a:endParaRPr lang="en-US" dirty="0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Automated Testing</a:t>
          </a:r>
          <a:endParaRPr lang="en-US" dirty="0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949508B2-C835-0543-8127-AA01A39EB977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Deploy</a:t>
          </a:r>
          <a:endParaRPr lang="en-US" dirty="0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Develop</a:t>
          </a:r>
          <a:endParaRPr lang="en-US" dirty="0"/>
        </a:p>
      </dgm:t>
    </dgm:pt>
    <dgm:pt modelId="{D1853068-C141-EB4B-8102-725C3BEB37F9}" type="sibTrans" cxnId="{D79A4ADC-2FAC-0848-BB92-F752282E83F5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D587C187-E43E-7147-A426-242700C5902A}" type="presOf" srcId="{EB408E17-BC27-5440-9117-46F1367D7AC0}" destId="{E85651E9-C2BE-A14A-8B0F-37A89F3F22F2}" srcOrd="0" destOrd="0" presId="urn:microsoft.com/office/officeart/2005/8/layout/cycle5"/>
    <dgm:cxn modelId="{C071ABE8-1C79-3440-8AFB-07F8838360E9}" type="presOf" srcId="{020ABE01-8165-514A-80AB-611F1DBC203C}" destId="{EFBDB45F-B4ED-3843-A055-94F9CC76F845}" srcOrd="0" destOrd="0" presId="urn:microsoft.com/office/officeart/2005/8/layout/cycle5"/>
    <dgm:cxn modelId="{8618E0BB-941F-284E-A805-7B210318B4E0}" type="presOf" srcId="{BD6BBB65-2B78-3D4E-9591-E5F9E0D1DFB1}" destId="{4FBBF58C-D198-9B4E-BC0E-D32176DD6B3A}" srcOrd="0" destOrd="0" presId="urn:microsoft.com/office/officeart/2005/8/layout/cycle5"/>
    <dgm:cxn modelId="{33923922-D871-A64E-8BB1-BBE3AC85B064}" type="presOf" srcId="{D1853068-C141-EB4B-8102-725C3BEB37F9}" destId="{1C41C4EA-D04D-5B40-A8E8-1FD90A74D950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F9BD02DF-83F9-1441-941F-D676BB102F2F}" type="presOf" srcId="{BD9777B5-8513-C84D-8739-D4E16FB68637}" destId="{9B8B1EF4-ABE9-BD43-8D87-29BE955DE02D}" srcOrd="0" destOrd="0" presId="urn:microsoft.com/office/officeart/2005/8/layout/cycle5"/>
    <dgm:cxn modelId="{1A71E087-0445-C34B-AFDF-1C2A719A0B6B}" type="presOf" srcId="{21785488-A202-7842-8A51-C60ACA3B3446}" destId="{E79E4138-DB3A-DE41-9B3E-3341C1855EE2}" srcOrd="0" destOrd="0" presId="urn:microsoft.com/office/officeart/2005/8/layout/cycle5"/>
    <dgm:cxn modelId="{C4871F25-2561-0846-8937-6C9601CE62A2}" type="presOf" srcId="{949508B2-C835-0543-8127-AA01A39EB977}" destId="{5992AE2C-0FCD-CF49-8EC6-F6BA25B021E9}" srcOrd="0" destOrd="0" presId="urn:microsoft.com/office/officeart/2005/8/layout/cycle5"/>
    <dgm:cxn modelId="{17226A4B-438A-3249-9944-3891932A7067}" type="presOf" srcId="{CCEC2073-ED58-9347-8773-D4003D913FDD}" destId="{75F328A0-A610-3C4A-A3C8-DA666C687D75}" srcOrd="0" destOrd="0" presId="urn:microsoft.com/office/officeart/2005/8/layout/cycle5"/>
    <dgm:cxn modelId="{DE0DA8CE-DB8B-084A-BA82-AC43252AA09F}" type="presOf" srcId="{62EBB5F4-4443-B748-8CC7-401B774AD685}" destId="{FA38CD2F-5F99-0246-8381-9BD74DAC485F}" srcOrd="0" destOrd="0" presId="urn:microsoft.com/office/officeart/2005/8/layout/cycle5"/>
    <dgm:cxn modelId="{768B7B91-DB72-D84D-ADD7-3B56DD35EC78}" type="presParOf" srcId="{E79E4138-DB3A-DE41-9B3E-3341C1855EE2}" destId="{4FBBF58C-D198-9B4E-BC0E-D32176DD6B3A}" srcOrd="0" destOrd="0" presId="urn:microsoft.com/office/officeart/2005/8/layout/cycle5"/>
    <dgm:cxn modelId="{13067118-19BE-A747-B53B-E7E4AEFAC30D}" type="presParOf" srcId="{E79E4138-DB3A-DE41-9B3E-3341C1855EE2}" destId="{BDE925A9-7343-8040-9973-74342D222D39}" srcOrd="1" destOrd="0" presId="urn:microsoft.com/office/officeart/2005/8/layout/cycle5"/>
    <dgm:cxn modelId="{7B3D369C-773B-5A47-A44E-D2BDB2509FBF}" type="presParOf" srcId="{E79E4138-DB3A-DE41-9B3E-3341C1855EE2}" destId="{1C41C4EA-D04D-5B40-A8E8-1FD90A74D950}" srcOrd="2" destOrd="0" presId="urn:microsoft.com/office/officeart/2005/8/layout/cycle5"/>
    <dgm:cxn modelId="{24D8F741-D6A7-9F41-B208-E08FC9371FA2}" type="presParOf" srcId="{E79E4138-DB3A-DE41-9B3E-3341C1855EE2}" destId="{E85651E9-C2BE-A14A-8B0F-37A89F3F22F2}" srcOrd="3" destOrd="0" presId="urn:microsoft.com/office/officeart/2005/8/layout/cycle5"/>
    <dgm:cxn modelId="{BAD433AC-60BD-ED44-9B54-AB61777F5F17}" type="presParOf" srcId="{E79E4138-DB3A-DE41-9B3E-3341C1855EE2}" destId="{71AC977D-3616-0F4E-AD99-A2932ACE323C}" srcOrd="4" destOrd="0" presId="urn:microsoft.com/office/officeart/2005/8/layout/cycle5"/>
    <dgm:cxn modelId="{00296658-934A-1343-BDB4-4730D69C4F12}" type="presParOf" srcId="{E79E4138-DB3A-DE41-9B3E-3341C1855EE2}" destId="{FA38CD2F-5F99-0246-8381-9BD74DAC485F}" srcOrd="5" destOrd="0" presId="urn:microsoft.com/office/officeart/2005/8/layout/cycle5"/>
    <dgm:cxn modelId="{66EFCF2B-5647-DA4E-8C69-A20E0F2DC16B}" type="presParOf" srcId="{E79E4138-DB3A-DE41-9B3E-3341C1855EE2}" destId="{EFBDB45F-B4ED-3843-A055-94F9CC76F845}" srcOrd="6" destOrd="0" presId="urn:microsoft.com/office/officeart/2005/8/layout/cycle5"/>
    <dgm:cxn modelId="{98662080-94C1-0E43-8D08-01CDE58F8EC0}" type="presParOf" srcId="{E79E4138-DB3A-DE41-9B3E-3341C1855EE2}" destId="{09BC505A-3D04-E641-8382-7B4350D6F5E0}" srcOrd="7" destOrd="0" presId="urn:microsoft.com/office/officeart/2005/8/layout/cycle5"/>
    <dgm:cxn modelId="{65C79AF3-1715-E34B-B9A0-422436A2D237}" type="presParOf" srcId="{E79E4138-DB3A-DE41-9B3E-3341C1855EE2}" destId="{75F328A0-A610-3C4A-A3C8-DA666C687D75}" srcOrd="8" destOrd="0" presId="urn:microsoft.com/office/officeart/2005/8/layout/cycle5"/>
    <dgm:cxn modelId="{733D3CE7-8141-6B46-B3DC-6BBDE08B8FC2}" type="presParOf" srcId="{E79E4138-DB3A-DE41-9B3E-3341C1855EE2}" destId="{5992AE2C-0FCD-CF49-8EC6-F6BA25B021E9}" srcOrd="9" destOrd="0" presId="urn:microsoft.com/office/officeart/2005/8/layout/cycle5"/>
    <dgm:cxn modelId="{3EE40242-D2CD-5147-AA4A-78FFB734ECD4}" type="presParOf" srcId="{E79E4138-DB3A-DE41-9B3E-3341C1855EE2}" destId="{6A53222C-6076-B348-841B-F4061697D133}" srcOrd="10" destOrd="0" presId="urn:microsoft.com/office/officeart/2005/8/layout/cycle5"/>
    <dgm:cxn modelId="{9EE87394-388C-E845-B620-5C6644BBC4BA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22632-70F5-434D-BDFB-CE5DB78C2474}">
      <dsp:nvSpPr>
        <dsp:cNvPr id="0" name=""/>
        <dsp:cNvSpPr/>
      </dsp:nvSpPr>
      <dsp:spPr>
        <a:xfrm>
          <a:off x="734673" y="37705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CLOUD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75991" y="354435"/>
        <a:ext cx="1327246" cy="814446"/>
      </dsp:txXfrm>
    </dsp:sp>
    <dsp:sp modelId="{BC2DBED2-6805-DD48-A821-F20C465EA29E}">
      <dsp:nvSpPr>
        <dsp:cNvPr id="0" name=""/>
        <dsp:cNvSpPr/>
      </dsp:nvSpPr>
      <dsp:spPr>
        <a:xfrm>
          <a:off x="1387739" y="1168881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NFV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941261" y="1636434"/>
        <a:ext cx="1085928" cy="995434"/>
      </dsp:txXfrm>
    </dsp:sp>
    <dsp:sp modelId="{AC336F3E-3E93-0242-BDA5-0005A837D390}">
      <dsp:nvSpPr>
        <dsp:cNvPr id="0" name=""/>
        <dsp:cNvSpPr/>
      </dsp:nvSpPr>
      <dsp:spPr>
        <a:xfrm>
          <a:off x="81608" y="1168881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SDN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52038" y="1636434"/>
        <a:ext cx="1085928" cy="995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890988" y="8068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</a:t>
          </a:r>
          <a:endParaRPr lang="en-US" sz="1100" kern="1200" dirty="0"/>
        </a:p>
      </dsp:txBody>
      <dsp:txXfrm>
        <a:off x="916085" y="33165"/>
        <a:ext cx="740761" cy="463926"/>
      </dsp:txXfrm>
    </dsp:sp>
    <dsp:sp modelId="{1C41C4EA-D04D-5B40-A8E8-1FD90A74D950}">
      <dsp:nvSpPr>
        <dsp:cNvPr id="0" name=""/>
        <dsp:cNvSpPr/>
      </dsp:nvSpPr>
      <dsp:spPr>
        <a:xfrm>
          <a:off x="456538" y="267534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1337742" y="154867"/>
              </a:moveTo>
              <a:arcTo wR="848913" hR="848913" stAng="18309463" swAng="1659835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1755586" y="849221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Submit Patch</a:t>
          </a:r>
          <a:endParaRPr lang="en-US" sz="1100" kern="1200" dirty="0"/>
        </a:p>
      </dsp:txBody>
      <dsp:txXfrm>
        <a:off x="1780683" y="874318"/>
        <a:ext cx="740761" cy="463926"/>
      </dsp:txXfrm>
    </dsp:sp>
    <dsp:sp modelId="{FA38CD2F-5F99-0246-8381-9BD74DAC485F}">
      <dsp:nvSpPr>
        <dsp:cNvPr id="0" name=""/>
        <dsp:cNvSpPr/>
      </dsp:nvSpPr>
      <dsp:spPr>
        <a:xfrm>
          <a:off x="453237" y="257368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1609792" y="1225366"/>
              </a:moveTo>
              <a:arcTo wR="848913" hR="848913" stAng="1579463" swAng="1632699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906673" y="1698134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Automated Testing</a:t>
          </a:r>
          <a:endParaRPr lang="en-US" sz="1100" kern="1200" dirty="0"/>
        </a:p>
      </dsp:txBody>
      <dsp:txXfrm>
        <a:off x="931770" y="1723231"/>
        <a:ext cx="740761" cy="463926"/>
      </dsp:txXfrm>
    </dsp:sp>
    <dsp:sp modelId="{75F328A0-A610-3C4A-A3C8-DA666C687D75}">
      <dsp:nvSpPr>
        <dsp:cNvPr id="0" name=""/>
        <dsp:cNvSpPr/>
      </dsp:nvSpPr>
      <dsp:spPr>
        <a:xfrm>
          <a:off x="453237" y="257368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344389" y="1531635"/>
              </a:moveTo>
              <a:arcTo wR="848913" hR="848913" stAng="7587838" swAng="1632699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57760" y="849221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Deploy</a:t>
          </a:r>
          <a:endParaRPr lang="en-US" sz="1100" kern="1200" dirty="0"/>
        </a:p>
      </dsp:txBody>
      <dsp:txXfrm>
        <a:off x="82857" y="874318"/>
        <a:ext cx="740761" cy="463926"/>
      </dsp:txXfrm>
    </dsp:sp>
    <dsp:sp modelId="{9B8B1EF4-ABE9-BD43-8D87-29BE955DE02D}">
      <dsp:nvSpPr>
        <dsp:cNvPr id="0" name=""/>
        <dsp:cNvSpPr/>
      </dsp:nvSpPr>
      <dsp:spPr>
        <a:xfrm>
          <a:off x="449787" y="267983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90944" y="466634"/>
              </a:moveTo>
              <a:arcTo wR="848913" hR="848913" stAng="12405837" swAng="156891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A57D-D858-4402-9858-9A8F9F67B2A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61D7-761C-48EC-A92D-222EA568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8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3993-F6F3-2B43-AD19-253EB4A4C7F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7BF7-95A9-A049-967F-0BC4A593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input</a:t>
            </a:r>
            <a:r>
              <a:rPr lang="en-US" baseline="0" dirty="0" smtClean="0"/>
              <a:t> </a:t>
            </a:r>
            <a:r>
              <a:rPr lang="en-US" dirty="0" smtClean="0"/>
              <a:t>checks</a:t>
            </a:r>
            <a:r>
              <a:rPr lang="en-US" baseline="0" dirty="0" smtClean="0"/>
              <a:t> included by VPP include mandatory networking checks.</a:t>
            </a:r>
          </a:p>
          <a:p>
            <a:r>
              <a:rPr lang="en-US" baseline="0" dirty="0" smtClean="0"/>
              <a:t>Some solutions today either don</a:t>
            </a:r>
            <a:r>
              <a:rPr lang="uk-UA" baseline="0" dirty="0" smtClean="0"/>
              <a:t>’</a:t>
            </a:r>
            <a:r>
              <a:rPr lang="en-US" baseline="0" dirty="0" smtClean="0"/>
              <a:t>t perform these or don’t have them leading to questionable performance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1A85-90BE-2B4B-8A67-5F046D505A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3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6A79-1C2A-BD42-A45D-AFC7018AF4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796" y="1742650"/>
            <a:ext cx="56933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Talk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8796" y="4222325"/>
            <a:ext cx="5693329" cy="4246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A944E7-E604-6144-B5DB-257B412DA638}" type="datetime1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12A61-9EE8-4E45-A1FB-04158638D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" y="1742650"/>
            <a:ext cx="5126486" cy="2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1D0D-83EE-8F49-8574-2C1E5F1D1800}" type="datetime1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140268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909-6B45-414D-B320-B95A6DF6C3D7}" type="datetime1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06272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8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6268" y="381003"/>
            <a:ext cx="11451815" cy="889415"/>
          </a:xfrm>
          <a:prstGeom prst="rect">
            <a:avLst/>
          </a:prstGeom>
        </p:spPr>
        <p:txBody>
          <a:bodyPr vert="horz" lIns="106676" tIns="53338" rIns="99056" bIns="53338" rtlCol="0" anchor="b" anchorCtr="0">
            <a:noAutofit/>
          </a:bodyPr>
          <a:lstStyle>
            <a:lvl1pPr algn="l" defTabSz="7619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A5C7"/>
                    </a:gs>
                    <a:gs pos="44000">
                      <a:srgbClr val="00B0F0"/>
                    </a:gs>
                    <a:gs pos="100000">
                      <a:srgbClr val="00519A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569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6343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5295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90" y="455086"/>
            <a:ext cx="11127317" cy="97578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18"/>
              <a:t>5/25/16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18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98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microsoft.com/office/2007/relationships/hdphoto" Target="../media/hdphoto1.wdp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2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353"/>
                    </a14:imgEffect>
                    <a14:imgEffect>
                      <a14:saturation sat="1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1" y="778213"/>
            <a:ext cx="7717039" cy="4321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814C-C0D2-BB49-822F-4711DB285200}" type="datetime1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298" y="6356350"/>
            <a:ext cx="45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4" y="5945836"/>
            <a:ext cx="1388454" cy="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732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d.io/view/Projects/vpp/Release_Plans/Release_Plan_16.0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wiki.fd.io/view/VPP%23Tutorials" TargetMode="External"/><Relationship Id="rId5" Type="http://schemas.openxmlformats.org/officeDocument/2006/relationships/hyperlink" Target="https://lists.fd.io/mailman/listinfo" TargetMode="External"/><Relationship Id="rId6" Type="http://schemas.openxmlformats.org/officeDocument/2006/relationships/hyperlink" Target="https://wiki.fd.io/view/IRC" TargetMode="External"/><Relationship Id="rId7" Type="http://schemas.openxmlformats.org/officeDocument/2006/relationships/hyperlink" Target="https://wiki.fd.io/view/Main_Page" TargetMode="External"/><Relationship Id="rId8" Type="http://schemas.openxmlformats.org/officeDocument/2006/relationships/hyperlink" Target="https://fd.io/contact/jo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Warnicke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4" y="30521"/>
            <a:ext cx="11340259" cy="1143000"/>
          </a:xfrm>
        </p:spPr>
        <p:txBody>
          <a:bodyPr/>
          <a:lstStyle/>
          <a:p>
            <a:r>
              <a:rPr lang="en-US" dirty="0" smtClean="0"/>
              <a:t>Introducing Vector Packet Processor - VPP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479" y="1012661"/>
            <a:ext cx="7455074" cy="5193344"/>
          </a:xfrm>
        </p:spPr>
        <p:txBody>
          <a:bodyPr/>
          <a:lstStyle/>
          <a:p>
            <a:r>
              <a:rPr lang="en-US" sz="2000" dirty="0" smtClean="0"/>
              <a:t>VPP is a rapid packet processing development platform for highly performing network applications.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It runs on commodity CPUs and leverages DPDK</a:t>
            </a:r>
          </a:p>
          <a:p>
            <a:endParaRPr lang="en-US" sz="2000" dirty="0"/>
          </a:p>
          <a:p>
            <a:r>
              <a:rPr lang="en-US" sz="2000" dirty="0" smtClean="0"/>
              <a:t>It creates a vector of packet indices and processes them using a directed graph of nodes – resulting in a highly performant solution.</a:t>
            </a:r>
          </a:p>
          <a:p>
            <a:endParaRPr lang="en-US" sz="2000" dirty="0" smtClean="0"/>
          </a:p>
          <a:p>
            <a:r>
              <a:rPr lang="en-US" sz="2000" dirty="0" smtClean="0"/>
              <a:t>Runs as a Linux user-space application</a:t>
            </a:r>
          </a:p>
          <a:p>
            <a:endParaRPr lang="en-US" sz="2000" dirty="0"/>
          </a:p>
          <a:p>
            <a:r>
              <a:rPr lang="en-US" sz="2000" dirty="0" smtClean="0"/>
              <a:t>Ships </a:t>
            </a:r>
            <a:r>
              <a:rPr lang="en-US" sz="2000" dirty="0"/>
              <a:t>as part of both embedded </a:t>
            </a:r>
            <a:r>
              <a:rPr lang="en-US" sz="2000" dirty="0" smtClean="0"/>
              <a:t>&amp; server </a:t>
            </a:r>
            <a:r>
              <a:rPr lang="en-US" sz="2000" dirty="0"/>
              <a:t>products, in </a:t>
            </a:r>
            <a:r>
              <a:rPr lang="en-US" sz="2000" dirty="0" smtClean="0"/>
              <a:t>volume</a:t>
            </a:r>
          </a:p>
          <a:p>
            <a:endParaRPr lang="en-US" sz="2000" dirty="0"/>
          </a:p>
          <a:p>
            <a:r>
              <a:rPr lang="en-US" sz="2000" dirty="0"/>
              <a:t>Active development since </a:t>
            </a:r>
            <a:r>
              <a:rPr lang="en-US" sz="2000" dirty="0" smtClean="0"/>
              <a:t>2002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2352" y="1974463"/>
            <a:ext cx="4070444" cy="2460249"/>
            <a:chOff x="7255097" y="1284734"/>
            <a:chExt cx="4070444" cy="2460249"/>
          </a:xfrm>
        </p:grpSpPr>
        <p:sp>
          <p:nvSpPr>
            <p:cNvPr id="15" name="Rectangle 14"/>
            <p:cNvSpPr/>
            <p:nvPr/>
          </p:nvSpPr>
          <p:spPr>
            <a:xfrm>
              <a:off x="7493909" y="2865712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Network IO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93909" y="2301681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glow rad="101600">
                <a:srgbClr val="008000">
                  <a:alpha val="34000"/>
                </a:srgb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Packet Processing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93909" y="1745790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 Plane Management Agent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55097" y="1284734"/>
              <a:ext cx="4070444" cy="2460249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Bare Metal/VM/Container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2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28" y="0"/>
            <a:ext cx="11127317" cy="975783"/>
          </a:xfrm>
        </p:spPr>
        <p:txBody>
          <a:bodyPr/>
          <a:lstStyle/>
          <a:p>
            <a:r>
              <a:rPr lang="en-US" dirty="0" smtClean="0"/>
              <a:t>VPP in the Overall Stack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5854700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06200" y="6189663"/>
            <a:ext cx="685800" cy="365125"/>
          </a:xfrm>
        </p:spPr>
        <p:txBody>
          <a:bodyPr/>
          <a:lstStyle/>
          <a:p>
            <a:fld id="{CFF69B97-F59E-A842-9C9E-9738B36A88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59314" y="5629950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Hardware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85906" y="1048114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Application Layer / App 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85473" y="1736791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VM/VIM Management Systems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85474" y="3023203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Network Controller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85474" y="3689752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Operating Systems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85474" y="4381429"/>
            <a:ext cx="7117098" cy="1192612"/>
          </a:xfrm>
          <a:prstGeom prst="roundRect">
            <a:avLst/>
          </a:prstGeom>
          <a:solidFill>
            <a:srgbClr val="0096D6"/>
          </a:solidFill>
          <a:ln/>
          <a:effectLst>
            <a:glow rad="101600">
              <a:srgbClr val="6DAB4A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t" anchorCtr="0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Data Plane Services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578258" y="4987981"/>
            <a:ext cx="1182407" cy="7214"/>
          </a:xfrm>
          <a:prstGeom prst="line">
            <a:avLst/>
          </a:prstGeom>
          <a:ln w="25400">
            <a:solidFill>
              <a:srgbClr val="6DB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18" y="4822274"/>
            <a:ext cx="1183620" cy="33141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685473" y="2385709"/>
            <a:ext cx="711709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Orchestration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21729" y="4866346"/>
            <a:ext cx="3156528" cy="611638"/>
          </a:xfrm>
          <a:prstGeom prst="roundRect">
            <a:avLst/>
          </a:prstGeom>
          <a:solidFill>
            <a:srgbClr val="0096D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5" tIns="60958" rIns="121915" bIns="60958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Network IO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1049" y="4868140"/>
            <a:ext cx="5374929" cy="611638"/>
            <a:chOff x="891049" y="4868140"/>
            <a:chExt cx="5374929" cy="611638"/>
          </a:xfrm>
        </p:grpSpPr>
        <p:sp>
          <p:nvSpPr>
            <p:cNvPr id="28" name="TextBox 27"/>
            <p:cNvSpPr txBox="1"/>
            <p:nvPr/>
          </p:nvSpPr>
          <p:spPr>
            <a:xfrm>
              <a:off x="891049" y="4995195"/>
              <a:ext cx="624426" cy="353939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prstDash val="dash"/>
            </a:ln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VPP</a:t>
              </a:r>
              <a:endParaRPr lang="en-US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842418" y="4868140"/>
              <a:ext cx="3423560" cy="611638"/>
            </a:xfrm>
            <a:prstGeom prst="roundRect">
              <a:avLst/>
            </a:prstGeom>
            <a:solidFill>
              <a:srgbClr val="008CEA"/>
            </a:solidFill>
            <a:ln>
              <a:solidFill>
                <a:srgbClr val="008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915" tIns="60958" rIns="121915" bIns="60958"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Packet Processing</a:t>
              </a:r>
            </a:p>
          </p:txBody>
        </p:sp>
        <p:cxnSp>
          <p:nvCxnSpPr>
            <p:cNvPr id="32" name="Straight Connector 31"/>
            <p:cNvCxnSpPr>
              <a:stCxn id="28" idx="3"/>
            </p:cNvCxnSpPr>
            <p:nvPr/>
          </p:nvCxnSpPr>
          <p:spPr>
            <a:xfrm>
              <a:off x="1515475" y="5172165"/>
              <a:ext cx="1326943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7556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4" y="219920"/>
            <a:ext cx="11127317" cy="97578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VPP Architecture -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Modularity Enabling Flexible Plugins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3995" y="1244250"/>
            <a:ext cx="5916613" cy="52609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== Subprojects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can: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Introduce new graph nodes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Rearrange packet processing graph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built independently of VPP source tree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added at runtime (drop into plugin directory)</a:t>
            </a:r>
            <a:endParaRPr lang="en-US" sz="1600" dirty="0" smtClean="0">
              <a:solidFill>
                <a:schemeClr val="tx1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/>
              </a:rPr>
              <a:t>All in user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space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Enabling: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Ability to take advantage of diverse hardware when present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Support for multiple processor architectures (x86, ARM, PPC)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Few dependencies on the OS (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clib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) allowing easier ports to other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Oses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Env</a:t>
            </a:r>
            <a:endParaRPr lang="en-US" sz="1800" dirty="0" smtClean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508999" y="1215098"/>
            <a:ext cx="1109348" cy="1143000"/>
            <a:chOff x="5638800" y="1524000"/>
            <a:chExt cx="1331218" cy="1371600"/>
          </a:xfrm>
        </p:grpSpPr>
        <p:sp>
          <p:nvSpPr>
            <p:cNvPr id="100" name="Oval 9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38800" y="1524000"/>
              <a:ext cx="1331218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20004" y="2879148"/>
            <a:ext cx="1374726" cy="1129950"/>
            <a:chOff x="5791200" y="1539660"/>
            <a:chExt cx="1649670" cy="1355940"/>
          </a:xfrm>
        </p:grpSpPr>
        <p:sp>
          <p:nvSpPr>
            <p:cNvPr id="103" name="Oval 10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34438" y="1539660"/>
              <a:ext cx="90643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input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826509" y="2727617"/>
            <a:ext cx="1064268" cy="1281482"/>
            <a:chOff x="5791200" y="1357822"/>
            <a:chExt cx="1277119" cy="1537778"/>
          </a:xfrm>
        </p:grpSpPr>
        <p:sp>
          <p:nvSpPr>
            <p:cNvPr id="106" name="Oval 10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15778" y="1357822"/>
              <a:ext cx="852541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ip4input</a:t>
              </a:r>
              <a:endParaRPr lang="en-US" sz="12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243627" y="2644037"/>
            <a:ext cx="1455747" cy="1365062"/>
            <a:chOff x="5663554" y="1257526"/>
            <a:chExt cx="1746896" cy="1638074"/>
          </a:xfrm>
        </p:grpSpPr>
        <p:sp>
          <p:nvSpPr>
            <p:cNvPr id="109" name="Oval 108"/>
            <p:cNvSpPr/>
            <p:nvPr/>
          </p:nvSpPr>
          <p:spPr>
            <a:xfrm>
              <a:off x="60198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663554" y="1257526"/>
              <a:ext cx="174689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mpls</a:t>
              </a:r>
              <a:r>
                <a:rPr lang="en-US" sz="1200" dirty="0"/>
                <a:t>-</a:t>
              </a:r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709546" y="2961383"/>
            <a:ext cx="1402954" cy="1047715"/>
            <a:chOff x="5098255" y="1638342"/>
            <a:chExt cx="1683545" cy="1257258"/>
          </a:xfrm>
        </p:grpSpPr>
        <p:sp>
          <p:nvSpPr>
            <p:cNvPr id="112" name="Oval 11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98255" y="1638342"/>
              <a:ext cx="929485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arp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1086893" y="2762476"/>
            <a:ext cx="964901" cy="1252334"/>
            <a:chOff x="5623919" y="1392799"/>
            <a:chExt cx="1157881" cy="1502801"/>
          </a:xfrm>
        </p:grpSpPr>
        <p:sp>
          <p:nvSpPr>
            <p:cNvPr id="115" name="Oval 11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23919" y="1392799"/>
              <a:ext cx="83715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llc</a:t>
              </a:r>
              <a:r>
                <a:rPr lang="en-US" sz="1200" dirty="0"/>
                <a:t>-input</a:t>
              </a:r>
            </a:p>
          </p:txBody>
        </p:sp>
      </p:grpSp>
      <p:cxnSp>
        <p:nvCxnSpPr>
          <p:cNvPr id="117" name="Straight Arrow Connector 116"/>
          <p:cNvCxnSpPr>
            <a:stCxn id="100" idx="4"/>
            <a:endCxn id="109" idx="0"/>
          </p:cNvCxnSpPr>
          <p:nvPr/>
        </p:nvCxnSpPr>
        <p:spPr>
          <a:xfrm flipH="1">
            <a:off x="6953250" y="2358098"/>
            <a:ext cx="2095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0" idx="4"/>
            <a:endCxn id="103" idx="0"/>
          </p:cNvCxnSpPr>
          <p:nvPr/>
        </p:nvCxnSpPr>
        <p:spPr>
          <a:xfrm flipH="1">
            <a:off x="8032750" y="2358098"/>
            <a:ext cx="1016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0" idx="4"/>
            <a:endCxn id="106" idx="0"/>
          </p:cNvCxnSpPr>
          <p:nvPr/>
        </p:nvCxnSpPr>
        <p:spPr>
          <a:xfrm>
            <a:off x="9048750" y="2358098"/>
            <a:ext cx="190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779000" y="3374097"/>
            <a:ext cx="363719" cy="4308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2300" b="1" dirty="0"/>
              <a:t>…</a:t>
            </a:r>
          </a:p>
        </p:txBody>
      </p:sp>
      <p:cxnSp>
        <p:nvCxnSpPr>
          <p:cNvPr id="121" name="Straight Arrow Connector 120"/>
          <p:cNvCxnSpPr>
            <a:stCxn id="100" idx="4"/>
            <a:endCxn id="112" idx="0"/>
          </p:cNvCxnSpPr>
          <p:nvPr/>
        </p:nvCxnSpPr>
        <p:spPr>
          <a:xfrm>
            <a:off x="9048750" y="2358098"/>
            <a:ext cx="1651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0" idx="4"/>
            <a:endCxn id="115" idx="0"/>
          </p:cNvCxnSpPr>
          <p:nvPr/>
        </p:nvCxnSpPr>
        <p:spPr>
          <a:xfrm>
            <a:off x="9048749" y="2358098"/>
            <a:ext cx="2590294" cy="831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7619999" y="3981647"/>
            <a:ext cx="1221421" cy="1170451"/>
            <a:chOff x="5791200" y="1491059"/>
            <a:chExt cx="1465706" cy="1404541"/>
          </a:xfrm>
        </p:grpSpPr>
        <p:sp>
          <p:nvSpPr>
            <p:cNvPr id="124" name="Oval 12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30639" y="1491059"/>
              <a:ext cx="1026267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lookup</a:t>
              </a:r>
            </a:p>
          </p:txBody>
        </p:sp>
      </p:grpSp>
      <p:cxnSp>
        <p:nvCxnSpPr>
          <p:cNvPr id="126" name="Straight Arrow Connector 125"/>
          <p:cNvCxnSpPr>
            <a:stCxn id="103" idx="4"/>
            <a:endCxn id="124" idx="0"/>
          </p:cNvCxnSpPr>
          <p:nvPr/>
        </p:nvCxnSpPr>
        <p:spPr>
          <a:xfrm>
            <a:off x="8032750" y="4009098"/>
            <a:ext cx="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4"/>
            <a:endCxn id="129" idx="0"/>
          </p:cNvCxnSpPr>
          <p:nvPr/>
        </p:nvCxnSpPr>
        <p:spPr>
          <a:xfrm flipH="1">
            <a:off x="7334250" y="5152098"/>
            <a:ext cx="6985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6340747" y="5042527"/>
            <a:ext cx="1460105" cy="1252572"/>
            <a:chOff x="5475298" y="1392514"/>
            <a:chExt cx="1752126" cy="1503086"/>
          </a:xfrm>
        </p:grpSpPr>
        <p:sp>
          <p:nvSpPr>
            <p:cNvPr id="129" name="Oval 128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75298" y="1392514"/>
              <a:ext cx="175212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rewrite-transmit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509000" y="5152098"/>
            <a:ext cx="825500" cy="1143000"/>
            <a:chOff x="5791200" y="1524000"/>
            <a:chExt cx="990600" cy="1371600"/>
          </a:xfrm>
        </p:grpSpPr>
        <p:sp>
          <p:nvSpPr>
            <p:cNvPr id="132" name="Oval 13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867400" y="1524000"/>
              <a:ext cx="85981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local</a:t>
              </a:r>
            </a:p>
          </p:txBody>
        </p:sp>
      </p:grpSp>
      <p:cxnSp>
        <p:nvCxnSpPr>
          <p:cNvPr id="134" name="Straight Arrow Connector 133"/>
          <p:cNvCxnSpPr>
            <a:stCxn id="124" idx="4"/>
            <a:endCxn id="132" idx="0"/>
          </p:cNvCxnSpPr>
          <p:nvPr/>
        </p:nvCxnSpPr>
        <p:spPr>
          <a:xfrm>
            <a:off x="8032750" y="5152098"/>
            <a:ext cx="8890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8636000" y="163158"/>
            <a:ext cx="3302000" cy="937652"/>
            <a:chOff x="9144000" y="4147860"/>
            <a:chExt cx="3962400" cy="1125180"/>
          </a:xfrm>
        </p:grpSpPr>
        <p:sp>
          <p:nvSpPr>
            <p:cNvPr id="136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noFill/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7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8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9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0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1" name="Rounded Rectangle 97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2" name="Rounded Rectangle 141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3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4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5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6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rgbClr val="F9BC00"/>
                  </a:solidFill>
                </a:rPr>
                <a:t>…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439400" y="4147860"/>
              <a:ext cx="1239967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9BC00"/>
                  </a:solidFill>
                </a:rPr>
                <a:t>Packet vector</a:t>
              </a:r>
            </a:p>
          </p:txBody>
        </p:sp>
      </p:grpSp>
      <p:cxnSp>
        <p:nvCxnSpPr>
          <p:cNvPr id="149" name="Straight Arrow Connector 148"/>
          <p:cNvCxnSpPr>
            <a:stCxn id="136" idx="2"/>
            <a:endCxn id="100" idx="6"/>
          </p:cNvCxnSpPr>
          <p:nvPr/>
        </p:nvCxnSpPr>
        <p:spPr>
          <a:xfrm flipH="1">
            <a:off x="9461500" y="1100798"/>
            <a:ext cx="825500" cy="844550"/>
          </a:xfrm>
          <a:prstGeom prst="straightConnector1">
            <a:avLst/>
          </a:prstGeom>
          <a:ln>
            <a:solidFill>
              <a:srgbClr val="F9B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445499" y="4270082"/>
            <a:ext cx="3478422" cy="2394878"/>
            <a:chOff x="8445499" y="4270082"/>
            <a:chExt cx="3478422" cy="2394878"/>
          </a:xfrm>
        </p:grpSpPr>
        <p:cxnSp>
          <p:nvCxnSpPr>
            <p:cNvPr id="59" name="Straight Arrow Connector 58"/>
            <p:cNvCxnSpPr>
              <a:stCxn id="124" idx="6"/>
              <a:endCxn id="56" idx="2"/>
            </p:cNvCxnSpPr>
            <p:nvPr/>
          </p:nvCxnSpPr>
          <p:spPr>
            <a:xfrm>
              <a:off x="8445499" y="4739348"/>
              <a:ext cx="1953412" cy="23361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779001" y="4270082"/>
              <a:ext cx="2144920" cy="2394878"/>
              <a:chOff x="9779001" y="4270082"/>
              <a:chExt cx="2144920" cy="239487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0426177" y="4422484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943883" y="4270082"/>
                <a:ext cx="1926553" cy="1159016"/>
                <a:chOff x="5605743" y="1637072"/>
                <a:chExt cx="2070540" cy="1258528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94771" y="1905000"/>
                  <a:ext cx="990600" cy="9906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605743" y="1637072"/>
                  <a:ext cx="2070540" cy="300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/>
                    <a:t>Plug-in to create new nodes</a:t>
                  </a:r>
                  <a:endParaRPr lang="en-US" sz="1200" dirty="0"/>
                </a:p>
              </p:txBody>
            </p:sp>
          </p:grpSp>
          <p:cxnSp>
            <p:nvCxnSpPr>
              <p:cNvPr id="66" name="Straight Arrow Connector 65"/>
              <p:cNvCxnSpPr>
                <a:stCxn id="56" idx="4"/>
                <a:endCxn id="67" idx="0"/>
              </p:cNvCxnSpPr>
              <p:nvPr/>
            </p:nvCxnSpPr>
            <p:spPr>
              <a:xfrm>
                <a:off x="10859768" y="5429098"/>
                <a:ext cx="538482" cy="27797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0995867" y="5707068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9990235" y="5723241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76" name="Straight Arrow Connector 75"/>
              <p:cNvCxnSpPr>
                <a:stCxn id="56" idx="4"/>
                <a:endCxn id="75" idx="0"/>
              </p:cNvCxnSpPr>
              <p:nvPr/>
            </p:nvCxnSpPr>
            <p:spPr>
              <a:xfrm flipH="1">
                <a:off x="10392618" y="5429098"/>
                <a:ext cx="467150" cy="29414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9779001" y="4270082"/>
                <a:ext cx="2144920" cy="2394878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854136" y="5381510"/>
                <a:ext cx="7971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Custom-A</a:t>
                </a:r>
                <a:endParaRPr lang="en-US" sz="1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068259" y="5376437"/>
                <a:ext cx="79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Custom-B</a:t>
                </a:r>
                <a:endParaRPr lang="en-US" sz="12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238581" y="1204844"/>
            <a:ext cx="2237842" cy="3044771"/>
            <a:chOff x="7238581" y="1204844"/>
            <a:chExt cx="2237842" cy="3044771"/>
          </a:xfrm>
        </p:grpSpPr>
        <p:grpSp>
          <p:nvGrpSpPr>
            <p:cNvPr id="8" name="Group 7"/>
            <p:cNvGrpSpPr/>
            <p:nvPr/>
          </p:nvGrpSpPr>
          <p:grpSpPr>
            <a:xfrm>
              <a:off x="7238581" y="1204844"/>
              <a:ext cx="2237842" cy="3044771"/>
              <a:chOff x="7238581" y="1204844"/>
              <a:chExt cx="2237842" cy="304477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650923" y="1518893"/>
                <a:ext cx="825500" cy="8255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238581" y="1204844"/>
                <a:ext cx="1815209" cy="3044771"/>
                <a:chOff x="7238581" y="1204844"/>
                <a:chExt cx="1815209" cy="3044771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1945876">
                  <a:off x="8082773" y="1204844"/>
                  <a:ext cx="971017" cy="3044771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238581" y="1680206"/>
                  <a:ext cx="1227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Plug-in to enable new HW input Nodes</a:t>
                  </a:r>
                  <a:endParaRPr lang="en-US" sz="1200" dirty="0"/>
                </a:p>
              </p:txBody>
            </p:sp>
          </p:grpSp>
        </p:grpSp>
        <p:sp>
          <p:nvSpPr>
            <p:cNvPr id="78" name="Oval 77"/>
            <p:cNvSpPr/>
            <p:nvPr/>
          </p:nvSpPr>
          <p:spPr>
            <a:xfrm>
              <a:off x="7608196" y="3183598"/>
              <a:ext cx="825500" cy="825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130008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4" y="154202"/>
            <a:ext cx="11340259" cy="729212"/>
          </a:xfrm>
        </p:spPr>
        <p:txBody>
          <a:bodyPr/>
          <a:lstStyle/>
          <a:p>
            <a:r>
              <a:rPr lang="en-US" dirty="0" smtClean="0"/>
              <a:t>VPP Feature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fd.io Foundation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latin typeface="Arial"/>
                <a:cs typeface="Arial"/>
              </a:rPr>
              <a:pPr/>
              <a:t>13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8108" y="1192448"/>
            <a:ext cx="3627492" cy="4769638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14+ MPPS, single core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Multimillion entry FIBs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Source RPF</a:t>
            </a:r>
          </a:p>
          <a:p>
            <a:pPr lvl="1"/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Thousands 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of VRFs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Controlled cross-VRF lookups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Multipath – ECMP and Unequal Cost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Multiple million Classifiers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Arbitrary N-tuple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 – Single/Double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tag</a:t>
            </a:r>
          </a:p>
          <a:p>
            <a:pPr lvl="1"/>
            <a:r>
              <a:rPr lang="en-US" sz="1600" b="1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Counters for everything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Mandatory Input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Checks: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TTL expiration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header checksum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length &lt; IP length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resolution/snooping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proxy</a:t>
            </a:r>
          </a:p>
          <a:p>
            <a:pPr lvl="1"/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8108" y="800444"/>
            <a:ext cx="3627492" cy="392003"/>
          </a:xfrm>
          <a:prstGeom prst="roundRect">
            <a:avLst>
              <a:gd name="adj" fmla="val 0"/>
            </a:avLst>
          </a:prstGeom>
          <a:solidFill>
            <a:srgbClr val="3E4543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IPv4/IPv6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2242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32242" y="1212264"/>
            <a:ext cx="3406350" cy="1226136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GRE, MPLS-GRE, NSH-GRE,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VXLAN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IPSEC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DHCP client/proxy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CG NAT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32242" y="2543352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48888" y="2947964"/>
            <a:ext cx="3389704" cy="1730643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Neighbor discovery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 Advertisement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DHCPv6 Proxy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L2TPv3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Segment Routing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MAP/LW46 – IPv4aas</a:t>
            </a:r>
          </a:p>
          <a:p>
            <a:pPr lvl="1"/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iOAM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9026" y="4801528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MPLS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9026" y="5182346"/>
            <a:ext cx="3406350" cy="779740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MPLS-o-Ethernet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Deep label stacks supported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76050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182880" bIns="0" rtlCol="0" anchor="ctr"/>
          <a:lstStyle/>
          <a:p>
            <a:pPr lvl="1" algn="ctr"/>
            <a:r>
              <a:rPr lang="en-US" sz="1600" b="1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L2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76050" y="1212264"/>
            <a:ext cx="3406350" cy="4749822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Single/ Double tag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forwarding with EFP/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BridgeDomain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concepts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VTR – push/pop/Translate (1:1,1:2, 2:1,2:2)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Mac Learning – default limit of 50k addresses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Bridging – Split-horizon group support/EFP Filtering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Proxy Arp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Arp termination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IRB – BVI Support with 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RouterMac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assignment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Flooding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Input ACLs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Interface cross-connect</a:t>
            </a:r>
          </a:p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628" y="4334178"/>
            <a:ext cx="3102806" cy="1609738"/>
          </a:xfrm>
          <a:prstGeom prst="roundRect">
            <a:avLst>
              <a:gd name="adj" fmla="val 0"/>
            </a:avLst>
          </a:prstGeom>
          <a:solidFill>
            <a:schemeClr val="accent5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7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dk - openhub - 2016-05-18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46" y="2456559"/>
            <a:ext cx="3045008" cy="3271057"/>
          </a:xfrm>
          <a:prstGeom prst="rect">
            <a:avLst/>
          </a:prstGeom>
        </p:spPr>
      </p:pic>
      <p:pic>
        <p:nvPicPr>
          <p:cNvPr id="4" name="Picture 3" descr="fdio-openhub-2016-05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2429276"/>
            <a:ext cx="3157427" cy="334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Code Activity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88168" y="2453150"/>
            <a:ext cx="64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Fd.io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36143" y="1132971"/>
            <a:ext cx="10515600" cy="1060436"/>
          </a:xfrm>
        </p:spPr>
        <p:txBody>
          <a:bodyPr>
            <a:normAutofit/>
          </a:bodyPr>
          <a:lstStyle/>
          <a:p>
            <a:r>
              <a:rPr lang="en-US" dirty="0" smtClean="0"/>
              <a:t>Fd.io continues to have more code activities (commits, contributors) than either </a:t>
            </a:r>
            <a:r>
              <a:rPr lang="en-US" dirty="0" err="1" smtClean="0"/>
              <a:t>ovs</a:t>
            </a:r>
            <a:r>
              <a:rPr lang="en-US" dirty="0" smtClean="0"/>
              <a:t> or </a:t>
            </a:r>
            <a:r>
              <a:rPr lang="en-US" dirty="0" err="1" smtClean="0"/>
              <a:t>dpdk</a:t>
            </a:r>
            <a:r>
              <a:rPr lang="en-US" dirty="0" smtClean="0"/>
              <a:t> (data from </a:t>
            </a:r>
            <a:r>
              <a:rPr lang="en-US" dirty="0" err="1" smtClean="0"/>
              <a:t>openhub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4355" y="24879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ovs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dpdk - openhub - 2016-05-18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31" y="2439636"/>
            <a:ext cx="3223285" cy="33349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13502" y="2487510"/>
            <a:ext cx="6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dpdk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0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VPP Release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171680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Vpp</a:t>
            </a:r>
            <a:r>
              <a:rPr lang="en-US" dirty="0" smtClean="0"/>
              <a:t> project committers approved </a:t>
            </a:r>
            <a:r>
              <a:rPr lang="en-US" dirty="0" smtClean="0">
                <a:hlinkClick r:id="rId2"/>
              </a:rPr>
              <a:t>Release Plan</a:t>
            </a:r>
            <a:endParaRPr lang="en-US" dirty="0" smtClean="0"/>
          </a:p>
          <a:p>
            <a:pPr lvl="1"/>
            <a:r>
              <a:rPr lang="en-US" dirty="0" smtClean="0"/>
              <a:t>Targeting 2016-06-17 Release (16.06)</a:t>
            </a:r>
          </a:p>
          <a:p>
            <a:pPr lvl="1"/>
            <a:r>
              <a:rPr lang="en-US" dirty="0" smtClean="0"/>
              <a:t>stable/1606 throttle branch has been cut</a:t>
            </a:r>
          </a:p>
          <a:p>
            <a:r>
              <a:rPr lang="en-US" dirty="0" smtClean="0"/>
              <a:t>New features: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5665" y="2645052"/>
            <a:ext cx="5738161" cy="3292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Uses </a:t>
            </a:r>
            <a:r>
              <a:rPr lang="en-US" dirty="0" err="1" smtClean="0"/>
              <a:t>dpdk</a:t>
            </a:r>
            <a:r>
              <a:rPr lang="en-US" dirty="0" smtClean="0"/>
              <a:t> 16.04</a:t>
            </a:r>
          </a:p>
          <a:p>
            <a:r>
              <a:rPr lang="en-US" dirty="0" smtClean="0"/>
              <a:t>IP fib cleanups</a:t>
            </a:r>
          </a:p>
          <a:p>
            <a:r>
              <a:rPr lang="en-US" dirty="0" smtClean="0"/>
              <a:t>Packaging/</a:t>
            </a:r>
            <a:r>
              <a:rPr lang="en-US" dirty="0" err="1" smtClean="0"/>
              <a:t>Consumability</a:t>
            </a:r>
            <a:endParaRPr lang="en-US" dirty="0" smtClean="0"/>
          </a:p>
          <a:p>
            <a:r>
              <a:rPr lang="en-US" dirty="0" smtClean="0"/>
              <a:t>Testing (CSIT/CPL/Performance)</a:t>
            </a:r>
          </a:p>
          <a:p>
            <a:r>
              <a:rPr lang="en-US" dirty="0"/>
              <a:t>lisp </a:t>
            </a:r>
            <a:r>
              <a:rPr lang="en-US" dirty="0" err="1"/>
              <a:t>xtr</a:t>
            </a:r>
            <a:r>
              <a:rPr lang="en-US" dirty="0"/>
              <a:t> support</a:t>
            </a:r>
          </a:p>
          <a:p>
            <a:r>
              <a:rPr lang="en-US" dirty="0" smtClean="0"/>
              <a:t>ip6 </a:t>
            </a:r>
            <a:r>
              <a:rPr lang="en-US" dirty="0"/>
              <a:t>SR multicast support</a:t>
            </a:r>
          </a:p>
          <a:p>
            <a:r>
              <a:rPr lang="en-US" dirty="0" err="1" smtClean="0"/>
              <a:t>vxlan</a:t>
            </a:r>
            <a:r>
              <a:rPr lang="en-US" dirty="0" smtClean="0"/>
              <a:t> </a:t>
            </a:r>
            <a:r>
              <a:rPr lang="en-US" dirty="0"/>
              <a:t>over v6 underlay </a:t>
            </a:r>
            <a:endParaRPr lang="en-US" dirty="0" smtClean="0"/>
          </a:p>
          <a:p>
            <a:r>
              <a:rPr lang="en-US" dirty="0" err="1" smtClean="0"/>
              <a:t>gre</a:t>
            </a:r>
            <a:r>
              <a:rPr lang="en-US" dirty="0" smtClean="0"/>
              <a:t> over v6 underlay</a:t>
            </a:r>
          </a:p>
          <a:p>
            <a:r>
              <a:rPr lang="en-US" dirty="0" smtClean="0"/>
              <a:t>Arm 32 support</a:t>
            </a:r>
          </a:p>
          <a:p>
            <a:r>
              <a:rPr lang="en-US" dirty="0" smtClean="0"/>
              <a:t>Works on raspberry pi</a:t>
            </a:r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09512" y="2644595"/>
            <a:ext cx="5738161" cy="3199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 interface whitelists</a:t>
            </a:r>
          </a:p>
          <a:p>
            <a:r>
              <a:rPr lang="en-US" dirty="0" smtClean="0"/>
              <a:t>Jumbo </a:t>
            </a:r>
            <a:r>
              <a:rPr lang="en-US" dirty="0"/>
              <a:t>frame support for </a:t>
            </a:r>
            <a:r>
              <a:rPr lang="en-US" dirty="0" err="1"/>
              <a:t>vhost</a:t>
            </a:r>
            <a:r>
              <a:rPr lang="en-US" dirty="0"/>
              <a:t>-user</a:t>
            </a:r>
          </a:p>
          <a:p>
            <a:r>
              <a:rPr lang="en-US" dirty="0" smtClean="0"/>
              <a:t>Shared </a:t>
            </a:r>
            <a:r>
              <a:rPr lang="en-US" dirty="0"/>
              <a:t>adjacencies in fib</a:t>
            </a:r>
          </a:p>
          <a:p>
            <a:r>
              <a:rPr lang="en-US" dirty="0" err="1" smtClean="0"/>
              <a:t>netmap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smtClean="0"/>
              <a:t>support</a:t>
            </a:r>
          </a:p>
          <a:p>
            <a:r>
              <a:rPr lang="en-US" dirty="0" err="1"/>
              <a:t>af_packet</a:t>
            </a:r>
            <a:r>
              <a:rPr lang="en-US" dirty="0"/>
              <a:t> interface support</a:t>
            </a:r>
          </a:p>
          <a:p>
            <a:r>
              <a:rPr lang="en-US" dirty="0" smtClean="0"/>
              <a:t>python </a:t>
            </a:r>
            <a:r>
              <a:rPr lang="en-US" dirty="0" err="1"/>
              <a:t>api</a:t>
            </a:r>
            <a:r>
              <a:rPr lang="en-US" dirty="0"/>
              <a:t> bindings</a:t>
            </a:r>
          </a:p>
          <a:p>
            <a:r>
              <a:rPr lang="en-US" dirty="0" smtClean="0"/>
              <a:t>reworked </a:t>
            </a:r>
            <a:r>
              <a:rPr lang="en-US" dirty="0" err="1"/>
              <a:t>jvpp</a:t>
            </a:r>
            <a:r>
              <a:rPr lang="en-US" dirty="0"/>
              <a:t> java </a:t>
            </a:r>
            <a:r>
              <a:rPr lang="en-US" dirty="0" err="1"/>
              <a:t>api</a:t>
            </a:r>
            <a:r>
              <a:rPr lang="en-US" dirty="0"/>
              <a:t> bindings</a:t>
            </a:r>
          </a:p>
          <a:p>
            <a:r>
              <a:rPr lang="en-US" dirty="0"/>
              <a:t>c</a:t>
            </a:r>
            <a:r>
              <a:rPr lang="en-US" dirty="0" smtClean="0"/>
              <a:t>entos7/ubuntu1404/ubuntu1604 </a:t>
            </a:r>
            <a:r>
              <a:rPr lang="en-US" dirty="0"/>
              <a:t>packaging </a:t>
            </a:r>
            <a:r>
              <a:rPr lang="en-US" dirty="0" smtClean="0"/>
              <a:t>support</a:t>
            </a:r>
          </a:p>
          <a:p>
            <a:r>
              <a:rPr lang="en-US" dirty="0" err="1" smtClean="0"/>
              <a:t>Vpp_lite</a:t>
            </a:r>
            <a:endParaRPr lang="en-US" dirty="0" smtClean="0"/>
          </a:p>
          <a:p>
            <a:r>
              <a:rPr lang="en-US" dirty="0" smtClean="0"/>
              <a:t>Multi-</a:t>
            </a:r>
            <a:r>
              <a:rPr lang="en-US" dirty="0" err="1" smtClean="0"/>
              <a:t>vpp</a:t>
            </a:r>
            <a:r>
              <a:rPr lang="en-US" dirty="0" smtClean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21614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48492" y="533613"/>
            <a:ext cx="4876800" cy="2082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072" y="3589249"/>
            <a:ext cx="6096000" cy="2049551"/>
          </a:xfrm>
          <a:solidFill>
            <a:schemeClr val="bg1">
              <a:lumMod val="95000"/>
              <a:alpha val="50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76179" indent="0" algn="ctr">
              <a:lnSpc>
                <a:spcPct val="80000"/>
              </a:lnSpc>
              <a:buNone/>
            </a:pPr>
            <a:r>
              <a:rPr lang="en-US" sz="1900" b="1" dirty="0">
                <a:latin typeface="Arial"/>
                <a:cs typeface="Arial"/>
              </a:rPr>
              <a:t>VPP technology in a nutshell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data plane throughput not impacted by large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OVSDPDK data plane throughput heavily impacted by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and OVSDPDK tested on </a:t>
            </a:r>
            <a:r>
              <a:rPr lang="en-US" sz="1600" dirty="0" err="1">
                <a:solidFill>
                  <a:schemeClr val="tx1"/>
                </a:solidFill>
              </a:rPr>
              <a:t>Haswell</a:t>
            </a:r>
            <a:r>
              <a:rPr lang="en-US" sz="1600" dirty="0">
                <a:solidFill>
                  <a:schemeClr val="tx1"/>
                </a:solidFill>
              </a:rPr>
              <a:t> x86 platform with E5-2698v3 2x16C 2.3GHz </a:t>
            </a:r>
            <a:r>
              <a:rPr lang="en-US" sz="1200" dirty="0">
                <a:solidFill>
                  <a:schemeClr val="tx1"/>
                </a:solidFill>
              </a:rPr>
              <a:t>(Ubuntu 14.04 trusty)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08596"/>
              </p:ext>
            </p:extLst>
          </p:nvPr>
        </p:nvGraphicFramePr>
        <p:xfrm>
          <a:off x="7213600" y="482600"/>
          <a:ext cx="44704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6801" y="279401"/>
            <a:ext cx="3605909" cy="296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/>
          <a:p>
            <a:r>
              <a:rPr lang="en-US" sz="1300" b="1" dirty="0" smtClean="0">
                <a:latin typeface="Arial"/>
                <a:cs typeface="Arial"/>
              </a:rPr>
              <a:t>NDR </a:t>
            </a:r>
            <a:r>
              <a:rPr lang="en-US" sz="1300" b="1" dirty="0">
                <a:latin typeface="Arial"/>
                <a:cs typeface="Arial"/>
              </a:rPr>
              <a:t>rates for 2p10GE, 1 core, L2 NIC-to-NIC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84201"/>
            <a:ext cx="11263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[IMIX Gbps]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3" y="151949"/>
            <a:ext cx="4523482" cy="301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2"/>
          <a:stretch/>
        </p:blipFill>
        <p:spPr>
          <a:xfrm>
            <a:off x="4433150" y="32672"/>
            <a:ext cx="1413040" cy="66464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1618" y="2892401"/>
            <a:ext cx="5176264" cy="3586579"/>
            <a:chOff x="6215464" y="1065329"/>
            <a:chExt cx="6170788" cy="3824108"/>
          </a:xfrm>
        </p:grpSpPr>
        <p:sp>
          <p:nvSpPr>
            <p:cNvPr id="16" name="Rectangle 15"/>
            <p:cNvSpPr/>
            <p:nvPr/>
          </p:nvSpPr>
          <p:spPr>
            <a:xfrm>
              <a:off x="6299199" y="1265850"/>
              <a:ext cx="5882571" cy="335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0011271"/>
                </p:ext>
              </p:extLst>
            </p:nvPr>
          </p:nvGraphicFramePr>
          <p:xfrm>
            <a:off x="6215464" y="1701737"/>
            <a:ext cx="6170788" cy="318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530764" y="1065329"/>
              <a:ext cx="3758547" cy="3220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48000" tIns="48000" rIns="48000" bIns="48000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b="1" dirty="0">
                  <a:solidFill>
                    <a:schemeClr val="tx1"/>
                  </a:solidFill>
                </a:rPr>
                <a:t>NDR rates for 12 port 10GE, </a:t>
              </a:r>
              <a:r>
                <a:rPr lang="en-US" sz="1333" b="1" dirty="0" smtClean="0">
                  <a:solidFill>
                    <a:schemeClr val="tx1"/>
                  </a:solidFill>
                </a:rPr>
                <a:t>12 </a:t>
              </a:r>
              <a:r>
                <a:rPr lang="en-US" sz="1333" b="1" dirty="0">
                  <a:solidFill>
                    <a:schemeClr val="tx1"/>
                  </a:solidFill>
                </a:rPr>
                <a:t>cores, IPv4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6113" y="1483825"/>
              <a:ext cx="1088760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[IMIX </a:t>
              </a:r>
              <a:r>
                <a:rPr lang="en-US" sz="1333" dirty="0" err="1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Gbps</a:t>
              </a: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416731">
              <a:off x="9269606" y="3737200"/>
              <a:ext cx="1536825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676767"/>
                  </a:solidFill>
                  <a:latin typeface="Arial"/>
                  <a:ea typeface=""/>
                </a:rPr>
                <a:t>not tested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7016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3519" y="1418728"/>
            <a:ext cx="11725324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75">
              <a:defRPr/>
            </a:pPr>
            <a:endParaRPr lang="en-US" dirty="0">
              <a:ea typeface="Apple LiGothic Medium"/>
              <a:cs typeface="Arial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51581"/>
              </p:ext>
            </p:extLst>
          </p:nvPr>
        </p:nvGraphicFramePr>
        <p:xfrm>
          <a:off x="6230009" y="1205452"/>
          <a:ext cx="5798835" cy="362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674104"/>
              </p:ext>
            </p:extLst>
          </p:nvPr>
        </p:nvGraphicFramePr>
        <p:xfrm>
          <a:off x="381767" y="1061518"/>
          <a:ext cx="5994400" cy="376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>
          <a:xfrm>
            <a:off x="203202" y="4914900"/>
            <a:ext cx="5808967" cy="172720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sz="1600" dirty="0" err="1">
                <a:solidFill>
                  <a:srgbClr val="2B2929"/>
                </a:solidFill>
              </a:rPr>
              <a:t>FD.io</a:t>
            </a:r>
            <a:r>
              <a:rPr lang="en-US" sz="1600" dirty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VPP data plane throughput not impacted by </a:t>
            </a:r>
            <a:r>
              <a:rPr sz="1600" dirty="0" smtClean="0">
                <a:solidFill>
                  <a:srgbClr val="2B2929"/>
                </a:solidFill>
              </a:rPr>
              <a:t>large</a:t>
            </a:r>
            <a:r>
              <a:rPr lang="en-US" sz="1600" dirty="0" smtClean="0">
                <a:solidFill>
                  <a:srgbClr val="2B2929"/>
                </a:solidFill>
              </a:rPr>
              <a:t> size of IPv6</a:t>
            </a:r>
            <a:r>
              <a:rPr sz="1600" dirty="0" smtClean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FIB</a:t>
            </a:r>
          </a:p>
          <a:p>
            <a:r>
              <a:rPr sz="1600" dirty="0">
                <a:solidFill>
                  <a:srgbClr val="2B2929"/>
                </a:solidFill>
              </a:rPr>
              <a:t>VPP tested on </a:t>
            </a:r>
            <a:r>
              <a:rPr lang="en-US" sz="1600" dirty="0">
                <a:solidFill>
                  <a:srgbClr val="2B2929"/>
                </a:solidFill>
              </a:rPr>
              <a:t>UCS 4-CPU-socket server with 4 of Intel “</a:t>
            </a:r>
            <a:r>
              <a:rPr sz="1600" dirty="0">
                <a:solidFill>
                  <a:srgbClr val="2B2929"/>
                </a:solidFill>
              </a:rPr>
              <a:t>Haswell</a:t>
            </a:r>
            <a:r>
              <a:rPr lang="en-US" sz="1600" dirty="0">
                <a:solidFill>
                  <a:srgbClr val="2B2929"/>
                </a:solidFill>
              </a:rPr>
              <a:t>"</a:t>
            </a:r>
            <a:r>
              <a:rPr sz="1600" dirty="0">
                <a:solidFill>
                  <a:srgbClr val="2B2929"/>
                </a:solidFill>
              </a:rPr>
              <a:t> x86</a:t>
            </a:r>
            <a:r>
              <a:rPr lang="en-US" sz="1600" dirty="0">
                <a:solidFill>
                  <a:srgbClr val="2B2929"/>
                </a:solidFill>
              </a:rPr>
              <a:t>-64</a:t>
            </a:r>
            <a:r>
              <a:rPr sz="1600" dirty="0">
                <a:solidFill>
                  <a:srgbClr val="2B2929"/>
                </a:solidFill>
              </a:rPr>
              <a:t> </a:t>
            </a:r>
            <a:r>
              <a:rPr lang="en-US" sz="1600" dirty="0">
                <a:solidFill>
                  <a:srgbClr val="2B2929"/>
                </a:solidFill>
              </a:rPr>
              <a:t>processors </a:t>
            </a:r>
            <a:r>
              <a:rPr lang="fi-FI" sz="1600" dirty="0">
                <a:solidFill>
                  <a:srgbClr val="2B2929"/>
                </a:solidFill>
              </a:rPr>
              <a:t>E7-8890</a:t>
            </a:r>
            <a:r>
              <a:rPr lang="en-US" sz="1600" dirty="0">
                <a:solidFill>
                  <a:srgbClr val="2B2929"/>
                </a:solidFill>
              </a:rPr>
              <a:t>v3 </a:t>
            </a:r>
            <a:r>
              <a:rPr sz="1600" dirty="0">
                <a:solidFill>
                  <a:srgbClr val="2B2929"/>
                </a:solidFill>
              </a:rPr>
              <a:t>1</a:t>
            </a:r>
            <a:r>
              <a:rPr lang="en-US" sz="1600" dirty="0">
                <a:solidFill>
                  <a:srgbClr val="2B2929"/>
                </a:solidFill>
              </a:rPr>
              <a:t>8</a:t>
            </a:r>
            <a:r>
              <a:rPr sz="1600" dirty="0">
                <a:solidFill>
                  <a:srgbClr val="2B2929"/>
                </a:solidFill>
              </a:rPr>
              <a:t>C 2.</a:t>
            </a:r>
            <a:r>
              <a:rPr lang="en-US" sz="1600" dirty="0">
                <a:solidFill>
                  <a:srgbClr val="2B2929"/>
                </a:solidFill>
              </a:rPr>
              <a:t>5</a:t>
            </a:r>
            <a:r>
              <a:rPr sz="1600" dirty="0">
                <a:solidFill>
                  <a:srgbClr val="2B2929"/>
                </a:solidFill>
              </a:rPr>
              <a:t>GHz</a:t>
            </a:r>
          </a:p>
          <a:p>
            <a:r>
              <a:rPr lang="en-US" sz="1600" dirty="0">
                <a:solidFill>
                  <a:schemeClr val="tx2"/>
                </a:solidFill>
              </a:rPr>
              <a:t>24 Cores used – Another 48 cores can be used for other network services!</a:t>
            </a:r>
            <a:endParaRPr sz="1600" dirty="0">
              <a:solidFill>
                <a:schemeClr val="tx2"/>
              </a:solidFill>
            </a:endParaRPr>
          </a:p>
          <a:p>
            <a:endParaRPr sz="1600" dirty="0">
              <a:solidFill>
                <a:srgbClr val="2B29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67" y="1418727"/>
            <a:ext cx="7360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Gbps</a:t>
            </a:r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7000" y="168606"/>
            <a:ext cx="11127317" cy="836126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4000" cap="all" dirty="0" err="1">
                <a:solidFill>
                  <a:srgbClr val="FF0000"/>
                </a:solidFill>
                <a:latin typeface="Arial Narrow"/>
                <a:cs typeface="Arial Narrow"/>
              </a:rPr>
              <a:t>vNet</a:t>
            </a:r>
            <a:r>
              <a:rPr lang="en-US" sz="4000" cap="all" dirty="0">
                <a:solidFill>
                  <a:srgbClr val="FF0000"/>
                </a:solidFill>
                <a:latin typeface="Arial Narrow"/>
                <a:cs typeface="Arial Narrow"/>
              </a:rPr>
              <a:t>-SLA benchmarking at scale: IPv6</a:t>
            </a:r>
            <a: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  <a:t/>
            </a:r>
            <a:b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</a:br>
            <a:r>
              <a:rPr lang="en-US" sz="2000" dirty="0">
                <a:solidFill>
                  <a:srgbClr val="939598"/>
                </a:solidFill>
                <a:latin typeface="Arial" charset="0"/>
                <a:ea typeface="ＭＳ Ｐゴシック" charset="-128"/>
                <a:cs typeface="+mn-cs"/>
              </a:rPr>
              <a:t>VPP-based vSwitch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48248" y="210549"/>
            <a:ext cx="1616753" cy="533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r>
              <a:rPr lang="en-US" sz="1400" b="1" dirty="0">
                <a:solidFill>
                  <a:srgbClr val="2B2929"/>
                </a:solidFill>
                <a:latin typeface="+mn-lt"/>
                <a:ea typeface="+mn-ea"/>
              </a:rPr>
              <a:t>-VS-</a:t>
            </a:r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endParaRPr lang="en-US" sz="1400" b="1" dirty="0">
              <a:solidFill>
                <a:srgbClr val="2B2929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31" y="999964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009" y="1418727"/>
            <a:ext cx="7457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Mpps</a:t>
            </a:r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8933" y="4909821"/>
            <a:ext cx="2827450" cy="180848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entries 12x40GE </a:t>
            </a:r>
            <a:r>
              <a:rPr lang="en-US" dirty="0">
                <a:solidFill>
                  <a:srgbClr val="2B2929"/>
                </a:solidFill>
              </a:rPr>
              <a:t>(480GE) 64B frames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200Mpps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3DB64"/>
                </a:solidFill>
              </a:rPr>
              <a:t>NIC </a:t>
            </a:r>
            <a:r>
              <a:rPr lang="en-US" dirty="0">
                <a:solidFill>
                  <a:srgbClr val="C3DB64"/>
                </a:solidFill>
              </a:rPr>
              <a:t>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78392" y="4889502"/>
            <a:ext cx="2885275" cy="1828799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</a:t>
            </a:r>
            <a:r>
              <a:rPr lang="en-US" dirty="0">
                <a:solidFill>
                  <a:srgbClr val="2B2929"/>
                </a:solidFill>
              </a:rPr>
              <a:t>entries</a:t>
            </a:r>
          </a:p>
          <a:p>
            <a:r>
              <a:rPr lang="en-US" b="1" dirty="0">
                <a:solidFill>
                  <a:srgbClr val="2B2929"/>
                </a:solidFill>
              </a:rPr>
              <a:t>12x40GE (480GE) IMIX frames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480Gbps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637" y="989235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2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5029" y="1128318"/>
            <a:ext cx="11722271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1" y="4777544"/>
            <a:ext cx="5939641" cy="190265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041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45600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6041" y="4777544"/>
            <a:ext cx="5697519" cy="60028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90146" y="4953001"/>
            <a:ext cx="5807455" cy="16468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 err="1">
                <a:solidFill>
                  <a:schemeClr val="tx1"/>
                </a:solidFill>
              </a:rPr>
              <a:t>FD.io</a:t>
            </a:r>
            <a:r>
              <a:rPr sz="1600" dirty="0">
                <a:solidFill>
                  <a:schemeClr val="tx1"/>
                </a:solidFill>
              </a:rPr>
              <a:t> VPP data plane throughput not impacted by large size of IPv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sz="1600" dirty="0">
                <a:solidFill>
                  <a:schemeClr val="tx1"/>
                </a:solidFill>
              </a:rPr>
              <a:t> FIB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tx1"/>
                </a:solidFill>
              </a:rPr>
              <a:t>VPP tested on UCS 4-CPU server with 4</a:t>
            </a:r>
            <a:r>
              <a:rPr lang="en-US" sz="1600" dirty="0">
                <a:solidFill>
                  <a:schemeClr val="tx1"/>
                </a:solidFill>
              </a:rPr>
              <a:t>x </a:t>
            </a:r>
            <a:r>
              <a:rPr sz="1600" dirty="0">
                <a:solidFill>
                  <a:schemeClr val="tx1"/>
                </a:solidFill>
              </a:rPr>
              <a:t>Intel </a:t>
            </a:r>
            <a:r>
              <a:rPr lang="fi-FI" sz="1600" dirty="0">
                <a:solidFill>
                  <a:schemeClr val="tx1"/>
                </a:solidFill>
              </a:rPr>
              <a:t>E7-8890</a:t>
            </a:r>
            <a:r>
              <a:rPr sz="1600" dirty="0">
                <a:solidFill>
                  <a:schemeClr val="tx1"/>
                </a:solidFill>
              </a:rPr>
              <a:t>v3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sz="1600" dirty="0">
                <a:solidFill>
                  <a:schemeClr val="tx1"/>
                </a:solidFill>
              </a:rPr>
              <a:t>18C 2.5GHz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36 Core used – NIC RSS=2 to drive NIC performance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/>
                </a:solidFill>
              </a:rPr>
              <a:t>VPP cores not busy!</a:t>
            </a:r>
            <a:endParaRPr sz="1600" dirty="0">
              <a:solidFill>
                <a:schemeClr val="accent5"/>
              </a:solidFill>
            </a:endParaRP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accent5"/>
                </a:solidFill>
              </a:rPr>
              <a:t>Another </a:t>
            </a:r>
            <a:r>
              <a:rPr lang="en-US" sz="1600" dirty="0">
                <a:solidFill>
                  <a:schemeClr val="accent5"/>
                </a:solidFill>
              </a:rPr>
              <a:t>36</a:t>
            </a:r>
            <a:r>
              <a:rPr sz="1600" dirty="0">
                <a:solidFill>
                  <a:schemeClr val="accent5"/>
                </a:solidFill>
              </a:rPr>
              <a:t> cores </a:t>
            </a:r>
            <a:r>
              <a:rPr lang="en-US" sz="1600" dirty="0">
                <a:solidFill>
                  <a:schemeClr val="accent5"/>
                </a:solidFill>
              </a:rPr>
              <a:t>available </a:t>
            </a:r>
            <a:r>
              <a:rPr sz="1600" dirty="0">
                <a:solidFill>
                  <a:schemeClr val="accent5"/>
                </a:solidFill>
              </a:rPr>
              <a:t>for other services!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endParaRPr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476" y="0"/>
            <a:ext cx="11127317" cy="975783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3700" cap="all" dirty="0" err="1">
                <a:latin typeface="Arial Narrow"/>
                <a:cs typeface="Arial Narrow"/>
              </a:rPr>
              <a:t>vNet</a:t>
            </a:r>
            <a:r>
              <a:rPr lang="en-US" sz="3700" cap="all" dirty="0">
                <a:latin typeface="Arial Narrow"/>
                <a:cs typeface="Arial Narrow"/>
              </a:rPr>
              <a:t> benchmarking at scale: IPv4+SEcurity</a:t>
            </a:r>
            <a:br>
              <a:rPr lang="en-US" sz="3700" cap="all" dirty="0">
                <a:latin typeface="Arial Narrow"/>
                <a:cs typeface="Arial Narrow"/>
              </a:rPr>
            </a:br>
            <a:endParaRPr lang="en-US" sz="19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540" y="685801"/>
            <a:ext cx="6188347" cy="389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sz="1900" dirty="0">
                <a:solidFill>
                  <a:schemeClr val="accent5"/>
                </a:solidFill>
              </a:rPr>
              <a:t>Zero-Packet-Loss Throughput for 18 port 40GE, 36 cores, IPv4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285" y="5887720"/>
            <a:ext cx="2826715" cy="70173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b="1" dirty="0">
                <a:solidFill>
                  <a:srgbClr val="2B2929"/>
                </a:solidFill>
              </a:rPr>
              <a:t>64B =&gt; 238 Mpps</a:t>
            </a:r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endParaRPr lang="en-US" b="1" dirty="0"/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dirty="0">
                <a:solidFill>
                  <a:srgbClr val="C3DB64"/>
                </a:solidFill>
              </a:rPr>
              <a:t>NIC 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0400" y="5664201"/>
            <a:ext cx="2336800" cy="9356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    </a:t>
            </a:r>
            <a:r>
              <a:rPr lang="en-US" b="1" dirty="0">
                <a:solidFill>
                  <a:srgbClr val="2B2929"/>
                </a:solidFill>
              </a:rPr>
              <a:t>IMIX =&gt; 342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>
                <a:solidFill>
                  <a:srgbClr val="2B2929"/>
                </a:solidFill>
              </a:rPr>
              <a:t>1518B =&gt; 462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endParaRPr lang="en-US" b="1" dirty="0"/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1" y="4851400"/>
            <a:ext cx="4803649" cy="51373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rtd fwding, FIB up to 8M IPv4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z="1900" b="1" dirty="0">
                <a:solidFill>
                  <a:srgbClr val="FF0000"/>
                </a:solidFill>
              </a:rPr>
              <a:t>2k white-list </a:t>
            </a:r>
            <a:endParaRPr lang="en-US" b="1" dirty="0">
              <a:solidFill>
                <a:srgbClr val="FF0000"/>
              </a:solidFill>
            </a:endParaRP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/>
              <a:t>Zero Packet Loss Measurements</a:t>
            </a:r>
          </a:p>
        </p:txBody>
      </p:sp>
      <p:graphicFrame>
        <p:nvGraphicFramePr>
          <p:cNvPr id="25" name="Char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576"/>
              </p:ext>
            </p:extLst>
          </p:nvPr>
        </p:nvGraphicFramePr>
        <p:xfrm>
          <a:off x="137231" y="719914"/>
          <a:ext cx="6444396" cy="406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201" y="1106590"/>
            <a:ext cx="7061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Gbps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08595" y="4343400"/>
            <a:ext cx="6727406" cy="446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</a:rPr>
              <a:t>That is Right – No Impact on IMIX and 1518B Performance</a:t>
            </a:r>
          </a:p>
        </p:txBody>
      </p:sp>
      <p:graphicFrame>
        <p:nvGraphicFramePr>
          <p:cNvPr id="30" name="Char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93216"/>
              </p:ext>
            </p:extLst>
          </p:nvPr>
        </p:nvGraphicFramePr>
        <p:xfrm>
          <a:off x="6080018" y="724986"/>
          <a:ext cx="6188295" cy="412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00459" y="1128318"/>
            <a:ext cx="74561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Mpps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523444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22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Programmable Networking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45269" y="1597900"/>
            <a:ext cx="6737131" cy="413860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Many industries are transitioning to a more dynamic model to deliver network services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great unsolved problem is how to deliver network services in this more dynamic environment</a:t>
            </a:r>
          </a:p>
          <a:p>
            <a:endParaRPr lang="en-US" sz="2000" dirty="0" smtClean="0"/>
          </a:p>
          <a:p>
            <a:r>
              <a:rPr lang="en-US" sz="2000" dirty="0" smtClean="0"/>
              <a:t>Inordinate attention has been focused on the non-local network control plane (controllers)</a:t>
            </a:r>
          </a:p>
          <a:p>
            <a:pPr lvl="1"/>
            <a:r>
              <a:rPr lang="en-US" sz="2000" dirty="0" smtClean="0"/>
              <a:t>Necessary, but insufficient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There is a giant gap in the capabilities that foster delivery of </a:t>
            </a:r>
            <a:r>
              <a:rPr lang="en-US" sz="2000" dirty="0" smtClean="0">
                <a:solidFill>
                  <a:schemeClr val="tx1"/>
                </a:solidFill>
              </a:rPr>
              <a:t>dynamic Data Plane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6248" y="2651309"/>
            <a:ext cx="2874763" cy="2760952"/>
            <a:chOff x="1186248" y="2651309"/>
            <a:chExt cx="2874763" cy="2760952"/>
          </a:xfrm>
        </p:grpSpPr>
        <p:sp>
          <p:nvSpPr>
            <p:cNvPr id="14" name="Can 13"/>
            <p:cNvSpPr/>
            <p:nvPr/>
          </p:nvSpPr>
          <p:spPr>
            <a:xfrm rot="16200000">
              <a:off x="2416006" y="3767255"/>
              <a:ext cx="415248" cy="2874763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Programmable Data Plane</a:t>
              </a:r>
              <a:endParaRPr lang="en-US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1655805" y="3667203"/>
              <a:ext cx="271849" cy="1354524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2421924" y="2651309"/>
              <a:ext cx="239985" cy="2370417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>
              <a:off x="3217963" y="3667202"/>
              <a:ext cx="271849" cy="1354524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45615097"/>
              </p:ext>
            </p:extLst>
          </p:nvPr>
        </p:nvGraphicFramePr>
        <p:xfrm>
          <a:off x="886371" y="1303282"/>
          <a:ext cx="3279229" cy="301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</a:t>
            </a:r>
            <a:r>
              <a:rPr lang="en-US" sz="1600" dirty="0" smtClean="0">
                <a:solidFill>
                  <a:srgbClr val="FFFF00"/>
                </a:solidFill>
              </a:rPr>
              <a:t>1,000hp </a:t>
            </a:r>
            <a:r>
              <a:rPr lang="en-US" sz="1600" dirty="0">
                <a:solidFill>
                  <a:srgbClr val="FFFF00"/>
                </a:solidFill>
              </a:rPr>
              <a:t>car at </a:t>
            </a:r>
            <a:r>
              <a:rPr lang="en-US" sz="1600" dirty="0" smtClean="0">
                <a:solidFill>
                  <a:srgbClr val="FFFF00"/>
                </a:solidFill>
              </a:rPr>
              <a:t>100hp </a:t>
            </a:r>
            <a:r>
              <a:rPr lang="en-US" sz="1600" dirty="0">
                <a:solidFill>
                  <a:srgbClr val="FFFF00"/>
                </a:solidFill>
              </a:rPr>
              <a:t>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2" name="Oval 1"/>
          <p:cNvSpPr/>
          <p:nvPr/>
        </p:nvSpPr>
        <p:spPr>
          <a:xfrm>
            <a:off x="1636889" y="2540000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4622" y="4512733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95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1,000bhp car at 100bhp 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1144" y="3234462"/>
            <a:ext cx="7520007" cy="1569660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VPP is also counting the cycles-per-packet (CPP)</a:t>
            </a:r>
          </a:p>
          <a:p>
            <a:r>
              <a:rPr lang="en-US" sz="1600">
                <a:solidFill>
                  <a:srgbClr val="FFFF00"/>
                </a:solidFill>
              </a:rPr>
              <a:t>We know exactly what feature, service, packet processing activity is using the CPU cores</a:t>
            </a:r>
          </a:p>
          <a:p>
            <a:r>
              <a:rPr lang="en-US" sz="1600">
                <a:solidFill>
                  <a:srgbClr val="FFFF00"/>
                </a:solidFill>
              </a:rPr>
              <a:t>We can engineer, we can capacity plan, we can automate service placement</a:t>
            </a:r>
          </a:p>
          <a:p>
            <a:endParaRPr lang="en-US" sz="1600">
              <a:solidFill>
                <a:srgbClr val="FFFF00"/>
              </a:solidFill>
            </a:endParaRPr>
          </a:p>
          <a:p>
            <a:r>
              <a:rPr lang="en-US" sz="1600">
                <a:solidFill>
                  <a:srgbClr val="FFFF00"/>
                </a:solidFill>
              </a:rPr>
              <a:t>We can scale across many many CPU cores and computers</a:t>
            </a:r>
          </a:p>
          <a:p>
            <a:r>
              <a:rPr lang="en-US" sz="1600">
                <a:solidFill>
                  <a:srgbClr val="FFFF00"/>
                </a:solidFill>
              </a:rPr>
              <a:t>And AUTOMATE it easily – as it is after all just SOFTWARE</a:t>
            </a:r>
          </a:p>
        </p:txBody>
      </p:sp>
      <p:sp>
        <p:nvSpPr>
          <p:cNvPr id="11" name="Oval 10"/>
          <p:cNvSpPr/>
          <p:nvPr/>
        </p:nvSpPr>
        <p:spPr>
          <a:xfrm>
            <a:off x="8256802" y="4869160"/>
            <a:ext cx="1368508" cy="18002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6926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6187" y="3717032"/>
          <a:ext cx="4514851" cy="17739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25863"/>
                <a:gridCol w="3188988"/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Hardware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Cisco UCS C460 M4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Chipset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Intel® C610 series chipset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CPU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4 x Intel® Xeon® Processor </a:t>
                      </a:r>
                      <a:r>
                        <a:rPr lang="fi-FI" sz="1200" dirty="0">
                          <a:solidFill>
                            <a:schemeClr val="accent4"/>
                          </a:solidFill>
                          <a:effectLst/>
                        </a:rPr>
                        <a:t>E7-8890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 v3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(18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cores,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2.5GHz, 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45MB Cache)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Memory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2133 MHz, 512 GB Total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NICs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9 x 2p40GE Intel</a:t>
                      </a: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</a:rPr>
                        <a:t> XL710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18 x 40GE = 720GE !!</a:t>
                      </a:r>
                      <a:endParaRPr lang="en-US" sz="1200" baseline="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5622053"/>
            <a:ext cx="2376264" cy="114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14" y="2736304"/>
            <a:ext cx="6177677" cy="386104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31938" y="2436191"/>
          <a:ext cx="3943351" cy="11327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8EBCDC">
                        <a:tint val="50000"/>
                        <a:satMod val="300000"/>
                      </a:srgbClr>
                    </a:gs>
                    <a:gs pos="35000">
                      <a:srgbClr val="8EBCDC">
                        <a:tint val="37000"/>
                        <a:satMod val="300000"/>
                      </a:srgbClr>
                    </a:gs>
                    <a:gs pos="100000">
                      <a:srgbClr val="8EBCD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568340"/>
                <a:gridCol w="2375011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Software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Version 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Host Operating System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Ubuntu 14.04.3 LTS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Kernel version: 3.13.0-63-generic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DPDK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DPDK 2.2.0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FD.io VPP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</a:rPr>
                        <a:t>vpp v1.0.0-174~g57a90e5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174" y="2123581"/>
            <a:ext cx="1297433" cy="917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093" y="1587136"/>
            <a:ext cx="1515367" cy="397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003" y="739405"/>
            <a:ext cx="1143143" cy="65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0764" y="738703"/>
            <a:ext cx="1233309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223"/>
            <a:r>
              <a:rPr lang="en-US" sz="1351" b="1" dirty="0">
                <a:solidFill>
                  <a:srgbClr val="26BBD5"/>
                </a:solidFill>
              </a:rPr>
              <a:t>The </a:t>
            </a:r>
            <a:r>
              <a:rPr lang="en-US" sz="1351" b="1" dirty="0">
                <a:solidFill>
                  <a:srgbClr val="FF0000"/>
                </a:solidFill>
              </a:rPr>
              <a:t>Fast Data </a:t>
            </a:r>
            <a:r>
              <a:rPr lang="en-US" sz="1351" b="1" dirty="0">
                <a:solidFill>
                  <a:srgbClr val="26BBD5"/>
                </a:solidFill>
              </a:rPr>
              <a:t>Project (</a:t>
            </a:r>
            <a:r>
              <a:rPr lang="en-US" sz="1351" b="1" dirty="0" err="1">
                <a:solidFill>
                  <a:srgbClr val="26BBD5"/>
                </a:solidFill>
              </a:rPr>
              <a:t>FD.io</a:t>
            </a:r>
            <a:r>
              <a:rPr lang="en-US" sz="1351" b="1" dirty="0">
                <a:solidFill>
                  <a:srgbClr val="26BBD5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8129" y="12878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26BBD5"/>
                </a:solidFill>
              </a:rPr>
              <a:t>18 x 7.7trillion packets forwarded.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9353" y="1805721"/>
            <a:ext cx="456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FF6600"/>
                </a:solidFill>
              </a:rPr>
              <a:t>Max Packet Delay </a:t>
            </a:r>
            <a:r>
              <a:rPr lang="en-US" b="1" dirty="0">
                <a:solidFill>
                  <a:srgbClr val="FF6600"/>
                </a:solidFill>
              </a:rPr>
              <a:t>&lt;3.5 msec </a:t>
            </a:r>
            <a:r>
              <a:rPr lang="en-US" dirty="0">
                <a:solidFill>
                  <a:srgbClr val="FF6600"/>
                </a:solidFill>
              </a:rPr>
              <a:t>incl. the outliers!!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52184" y="947059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b="1" dirty="0">
                <a:solidFill>
                  <a:srgbClr val="26BBD5"/>
                </a:solidFill>
              </a:rPr>
              <a:t>The Soak Test Proof: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9336" y="1078402"/>
            <a:ext cx="4320480" cy="1342487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cs typeface="Arial Narrow"/>
              </a:rPr>
              <a:t>Low long-term max packet delay with FD.io VPP</a:t>
            </a:r>
          </a:p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FF6600"/>
                </a:solidFill>
                <a:cs typeface="Arial Narrow"/>
              </a:rPr>
              <a:t>&gt;&gt;120 msec long-term max packet delay measured by others for other vSwitches</a:t>
            </a:r>
          </a:p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2B2929"/>
                </a:solidFill>
                <a:cs typeface="Arial Narrow"/>
              </a:rPr>
              <a:t>But it is just not not there with VPP and stock Ubuntu 14.04 (no Linux tuning!)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3780" y="228599"/>
            <a:ext cx="11124419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09223">
              <a:defRPr/>
            </a:pPr>
            <a:r>
              <a:rPr sz="4000" cap="all">
                <a:solidFill>
                  <a:srgbClr val="25C6DD"/>
                </a:solidFill>
                <a:latin typeface="Arial Narrow"/>
                <a:cs typeface="Arial Narrow"/>
              </a:rPr>
              <a:t>ONE MORE THING – THE LONG TERM MAX DELAY</a:t>
            </a:r>
            <a:endParaRPr sz="2000">
              <a:solidFill>
                <a:srgbClr val="939598"/>
              </a:solidFill>
              <a:ea typeface="ＭＳ Ｐゴシック" charset="-128"/>
              <a:cs typeface="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88116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722206" y="2191079"/>
            <a:ext cx="546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FF6600"/>
                </a:solidFill>
              </a:rPr>
              <a:t>Min Packet Delay </a:t>
            </a:r>
            <a:r>
              <a:rPr lang="en-US" b="1" dirty="0">
                <a:solidFill>
                  <a:srgbClr val="FF6600"/>
                </a:solidFill>
              </a:rPr>
              <a:t>7..10 usec</a:t>
            </a:r>
            <a:r>
              <a:rPr lang="en-US" dirty="0">
                <a:solidFill>
                  <a:srgbClr val="FF6600"/>
                </a:solidFill>
              </a:rPr>
              <a:t>, Avg Packet Delay </a:t>
            </a:r>
            <a:r>
              <a:rPr lang="en-US" b="1" dirty="0">
                <a:solidFill>
                  <a:srgbClr val="FF6600"/>
                </a:solidFill>
              </a:rPr>
              <a:t>&lt;23 usec</a:t>
            </a:r>
            <a:r>
              <a:rPr lang="en-US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24392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8832304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318175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Max</a:t>
            </a: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48212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Min</a:t>
            </a: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8015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 err="1">
                <a:solidFill>
                  <a:srgbClr val="FF6600"/>
                </a:solidFill>
              </a:rPr>
              <a:t>Avg</a:t>
            </a:r>
            <a:endParaRPr lang="en-US" sz="1200" b="1" dirty="0">
              <a:solidFill>
                <a:srgbClr val="FF6600"/>
              </a:solidFill>
            </a:endParaRP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2602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55" y="154202"/>
            <a:ext cx="113402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Implementation Example: VPP as a </a:t>
            </a:r>
            <a:r>
              <a:rPr lang="en-US" dirty="0" err="1" smtClean="0">
                <a:solidFill>
                  <a:schemeClr val="tx1"/>
                </a:solidFill>
              </a:rPr>
              <a:t>vRouter</a:t>
            </a:r>
            <a:r>
              <a:rPr lang="en-US" dirty="0" smtClean="0">
                <a:solidFill>
                  <a:schemeClr val="tx1"/>
                </a:solidFill>
              </a:rPr>
              <a:t>/vSwitch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815" y="376082"/>
            <a:ext cx="5651401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Out of the box vSwitch/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vRouter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Including CLI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Switching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Can Create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Bridge Domains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Ports (including tunnel ports)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Connect ports to bridge domains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Program ARP termination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etc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Routing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Can Create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VRFs - thousands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Routes - millions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1601783"/>
            <a:ext cx="4724400" cy="40386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Host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5030783"/>
            <a:ext cx="4419600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4421183"/>
            <a:ext cx="4419600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DPDK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2668583"/>
            <a:ext cx="4419600" cy="12954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3125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Switch-1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3506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Switch-</a:t>
            </a:r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58400" y="3125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VRF-1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58400" y="3506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VRF-2</a:t>
            </a:r>
          </a:p>
        </p:txBody>
      </p:sp>
    </p:spTree>
    <p:extLst>
      <p:ext uri="{BB962C8B-B14F-4D97-AF65-F5344CB8AC3E}">
        <p14:creationId xmlns:p14="http://schemas.microsoft.com/office/powerpoint/2010/main" val="229095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2" y="143254"/>
            <a:ext cx="11340259" cy="1143000"/>
          </a:xfrm>
        </p:spPr>
        <p:txBody>
          <a:bodyPr/>
          <a:lstStyle/>
          <a:p>
            <a:r>
              <a:rPr lang="en-US" dirty="0" smtClean="0"/>
              <a:t>VPP </a:t>
            </a:r>
            <a:r>
              <a:rPr lang="en-US" dirty="0" err="1" smtClean="0"/>
              <a:t>vRouter</a:t>
            </a:r>
            <a:r>
              <a:rPr lang="en-US" dirty="0" smtClean="0"/>
              <a:t>/</a:t>
            </a:r>
            <a:r>
              <a:rPr lang="en-US" dirty="0" err="1" smtClean="0"/>
              <a:t>vSwitch</a:t>
            </a:r>
            <a:r>
              <a:rPr lang="en-US" dirty="0" smtClean="0"/>
              <a:t>: Local Programmability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81949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External App</a:t>
              </a: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778034" y="876174"/>
            <a:ext cx="5029200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Low Level API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Complete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Feature Rich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Performance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Example: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900k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routes/s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Shared memory/message queue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local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All CLI tasks can be done via API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Generated Low Level Bindings - existing today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 clients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Java clients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Others can be done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23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10" y="127038"/>
            <a:ext cx="11340259" cy="1143000"/>
          </a:xfrm>
        </p:spPr>
        <p:txBody>
          <a:bodyPr/>
          <a:lstStyle/>
          <a:p>
            <a:r>
              <a:rPr lang="en-US" dirty="0" smtClean="0"/>
              <a:t>VPP </a:t>
            </a:r>
            <a:r>
              <a:rPr lang="en-US" dirty="0" err="1" smtClean="0"/>
              <a:t>vRouter</a:t>
            </a:r>
            <a:r>
              <a:rPr lang="en-US" dirty="0" smtClean="0"/>
              <a:t>/vSwitch: Remote Programmability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latin typeface="Arial"/>
                <a:cs typeface="Arial"/>
              </a:rPr>
              <a:pPr/>
              <a:t>25</a:t>
            </a:fld>
            <a:endParaRPr lang="en-US"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63198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Data Plane Management Agent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25610" y="1133723"/>
            <a:ext cx="5083189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API: An approach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Data Plane Management 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Speaks low level API to VPP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(or VM or container) local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Exposes higher level API via some binding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Flexibility: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VPP does not force a particular Data Plane Management 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VPP does not force only *one* High Level API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Anybody can bring a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Data Plane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Management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API/Data Plane Management Agent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atch VPP app needs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63199" y="1270038"/>
            <a:ext cx="1065917" cy="1706184"/>
            <a:chOff x="6553200" y="1981200"/>
            <a:chExt cx="1314462" cy="2286000"/>
          </a:xfrm>
        </p:grpSpPr>
        <p:sp>
          <p:nvSpPr>
            <p:cNvPr id="45" name="Oval 44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46" name="Straight Arrow Connector 45"/>
            <p:cNvCxnSpPr>
              <a:endCxn id="45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53200" y="1981200"/>
              <a:ext cx="1314462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Arial"/>
                  <a:cs typeface="Arial"/>
                </a:rPr>
                <a:t>n</a:t>
              </a:r>
              <a:r>
                <a:rPr lang="en-US" sz="12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etconf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/yang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97836" y="1270038"/>
            <a:ext cx="595035" cy="1706184"/>
            <a:chOff x="6789687" y="1981200"/>
            <a:chExt cx="733781" cy="2286000"/>
          </a:xfrm>
        </p:grpSpPr>
        <p:sp>
          <p:nvSpPr>
            <p:cNvPr id="49" name="Oval 48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50" name="Straight Arrow Connector 49"/>
            <p:cNvCxnSpPr>
              <a:endCxn id="49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89687" y="1981200"/>
              <a:ext cx="73378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REST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76528" y="1250775"/>
            <a:ext cx="1039768" cy="1706184"/>
            <a:chOff x="6789687" y="1981200"/>
            <a:chExt cx="1282215" cy="2286000"/>
          </a:xfrm>
        </p:grpSpPr>
        <p:sp>
          <p:nvSpPr>
            <p:cNvPr id="53" name="Oval 52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54" name="Straight Arrow Connector 53"/>
            <p:cNvCxnSpPr>
              <a:endCxn id="53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89687" y="1981200"/>
              <a:ext cx="1282215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Other (BGP)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920432" y="2882772"/>
            <a:ext cx="2261179" cy="1370342"/>
          </a:xfrm>
          <a:prstGeom prst="rect">
            <a:avLst/>
          </a:prstGeom>
          <a:noFill/>
          <a:ln>
            <a:solidFill>
              <a:srgbClr val="2B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30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64" y="2645187"/>
            <a:ext cx="6832459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Honeycomb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</p:spTree>
    <p:extLst>
      <p:ext uri="{BB962C8B-B14F-4D97-AF65-F5344CB8AC3E}">
        <p14:creationId xmlns:p14="http://schemas.microsoft.com/office/powerpoint/2010/main" val="226269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130593"/>
            <a:ext cx="11612453" cy="1143000"/>
          </a:xfrm>
        </p:spPr>
        <p:txBody>
          <a:bodyPr/>
          <a:lstStyle/>
          <a:p>
            <a:r>
              <a:rPr lang="en-US" sz="3200" smtClean="0"/>
              <a:t>Honeycomb Data </a:t>
            </a:r>
            <a:r>
              <a:rPr lang="en-US" sz="3200" dirty="0" smtClean="0"/>
              <a:t>Plane Management Agent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81949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ODL Honeycomb Agent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778034" y="876174"/>
            <a:ext cx="4685033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API: An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Approach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Yang Models via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restconf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local ODL instance (Honeycomb) using low level API over generated Java Bindings to talk to VPP App, and exposing yang models over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restconf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Initial example: Bridge Domains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81949" y="1270038"/>
            <a:ext cx="864368" cy="1706184"/>
            <a:chOff x="6553200" y="1981200"/>
            <a:chExt cx="1065917" cy="2286000"/>
          </a:xfrm>
        </p:grpSpPr>
        <p:sp>
          <p:nvSpPr>
            <p:cNvPr id="45" name="Oval 44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46" name="Straight Arrow Connector 45"/>
            <p:cNvCxnSpPr>
              <a:endCxn id="45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53200" y="1981200"/>
              <a:ext cx="1065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</a:rPr>
                <a:t>n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etconf</a:t>
              </a:r>
              <a:r>
                <a:rPr lang="en-US" sz="1200" dirty="0" smtClean="0">
                  <a:solidFill>
                    <a:srgbClr val="000000"/>
                  </a:solidFill>
                </a:rPr>
                <a:t>/yang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16585" y="1270038"/>
            <a:ext cx="489061" cy="1706184"/>
            <a:chOff x="6789687" y="1981200"/>
            <a:chExt cx="603097" cy="2286000"/>
          </a:xfrm>
        </p:grpSpPr>
        <p:sp>
          <p:nvSpPr>
            <p:cNvPr id="49" name="Oval 48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0" name="Straight Arrow Connector 49"/>
            <p:cNvCxnSpPr>
              <a:endCxn id="49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89687" y="1981200"/>
              <a:ext cx="603097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REST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95280" y="1250775"/>
            <a:ext cx="938077" cy="1706184"/>
            <a:chOff x="6789687" y="1981200"/>
            <a:chExt cx="1156812" cy="2286000"/>
          </a:xfrm>
        </p:grpSpPr>
        <p:sp>
          <p:nvSpPr>
            <p:cNvPr id="53" name="Oval 52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4" name="Straight Arrow Connector 53"/>
            <p:cNvCxnSpPr>
              <a:endCxn id="53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89687" y="1981200"/>
              <a:ext cx="1156812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Other (BGP)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739183" y="2882772"/>
            <a:ext cx="2261179" cy="1370342"/>
          </a:xfrm>
          <a:prstGeom prst="rect">
            <a:avLst/>
          </a:prstGeom>
          <a:noFill/>
          <a:ln>
            <a:solidFill>
              <a:srgbClr val="2B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52" y="1632857"/>
            <a:ext cx="10764762" cy="215533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ONE:</a:t>
            </a:r>
            <a:br>
              <a:rPr lang="en-US" sz="9600" dirty="0" smtClean="0"/>
            </a:br>
            <a:r>
              <a:rPr lang="en-US" sz="8000" dirty="0" smtClean="0"/>
              <a:t>Overlay Network Engine</a:t>
            </a:r>
            <a:endParaRPr lang="en-US" sz="8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Issues/Limitations with Existing Data Plane </a:t>
            </a:r>
            <a:r>
              <a:rPr lang="en-US" dirty="0"/>
              <a:t>S</a:t>
            </a:r>
            <a:r>
              <a:rPr lang="en-US" dirty="0" smtClean="0"/>
              <a:t>olutions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8522" y="1295731"/>
            <a:ext cx="9489122" cy="496354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Known issues with Performance, Scalability &amp; Stability</a:t>
            </a:r>
          </a:p>
          <a:p>
            <a:r>
              <a:rPr lang="en-US" sz="1800" dirty="0" smtClean="0"/>
              <a:t>Overly Complex Architectures</a:t>
            </a:r>
          </a:p>
          <a:p>
            <a:pPr lvl="1"/>
            <a:r>
              <a:rPr lang="en-US" sz="1600" dirty="0" smtClean="0"/>
              <a:t>Hard to evolve</a:t>
            </a:r>
          </a:p>
          <a:p>
            <a:pPr lvl="1"/>
            <a:r>
              <a:rPr lang="en-US" sz="1600" dirty="0" smtClean="0"/>
              <a:t>Slow rate of innovation</a:t>
            </a:r>
          </a:p>
          <a:p>
            <a:pPr lvl="1"/>
            <a:r>
              <a:rPr lang="en-US" sz="1600" dirty="0" smtClean="0"/>
              <a:t>Steep learning curve</a:t>
            </a:r>
          </a:p>
          <a:p>
            <a:r>
              <a:rPr lang="en-US" sz="1800" dirty="0" smtClean="0"/>
              <a:t>Hard to deploy/upgrade/operate</a:t>
            </a:r>
          </a:p>
          <a:p>
            <a:pPr lvl="1"/>
            <a:r>
              <a:rPr lang="en-US" sz="1600" dirty="0" smtClean="0"/>
              <a:t>slow cycles, too many kernel dependencies</a:t>
            </a:r>
          </a:p>
          <a:p>
            <a:r>
              <a:rPr lang="en-US" sz="1800" dirty="0" smtClean="0"/>
              <a:t>Lack of :</a:t>
            </a:r>
          </a:p>
          <a:p>
            <a:pPr lvl="1"/>
            <a:r>
              <a:rPr lang="en-US" sz="1800" dirty="0" smtClean="0"/>
              <a:t>automated end-to-end system testing frameworks</a:t>
            </a:r>
          </a:p>
          <a:p>
            <a:pPr lvl="2"/>
            <a:r>
              <a:rPr lang="en-US" sz="1600" dirty="0" smtClean="0"/>
              <a:t>leads to unpredictable system behavior</a:t>
            </a:r>
            <a:endParaRPr lang="en-US" sz="1600" dirty="0"/>
          </a:p>
          <a:p>
            <a:pPr lvl="1"/>
            <a:r>
              <a:rPr lang="en-US" sz="1800" dirty="0" smtClean="0"/>
              <a:t>support for diverse/custom hardware</a:t>
            </a:r>
          </a:p>
          <a:p>
            <a:pPr lvl="1"/>
            <a:r>
              <a:rPr lang="en-US" sz="1800" dirty="0" smtClean="0"/>
              <a:t>portability across compute platforms</a:t>
            </a:r>
          </a:p>
          <a:p>
            <a:pPr lvl="1"/>
            <a:r>
              <a:rPr lang="en-US" sz="1800" dirty="0" smtClean="0"/>
              <a:t>optimal use of compute microarchitectures</a:t>
            </a:r>
          </a:p>
          <a:p>
            <a:pPr lvl="1"/>
            <a:r>
              <a:rPr lang="en-US" sz="1800" dirty="0" smtClean="0"/>
              <a:t>network level instrumentation</a:t>
            </a:r>
          </a:p>
          <a:p>
            <a:pPr lvl="2"/>
            <a:r>
              <a:rPr lang="en-US" sz="1600" dirty="0" smtClean="0"/>
              <a:t>Few </a:t>
            </a:r>
            <a:r>
              <a:rPr lang="en-US" sz="1600" dirty="0" err="1" smtClean="0"/>
              <a:t>debugability</a:t>
            </a:r>
            <a:r>
              <a:rPr lang="en-US" sz="1600" dirty="0" smtClean="0"/>
              <a:t> features</a:t>
            </a:r>
          </a:p>
          <a:p>
            <a:pPr lvl="2"/>
            <a:r>
              <a:rPr lang="en-US" sz="1600" dirty="0" smtClean="0"/>
              <a:t>Few if any Statistics/Counters exposed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44042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605317" y="2731008"/>
            <a:ext cx="0" cy="27553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2556" y="2731008"/>
            <a:ext cx="0" cy="27553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46910" y="5036190"/>
            <a:ext cx="8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overlay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4940" y="5117068"/>
            <a:ext cx="8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overlay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2438" y="5117068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underlay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5489" y="1363067"/>
            <a:ext cx="221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Overlay Control </a:t>
            </a:r>
            <a:r>
              <a:rPr lang="en-US" dirty="0" smtClean="0">
                <a:solidFill>
                  <a:schemeClr val="accent2"/>
                </a:solidFill>
              </a:rPr>
              <a:t>Plane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4373576" y="2395228"/>
            <a:ext cx="1727504" cy="1529530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53841" y="2447925"/>
            <a:ext cx="20731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Retrieve destination</a:t>
            </a:r>
          </a:p>
          <a:p>
            <a:r>
              <a:rPr lang="en-US" dirty="0" smtClean="0"/>
              <a:t>mapping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6110" y="2180912"/>
            <a:ext cx="1417320" cy="1195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80410" y="2392216"/>
            <a:ext cx="1169670" cy="236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b-&gt;B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8303" y="2716298"/>
            <a:ext cx="1169670" cy="236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-&gt;{D, E}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1766" y="161621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Map-Cache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076" y="3028748"/>
            <a:ext cx="1169670" cy="236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]-&gt;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25525" y="449698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b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8864" y="4234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>
            <a:off x="4659576" y="4116299"/>
            <a:ext cx="2622417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70707" y="5123537"/>
            <a:ext cx="46733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Encapsulate and forward packets over underlay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>
            <a:off x="4659576" y="4116299"/>
            <a:ext cx="2622417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657344" y="4218432"/>
            <a:ext cx="2572512" cy="353723"/>
          </a:xfrm>
          <a:custGeom>
            <a:avLst/>
            <a:gdLst>
              <a:gd name="connsiteX0" fmla="*/ 0 w 2572512"/>
              <a:gd name="connsiteY0" fmla="*/ 0 h 353723"/>
              <a:gd name="connsiteX1" fmla="*/ 1536192 w 2572512"/>
              <a:gd name="connsiteY1" fmla="*/ 353568 h 353723"/>
              <a:gd name="connsiteX2" fmla="*/ 2572512 w 2572512"/>
              <a:gd name="connsiteY2" fmla="*/ 48768 h 3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2512" h="353723">
                <a:moveTo>
                  <a:pt x="0" y="0"/>
                </a:moveTo>
                <a:cubicBezTo>
                  <a:pt x="553720" y="172720"/>
                  <a:pt x="1107440" y="345440"/>
                  <a:pt x="1536192" y="353568"/>
                </a:cubicBezTo>
                <a:cubicBezTo>
                  <a:pt x="1964944" y="361696"/>
                  <a:pt x="2572512" y="48768"/>
                  <a:pt x="2572512" y="48768"/>
                </a:cubicBezTo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78931" y="5113573"/>
            <a:ext cx="29365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multiple paths </a:t>
            </a:r>
            <a:r>
              <a:rPr lang="en-US" smtClean="0"/>
              <a:t>if possible</a:t>
            </a: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81911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98843" y="4226560"/>
            <a:ext cx="569517" cy="18465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59576" y="4116299"/>
            <a:ext cx="2622417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32931" y="5123537"/>
            <a:ext cx="33330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Decap</a:t>
            </a:r>
            <a:r>
              <a:rPr lang="en-US" dirty="0" smtClean="0"/>
              <a:t> and forward to destination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205" y="1389888"/>
            <a:ext cx="1981200" cy="114648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080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0953" y="3738880"/>
            <a:ext cx="14325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5"/>
          <p:cNvPicPr>
            <a:picLocks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50080" y="3359826"/>
            <a:ext cx="3302000" cy="1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uter symbol by cyberscooty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3" y="3924758"/>
            <a:ext cx="583966" cy="383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1" y="3661492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imple PC by hector gomez - Simple isometric 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52" y="3738880"/>
            <a:ext cx="615584" cy="75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322448" y="1460428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7F7F7F"/>
                </a:solidFill>
              </a:rPr>
              <a:t>SDN Controller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5317" y="34768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VPP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69425" y="4181856"/>
            <a:ext cx="512168" cy="2377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98843" y="4226560"/>
            <a:ext cx="569517" cy="18465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59576" y="4116299"/>
            <a:ext cx="2622417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7" idx="2"/>
          </p:cNvCxnSpPr>
          <p:nvPr/>
        </p:nvCxnSpPr>
        <p:spPr>
          <a:xfrm flipV="1">
            <a:off x="4373576" y="2395228"/>
            <a:ext cx="1727504" cy="1529530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2304" y="2663772"/>
            <a:ext cx="229857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Reprogram forwarding</a:t>
            </a:r>
            <a:endParaRPr lang="en-US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5522438" y="1862693"/>
            <a:ext cx="1157283" cy="532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0"/>
    </mc:Choice>
    <mc:Fallback xmlns="">
      <p:transition spd="slow" advTm="43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64" y="2645187"/>
            <a:ext cx="6832459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NSH SFC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</p:spTree>
    <p:extLst>
      <p:ext uri="{BB962C8B-B14F-4D97-AF65-F5344CB8AC3E}">
        <p14:creationId xmlns:p14="http://schemas.microsoft.com/office/powerpoint/2010/main" val="29373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Introducing Fast Data: fd.io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New project in Linux Foundation</a:t>
            </a:r>
          </a:p>
          <a:p>
            <a:pPr lvl="1"/>
            <a:r>
              <a:rPr lang="en-US" sz="1800" dirty="0" smtClean="0"/>
              <a:t>Multi-party</a:t>
            </a:r>
          </a:p>
          <a:p>
            <a:pPr lvl="1"/>
            <a:r>
              <a:rPr lang="en-US" sz="1800" dirty="0" smtClean="0"/>
              <a:t>Multi-project</a:t>
            </a:r>
          </a:p>
          <a:p>
            <a:r>
              <a:rPr lang="en-US" dirty="0" smtClean="0"/>
              <a:t>What does multi-party mean?</a:t>
            </a:r>
          </a:p>
          <a:p>
            <a:pPr lvl="1"/>
            <a:r>
              <a:rPr lang="en-US" sz="1800" dirty="0" smtClean="0"/>
              <a:t>Multiple members - Open to all</a:t>
            </a:r>
          </a:p>
          <a:p>
            <a:r>
              <a:rPr lang="en-US" dirty="0" smtClean="0"/>
              <a:t>What does multi-project mean?</a:t>
            </a:r>
          </a:p>
          <a:p>
            <a:pPr lvl="1"/>
            <a:r>
              <a:rPr lang="en-US" sz="1800" dirty="0" smtClean="0"/>
              <a:t>Multiple subprojects</a:t>
            </a:r>
          </a:p>
          <a:p>
            <a:pPr lvl="1"/>
            <a:r>
              <a:rPr lang="en-US" sz="1800" dirty="0" smtClean="0"/>
              <a:t>Subproject autonomy</a:t>
            </a:r>
          </a:p>
          <a:p>
            <a:pPr lvl="1"/>
            <a:r>
              <a:rPr lang="en-US" sz="1800" dirty="0" smtClean="0"/>
              <a:t>Cross </a:t>
            </a:r>
            <a:r>
              <a:rPr lang="en-US" sz="1800" dirty="0"/>
              <a:t>p</a:t>
            </a:r>
            <a:r>
              <a:rPr lang="en-US" sz="1800" dirty="0" smtClean="0"/>
              <a:t>roject synergy</a:t>
            </a:r>
          </a:p>
          <a:p>
            <a:pPr lvl="1"/>
            <a:r>
              <a:rPr lang="en-US" sz="1800" dirty="0" smtClean="0"/>
              <a:t>Open to new subprojects</a:t>
            </a:r>
          </a:p>
          <a:p>
            <a:pPr lvl="1"/>
            <a:r>
              <a:rPr lang="en-US" sz="1800" dirty="0" smtClean="0"/>
              <a:t>Anyone can propose a subproject</a:t>
            </a:r>
          </a:p>
          <a:p>
            <a:pPr lvl="1"/>
            <a:r>
              <a:rPr lang="en-US" sz="1800" dirty="0" smtClean="0"/>
              <a:t>Allows for innovation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3756" y="1328725"/>
            <a:ext cx="584662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Create </a:t>
            </a:r>
            <a:r>
              <a:rPr lang="en-US" sz="2000" dirty="0"/>
              <a:t>a Platform that enables Data Plane Services that are:</a:t>
            </a:r>
          </a:p>
          <a:p>
            <a:pPr lvl="1"/>
            <a:r>
              <a:rPr lang="en-US" dirty="0"/>
              <a:t>Highly performant</a:t>
            </a:r>
          </a:p>
          <a:p>
            <a:pPr lvl="1"/>
            <a:r>
              <a:rPr lang="en-US" dirty="0"/>
              <a:t>Modular and extensible</a:t>
            </a:r>
          </a:p>
          <a:p>
            <a:pPr lvl="1"/>
            <a:r>
              <a:rPr lang="en-US" dirty="0"/>
              <a:t>Open source </a:t>
            </a:r>
          </a:p>
          <a:p>
            <a:pPr lvl="1"/>
            <a:r>
              <a:rPr lang="en-US" dirty="0"/>
              <a:t>Interoperable</a:t>
            </a:r>
          </a:p>
          <a:p>
            <a:pPr lvl="1"/>
            <a:r>
              <a:rPr lang="en-US" dirty="0"/>
              <a:t>Multi-Vendor</a:t>
            </a:r>
          </a:p>
          <a:p>
            <a:pPr lvl="1"/>
            <a:endParaRPr lang="en-US" sz="800" dirty="0"/>
          </a:p>
          <a:p>
            <a:r>
              <a:rPr lang="en-US" sz="2000" dirty="0"/>
              <a:t>Platform fosters innovation and synergistic interoperability between Data Plane </a:t>
            </a:r>
            <a:r>
              <a:rPr lang="en-US" sz="2000" dirty="0" smtClean="0"/>
              <a:t>Services</a:t>
            </a:r>
          </a:p>
          <a:p>
            <a:endParaRPr lang="en-US" sz="2000" dirty="0"/>
          </a:p>
          <a:p>
            <a:r>
              <a:rPr lang="en-US" sz="2000" dirty="0"/>
              <a:t>Source of Continuous Integration resources for Data Plane services based on the Consortium’s project/</a:t>
            </a:r>
            <a:r>
              <a:rPr lang="en-US" sz="2000" dirty="0" smtClean="0"/>
              <a:t>subprojects</a:t>
            </a:r>
          </a:p>
          <a:p>
            <a:endParaRPr lang="en-US" sz="2000" dirty="0"/>
          </a:p>
          <a:p>
            <a:r>
              <a:rPr lang="en-US" sz="2000" dirty="0" smtClean="0"/>
              <a:t>Meet the functionality needs of developers, </a:t>
            </a:r>
            <a:r>
              <a:rPr lang="en-US" sz="2000" dirty="0" err="1" smtClean="0"/>
              <a:t>deployers</a:t>
            </a:r>
            <a:r>
              <a:rPr lang="en-US" sz="2000" dirty="0" smtClean="0"/>
              <a:t>, datacenter operators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52674" y="763387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f</a:t>
            </a:r>
            <a:r>
              <a:rPr lang="en-US" sz="3200" dirty="0" smtClean="0">
                <a:latin typeface="Apple Chancery" charset="0"/>
                <a:ea typeface="Apple Chancery" charset="0"/>
                <a:cs typeface="Apple Chancery" charset="0"/>
              </a:rPr>
              <a:t>d.io Charter</a:t>
            </a:r>
            <a:endParaRPr lang="en-US" sz="32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70" y="-118921"/>
            <a:ext cx="254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616270" y="1931382"/>
            <a:ext cx="1856233" cy="1756788"/>
          </a:xfrm>
          <a:prstGeom prst="roundRect">
            <a:avLst/>
          </a:prstGeom>
          <a:solidFill>
            <a:srgbClr val="CCFFCC">
              <a:alpha val="62000"/>
            </a:srgbClr>
          </a:solidFill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Service Chaining Orchestration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0"/>
          </p:nvPr>
        </p:nvSpPr>
        <p:spPr>
          <a:xfrm>
            <a:off x="265639" y="1349528"/>
            <a:ext cx="11036459" cy="4224280"/>
          </a:xfrm>
        </p:spPr>
        <p:txBody>
          <a:bodyPr/>
          <a:lstStyle/>
          <a:p>
            <a:r>
              <a:rPr lang="en-US" sz="2400" dirty="0" smtClean="0"/>
              <a:t>NSH_SFC is a VPP plugin</a:t>
            </a:r>
            <a:endParaRPr lang="en-US" sz="2400" dirty="0"/>
          </a:p>
          <a:p>
            <a:pPr lvl="1"/>
            <a:r>
              <a:rPr lang="en-US" sz="2000" dirty="0" smtClean="0"/>
              <a:t>NSH </a:t>
            </a:r>
            <a:r>
              <a:rPr lang="en-US" sz="2000" dirty="0" err="1" smtClean="0"/>
              <a:t>encap</a:t>
            </a:r>
            <a:r>
              <a:rPr lang="en-US" sz="2000" dirty="0" smtClean="0"/>
              <a:t>/</a:t>
            </a:r>
            <a:r>
              <a:rPr lang="en-US" sz="2000" dirty="0" err="1" smtClean="0"/>
              <a:t>decap</a:t>
            </a:r>
            <a:endParaRPr lang="en-US" sz="2000" dirty="0" smtClean="0"/>
          </a:p>
          <a:p>
            <a:pPr lvl="1"/>
            <a:r>
              <a:rPr lang="en-US" sz="2000" dirty="0" smtClean="0"/>
              <a:t>NSH forwarding</a:t>
            </a:r>
          </a:p>
          <a:p>
            <a:pPr lvl="1"/>
            <a:r>
              <a:rPr lang="en-US" sz="2000" dirty="0" smtClean="0"/>
              <a:t>NSH proxy</a:t>
            </a:r>
          </a:p>
          <a:p>
            <a:r>
              <a:rPr lang="en-US" sz="2300" dirty="0" smtClean="0"/>
              <a:t>Available roles:</a:t>
            </a:r>
          </a:p>
          <a:p>
            <a:pPr marL="694104" lvl="2" indent="-298382">
              <a:spcBef>
                <a:spcPts val="1480"/>
              </a:spcBef>
            </a:pPr>
            <a:r>
              <a:rPr lang="en-US" sz="2000" dirty="0"/>
              <a:t>VPP+NSH_SFC for </a:t>
            </a:r>
            <a:r>
              <a:rPr lang="en-US" sz="2000" dirty="0" smtClean="0"/>
              <a:t>classifier</a:t>
            </a:r>
          </a:p>
          <a:p>
            <a:pPr lvl="1"/>
            <a:r>
              <a:rPr lang="en-US" sz="2000" dirty="0" smtClean="0"/>
              <a:t>SFF</a:t>
            </a:r>
          </a:p>
          <a:p>
            <a:pPr lvl="1"/>
            <a:r>
              <a:rPr lang="en-US" sz="2000" dirty="0" smtClean="0"/>
              <a:t>VPP+NSH_SFC as SF framework</a:t>
            </a:r>
          </a:p>
          <a:p>
            <a:pPr marL="389377" lvl="1" indent="0">
              <a:buNone/>
            </a:pPr>
            <a:endParaRPr lang="en-US" sz="2000" dirty="0" smtClean="0"/>
          </a:p>
          <a:p>
            <a:pPr lvl="1"/>
            <a:endParaRPr lang="en-US" sz="1700" dirty="0"/>
          </a:p>
        </p:txBody>
      </p:sp>
      <p:sp>
        <p:nvSpPr>
          <p:cNvPr id="60" name="Title 59"/>
          <p:cNvSpPr>
            <a:spLocks noGrp="1"/>
          </p:cNvSpPr>
          <p:nvPr>
            <p:ph type="ctrTitle"/>
          </p:nvPr>
        </p:nvSpPr>
        <p:spPr>
          <a:xfrm>
            <a:off x="346322" y="292103"/>
            <a:ext cx="11546635" cy="1083695"/>
          </a:xfrm>
        </p:spPr>
        <p:txBody>
          <a:bodyPr/>
          <a:lstStyle/>
          <a:p>
            <a:r>
              <a:rPr lang="en-US" sz="3700" dirty="0" smtClean="0">
                <a:solidFill>
                  <a:srgbClr val="2046A5"/>
                </a:solidFill>
              </a:rPr>
              <a:t>NSH_SFC project in SFC Architecture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stCxn id="12" idx="3"/>
            <a:endCxn id="43" idx="1"/>
          </p:cNvCxnSpPr>
          <p:nvPr/>
        </p:nvCxnSpPr>
        <p:spPr>
          <a:xfrm flipV="1">
            <a:off x="3717317" y="6348794"/>
            <a:ext cx="7749069" cy="191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379977" y="4398452"/>
            <a:ext cx="640380" cy="66998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SF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(VM)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97870" y="4872930"/>
            <a:ext cx="519062" cy="196388"/>
          </a:xfrm>
          <a:prstGeom prst="rect">
            <a:avLst/>
          </a:prstGeom>
          <a:solidFill>
            <a:srgbClr val="F4FF07">
              <a:alpha val="76000"/>
            </a:srgbClr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2116" tIns="41057" rIns="82116" bIns="41057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319" eaLnBrk="0" hangingPunct="0">
              <a:lnSpc>
                <a:spcPct val="90000"/>
              </a:lnSpc>
            </a:pPr>
            <a:r>
              <a:rPr lang="en-US" sz="800" b="1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5546095" y="5090909"/>
            <a:ext cx="1238503" cy="1715839"/>
          </a:xfrm>
          <a:prstGeom prst="roundRect">
            <a:avLst/>
          </a:prstGeom>
          <a:noFill/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(v)switch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35975" y="6188424"/>
            <a:ext cx="771740" cy="33528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Forwarding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55057" y="4872928"/>
            <a:ext cx="519062" cy="196388"/>
          </a:xfrm>
          <a:prstGeom prst="rect">
            <a:avLst/>
          </a:prstGeom>
          <a:solidFill>
            <a:schemeClr val="accent5">
              <a:lumMod val="40000"/>
              <a:lumOff val="60000"/>
              <a:alpha val="76000"/>
            </a:schemeClr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2116" tIns="41057" rIns="82116" bIns="41057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319" eaLnBrk="0" hangingPunct="0">
              <a:lnSpc>
                <a:spcPct val="90000"/>
              </a:lnSpc>
            </a:pPr>
            <a:r>
              <a:rPr lang="en-US" sz="800" b="1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1704" y="6138749"/>
            <a:ext cx="725613" cy="42391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Service Classifier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4300" y="4403702"/>
            <a:ext cx="923480" cy="664731"/>
          </a:xfrm>
          <a:prstGeom prst="roundRect">
            <a:avLst/>
          </a:prstGeom>
          <a:noFill/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SF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(Physical)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6016489" y="5316015"/>
            <a:ext cx="1411335" cy="115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  <a:latin typeface="Calibri"/>
                <a:cs typeface="Calibri"/>
              </a:rPr>
              <a:t>Service</a:t>
            </a:r>
            <a:r>
              <a:rPr lang="en-US" sz="1100" i="1" baseline="30000" dirty="0">
                <a:solidFill>
                  <a:schemeClr val="bg1"/>
                </a:solidFill>
                <a:latin typeface="Calibri"/>
                <a:cs typeface="Calibri"/>
              </a:rPr>
              <a:t>1 VLAN</a:t>
            </a:r>
            <a:endParaRPr lang="en-US" sz="11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702178" y="5487827"/>
            <a:ext cx="1038664" cy="440804"/>
          </a:xfrm>
          <a:prstGeom prst="roundRect">
            <a:avLst/>
          </a:prstGeom>
          <a:solidFill>
            <a:srgbClr val="6E9EC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Service Function Forwarder (SFF)</a:t>
            </a:r>
            <a:endParaRPr lang="en-US" sz="800" b="1" baseline="-250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0" idx="0"/>
            <a:endCxn id="15" idx="2"/>
          </p:cNvCxnSpPr>
          <p:nvPr/>
        </p:nvCxnSpPr>
        <p:spPr>
          <a:xfrm flipH="1" flipV="1">
            <a:off x="6221511" y="5928631"/>
            <a:ext cx="335" cy="259795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" idx="0"/>
            <a:endCxn id="13" idx="2"/>
          </p:cNvCxnSpPr>
          <p:nvPr/>
        </p:nvCxnSpPr>
        <p:spPr>
          <a:xfrm rot="16200000" flipV="1">
            <a:off x="5784080" y="5050395"/>
            <a:ext cx="419395" cy="455470"/>
          </a:xfrm>
          <a:prstGeom prst="bentConnector3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5" idx="0"/>
            <a:endCxn id="11" idx="2"/>
          </p:cNvCxnSpPr>
          <p:nvPr/>
        </p:nvCxnSpPr>
        <p:spPr>
          <a:xfrm rot="5400000" flipH="1" flipV="1">
            <a:off x="6258793" y="5032034"/>
            <a:ext cx="418511" cy="493076"/>
          </a:xfrm>
          <a:prstGeom prst="bentConnector3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93257" y="2463652"/>
            <a:ext cx="1260336" cy="50003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Control Plane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5656" y="2966078"/>
            <a:ext cx="1260336" cy="500036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Policy Plane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79373" y="4408410"/>
            <a:ext cx="640380" cy="66998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SF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(VM)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97266" y="4882887"/>
            <a:ext cx="519062" cy="196388"/>
          </a:xfrm>
          <a:prstGeom prst="rect">
            <a:avLst/>
          </a:prstGeom>
          <a:solidFill>
            <a:srgbClr val="F4FF07">
              <a:alpha val="76000"/>
            </a:srgbClr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2116" tIns="41057" rIns="82116" bIns="41057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319" eaLnBrk="0" hangingPunct="0">
              <a:lnSpc>
                <a:spcPct val="90000"/>
              </a:lnSpc>
            </a:pPr>
            <a:r>
              <a:rPr lang="en-US" sz="800" b="1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23" name="Rounded Rectangle 22"/>
          <p:cNvSpPr/>
          <p:nvPr/>
        </p:nvSpPr>
        <p:spPr>
          <a:xfrm rot="16200000">
            <a:off x="8445491" y="5100866"/>
            <a:ext cx="1238503" cy="1715839"/>
          </a:xfrm>
          <a:prstGeom prst="roundRect">
            <a:avLst/>
          </a:prstGeom>
          <a:noFill/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(v)switch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35371" y="6198381"/>
            <a:ext cx="771740" cy="33528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Forwarding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354453" y="4882886"/>
            <a:ext cx="519062" cy="196388"/>
          </a:xfrm>
          <a:prstGeom prst="rect">
            <a:avLst/>
          </a:prstGeom>
          <a:solidFill>
            <a:schemeClr val="accent5">
              <a:lumMod val="40000"/>
              <a:lumOff val="60000"/>
              <a:alpha val="76000"/>
            </a:schemeClr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2116" tIns="41057" rIns="82116" bIns="41057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319" eaLnBrk="0" hangingPunct="0">
              <a:lnSpc>
                <a:spcPct val="90000"/>
              </a:lnSpc>
            </a:pPr>
            <a:r>
              <a:rPr lang="en-US" sz="800" b="1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203696" y="4413659"/>
            <a:ext cx="923480" cy="664731"/>
          </a:xfrm>
          <a:prstGeom prst="roundRect">
            <a:avLst/>
          </a:prstGeom>
          <a:noFill/>
          <a:ln w="3175">
            <a:solidFill>
              <a:srgbClr val="00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t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SF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(Physical)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8915885" y="5325972"/>
            <a:ext cx="1411335" cy="115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  <a:latin typeface="Calibri"/>
                <a:cs typeface="Calibri"/>
              </a:rPr>
              <a:t>Service</a:t>
            </a:r>
            <a:r>
              <a:rPr lang="en-US" sz="1100" i="1" baseline="30000" dirty="0">
                <a:solidFill>
                  <a:schemeClr val="bg1"/>
                </a:solidFill>
                <a:latin typeface="Calibri"/>
                <a:cs typeface="Calibri"/>
              </a:rPr>
              <a:t>1 VLAN</a:t>
            </a:r>
            <a:endParaRPr lang="en-US" sz="11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8601574" y="5497783"/>
            <a:ext cx="1038664" cy="440804"/>
          </a:xfrm>
          <a:prstGeom prst="roundRect">
            <a:avLst/>
          </a:prstGeom>
          <a:solidFill>
            <a:srgbClr val="6E9EC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Service Function Forwarder (SFF)</a:t>
            </a:r>
            <a:endParaRPr lang="en-US" sz="800" b="1" baseline="-250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4" idx="0"/>
            <a:endCxn id="28" idx="2"/>
          </p:cNvCxnSpPr>
          <p:nvPr/>
        </p:nvCxnSpPr>
        <p:spPr>
          <a:xfrm flipH="1" flipV="1">
            <a:off x="9120907" y="5938587"/>
            <a:ext cx="335" cy="259795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0"/>
            <a:endCxn id="26" idx="2"/>
          </p:cNvCxnSpPr>
          <p:nvPr/>
        </p:nvCxnSpPr>
        <p:spPr>
          <a:xfrm rot="16200000" flipV="1">
            <a:off x="8683476" y="5060352"/>
            <a:ext cx="419395" cy="455470"/>
          </a:xfrm>
          <a:prstGeom prst="bentConnector3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8" idx="0"/>
            <a:endCxn id="25" idx="2"/>
          </p:cNvCxnSpPr>
          <p:nvPr/>
        </p:nvCxnSpPr>
        <p:spPr>
          <a:xfrm rot="5400000" flipH="1" flipV="1">
            <a:off x="9158190" y="5041991"/>
            <a:ext cx="418511" cy="493076"/>
          </a:xfrm>
          <a:prstGeom prst="bentConnector3">
            <a:avLst/>
          </a:prstGeom>
          <a:ln w="635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  <a:endCxn id="10" idx="1"/>
          </p:cNvCxnSpPr>
          <p:nvPr/>
        </p:nvCxnSpPr>
        <p:spPr>
          <a:xfrm>
            <a:off x="3717317" y="6350708"/>
            <a:ext cx="2118658" cy="5359"/>
          </a:xfrm>
          <a:prstGeom prst="line">
            <a:avLst/>
          </a:prstGeom>
          <a:ln w="152400" cmpd="sng">
            <a:solidFill>
              <a:srgbClr val="FF66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0"/>
          </p:cNvCxnSpPr>
          <p:nvPr/>
        </p:nvCxnSpPr>
        <p:spPr>
          <a:xfrm flipH="1">
            <a:off x="5766041" y="3461659"/>
            <a:ext cx="1372348" cy="942043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7" idx="0"/>
          </p:cNvCxnSpPr>
          <p:nvPr/>
        </p:nvCxnSpPr>
        <p:spPr>
          <a:xfrm flipH="1">
            <a:off x="6700169" y="3474360"/>
            <a:ext cx="704991" cy="924095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7900586" y="3487057"/>
            <a:ext cx="1698976" cy="921352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6" idx="0"/>
          </p:cNvCxnSpPr>
          <p:nvPr/>
        </p:nvCxnSpPr>
        <p:spPr>
          <a:xfrm>
            <a:off x="7659224" y="3487057"/>
            <a:ext cx="1006213" cy="926600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63732" y="5272715"/>
            <a:ext cx="1306021" cy="308625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0"/>
          </p:cNvCxnSpPr>
          <p:nvPr/>
        </p:nvCxnSpPr>
        <p:spPr>
          <a:xfrm flipH="1">
            <a:off x="3354511" y="3283858"/>
            <a:ext cx="3224932" cy="2854891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685175" y="5214258"/>
            <a:ext cx="1099062" cy="350596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3" idx="0"/>
          </p:cNvCxnSpPr>
          <p:nvPr/>
        </p:nvCxnSpPr>
        <p:spPr>
          <a:xfrm>
            <a:off x="8472236" y="3169559"/>
            <a:ext cx="3356958" cy="2967279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466387" y="6136837"/>
            <a:ext cx="725613" cy="42391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Service Classifier</a:t>
            </a:r>
          </a:p>
        </p:txBody>
      </p:sp>
      <p:cxnSp>
        <p:nvCxnSpPr>
          <p:cNvPr id="44" name="Straight Connector 43"/>
          <p:cNvCxnSpPr>
            <a:stCxn id="10" idx="3"/>
            <a:endCxn id="24" idx="1"/>
          </p:cNvCxnSpPr>
          <p:nvPr/>
        </p:nvCxnSpPr>
        <p:spPr>
          <a:xfrm>
            <a:off x="6607714" y="6356066"/>
            <a:ext cx="2127656" cy="9957"/>
          </a:xfrm>
          <a:prstGeom prst="line">
            <a:avLst/>
          </a:prstGeom>
          <a:ln w="152400" cmpd="sng">
            <a:solidFill>
              <a:srgbClr val="FF66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3"/>
            <a:endCxn id="43" idx="1"/>
          </p:cNvCxnSpPr>
          <p:nvPr/>
        </p:nvCxnSpPr>
        <p:spPr>
          <a:xfrm flipV="1">
            <a:off x="9507111" y="6348795"/>
            <a:ext cx="1959277" cy="17227"/>
          </a:xfrm>
          <a:prstGeom prst="line">
            <a:avLst/>
          </a:prstGeom>
          <a:ln w="152400" cmpd="sng">
            <a:solidFill>
              <a:srgbClr val="FF66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0"/>
          </p:cNvCxnSpPr>
          <p:nvPr/>
        </p:nvCxnSpPr>
        <p:spPr>
          <a:xfrm flipH="1" flipV="1">
            <a:off x="6215906" y="5946828"/>
            <a:ext cx="5938" cy="241599"/>
          </a:xfrm>
          <a:prstGeom prst="line">
            <a:avLst/>
          </a:prstGeom>
          <a:ln w="152400" cmpd="sng">
            <a:solidFill>
              <a:srgbClr val="FF66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214000" y="5256444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9115302" y="5268315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9115301" y="5944916"/>
            <a:ext cx="5938" cy="241599"/>
          </a:xfrm>
          <a:prstGeom prst="line">
            <a:avLst/>
          </a:prstGeom>
          <a:ln w="152400" cmpd="sng">
            <a:solidFill>
              <a:srgbClr val="FF66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4" idx="2"/>
          </p:cNvCxnSpPr>
          <p:nvPr/>
        </p:nvCxnSpPr>
        <p:spPr>
          <a:xfrm>
            <a:off x="5675283" y="5307858"/>
            <a:ext cx="1104862" cy="0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750954" y="5078392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712661" y="5078392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8664131" y="5090261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625836" y="5078392"/>
            <a:ext cx="5938" cy="241599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598423" y="5294076"/>
            <a:ext cx="1104862" cy="0"/>
          </a:xfrm>
          <a:prstGeom prst="line">
            <a:avLst/>
          </a:prstGeom>
          <a:ln w="152400" cmpd="sng">
            <a:solidFill>
              <a:srgbClr val="FF0000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59562" y="5947318"/>
            <a:ext cx="1230328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800" dirty="0"/>
              <a:t>Network Overlay + Service Header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07637" y="5123874"/>
            <a:ext cx="1230328" cy="21544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800" dirty="0"/>
              <a:t>Service Header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795190" y="5269696"/>
            <a:ext cx="466514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996602" y="5269696"/>
            <a:ext cx="559011" cy="528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57969" y="5726539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61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61607" y="5322558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67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39797" y="4185606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70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449131" y="5346748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73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533798" y="4040463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76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052960" y="5741053"/>
            <a:ext cx="557042" cy="528896"/>
            <a:chOff x="1462863" y="4613777"/>
            <a:chExt cx="557042" cy="528896"/>
          </a:xfrm>
          <a:effectLst>
            <a:glow rad="101600">
              <a:srgbClr val="CCFFCC">
                <a:alpha val="75000"/>
              </a:srgbClr>
            </a:glow>
          </a:effectLst>
        </p:grpSpPr>
        <p:pic>
          <p:nvPicPr>
            <p:cNvPr id="79" name="Picture 2" descr="Router symbol by cyberscooty -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55" y="4892376"/>
              <a:ext cx="381550" cy="2502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1462863" y="4613777"/>
              <a:ext cx="448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VPP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0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1221619"/>
            <a:ext cx="11006665" cy="3556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TLDK</a:t>
            </a:r>
            <a:r>
              <a:rPr lang="en-US" sz="9600" dirty="0" smtClean="0"/>
              <a:t>:</a:t>
            </a:r>
            <a:br>
              <a:rPr lang="en-US" sz="9600" dirty="0" smtClean="0"/>
            </a:br>
            <a:r>
              <a:rPr lang="en-US" sz="6000" dirty="0" smtClean="0"/>
              <a:t>Transport Layer Development Kit</a:t>
            </a:r>
            <a:endParaRPr lang="en-US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5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57" y="99029"/>
            <a:ext cx="10515600" cy="1325563"/>
          </a:xfrm>
        </p:spPr>
        <p:txBody>
          <a:bodyPr/>
          <a:lstStyle/>
          <a:p>
            <a:r>
              <a:rPr lang="en-US" dirty="0" smtClean="0"/>
              <a:t>TLDK: Host Stack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81949" y="459619"/>
            <a:ext cx="6178935" cy="5878286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87837" y="5699341"/>
            <a:ext cx="5750692" cy="405323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87837" y="5134720"/>
            <a:ext cx="5750692" cy="405323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DPDK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76457" y="4064001"/>
            <a:ext cx="5759161" cy="882952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76443" y="1113555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1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525610" y="1133723"/>
            <a:ext cx="5083189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TLDK has just started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transport layer libraries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TCP/UDP/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etc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VPP plugin to provide user space host stack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Netlink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Agent+LDPRELOAD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Allows Linux Process to use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userspace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hoststack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instead of kernel host stack without modifying the app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Any process or group of processes could get their own v6 address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Bypass Kernel Network Stack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859509" y="3261669"/>
            <a:ext cx="5764015" cy="608807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NetlinkAgent+LDPRELOAD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806843" y="1108717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580006" y="1103879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028843" y="4374431"/>
            <a:ext cx="5243919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Host Stack Plugin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008590" y="2116706"/>
            <a:ext cx="1538026" cy="2189199"/>
            <a:chOff x="6193066" y="1754323"/>
            <a:chExt cx="1896651" cy="2933157"/>
          </a:xfrm>
        </p:grpSpPr>
        <p:sp>
          <p:nvSpPr>
            <p:cNvPr id="96" name="Oval 95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97" name="Straight Arrow Connector 96"/>
            <p:cNvCxnSpPr>
              <a:endCxn id="96" idx="4"/>
            </p:cNvCxnSpPr>
            <p:nvPr/>
          </p:nvCxnSpPr>
          <p:spPr>
            <a:xfrm flipV="1">
              <a:off x="7076464" y="2438400"/>
              <a:ext cx="10137" cy="224908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193066" y="1754323"/>
              <a:ext cx="189665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Userspace interface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680704" y="2111868"/>
            <a:ext cx="1538026" cy="2194037"/>
            <a:chOff x="6193066" y="1932583"/>
            <a:chExt cx="1896651" cy="2939639"/>
          </a:xfrm>
        </p:grpSpPr>
        <p:sp>
          <p:nvSpPr>
            <p:cNvPr id="101" name="Oval 100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02" name="Straight Arrow Connector 101"/>
            <p:cNvCxnSpPr>
              <a:endCxn id="101" idx="4"/>
            </p:cNvCxnSpPr>
            <p:nvPr/>
          </p:nvCxnSpPr>
          <p:spPr>
            <a:xfrm flipV="1">
              <a:off x="7082431" y="2438400"/>
              <a:ext cx="4169" cy="2433822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193066" y="1932583"/>
              <a:ext cx="189665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Userspace interface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06" name="Straight Arrow Connector 105"/>
          <p:cNvCxnSpPr>
            <a:stCxn id="51" idx="2"/>
            <a:endCxn id="96" idx="0"/>
          </p:cNvCxnSpPr>
          <p:nvPr/>
        </p:nvCxnSpPr>
        <p:spPr>
          <a:xfrm>
            <a:off x="6705889" y="1511904"/>
            <a:ext cx="27283" cy="1001626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7" idx="2"/>
            <a:endCxn id="101" idx="1"/>
          </p:cNvCxnSpPr>
          <p:nvPr/>
        </p:nvCxnSpPr>
        <p:spPr>
          <a:xfrm>
            <a:off x="8636289" y="1507066"/>
            <a:ext cx="1725303" cy="885237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8" idx="2"/>
            <a:endCxn id="101" idx="7"/>
          </p:cNvCxnSpPr>
          <p:nvPr/>
        </p:nvCxnSpPr>
        <p:spPr>
          <a:xfrm>
            <a:off x="10409452" y="1502228"/>
            <a:ext cx="39528" cy="890075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7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1221619"/>
            <a:ext cx="11006665" cy="3556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CSIT:</a:t>
            </a:r>
            <a:br>
              <a:rPr lang="en-US" sz="9600" dirty="0" smtClean="0"/>
            </a:br>
            <a:r>
              <a:rPr lang="en-US" sz="7200" dirty="0" smtClean="0"/>
              <a:t>Continuous System &amp; Integration Testing</a:t>
            </a:r>
            <a:endParaRPr lang="en-US" sz="7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</p:spTree>
    <p:extLst>
      <p:ext uri="{BB962C8B-B14F-4D97-AF65-F5344CB8AC3E}">
        <p14:creationId xmlns:p14="http://schemas.microsoft.com/office/powerpoint/2010/main" val="15508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1262120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What it is all about – CSIT aspirations</a:t>
            </a:r>
            <a:endParaRPr lang="en-US" sz="2133"/>
          </a:p>
          <a:p>
            <a:pPr lvl="1"/>
            <a:r>
              <a:rPr lang="en-US" sz="1867" b="1">
                <a:solidFill>
                  <a:srgbClr val="FF0000"/>
                </a:solidFill>
              </a:rPr>
              <a:t>FD</a:t>
            </a:r>
            <a:r>
              <a:rPr lang="en-US" sz="1867" b="1"/>
              <a:t>.io VPP benchmarking</a:t>
            </a:r>
          </a:p>
          <a:p>
            <a:pPr lvl="2"/>
            <a:r>
              <a:rPr lang="en-US" sz="1600"/>
              <a:t>VPP functionality per specifications (</a:t>
            </a:r>
            <a:r>
              <a:rPr lang="en-US" sz="1600" b="1">
                <a:solidFill>
                  <a:srgbClr val="C00000"/>
                </a:solidFill>
              </a:rPr>
              <a:t>RFCs</a:t>
            </a:r>
            <a:r>
              <a:rPr lang="en-US" sz="1600" b="1" baseline="30000">
                <a:solidFill>
                  <a:srgbClr val="C00000"/>
                </a:solidFill>
              </a:rPr>
              <a:t>1</a:t>
            </a:r>
            <a:r>
              <a:rPr lang="en-US" sz="1600"/>
              <a:t>)</a:t>
            </a:r>
          </a:p>
          <a:p>
            <a:pPr lvl="2"/>
            <a:r>
              <a:rPr lang="en-US" sz="1600"/>
              <a:t>VPP performance and efficiency (</a:t>
            </a:r>
            <a:r>
              <a:rPr lang="en-US" sz="1600" b="1">
                <a:solidFill>
                  <a:srgbClr val="C00000"/>
                </a:solidFill>
              </a:rPr>
              <a:t>PPS</a:t>
            </a:r>
            <a:r>
              <a:rPr lang="en-US" sz="1600" b="1" baseline="30000">
                <a:solidFill>
                  <a:srgbClr val="C00000"/>
                </a:solidFill>
              </a:rPr>
              <a:t>2</a:t>
            </a:r>
            <a:r>
              <a:rPr lang="en-US" sz="1600" b="1">
                <a:solidFill>
                  <a:srgbClr val="C00000"/>
                </a:solidFill>
              </a:rPr>
              <a:t>, CPP</a:t>
            </a:r>
            <a:r>
              <a:rPr lang="en-US" sz="1600" b="1" baseline="30000">
                <a:solidFill>
                  <a:srgbClr val="C00000"/>
                </a:solidFill>
              </a:rPr>
              <a:t>3</a:t>
            </a:r>
            <a:r>
              <a:rPr lang="en-US" sz="1600"/>
              <a:t>) – Throughput Non-Drop Rate (Bandwidth, PPS), Delay</a:t>
            </a:r>
          </a:p>
          <a:p>
            <a:pPr lvl="3"/>
            <a:r>
              <a:rPr lang="en-US" sz="1333"/>
              <a:t>Network Data plane, Network Control Plane, Management Plane Interactions (memory leaks!)</a:t>
            </a:r>
          </a:p>
          <a:p>
            <a:pPr lvl="2"/>
            <a:r>
              <a:rPr lang="en-US" sz="1600"/>
              <a:t>Performance baseline references for HW + SW stack (</a:t>
            </a:r>
            <a:r>
              <a:rPr lang="en-US" sz="1600" b="1">
                <a:solidFill>
                  <a:srgbClr val="C00000"/>
                </a:solidFill>
              </a:rPr>
              <a:t>PPS</a:t>
            </a:r>
            <a:r>
              <a:rPr lang="en-US" sz="1600" b="1" baseline="30000">
                <a:solidFill>
                  <a:srgbClr val="C00000"/>
                </a:solidFill>
              </a:rPr>
              <a:t>2</a:t>
            </a:r>
            <a:r>
              <a:rPr lang="en-US" sz="1600"/>
              <a:t>, </a:t>
            </a:r>
            <a:r>
              <a:rPr lang="en-US" sz="1600" b="1">
                <a:solidFill>
                  <a:srgbClr val="C00000"/>
                </a:solidFill>
              </a:rPr>
              <a:t>CPP</a:t>
            </a:r>
            <a:r>
              <a:rPr lang="en-US" sz="1600" b="1" baseline="30000">
                <a:solidFill>
                  <a:srgbClr val="C00000"/>
                </a:solidFill>
              </a:rPr>
              <a:t>3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600"/>
          </a:p>
          <a:p>
            <a:pPr lvl="2"/>
            <a:r>
              <a:rPr lang="en-US" sz="1600"/>
              <a:t>Range of deterministic operation for HW + SW stack (</a:t>
            </a:r>
            <a:r>
              <a:rPr lang="en-US" sz="1600" b="1">
                <a:solidFill>
                  <a:schemeClr val="accent5"/>
                </a:solidFill>
              </a:rPr>
              <a:t>SLA</a:t>
            </a:r>
            <a:r>
              <a:rPr lang="en-US" sz="1600" b="1" baseline="30000">
                <a:solidFill>
                  <a:schemeClr val="accent5"/>
                </a:solidFill>
              </a:rPr>
              <a:t>4</a:t>
            </a:r>
            <a:r>
              <a:rPr lang="en-US" sz="1600"/>
              <a:t>)</a:t>
            </a:r>
          </a:p>
          <a:p>
            <a:pPr lvl="1"/>
            <a:r>
              <a:rPr lang="en-US" sz="1867" b="1"/>
              <a:t>Provide testing platform and tools to FD.io VPP dev and usr community</a:t>
            </a:r>
          </a:p>
          <a:p>
            <a:pPr lvl="2"/>
            <a:r>
              <a:rPr lang="en-US" sz="1567"/>
              <a:t>Automated functional and performance tests</a:t>
            </a:r>
          </a:p>
          <a:p>
            <a:pPr lvl="2"/>
            <a:r>
              <a:rPr lang="en-US" sz="1567"/>
              <a:t>Automated telemetry feedback with </a:t>
            </a:r>
            <a:r>
              <a:rPr lang="en-US" sz="1567" b="1">
                <a:solidFill>
                  <a:srgbClr val="C00000"/>
                </a:solidFill>
              </a:rPr>
              <a:t>conformance</a:t>
            </a:r>
            <a:r>
              <a:rPr lang="en-US" sz="1567"/>
              <a:t>, </a:t>
            </a:r>
            <a:r>
              <a:rPr lang="en-US" sz="1567" b="1">
                <a:solidFill>
                  <a:srgbClr val="C00000"/>
                </a:solidFill>
              </a:rPr>
              <a:t>performance</a:t>
            </a:r>
            <a:r>
              <a:rPr lang="en-US" sz="1567"/>
              <a:t> and </a:t>
            </a:r>
            <a:r>
              <a:rPr lang="en-US" sz="1567" b="1">
                <a:solidFill>
                  <a:srgbClr val="C00000"/>
                </a:solidFill>
              </a:rPr>
              <a:t>efficiency</a:t>
            </a:r>
            <a:r>
              <a:rPr lang="en-US" sz="1567"/>
              <a:t> metrics</a:t>
            </a:r>
          </a:p>
          <a:p>
            <a:pPr lvl="1"/>
            <a:r>
              <a:rPr lang="en-US" sz="1867" b="1"/>
              <a:t>Help to drive good practice and engineering discipline into FD.io VPP dev community</a:t>
            </a:r>
          </a:p>
          <a:p>
            <a:pPr lvl="2"/>
            <a:r>
              <a:rPr lang="en-US" sz="1600"/>
              <a:t>Drive innovative optimizations into the source code – verify they work</a:t>
            </a:r>
          </a:p>
          <a:p>
            <a:pPr lvl="2"/>
            <a:r>
              <a:rPr lang="en-US" sz="1600"/>
              <a:t>Enable innovative functional, performance and efficiency additions &amp; extensions</a:t>
            </a:r>
          </a:p>
          <a:p>
            <a:pPr lvl="2"/>
            <a:r>
              <a:rPr lang="en-US" sz="1600"/>
              <a:t>Make progress faster</a:t>
            </a:r>
          </a:p>
          <a:p>
            <a:pPr lvl="2"/>
            <a:r>
              <a:rPr lang="en-US" sz="1600"/>
              <a:t>Prevent unnecessary code “harm”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76202"/>
            <a:ext cx="11127317" cy="975783"/>
          </a:xfrm>
        </p:spPr>
        <p:txBody>
          <a:bodyPr/>
          <a:lstStyle/>
          <a:p>
            <a:r>
              <a:rPr lang="en-US" sz="3733" b="1">
                <a:solidFill>
                  <a:srgbClr val="FF0000"/>
                </a:solidFill>
              </a:rPr>
              <a:t>FD</a:t>
            </a:r>
            <a:r>
              <a:rPr lang="en-US" sz="3733"/>
              <a:t>.io Continuous Performance Lab</a:t>
            </a:r>
            <a:br>
              <a:rPr lang="en-US" sz="3733"/>
            </a:br>
            <a:r>
              <a:rPr lang="en-US" sz="2400"/>
              <a:t>a.k.a. The </a:t>
            </a:r>
            <a:r>
              <a:rPr lang="en-US" sz="2400" b="1">
                <a:solidFill>
                  <a:srgbClr val="C00000"/>
                </a:solidFill>
              </a:rPr>
              <a:t>CSIT</a:t>
            </a:r>
            <a:r>
              <a:rPr lang="en-US" sz="2400"/>
              <a:t> Project (</a:t>
            </a:r>
            <a:r>
              <a:rPr lang="en-US" sz="2400" b="1">
                <a:solidFill>
                  <a:srgbClr val="C00000"/>
                </a:solidFill>
              </a:rPr>
              <a:t>C</a:t>
            </a:r>
            <a:r>
              <a:rPr lang="en-US" sz="2400"/>
              <a:t>ontinuous </a:t>
            </a:r>
            <a:r>
              <a:rPr lang="en-US" sz="2400" b="1">
                <a:solidFill>
                  <a:srgbClr val="C00000"/>
                </a:solidFill>
              </a:rPr>
              <a:t>S</a:t>
            </a:r>
            <a:r>
              <a:rPr lang="en-US" sz="2400"/>
              <a:t>ystem </a:t>
            </a:r>
            <a:r>
              <a:rPr lang="en-US" sz="2400" b="1">
                <a:solidFill>
                  <a:srgbClr val="C00000"/>
                </a:solidFill>
              </a:rPr>
              <a:t>I</a:t>
            </a:r>
            <a:r>
              <a:rPr lang="en-US" sz="2400"/>
              <a:t>ntegration and </a:t>
            </a:r>
            <a:r>
              <a:rPr lang="en-US" sz="2400" b="1">
                <a:solidFill>
                  <a:srgbClr val="C00000"/>
                </a:solidFill>
              </a:rPr>
              <a:t>T</a:t>
            </a:r>
            <a:r>
              <a:rPr lang="en-US" sz="2400"/>
              <a:t>esting)</a:t>
            </a:r>
            <a:endParaRPr lang="en-US" sz="3733"/>
          </a:p>
        </p:txBody>
      </p:sp>
      <p:sp>
        <p:nvSpPr>
          <p:cNvPr id="7" name="TextBox 6"/>
          <p:cNvSpPr txBox="1"/>
          <p:nvPr/>
        </p:nvSpPr>
        <p:spPr>
          <a:xfrm>
            <a:off x="6586862" y="5633762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8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01" y="5966595"/>
            <a:ext cx="806927" cy="938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4542934"/>
              </p:ext>
            </p:extLst>
          </p:nvPr>
        </p:nvGraphicFramePr>
        <p:xfrm>
          <a:off x="9345793" y="279056"/>
          <a:ext cx="2604302" cy="221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43031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116632"/>
            <a:ext cx="11127317" cy="975783"/>
          </a:xfrm>
        </p:spPr>
        <p:txBody>
          <a:bodyPr/>
          <a:lstStyle/>
          <a:p>
            <a:r>
              <a:rPr lang="en-US"/>
              <a:t>CSIT Platform System Design in a Nutshell</a:t>
            </a: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401" y="5966595"/>
            <a:ext cx="806927" cy="93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02" y="1310441"/>
            <a:ext cx="52451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172" y="1267618"/>
            <a:ext cx="4723209" cy="237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652" y="4293096"/>
            <a:ext cx="47879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47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86" y="2657282"/>
            <a:ext cx="6832459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Broader Ecosystem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OpenDaylight Virtual Bridge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on installer changes needed to add ODL &amp; VPP as the networking stack for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Provides a programmable interface to include ‘edge’ network programming into a virtual environment</a:t>
            </a:r>
          </a:p>
          <a:p>
            <a:r>
              <a:rPr lang="en-US" dirty="0" smtClean="0"/>
              <a:t>Allows for multiple data plane forwarders to be active</a:t>
            </a:r>
          </a:p>
          <a:p>
            <a:r>
              <a:rPr lang="en-US" dirty="0" smtClean="0"/>
              <a:t>Integration happening in OpNFV “Fast Data Stacks”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7299" y="2024627"/>
            <a:ext cx="2021844" cy="188213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5598" y="2303859"/>
            <a:ext cx="1456497" cy="140937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03142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21874" y="4622531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1694" y="4622532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OVS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003497" y="2722958"/>
            <a:ext cx="1882134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436101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99" y="2545734"/>
            <a:ext cx="1078374" cy="39482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66361" y="416386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17893" y="3166264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VBD app</a:t>
            </a:r>
          </a:p>
        </p:txBody>
      </p:sp>
    </p:spTree>
    <p:extLst>
      <p:ext uri="{BB962C8B-B14F-4D97-AF65-F5344CB8AC3E}">
        <p14:creationId xmlns:p14="http://schemas.microsoft.com/office/powerpoint/2010/main" val="94864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OpNFV FDS: Integrating OpenStack/ODL/fdio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on installer changes needed to add ODL &amp; VPP as the networking stack for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Provides a programmable interface to include ‘edge’ network programming into a virtual environment</a:t>
            </a:r>
            <a:endParaRPr lang="en-US" dirty="0"/>
          </a:p>
          <a:p>
            <a:r>
              <a:rPr lang="en-US" dirty="0" smtClean="0"/>
              <a:t>Allows for multiple data plane forwarders to be active</a:t>
            </a:r>
          </a:p>
          <a:p>
            <a:r>
              <a:rPr lang="en-US" dirty="0" smtClean="0"/>
              <a:t>Integration happening in OpNFV “Fast Data Stacks”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1489" y="2871293"/>
            <a:ext cx="1954111" cy="106248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9788" y="3150526"/>
            <a:ext cx="1371776" cy="73655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03142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21874" y="4622531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1694" y="4622532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OVS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437509" y="3159802"/>
            <a:ext cx="1062489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436101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79599" y="1531391"/>
            <a:ext cx="2286001" cy="1211101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1935" y="2003480"/>
            <a:ext cx="1075444" cy="57538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21807" y="2615473"/>
            <a:ext cx="640598" cy="42408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89" y="3392400"/>
            <a:ext cx="1078374" cy="39482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66361" y="416386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5316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Members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7" y="969104"/>
            <a:ext cx="2667000" cy="1638300"/>
          </a:xfrm>
          <a:prstGeom prst="rect">
            <a:avLst/>
          </a:prstGeom>
        </p:spPr>
      </p:pic>
      <p:pic>
        <p:nvPicPr>
          <p:cNvPr id="9" name="Picture 8" descr="fdio_6wi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63" y="2097895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04" y="875037"/>
            <a:ext cx="2667000" cy="1638300"/>
          </a:xfrm>
          <a:prstGeom prst="rect">
            <a:avLst/>
          </a:prstGeom>
        </p:spPr>
      </p:pic>
      <p:pic>
        <p:nvPicPr>
          <p:cNvPr id="11" name="Picture 10" descr="comcas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7" y="3438335"/>
            <a:ext cx="2105238" cy="1293218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25" y="4731743"/>
            <a:ext cx="1963539" cy="1206174"/>
          </a:xfrm>
          <a:prstGeom prst="rect">
            <a:avLst/>
          </a:prstGeom>
        </p:spPr>
      </p:pic>
      <p:pic>
        <p:nvPicPr>
          <p:cNvPr id="15" name="Picture 14" descr="fdio_huawe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42" y="1956796"/>
            <a:ext cx="2667000" cy="1638300"/>
          </a:xfrm>
          <a:prstGeom prst="rect">
            <a:avLst/>
          </a:prstGeom>
        </p:spPr>
      </p:pic>
      <p:pic>
        <p:nvPicPr>
          <p:cNvPr id="16" name="Picture 15" descr="fdio_brocad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4" y="3508886"/>
            <a:ext cx="2105238" cy="1293218"/>
          </a:xfrm>
          <a:prstGeom prst="rect">
            <a:avLst/>
          </a:prstGeom>
        </p:spPr>
      </p:pic>
      <p:pic>
        <p:nvPicPr>
          <p:cNvPr id="17" name="Picture 16" descr="fdio_cav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0" y="3438338"/>
            <a:ext cx="2105239" cy="1293218"/>
          </a:xfrm>
          <a:prstGeom prst="rect">
            <a:avLst/>
          </a:prstGeom>
        </p:spPr>
      </p:pic>
      <p:pic>
        <p:nvPicPr>
          <p:cNvPr id="18" name="Picture 17" descr="fdio_inocyb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44" y="3508885"/>
            <a:ext cx="1987641" cy="1220979"/>
          </a:xfrm>
          <a:prstGeom prst="rect">
            <a:avLst/>
          </a:prstGeom>
        </p:spPr>
      </p:pic>
      <p:pic>
        <p:nvPicPr>
          <p:cNvPr id="19" name="Picture 18" descr="fdio_mesospher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47" y="3508231"/>
            <a:ext cx="2002886" cy="1230344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51" y="4649435"/>
            <a:ext cx="2105238" cy="1293217"/>
          </a:xfrm>
          <a:prstGeom prst="rect">
            <a:avLst/>
          </a:prstGeom>
        </p:spPr>
      </p:pic>
      <p:pic>
        <p:nvPicPr>
          <p:cNvPr id="21" name="Picture 20" descr="fdio_plumbgri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93" y="4649436"/>
            <a:ext cx="2093480" cy="1285994"/>
          </a:xfrm>
          <a:prstGeom prst="rect">
            <a:avLst/>
          </a:prstGeom>
        </p:spPr>
      </p:pic>
      <p:pic>
        <p:nvPicPr>
          <p:cNvPr id="22" name="Picture 21" descr="fdio_calic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8" y="4731744"/>
            <a:ext cx="1964121" cy="1206532"/>
          </a:xfrm>
          <a:prstGeom prst="rect">
            <a:avLst/>
          </a:prstGeom>
        </p:spPr>
      </p:pic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0" y="710422"/>
            <a:ext cx="2667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-117928"/>
            <a:ext cx="10647362" cy="1143000"/>
          </a:xfrm>
        </p:spPr>
        <p:txBody>
          <a:bodyPr/>
          <a:lstStyle/>
          <a:p>
            <a:r>
              <a:rPr lang="en-US" dirty="0" smtClean="0"/>
              <a:t>Next Steps –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38" y="653271"/>
            <a:ext cx="11132466" cy="54586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err="1" smtClean="0">
                <a:hlinkClick r:id="rId2"/>
              </a:rPr>
              <a:t>fd.io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Get the Code, Build the Code, Run the 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Read/Watch the Tutorials</a:t>
            </a:r>
          </a:p>
          <a:p>
            <a:r>
              <a:rPr lang="en-US" sz="2000" dirty="0" smtClean="0">
                <a:hlinkClick r:id="rId5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7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Join fd.io as a member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Management Agent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184485"/>
            <a:ext cx="10647362" cy="1143000"/>
          </a:xfrm>
        </p:spPr>
        <p:txBody>
          <a:bodyPr/>
          <a:lstStyle/>
          <a:p>
            <a:r>
              <a:rPr lang="en-US" dirty="0" smtClean="0"/>
              <a:t>Fast Data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1" y="1284734"/>
            <a:ext cx="10647362" cy="4733479"/>
          </a:xfrm>
        </p:spPr>
        <p:txBody>
          <a:bodyPr/>
          <a:lstStyle/>
          <a:p>
            <a:r>
              <a:rPr lang="en-US" sz="2000" smtClean="0"/>
              <a:t>Fast Data Scope</a:t>
            </a:r>
            <a:r>
              <a:rPr lang="en-US" sz="2000" dirty="0" smtClean="0"/>
              <a:t>:</a:t>
            </a:r>
          </a:p>
          <a:p>
            <a:pPr marL="742950" lvl="2" indent="-342900"/>
            <a:r>
              <a:rPr lang="en-US" sz="2000" b="1" dirty="0" smtClean="0"/>
              <a:t>IO</a:t>
            </a:r>
          </a:p>
          <a:p>
            <a:pPr marL="1200150" lvl="3" indent="-342900"/>
            <a:r>
              <a:rPr lang="en-US" sz="2000" dirty="0" smtClean="0"/>
              <a:t>Hardware/</a:t>
            </a:r>
            <a:r>
              <a:rPr lang="en-US" sz="2000" dirty="0" err="1" smtClean="0"/>
              <a:t>vHardware</a:t>
            </a:r>
            <a:r>
              <a:rPr lang="en-US" sz="2000" dirty="0" smtClean="0"/>
              <a:t> &lt;-&gt; cores/threads</a:t>
            </a:r>
            <a:endParaRPr lang="en-US" sz="2000" dirty="0"/>
          </a:p>
          <a:p>
            <a:pPr lvl="1"/>
            <a:r>
              <a:rPr lang="en-US" sz="2000" b="1" dirty="0" smtClean="0"/>
              <a:t>Processing </a:t>
            </a:r>
          </a:p>
          <a:p>
            <a:pPr lvl="2"/>
            <a:r>
              <a:rPr lang="en-US" sz="2000" dirty="0" smtClean="0"/>
              <a:t>Classify</a:t>
            </a:r>
          </a:p>
          <a:p>
            <a:pPr lvl="2"/>
            <a:r>
              <a:rPr lang="en-US" sz="2000" dirty="0" smtClean="0"/>
              <a:t>Transform</a:t>
            </a:r>
          </a:p>
          <a:p>
            <a:pPr lvl="2"/>
            <a:r>
              <a:rPr lang="en-US" sz="2000" dirty="0" smtClean="0"/>
              <a:t>Prioritize</a:t>
            </a:r>
          </a:p>
          <a:p>
            <a:pPr lvl="2"/>
            <a:r>
              <a:rPr lang="en-US" sz="2000" dirty="0" smtClean="0"/>
              <a:t>Forward</a:t>
            </a:r>
          </a:p>
          <a:p>
            <a:pPr lvl="2"/>
            <a:r>
              <a:rPr lang="en-US" sz="2000" dirty="0" smtClean="0"/>
              <a:t>Terminate</a:t>
            </a:r>
          </a:p>
          <a:p>
            <a:pPr lvl="1"/>
            <a:r>
              <a:rPr lang="en-US" sz="2000" b="1" dirty="0" smtClean="0"/>
              <a:t>Management Agents</a:t>
            </a:r>
          </a:p>
          <a:p>
            <a:pPr lvl="2"/>
            <a:r>
              <a:rPr lang="en-US" sz="2000" dirty="0" smtClean="0"/>
              <a:t>Control/manage IO/Processing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4172" y="3095333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IO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4172" y="2531302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4172" y="1975411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Management Agent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5739" y="1188509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</p:spTree>
    <p:extLst>
      <p:ext uri="{BB962C8B-B14F-4D97-AF65-F5344CB8AC3E}">
        <p14:creationId xmlns:p14="http://schemas.microsoft.com/office/powerpoint/2010/main" val="127969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701" y="-75219"/>
            <a:ext cx="10647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Governance – At a Glance</a:t>
            </a:r>
            <a:endParaRPr lang="en-US" sz="3600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921" y="713234"/>
            <a:ext cx="11016556" cy="5073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May Participate – Not just members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contribute code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rise to being a committer via meritocracy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propose a subproject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Subprojects:</a:t>
            </a:r>
          </a:p>
          <a:p>
            <a:pPr lvl="1">
              <a:buFont typeface="Wingdings" charset="0"/>
              <a:buChar char="§"/>
            </a:pP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Composed of the committers to that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 – those who can merge code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Responsible for sub project oversight and autonomous releases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Make technical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decisions for that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by consensus, or failing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that,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majority vote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Technical Steering Committee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Fosters collaboration among subprojects,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but is not involved in day to day management of sub-projects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Approves new subprojects, sets development process guidelines for the community, sets release guidelines for multi-project or simultaneous releases, etc.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Initial TSC will be seeded with representatives from Platinum Membership and core project PTLs with the goal of replacing representatives with Project Leads after the first year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Governing Board will Oversee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B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usiness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ecision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M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aking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Set Scope and Policy of Consortium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Composed of Platinum member appointees, elected Gold, Silver, and Committer member representatives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Examples of business needs include: budgeting, planning for large meetings (e.g. a Summit, </a:t>
            </a:r>
            <a:r>
              <a:rPr lang="en-US" sz="1400" dirty="0" err="1" smtClean="0">
                <a:solidFill>
                  <a:srgbClr val="262626"/>
                </a:solidFill>
                <a:latin typeface="Arial" charset="0"/>
                <a:cs typeface="Arial" charset="0"/>
              </a:rPr>
              <a:t>Hackfest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), marketing, websites, developer infrastructure, test infrastructure,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2BD49E-AE5D-774A-BA83-B14630E8030D}" type="slidenum">
              <a:rPr lang="en-US">
                <a:solidFill>
                  <a:srgbClr val="898989"/>
                </a:solidFill>
                <a:latin typeface="Arial" charset="0"/>
              </a:rPr>
              <a:pPr/>
              <a:t>8</a:t>
            </a:fld>
            <a:endParaRPr lang="en-US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9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76" y="2645187"/>
            <a:ext cx="10099523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VPP:</a:t>
            </a:r>
            <a:br>
              <a:rPr lang="en-US" sz="9600" dirty="0" smtClean="0"/>
            </a:br>
            <a:r>
              <a:rPr lang="en-US" sz="7200" dirty="0" smtClean="0"/>
              <a:t>Vector Packet Processing</a:t>
            </a:r>
            <a:endParaRPr lang="en-US" sz="7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</TotalTime>
  <Words>3113</Words>
  <Application>Microsoft Macintosh PowerPoint</Application>
  <PresentationFormat>Custom</PresentationFormat>
  <Paragraphs>862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fd.io Intro</vt:lpstr>
      <vt:lpstr>Evolution of Programmable Networking</vt:lpstr>
      <vt:lpstr>Issues/Limitations with Existing Data Plane Solutions</vt:lpstr>
      <vt:lpstr>Introducing Fast Data: fd.io</vt:lpstr>
      <vt:lpstr>Fd.io Members</vt:lpstr>
      <vt:lpstr>Fd.io Projects</vt:lpstr>
      <vt:lpstr>Fast Data Scope</vt:lpstr>
      <vt:lpstr>Governance – At a Glance</vt:lpstr>
      <vt:lpstr>VPP: Vector Packet Processing</vt:lpstr>
      <vt:lpstr>Introducing Vector Packet Processor - VPP</vt:lpstr>
      <vt:lpstr>VPP in the Overall Stack</vt:lpstr>
      <vt:lpstr>VPP Architecture - Modularity Enabling Flexible Plugins</vt:lpstr>
      <vt:lpstr>VPP Feature Summary</vt:lpstr>
      <vt:lpstr>Code Activity</vt:lpstr>
      <vt:lpstr>Upcoming VPP Release</vt:lpstr>
      <vt:lpstr>PowerPoint Presentation</vt:lpstr>
      <vt:lpstr>vNet-SLA benchmarking at scale: IPv6 VPP-based vSwitch</vt:lpstr>
      <vt:lpstr>vNet benchmarking at scale: IPv4+SEcurity </vt:lpstr>
      <vt:lpstr>PowerPoint Presentation</vt:lpstr>
      <vt:lpstr>PowerPoint Presentation</vt:lpstr>
      <vt:lpstr>PowerPoint Presentation</vt:lpstr>
      <vt:lpstr>PowerPoint Presentation</vt:lpstr>
      <vt:lpstr>Implementation Example: VPP as a vRouter/vSwitch</vt:lpstr>
      <vt:lpstr>VPP vRouter/vSwitch: Local Programmability</vt:lpstr>
      <vt:lpstr>VPP vRouter/vSwitch: Remote Programmability</vt:lpstr>
      <vt:lpstr>Honeycomb</vt:lpstr>
      <vt:lpstr>Fd.io Projects</vt:lpstr>
      <vt:lpstr>Honeycomb Data Plane Management Agent</vt:lpstr>
      <vt:lpstr>ONE: Overlay Network Engine</vt:lpstr>
      <vt:lpstr>Fd.io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NSH SFC</vt:lpstr>
      <vt:lpstr>Fd.io Projects</vt:lpstr>
      <vt:lpstr>NSH_SFC project in SFC Architecture</vt:lpstr>
      <vt:lpstr>TLDK: Transport Layer Development Kit</vt:lpstr>
      <vt:lpstr>TLDK: Host Stack</vt:lpstr>
      <vt:lpstr>CSIT: Continuous System &amp; Integration Testing</vt:lpstr>
      <vt:lpstr>Fd.io Projects</vt:lpstr>
      <vt:lpstr>FD.io Continuous Performance Lab a.k.a. The CSIT Project (Continuous System Integration and Testing)</vt:lpstr>
      <vt:lpstr>CSIT Platform System Design in a Nutshell</vt:lpstr>
      <vt:lpstr>Broader Ecosystem</vt:lpstr>
      <vt:lpstr>OpenDaylight Virtual Bridge Domain</vt:lpstr>
      <vt:lpstr>OpNFV FDS: Integrating OpenStack/ODL/fdio</vt:lpstr>
      <vt:lpstr>Next Steps – Get Involved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thre3</dc:creator>
  <cp:lastModifiedBy>Ed Warnicke</cp:lastModifiedBy>
  <cp:revision>92</cp:revision>
  <dcterms:created xsi:type="dcterms:W3CDTF">2016-02-09T20:55:00Z</dcterms:created>
  <dcterms:modified xsi:type="dcterms:W3CDTF">2016-05-26T14:21:50Z</dcterms:modified>
</cp:coreProperties>
</file>