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2" r:id="rId3"/>
    <p:sldId id="257" r:id="rId4"/>
    <p:sldId id="258" r:id="rId5"/>
    <p:sldId id="277" r:id="rId6"/>
    <p:sldId id="282" r:id="rId7"/>
    <p:sldId id="259" r:id="rId8"/>
    <p:sldId id="260" r:id="rId9"/>
    <p:sldId id="276" r:id="rId10"/>
    <p:sldId id="261" r:id="rId11"/>
    <p:sldId id="275" r:id="rId12"/>
    <p:sldId id="274" r:id="rId13"/>
    <p:sldId id="268" r:id="rId14"/>
    <p:sldId id="278" r:id="rId15"/>
    <p:sldId id="279" r:id="rId16"/>
    <p:sldId id="280" r:id="rId17"/>
    <p:sldId id="281" r:id="rId18"/>
    <p:sldId id="264" r:id="rId19"/>
    <p:sldId id="265" r:id="rId20"/>
    <p:sldId id="266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23F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69056-DDB7-4CB5-A251-DA4E48F0289C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9056-DDB7-4CB5-A251-DA4E48F0289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opendaylight.org/gerrit/gitweb?p=sfc.git;a=summary" TargetMode="External"/><Relationship Id="rId7" Type="http://schemas.openxmlformats.org/officeDocument/2006/relationships/hyperlink" Target="https://drive.google.com/file/d/0B_RDwdFu5VJDRzlZZ1ozRW9faFE/view" TargetMode="External"/><Relationship Id="rId2" Type="http://schemas.openxmlformats.org/officeDocument/2006/relationships/hyperlink" Target="https://github.com/yyang13/ovs_nsh_patch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fd.io/view/File:Honeycomb_overview.pptx" TargetMode="External"/><Relationship Id="rId5" Type="http://schemas.openxmlformats.org/officeDocument/2006/relationships/hyperlink" Target="https://gerrit.fd.io/r/gitweb?p=nsh_sfc.git;a=summary" TargetMode="External"/><Relationship Id="rId4" Type="http://schemas.openxmlformats.org/officeDocument/2006/relationships/hyperlink" Target="https://git.opendaylight.org/gerrit/gitweb?p=sfc.git;a=blob_plain;f=sfc-test/nsh-tools/vxlan_tool.py;h=d7b75316f0e29c1dc09ec63b17a054c2fcdf20af;hb=HEA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.fd.io/r/p/nsh_sfc.git" TargetMode="External"/><Relationship Id="rId2" Type="http://schemas.openxmlformats.org/officeDocument/2006/relationships/hyperlink" Target="https://gerrit.fd.io/r/p/vpp.g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181/restconf/streams" TargetMode="External"/><Relationship Id="rId2" Type="http://schemas.openxmlformats.org/officeDocument/2006/relationships/hyperlink" Target="https://git.opendaylight.org/gerrit/p/sfc.g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:8181/index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ODL SFC and VPP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796" y="4222324"/>
            <a:ext cx="5693329" cy="8555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Yi </a:t>
            </a:r>
            <a:r>
              <a:rPr lang="en-US" dirty="0" smtClean="0"/>
              <a:t>Yang @ Intel</a:t>
            </a:r>
          </a:p>
          <a:p>
            <a:r>
              <a:rPr lang="en-US" dirty="0" smtClean="0"/>
              <a:t>Keith Burns @ CISCO</a:t>
            </a:r>
            <a:endParaRPr lang="en-US" dirty="0" smtClean="0"/>
          </a:p>
          <a:p>
            <a:r>
              <a:rPr lang="en-US" dirty="0" smtClean="0"/>
              <a:t>Hongjun </a:t>
            </a:r>
            <a:r>
              <a:rPr lang="en-US" dirty="0" smtClean="0"/>
              <a:t>Ni @ Intel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ODL SFC and VPP Integration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DEMO</a:t>
            </a:r>
            <a:endParaRPr lang="en-US" sz="9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Q &amp; A</a:t>
            </a:r>
            <a:endParaRPr lang="en-US" sz="9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VPP Classifier to support SFC</a:t>
            </a:r>
          </a:p>
          <a:p>
            <a:r>
              <a:rPr lang="en-US" dirty="0" smtClean="0"/>
              <a:t>SFC VPP Classifier</a:t>
            </a:r>
          </a:p>
          <a:p>
            <a:r>
              <a:rPr lang="en-US" dirty="0" smtClean="0"/>
              <a:t>VPP NSH Proxy</a:t>
            </a:r>
          </a:p>
          <a:p>
            <a:r>
              <a:rPr lang="en-US" dirty="0" smtClean="0"/>
              <a:t>SFC NSH Proxy</a:t>
            </a:r>
          </a:p>
          <a:p>
            <a:r>
              <a:rPr lang="en-US" dirty="0" smtClean="0"/>
              <a:t>VPP to support Ethernet + NSH</a:t>
            </a:r>
          </a:p>
          <a:p>
            <a:r>
              <a:rPr lang="en-US" dirty="0" smtClean="0"/>
              <a:t>NSH_SFC to support MD Type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398"/>
            <a:ext cx="10515600" cy="579768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/>
                </a:solidFill>
              </a:rPr>
              <a:t>OVS NSH version</a:t>
            </a:r>
            <a:r>
              <a:rPr lang="en-US" sz="2000" dirty="0">
                <a:solidFill>
                  <a:schemeClr val="accent3"/>
                </a:solidFill>
              </a:rPr>
              <a:t>: </a:t>
            </a:r>
            <a:r>
              <a:rPr lang="en-US" sz="2000" dirty="0">
                <a:solidFill>
                  <a:schemeClr val="accent3"/>
                </a:solidFill>
                <a:hlinkClick r:id="rId2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2"/>
              </a:rPr>
              <a:t>github.com/yyang13/ovs_nsh_patches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3"/>
                </a:solidFill>
              </a:rPr>
              <a:t>ODL SFC: </a:t>
            </a:r>
            <a:r>
              <a:rPr lang="en-US" sz="2000" dirty="0">
                <a:solidFill>
                  <a:schemeClr val="accent3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3"/>
              </a:rPr>
              <a:t>git.opendaylight.org/gerrit/gitweb?p=sfc.git;a=summary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chemeClr val="accent3"/>
                </a:solidFill>
              </a:rPr>
              <a:t>vxlan-tool.py: python-based NSH-aware service function</a:t>
            </a:r>
            <a:r>
              <a:rPr lang="en-US" sz="2000" dirty="0">
                <a:solidFill>
                  <a:schemeClr val="accent3"/>
                </a:solidFill>
              </a:rPr>
              <a:t>, </a:t>
            </a:r>
            <a:r>
              <a:rPr lang="en-US" sz="2000" dirty="0">
                <a:solidFill>
                  <a:schemeClr val="accent3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4"/>
              </a:rPr>
              <a:t>git.opendaylight.org/gerrit/gitweb?p=sfc.git;a=blob_plain;f=sfc-test/nsh-tools/vxlan_tool.py;h=d7b75316f0e29c1dc09ec63b17a054c2fcdf20af;hb=HEAD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3"/>
                </a:solidFill>
              </a:rPr>
              <a:t>nsh_sfc</a:t>
            </a:r>
            <a:r>
              <a:rPr lang="en-US" sz="2000" dirty="0">
                <a:solidFill>
                  <a:schemeClr val="accent3"/>
                </a:solidFill>
              </a:rPr>
              <a:t>: </a:t>
            </a:r>
            <a:r>
              <a:rPr lang="en-US" sz="2000" dirty="0">
                <a:solidFill>
                  <a:schemeClr val="accent3"/>
                </a:solidFill>
                <a:hlinkClick r:id="rId5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5"/>
              </a:rPr>
              <a:t>gerrit.fd.io/r/gitweb?p=nsh_sfc.git;a=summary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accent3"/>
                </a:solidFill>
              </a:rPr>
              <a:t>Honeycomb overview: </a:t>
            </a:r>
            <a:r>
              <a:rPr lang="en-US" sz="2000" dirty="0">
                <a:solidFill>
                  <a:schemeClr val="accent3"/>
                </a:solidFill>
                <a:hlinkClick r:id="rId6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6"/>
              </a:rPr>
              <a:t>wiki.fd.io/view/File:Honeycomb_overview.pptx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chemeClr val="accent3"/>
                </a:solidFill>
              </a:rPr>
              <a:t>nsh_sfc</a:t>
            </a:r>
            <a:r>
              <a:rPr lang="en-US" sz="2000" dirty="0">
                <a:solidFill>
                  <a:schemeClr val="accent3"/>
                </a:solidFill>
              </a:rPr>
              <a:t> </a:t>
            </a:r>
            <a:r>
              <a:rPr lang="en-US" sz="2000" dirty="0" smtClean="0">
                <a:solidFill>
                  <a:schemeClr val="accent3"/>
                </a:solidFill>
              </a:rPr>
              <a:t>and VxLAN-gpe Design</a:t>
            </a:r>
            <a:r>
              <a:rPr lang="en-US" sz="2000" dirty="0">
                <a:solidFill>
                  <a:schemeClr val="accent3"/>
                </a:solidFill>
              </a:rPr>
              <a:t>: </a:t>
            </a:r>
            <a:r>
              <a:rPr lang="en-US" sz="2000" dirty="0">
                <a:solidFill>
                  <a:schemeClr val="accent3"/>
                </a:solidFill>
                <a:hlinkClick r:id="rId7"/>
              </a:rPr>
              <a:t>https://</a:t>
            </a:r>
            <a:r>
              <a:rPr lang="en-US" sz="2000" dirty="0" smtClean="0">
                <a:solidFill>
                  <a:schemeClr val="accent3"/>
                </a:solidFill>
                <a:hlinkClick r:id="rId7"/>
              </a:rPr>
              <a:t>drive.google.com/file/d/0B_RDwdFu5VJDRzlZZ1ozRW9faFE/view</a:t>
            </a:r>
            <a:endParaRPr lang="en-US" sz="20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4"/>
            <a:ext cx="10515600" cy="870293"/>
          </a:xfrm>
        </p:spPr>
        <p:txBody>
          <a:bodyPr/>
          <a:lstStyle/>
          <a:p>
            <a:pPr algn="ctr"/>
            <a:r>
              <a:rPr lang="en-US" dirty="0" smtClean="0"/>
              <a:t>Build &amp; Start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217"/>
            <a:ext cx="10515600" cy="589496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VPP Build</a:t>
            </a:r>
          </a:p>
          <a:p>
            <a:pPr marL="0" indent="0">
              <a:buNone/>
            </a:pPr>
            <a:r>
              <a:rPr lang="en-US" dirty="0" smtClean="0"/>
              <a:t>$ git clone </a:t>
            </a:r>
            <a:r>
              <a:rPr lang="en-US" dirty="0" smtClean="0">
                <a:hlinkClick r:id="rId2"/>
              </a:rPr>
              <a:t>https://gerrit.fd.io/r/p/vpp.git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cd vpp/build-root</a:t>
            </a:r>
          </a:p>
          <a:p>
            <a:pPr marL="0" indent="0">
              <a:buNone/>
            </a:pPr>
            <a:r>
              <a:rPr lang="en-US" dirty="0" smtClean="0"/>
              <a:t>$ make </a:t>
            </a:r>
            <a:r>
              <a:rPr lang="en-US" dirty="0" err="1" smtClean="0"/>
              <a:t>distclean</a:t>
            </a:r>
            <a:r>
              <a:rPr lang="en-US" dirty="0" smtClean="0"/>
              <a:t> &amp;&amp; ./bootstrap.sh &amp;&amp; make V=0 PLATFORM=</a:t>
            </a:r>
            <a:r>
              <a:rPr lang="en-US" dirty="0" err="1" smtClean="0"/>
              <a:t>vpp</a:t>
            </a:r>
            <a:r>
              <a:rPr lang="en-US" dirty="0" smtClean="0"/>
              <a:t> TAG=</a:t>
            </a:r>
            <a:r>
              <a:rPr lang="en-US" dirty="0" err="1" smtClean="0"/>
              <a:t>vpp</a:t>
            </a:r>
            <a:r>
              <a:rPr lang="en-US" dirty="0" smtClean="0"/>
              <a:t> install-deb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dpkg</a:t>
            </a:r>
            <a:r>
              <a:rPr lang="en-US" dirty="0" smtClean="0"/>
              <a:t> -</a:t>
            </a:r>
            <a:r>
              <a:rPr lang="en-US" dirty="0" err="1" smtClean="0"/>
              <a:t>i</a:t>
            </a:r>
            <a:r>
              <a:rPr lang="en-US" dirty="0" smtClean="0"/>
              <a:t> *.deb</a:t>
            </a:r>
          </a:p>
          <a:p>
            <a:pPr marL="0" indent="0">
              <a:buNone/>
            </a:pPr>
            <a:r>
              <a:rPr lang="en-US" dirty="0" smtClean="0"/>
              <a:t>$ cd build-</a:t>
            </a:r>
            <a:r>
              <a:rPr lang="en-US" dirty="0" err="1" smtClean="0"/>
              <a:t>vpp</a:t>
            </a:r>
            <a:r>
              <a:rPr lang="en-US" dirty="0" smtClean="0"/>
              <a:t>-native/</a:t>
            </a:r>
            <a:r>
              <a:rPr lang="en-US" dirty="0" err="1" smtClean="0"/>
              <a:t>vpp-api</a:t>
            </a:r>
            <a:r>
              <a:rPr lang="en-US" dirty="0" smtClean="0"/>
              <a:t>/java/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mvn</a:t>
            </a:r>
            <a:r>
              <a:rPr lang="en-US" dirty="0" smtClean="0"/>
              <a:t> </a:t>
            </a:r>
            <a:r>
              <a:rPr lang="en-US" dirty="0" err="1" smtClean="0"/>
              <a:t>install:install-file</a:t>
            </a:r>
            <a:r>
              <a:rPr lang="en-US" dirty="0" smtClean="0"/>
              <a:t> -Dfile=jvpp-registry-16.12.jar -</a:t>
            </a:r>
            <a:r>
              <a:rPr lang="en-US" dirty="0" err="1" smtClean="0"/>
              <a:t>DgroupId</a:t>
            </a:r>
            <a:r>
              <a:rPr lang="en-US" dirty="0" smtClean="0"/>
              <a:t>=</a:t>
            </a:r>
            <a:r>
              <a:rPr lang="en-US" dirty="0" err="1" smtClean="0"/>
              <a:t>io.fd.vpp</a:t>
            </a:r>
            <a:r>
              <a:rPr lang="en-US" dirty="0" smtClean="0"/>
              <a:t>     -</a:t>
            </a:r>
            <a:r>
              <a:rPr lang="en-US" dirty="0" err="1" smtClean="0"/>
              <a:t>DartifactId</a:t>
            </a:r>
            <a:r>
              <a:rPr lang="en-US" dirty="0" smtClean="0"/>
              <a:t>=</a:t>
            </a:r>
            <a:r>
              <a:rPr lang="en-US" dirty="0" err="1" smtClean="0"/>
              <a:t>jvpp</a:t>
            </a:r>
            <a:r>
              <a:rPr lang="en-US" dirty="0" smtClean="0"/>
              <a:t>-registry -</a:t>
            </a:r>
            <a:r>
              <a:rPr lang="en-US" dirty="0" err="1" smtClean="0"/>
              <a:t>Dversion</a:t>
            </a:r>
            <a:r>
              <a:rPr lang="en-US" dirty="0" smtClean="0"/>
              <a:t>=16.12-SNAPSHOT -</a:t>
            </a:r>
            <a:r>
              <a:rPr lang="en-US" dirty="0" err="1" smtClean="0"/>
              <a:t>Dpackaging</a:t>
            </a:r>
            <a:r>
              <a:rPr lang="en-US" dirty="0" smtClean="0"/>
              <a:t>=jar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mvn</a:t>
            </a:r>
            <a:r>
              <a:rPr lang="en-US" dirty="0" smtClean="0"/>
              <a:t> </a:t>
            </a:r>
            <a:r>
              <a:rPr lang="en-US" dirty="0" err="1" smtClean="0"/>
              <a:t>install:install-file</a:t>
            </a:r>
            <a:r>
              <a:rPr lang="en-US" dirty="0" smtClean="0"/>
              <a:t> -Dfile=jvpp-core-16.12.jar -</a:t>
            </a:r>
            <a:r>
              <a:rPr lang="en-US" dirty="0" err="1" smtClean="0"/>
              <a:t>DgroupId</a:t>
            </a:r>
            <a:r>
              <a:rPr lang="en-US" dirty="0" smtClean="0"/>
              <a:t>=</a:t>
            </a:r>
            <a:r>
              <a:rPr lang="en-US" dirty="0" err="1" smtClean="0"/>
              <a:t>io.fd.vpp</a:t>
            </a:r>
            <a:r>
              <a:rPr lang="en-US" dirty="0" smtClean="0"/>
              <a:t>     -</a:t>
            </a:r>
            <a:r>
              <a:rPr lang="en-US" dirty="0" err="1" smtClean="0"/>
              <a:t>DartifactId</a:t>
            </a:r>
            <a:r>
              <a:rPr lang="en-US" dirty="0" smtClean="0"/>
              <a:t>=</a:t>
            </a:r>
            <a:r>
              <a:rPr lang="en-US" dirty="0" err="1" smtClean="0"/>
              <a:t>jvpp</a:t>
            </a:r>
            <a:r>
              <a:rPr lang="en-US" dirty="0" smtClean="0"/>
              <a:t>-core -</a:t>
            </a:r>
            <a:r>
              <a:rPr lang="en-US" dirty="0" err="1" smtClean="0"/>
              <a:t>Dversion</a:t>
            </a:r>
            <a:r>
              <a:rPr lang="en-US" dirty="0" smtClean="0"/>
              <a:t>=16.12-SNAPSHOT -</a:t>
            </a:r>
            <a:r>
              <a:rPr lang="en-US" dirty="0" err="1" smtClean="0"/>
              <a:t>Dpackaging</a:t>
            </a:r>
            <a:r>
              <a:rPr lang="en-US" dirty="0" smtClean="0"/>
              <a:t>=jar</a:t>
            </a:r>
          </a:p>
          <a:p>
            <a:pPr marL="0" indent="0">
              <a:buNone/>
            </a:pPr>
            <a:r>
              <a:rPr lang="en-US" dirty="0" smtClean="0"/>
              <a:t>$ cd ../../../../..</a:t>
            </a:r>
          </a:p>
          <a:p>
            <a:r>
              <a:rPr lang="en-US" dirty="0" smtClean="0"/>
              <a:t>NSH_SFC Build</a:t>
            </a:r>
          </a:p>
          <a:p>
            <a:pPr marL="0" indent="0">
              <a:buNone/>
            </a:pPr>
            <a:r>
              <a:rPr lang="en-US" dirty="0" smtClean="0"/>
              <a:t>$ git clone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gerrit.fd.io/r/p/nsh_sfc.git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/>
              <a:t>cd </a:t>
            </a:r>
            <a:r>
              <a:rPr lang="en-US" dirty="0" err="1"/>
              <a:t>nsh_sfc</a:t>
            </a:r>
            <a:r>
              <a:rPr lang="en-US" dirty="0"/>
              <a:t>/</a:t>
            </a:r>
            <a:r>
              <a:rPr lang="en-US" dirty="0" err="1"/>
              <a:t>nsh</a:t>
            </a:r>
            <a:r>
              <a:rPr lang="en-US" dirty="0"/>
              <a:t>-plugin</a:t>
            </a:r>
          </a:p>
          <a:p>
            <a:pPr marL="0" indent="0">
              <a:buNone/>
            </a:pPr>
            <a:r>
              <a:rPr lang="en-US" dirty="0"/>
              <a:t>$ ./build.sh</a:t>
            </a:r>
          </a:p>
          <a:p>
            <a:pPr marL="0" indent="0">
              <a:buNone/>
            </a:pPr>
            <a:r>
              <a:rPr lang="en-US" dirty="0"/>
              <a:t>$ cd build/java/</a:t>
            </a:r>
            <a:r>
              <a:rPr lang="en-US" dirty="0" err="1"/>
              <a:t>jvpp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mvn</a:t>
            </a:r>
            <a:r>
              <a:rPr lang="en-US" dirty="0"/>
              <a:t> package</a:t>
            </a:r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mvn</a:t>
            </a:r>
            <a:r>
              <a:rPr lang="en-US" dirty="0"/>
              <a:t> </a:t>
            </a:r>
            <a:r>
              <a:rPr lang="en-US" dirty="0" err="1"/>
              <a:t>install:install-file</a:t>
            </a:r>
            <a:r>
              <a:rPr lang="en-US" dirty="0"/>
              <a:t> -</a:t>
            </a:r>
            <a:r>
              <a:rPr lang="en-US" dirty="0" err="1"/>
              <a:t>Dfile</a:t>
            </a:r>
            <a:r>
              <a:rPr lang="en-US" dirty="0"/>
              <a:t>=./target/nsh-sfc-16.12-SNAPSHOT.jar -</a:t>
            </a:r>
            <a:r>
              <a:rPr lang="en-US" dirty="0" err="1"/>
              <a:t>DgroupId</a:t>
            </a:r>
            <a:r>
              <a:rPr lang="en-US" dirty="0"/>
              <a:t>=</a:t>
            </a:r>
            <a:r>
              <a:rPr lang="en-US" dirty="0" err="1"/>
              <a:t>io.fd.vpp</a:t>
            </a:r>
            <a:r>
              <a:rPr lang="en-US" dirty="0"/>
              <a:t> -</a:t>
            </a:r>
            <a:r>
              <a:rPr lang="en-US" dirty="0" err="1"/>
              <a:t>DartifactId</a:t>
            </a:r>
            <a:r>
              <a:rPr lang="en-US" dirty="0"/>
              <a:t>=</a:t>
            </a:r>
            <a:r>
              <a:rPr lang="en-US" dirty="0" err="1"/>
              <a:t>nsh-sfc</a:t>
            </a:r>
            <a:r>
              <a:rPr lang="en-US" dirty="0"/>
              <a:t> -</a:t>
            </a:r>
            <a:r>
              <a:rPr lang="en-US" dirty="0" err="1"/>
              <a:t>Dversion</a:t>
            </a:r>
            <a:r>
              <a:rPr lang="en-US" dirty="0"/>
              <a:t>=16.12-SNAPSHOT -</a:t>
            </a:r>
            <a:r>
              <a:rPr lang="en-US" dirty="0" err="1" smtClean="0"/>
              <a:t>Dpackaging</a:t>
            </a:r>
            <a:r>
              <a:rPr lang="en-US" dirty="0" smtClean="0"/>
              <a:t>=jar</a:t>
            </a:r>
          </a:p>
          <a:p>
            <a:pPr marL="0" indent="0">
              <a:buNone/>
            </a:pPr>
            <a:r>
              <a:rPr lang="en-US" dirty="0" smtClean="0"/>
              <a:t>$ cd ../../../../..</a:t>
            </a:r>
          </a:p>
        </p:txBody>
      </p:sp>
    </p:spTree>
    <p:extLst>
      <p:ext uri="{BB962C8B-B14F-4D97-AF65-F5344CB8AC3E}">
        <p14:creationId xmlns:p14="http://schemas.microsoft.com/office/powerpoint/2010/main" val="42793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4"/>
            <a:ext cx="10515600" cy="870293"/>
          </a:xfrm>
        </p:spPr>
        <p:txBody>
          <a:bodyPr/>
          <a:lstStyle/>
          <a:p>
            <a:pPr algn="ctr"/>
            <a:r>
              <a:rPr lang="en-US" dirty="0"/>
              <a:t>Build &amp; </a:t>
            </a:r>
            <a:r>
              <a:rPr lang="en-US" dirty="0" smtClean="0"/>
              <a:t>Start Instructions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217"/>
            <a:ext cx="10515600" cy="5894961"/>
          </a:xfrm>
        </p:spPr>
        <p:txBody>
          <a:bodyPr>
            <a:normAutofit/>
          </a:bodyPr>
          <a:lstStyle/>
          <a:p>
            <a:r>
              <a:rPr lang="en-US" dirty="0" smtClean="0"/>
              <a:t>Copy </a:t>
            </a:r>
            <a:r>
              <a:rPr lang="en-US" dirty="0" err="1" smtClean="0"/>
              <a:t>nsh_sfc</a:t>
            </a:r>
            <a:r>
              <a:rPr lang="en-US" dirty="0" smtClean="0"/>
              <a:t> plugin to vpp plugin directory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/>
              <a:t>cd </a:t>
            </a:r>
            <a:r>
              <a:rPr lang="en-US" dirty="0" err="1"/>
              <a:t>nsh_sfc</a:t>
            </a:r>
            <a:r>
              <a:rPr lang="en-US" dirty="0"/>
              <a:t>/</a:t>
            </a:r>
            <a:r>
              <a:rPr lang="en-US" dirty="0" err="1"/>
              <a:t>nsh</a:t>
            </a:r>
            <a:r>
              <a:rPr lang="en-US" dirty="0"/>
              <a:t>-plugin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cp</a:t>
            </a:r>
            <a:r>
              <a:rPr lang="en-US" dirty="0"/>
              <a:t> ./build/.libs/nsh_plugin.so 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vpp_plugins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cp</a:t>
            </a:r>
            <a:r>
              <a:rPr lang="en-US" dirty="0"/>
              <a:t> ./build/.</a:t>
            </a:r>
            <a:r>
              <a:rPr lang="en-US" dirty="0" smtClean="0"/>
              <a:t>libs/nsh_test_plugin.so 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vpp_api_test_plugins</a:t>
            </a:r>
            <a:r>
              <a:rPr lang="en-US" dirty="0"/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cd ../..</a:t>
            </a:r>
          </a:p>
          <a:p>
            <a:r>
              <a:rPr lang="en-US" dirty="0" smtClean="0"/>
              <a:t>honeycomb Build</a:t>
            </a:r>
          </a:p>
          <a:p>
            <a:pPr marL="0" indent="0">
              <a:buNone/>
            </a:pPr>
            <a:r>
              <a:rPr lang="en-US" dirty="0" smtClean="0"/>
              <a:t>$ git clone 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gerrit.fd.io/r/p/honeycomb.git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smtClean="0"/>
              <a:t>cd honeycomb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mvn</a:t>
            </a:r>
            <a:r>
              <a:rPr lang="en-US" dirty="0"/>
              <a:t> clean install -</a:t>
            </a:r>
            <a:r>
              <a:rPr lang="en-US" dirty="0" err="1"/>
              <a:t>nsu</a:t>
            </a:r>
            <a:r>
              <a:rPr lang="en-US" dirty="0"/>
              <a:t> -</a:t>
            </a:r>
            <a:r>
              <a:rPr lang="en-US" dirty="0" err="1"/>
              <a:t>DskipTests</a:t>
            </a:r>
            <a:r>
              <a:rPr lang="en-US" dirty="0"/>
              <a:t> -</a:t>
            </a:r>
            <a:r>
              <a:rPr lang="en-US" dirty="0" err="1" smtClean="0"/>
              <a:t>Dmaven.javadoc.skip</a:t>
            </a:r>
            <a:r>
              <a:rPr lang="en-US" dirty="0" smtClean="0"/>
              <a:t>=true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789363"/>
            <a:ext cx="12192000" cy="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54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4"/>
            <a:ext cx="10515600" cy="870293"/>
          </a:xfrm>
        </p:spPr>
        <p:txBody>
          <a:bodyPr/>
          <a:lstStyle/>
          <a:p>
            <a:pPr algn="ctr"/>
            <a:r>
              <a:rPr lang="en-US" dirty="0"/>
              <a:t>Build &amp; </a:t>
            </a:r>
            <a:r>
              <a:rPr lang="en-US" dirty="0" smtClean="0"/>
              <a:t>Start </a:t>
            </a:r>
            <a:r>
              <a:rPr lang="en-US" dirty="0"/>
              <a:t>Instructions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217"/>
            <a:ext cx="10515600" cy="5894961"/>
          </a:xfrm>
        </p:spPr>
        <p:txBody>
          <a:bodyPr>
            <a:normAutofit/>
          </a:bodyPr>
          <a:lstStyle/>
          <a:p>
            <a:r>
              <a:rPr lang="en-US" dirty="0" smtClean="0"/>
              <a:t>Start VPP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start vpp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 smtClean="0"/>
              <a:t> status vpp</a:t>
            </a:r>
          </a:p>
          <a:p>
            <a:r>
              <a:rPr lang="en-US" dirty="0" smtClean="0"/>
              <a:t>Start honeycomb</a:t>
            </a:r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-f /</a:t>
            </a:r>
            <a:r>
              <a:rPr lang="en-US" dirty="0" err="1"/>
              <a:t>var</a:t>
            </a:r>
            <a:r>
              <a:rPr lang="en-US" dirty="0"/>
              <a:t>/lib/honeycomb/persist/</a:t>
            </a:r>
            <a:r>
              <a:rPr lang="en-US" dirty="0" err="1"/>
              <a:t>config</a:t>
            </a:r>
            <a:r>
              <a:rPr lang="en-US" dirty="0"/>
              <a:t>/</a:t>
            </a:r>
            <a:r>
              <a:rPr lang="en-US" dirty="0" err="1"/>
              <a:t>data.json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-f /</a:t>
            </a:r>
            <a:r>
              <a:rPr lang="en-US" dirty="0" err="1" smtClean="0"/>
              <a:t>var</a:t>
            </a:r>
            <a:r>
              <a:rPr lang="en-US" dirty="0" smtClean="0"/>
              <a:t>/lib/honeycomb/persist/context/</a:t>
            </a:r>
            <a:r>
              <a:rPr lang="en-US" dirty="0" err="1" smtClean="0"/>
              <a:t>data.json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cd honeycomb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sudo</a:t>
            </a:r>
            <a:r>
              <a:rPr lang="en-US" dirty="0"/>
              <a:t> </a:t>
            </a:r>
            <a:r>
              <a:rPr lang="en-US" dirty="0" err="1" smtClean="0"/>
              <a:t>sh</a:t>
            </a:r>
            <a:r>
              <a:rPr lang="en-US" dirty="0" smtClean="0"/>
              <a:t> ./</a:t>
            </a:r>
            <a:r>
              <a:rPr lang="en-US" dirty="0" err="1"/>
              <a:t>nsh</a:t>
            </a:r>
            <a:r>
              <a:rPr lang="en-US" dirty="0"/>
              <a:t>/minimal-distribution/target/minimal-distribution-1.16.12-SNAPSHOT-hc/minimal-distribution-1.16.12-SNAPSHOT/honeycomb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789363"/>
            <a:ext cx="12192000" cy="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24"/>
            <a:ext cx="10515600" cy="870293"/>
          </a:xfrm>
        </p:spPr>
        <p:txBody>
          <a:bodyPr/>
          <a:lstStyle/>
          <a:p>
            <a:pPr algn="ctr"/>
            <a:r>
              <a:rPr lang="en-US" dirty="0"/>
              <a:t>Build &amp; </a:t>
            </a:r>
            <a:r>
              <a:rPr lang="en-US" dirty="0" smtClean="0"/>
              <a:t>Start </a:t>
            </a:r>
            <a:r>
              <a:rPr lang="en-US" dirty="0"/>
              <a:t>Instructions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5217"/>
            <a:ext cx="10515600" cy="589496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Build ODL SFC</a:t>
            </a:r>
          </a:p>
          <a:p>
            <a:pPr marL="0" indent="0">
              <a:buNone/>
            </a:pPr>
            <a:r>
              <a:rPr lang="en-US" dirty="0" smtClean="0"/>
              <a:t>$ git clone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git.opendaylight.org/gerrit/p/sfc.git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mvn</a:t>
            </a:r>
            <a:r>
              <a:rPr lang="en-US" dirty="0" smtClean="0"/>
              <a:t> clean install -</a:t>
            </a:r>
            <a:r>
              <a:rPr lang="en-US" dirty="0" err="1" smtClean="0"/>
              <a:t>DskipTests</a:t>
            </a:r>
            <a:endParaRPr lang="en-US" dirty="0" smtClean="0"/>
          </a:p>
          <a:p>
            <a:r>
              <a:rPr lang="en-US" dirty="0" smtClean="0"/>
              <a:t>Start ODL SFC</a:t>
            </a:r>
          </a:p>
          <a:p>
            <a:pPr marL="0" indent="0">
              <a:buNone/>
            </a:pPr>
            <a:r>
              <a:rPr lang="en-US" dirty="0"/>
              <a:t>$ export JAVA_HOME=/</a:t>
            </a:r>
            <a:r>
              <a:rPr lang="en-US" dirty="0" err="1"/>
              <a:t>usr</a:t>
            </a:r>
            <a:r>
              <a:rPr lang="en-US" dirty="0"/>
              <a:t>/lib/</a:t>
            </a:r>
            <a:r>
              <a:rPr lang="en-US" dirty="0" err="1"/>
              <a:t>jvm</a:t>
            </a:r>
            <a:r>
              <a:rPr lang="en-US" dirty="0"/>
              <a:t>/java-1.8.0/</a:t>
            </a:r>
            <a:r>
              <a:rPr lang="en-US" dirty="0" err="1"/>
              <a:t>jre</a:t>
            </a:r>
            <a:r>
              <a:rPr lang="en-US" dirty="0"/>
              <a:t>/</a:t>
            </a:r>
          </a:p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/>
              <a:t>cd </a:t>
            </a:r>
            <a:r>
              <a:rPr lang="en-US" dirty="0" err="1"/>
              <a:t>sfc-karaf</a:t>
            </a:r>
            <a:r>
              <a:rPr lang="en-US" dirty="0"/>
              <a:t>/target/assembly</a:t>
            </a:r>
          </a:p>
          <a:p>
            <a:pPr marL="0" indent="0">
              <a:buNone/>
            </a:pPr>
            <a:r>
              <a:rPr lang="en-US" dirty="0" smtClean="0"/>
              <a:t>$ ./bin/</a:t>
            </a:r>
            <a:r>
              <a:rPr lang="en-US" dirty="0" err="1" smtClean="0"/>
              <a:t>karaf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karaf</a:t>
            </a:r>
            <a:r>
              <a:rPr lang="en-US" dirty="0" smtClean="0"/>
              <a:t> console, install the below features</a:t>
            </a:r>
          </a:p>
          <a:p>
            <a:pPr marL="0" indent="0">
              <a:buNone/>
            </a:pPr>
            <a:r>
              <a:rPr lang="en-US" dirty="0" err="1"/>
              <a:t>opendaylight-user@root</a:t>
            </a:r>
            <a:r>
              <a:rPr lang="en-US" dirty="0" smtClean="0"/>
              <a:t>&gt; </a:t>
            </a:r>
            <a:r>
              <a:rPr lang="en-US" dirty="0" err="1" smtClean="0"/>
              <a:t>feature:install</a:t>
            </a:r>
            <a:r>
              <a:rPr lang="en-US" dirty="0" smtClean="0"/>
              <a:t> </a:t>
            </a:r>
            <a:r>
              <a:rPr lang="en-US" dirty="0" err="1" smtClean="0"/>
              <a:t>odl</a:t>
            </a:r>
            <a:r>
              <a:rPr lang="en-US" dirty="0" smtClean="0"/>
              <a:t>-</a:t>
            </a:r>
            <a:r>
              <a:rPr lang="en-US" dirty="0" err="1" smtClean="0"/>
              <a:t>sfc</a:t>
            </a:r>
            <a:r>
              <a:rPr lang="en-US" dirty="0" smtClean="0"/>
              <a:t>-</a:t>
            </a:r>
            <a:r>
              <a:rPr lang="en-US" dirty="0" err="1" smtClean="0"/>
              <a:t>vpp</a:t>
            </a:r>
            <a:r>
              <a:rPr lang="en-US" dirty="0"/>
              <a:t>-renderer </a:t>
            </a:r>
            <a:r>
              <a:rPr lang="en-US" dirty="0" err="1"/>
              <a:t>odl-sfc-ui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curl -v -u </a:t>
            </a:r>
            <a:r>
              <a:rPr lang="en-US" dirty="0" err="1"/>
              <a:t>admin:admin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localhost:8181/restconf/streams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http://localhost:8181/index.html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Postman</a:t>
            </a:r>
          </a:p>
          <a:p>
            <a:pPr marL="0" indent="0">
              <a:buNone/>
            </a:pPr>
            <a:r>
              <a:rPr lang="en-US" dirty="0" smtClean="0"/>
              <a:t>Can check if ODL SFC is started normally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3789363"/>
            <a:ext cx="12192000" cy="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1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32500" lnSpcReduction="20000"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vagrant@vpp1:~/vpp$ </a:t>
            </a:r>
            <a:r>
              <a:rPr lang="en-US" sz="9600" dirty="0" err="1">
                <a:solidFill>
                  <a:schemeClr val="accent3"/>
                </a:solidFill>
              </a:rPr>
              <a:t>sudo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vppctl</a:t>
            </a:r>
            <a:r>
              <a:rPr lang="en-US" sz="9600" dirty="0">
                <a:solidFill>
                  <a:schemeClr val="accent3"/>
                </a:solidFill>
              </a:rPr>
              <a:t> show </a:t>
            </a:r>
            <a:r>
              <a:rPr lang="en-US" sz="9600" dirty="0" err="1">
                <a:solidFill>
                  <a:schemeClr val="accent3"/>
                </a:solidFill>
              </a:rPr>
              <a:t>vxlan-gpe</a:t>
            </a:r>
            <a:endParaRPr lang="en-US" sz="96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[0] local: 192.168.20.11 remote: 192.168.20.10   </a:t>
            </a:r>
            <a:r>
              <a:rPr lang="en-US" sz="9600" dirty="0" err="1">
                <a:solidFill>
                  <a:schemeClr val="accent3"/>
                </a:solidFill>
              </a:rPr>
              <a:t>vxlan</a:t>
            </a:r>
            <a:r>
              <a:rPr lang="en-US" sz="9600" dirty="0">
                <a:solidFill>
                  <a:schemeClr val="accent3"/>
                </a:solidFill>
              </a:rPr>
              <a:t> VNI 0 next-protocol </a:t>
            </a: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fibs: (</a:t>
            </a:r>
            <a:r>
              <a:rPr lang="en-US" sz="9600" dirty="0" err="1">
                <a:solidFill>
                  <a:schemeClr val="accent3"/>
                </a:solidFill>
              </a:rPr>
              <a:t>encap</a:t>
            </a:r>
            <a:r>
              <a:rPr lang="en-US" sz="9600" dirty="0">
                <a:solidFill>
                  <a:schemeClr val="accent3"/>
                </a:solidFill>
              </a:rPr>
              <a:t> 0, </a:t>
            </a:r>
            <a:r>
              <a:rPr lang="en-US" sz="9600" dirty="0" err="1">
                <a:solidFill>
                  <a:schemeClr val="accent3"/>
                </a:solidFill>
              </a:rPr>
              <a:t>decap</a:t>
            </a:r>
            <a:r>
              <a:rPr lang="en-US" sz="9600" dirty="0">
                <a:solidFill>
                  <a:schemeClr val="accent3"/>
                </a:solidFill>
              </a:rPr>
              <a:t> 0)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[1] local: 192.168.20.11 remote: 192.168.20.12   </a:t>
            </a:r>
            <a:r>
              <a:rPr lang="en-US" sz="9600" dirty="0" err="1">
                <a:solidFill>
                  <a:schemeClr val="accent3"/>
                </a:solidFill>
              </a:rPr>
              <a:t>vxlan</a:t>
            </a:r>
            <a:r>
              <a:rPr lang="en-US" sz="9600" dirty="0">
                <a:solidFill>
                  <a:schemeClr val="accent3"/>
                </a:solidFill>
              </a:rPr>
              <a:t> VNI 0 next-protocol </a:t>
            </a: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fibs: (</a:t>
            </a:r>
            <a:r>
              <a:rPr lang="en-US" sz="9600" dirty="0" err="1">
                <a:solidFill>
                  <a:schemeClr val="accent3"/>
                </a:solidFill>
              </a:rPr>
              <a:t>encap</a:t>
            </a:r>
            <a:r>
              <a:rPr lang="en-US" sz="9600" dirty="0">
                <a:solidFill>
                  <a:schemeClr val="accent3"/>
                </a:solidFill>
              </a:rPr>
              <a:t> 0, </a:t>
            </a:r>
            <a:r>
              <a:rPr lang="en-US" sz="9600" dirty="0" err="1">
                <a:solidFill>
                  <a:schemeClr val="accent3"/>
                </a:solidFill>
              </a:rPr>
              <a:t>decap</a:t>
            </a:r>
            <a:r>
              <a:rPr lang="en-US" sz="9600" dirty="0">
                <a:solidFill>
                  <a:schemeClr val="accent3"/>
                </a:solidFill>
              </a:rPr>
              <a:t> 0)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[2] local: 192.168.20.11 remote: 192.168.20.9   </a:t>
            </a:r>
            <a:r>
              <a:rPr lang="en-US" sz="9600" dirty="0" err="1">
                <a:solidFill>
                  <a:schemeClr val="accent3"/>
                </a:solidFill>
              </a:rPr>
              <a:t>vxlan</a:t>
            </a:r>
            <a:r>
              <a:rPr lang="en-US" sz="9600" dirty="0">
                <a:solidFill>
                  <a:schemeClr val="accent3"/>
                </a:solidFill>
              </a:rPr>
              <a:t> VNI 0 next-protocol </a:t>
            </a: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fibs: (</a:t>
            </a:r>
            <a:r>
              <a:rPr lang="en-US" sz="9600" dirty="0" err="1">
                <a:solidFill>
                  <a:schemeClr val="accent3"/>
                </a:solidFill>
              </a:rPr>
              <a:t>encap</a:t>
            </a:r>
            <a:r>
              <a:rPr lang="en-US" sz="9600" dirty="0">
                <a:solidFill>
                  <a:schemeClr val="accent3"/>
                </a:solidFill>
              </a:rPr>
              <a:t> 0, </a:t>
            </a:r>
            <a:r>
              <a:rPr lang="en-US" sz="9600" dirty="0" err="1">
                <a:solidFill>
                  <a:schemeClr val="accent3"/>
                </a:solidFill>
              </a:rPr>
              <a:t>decap</a:t>
            </a:r>
            <a:r>
              <a:rPr lang="en-US" sz="9600" dirty="0">
                <a:solidFill>
                  <a:schemeClr val="accent3"/>
                </a:solidFill>
              </a:rPr>
              <a:t> 0)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vagrant@vpp1</a:t>
            </a:r>
            <a:r>
              <a:rPr lang="en-US" sz="9600" dirty="0">
                <a:solidFill>
                  <a:schemeClr val="accent3"/>
                </a:solidFill>
              </a:rPr>
              <a:t>:~/vpp$</a:t>
            </a:r>
          </a:p>
        </p:txBody>
      </p:sp>
    </p:spTree>
    <p:extLst>
      <p:ext uri="{BB962C8B-B14F-4D97-AF65-F5344CB8AC3E}">
        <p14:creationId xmlns:p14="http://schemas.microsoft.com/office/powerpoint/2010/main" val="14427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Appendix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398"/>
            <a:ext cx="10515600" cy="5797685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vagrant@vpp1:~/vpp$ </a:t>
            </a:r>
            <a:r>
              <a:rPr lang="en-US" sz="9600" dirty="0" err="1">
                <a:solidFill>
                  <a:schemeClr val="accent3"/>
                </a:solidFill>
              </a:rPr>
              <a:t>sudo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vppctl</a:t>
            </a:r>
            <a:r>
              <a:rPr lang="en-US" sz="9600" dirty="0">
                <a:solidFill>
                  <a:schemeClr val="accent3"/>
                </a:solidFill>
              </a:rPr>
              <a:t> show </a:t>
            </a: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entry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ver</a:t>
            </a:r>
            <a:r>
              <a:rPr lang="en-US" sz="9600" dirty="0">
                <a:solidFill>
                  <a:schemeClr val="accent3"/>
                </a:solidFill>
              </a:rPr>
              <a:t> 0 </a:t>
            </a:r>
            <a:r>
              <a:rPr lang="en-US" sz="9600" dirty="0" err="1">
                <a:solidFill>
                  <a:schemeClr val="accent3"/>
                </a:solidFill>
              </a:rPr>
              <a:t>len</a:t>
            </a:r>
            <a:r>
              <a:rPr lang="en-US" sz="9600" dirty="0">
                <a:solidFill>
                  <a:schemeClr val="accent3"/>
                </a:solidFill>
              </a:rPr>
              <a:t> 6 (24 bytes) </a:t>
            </a:r>
            <a:r>
              <a:rPr lang="en-US" sz="9600" dirty="0" err="1">
                <a:solidFill>
                  <a:schemeClr val="accent3"/>
                </a:solidFill>
              </a:rPr>
              <a:t>md_type</a:t>
            </a:r>
            <a:r>
              <a:rPr lang="en-US" sz="9600" dirty="0">
                <a:solidFill>
                  <a:schemeClr val="accent3"/>
                </a:solidFill>
              </a:rPr>
              <a:t> 1 </a:t>
            </a:r>
            <a:r>
              <a:rPr lang="en-US" sz="9600" dirty="0" err="1">
                <a:solidFill>
                  <a:schemeClr val="accent3"/>
                </a:solidFill>
              </a:rPr>
              <a:t>next_protocol</a:t>
            </a:r>
            <a:r>
              <a:rPr lang="en-US" sz="9600" dirty="0">
                <a:solidFill>
                  <a:schemeClr val="accent3"/>
                </a:solidFill>
              </a:rPr>
              <a:t> 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service path 29 service index 255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c1 0 c2 0 c3 0 c4 0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ver</a:t>
            </a:r>
            <a:r>
              <a:rPr lang="en-US" sz="9600" dirty="0">
                <a:solidFill>
                  <a:schemeClr val="accent3"/>
                </a:solidFill>
              </a:rPr>
              <a:t> 0 </a:t>
            </a:r>
            <a:r>
              <a:rPr lang="en-US" sz="9600" dirty="0" err="1">
                <a:solidFill>
                  <a:schemeClr val="accent3"/>
                </a:solidFill>
              </a:rPr>
              <a:t>len</a:t>
            </a:r>
            <a:r>
              <a:rPr lang="en-US" sz="9600" dirty="0">
                <a:solidFill>
                  <a:schemeClr val="accent3"/>
                </a:solidFill>
              </a:rPr>
              <a:t> 6 (24 bytes) </a:t>
            </a:r>
            <a:r>
              <a:rPr lang="en-US" sz="9600" dirty="0" err="1">
                <a:solidFill>
                  <a:schemeClr val="accent3"/>
                </a:solidFill>
              </a:rPr>
              <a:t>md_type</a:t>
            </a:r>
            <a:r>
              <a:rPr lang="en-US" sz="9600" dirty="0">
                <a:solidFill>
                  <a:schemeClr val="accent3"/>
                </a:solidFill>
              </a:rPr>
              <a:t> 1 </a:t>
            </a:r>
            <a:r>
              <a:rPr lang="en-US" sz="9600" dirty="0" err="1">
                <a:solidFill>
                  <a:schemeClr val="accent3"/>
                </a:solidFill>
              </a:rPr>
              <a:t>next_protocol</a:t>
            </a:r>
            <a:r>
              <a:rPr lang="en-US" sz="9600" dirty="0">
                <a:solidFill>
                  <a:schemeClr val="accent3"/>
                </a:solidFill>
              </a:rPr>
              <a:t> 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service path 29 service index 254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c1 0 c2 0 c3 0 c4 0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ver</a:t>
            </a:r>
            <a:r>
              <a:rPr lang="en-US" sz="9600" dirty="0">
                <a:solidFill>
                  <a:schemeClr val="accent3"/>
                </a:solidFill>
              </a:rPr>
              <a:t> 0 </a:t>
            </a:r>
            <a:r>
              <a:rPr lang="en-US" sz="9600" dirty="0" err="1">
                <a:solidFill>
                  <a:schemeClr val="accent3"/>
                </a:solidFill>
              </a:rPr>
              <a:t>len</a:t>
            </a:r>
            <a:r>
              <a:rPr lang="en-US" sz="9600" dirty="0">
                <a:solidFill>
                  <a:schemeClr val="accent3"/>
                </a:solidFill>
              </a:rPr>
              <a:t> 6 (24 bytes) </a:t>
            </a:r>
            <a:r>
              <a:rPr lang="en-US" sz="9600" dirty="0" err="1">
                <a:solidFill>
                  <a:schemeClr val="accent3"/>
                </a:solidFill>
              </a:rPr>
              <a:t>md_type</a:t>
            </a:r>
            <a:r>
              <a:rPr lang="en-US" sz="9600" dirty="0">
                <a:solidFill>
                  <a:schemeClr val="accent3"/>
                </a:solidFill>
              </a:rPr>
              <a:t> 1 </a:t>
            </a:r>
            <a:r>
              <a:rPr lang="en-US" sz="9600" dirty="0" err="1">
                <a:solidFill>
                  <a:schemeClr val="accent3"/>
                </a:solidFill>
              </a:rPr>
              <a:t>next_protocol</a:t>
            </a:r>
            <a:r>
              <a:rPr lang="en-US" sz="9600" dirty="0">
                <a:solidFill>
                  <a:schemeClr val="accent3"/>
                </a:solidFill>
              </a:rPr>
              <a:t> 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service path 8388637 service index 254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c1 0 c2 0 c3 0 c4 0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ver</a:t>
            </a:r>
            <a:r>
              <a:rPr lang="en-US" sz="9600" dirty="0">
                <a:solidFill>
                  <a:schemeClr val="accent3"/>
                </a:solidFill>
              </a:rPr>
              <a:t> 0 </a:t>
            </a:r>
            <a:r>
              <a:rPr lang="en-US" sz="9600" dirty="0" err="1">
                <a:solidFill>
                  <a:schemeClr val="accent3"/>
                </a:solidFill>
              </a:rPr>
              <a:t>len</a:t>
            </a:r>
            <a:r>
              <a:rPr lang="en-US" sz="9600" dirty="0">
                <a:solidFill>
                  <a:schemeClr val="accent3"/>
                </a:solidFill>
              </a:rPr>
              <a:t> 6 (24 bytes) </a:t>
            </a:r>
            <a:r>
              <a:rPr lang="en-US" sz="9600" dirty="0" err="1">
                <a:solidFill>
                  <a:schemeClr val="accent3"/>
                </a:solidFill>
              </a:rPr>
              <a:t>md_type</a:t>
            </a:r>
            <a:r>
              <a:rPr lang="en-US" sz="9600" dirty="0">
                <a:solidFill>
                  <a:schemeClr val="accent3"/>
                </a:solidFill>
              </a:rPr>
              <a:t> 1 </a:t>
            </a:r>
            <a:r>
              <a:rPr lang="en-US" sz="9600" dirty="0" err="1">
                <a:solidFill>
                  <a:schemeClr val="accent3"/>
                </a:solidFill>
              </a:rPr>
              <a:t>next_protocol</a:t>
            </a:r>
            <a:r>
              <a:rPr lang="en-US" sz="9600" dirty="0">
                <a:solidFill>
                  <a:schemeClr val="accent3"/>
                </a:solidFill>
              </a:rPr>
              <a:t> 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service path 8388637 service index 253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  c1 0 c2 0 c3 0 c4 0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vagrant@vpp1</a:t>
            </a:r>
            <a:r>
              <a:rPr lang="en-US" sz="9600" dirty="0">
                <a:solidFill>
                  <a:schemeClr val="accent3"/>
                </a:solidFill>
              </a:rPr>
              <a:t>:~/vpp$</a:t>
            </a:r>
          </a:p>
        </p:txBody>
      </p:sp>
    </p:spTree>
    <p:extLst>
      <p:ext uri="{BB962C8B-B14F-4D97-AF65-F5344CB8AC3E}">
        <p14:creationId xmlns:p14="http://schemas.microsoft.com/office/powerpoint/2010/main" val="27252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SFC Introduction</a:t>
            </a:r>
          </a:p>
          <a:p>
            <a:r>
              <a:rPr lang="en-US" dirty="0" smtClean="0"/>
              <a:t>FD.io Work for SFC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ODL SFC VPP Renderer</a:t>
            </a:r>
          </a:p>
          <a:p>
            <a:r>
              <a:rPr lang="en-US" dirty="0" smtClean="0"/>
              <a:t>NSH_SFC (Keith Burns)</a:t>
            </a:r>
            <a:endParaRPr lang="en-US" dirty="0" smtClean="0"/>
          </a:p>
          <a:p>
            <a:r>
              <a:rPr lang="en-US" dirty="0" smtClean="0"/>
              <a:t>ODL SFC and VPP Integration Architecture</a:t>
            </a:r>
          </a:p>
          <a:p>
            <a:r>
              <a:rPr lang="en-US" dirty="0" smtClean="0"/>
              <a:t>ODL </a:t>
            </a:r>
            <a:r>
              <a:rPr lang="en-US" dirty="0"/>
              <a:t>SFC and VPP </a:t>
            </a:r>
            <a:r>
              <a:rPr lang="en-US" dirty="0" smtClean="0"/>
              <a:t>Integration Demo Overview</a:t>
            </a:r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Q &amp; A</a:t>
            </a:r>
          </a:p>
          <a:p>
            <a:r>
              <a:rPr lang="en-US" dirty="0" smtClean="0"/>
              <a:t>Future Work to 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6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Appendix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398"/>
            <a:ext cx="10515600" cy="5797685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accent3"/>
                </a:solidFill>
              </a:rPr>
              <a:t>vagrant@vpp1:~/vpp$ </a:t>
            </a:r>
            <a:r>
              <a:rPr lang="en-US" sz="9600" dirty="0" err="1">
                <a:solidFill>
                  <a:schemeClr val="accent3"/>
                </a:solidFill>
              </a:rPr>
              <a:t>sudo</a:t>
            </a:r>
            <a:r>
              <a:rPr lang="en-US" sz="9600" dirty="0">
                <a:solidFill>
                  <a:schemeClr val="accent3"/>
                </a:solidFill>
              </a:rPr>
              <a:t> </a:t>
            </a:r>
            <a:r>
              <a:rPr lang="en-US" sz="9600" dirty="0" err="1">
                <a:solidFill>
                  <a:schemeClr val="accent3"/>
                </a:solidFill>
              </a:rPr>
              <a:t>vppctl</a:t>
            </a:r>
            <a:r>
              <a:rPr lang="en-US" sz="9600" dirty="0">
                <a:solidFill>
                  <a:schemeClr val="accent3"/>
                </a:solidFill>
              </a:rPr>
              <a:t> show </a:t>
            </a: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map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entry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29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255 maps to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29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255 </a:t>
            </a:r>
            <a:r>
              <a:rPr lang="en-US" sz="9600" dirty="0" err="1">
                <a:solidFill>
                  <a:schemeClr val="accent3"/>
                </a:solidFill>
              </a:rPr>
              <a:t>encapped</a:t>
            </a:r>
            <a:r>
              <a:rPr lang="en-US" sz="9600" dirty="0">
                <a:solidFill>
                  <a:schemeClr val="accent3"/>
                </a:solidFill>
              </a:rPr>
              <a:t> by VXLAN GPE </a:t>
            </a:r>
            <a:r>
              <a:rPr lang="en-US" sz="9600" dirty="0" err="1">
                <a:solidFill>
                  <a:schemeClr val="accent3"/>
                </a:solidFill>
              </a:rPr>
              <a:t>intf</a:t>
            </a:r>
            <a:r>
              <a:rPr lang="en-US" sz="9600" dirty="0">
                <a:solidFill>
                  <a:schemeClr val="accent3"/>
                </a:solidFill>
              </a:rPr>
              <a:t>: 3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entry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29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254 maps to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29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254 </a:t>
            </a:r>
            <a:r>
              <a:rPr lang="en-US" sz="9600" dirty="0" err="1">
                <a:solidFill>
                  <a:schemeClr val="accent3"/>
                </a:solidFill>
              </a:rPr>
              <a:t>encapped</a:t>
            </a:r>
            <a:r>
              <a:rPr lang="en-US" sz="9600" dirty="0">
                <a:solidFill>
                  <a:schemeClr val="accent3"/>
                </a:solidFill>
              </a:rPr>
              <a:t> by VXLAN GPE </a:t>
            </a:r>
            <a:r>
              <a:rPr lang="en-US" sz="9600" dirty="0" err="1">
                <a:solidFill>
                  <a:schemeClr val="accent3"/>
                </a:solidFill>
              </a:rPr>
              <a:t>intf</a:t>
            </a:r>
            <a:r>
              <a:rPr lang="en-US" sz="9600" dirty="0">
                <a:solidFill>
                  <a:schemeClr val="accent3"/>
                </a:solidFill>
              </a:rPr>
              <a:t>: 4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entry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8388637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254 maps to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8388637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254 </a:t>
            </a:r>
            <a:r>
              <a:rPr lang="en-US" sz="9600" dirty="0" err="1">
                <a:solidFill>
                  <a:schemeClr val="accent3"/>
                </a:solidFill>
              </a:rPr>
              <a:t>encapped</a:t>
            </a:r>
            <a:r>
              <a:rPr lang="en-US" sz="9600" dirty="0">
                <a:solidFill>
                  <a:schemeClr val="accent3"/>
                </a:solidFill>
              </a:rPr>
              <a:t> by VXLAN GPE </a:t>
            </a:r>
            <a:r>
              <a:rPr lang="en-US" sz="9600" dirty="0" err="1">
                <a:solidFill>
                  <a:schemeClr val="accent3"/>
                </a:solidFill>
              </a:rPr>
              <a:t>intf</a:t>
            </a:r>
            <a:r>
              <a:rPr lang="en-US" sz="9600" dirty="0">
                <a:solidFill>
                  <a:schemeClr val="accent3"/>
                </a:solidFill>
              </a:rPr>
              <a:t>: 3</a:t>
            </a:r>
          </a:p>
          <a:p>
            <a:pPr marL="0" indent="0">
              <a:buNone/>
            </a:pPr>
            <a:r>
              <a:rPr lang="en-US" sz="9600" dirty="0" err="1">
                <a:solidFill>
                  <a:schemeClr val="accent3"/>
                </a:solidFill>
              </a:rPr>
              <a:t>nsh</a:t>
            </a:r>
            <a:r>
              <a:rPr lang="en-US" sz="9600" dirty="0">
                <a:solidFill>
                  <a:schemeClr val="accent3"/>
                </a:solidFill>
              </a:rPr>
              <a:t> entry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8388637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253 maps to </a:t>
            </a:r>
            <a:r>
              <a:rPr lang="en-US" sz="9600" dirty="0" err="1">
                <a:solidFill>
                  <a:schemeClr val="accent3"/>
                </a:solidFill>
              </a:rPr>
              <a:t>nsp</a:t>
            </a:r>
            <a:r>
              <a:rPr lang="en-US" sz="9600" dirty="0">
                <a:solidFill>
                  <a:schemeClr val="accent3"/>
                </a:solidFill>
              </a:rPr>
              <a:t>: 8388637 </a:t>
            </a:r>
            <a:r>
              <a:rPr lang="en-US" sz="9600" dirty="0" err="1">
                <a:solidFill>
                  <a:schemeClr val="accent3"/>
                </a:solidFill>
              </a:rPr>
              <a:t>nsi</a:t>
            </a:r>
            <a:r>
              <a:rPr lang="en-US" sz="9600" dirty="0">
                <a:solidFill>
                  <a:schemeClr val="accent3"/>
                </a:solidFill>
              </a:rPr>
              <a:t>: 253 </a:t>
            </a:r>
            <a:r>
              <a:rPr lang="en-US" sz="9600" dirty="0" err="1">
                <a:solidFill>
                  <a:schemeClr val="accent3"/>
                </a:solidFill>
              </a:rPr>
              <a:t>encapped</a:t>
            </a:r>
            <a:r>
              <a:rPr lang="en-US" sz="9600" dirty="0">
                <a:solidFill>
                  <a:schemeClr val="accent3"/>
                </a:solidFill>
              </a:rPr>
              <a:t> by VXLAN GPE </a:t>
            </a:r>
            <a:r>
              <a:rPr lang="en-US" sz="9600" dirty="0" err="1">
                <a:solidFill>
                  <a:schemeClr val="accent3"/>
                </a:solidFill>
              </a:rPr>
              <a:t>intf</a:t>
            </a:r>
            <a:r>
              <a:rPr lang="en-US" sz="9600" dirty="0">
                <a:solidFill>
                  <a:schemeClr val="accent3"/>
                </a:solidFill>
              </a:rPr>
              <a:t>: 5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chemeClr val="accent3"/>
                </a:solidFill>
              </a:rPr>
              <a:t>vagrant@vpp1</a:t>
            </a:r>
            <a:r>
              <a:rPr lang="en-US" sz="9600" dirty="0">
                <a:solidFill>
                  <a:schemeClr val="accent3"/>
                </a:solidFill>
              </a:rPr>
              <a:t>:~/vpp$</a:t>
            </a:r>
          </a:p>
        </p:txBody>
      </p:sp>
    </p:spTree>
    <p:extLst>
      <p:ext uri="{BB962C8B-B14F-4D97-AF65-F5344CB8AC3E}">
        <p14:creationId xmlns:p14="http://schemas.microsoft.com/office/powerpoint/2010/main" val="3049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9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Appendix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398"/>
            <a:ext cx="10515600" cy="5797685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vagrant@classifier1:~$ cat test-flows-odl.txt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table=0,ip,nw_dst=192.168.20.9 actions=NORMAL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table=0,ip,nw_dst=192.168.20.11 actions=output:1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table=0,icmp,in_port=4,nw_src=10.0.100.9,nw_dst=10.0.100.14 actions=</a:t>
            </a:r>
            <a:r>
              <a:rPr lang="en-US" sz="2000" dirty="0" err="1">
                <a:solidFill>
                  <a:schemeClr val="accent3"/>
                </a:solidFill>
              </a:rPr>
              <a:t>push_nsh</a:t>
            </a:r>
            <a:r>
              <a:rPr lang="en-US" sz="2000" dirty="0" smtClean="0">
                <a:solidFill>
                  <a:schemeClr val="accent3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load:0x1-</a:t>
            </a:r>
            <a:r>
              <a:rPr lang="en-US" sz="2000" dirty="0">
                <a:solidFill>
                  <a:schemeClr val="accent3"/>
                </a:solidFill>
              </a:rPr>
              <a:t>&gt;NXM_NX_NSH_MDTYPE[],load:0x3-&gt;NXM_NX_NSH_NP[],load:29-&gt;NXM_NX_NSP[0..23</a:t>
            </a:r>
            <a:r>
              <a:rPr lang="en-US" sz="2000" dirty="0" smtClean="0">
                <a:solidFill>
                  <a:schemeClr val="accent3"/>
                </a:solidFill>
              </a:rPr>
              <a:t>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load:0xff-</a:t>
            </a:r>
            <a:r>
              <a:rPr lang="en-US" sz="2000" dirty="0">
                <a:solidFill>
                  <a:schemeClr val="accent3"/>
                </a:solidFill>
              </a:rPr>
              <a:t>&gt;NXM_NX_NSI[],load:0x1-&gt;NXM_NX_NSH_C1[],load:0x9-&gt;NXM_NX_NSH_C2</a:t>
            </a:r>
            <a:r>
              <a:rPr lang="en-US" sz="2000" dirty="0" smtClean="0">
                <a:solidFill>
                  <a:schemeClr val="accent3"/>
                </a:solidFill>
              </a:rPr>
              <a:t>[],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load:0x3-</a:t>
            </a:r>
            <a:r>
              <a:rPr lang="en-US" sz="2000" dirty="0">
                <a:solidFill>
                  <a:schemeClr val="accent3"/>
                </a:solidFill>
              </a:rPr>
              <a:t>&gt;NXM_NX_NSH_C3[],load:0x4-&gt;NXM_NX_NSH_C4[],load:0x4-&gt;NXM_NX_TUN_GPE_NP</a:t>
            </a:r>
            <a:r>
              <a:rPr lang="en-US" sz="2000" dirty="0" smtClean="0">
                <a:solidFill>
                  <a:schemeClr val="accent3"/>
                </a:solidFill>
              </a:rPr>
              <a:t>[],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load:9-</a:t>
            </a:r>
            <a:r>
              <a:rPr lang="en-US" sz="2000" dirty="0">
                <a:solidFill>
                  <a:schemeClr val="accent3"/>
                </a:solidFill>
              </a:rPr>
              <a:t>&gt;NXM_NX_TUN_ID[0..31],load:0xc0a8140b-&gt;NXM_NX_TUN_IPV4_DST[],output:2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table=0,tcp,in_port=4,nw_src=10.0.100.9,nw_dst=10.0.100.14 actions=</a:t>
            </a:r>
            <a:r>
              <a:rPr lang="en-US" sz="2000" dirty="0" err="1">
                <a:solidFill>
                  <a:schemeClr val="accent3"/>
                </a:solidFill>
              </a:rPr>
              <a:t>push_nsh</a:t>
            </a:r>
            <a:r>
              <a:rPr lang="en-US" sz="2000" dirty="0" smtClean="0">
                <a:solidFill>
                  <a:schemeClr val="accent3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load:0x1-</a:t>
            </a:r>
            <a:r>
              <a:rPr lang="en-US" sz="2000" dirty="0">
                <a:solidFill>
                  <a:schemeClr val="accent3"/>
                </a:solidFill>
              </a:rPr>
              <a:t>&gt;NXM_NX_NSH_MDTYPE[],load:0x3-&gt;NXM_NX_NSH_NP[],load:29-&gt;NXM_NX_NSP[0..23</a:t>
            </a:r>
            <a:r>
              <a:rPr lang="en-US" sz="2000" dirty="0" smtClean="0">
                <a:solidFill>
                  <a:schemeClr val="accent3"/>
                </a:solidFill>
              </a:rPr>
              <a:t>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load:0xff-</a:t>
            </a:r>
            <a:r>
              <a:rPr lang="en-US" sz="2000" dirty="0">
                <a:solidFill>
                  <a:schemeClr val="accent3"/>
                </a:solidFill>
              </a:rPr>
              <a:t>&gt;NXM_NX_NSI[],load:0x1-&gt;NXM_NX_NSH_C1[],load:0x9-&gt;NXM_NX_NSH_C2</a:t>
            </a:r>
            <a:r>
              <a:rPr lang="en-US" sz="2000" dirty="0" smtClean="0">
                <a:solidFill>
                  <a:schemeClr val="accent3"/>
                </a:solidFill>
              </a:rPr>
              <a:t>[],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load:0x3-</a:t>
            </a:r>
            <a:r>
              <a:rPr lang="en-US" sz="2000" dirty="0">
                <a:solidFill>
                  <a:schemeClr val="accent3"/>
                </a:solidFill>
              </a:rPr>
              <a:t>&gt;NXM_NX_NSH_C3[],load:0x4-&gt;NXM_NX_NSH_C4[],load:0x4-&gt;NXM_NX_TUN_GPE_NP</a:t>
            </a:r>
            <a:r>
              <a:rPr lang="en-US" sz="2000" dirty="0" smtClean="0">
                <a:solidFill>
                  <a:schemeClr val="accent3"/>
                </a:solidFill>
              </a:rPr>
              <a:t>[],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load:9-</a:t>
            </a:r>
            <a:r>
              <a:rPr lang="en-US" sz="2000" dirty="0">
                <a:solidFill>
                  <a:schemeClr val="accent3"/>
                </a:solidFill>
              </a:rPr>
              <a:t>&gt;NXM_NX_TUN_ID[0..31],load:0xc0a8140b-&gt;NXM_NX_TUN_IPV4_DST[],output:2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table=0,nsp=8388637,nsi=253 actions=</a:t>
            </a:r>
            <a:r>
              <a:rPr lang="en-US" sz="2000" dirty="0" err="1">
                <a:solidFill>
                  <a:schemeClr val="accent3"/>
                </a:solidFill>
              </a:rPr>
              <a:t>pop_nsh</a:t>
            </a:r>
            <a:r>
              <a:rPr lang="en-US" sz="2000" dirty="0" smtClean="0">
                <a:solidFill>
                  <a:schemeClr val="accent3"/>
                </a:solidFill>
              </a:rPr>
              <a:t>,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set_field:00:00:10:00:64:14-</a:t>
            </a:r>
            <a:r>
              <a:rPr lang="en-US" sz="2000" dirty="0">
                <a:solidFill>
                  <a:schemeClr val="accent3"/>
                </a:solidFill>
              </a:rPr>
              <a:t>&gt;eth_src,set_field:00:00:10:00:64:09-&gt;eth_dst,output:4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table=0 actions=NORMAL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vagrant@classifier1:~$</a:t>
            </a:r>
          </a:p>
        </p:txBody>
      </p:sp>
    </p:spTree>
    <p:extLst>
      <p:ext uri="{BB962C8B-B14F-4D97-AF65-F5344CB8AC3E}">
        <p14:creationId xmlns:p14="http://schemas.microsoft.com/office/powerpoint/2010/main" val="29606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SFC (Service Function Chaining) Introduction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706118" y="1817924"/>
            <a:ext cx="10640677" cy="3263749"/>
            <a:chOff x="1066041" y="2041661"/>
            <a:chExt cx="10640677" cy="3263749"/>
          </a:xfrm>
        </p:grpSpPr>
        <p:sp>
          <p:nvSpPr>
            <p:cNvPr id="4" name="Rounded Rectangle 3"/>
            <p:cNvSpPr/>
            <p:nvPr/>
          </p:nvSpPr>
          <p:spPr>
            <a:xfrm>
              <a:off x="5026997" y="3697978"/>
              <a:ext cx="1069675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SFF1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957982" y="2041661"/>
              <a:ext cx="1222076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SF1</a:t>
              </a:r>
            </a:p>
            <a:p>
              <a:pPr algn="ctr"/>
              <a:r>
                <a:rPr lang="en-US" dirty="0" smtClean="0"/>
                <a:t>(Firewall)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973692" y="3697978"/>
              <a:ext cx="1069675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SFF2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970817" y="2041661"/>
              <a:ext cx="1069675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SF2</a:t>
              </a:r>
            </a:p>
            <a:p>
              <a:pPr algn="ctr"/>
              <a:r>
                <a:rPr lang="en-US" dirty="0" smtClean="0"/>
                <a:t>(DPI)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86054" y="3697978"/>
              <a:ext cx="1299714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Classifier1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8690348" y="3697977"/>
              <a:ext cx="1299714" cy="105242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Classifier2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66041" y="3154464"/>
              <a:ext cx="1069675" cy="53484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Client1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070353" y="3962517"/>
              <a:ext cx="1069675" cy="53484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Client2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066041" y="4770570"/>
              <a:ext cx="1069675" cy="53484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Client3</a:t>
              </a:r>
              <a:endParaRPr lang="en-US" dirty="0"/>
            </a:p>
          </p:txBody>
        </p:sp>
        <p:cxnSp>
          <p:nvCxnSpPr>
            <p:cNvPr id="14" name="Elbow Connector 13"/>
            <p:cNvCxnSpPr>
              <a:stCxn id="10" idx="3"/>
              <a:endCxn id="12" idx="3"/>
            </p:cNvCxnSpPr>
            <p:nvPr/>
          </p:nvCxnSpPr>
          <p:spPr>
            <a:xfrm>
              <a:off x="2135716" y="3421884"/>
              <a:ext cx="12700" cy="1616106"/>
            </a:xfrm>
            <a:prstGeom prst="bentConnector3">
              <a:avLst>
                <a:gd name="adj1" fmla="val 180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3"/>
              <a:endCxn id="8" idx="1"/>
            </p:cNvCxnSpPr>
            <p:nvPr/>
          </p:nvCxnSpPr>
          <p:spPr>
            <a:xfrm flipV="1">
              <a:off x="2140028" y="4224190"/>
              <a:ext cx="946026" cy="5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3"/>
              <a:endCxn id="4" idx="1"/>
            </p:cNvCxnSpPr>
            <p:nvPr/>
          </p:nvCxnSpPr>
          <p:spPr>
            <a:xfrm>
              <a:off x="4385768" y="4224190"/>
              <a:ext cx="64122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2"/>
              <a:endCxn id="4" idx="0"/>
            </p:cNvCxnSpPr>
            <p:nvPr/>
          </p:nvCxnSpPr>
          <p:spPr>
            <a:xfrm flipH="1">
              <a:off x="5561835" y="3094084"/>
              <a:ext cx="7185" cy="603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" idx="3"/>
              <a:endCxn id="6" idx="1"/>
            </p:cNvCxnSpPr>
            <p:nvPr/>
          </p:nvCxnSpPr>
          <p:spPr>
            <a:xfrm>
              <a:off x="6096672" y="4224190"/>
              <a:ext cx="8770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7" idx="2"/>
              <a:endCxn id="6" idx="0"/>
            </p:cNvCxnSpPr>
            <p:nvPr/>
          </p:nvCxnSpPr>
          <p:spPr>
            <a:xfrm>
              <a:off x="7505655" y="3094084"/>
              <a:ext cx="2875" cy="603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3"/>
              <a:endCxn id="9" idx="1"/>
            </p:cNvCxnSpPr>
            <p:nvPr/>
          </p:nvCxnSpPr>
          <p:spPr>
            <a:xfrm flipV="1">
              <a:off x="8043367" y="4224189"/>
              <a:ext cx="64698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ounded Rectangle 26"/>
            <p:cNvSpPr/>
            <p:nvPr/>
          </p:nvSpPr>
          <p:spPr>
            <a:xfrm>
              <a:off x="10637043" y="3956768"/>
              <a:ext cx="1069675" cy="53484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40084" y="2140084"/>
              <a:ext cx="8683018" cy="1974715"/>
            </a:xfrm>
            <a:custGeom>
              <a:avLst/>
              <a:gdLst>
                <a:gd name="connsiteX0" fmla="*/ 0 w 8683018"/>
                <a:gd name="connsiteY0" fmla="*/ 1393850 h 2296552"/>
                <a:gd name="connsiteX1" fmla="*/ 1138137 w 8683018"/>
                <a:gd name="connsiteY1" fmla="*/ 2006693 h 2296552"/>
                <a:gd name="connsiteX2" fmla="*/ 2188724 w 8683018"/>
                <a:gd name="connsiteY2" fmla="*/ 2006693 h 2296552"/>
                <a:gd name="connsiteX3" fmla="*/ 2947481 w 8683018"/>
                <a:gd name="connsiteY3" fmla="*/ 2035876 h 2296552"/>
                <a:gd name="connsiteX4" fmla="*/ 2889115 w 8683018"/>
                <a:gd name="connsiteY4" fmla="*/ 323808 h 2296552"/>
                <a:gd name="connsiteX5" fmla="*/ 3959158 w 8683018"/>
                <a:gd name="connsiteY5" fmla="*/ 158438 h 2296552"/>
                <a:gd name="connsiteX6" fmla="*/ 3881337 w 8683018"/>
                <a:gd name="connsiteY6" fmla="*/ 2074787 h 2296552"/>
                <a:gd name="connsiteX7" fmla="*/ 4902741 w 8683018"/>
                <a:gd name="connsiteY7" fmla="*/ 2055331 h 2296552"/>
                <a:gd name="connsiteX8" fmla="*/ 4902741 w 8683018"/>
                <a:gd name="connsiteY8" fmla="*/ 275170 h 2296552"/>
                <a:gd name="connsiteX9" fmla="*/ 5856051 w 8683018"/>
                <a:gd name="connsiteY9" fmla="*/ 197348 h 2296552"/>
                <a:gd name="connsiteX10" fmla="*/ 5865779 w 8683018"/>
                <a:gd name="connsiteY10" fmla="*/ 2035876 h 2296552"/>
                <a:gd name="connsiteX11" fmla="*/ 6682903 w 8683018"/>
                <a:gd name="connsiteY11" fmla="*/ 1928872 h 2296552"/>
                <a:gd name="connsiteX12" fmla="*/ 8492247 w 8683018"/>
                <a:gd name="connsiteY12" fmla="*/ 2113697 h 2296552"/>
                <a:gd name="connsiteX13" fmla="*/ 8540886 w 8683018"/>
                <a:gd name="connsiteY13" fmla="*/ 2123425 h 2296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683018" h="2296552">
                  <a:moveTo>
                    <a:pt x="0" y="1393850"/>
                  </a:moveTo>
                  <a:cubicBezTo>
                    <a:pt x="386675" y="1649201"/>
                    <a:pt x="773350" y="1904553"/>
                    <a:pt x="1138137" y="2006693"/>
                  </a:cubicBezTo>
                  <a:cubicBezTo>
                    <a:pt x="1502924" y="2108833"/>
                    <a:pt x="1887167" y="2001829"/>
                    <a:pt x="2188724" y="2006693"/>
                  </a:cubicBezTo>
                  <a:cubicBezTo>
                    <a:pt x="2490281" y="2011557"/>
                    <a:pt x="2830749" y="2316357"/>
                    <a:pt x="2947481" y="2035876"/>
                  </a:cubicBezTo>
                  <a:cubicBezTo>
                    <a:pt x="3064213" y="1755395"/>
                    <a:pt x="2720502" y="636714"/>
                    <a:pt x="2889115" y="323808"/>
                  </a:cubicBezTo>
                  <a:cubicBezTo>
                    <a:pt x="3057728" y="10902"/>
                    <a:pt x="3793788" y="-133392"/>
                    <a:pt x="3959158" y="158438"/>
                  </a:cubicBezTo>
                  <a:cubicBezTo>
                    <a:pt x="4124528" y="450268"/>
                    <a:pt x="3724073" y="1758638"/>
                    <a:pt x="3881337" y="2074787"/>
                  </a:cubicBezTo>
                  <a:cubicBezTo>
                    <a:pt x="4038601" y="2390936"/>
                    <a:pt x="4732507" y="2355267"/>
                    <a:pt x="4902741" y="2055331"/>
                  </a:cubicBezTo>
                  <a:cubicBezTo>
                    <a:pt x="5072975" y="1755395"/>
                    <a:pt x="4743856" y="584834"/>
                    <a:pt x="4902741" y="275170"/>
                  </a:cubicBezTo>
                  <a:cubicBezTo>
                    <a:pt x="5061626" y="-34494"/>
                    <a:pt x="5695545" y="-96103"/>
                    <a:pt x="5856051" y="197348"/>
                  </a:cubicBezTo>
                  <a:cubicBezTo>
                    <a:pt x="6016557" y="490799"/>
                    <a:pt x="5727970" y="1747289"/>
                    <a:pt x="5865779" y="2035876"/>
                  </a:cubicBezTo>
                  <a:cubicBezTo>
                    <a:pt x="6003588" y="2324463"/>
                    <a:pt x="6245158" y="1915902"/>
                    <a:pt x="6682903" y="1928872"/>
                  </a:cubicBezTo>
                  <a:cubicBezTo>
                    <a:pt x="7120648" y="1941842"/>
                    <a:pt x="8182583" y="2081272"/>
                    <a:pt x="8492247" y="2113697"/>
                  </a:cubicBezTo>
                  <a:cubicBezTo>
                    <a:pt x="8801911" y="2146123"/>
                    <a:pt x="8671398" y="2134774"/>
                    <a:pt x="8540886" y="2123425"/>
                  </a:cubicBezTo>
                </a:path>
              </a:pathLst>
            </a:custGeom>
            <a:noFill/>
            <a:ln w="63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140084" y="2203470"/>
              <a:ext cx="8618707" cy="2072696"/>
            </a:xfrm>
            <a:custGeom>
              <a:avLst/>
              <a:gdLst>
                <a:gd name="connsiteX0" fmla="*/ 0 w 8618707"/>
                <a:gd name="connsiteY0" fmla="*/ 1921057 h 2072696"/>
                <a:gd name="connsiteX1" fmla="*/ 2957209 w 8618707"/>
                <a:gd name="connsiteY1" fmla="*/ 1921057 h 2072696"/>
                <a:gd name="connsiteX2" fmla="*/ 3005847 w 8618707"/>
                <a:gd name="connsiteY2" fmla="*/ 345176 h 2072696"/>
                <a:gd name="connsiteX3" fmla="*/ 3754877 w 8618707"/>
                <a:gd name="connsiteY3" fmla="*/ 111712 h 2072696"/>
                <a:gd name="connsiteX4" fmla="*/ 3696511 w 8618707"/>
                <a:gd name="connsiteY4" fmla="*/ 1765414 h 2072696"/>
                <a:gd name="connsiteX5" fmla="*/ 5029200 w 8618707"/>
                <a:gd name="connsiteY5" fmla="*/ 1950240 h 2072696"/>
                <a:gd name="connsiteX6" fmla="*/ 8618707 w 8618707"/>
                <a:gd name="connsiteY6" fmla="*/ 1969695 h 2072696"/>
                <a:gd name="connsiteX7" fmla="*/ 8618707 w 8618707"/>
                <a:gd name="connsiteY7" fmla="*/ 1969695 h 2072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18707" h="2072696">
                  <a:moveTo>
                    <a:pt x="0" y="1921057"/>
                  </a:moveTo>
                  <a:cubicBezTo>
                    <a:pt x="1228117" y="2052380"/>
                    <a:pt x="2456235" y="2183704"/>
                    <a:pt x="2957209" y="1921057"/>
                  </a:cubicBezTo>
                  <a:cubicBezTo>
                    <a:pt x="3458183" y="1658410"/>
                    <a:pt x="2872902" y="646733"/>
                    <a:pt x="3005847" y="345176"/>
                  </a:cubicBezTo>
                  <a:cubicBezTo>
                    <a:pt x="3138792" y="43619"/>
                    <a:pt x="3639766" y="-124994"/>
                    <a:pt x="3754877" y="111712"/>
                  </a:cubicBezTo>
                  <a:cubicBezTo>
                    <a:pt x="3869988" y="348418"/>
                    <a:pt x="3484124" y="1458993"/>
                    <a:pt x="3696511" y="1765414"/>
                  </a:cubicBezTo>
                  <a:cubicBezTo>
                    <a:pt x="3908898" y="2071835"/>
                    <a:pt x="4208834" y="1916193"/>
                    <a:pt x="5029200" y="1950240"/>
                  </a:cubicBezTo>
                  <a:cubicBezTo>
                    <a:pt x="5849566" y="1984287"/>
                    <a:pt x="8618707" y="1969695"/>
                    <a:pt x="8618707" y="1969695"/>
                  </a:cubicBezTo>
                  <a:lnTo>
                    <a:pt x="8618707" y="1969695"/>
                  </a:lnTo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140084" y="2305454"/>
              <a:ext cx="8589524" cy="2626469"/>
            </a:xfrm>
            <a:custGeom>
              <a:avLst/>
              <a:gdLst>
                <a:gd name="connsiteX0" fmla="*/ 0 w 8589524"/>
                <a:gd name="connsiteY0" fmla="*/ 2767697 h 2767697"/>
                <a:gd name="connsiteX1" fmla="*/ 1050588 w 8589524"/>
                <a:gd name="connsiteY1" fmla="*/ 2417501 h 2767697"/>
                <a:gd name="connsiteX2" fmla="*/ 2198451 w 8589524"/>
                <a:gd name="connsiteY2" fmla="*/ 2398045 h 2767697"/>
                <a:gd name="connsiteX3" fmla="*/ 3015575 w 8589524"/>
                <a:gd name="connsiteY3" fmla="*/ 2310497 h 2767697"/>
                <a:gd name="connsiteX4" fmla="*/ 4980562 w 8589524"/>
                <a:gd name="connsiteY4" fmla="*/ 2281314 h 2767697"/>
                <a:gd name="connsiteX5" fmla="*/ 5009745 w 8589524"/>
                <a:gd name="connsiteY5" fmla="*/ 355237 h 2767697"/>
                <a:gd name="connsiteX6" fmla="*/ 5700409 w 8589524"/>
                <a:gd name="connsiteY6" fmla="*/ 170411 h 2767697"/>
                <a:gd name="connsiteX7" fmla="*/ 5690681 w 8589524"/>
                <a:gd name="connsiteY7" fmla="*/ 2213220 h 2767697"/>
                <a:gd name="connsiteX8" fmla="*/ 8589524 w 8589524"/>
                <a:gd name="connsiteY8" fmla="*/ 2242403 h 2767697"/>
                <a:gd name="connsiteX9" fmla="*/ 8589524 w 8589524"/>
                <a:gd name="connsiteY9" fmla="*/ 2242403 h 2767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589524" h="2767697">
                  <a:moveTo>
                    <a:pt x="0" y="2767697"/>
                  </a:moveTo>
                  <a:cubicBezTo>
                    <a:pt x="342090" y="2623403"/>
                    <a:pt x="684180" y="2479110"/>
                    <a:pt x="1050588" y="2417501"/>
                  </a:cubicBezTo>
                  <a:cubicBezTo>
                    <a:pt x="1416997" y="2355892"/>
                    <a:pt x="1870953" y="2415879"/>
                    <a:pt x="2198451" y="2398045"/>
                  </a:cubicBezTo>
                  <a:cubicBezTo>
                    <a:pt x="2525949" y="2380211"/>
                    <a:pt x="2551890" y="2329952"/>
                    <a:pt x="3015575" y="2310497"/>
                  </a:cubicBezTo>
                  <a:cubicBezTo>
                    <a:pt x="3479260" y="2291042"/>
                    <a:pt x="4648200" y="2607191"/>
                    <a:pt x="4980562" y="2281314"/>
                  </a:cubicBezTo>
                  <a:cubicBezTo>
                    <a:pt x="5312924" y="1955437"/>
                    <a:pt x="4889771" y="707054"/>
                    <a:pt x="5009745" y="355237"/>
                  </a:cubicBezTo>
                  <a:cubicBezTo>
                    <a:pt x="5129719" y="3420"/>
                    <a:pt x="5586920" y="-139253"/>
                    <a:pt x="5700409" y="170411"/>
                  </a:cubicBezTo>
                  <a:cubicBezTo>
                    <a:pt x="5813898" y="480075"/>
                    <a:pt x="5209162" y="1867888"/>
                    <a:pt x="5690681" y="2213220"/>
                  </a:cubicBezTo>
                  <a:cubicBezTo>
                    <a:pt x="6172200" y="2558552"/>
                    <a:pt x="8589524" y="2242403"/>
                    <a:pt x="8589524" y="2242403"/>
                  </a:cubicBezTo>
                  <a:lnTo>
                    <a:pt x="8589524" y="2242403"/>
                  </a:ln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788493" y="5242232"/>
            <a:ext cx="10180081" cy="1463954"/>
            <a:chOff x="2645923" y="5446516"/>
            <a:chExt cx="6462713" cy="1463954"/>
          </a:xfrm>
        </p:grpSpPr>
        <p:sp>
          <p:nvSpPr>
            <p:cNvPr id="38" name="Rectangle 37"/>
            <p:cNvSpPr/>
            <p:nvPr/>
          </p:nvSpPr>
          <p:spPr>
            <a:xfrm>
              <a:off x="2645923" y="5446516"/>
              <a:ext cx="6462713" cy="141148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Legend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840476" y="5875510"/>
              <a:ext cx="245578" cy="27237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68493" y="5831504"/>
              <a:ext cx="1758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SFC Component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12895" y="5710141"/>
              <a:ext cx="427628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SFF: Service Function Forwarder                    NSI: Network Service Index</a:t>
              </a:r>
            </a:p>
            <a:p>
              <a:r>
                <a:rPr lang="en-US" dirty="0" smtClean="0"/>
                <a:t>SF  : Service Function                                       NSP: Network Service Path</a:t>
              </a:r>
            </a:p>
            <a:p>
              <a:r>
                <a:rPr lang="en-US" dirty="0" smtClean="0"/>
                <a:t>RSP: Rendered Service Path, SFC Instance</a:t>
              </a:r>
            </a:p>
            <a:p>
              <a:r>
                <a:rPr lang="en-US" dirty="0" smtClean="0"/>
                <a:t>NSH: Network Service Header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801566" y="6347461"/>
              <a:ext cx="466928" cy="320684"/>
              <a:chOff x="10535054" y="5987145"/>
              <a:chExt cx="466928" cy="32068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0544782" y="5987145"/>
                <a:ext cx="457200" cy="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544782" y="6138153"/>
                <a:ext cx="457200" cy="0"/>
              </a:xfrm>
              <a:prstGeom prst="line">
                <a:avLst/>
              </a:prstGeom>
              <a:ln w="635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535054" y="6307829"/>
                <a:ext cx="457200" cy="0"/>
              </a:xfrm>
              <a:prstGeom prst="line">
                <a:avLst/>
              </a:prstGeom>
              <a:ln w="635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3287948" y="6354402"/>
              <a:ext cx="23005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Service Function Chain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06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in VPP and NSH_SFC and Honeycomb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VPP: </a:t>
            </a:r>
            <a:r>
              <a:rPr lang="en-US" dirty="0" err="1" smtClean="0"/>
              <a:t>VxLAN-gpe</a:t>
            </a:r>
            <a:r>
              <a:rPr lang="en-US" dirty="0" smtClean="0"/>
              <a:t> (Keith </a:t>
            </a:r>
            <a:r>
              <a:rPr lang="en-US" dirty="0" err="1" smtClean="0"/>
              <a:t>Burns@CISCO</a:t>
            </a:r>
            <a:r>
              <a:rPr lang="en-US" dirty="0" smtClean="0"/>
              <a:t>)</a:t>
            </a:r>
          </a:p>
          <a:p>
            <a:r>
              <a:rPr lang="en-US" dirty="0"/>
              <a:t>VPP: Plugin Infrastructure, JVPP core for </a:t>
            </a:r>
            <a:r>
              <a:rPr lang="en-US" dirty="0" err="1"/>
              <a:t>VxLAN-gpe</a:t>
            </a:r>
            <a:r>
              <a:rPr lang="en-US" dirty="0"/>
              <a:t>, JVPP NSH for NSH_SFC (</a:t>
            </a:r>
            <a:r>
              <a:rPr lang="en-US" dirty="0" err="1"/>
              <a:t>Marek@CISCO</a:t>
            </a:r>
            <a:r>
              <a:rPr lang="en-US" dirty="0" smtClean="0"/>
              <a:t>)</a:t>
            </a:r>
          </a:p>
          <a:p>
            <a:r>
              <a:rPr lang="en-US" dirty="0" smtClean="0"/>
              <a:t>NSH_SFC: NSH implementation (</a:t>
            </a:r>
            <a:r>
              <a:rPr lang="en-US" dirty="0"/>
              <a:t>Keith </a:t>
            </a:r>
            <a:r>
              <a:rPr lang="en-US" dirty="0" err="1" smtClean="0"/>
              <a:t>Burns@CISCO</a:t>
            </a:r>
            <a:r>
              <a:rPr lang="en-US" dirty="0" smtClean="0"/>
              <a:t>, Hongjun </a:t>
            </a:r>
            <a:r>
              <a:rPr lang="en-US" dirty="0" err="1" smtClean="0"/>
              <a:t>Ni@Intel</a:t>
            </a:r>
            <a:r>
              <a:rPr lang="en-US" dirty="0" smtClean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Honeycomb: REST and Netconf interface to ODL SFC (</a:t>
            </a:r>
            <a:r>
              <a:rPr lang="en-US" dirty="0" err="1" smtClean="0"/>
              <a:t>VxLAN-gpe</a:t>
            </a:r>
            <a:r>
              <a:rPr lang="en-US" dirty="0" smtClean="0"/>
              <a:t> v3po YANG, NSH Yang Model, Hongjun </a:t>
            </a:r>
            <a:r>
              <a:rPr lang="en-US" dirty="0" err="1" smtClean="0"/>
              <a:t>Ni@Intel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Honeycomb: Plugin Infrastructure (</a:t>
            </a:r>
            <a:r>
              <a:rPr lang="en-US" dirty="0" err="1" smtClean="0"/>
              <a:t>Maros@CISCO</a:t>
            </a:r>
            <a:r>
              <a:rPr lang="en-US" dirty="0" smtClean="0"/>
              <a:t>) and NSH_SFC plugin (Hongjun </a:t>
            </a:r>
            <a:r>
              <a:rPr lang="en-US" dirty="0" err="1" smtClean="0"/>
              <a:t>Ni@Intel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VPP Renderer in ODL SFC Architecture</a:t>
            </a:r>
            <a:endParaRPr lang="en-US" dirty="0"/>
          </a:p>
        </p:txBody>
      </p:sp>
      <p:grpSp>
        <p:nvGrpSpPr>
          <p:cNvPr id="76" name="Group 75"/>
          <p:cNvGrpSpPr/>
          <p:nvPr/>
        </p:nvGrpSpPr>
        <p:grpSpPr>
          <a:xfrm>
            <a:off x="1381323" y="1575399"/>
            <a:ext cx="9737392" cy="4805951"/>
            <a:chOff x="1381323" y="1575399"/>
            <a:chExt cx="9737392" cy="4805951"/>
          </a:xfrm>
        </p:grpSpPr>
        <p:sp>
          <p:nvSpPr>
            <p:cNvPr id="3" name="Rounded Rectangle 2"/>
            <p:cNvSpPr/>
            <p:nvPr/>
          </p:nvSpPr>
          <p:spPr>
            <a:xfrm>
              <a:off x="3229584" y="2169266"/>
              <a:ext cx="7655666" cy="60311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SFC Provider</a:t>
              </a:r>
              <a:endParaRPr lang="en-US" dirty="0"/>
            </a:p>
          </p:txBody>
        </p:sp>
        <p:sp>
          <p:nvSpPr>
            <p:cNvPr id="13" name="Can 12"/>
            <p:cNvSpPr/>
            <p:nvPr/>
          </p:nvSpPr>
          <p:spPr>
            <a:xfrm>
              <a:off x="3229583" y="2859452"/>
              <a:ext cx="7655667" cy="108997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Store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180943" y="1575399"/>
              <a:ext cx="3657600" cy="3696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SFC UI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7208190" y="1575872"/>
              <a:ext cx="3657600" cy="3696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RESTCONF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229583" y="4182897"/>
              <a:ext cx="2315183" cy="4085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OpenFlow</a:t>
              </a:r>
              <a:r>
                <a:rPr lang="en-US" dirty="0" smtClean="0"/>
                <a:t> Renderer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7234137" y="4221809"/>
              <a:ext cx="1750979" cy="4085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IOS XE Renderer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9147244" y="4221809"/>
              <a:ext cx="1750979" cy="408562"/>
            </a:xfrm>
            <a:prstGeom prst="roundRect">
              <a:avLst/>
            </a:prstGeom>
            <a:solidFill>
              <a:srgbClr val="0070C0"/>
            </a:solidFill>
            <a:ln w="381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VPP </a:t>
              </a:r>
              <a:r>
                <a:rPr lang="en-US" dirty="0" smtClean="0"/>
                <a:t>Renderer</a:t>
              </a:r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719867" y="4187761"/>
              <a:ext cx="1352142" cy="4085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SFCOVS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229583" y="4854109"/>
              <a:ext cx="2315183" cy="5350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Openflowplugin</a:t>
              </a:r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234137" y="4854109"/>
              <a:ext cx="3664086" cy="5350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Netconf</a:t>
              </a: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719867" y="4873565"/>
              <a:ext cx="1352142" cy="535022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OVSDB</a:t>
              </a:r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229583" y="5817146"/>
              <a:ext cx="3842426" cy="56420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Switch (OVS)</a:t>
              </a:r>
              <a:endParaRPr lang="en-US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7234137" y="5768512"/>
              <a:ext cx="3664086" cy="56420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Netconf Device (VPP node)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81323" y="5894962"/>
              <a:ext cx="12062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Devices</a:t>
              </a:r>
              <a:endParaRPr lang="en-US" dirty="0" smtClean="0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1429966" y="5564221"/>
              <a:ext cx="9688749" cy="58366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410510" y="3356199"/>
              <a:ext cx="992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ODL</a:t>
              </a:r>
              <a:endParaRPr lang="en-US" dirty="0" smtClean="0"/>
            </a:p>
          </p:txBody>
        </p:sp>
        <p:sp>
          <p:nvSpPr>
            <p:cNvPr id="32" name="Left Brace 31"/>
            <p:cNvSpPr/>
            <p:nvPr/>
          </p:nvSpPr>
          <p:spPr>
            <a:xfrm>
              <a:off x="1926076" y="1575400"/>
              <a:ext cx="496111" cy="39110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V="1">
              <a:off x="2354092" y="4713053"/>
              <a:ext cx="8764623" cy="7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354092" y="4936956"/>
              <a:ext cx="992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SBI</a:t>
              </a:r>
              <a:endParaRPr lang="en-US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74131" y="2861722"/>
              <a:ext cx="992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SFC</a:t>
              </a:r>
              <a:endParaRPr lang="en-US" dirty="0" smtClean="0"/>
            </a:p>
          </p:txBody>
        </p:sp>
        <p:sp>
          <p:nvSpPr>
            <p:cNvPr id="58" name="Left Brace 57"/>
            <p:cNvSpPr/>
            <p:nvPr/>
          </p:nvSpPr>
          <p:spPr>
            <a:xfrm>
              <a:off x="2644300" y="1575400"/>
              <a:ext cx="496111" cy="293337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" name="Straight Arrow Connector 61"/>
            <p:cNvCxnSpPr>
              <a:stCxn id="17" idx="2"/>
            </p:cNvCxnSpPr>
            <p:nvPr/>
          </p:nvCxnSpPr>
          <p:spPr>
            <a:xfrm flipH="1">
              <a:off x="9036988" y="1945523"/>
              <a:ext cx="2" cy="2602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15" idx="2"/>
            </p:cNvCxnSpPr>
            <p:nvPr/>
          </p:nvCxnSpPr>
          <p:spPr>
            <a:xfrm>
              <a:off x="5009743" y="1945050"/>
              <a:ext cx="2" cy="2242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3" idx="2"/>
              <a:endCxn id="13" idx="0"/>
            </p:cNvCxnSpPr>
            <p:nvPr/>
          </p:nvCxnSpPr>
          <p:spPr>
            <a:xfrm>
              <a:off x="7057417" y="2772381"/>
              <a:ext cx="0" cy="3595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endCxn id="44" idx="0"/>
            </p:cNvCxnSpPr>
            <p:nvPr/>
          </p:nvCxnSpPr>
          <p:spPr>
            <a:xfrm>
              <a:off x="10022733" y="3878900"/>
              <a:ext cx="1" cy="342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44" idx="2"/>
            </p:cNvCxnSpPr>
            <p:nvPr/>
          </p:nvCxnSpPr>
          <p:spPr>
            <a:xfrm flipH="1">
              <a:off x="10022733" y="4630371"/>
              <a:ext cx="1" cy="243194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50" idx="2"/>
              <a:endCxn id="54" idx="0"/>
            </p:cNvCxnSpPr>
            <p:nvPr/>
          </p:nvCxnSpPr>
          <p:spPr>
            <a:xfrm>
              <a:off x="9066180" y="5389131"/>
              <a:ext cx="0" cy="37938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0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NSH_SFC</a:t>
            </a:r>
            <a:endParaRPr lang="en-US" dirty="0"/>
          </a:p>
        </p:txBody>
      </p:sp>
      <p:sp>
        <p:nvSpPr>
          <p:cNvPr id="5" name="AutoShape 4" descr="Displaying NSH and VXLAN GPE separ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549" y="1359446"/>
            <a:ext cx="726090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61113"/>
          </a:xfrm>
        </p:spPr>
        <p:txBody>
          <a:bodyPr/>
          <a:lstStyle/>
          <a:p>
            <a:r>
              <a:rPr lang="en-US" dirty="0" smtClean="0"/>
              <a:t>ODL SFC and VPP Integration Architecture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658403" y="990328"/>
            <a:ext cx="8804677" cy="5856563"/>
            <a:chOff x="2096160" y="990328"/>
            <a:chExt cx="8804677" cy="5856563"/>
          </a:xfrm>
        </p:grpSpPr>
        <p:sp>
          <p:nvSpPr>
            <p:cNvPr id="6" name="Rectangle 5"/>
            <p:cNvSpPr/>
            <p:nvPr/>
          </p:nvSpPr>
          <p:spPr>
            <a:xfrm>
              <a:off x="2099700" y="4810353"/>
              <a:ext cx="8801137" cy="203653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VPP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96160" y="990328"/>
              <a:ext cx="8801137" cy="1078647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OpenDaylight SFC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96161" y="2296749"/>
              <a:ext cx="8801137" cy="22277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Honeycomb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637622" y="4033165"/>
              <a:ext cx="2798064" cy="265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0000"/>
                  </a:solidFill>
                </a:rPr>
                <a:t>HC Core</a:t>
              </a:r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36733" y="1414493"/>
              <a:ext cx="5965242" cy="26517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Renderer</a:t>
              </a:r>
            </a:p>
          </p:txBody>
        </p:sp>
        <p:cxnSp>
          <p:nvCxnSpPr>
            <p:cNvPr id="11" name="Straight Arrow Connector 10"/>
            <p:cNvCxnSpPr>
              <a:stCxn id="10" idx="2"/>
            </p:cNvCxnSpPr>
            <p:nvPr/>
          </p:nvCxnSpPr>
          <p:spPr>
            <a:xfrm flipH="1">
              <a:off x="5162062" y="1679669"/>
              <a:ext cx="1457292" cy="860276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28583" y="1822475"/>
              <a:ext cx="11815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  <a:latin typeface="Arial"/>
                  <a:cs typeface="Arial"/>
                </a:rPr>
                <a:t>Netconf/YANG</a:t>
              </a:r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76515" y="6397498"/>
              <a:ext cx="3055815" cy="2651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Core</a:t>
              </a:r>
            </a:p>
          </p:txBody>
        </p:sp>
        <p:cxnSp>
          <p:nvCxnSpPr>
            <p:cNvPr id="14" name="Straight Arrow Connector 13"/>
            <p:cNvCxnSpPr>
              <a:stCxn id="9" idx="2"/>
              <a:endCxn id="15" idx="0"/>
            </p:cNvCxnSpPr>
            <p:nvPr/>
          </p:nvCxnSpPr>
          <p:spPr>
            <a:xfrm>
              <a:off x="5036654" y="4298341"/>
              <a:ext cx="125408" cy="654296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095262" y="4952637"/>
              <a:ext cx="2133600" cy="2651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JVPP </a:t>
              </a:r>
              <a:r>
                <a:rPr lang="en-US" altLang="zh-CN" dirty="0" smtClean="0">
                  <a:solidFill>
                    <a:srgbClr val="000000"/>
                  </a:solidFill>
                </a:rPr>
                <a:t>Core</a:t>
              </a:r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27" idx="2"/>
              <a:endCxn id="13" idx="0"/>
            </p:cNvCxnSpPr>
            <p:nvPr/>
          </p:nvCxnSpPr>
          <p:spPr>
            <a:xfrm flipH="1">
              <a:off x="4704423" y="6181269"/>
              <a:ext cx="2070049" cy="216229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47729" y="6109015"/>
              <a:ext cx="13544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t>Core Binary APIs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811134" y="4033165"/>
              <a:ext cx="2798064" cy="26517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rgbClr val="000000"/>
                  </a:solidFill>
                </a:rPr>
                <a:t>HC </a:t>
              </a:r>
              <a:r>
                <a:rPr lang="en-US" dirty="0" smtClean="0">
                  <a:solidFill>
                    <a:srgbClr val="000000"/>
                  </a:solidFill>
                </a:rPr>
                <a:t>NSH</a:t>
              </a:r>
              <a:r>
                <a:rPr lang="en-US" altLang="zh-CN" dirty="0" smtClean="0">
                  <a:solidFill>
                    <a:srgbClr val="000000"/>
                  </a:solidFill>
                </a:rPr>
                <a:t> Plugin</a:t>
              </a:r>
              <a:endParaRPr 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69406" y="1726923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t>VxLAN-GPE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38676" y="6397498"/>
              <a:ext cx="3055815" cy="26517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NSH_SFC plugin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86599" y="4997241"/>
              <a:ext cx="2133600" cy="26517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JVPP </a:t>
              </a:r>
              <a:r>
                <a:rPr lang="en-US" altLang="zh-CN" dirty="0" smtClean="0">
                  <a:solidFill>
                    <a:srgbClr val="000000"/>
                  </a:solidFill>
                </a:rPr>
                <a:t>NSH Plugin</a:t>
              </a:r>
              <a:endParaRPr lang="en-US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10" idx="2"/>
            </p:cNvCxnSpPr>
            <p:nvPr/>
          </p:nvCxnSpPr>
          <p:spPr>
            <a:xfrm>
              <a:off x="6619354" y="1679669"/>
              <a:ext cx="1316948" cy="86839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8" idx="2"/>
              <a:endCxn id="21" idx="0"/>
            </p:cNvCxnSpPr>
            <p:nvPr/>
          </p:nvCxnSpPr>
          <p:spPr>
            <a:xfrm flipH="1">
              <a:off x="8153399" y="4298341"/>
              <a:ext cx="56767" cy="698900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7" idx="2"/>
              <a:endCxn id="20" idx="0"/>
            </p:cNvCxnSpPr>
            <p:nvPr/>
          </p:nvCxnSpPr>
          <p:spPr>
            <a:xfrm>
              <a:off x="6774472" y="6181269"/>
              <a:ext cx="1792112" cy="216229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987816" y="1713161"/>
              <a:ext cx="19175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00B050"/>
                  </a:solidFill>
                  <a:latin typeface="Arial"/>
                  <a:cs typeface="Arial"/>
                </a:rPr>
                <a:t>NSH Entry and NSH Map</a:t>
              </a:r>
              <a:endParaRPr lang="en-US" sz="1200" dirty="0">
                <a:solidFill>
                  <a:srgbClr val="00B050"/>
                </a:solidFill>
                <a:latin typeface="Arial"/>
                <a:cs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271477" y="5423719"/>
              <a:ext cx="2991337" cy="2651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JVPP Registry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87107" y="5916093"/>
              <a:ext cx="2974729" cy="2651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VPP Connection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19905" y="6141348"/>
              <a:ext cx="1346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00B050"/>
                  </a:solidFill>
                  <a:latin typeface="Arial"/>
                  <a:cs typeface="Arial"/>
                </a:rPr>
                <a:t>NSH Binary APIs</a:t>
              </a:r>
              <a:endParaRPr lang="en-US" sz="1200" dirty="0">
                <a:solidFill>
                  <a:srgbClr val="00B050"/>
                </a:solidFill>
                <a:latin typeface="Arial"/>
                <a:cs typeface="Arial"/>
              </a:endParaRPr>
            </a:p>
          </p:txBody>
        </p:sp>
        <p:cxnSp>
          <p:nvCxnSpPr>
            <p:cNvPr id="29" name="Straight Arrow Connector 28"/>
            <p:cNvCxnSpPr>
              <a:stCxn id="26" idx="2"/>
              <a:endCxn id="27" idx="0"/>
            </p:cNvCxnSpPr>
            <p:nvPr/>
          </p:nvCxnSpPr>
          <p:spPr>
            <a:xfrm>
              <a:off x="6767146" y="5688895"/>
              <a:ext cx="7326" cy="227198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0"/>
              <a:endCxn id="15" idx="2"/>
            </p:cNvCxnSpPr>
            <p:nvPr/>
          </p:nvCxnSpPr>
          <p:spPr>
            <a:xfrm flipH="1" flipV="1">
              <a:off x="5162062" y="5217813"/>
              <a:ext cx="1605084" cy="205906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6" idx="0"/>
              <a:endCxn id="21" idx="2"/>
            </p:cNvCxnSpPr>
            <p:nvPr/>
          </p:nvCxnSpPr>
          <p:spPr>
            <a:xfrm flipV="1">
              <a:off x="6767146" y="5262417"/>
              <a:ext cx="1386253" cy="161302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636733" y="2457748"/>
              <a:ext cx="5965242" cy="265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Data Broker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45780" y="2969848"/>
              <a:ext cx="2798153" cy="265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Config Data Tree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800500" y="2933250"/>
              <a:ext cx="2798153" cy="265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Operational Data Tree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33411" y="3542627"/>
              <a:ext cx="5965242" cy="2651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10000"/>
                </a:schemeClr>
              </a:solidFill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Translation Layer</a:t>
              </a:r>
            </a:p>
          </p:txBody>
        </p:sp>
        <p:cxnSp>
          <p:nvCxnSpPr>
            <p:cNvPr id="36" name="Straight Arrow Connector 35"/>
            <p:cNvCxnSpPr>
              <a:stCxn id="33" idx="2"/>
            </p:cNvCxnSpPr>
            <p:nvPr/>
          </p:nvCxnSpPr>
          <p:spPr>
            <a:xfrm flipH="1">
              <a:off x="4969406" y="3235024"/>
              <a:ext cx="75451" cy="327059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3" idx="2"/>
            </p:cNvCxnSpPr>
            <p:nvPr/>
          </p:nvCxnSpPr>
          <p:spPr>
            <a:xfrm>
              <a:off x="5044857" y="3235024"/>
              <a:ext cx="117205" cy="315575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2"/>
            </p:cNvCxnSpPr>
            <p:nvPr/>
          </p:nvCxnSpPr>
          <p:spPr>
            <a:xfrm flipH="1">
              <a:off x="8119905" y="3198426"/>
              <a:ext cx="79672" cy="363657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4" idx="2"/>
            </p:cNvCxnSpPr>
            <p:nvPr/>
          </p:nvCxnSpPr>
          <p:spPr>
            <a:xfrm>
              <a:off x="8199577" y="3198426"/>
              <a:ext cx="195393" cy="382286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5" idx="2"/>
              <a:endCxn id="9" idx="0"/>
            </p:cNvCxnSpPr>
            <p:nvPr/>
          </p:nvCxnSpPr>
          <p:spPr>
            <a:xfrm flipH="1">
              <a:off x="5036654" y="3807803"/>
              <a:ext cx="1579378" cy="225362"/>
            </a:xfrm>
            <a:prstGeom prst="straightConnector1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5" idx="2"/>
              <a:endCxn id="18" idx="0"/>
            </p:cNvCxnSpPr>
            <p:nvPr/>
          </p:nvCxnSpPr>
          <p:spPr>
            <a:xfrm>
              <a:off x="6616032" y="3807803"/>
              <a:ext cx="1594134" cy="225362"/>
            </a:xfrm>
            <a:prstGeom prst="straightConnector1">
              <a:avLst/>
            </a:prstGeom>
            <a:ln>
              <a:solidFill>
                <a:srgbClr val="00B05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276072" y="4563517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2">
                      <a:lumMod val="75000"/>
                    </a:schemeClr>
                  </a:solidFill>
                  <a:latin typeface="Arial"/>
                  <a:cs typeface="Arial"/>
                </a:rPr>
                <a:t>JVPP APIs</a:t>
              </a:r>
              <a:endParaRPr lang="en-US" sz="1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16442" y="4579586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 smtClean="0">
                  <a:solidFill>
                    <a:srgbClr val="00B050"/>
                  </a:solidFill>
                  <a:latin typeface="Arial"/>
                  <a:cs typeface="Arial"/>
                </a:rPr>
                <a:t>JVPP APIs</a:t>
              </a:r>
              <a:endParaRPr lang="en-US" sz="1200" dirty="0">
                <a:solidFill>
                  <a:srgbClr val="00B05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98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1120"/>
            <a:ext cx="10515600" cy="6070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ODL SFC and VPP Integration Demo Topology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323" y="972778"/>
            <a:ext cx="1621259" cy="33030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Classifier1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62260" y="972778"/>
            <a:ext cx="2566984" cy="3303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VPP1/SFF1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6031" y="1843526"/>
            <a:ext cx="2375686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BridgeDomain:SFCVPP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155" y="2749083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4491855" y="2700881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182003" y="271044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739903" y="3106162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VxLANgpe1</a:t>
            </a:r>
            <a:endParaRPr lang="zh-CN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042859" y="972778"/>
            <a:ext cx="1155032" cy="33030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SF 1</a:t>
            </a:r>
            <a:endParaRPr lang="zh-CN" alt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1295" y="1865203"/>
            <a:ext cx="1225685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Web Client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42" idx="2"/>
            <a:endCxn id="18" idx="0"/>
          </p:cNvCxnSpPr>
          <p:nvPr/>
        </p:nvCxnSpPr>
        <p:spPr>
          <a:xfrm rot="5400000" flipH="1" flipV="1">
            <a:off x="5881400" y="2126537"/>
            <a:ext cx="479005" cy="4296160"/>
          </a:xfrm>
          <a:prstGeom prst="bentConnector5">
            <a:avLst>
              <a:gd name="adj1" fmla="val -90946"/>
              <a:gd name="adj2" fmla="val 50000"/>
              <a:gd name="adj3" fmla="val -91797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48813" y="2657750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7119" y="3050865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VxLANgpe0</a:t>
            </a:r>
            <a:endParaRPr lang="zh-CN" alt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189778" y="972778"/>
            <a:ext cx="2566984" cy="3303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VPP2/SFF2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73817" y="1843526"/>
            <a:ext cx="2404191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BridgeDomain:SFCVPP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56986" y="4035114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8009521" y="2658689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6924968" y="4367836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GigabitEthernet0/9/0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192.168.20.12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567421" y="3054406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VxLANgpe1</a:t>
            </a:r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6576331" y="2657750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44637" y="3050865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VxLANgpe0</a:t>
            </a:r>
            <a:endParaRPr lang="zh-CN" alt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06095" y="398621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25" name="Elbow Connector 24"/>
          <p:cNvCxnSpPr>
            <a:stCxn id="24" idx="2"/>
          </p:cNvCxnSpPr>
          <p:nvPr/>
        </p:nvCxnSpPr>
        <p:spPr>
          <a:xfrm rot="16200000" flipH="1">
            <a:off x="3355300" y="3699550"/>
            <a:ext cx="511342" cy="1985759"/>
          </a:xfrm>
          <a:prstGeom prst="bent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2701" y="434741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192.168.20.10</a:t>
            </a:r>
            <a:endParaRPr lang="zh-CN" alt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041884" y="972778"/>
            <a:ext cx="1155032" cy="33030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SF 2</a:t>
            </a:r>
            <a:endParaRPr lang="zh-CN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9505120" y="398621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7431370" y="4436758"/>
            <a:ext cx="2193893" cy="511343"/>
          </a:xfrm>
          <a:prstGeom prst="bentConnector3">
            <a:avLst>
              <a:gd name="adj1" fmla="val 99906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514" y="3198734"/>
            <a:ext cx="128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v</a:t>
            </a:r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10.0.100.9</a:t>
            </a:r>
            <a:endParaRPr lang="zh-CN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970155" y="402063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32" name="Elbow Connector 31"/>
          <p:cNvCxnSpPr>
            <a:stCxn id="31" idx="2"/>
          </p:cNvCxnSpPr>
          <p:nvPr/>
        </p:nvCxnSpPr>
        <p:spPr>
          <a:xfrm rot="16200000" flipH="1">
            <a:off x="1611660" y="3941670"/>
            <a:ext cx="476924" cy="1535941"/>
          </a:xfrm>
          <a:prstGeom prst="bent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518" y="4400655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192.168.20.9</a:t>
            </a:r>
            <a:endParaRPr lang="zh-CN" alt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0462523" y="972778"/>
            <a:ext cx="1621259" cy="33030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Classifier2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04355" y="2749083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36" name="Rounded Rectangle 35"/>
          <p:cNvSpPr/>
          <p:nvPr/>
        </p:nvSpPr>
        <p:spPr>
          <a:xfrm>
            <a:off x="10685495" y="1865203"/>
            <a:ext cx="1225685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Web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93714" y="3198734"/>
            <a:ext cx="128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v</a:t>
            </a:r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10.0.100.14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204355" y="402063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39" name="Elbow Connector 38"/>
          <p:cNvCxnSpPr/>
          <p:nvPr/>
        </p:nvCxnSpPr>
        <p:spPr>
          <a:xfrm rot="16200000" flipH="1" flipV="1">
            <a:off x="10176559" y="3849190"/>
            <a:ext cx="556984" cy="1683992"/>
          </a:xfrm>
          <a:prstGeom prst="bentConnector5">
            <a:avLst>
              <a:gd name="adj1" fmla="val 92886"/>
              <a:gd name="adj2" fmla="val 36090"/>
              <a:gd name="adj3" fmla="val 95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71726" y="434741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255718" y="4436758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192.168.20.14</a:t>
            </a:r>
            <a:endParaRPr lang="zh-CN" alt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60826" y="406357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127204" y="4340603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GigabitEthernet0/9/0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192.168.20.11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5574" y="3328226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VxLANgpe2</a:t>
            </a:r>
            <a:endParaRPr lang="zh-CN" altLang="en-US" dirty="0"/>
          </a:p>
        </p:txBody>
      </p:sp>
      <p:sp>
        <p:nvSpPr>
          <p:cNvPr id="45" name="Rectangle 44"/>
          <p:cNvSpPr/>
          <p:nvPr/>
        </p:nvSpPr>
        <p:spPr>
          <a:xfrm>
            <a:off x="7291040" y="2650286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721926" y="3378000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VxLANgpe2</a:t>
            </a:r>
            <a:endParaRPr lang="zh-CN" alt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4923164" y="5640100"/>
            <a:ext cx="2566984" cy="119864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ODL SFC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84196" y="5521276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49" name="Straight Connector 48"/>
          <p:cNvCxnSpPr>
            <a:stCxn id="48" idx="0"/>
          </p:cNvCxnSpPr>
          <p:nvPr/>
        </p:nvCxnSpPr>
        <p:spPr>
          <a:xfrm flipH="1" flipV="1">
            <a:off x="6196192" y="5241395"/>
            <a:ext cx="1" cy="279881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107047" y="560370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vboxnet2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192.168.10.1</a:t>
            </a:r>
            <a:endParaRPr lang="zh-CN" altLang="en-US" dirty="0"/>
          </a:p>
        </p:txBody>
      </p:sp>
      <p:sp>
        <p:nvSpPr>
          <p:cNvPr id="51" name="Rectangle 50"/>
          <p:cNvSpPr/>
          <p:nvPr/>
        </p:nvSpPr>
        <p:spPr>
          <a:xfrm>
            <a:off x="5359160" y="4060912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6737249" y="4035114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53" name="Straight Connector 52"/>
          <p:cNvCxnSpPr>
            <a:stCxn id="51" idx="2"/>
          </p:cNvCxnSpPr>
          <p:nvPr/>
        </p:nvCxnSpPr>
        <p:spPr>
          <a:xfrm flipH="1">
            <a:off x="5471156" y="4511456"/>
            <a:ext cx="1" cy="729939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854124" y="4485657"/>
            <a:ext cx="1" cy="77724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444772" y="5241395"/>
            <a:ext cx="1444752" cy="0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343290" y="3744524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192.168.10.11</a:t>
            </a:r>
            <a:endParaRPr lang="zh-CN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796549" y="373858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192.168.10.12</a:t>
            </a:r>
            <a:endParaRPr lang="zh-CN" altLang="en-US" dirty="0"/>
          </a:p>
        </p:txBody>
      </p:sp>
      <p:cxnSp>
        <p:nvCxnSpPr>
          <p:cNvPr id="58" name="Straight Connector 57"/>
          <p:cNvCxnSpPr>
            <a:stCxn id="42" idx="0"/>
          </p:cNvCxnSpPr>
          <p:nvPr/>
        </p:nvCxnSpPr>
        <p:spPr>
          <a:xfrm flipH="1" flipV="1">
            <a:off x="3972806" y="3738581"/>
            <a:ext cx="17" cy="3249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70133" y="3738581"/>
            <a:ext cx="14562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0"/>
          </p:cNvCxnSpPr>
          <p:nvPr/>
        </p:nvCxnSpPr>
        <p:spPr>
          <a:xfrm>
            <a:off x="3860809" y="3050865"/>
            <a:ext cx="17" cy="69646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2"/>
          </p:cNvCxnSpPr>
          <p:nvPr/>
        </p:nvCxnSpPr>
        <p:spPr>
          <a:xfrm>
            <a:off x="4603852" y="3151425"/>
            <a:ext cx="12626" cy="5959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75341" y="3151425"/>
            <a:ext cx="21839" cy="5959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8269312" y="3758148"/>
            <a:ext cx="17" cy="3017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60220" y="3776682"/>
            <a:ext cx="1600200" cy="875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94857" y="3088966"/>
            <a:ext cx="17" cy="69646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5" idx="2"/>
          </p:cNvCxnSpPr>
          <p:nvPr/>
        </p:nvCxnSpPr>
        <p:spPr>
          <a:xfrm>
            <a:off x="7403037" y="3100830"/>
            <a:ext cx="47489" cy="68460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091927" y="3116967"/>
            <a:ext cx="39301" cy="668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32533" y="5249409"/>
            <a:ext cx="159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Plane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60024" y="5012003"/>
            <a:ext cx="159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Plane</a:t>
            </a:r>
          </a:p>
        </p:txBody>
      </p:sp>
    </p:spTree>
    <p:extLst>
      <p:ext uri="{BB962C8B-B14F-4D97-AF65-F5344CB8AC3E}">
        <p14:creationId xmlns:p14="http://schemas.microsoft.com/office/powerpoint/2010/main" val="34714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51" y="151120"/>
            <a:ext cx="10984149" cy="6070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ODL SFC and VPP Integration Demo </a:t>
            </a:r>
            <a:r>
              <a:rPr lang="en-US" dirty="0" smtClean="0"/>
              <a:t>Topology (cont’d)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323" y="972778"/>
            <a:ext cx="1621259" cy="33030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Classifier1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62260" y="972778"/>
            <a:ext cx="2566984" cy="3303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VPP1/SFF1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56031" y="1843526"/>
            <a:ext cx="2375686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BridgeDomain:SFCVPP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0155" y="2749083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4491855" y="2700881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5182003" y="271044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739903" y="3106162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VxLANgpe1</a:t>
            </a:r>
            <a:endParaRPr lang="zh-CN" alt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042859" y="972778"/>
            <a:ext cx="1155032" cy="33030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SF 1</a:t>
            </a:r>
            <a:endParaRPr lang="zh-CN" alt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51295" y="1865203"/>
            <a:ext cx="1225685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Web Client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3" name="Elbow Connector 12"/>
          <p:cNvCxnSpPr>
            <a:stCxn id="42" idx="2"/>
            <a:endCxn id="18" idx="0"/>
          </p:cNvCxnSpPr>
          <p:nvPr/>
        </p:nvCxnSpPr>
        <p:spPr>
          <a:xfrm rot="5400000" flipH="1" flipV="1">
            <a:off x="5881400" y="2126537"/>
            <a:ext cx="479005" cy="4296160"/>
          </a:xfrm>
          <a:prstGeom prst="bentConnector5">
            <a:avLst>
              <a:gd name="adj1" fmla="val -90946"/>
              <a:gd name="adj2" fmla="val 50000"/>
              <a:gd name="adj3" fmla="val -91797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48813" y="2657750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3217119" y="3050865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VxLANgpe0</a:t>
            </a:r>
            <a:endParaRPr lang="zh-CN" alt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189778" y="972778"/>
            <a:ext cx="2566984" cy="3303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VPP2/SFF2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273817" y="1843526"/>
            <a:ext cx="2404191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BridgeDomain:SFCVPP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56986" y="4035114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8009521" y="2658689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6924968" y="4367836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GigabitEthernet0/9/0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192.168.20.12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567421" y="3054406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VxLANgpe1</a:t>
            </a:r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6576331" y="2657750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6044637" y="3050865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VxLANgpe0</a:t>
            </a:r>
            <a:endParaRPr lang="zh-CN" alt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06095" y="398621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25" name="Elbow Connector 24"/>
          <p:cNvCxnSpPr>
            <a:stCxn id="24" idx="2"/>
          </p:cNvCxnSpPr>
          <p:nvPr/>
        </p:nvCxnSpPr>
        <p:spPr>
          <a:xfrm rot="16200000" flipH="1">
            <a:off x="3355300" y="3699550"/>
            <a:ext cx="511342" cy="1985759"/>
          </a:xfrm>
          <a:prstGeom prst="bent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72701" y="434741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192.168.20.10</a:t>
            </a:r>
            <a:endParaRPr lang="zh-CN" alt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9041884" y="972778"/>
            <a:ext cx="1155032" cy="330300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SF 2</a:t>
            </a:r>
            <a:endParaRPr lang="zh-CN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9505120" y="398621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7431370" y="4436758"/>
            <a:ext cx="2193893" cy="511343"/>
          </a:xfrm>
          <a:prstGeom prst="bentConnector3">
            <a:avLst>
              <a:gd name="adj1" fmla="val 99906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514" y="3198734"/>
            <a:ext cx="128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v</a:t>
            </a:r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10.0.100.9</a:t>
            </a:r>
            <a:endParaRPr lang="zh-CN" altLang="en-US" dirty="0"/>
          </a:p>
        </p:txBody>
      </p:sp>
      <p:sp>
        <p:nvSpPr>
          <p:cNvPr id="31" name="Rectangle 30"/>
          <p:cNvSpPr/>
          <p:nvPr/>
        </p:nvSpPr>
        <p:spPr>
          <a:xfrm>
            <a:off x="970155" y="402063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32" name="Elbow Connector 31"/>
          <p:cNvCxnSpPr>
            <a:stCxn id="31" idx="2"/>
          </p:cNvCxnSpPr>
          <p:nvPr/>
        </p:nvCxnSpPr>
        <p:spPr>
          <a:xfrm rot="16200000" flipH="1">
            <a:off x="1611660" y="3941670"/>
            <a:ext cx="476924" cy="1535941"/>
          </a:xfrm>
          <a:prstGeom prst="bentConnector2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518" y="4400655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192.168.20.9</a:t>
            </a:r>
            <a:endParaRPr lang="zh-CN" alt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0462523" y="972778"/>
            <a:ext cx="1621259" cy="33030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Classifier2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04355" y="2749083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36" name="Rounded Rectangle 35"/>
          <p:cNvSpPr/>
          <p:nvPr/>
        </p:nvSpPr>
        <p:spPr>
          <a:xfrm>
            <a:off x="10685495" y="1865203"/>
            <a:ext cx="1225685" cy="1138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Web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93714" y="3198734"/>
            <a:ext cx="128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v</a:t>
            </a:r>
            <a:r>
              <a:rPr lang="en-US" altLang="zh-CN" dirty="0" smtClean="0"/>
              <a:t>eth1</a:t>
            </a:r>
          </a:p>
          <a:p>
            <a:pPr algn="ctr"/>
            <a:r>
              <a:rPr lang="en-US" altLang="zh-CN" dirty="0" smtClean="0"/>
              <a:t>10.0.100.14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204355" y="402063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cxnSp>
        <p:nvCxnSpPr>
          <p:cNvPr id="39" name="Elbow Connector 38"/>
          <p:cNvCxnSpPr/>
          <p:nvPr/>
        </p:nvCxnSpPr>
        <p:spPr>
          <a:xfrm rot="16200000" flipH="1" flipV="1">
            <a:off x="10176559" y="3849190"/>
            <a:ext cx="556984" cy="1683992"/>
          </a:xfrm>
          <a:prstGeom prst="bentConnector5">
            <a:avLst>
              <a:gd name="adj1" fmla="val 92886"/>
              <a:gd name="adj2" fmla="val 36090"/>
              <a:gd name="adj3" fmla="val 95679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71726" y="4347411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192.168.20.13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255718" y="4436758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Eth2</a:t>
            </a:r>
          </a:p>
          <a:p>
            <a:pPr algn="ctr"/>
            <a:r>
              <a:rPr lang="en-US" altLang="zh-CN" dirty="0" smtClean="0"/>
              <a:t>192.168.20.14</a:t>
            </a:r>
            <a:endParaRPr lang="zh-CN" altLang="en-US" dirty="0"/>
          </a:p>
        </p:txBody>
      </p:sp>
      <p:sp>
        <p:nvSpPr>
          <p:cNvPr id="42" name="Rectangle 41"/>
          <p:cNvSpPr/>
          <p:nvPr/>
        </p:nvSpPr>
        <p:spPr>
          <a:xfrm>
            <a:off x="3860826" y="4063575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3127204" y="4340603"/>
            <a:ext cx="22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GigabitEthernet0/9/0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192.168.20.11</a:t>
            </a:r>
            <a:endParaRPr lang="zh-CN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935574" y="3328226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VxLANgpe2</a:t>
            </a:r>
            <a:endParaRPr lang="zh-CN" altLang="en-US" dirty="0"/>
          </a:p>
        </p:txBody>
      </p:sp>
      <p:sp>
        <p:nvSpPr>
          <p:cNvPr id="45" name="Rectangle 44"/>
          <p:cNvSpPr/>
          <p:nvPr/>
        </p:nvSpPr>
        <p:spPr>
          <a:xfrm>
            <a:off x="7291040" y="2650286"/>
            <a:ext cx="223993" cy="450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6721926" y="3378000"/>
            <a:ext cx="128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VxLANgpe2</a:t>
            </a:r>
            <a:endParaRPr lang="zh-CN" altLang="en-US" dirty="0"/>
          </a:p>
        </p:txBody>
      </p:sp>
      <p:cxnSp>
        <p:nvCxnSpPr>
          <p:cNvPr id="58" name="Straight Connector 57"/>
          <p:cNvCxnSpPr>
            <a:stCxn id="42" idx="0"/>
          </p:cNvCxnSpPr>
          <p:nvPr/>
        </p:nvCxnSpPr>
        <p:spPr>
          <a:xfrm flipH="1" flipV="1">
            <a:off x="3972806" y="3738581"/>
            <a:ext cx="17" cy="3249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70133" y="3738581"/>
            <a:ext cx="145628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5" idx="0"/>
          </p:cNvCxnSpPr>
          <p:nvPr/>
        </p:nvCxnSpPr>
        <p:spPr>
          <a:xfrm>
            <a:off x="3860809" y="3050865"/>
            <a:ext cx="17" cy="69646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2"/>
          </p:cNvCxnSpPr>
          <p:nvPr/>
        </p:nvCxnSpPr>
        <p:spPr>
          <a:xfrm>
            <a:off x="4603852" y="3151425"/>
            <a:ext cx="12626" cy="5959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275341" y="3151425"/>
            <a:ext cx="21839" cy="59590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8269312" y="3758148"/>
            <a:ext cx="17" cy="3017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60220" y="3776682"/>
            <a:ext cx="1600200" cy="875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94857" y="3088966"/>
            <a:ext cx="17" cy="69646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5" idx="2"/>
          </p:cNvCxnSpPr>
          <p:nvPr/>
        </p:nvCxnSpPr>
        <p:spPr>
          <a:xfrm>
            <a:off x="7403037" y="3100830"/>
            <a:ext cx="47489" cy="68460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091927" y="3116967"/>
            <a:ext cx="39301" cy="66846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360024" y="5012003"/>
            <a:ext cx="159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Plane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281438" y="5330756"/>
            <a:ext cx="11306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RSP: </a:t>
            </a:r>
            <a:r>
              <a:rPr lang="en-US" dirty="0" err="1" smtClean="0"/>
              <a:t>w</a:t>
            </a:r>
            <a:r>
              <a:rPr lang="en-US" dirty="0" err="1" smtClean="0"/>
              <a:t>ebclient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Classifier1  VPP1  SF1  VPP1  VPP2  SF2  VPP2  Classifier2  webserver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Reverse RSP: webserver  Classifier2  VPP2  SF2  VPP2  VPP1  SF1  VPP1  Classifier1  </a:t>
            </a:r>
            <a:r>
              <a:rPr lang="en-US" dirty="0" err="1" smtClean="0">
                <a:sym typeface="Wingdings" panose="05000000000000000000" pitchFamily="2" charset="2"/>
              </a:rPr>
              <a:t>webclient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79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7899</TotalTime>
  <Words>1251</Words>
  <Application>Microsoft Office PowerPoint</Application>
  <PresentationFormat>Widescreen</PresentationFormat>
  <Paragraphs>290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等线</vt:lpstr>
      <vt:lpstr>等线 Light</vt:lpstr>
      <vt:lpstr>Arial</vt:lpstr>
      <vt:lpstr>Calibri</vt:lpstr>
      <vt:lpstr>Calibri Light</vt:lpstr>
      <vt:lpstr>Wingdings</vt:lpstr>
      <vt:lpstr>Office Theme</vt:lpstr>
      <vt:lpstr>ODL SFC and VPP Integration</vt:lpstr>
      <vt:lpstr>Agenda</vt:lpstr>
      <vt:lpstr>SFC (Service Function Chaining) Introduction</vt:lpstr>
      <vt:lpstr>Work in VPP and NSH_SFC and Honeycomb</vt:lpstr>
      <vt:lpstr>VPP Renderer in ODL SFC Architecture</vt:lpstr>
      <vt:lpstr>NSH_SFC</vt:lpstr>
      <vt:lpstr>ODL SFC and VPP Integration Architecture</vt:lpstr>
      <vt:lpstr>ODL SFC and VPP Integration Demo Topology</vt:lpstr>
      <vt:lpstr>ODL SFC and VPP Integration Demo Topology (cont’d)</vt:lpstr>
      <vt:lpstr>ODL SFC and VPP Integration Demo</vt:lpstr>
      <vt:lpstr>PowerPoint Presentation</vt:lpstr>
      <vt:lpstr>Future Work to Do</vt:lpstr>
      <vt:lpstr>References</vt:lpstr>
      <vt:lpstr>Build &amp; Start Instructions</vt:lpstr>
      <vt:lpstr>Build &amp; Start Instructions (cont.)</vt:lpstr>
      <vt:lpstr>Build &amp; Start Instructions (cont.)</vt:lpstr>
      <vt:lpstr>Build &amp; Start Instructions (cont.)</vt:lpstr>
      <vt:lpstr>Appendix</vt:lpstr>
      <vt:lpstr>Appendix (cont.)</vt:lpstr>
      <vt:lpstr>Appendix (cont.)</vt:lpstr>
      <vt:lpstr>Appendix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lastModifiedBy>Yang, Yi Y</cp:lastModifiedBy>
  <cp:revision>88</cp:revision>
  <dcterms:created xsi:type="dcterms:W3CDTF">2016-02-09T20:55:00Z</dcterms:created>
  <dcterms:modified xsi:type="dcterms:W3CDTF">2016-09-23T01:50:25Z</dcterms:modified>
</cp:coreProperties>
</file>