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-2png" ContentType="image/pn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0" r:id="rId2"/>
    <p:sldMasterId id="2147483734" r:id="rId3"/>
    <p:sldMasterId id="2147483751" r:id="rId4"/>
    <p:sldMasterId id="2147483768" r:id="rId5"/>
    <p:sldMasterId id="2147483785" r:id="rId6"/>
    <p:sldMasterId id="2147483802" r:id="rId7"/>
    <p:sldMasterId id="2147483819" r:id="rId8"/>
    <p:sldMasterId id="2147483836" r:id="rId9"/>
  </p:sldMasterIdLst>
  <p:notesMasterIdLst>
    <p:notesMasterId r:id="rId52"/>
  </p:notesMasterIdLst>
  <p:sldIdLst>
    <p:sldId id="334" r:id="rId10"/>
    <p:sldId id="402" r:id="rId11"/>
    <p:sldId id="332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82" r:id="rId20"/>
    <p:sldId id="399" r:id="rId21"/>
    <p:sldId id="398" r:id="rId22"/>
    <p:sldId id="345" r:id="rId23"/>
    <p:sldId id="346" r:id="rId24"/>
    <p:sldId id="347" r:id="rId25"/>
    <p:sldId id="392" r:id="rId26"/>
    <p:sldId id="400" r:id="rId27"/>
    <p:sldId id="393" r:id="rId28"/>
    <p:sldId id="397" r:id="rId29"/>
    <p:sldId id="395" r:id="rId30"/>
    <p:sldId id="401" r:id="rId31"/>
    <p:sldId id="367" r:id="rId32"/>
    <p:sldId id="368" r:id="rId33"/>
    <p:sldId id="350" r:id="rId34"/>
    <p:sldId id="351" r:id="rId35"/>
    <p:sldId id="352" r:id="rId36"/>
    <p:sldId id="366" r:id="rId37"/>
    <p:sldId id="370" r:id="rId38"/>
    <p:sldId id="348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35" r:id="rId48"/>
    <p:sldId id="363" r:id="rId49"/>
    <p:sldId id="364" r:id="rId50"/>
    <p:sldId id="37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58B84D"/>
    <a:srgbClr val="FFFFFF"/>
    <a:srgbClr val="797979"/>
    <a:srgbClr val="FB646B"/>
    <a:srgbClr val="FBA7AB"/>
    <a:srgbClr val="EE1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690" autoAdjust="0"/>
    <p:restoredTop sz="90000"/>
  </p:normalViewPr>
  <p:slideViewPr>
    <p:cSldViewPr>
      <p:cViewPr varScale="1">
        <p:scale>
          <a:sx n="125" d="100"/>
          <a:sy n="125" d="100"/>
        </p:scale>
        <p:origin x="60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mtClean="0"/>
              <a:t>Commits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fd.io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Commits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6283.0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Commits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2395.0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DPDK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Commits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3289.0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76047760"/>
        <c:axId val="-1275718416"/>
      </c:barChart>
      <c:catAx>
        <c:axId val="-127604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5718416"/>
        <c:crosses val="autoZero"/>
        <c:auto val="1"/>
        <c:lblAlgn val="ctr"/>
        <c:lblOffset val="100"/>
        <c:noMultiLvlLbl val="0"/>
      </c:catAx>
      <c:valAx>
        <c:axId val="-127571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604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Contributors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fd.io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Contributors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Contributors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DPDK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Contributors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52901648"/>
        <c:axId val="-1252901120"/>
      </c:barChart>
      <c:catAx>
        <c:axId val="-125290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901120"/>
        <c:crosses val="autoZero"/>
        <c:auto val="1"/>
        <c:lblAlgn val="ctr"/>
        <c:lblOffset val="100"/>
        <c:noMultiLvlLbl val="0"/>
      </c:catAx>
      <c:valAx>
        <c:axId val="-125290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90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Organizations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fd.io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Organizations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Organizations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DPDK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Organizations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52946896"/>
        <c:axId val="-1252946368"/>
      </c:barChart>
      <c:catAx>
        <c:axId val="-125294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946368"/>
        <c:crosses val="autoZero"/>
        <c:auto val="1"/>
        <c:lblAlgn val="ctr"/>
        <c:lblOffset val="100"/>
        <c:noMultiLvlLbl val="0"/>
      </c:catAx>
      <c:valAx>
        <c:axId val="-125294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5294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56596-F2A5-DD41-B553-9AA246E1EE44}" type="datetimeFigureOut">
              <a:rPr lang="en-US" smtClean="0"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AE22-FF24-324C-98C5-9A5956AB3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88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15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12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7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7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3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5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8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8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40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28749" y="0"/>
            <a:ext cx="77152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4"/>
            <a:ext cx="8134066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</a:pPr>
            <a:endParaRPr lang="en-IN" sz="18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-24000" contrast="-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432000"/>
            <a:ext cx="949596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9" y="5057603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cs typeface="CiscoSans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9" y="5377599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9" y="5697595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4281951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1"/>
                </a:solidFill>
                <a:latin typeface="+mj-lt"/>
              </a:defRPr>
            </a:lvl1pPr>
            <a:lvl2pPr marL="304759" indent="0">
              <a:buNone/>
              <a:defRPr/>
            </a:lvl2pPr>
            <a:lvl3pPr marL="427370" indent="0">
              <a:buNone/>
              <a:defRPr/>
            </a:lvl3pPr>
            <a:lvl4pPr marL="516655" indent="0">
              <a:buNone/>
              <a:defRPr/>
            </a:lvl4pPr>
            <a:lvl5pPr marL="60117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3519969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2703" y="988593"/>
            <a:ext cx="8545425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+mn-lt"/>
              </a:defRPr>
            </a:lvl1pPr>
          </a:lstStyle>
          <a:p>
            <a:pPr marL="0" marR="0" lvl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r>
              <a:rPr lang="en-US" sz="1200" dirty="0" smtClean="0">
                <a:solidFill>
                  <a:srgbClr val="333333"/>
                </a:solidFill>
                <a:latin typeface="Helvetica Neue Light"/>
                <a:cs typeface="Helvetica Neue Light"/>
              </a:rPr>
              <a:t>Subhead Goes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8" y="241252"/>
            <a:ext cx="8580923" cy="838200"/>
          </a:xfrm>
          <a:prstGeom prst="rect">
            <a:avLst/>
          </a:prstGeom>
        </p:spPr>
        <p:txBody>
          <a:bodyPr anchor="b"/>
          <a:lstStyle>
            <a:lvl1pPr algn="l" defTabSz="68572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07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3798" y="1505232"/>
            <a:ext cx="8554328" cy="479499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33" indent="-171433">
              <a:lnSpc>
                <a:spcPct val="95000"/>
              </a:lnSpc>
              <a:spcBef>
                <a:spcPts val="900"/>
              </a:spcBef>
              <a:buFont typeface="Wingdings" charset="2"/>
              <a:buChar char="§"/>
              <a:defRPr sz="1400">
                <a:solidFill>
                  <a:srgbClr val="000000"/>
                </a:solidFill>
                <a:latin typeface="+mj-lt"/>
              </a:defRPr>
            </a:lvl1pPr>
            <a:lvl2pPr marL="437371" indent="-159288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557" indent="-186288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644" indent="-159288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333" indent="-132291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6893"/>
            <a:fld id="{FE7A1D49-657F-6141-B425-A12DA291AB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93"/>
              <a:t>4/20/17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689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9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6893"/>
            <a:fld id="{D1403393-986D-8B4C-998B-9E5AB4712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9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457052"/>
            <a:fld id="{88D94497-3242-3A49-A071-CFC664465B92}" type="datetimeFigureOut">
              <a:rPr lang="en-US" smtClean="0">
                <a:solidFill>
                  <a:srgbClr val="000000"/>
                </a:solidFill>
                <a:latin typeface="CiscoSansTT Light"/>
              </a:rPr>
              <a:pPr defTabSz="457052"/>
              <a:t>4/20/17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457052"/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6356361"/>
            <a:ext cx="21336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457052"/>
            <a:fld id="{D640F397-99AA-6A46-A0B2-7130B8C63947}" type="slidenum">
              <a:rPr lang="en-GB" smtClean="0">
                <a:solidFill>
                  <a:srgbClr val="000000"/>
                </a:solidFill>
                <a:latin typeface="CiscoSansTT Light"/>
              </a:rPr>
              <a:pPr defTabSz="457052"/>
              <a:t>‹#›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404085"/>
            <a:ext cx="865997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666619"/>
            <a:ext cx="4169632" cy="4354712"/>
          </a:xfrm>
          <a:prstGeom prst="rect">
            <a:avLst/>
          </a:prstGeom>
        </p:spPr>
        <p:txBody>
          <a:bodyPr lIns="91400" tIns="45700" rIns="91400" bIns="45700">
            <a:noAutofit/>
          </a:bodyPr>
          <a:lstStyle>
            <a:lvl1pPr marL="228492" indent="-17136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974" indent="-215792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34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709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07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666619"/>
            <a:ext cx="4169632" cy="4354712"/>
          </a:xfrm>
          <a:prstGeom prst="rect">
            <a:avLst/>
          </a:prstGeom>
        </p:spPr>
        <p:txBody>
          <a:bodyPr lIns="91400" tIns="45700" rIns="91400" bIns="45700">
            <a:noAutofit/>
          </a:bodyPr>
          <a:lstStyle>
            <a:lvl1pPr marL="228492" indent="-17136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974" indent="-215792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34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709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07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1929"/>
            <a:ext cx="8513064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7" y="6631088"/>
            <a:ext cx="366853" cy="252317"/>
          </a:xfrm>
          <a:prstGeom prst="rect">
            <a:avLst/>
          </a:prstGeom>
        </p:spPr>
        <p:txBody>
          <a:bodyPr/>
          <a:lstStyle/>
          <a:p>
            <a:pPr defTabSz="51431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13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437216"/>
            <a:ext cx="406908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437219"/>
            <a:ext cx="4069080" cy="456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1174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99" y="5961867"/>
            <a:ext cx="618300" cy="82440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4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6" y="6647380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699"/>
            <a:r>
              <a:rPr lang="de-DE">
                <a:ea typeface="ＭＳ Ｐゴシック" charset="0"/>
              </a:rPr>
              <a:t>DEVNET-1221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512240"/>
            <a:ext cx="8513064" cy="57996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655237"/>
            <a:ext cx="8513064" cy="39361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1092200"/>
            <a:ext cx="8513064" cy="508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88.4.40\E Drive\New brand photo\AR7101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438685" y="0"/>
            <a:ext cx="670531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2" y="4"/>
            <a:ext cx="7877175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68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</a:pPr>
            <a:endParaRPr lang="en-IN" sz="1800" dirty="0" smtClean="0">
              <a:solidFill>
                <a:srgbClr val="FFFFFF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3519969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432000"/>
            <a:ext cx="949596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9" y="5057603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9" y="5377599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9" y="5697595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4281951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59" indent="0">
              <a:buNone/>
              <a:defRPr/>
            </a:lvl2pPr>
            <a:lvl3pPr marL="427370" indent="0">
              <a:buNone/>
              <a:defRPr/>
            </a:lvl3pPr>
            <a:lvl4pPr marL="516655" indent="0">
              <a:buNone/>
              <a:defRPr/>
            </a:lvl4pPr>
            <a:lvl5pPr marL="60117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3519969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1220550"/>
            <a:ext cx="7598042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71" y="6375386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69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69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6373719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69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6167697"/>
            <a:ext cx="431312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07" indent="-2237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57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03" indent="-17140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967" indent="-17140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369" indent="-16822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28749" y="0"/>
            <a:ext cx="77152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"/>
            <a:ext cx="9144000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66000"/>
                </a:scheme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</a:pPr>
            <a:endParaRPr lang="en-IN" sz="1800" dirty="0" smtClean="0">
              <a:solidFill>
                <a:srgbClr val="FFFFFF"/>
              </a:solidFill>
            </a:endParaRPr>
          </a:p>
        </p:txBody>
      </p:sp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lum bright="-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91" y="2190751"/>
            <a:ext cx="87598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2706" y="988593"/>
            <a:ext cx="8547935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endParaRPr lang="en-US" sz="1200" dirty="0" smtClean="0">
              <a:solidFill>
                <a:srgbClr val="333333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8" y="241252"/>
            <a:ext cx="8580923" cy="838200"/>
          </a:xfrm>
          <a:prstGeom prst="rect">
            <a:avLst/>
          </a:prstGeom>
        </p:spPr>
        <p:txBody>
          <a:bodyPr anchor="b"/>
          <a:lstStyle>
            <a:lvl1pPr algn="l" defTabSz="68572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07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theme" Target="../theme/theme4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80.xml"/><Relationship Id="rId17" Type="http://schemas.openxmlformats.org/officeDocument/2006/relationships/theme" Target="../theme/theme5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theme" Target="../theme/theme6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0.xml"/><Relationship Id="rId16" Type="http://schemas.openxmlformats.org/officeDocument/2006/relationships/theme" Target="../theme/theme7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25.xml"/><Relationship Id="rId16" Type="http://schemas.openxmlformats.org/officeDocument/2006/relationships/theme" Target="../theme/theme8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41.xml"/><Relationship Id="rId17" Type="http://schemas.openxmlformats.org/officeDocument/2006/relationships/theme" Target="../theme/theme9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171" y="6375386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699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699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6373719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699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6167697"/>
            <a:ext cx="431312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66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33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498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664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1" indent="-169851" algn="l" defTabSz="684162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48" indent="-215882" algn="l" defTabSz="684162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68" indent="-169851" algn="l" defTabSz="68416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01" indent="-169851" algn="l" defTabSz="68416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33" indent="-169851" algn="l" defTabSz="68416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792" indent="-171433" algn="l" defTabSz="685726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774" indent="-171410" algn="l" defTabSz="685726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040" indent="0" algn="l" defTabSz="685726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37" indent="-171433" algn="l" defTabSz="68572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6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8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3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13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79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40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05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8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8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8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8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1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8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4" r:id="rId14"/>
    <p:sldLayoutId id="2147483835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9" Type="http://schemas.openxmlformats.org/officeDocument/2006/relationships/image" Target="../media/image73.emf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73.emf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-2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emf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8" Type="http://schemas.openxmlformats.org/officeDocument/2006/relationships/image" Target="../media/image102.png"/><Relationship Id="rId19" Type="http://schemas.openxmlformats.org/officeDocument/2006/relationships/image" Target="../media/image103.pn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96.pn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96.png"/><Relationship Id="rId13" Type="http://schemas.openxmlformats.org/officeDocument/2006/relationships/image" Target="../media/image105.gif"/><Relationship Id="rId14" Type="http://schemas.openxmlformats.org/officeDocument/2006/relationships/image" Target="../media/image106.png"/><Relationship Id="rId15" Type="http://schemas.openxmlformats.org/officeDocument/2006/relationships/image" Target="../media/image18.tiff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07.emf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hyperlink" Target="https://nexus.fd.io/" TargetMode="External"/><Relationship Id="rId3" Type="http://schemas.openxmlformats.org/officeDocument/2006/relationships/hyperlink" Target="https://docs.fd.io/vpp/17.04/release_notes_1704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hyperlink" Target="https://wiki.fd.io/view/VPP" TargetMode="External"/><Relationship Id="rId12" Type="http://schemas.openxmlformats.org/officeDocument/2006/relationships/hyperlink" Target="https://wiki.fd.io/view/CSIT" TargetMode="External"/><Relationship Id="rId13" Type="http://schemas.openxmlformats.org/officeDocument/2006/relationships/hyperlink" Target="https://git.fd.io/" TargetMode="External"/><Relationship Id="rId14" Type="http://schemas.openxmlformats.org/officeDocument/2006/relationships/hyperlink" Target="https://git.fd.io/vpp/" TargetMode="External"/><Relationship Id="rId15" Type="http://schemas.openxmlformats.org/officeDocument/2006/relationships/hyperlink" Target="https://git.fd.io/csit/" TargetMode="External"/><Relationship Id="rId1" Type="http://schemas.openxmlformats.org/officeDocument/2006/relationships/slideLayout" Target="../slideLayouts/slideLayout127.xml"/><Relationship Id="rId2" Type="http://schemas.openxmlformats.org/officeDocument/2006/relationships/hyperlink" Target="https://fd.io/" TargetMode="External"/><Relationship Id="rId3" Type="http://schemas.openxmlformats.org/officeDocument/2006/relationships/hyperlink" Target="https://git.fd.io/cgit/vppsb/tree/vpp-userdemo/README.md" TargetMode="External"/><Relationship Id="rId4" Type="http://schemas.openxmlformats.org/officeDocument/2006/relationships/hyperlink" Target="https://wiki.fd.io/view/VPP/Installing_VPP_binaries_from_packages" TargetMode="External"/><Relationship Id="rId5" Type="http://schemas.openxmlformats.org/officeDocument/2006/relationships/hyperlink" Target="https://wiki.fd.io/view/Honeycomb/Installing_binaries_from_packages" TargetMode="External"/><Relationship Id="rId6" Type="http://schemas.openxmlformats.org/officeDocument/2006/relationships/hyperlink" Target="https://wiki.fd.io/view/VPP#Tutorials" TargetMode="External"/><Relationship Id="rId7" Type="http://schemas.openxmlformats.org/officeDocument/2006/relationships/hyperlink" Target="https://lists.fd.io/mailman/listinfo" TargetMode="External"/><Relationship Id="rId8" Type="http://schemas.openxmlformats.org/officeDocument/2006/relationships/hyperlink" Target="https://wiki.fd.io/view/IRC" TargetMode="External"/><Relationship Id="rId9" Type="http://schemas.openxmlformats.org/officeDocument/2006/relationships/hyperlink" Target="https://wiki.fd.io/view/Main_Page" TargetMode="External"/><Relationship Id="rId10" Type="http://schemas.openxmlformats.org/officeDocument/2006/relationships/hyperlink" Target="https://fd.io/contact/join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32.png"/><Relationship Id="rId3" Type="http://schemas.openxmlformats.org/officeDocument/2006/relationships/image" Target="../media/image2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openxmlformats.org/officeDocument/2006/relationships/image" Target="../media/image53.png"/><Relationship Id="rId21" Type="http://schemas.openxmlformats.org/officeDocument/2006/relationships/image" Target="../media/image42.png"/><Relationship Id="rId22" Type="http://schemas.openxmlformats.org/officeDocument/2006/relationships/image" Target="../media/image54.png"/><Relationship Id="rId23" Type="http://schemas.openxmlformats.org/officeDocument/2006/relationships/image" Target="../media/image55.png"/><Relationship Id="rId24" Type="http://schemas.openxmlformats.org/officeDocument/2006/relationships/image" Target="../media/image56.png"/><Relationship Id="rId25" Type="http://schemas.openxmlformats.org/officeDocument/2006/relationships/image" Target="../media/image57.png"/><Relationship Id="rId10" Type="http://schemas.openxmlformats.org/officeDocument/2006/relationships/image" Target="../media/image46.png"/><Relationship Id="rId11" Type="http://schemas.openxmlformats.org/officeDocument/2006/relationships/image" Target="../media/image39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3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32.png"/><Relationship Id="rId3" Type="http://schemas.openxmlformats.org/officeDocument/2006/relationships/image" Target="../media/image21.png"/><Relationship Id="rId4" Type="http://schemas.openxmlformats.org/officeDocument/2006/relationships/image" Target="../media/image43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66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58.tiff"/><Relationship Id="rId3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885950"/>
            <a:ext cx="8343900" cy="8572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Universal Fast Dataplane</a:t>
            </a:r>
          </a:p>
        </p:txBody>
      </p:sp>
    </p:spTree>
    <p:extLst>
      <p:ext uri="{BB962C8B-B14F-4D97-AF65-F5344CB8AC3E}">
        <p14:creationId xmlns:p14="http://schemas.microsoft.com/office/powerpoint/2010/main" val="113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51" y="381000"/>
            <a:ext cx="8505194" cy="857250"/>
          </a:xfrm>
        </p:spPr>
        <p:txBody>
          <a:bodyPr/>
          <a:lstStyle/>
          <a:p>
            <a:r>
              <a:rPr lang="en-US" dirty="0" smtClean="0"/>
              <a:t>Vector Packet Processor - </a:t>
            </a:r>
            <a:r>
              <a:rPr lang="en-US" i="1" dirty="0" smtClean="0"/>
              <a:t>VPP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397" y="2452565"/>
            <a:ext cx="5591306" cy="1845187"/>
          </a:xfrm>
        </p:spPr>
        <p:txBody>
          <a:bodyPr>
            <a:noAutofit/>
          </a:bodyPr>
          <a:lstStyle/>
          <a:p>
            <a:r>
              <a:rPr lang="en-US" sz="2400" dirty="0"/>
              <a:t>Packet Processing Platform</a:t>
            </a:r>
          </a:p>
          <a:p>
            <a:pPr lvl="1"/>
            <a:r>
              <a:rPr lang="en-US" dirty="0" smtClean="0"/>
              <a:t>High performance</a:t>
            </a:r>
          </a:p>
          <a:p>
            <a:pPr lvl="1"/>
            <a:r>
              <a:rPr lang="en-US" dirty="0" smtClean="0"/>
              <a:t>Linux User space</a:t>
            </a:r>
          </a:p>
          <a:p>
            <a:pPr lvl="1"/>
            <a:r>
              <a:rPr lang="en-US" dirty="0" smtClean="0"/>
              <a:t>Run’s on commodity CPUs:          /        /</a:t>
            </a:r>
          </a:p>
          <a:p>
            <a:pPr lvl="1"/>
            <a:r>
              <a:rPr lang="en-US" dirty="0" smtClean="0"/>
              <a:t>Shipping at volume in server &amp; embedded products since 2004.</a:t>
            </a:r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032" y="2452565"/>
            <a:ext cx="3052833" cy="1845187"/>
          </a:xfrm>
          <a:prstGeom prst="rect">
            <a:avLst/>
          </a:prstGeom>
          <a:noFill/>
          <a:ln>
            <a:solidFill>
              <a:schemeClr val="accent3">
                <a:lumMod val="1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Bare Metal/VM/Container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9357" y="2971952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Dataplane Management Agent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9357" y="3400580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Packet Processing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9357" y="3829849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Network IO</a:t>
            </a:r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053801" y="3569054"/>
            <a:ext cx="253512" cy="188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13761" y="3569619"/>
            <a:ext cx="253512" cy="188"/>
          </a:xfrm>
          <a:prstGeom prst="straightConnector1">
            <a:avLst/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fdio_in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68" y="3429000"/>
            <a:ext cx="558209" cy="342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60" y="3429000"/>
            <a:ext cx="457200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75" y="3429000"/>
            <a:ext cx="2714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153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[1/4]: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It started with ALU </a:t>
            </a:r>
            <a:r>
              <a:rPr lang="is-IS" sz="2000" i="1"/>
              <a:t>…</a:t>
            </a:r>
            <a:endParaRPr lang="en-US" sz="2000" i="1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6200" y="2883934"/>
            <a:ext cx="4372736" cy="3745466"/>
            <a:chOff x="76200" y="2883934"/>
            <a:chExt cx="4372736" cy="3745466"/>
          </a:xfrm>
        </p:grpSpPr>
        <p:sp>
          <p:nvSpPr>
            <p:cNvPr id="24" name="Right Arrow 23"/>
            <p:cNvSpPr/>
            <p:nvPr/>
          </p:nvSpPr>
          <p:spPr>
            <a:xfrm rot="5400000">
              <a:off x="2057400" y="288393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0600" y="3213664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(3) Then it got much faster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6200" y="3533960"/>
              <a:ext cx="4372736" cy="3095440"/>
              <a:chOff x="405764" y="3533001"/>
              <a:chExt cx="4372736" cy="309544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05764" y="3580441"/>
                <a:ext cx="4372736" cy="3048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65" y="3842385"/>
                <a:ext cx="4166235" cy="2634615"/>
              </a:xfrm>
              <a:prstGeom prst="rect">
                <a:avLst/>
              </a:prstGeom>
              <a:noFill/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1531876" y="3533001"/>
                <a:ext cx="22781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 modern two CPU socket server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2180954" y="4989738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2097759" y="5977183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2625554" y="4829782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744688" y="4919684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2594610" y="3850100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41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228599" y="-381000"/>
            <a:ext cx="8762999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[2/4]: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</a:t>
            </a:r>
            <a:r>
              <a:rPr lang="en-US" sz="2000" i="1"/>
              <a:t>we arrived to modern multi-socket COTS server </a:t>
            </a:r>
            <a:r>
              <a:rPr lang="is-IS" sz="2000" i="1"/>
              <a:t>…</a:t>
            </a:r>
            <a:endParaRPr lang="en-US" sz="2000" i="1"/>
          </a:p>
        </p:txBody>
      </p:sp>
      <p:sp>
        <p:nvSpPr>
          <p:cNvPr id="91" name="Rectangle 90"/>
          <p:cNvSpPr/>
          <p:nvPr/>
        </p:nvSpPr>
        <p:spPr>
          <a:xfrm>
            <a:off x="53178" y="608004"/>
            <a:ext cx="9036000" cy="2516196"/>
          </a:xfrm>
          <a:prstGeom prst="rect">
            <a:avLst/>
          </a:prstGeom>
          <a:solidFill>
            <a:srgbClr val="FFFFFF">
              <a:alpha val="89804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254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3178" y="608004"/>
            <a:ext cx="9036000" cy="2516196"/>
            <a:chOff x="53178" y="609600"/>
            <a:chExt cx="9036000" cy="2516196"/>
          </a:xfrm>
        </p:grpSpPr>
        <p:sp>
          <p:nvSpPr>
            <p:cNvPr id="91" name="Rectangle 90"/>
            <p:cNvSpPr/>
            <p:nvPr/>
          </p:nvSpPr>
          <p:spPr>
            <a:xfrm>
              <a:off x="53178" y="609600"/>
              <a:ext cx="9036000" cy="2516196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20202" y="1143000"/>
              <a:ext cx="87713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2250" indent="-222250">
                <a:buFont typeface="+mj-lt"/>
                <a:buAutoNum type="alphaUcPeriod"/>
              </a:pPr>
              <a:r>
                <a:rPr lang="en-US" sz="1600" b="1"/>
                <a:t>CPUs executing the program(s):</a:t>
              </a:r>
            </a:p>
            <a:p>
              <a:pPr marL="533400" lvl="1" indent="-177800">
                <a:buFont typeface="+mj-lt"/>
                <a:buAutoNum type="alphaLcParenR"/>
              </a:pPr>
              <a:r>
                <a:rPr lang="en-US" sz="1400" i="1">
                  <a:solidFill>
                    <a:srgbClr val="C00000"/>
                  </a:solidFill>
                </a:rPr>
                <a:t>Minimize</a:t>
              </a:r>
              <a:r>
                <a:rPr lang="en-US" sz="1400">
                  <a:solidFill>
                    <a:srgbClr val="C00000"/>
                  </a:solidFill>
                </a:rPr>
                <a:t> Instructions per Packet</a:t>
              </a:r>
              <a:r>
                <a:rPr lang="en-US" sz="1400"/>
                <a:t> – Efficient software logic to perform needed packet operations.</a:t>
              </a:r>
              <a:endParaRPr lang="en-US" sz="1400" u="sng"/>
            </a:p>
            <a:p>
              <a:pPr marL="533400" lvl="1" indent="-177800">
                <a:buFont typeface="+mj-lt"/>
                <a:buAutoNum type="alphaLcParenR"/>
              </a:pPr>
              <a:r>
                <a:rPr lang="en-US" sz="1400" i="1">
                  <a:solidFill>
                    <a:srgbClr val="C00000"/>
                  </a:solidFill>
                </a:rPr>
                <a:t>Maximize</a:t>
              </a:r>
              <a:r>
                <a:rPr lang="en-US" sz="1400">
                  <a:solidFill>
                    <a:srgbClr val="C00000"/>
                  </a:solidFill>
                </a:rPr>
                <a:t> Instructions per CPU core clock cycle</a:t>
              </a:r>
              <a:r>
                <a:rPr lang="en-US" sz="1400"/>
                <a:t> – Execution efficiency of an underlying CPU micro-architecture.</a:t>
              </a:r>
            </a:p>
            <a:p>
              <a:pPr marL="228600" indent="-228600">
                <a:buFont typeface="+mj-lt"/>
                <a:buAutoNum type="alphaUcPeriod"/>
              </a:pPr>
              <a:r>
                <a:rPr lang="en-US" sz="1600" b="1"/>
                <a:t>Memory bandwidth:</a:t>
              </a:r>
              <a:r>
                <a:rPr lang="en-US" sz="1600"/>
                <a:t> </a:t>
              </a:r>
              <a:r>
                <a:rPr lang="en-US" sz="1400" i="1">
                  <a:solidFill>
                    <a:srgbClr val="C00000"/>
                  </a:solidFill>
                </a:rPr>
                <a:t>Minimize</a:t>
              </a:r>
              <a:r>
                <a:rPr lang="en-US" sz="1400">
                  <a:solidFill>
                    <a:srgbClr val="C00000"/>
                  </a:solidFill>
                </a:rPr>
                <a:t> memory bandwidth utilization </a:t>
              </a:r>
              <a:r>
                <a:rPr lang="en-US" sz="1400"/>
                <a:t>– Memory access is slow.</a:t>
              </a:r>
            </a:p>
            <a:p>
              <a:pPr marL="228600" indent="-228600">
                <a:buFont typeface="+mj-lt"/>
                <a:buAutoNum type="alphaUcPeriod"/>
              </a:pPr>
              <a:r>
                <a:rPr lang="en-US" sz="1600" b="1"/>
                <a:t>Network I/O bandwidth: </a:t>
              </a:r>
              <a:r>
                <a:rPr lang="en-US" sz="1400" i="1">
                  <a:solidFill>
                    <a:srgbClr val="C00000"/>
                  </a:solidFill>
                </a:rPr>
                <a:t>Make efficient use </a:t>
              </a:r>
              <a:r>
                <a:rPr lang="en-US" sz="1400">
                  <a:solidFill>
                    <a:srgbClr val="C00000"/>
                  </a:solidFill>
                </a:rPr>
                <a:t>of PCIe I/O bandwidth</a:t>
              </a:r>
              <a:r>
                <a:rPr lang="en-US" sz="1400"/>
                <a:t> – It is a limited resource.</a:t>
              </a:r>
            </a:p>
            <a:p>
              <a:pPr marL="228600" indent="-228600">
                <a:buFont typeface="+mj-lt"/>
                <a:buAutoNum type="alphaUcPeriod"/>
              </a:pPr>
              <a:r>
                <a:rPr lang="en-US" sz="1600" b="1"/>
                <a:t>Inter-socket transactions: </a:t>
              </a:r>
              <a:r>
                <a:rPr lang="en-US" sz="1400" i="1">
                  <a:solidFill>
                    <a:srgbClr val="C00000"/>
                  </a:solidFill>
                </a:rPr>
                <a:t>Minimize</a:t>
              </a:r>
              <a:r>
                <a:rPr lang="en-US" sz="1400">
                  <a:solidFill>
                    <a:srgbClr val="C00000"/>
                  </a:solidFill>
                </a:rPr>
                <a:t> cross-NUMA connection utilization</a:t>
              </a:r>
              <a:r>
                <a:rPr lang="en-US" sz="1400"/>
                <a:t> – It slows things down.</a:t>
              </a:r>
              <a:endParaRPr lang="en-US" sz="16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67022" y="697468"/>
              <a:ext cx="8824577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Four main functional dimensions important for processing packets: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44000" y="2678668"/>
              <a:ext cx="8847599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/>
                <a:t>Hint</a:t>
              </a:r>
              <a:r>
                <a:rPr lang="en-US"/>
                <a:t>: Start with optimizing the use of CPU micro-architecture =&gt; </a:t>
              </a:r>
              <a:r>
                <a:rPr lang="en-US" b="1"/>
                <a:t>Use vectors</a:t>
              </a:r>
              <a:r>
                <a:rPr lang="en-US"/>
                <a:t> !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28599" y="-381000"/>
            <a:ext cx="8762999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[2/4]: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</a:t>
            </a:r>
            <a:r>
              <a:rPr lang="en-US" sz="2000" i="1"/>
              <a:t>we arrived to modern multi-socket COTS server </a:t>
            </a:r>
            <a:r>
              <a:rPr lang="is-IS" sz="2000" i="1"/>
              <a:t>…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34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7940278" cy="7322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"/>
                <a:cs typeface="Arial"/>
              </a:rPr>
              <a:t>VPP Architecture: Vector Packet Processing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7135220" y="1216223"/>
            <a:ext cx="760809" cy="1564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651" y="85725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976374" y="1088082"/>
            <a:ext cx="332102" cy="3590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41795" y="1904378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Vector of n packets</a:t>
            </a:r>
          </a:p>
        </p:txBody>
      </p:sp>
      <p:cxnSp>
        <p:nvCxnSpPr>
          <p:cNvPr id="92" name="Straight Arrow Connector 91"/>
          <p:cNvCxnSpPr>
            <a:stCxn id="91" idx="3"/>
          </p:cNvCxnSpPr>
          <p:nvPr/>
        </p:nvCxnSpPr>
        <p:spPr>
          <a:xfrm>
            <a:off x="6328952" y="2019794"/>
            <a:ext cx="1065635" cy="923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/>
          <p:cNvSpPr/>
          <p:nvPr/>
        </p:nvSpPr>
        <p:spPr>
          <a:xfrm>
            <a:off x="3747723" y="3332864"/>
            <a:ext cx="133514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ethernet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27950" y="271660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</a:t>
            </a:r>
            <a:r>
              <a:rPr lang="en-US" sz="1350">
                <a:solidFill>
                  <a:prstClr val="black"/>
                </a:solidFill>
              </a:rPr>
              <a:t>pdk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122096" y="2704220"/>
            <a:ext cx="1540734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vhost</a:t>
            </a:r>
            <a:r>
              <a:rPr lang="en-US" sz="1350" dirty="0">
                <a:solidFill>
                  <a:prstClr val="black"/>
                </a:solidFill>
              </a:rPr>
              <a:t>-user-input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252683" y="2716604"/>
            <a:ext cx="1405743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af</a:t>
            </a:r>
            <a:r>
              <a:rPr lang="en-US" sz="1350" dirty="0">
                <a:solidFill>
                  <a:prstClr val="black"/>
                </a:solidFill>
              </a:rPr>
              <a:t>-packet-input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720597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ip4-input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38191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ip6-input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469016" y="3990259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arp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644970" y="4813513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ip6-lookup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732078" y="4804031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ip4-lookup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641432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ip6-local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45153" y="5368665"/>
            <a:ext cx="110563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ip6-rewrite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850936" y="5368665"/>
            <a:ext cx="102833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ip4-rewrite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738391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ip4-local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841826" y="3985106"/>
            <a:ext cx="115599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mpls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19" name="Straight Arrow Connector 18"/>
          <p:cNvCxnSpPr>
            <a:stCxn id="97" idx="2"/>
            <a:endCxn id="95" idx="0"/>
          </p:cNvCxnSpPr>
          <p:nvPr/>
        </p:nvCxnSpPr>
        <p:spPr>
          <a:xfrm>
            <a:off x="3892463" y="3042674"/>
            <a:ext cx="522831" cy="29019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8" idx="2"/>
            <a:endCxn id="95" idx="0"/>
          </p:cNvCxnSpPr>
          <p:nvPr/>
        </p:nvCxnSpPr>
        <p:spPr>
          <a:xfrm flipH="1">
            <a:off x="4415294" y="3055058"/>
            <a:ext cx="1540260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96" idx="2"/>
            <a:endCxn id="95" idx="0"/>
          </p:cNvCxnSpPr>
          <p:nvPr/>
        </p:nvCxnSpPr>
        <p:spPr>
          <a:xfrm>
            <a:off x="2541512" y="3055058"/>
            <a:ext cx="1873782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2"/>
            <a:endCxn id="151" idx="0"/>
          </p:cNvCxnSpPr>
          <p:nvPr/>
        </p:nvCxnSpPr>
        <p:spPr>
          <a:xfrm flipH="1">
            <a:off x="2151754" y="3671319"/>
            <a:ext cx="2263541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5" idx="2"/>
            <a:endCxn id="160" idx="0"/>
          </p:cNvCxnSpPr>
          <p:nvPr/>
        </p:nvCxnSpPr>
        <p:spPr>
          <a:xfrm>
            <a:off x="4415294" y="3671318"/>
            <a:ext cx="4529" cy="31378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5" idx="2"/>
            <a:endCxn id="150" idx="0"/>
          </p:cNvCxnSpPr>
          <p:nvPr/>
        </p:nvCxnSpPr>
        <p:spPr>
          <a:xfrm flipH="1">
            <a:off x="3234160" y="3671319"/>
            <a:ext cx="1181135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5" idx="2"/>
            <a:endCxn id="152" idx="0"/>
          </p:cNvCxnSpPr>
          <p:nvPr/>
        </p:nvCxnSpPr>
        <p:spPr>
          <a:xfrm>
            <a:off x="4415294" y="3671318"/>
            <a:ext cx="1567284" cy="31894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51" idx="2"/>
            <a:endCxn id="154" idx="0"/>
          </p:cNvCxnSpPr>
          <p:nvPr/>
        </p:nvCxnSpPr>
        <p:spPr>
          <a:xfrm>
            <a:off x="2151754" y="4325708"/>
            <a:ext cx="6779" cy="48780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50" idx="2"/>
            <a:endCxn id="155" idx="0"/>
          </p:cNvCxnSpPr>
          <p:nvPr/>
        </p:nvCxnSpPr>
        <p:spPr>
          <a:xfrm>
            <a:off x="3234160" y="4325708"/>
            <a:ext cx="11480" cy="478323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4" idx="2"/>
            <a:endCxn id="157" idx="0"/>
          </p:cNvCxnSpPr>
          <p:nvPr/>
        </p:nvCxnSpPr>
        <p:spPr>
          <a:xfrm flipH="1">
            <a:off x="997970" y="5151967"/>
            <a:ext cx="1160562" cy="21669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4" idx="2"/>
            <a:endCxn id="156" idx="0"/>
          </p:cNvCxnSpPr>
          <p:nvPr/>
        </p:nvCxnSpPr>
        <p:spPr>
          <a:xfrm flipH="1">
            <a:off x="2154995" y="5151967"/>
            <a:ext cx="3538" cy="21832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55" idx="2"/>
            <a:endCxn id="158" idx="0"/>
          </p:cNvCxnSpPr>
          <p:nvPr/>
        </p:nvCxnSpPr>
        <p:spPr>
          <a:xfrm>
            <a:off x="3245640" y="5142484"/>
            <a:ext cx="1119463" cy="226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55" idx="2"/>
            <a:endCxn id="159" idx="0"/>
          </p:cNvCxnSpPr>
          <p:nvPr/>
        </p:nvCxnSpPr>
        <p:spPr>
          <a:xfrm>
            <a:off x="3245640" y="5142485"/>
            <a:ext cx="6314" cy="22780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785200" y="265217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63651" y="3991306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55" name="Left Brace 254"/>
          <p:cNvSpPr/>
          <p:nvPr/>
        </p:nvSpPr>
        <p:spPr>
          <a:xfrm rot="10800000">
            <a:off x="7392409" y="2487160"/>
            <a:ext cx="617891" cy="33927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710299" y="293879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 Processing 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</a:rPr>
              <a:t>Graph</a:t>
            </a:r>
          </a:p>
        </p:txBody>
      </p:sp>
      <p:cxnSp>
        <p:nvCxnSpPr>
          <p:cNvPr id="257" name="Straight Arrow Connector 256"/>
          <p:cNvCxnSpPr>
            <a:stCxn id="256" idx="2"/>
          </p:cNvCxnSpPr>
          <p:nvPr/>
        </p:nvCxnSpPr>
        <p:spPr>
          <a:xfrm flipH="1">
            <a:off x="7940278" y="3308131"/>
            <a:ext cx="292761" cy="6821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6636371" y="3500960"/>
            <a:ext cx="752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Graph Node</a:t>
            </a:r>
          </a:p>
        </p:txBody>
      </p:sp>
      <p:cxnSp>
        <p:nvCxnSpPr>
          <p:cNvPr id="261" name="Straight Arrow Connector 260"/>
          <p:cNvCxnSpPr>
            <a:stCxn id="260" idx="1"/>
          </p:cNvCxnSpPr>
          <p:nvPr/>
        </p:nvCxnSpPr>
        <p:spPr>
          <a:xfrm flipH="1">
            <a:off x="6407651" y="3616376"/>
            <a:ext cx="228720" cy="2865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6403626" y="321377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Input Graph Node</a:t>
            </a:r>
          </a:p>
        </p:txBody>
      </p:sp>
      <p:cxnSp>
        <p:nvCxnSpPr>
          <p:cNvPr id="265" name="Straight Arrow Connector 264"/>
          <p:cNvCxnSpPr>
            <a:stCxn id="264" idx="0"/>
          </p:cNvCxnSpPr>
          <p:nvPr/>
        </p:nvCxnSpPr>
        <p:spPr>
          <a:xfrm flipH="1" flipV="1">
            <a:off x="6658428" y="3055060"/>
            <a:ext cx="259121" cy="158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98" idx="0"/>
          </p:cNvCxnSpPr>
          <p:nvPr/>
        </p:nvCxnSpPr>
        <p:spPr>
          <a:xfrm flipH="1">
            <a:off x="5955554" y="2227424"/>
            <a:ext cx="1410255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97" idx="0"/>
          </p:cNvCxnSpPr>
          <p:nvPr/>
        </p:nvCxnSpPr>
        <p:spPr>
          <a:xfrm flipH="1">
            <a:off x="3892463" y="2227424"/>
            <a:ext cx="3473346" cy="4767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>
            <a:endCxn id="96" idx="0"/>
          </p:cNvCxnSpPr>
          <p:nvPr/>
        </p:nvCxnSpPr>
        <p:spPr>
          <a:xfrm flipH="1">
            <a:off x="2541512" y="2227424"/>
            <a:ext cx="4824297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01467" y="1375685"/>
            <a:ext cx="1339450" cy="507831"/>
            <a:chOff x="9201955" y="691246"/>
            <a:chExt cx="1785933" cy="677108"/>
          </a:xfrm>
        </p:grpSpPr>
        <p:sp>
          <p:nvSpPr>
            <p:cNvPr id="6" name="Rounded Rectangle 5"/>
            <p:cNvSpPr/>
            <p:nvPr/>
          </p:nvSpPr>
          <p:spPr>
            <a:xfrm>
              <a:off x="9201955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9511517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0130641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9821079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30393" y="691246"/>
              <a:ext cx="575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700" b="1" dirty="0">
                  <a:solidFill>
                    <a:prstClr val="black"/>
                  </a:solidFill>
                </a:rPr>
                <a:t>…</a:t>
              </a:r>
              <a:endParaRPr lang="en-US" sz="2700" b="1" dirty="0">
                <a:solidFill>
                  <a:prstClr val="black"/>
                </a:solidFill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0788135" y="837985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 L -0.40226 0.195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19514 L -0.34114 0.289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14 0.28981 L -0.58802 0.384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02 0.38449 L -0.59184 0.495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84 0.49583 L -0.71875 0.59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91" grpId="0"/>
      <p:bldP spid="255" grpId="0" animBg="1"/>
      <p:bldP spid="256" grpId="0"/>
      <p:bldP spid="260" grpId="0"/>
      <p:bldP spid="2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82954" cy="7322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"/>
                <a:cs typeface="Arial"/>
              </a:rPr>
              <a:t>VPP Architecture: Splitting </a:t>
            </a:r>
            <a:r>
              <a:rPr lang="en-US" sz="2700">
                <a:solidFill>
                  <a:schemeClr val="tx1"/>
                </a:solidFill>
                <a:latin typeface="Arial"/>
                <a:cs typeface="Arial"/>
              </a:rPr>
              <a:t>the Vector</a:t>
            </a:r>
            <a:endParaRPr lang="en-US" sz="2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7135220" y="1216223"/>
            <a:ext cx="760809" cy="1564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651" y="85725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976374" y="1088082"/>
            <a:ext cx="332102" cy="3590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41795" y="1904378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Vector of n packets</a:t>
            </a:r>
          </a:p>
        </p:txBody>
      </p:sp>
      <p:cxnSp>
        <p:nvCxnSpPr>
          <p:cNvPr id="92" name="Straight Arrow Connector 91"/>
          <p:cNvCxnSpPr>
            <a:stCxn id="91" idx="3"/>
          </p:cNvCxnSpPr>
          <p:nvPr/>
        </p:nvCxnSpPr>
        <p:spPr>
          <a:xfrm>
            <a:off x="6328952" y="2019794"/>
            <a:ext cx="1065635" cy="923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/>
          <p:cNvSpPr/>
          <p:nvPr/>
        </p:nvSpPr>
        <p:spPr>
          <a:xfrm>
            <a:off x="3747723" y="3332864"/>
            <a:ext cx="133514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ethernet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27950" y="271660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</a:t>
            </a:r>
            <a:r>
              <a:rPr lang="en-US" sz="1350">
                <a:solidFill>
                  <a:prstClr val="black"/>
                </a:solidFill>
              </a:rPr>
              <a:t>pdk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122096" y="2704220"/>
            <a:ext cx="1540734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vhost</a:t>
            </a:r>
            <a:r>
              <a:rPr lang="en-US" sz="1350" dirty="0">
                <a:solidFill>
                  <a:prstClr val="black"/>
                </a:solidFill>
              </a:rPr>
              <a:t>-user-input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252683" y="2716604"/>
            <a:ext cx="1405743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af</a:t>
            </a:r>
            <a:r>
              <a:rPr lang="en-US" sz="1350" dirty="0">
                <a:solidFill>
                  <a:prstClr val="black"/>
                </a:solidFill>
              </a:rPr>
              <a:t>-packet-input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720597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ip4-input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38191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ip6-input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469016" y="3990259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arp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644970" y="4813513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ip6-lookup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732078" y="4804031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ip4-lookup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641432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ip6-local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45153" y="5368665"/>
            <a:ext cx="110563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ip6-rewrite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850936" y="5368665"/>
            <a:ext cx="102833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ip4-rewrite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738391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ip4-local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841826" y="3985106"/>
            <a:ext cx="115599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mpls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19" name="Straight Arrow Connector 18"/>
          <p:cNvCxnSpPr>
            <a:stCxn id="97" idx="2"/>
            <a:endCxn id="95" idx="0"/>
          </p:cNvCxnSpPr>
          <p:nvPr/>
        </p:nvCxnSpPr>
        <p:spPr>
          <a:xfrm>
            <a:off x="3892463" y="3042674"/>
            <a:ext cx="522831" cy="29019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8" idx="2"/>
            <a:endCxn id="95" idx="0"/>
          </p:cNvCxnSpPr>
          <p:nvPr/>
        </p:nvCxnSpPr>
        <p:spPr>
          <a:xfrm flipH="1">
            <a:off x="4415294" y="3055058"/>
            <a:ext cx="1540260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96" idx="2"/>
            <a:endCxn id="95" idx="0"/>
          </p:cNvCxnSpPr>
          <p:nvPr/>
        </p:nvCxnSpPr>
        <p:spPr>
          <a:xfrm>
            <a:off x="2541512" y="3055058"/>
            <a:ext cx="1873782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2"/>
            <a:endCxn id="151" idx="0"/>
          </p:cNvCxnSpPr>
          <p:nvPr/>
        </p:nvCxnSpPr>
        <p:spPr>
          <a:xfrm flipH="1">
            <a:off x="2151754" y="3671319"/>
            <a:ext cx="2263541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5" idx="2"/>
            <a:endCxn id="160" idx="0"/>
          </p:cNvCxnSpPr>
          <p:nvPr/>
        </p:nvCxnSpPr>
        <p:spPr>
          <a:xfrm>
            <a:off x="4415294" y="3671318"/>
            <a:ext cx="4529" cy="31378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5" idx="2"/>
            <a:endCxn id="150" idx="0"/>
          </p:cNvCxnSpPr>
          <p:nvPr/>
        </p:nvCxnSpPr>
        <p:spPr>
          <a:xfrm flipH="1">
            <a:off x="3234160" y="3671319"/>
            <a:ext cx="1181135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5" idx="2"/>
            <a:endCxn id="152" idx="0"/>
          </p:cNvCxnSpPr>
          <p:nvPr/>
        </p:nvCxnSpPr>
        <p:spPr>
          <a:xfrm>
            <a:off x="4415294" y="3671318"/>
            <a:ext cx="1567284" cy="31894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51" idx="2"/>
            <a:endCxn id="154" idx="0"/>
          </p:cNvCxnSpPr>
          <p:nvPr/>
        </p:nvCxnSpPr>
        <p:spPr>
          <a:xfrm>
            <a:off x="2151754" y="4325708"/>
            <a:ext cx="6779" cy="48780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50" idx="2"/>
            <a:endCxn id="155" idx="0"/>
          </p:cNvCxnSpPr>
          <p:nvPr/>
        </p:nvCxnSpPr>
        <p:spPr>
          <a:xfrm>
            <a:off x="3234160" y="4325708"/>
            <a:ext cx="11480" cy="478323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4" idx="2"/>
            <a:endCxn id="157" idx="0"/>
          </p:cNvCxnSpPr>
          <p:nvPr/>
        </p:nvCxnSpPr>
        <p:spPr>
          <a:xfrm flipH="1">
            <a:off x="997970" y="5151967"/>
            <a:ext cx="1160562" cy="21669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4" idx="2"/>
            <a:endCxn id="156" idx="0"/>
          </p:cNvCxnSpPr>
          <p:nvPr/>
        </p:nvCxnSpPr>
        <p:spPr>
          <a:xfrm flipH="1">
            <a:off x="2154995" y="5151967"/>
            <a:ext cx="3538" cy="21832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55" idx="2"/>
            <a:endCxn id="158" idx="0"/>
          </p:cNvCxnSpPr>
          <p:nvPr/>
        </p:nvCxnSpPr>
        <p:spPr>
          <a:xfrm>
            <a:off x="3245640" y="5142484"/>
            <a:ext cx="1119463" cy="226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55" idx="2"/>
            <a:endCxn id="159" idx="0"/>
          </p:cNvCxnSpPr>
          <p:nvPr/>
        </p:nvCxnSpPr>
        <p:spPr>
          <a:xfrm>
            <a:off x="3245640" y="5142485"/>
            <a:ext cx="6314" cy="22780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785200" y="265217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63651" y="3991306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55" name="Left Brace 254"/>
          <p:cNvSpPr/>
          <p:nvPr/>
        </p:nvSpPr>
        <p:spPr>
          <a:xfrm rot="10800000">
            <a:off x="7392409" y="2487160"/>
            <a:ext cx="617891" cy="33927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710299" y="293879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 Processing 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</a:rPr>
              <a:t>Graph</a:t>
            </a:r>
          </a:p>
        </p:txBody>
      </p:sp>
      <p:cxnSp>
        <p:nvCxnSpPr>
          <p:cNvPr id="257" name="Straight Arrow Connector 256"/>
          <p:cNvCxnSpPr>
            <a:stCxn id="256" idx="2"/>
          </p:cNvCxnSpPr>
          <p:nvPr/>
        </p:nvCxnSpPr>
        <p:spPr>
          <a:xfrm flipH="1">
            <a:off x="7940278" y="3308131"/>
            <a:ext cx="292761" cy="6821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6636371" y="3500960"/>
            <a:ext cx="752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Graph Node</a:t>
            </a:r>
          </a:p>
        </p:txBody>
      </p:sp>
      <p:cxnSp>
        <p:nvCxnSpPr>
          <p:cNvPr id="261" name="Straight Arrow Connector 260"/>
          <p:cNvCxnSpPr>
            <a:stCxn id="260" idx="1"/>
          </p:cNvCxnSpPr>
          <p:nvPr/>
        </p:nvCxnSpPr>
        <p:spPr>
          <a:xfrm flipH="1">
            <a:off x="6407651" y="3616376"/>
            <a:ext cx="228720" cy="2865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6403626" y="321377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Input Graph Node</a:t>
            </a:r>
          </a:p>
        </p:txBody>
      </p:sp>
      <p:cxnSp>
        <p:nvCxnSpPr>
          <p:cNvPr id="265" name="Straight Arrow Connector 264"/>
          <p:cNvCxnSpPr>
            <a:stCxn id="264" idx="0"/>
          </p:cNvCxnSpPr>
          <p:nvPr/>
        </p:nvCxnSpPr>
        <p:spPr>
          <a:xfrm flipH="1" flipV="1">
            <a:off x="6658428" y="3055060"/>
            <a:ext cx="259121" cy="158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98" idx="0"/>
          </p:cNvCxnSpPr>
          <p:nvPr/>
        </p:nvCxnSpPr>
        <p:spPr>
          <a:xfrm flipH="1">
            <a:off x="5955554" y="2227424"/>
            <a:ext cx="1410255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97" idx="0"/>
          </p:cNvCxnSpPr>
          <p:nvPr/>
        </p:nvCxnSpPr>
        <p:spPr>
          <a:xfrm flipH="1">
            <a:off x="3892463" y="2227424"/>
            <a:ext cx="3473346" cy="4767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>
            <a:endCxn id="96" idx="0"/>
          </p:cNvCxnSpPr>
          <p:nvPr/>
        </p:nvCxnSpPr>
        <p:spPr>
          <a:xfrm flipH="1">
            <a:off x="2541512" y="2227424"/>
            <a:ext cx="4824297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7365810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01467" y="1375685"/>
            <a:ext cx="1339450" cy="507831"/>
            <a:chOff x="9201955" y="691246"/>
            <a:chExt cx="1785933" cy="677108"/>
          </a:xfrm>
        </p:grpSpPr>
        <p:sp>
          <p:nvSpPr>
            <p:cNvPr id="6" name="Rounded Rectangle 5"/>
            <p:cNvSpPr/>
            <p:nvPr/>
          </p:nvSpPr>
          <p:spPr>
            <a:xfrm>
              <a:off x="9201955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9511517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0130641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30393" y="691246"/>
              <a:ext cx="575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700" b="1" dirty="0">
                  <a:solidFill>
                    <a:prstClr val="black"/>
                  </a:solidFill>
                </a:rPr>
                <a:t>…</a:t>
              </a:r>
              <a:endParaRPr lang="en-US" sz="2700" b="1" dirty="0">
                <a:solidFill>
                  <a:prstClr val="black"/>
                </a:solidFill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0788135" y="837985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5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40226 0.2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1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38803 0.2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20208 L -0.32934 0.289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3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03 0.2037 L -0.33091 0.279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34 0.28981 L -0.59236 0.3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4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11 0.29143 L -0.14514 0.378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236 0.38449 L -0.59184 0.495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84 0.49583 L -0.71875 0.5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345091" cy="7322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"/>
                <a:cs typeface="Arial"/>
              </a:rPr>
              <a:t>VPP Architecture: Plugins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01467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133638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97981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365810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7796" y="137568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8091102" y="148573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7135220" y="1216223"/>
            <a:ext cx="760809" cy="1564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651" y="85725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976374" y="1088082"/>
            <a:ext cx="332102" cy="3590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41795" y="1904378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Vector of n packets</a:t>
            </a:r>
          </a:p>
        </p:txBody>
      </p:sp>
      <p:cxnSp>
        <p:nvCxnSpPr>
          <p:cNvPr id="92" name="Straight Arrow Connector 91"/>
          <p:cNvCxnSpPr>
            <a:stCxn id="91" idx="3"/>
          </p:cNvCxnSpPr>
          <p:nvPr/>
        </p:nvCxnSpPr>
        <p:spPr>
          <a:xfrm>
            <a:off x="6328952" y="2019794"/>
            <a:ext cx="1065635" cy="923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/>
          <p:cNvSpPr/>
          <p:nvPr/>
        </p:nvSpPr>
        <p:spPr>
          <a:xfrm>
            <a:off x="3747723" y="3332864"/>
            <a:ext cx="133514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ethernet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27950" y="271660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</a:t>
            </a:r>
            <a:r>
              <a:rPr lang="en-US" sz="1350">
                <a:solidFill>
                  <a:prstClr val="black"/>
                </a:solidFill>
              </a:rPr>
              <a:t>pdk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122096" y="2704220"/>
            <a:ext cx="1540734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vhost</a:t>
            </a:r>
            <a:r>
              <a:rPr lang="en-US" sz="1350" dirty="0">
                <a:solidFill>
                  <a:prstClr val="black"/>
                </a:solidFill>
              </a:rPr>
              <a:t>-user-input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252683" y="2716604"/>
            <a:ext cx="1405743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af</a:t>
            </a:r>
            <a:r>
              <a:rPr lang="en-US" sz="1350" dirty="0">
                <a:solidFill>
                  <a:prstClr val="black"/>
                </a:solidFill>
              </a:rPr>
              <a:t>-packet-input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720597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ip4-input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38191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ip6-input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469016" y="3990259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arp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644970" y="4813513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ip6-lookup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732078" y="4804031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ip4-lookup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641432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ip6-local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45153" y="5368665"/>
            <a:ext cx="110563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ip6-rewrite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850936" y="5368665"/>
            <a:ext cx="102833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ip4-rewrite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738391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ip4-local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841826" y="3985106"/>
            <a:ext cx="115599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mpls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19" name="Straight Arrow Connector 18"/>
          <p:cNvCxnSpPr>
            <a:stCxn id="97" idx="2"/>
            <a:endCxn id="95" idx="0"/>
          </p:cNvCxnSpPr>
          <p:nvPr/>
        </p:nvCxnSpPr>
        <p:spPr>
          <a:xfrm>
            <a:off x="3892463" y="3042674"/>
            <a:ext cx="522831" cy="29019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8" idx="2"/>
            <a:endCxn id="95" idx="0"/>
          </p:cNvCxnSpPr>
          <p:nvPr/>
        </p:nvCxnSpPr>
        <p:spPr>
          <a:xfrm flipH="1">
            <a:off x="4415294" y="3055058"/>
            <a:ext cx="1540260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96" idx="2"/>
            <a:endCxn id="95" idx="0"/>
          </p:cNvCxnSpPr>
          <p:nvPr/>
        </p:nvCxnSpPr>
        <p:spPr>
          <a:xfrm>
            <a:off x="2541512" y="3055058"/>
            <a:ext cx="1873782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2"/>
            <a:endCxn id="151" idx="0"/>
          </p:cNvCxnSpPr>
          <p:nvPr/>
        </p:nvCxnSpPr>
        <p:spPr>
          <a:xfrm flipH="1">
            <a:off x="2151754" y="3671319"/>
            <a:ext cx="2263541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5" idx="2"/>
            <a:endCxn id="160" idx="0"/>
          </p:cNvCxnSpPr>
          <p:nvPr/>
        </p:nvCxnSpPr>
        <p:spPr>
          <a:xfrm>
            <a:off x="4415294" y="3671318"/>
            <a:ext cx="4529" cy="31378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5" idx="2"/>
            <a:endCxn id="150" idx="0"/>
          </p:cNvCxnSpPr>
          <p:nvPr/>
        </p:nvCxnSpPr>
        <p:spPr>
          <a:xfrm flipH="1">
            <a:off x="3234160" y="3671319"/>
            <a:ext cx="1181135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5" idx="2"/>
            <a:endCxn id="152" idx="0"/>
          </p:cNvCxnSpPr>
          <p:nvPr/>
        </p:nvCxnSpPr>
        <p:spPr>
          <a:xfrm>
            <a:off x="4415294" y="3671318"/>
            <a:ext cx="1567284" cy="31894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51" idx="2"/>
            <a:endCxn id="154" idx="0"/>
          </p:cNvCxnSpPr>
          <p:nvPr/>
        </p:nvCxnSpPr>
        <p:spPr>
          <a:xfrm>
            <a:off x="2151754" y="4325708"/>
            <a:ext cx="6779" cy="48780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50" idx="2"/>
            <a:endCxn id="155" idx="0"/>
          </p:cNvCxnSpPr>
          <p:nvPr/>
        </p:nvCxnSpPr>
        <p:spPr>
          <a:xfrm>
            <a:off x="3234160" y="4325708"/>
            <a:ext cx="11480" cy="478323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4" idx="2"/>
            <a:endCxn id="157" idx="0"/>
          </p:cNvCxnSpPr>
          <p:nvPr/>
        </p:nvCxnSpPr>
        <p:spPr>
          <a:xfrm flipH="1">
            <a:off x="997970" y="5151967"/>
            <a:ext cx="1160562" cy="21669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4" idx="2"/>
            <a:endCxn id="156" idx="0"/>
          </p:cNvCxnSpPr>
          <p:nvPr/>
        </p:nvCxnSpPr>
        <p:spPr>
          <a:xfrm flipH="1">
            <a:off x="2154995" y="5151967"/>
            <a:ext cx="3538" cy="21832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55" idx="2"/>
            <a:endCxn id="158" idx="0"/>
          </p:cNvCxnSpPr>
          <p:nvPr/>
        </p:nvCxnSpPr>
        <p:spPr>
          <a:xfrm>
            <a:off x="3245640" y="5142484"/>
            <a:ext cx="1119463" cy="226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55" idx="2"/>
            <a:endCxn id="159" idx="0"/>
          </p:cNvCxnSpPr>
          <p:nvPr/>
        </p:nvCxnSpPr>
        <p:spPr>
          <a:xfrm>
            <a:off x="3245640" y="5142485"/>
            <a:ext cx="6314" cy="22780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785200" y="265217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63651" y="3991306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5522391" y="4857460"/>
            <a:ext cx="95746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custom-1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5058047" y="5363754"/>
            <a:ext cx="95746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custom-2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6072460" y="5358268"/>
            <a:ext cx="95746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custom-3</a:t>
            </a:r>
          </a:p>
        </p:txBody>
      </p:sp>
      <p:cxnSp>
        <p:nvCxnSpPr>
          <p:cNvPr id="216" name="Straight Arrow Connector 215"/>
          <p:cNvCxnSpPr>
            <a:stCxn id="212" idx="2"/>
            <a:endCxn id="214" idx="0"/>
          </p:cNvCxnSpPr>
          <p:nvPr/>
        </p:nvCxnSpPr>
        <p:spPr>
          <a:xfrm flipH="1">
            <a:off x="5536779" y="5195914"/>
            <a:ext cx="464344" cy="16784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stCxn id="212" idx="2"/>
            <a:endCxn id="215" idx="0"/>
          </p:cNvCxnSpPr>
          <p:nvPr/>
        </p:nvCxnSpPr>
        <p:spPr>
          <a:xfrm>
            <a:off x="6001123" y="5195914"/>
            <a:ext cx="550070" cy="162354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>
            <a:stCxn id="155" idx="3"/>
            <a:endCxn id="212" idx="1"/>
          </p:cNvCxnSpPr>
          <p:nvPr/>
        </p:nvCxnSpPr>
        <p:spPr>
          <a:xfrm>
            <a:off x="3759203" y="4973258"/>
            <a:ext cx="1763188" cy="53429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stCxn id="214" idx="0"/>
            <a:endCxn id="155" idx="3"/>
          </p:cNvCxnSpPr>
          <p:nvPr/>
        </p:nvCxnSpPr>
        <p:spPr>
          <a:xfrm flipH="1" flipV="1">
            <a:off x="3759202" y="4973257"/>
            <a:ext cx="1777577" cy="3904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ounded Rectangle 227"/>
          <p:cNvSpPr/>
          <p:nvPr/>
        </p:nvSpPr>
        <p:spPr>
          <a:xfrm>
            <a:off x="4964913" y="4448043"/>
            <a:ext cx="2191492" cy="140784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55" name="Left Brace 254"/>
          <p:cNvSpPr/>
          <p:nvPr/>
        </p:nvSpPr>
        <p:spPr>
          <a:xfrm rot="10800000">
            <a:off x="7392409" y="2487160"/>
            <a:ext cx="617891" cy="33927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710299" y="293879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 Processing 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</a:rPr>
              <a:t>Graph</a:t>
            </a:r>
          </a:p>
        </p:txBody>
      </p:sp>
      <p:cxnSp>
        <p:nvCxnSpPr>
          <p:cNvPr id="257" name="Straight Arrow Connector 256"/>
          <p:cNvCxnSpPr>
            <a:stCxn id="256" idx="2"/>
          </p:cNvCxnSpPr>
          <p:nvPr/>
        </p:nvCxnSpPr>
        <p:spPr>
          <a:xfrm flipH="1">
            <a:off x="7940278" y="3308131"/>
            <a:ext cx="292761" cy="6821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6636371" y="3500960"/>
            <a:ext cx="752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Graph Node</a:t>
            </a:r>
          </a:p>
        </p:txBody>
      </p:sp>
      <p:cxnSp>
        <p:nvCxnSpPr>
          <p:cNvPr id="261" name="Straight Arrow Connector 260"/>
          <p:cNvCxnSpPr>
            <a:stCxn id="260" idx="1"/>
          </p:cNvCxnSpPr>
          <p:nvPr/>
        </p:nvCxnSpPr>
        <p:spPr>
          <a:xfrm flipH="1">
            <a:off x="6407651" y="3616376"/>
            <a:ext cx="228720" cy="2865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6403626" y="321377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Input Graph Node</a:t>
            </a:r>
          </a:p>
        </p:txBody>
      </p:sp>
      <p:cxnSp>
        <p:nvCxnSpPr>
          <p:cNvPr id="265" name="Straight Arrow Connector 264"/>
          <p:cNvCxnSpPr>
            <a:stCxn id="264" idx="0"/>
          </p:cNvCxnSpPr>
          <p:nvPr/>
        </p:nvCxnSpPr>
        <p:spPr>
          <a:xfrm flipH="1" flipV="1">
            <a:off x="6658428" y="3055060"/>
            <a:ext cx="259121" cy="158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98" idx="0"/>
          </p:cNvCxnSpPr>
          <p:nvPr/>
        </p:nvCxnSpPr>
        <p:spPr>
          <a:xfrm flipH="1">
            <a:off x="5955554" y="2227424"/>
            <a:ext cx="1410255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97" idx="0"/>
          </p:cNvCxnSpPr>
          <p:nvPr/>
        </p:nvCxnSpPr>
        <p:spPr>
          <a:xfrm flipH="1">
            <a:off x="3892463" y="2227424"/>
            <a:ext cx="3473346" cy="4767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>
            <a:endCxn id="96" idx="0"/>
          </p:cNvCxnSpPr>
          <p:nvPr/>
        </p:nvCxnSpPr>
        <p:spPr>
          <a:xfrm flipH="1">
            <a:off x="2541512" y="2227424"/>
            <a:ext cx="4824297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09816" y="4590368"/>
            <a:ext cx="1619354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/</a:t>
            </a:r>
            <a:r>
              <a:rPr lang="en-US" sz="998" dirty="0" err="1">
                <a:solidFill>
                  <a:prstClr val="black"/>
                </a:solidFill>
              </a:rPr>
              <a:t>usr</a:t>
            </a:r>
            <a:r>
              <a:rPr lang="en-US" sz="998" dirty="0">
                <a:solidFill>
                  <a:prstClr val="black"/>
                </a:solidFill>
              </a:rPr>
              <a:t>/lib/</a:t>
            </a:r>
            <a:r>
              <a:rPr lang="en-US" sz="998" dirty="0" err="1">
                <a:solidFill>
                  <a:prstClr val="black"/>
                </a:solidFill>
              </a:rPr>
              <a:t>vpp_plugins</a:t>
            </a:r>
            <a:r>
              <a:rPr lang="en-US" sz="998" dirty="0">
                <a:solidFill>
                  <a:prstClr val="black"/>
                </a:solidFill>
              </a:rPr>
              <a:t>/</a:t>
            </a:r>
            <a:r>
              <a:rPr lang="en-US" sz="998" dirty="0" err="1">
                <a:solidFill>
                  <a:prstClr val="black"/>
                </a:solidFill>
              </a:rPr>
              <a:t>foo.so</a:t>
            </a:r>
            <a:endParaRPr lang="en-US" sz="998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9855" y="4426779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Plugin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838541" y="4426779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Plugins are: 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First class citizens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That can: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     Add graph nodes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     Add API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     Rearrange the graph </a:t>
            </a:r>
          </a:p>
        </p:txBody>
      </p:sp>
      <p:cxnSp>
        <p:nvCxnSpPr>
          <p:cNvPr id="69" name="Straight Arrow Connector 68"/>
          <p:cNvCxnSpPr>
            <a:stCxn id="68" idx="1"/>
            <a:endCxn id="228" idx="3"/>
          </p:cNvCxnSpPr>
          <p:nvPr/>
        </p:nvCxnSpPr>
        <p:spPr>
          <a:xfrm flipH="1">
            <a:off x="7156405" y="4888444"/>
            <a:ext cx="682136" cy="26352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175633" y="1885581"/>
            <a:ext cx="1785296" cy="140784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1601" y="1869752"/>
            <a:ext cx="13484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Hardware Plugin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69649" y="2715401"/>
            <a:ext cx="1379678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</a:t>
            </a:r>
            <a:r>
              <a:rPr lang="en-US" sz="1350">
                <a:solidFill>
                  <a:prstClr val="black"/>
                </a:solidFill>
              </a:rPr>
              <a:t>w</a:t>
            </a:r>
            <a:r>
              <a:rPr lang="en-US" sz="1350" dirty="0">
                <a:solidFill>
                  <a:prstClr val="black"/>
                </a:solidFill>
              </a:rPr>
              <a:t>-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77" name="Straight Arrow Connector 76"/>
          <p:cNvCxnSpPr>
            <a:endCxn id="76" idx="0"/>
          </p:cNvCxnSpPr>
          <p:nvPr/>
        </p:nvCxnSpPr>
        <p:spPr>
          <a:xfrm flipH="1">
            <a:off x="1059488" y="2240273"/>
            <a:ext cx="6306322" cy="47512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6" idx="2"/>
            <a:endCxn id="154" idx="1"/>
          </p:cNvCxnSpPr>
          <p:nvPr/>
        </p:nvCxnSpPr>
        <p:spPr>
          <a:xfrm>
            <a:off x="1059488" y="3053855"/>
            <a:ext cx="585482" cy="192888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2645" y="4080531"/>
            <a:ext cx="12474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Skip </a:t>
            </a:r>
            <a:r>
              <a:rPr lang="en-US" sz="900" dirty="0" err="1">
                <a:solidFill>
                  <a:prstClr val="black"/>
                </a:solidFill>
              </a:rPr>
              <a:t>software </a:t>
            </a:r>
            <a:r>
              <a:rPr lang="en-US" sz="900" dirty="0">
                <a:solidFill>
                  <a:prstClr val="black"/>
                </a:solidFill>
              </a:rPr>
              <a:t>nodes</a:t>
            </a:r>
          </a:p>
          <a:p>
            <a:r>
              <a:rPr lang="en-US" sz="900" dirty="0">
                <a:solidFill>
                  <a:prstClr val="black"/>
                </a:solidFill>
              </a:rPr>
              <a:t>where work is done by</a:t>
            </a:r>
          </a:p>
          <a:p>
            <a:r>
              <a:rPr lang="en-US" sz="900" dirty="0">
                <a:solidFill>
                  <a:prstClr val="black"/>
                </a:solidFill>
              </a:rPr>
              <a:t>hardware already</a:t>
            </a:r>
          </a:p>
        </p:txBody>
      </p:sp>
      <p:cxnSp>
        <p:nvCxnSpPr>
          <p:cNvPr id="84" name="Straight Arrow Connector 83"/>
          <p:cNvCxnSpPr>
            <a:stCxn id="83" idx="0"/>
          </p:cNvCxnSpPr>
          <p:nvPr/>
        </p:nvCxnSpPr>
        <p:spPr>
          <a:xfrm flipV="1">
            <a:off x="706374" y="3828212"/>
            <a:ext cx="583989" cy="25231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78251" y="542896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prstClr val="black"/>
                </a:solidFill>
              </a:rPr>
              <a:t>Can be built independently </a:t>
            </a:r>
          </a:p>
          <a:p>
            <a:r>
              <a:rPr lang="en-US" sz="900" dirty="0">
                <a:solidFill>
                  <a:prstClr val="black"/>
                </a:solidFill>
              </a:rPr>
              <a:t>of VPP source tree</a:t>
            </a:r>
          </a:p>
        </p:txBody>
      </p:sp>
      <p:cxnSp>
        <p:nvCxnSpPr>
          <p:cNvPr id="78" name="Straight Arrow Connector 77"/>
          <p:cNvCxnSpPr>
            <a:stCxn id="74" idx="1"/>
          </p:cNvCxnSpPr>
          <p:nvPr/>
        </p:nvCxnSpPr>
        <p:spPr>
          <a:xfrm flipH="1" flipV="1">
            <a:off x="7207587" y="5580827"/>
            <a:ext cx="570664" cy="3280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4" grpId="0" animBg="1"/>
      <p:bldP spid="215" grpId="0" animBg="1"/>
      <p:bldP spid="228" grpId="0" animBg="1"/>
      <p:bldP spid="3" grpId="0"/>
      <p:bldP spid="4" grpId="0"/>
      <p:bldP spid="68" grpId="0"/>
      <p:bldP spid="73" grpId="0" animBg="1"/>
      <p:bldP spid="75" grpId="0"/>
      <p:bldP spid="76" grpId="0" animBg="1"/>
      <p:bldP spid="8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178" y="608004"/>
            <a:ext cx="9036000" cy="2671672"/>
          </a:xfrm>
          <a:prstGeom prst="rect">
            <a:avLst/>
          </a:prstGeom>
          <a:solidFill>
            <a:srgbClr val="FFFFFF">
              <a:alpha val="89804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[3/4]: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we then optimize software for network workloads ...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643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3178" y="608004"/>
            <a:ext cx="9090822" cy="2671672"/>
            <a:chOff x="53178" y="608004"/>
            <a:chExt cx="9090822" cy="2671672"/>
          </a:xfrm>
        </p:grpSpPr>
        <p:sp>
          <p:nvSpPr>
            <p:cNvPr id="51" name="Rectangle 50"/>
            <p:cNvSpPr/>
            <p:nvPr/>
          </p:nvSpPr>
          <p:spPr>
            <a:xfrm>
              <a:off x="53178" y="608004"/>
              <a:ext cx="9036000" cy="267167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 Placeholder 1"/>
            <p:cNvSpPr txBox="1">
              <a:spLocks/>
            </p:cNvSpPr>
            <p:nvPr/>
          </p:nvSpPr>
          <p:spPr>
            <a:xfrm>
              <a:off x="76200" y="772709"/>
              <a:ext cx="4408683" cy="2503891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indent="-134541">
                <a:defRPr/>
              </a:pP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Network workloads are </a:t>
              </a:r>
              <a:r>
                <a:rPr lang="en-US" sz="1600" b="1" dirty="0">
                  <a:solidFill>
                    <a:srgbClr val="C00000"/>
                  </a:solidFill>
                </a:rPr>
                <a:t>very different </a:t>
              </a:r>
              <a:r>
                <a:rPr lang="en-US" sz="1600" b="1" dirty="0">
                  <a:solidFill>
                    <a:srgbClr val="6F6F6F"/>
                  </a:solidFill>
                </a:rPr>
                <a:t>from compute ones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They are all about processing packets, at rate.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At 10GE, 64B packets can arrive at 14.88Mpps =&gt; </a:t>
              </a:r>
              <a:r>
                <a:rPr lang="en-US" sz="1400" dirty="0">
                  <a:solidFill>
                    <a:srgbClr val="C00000"/>
                  </a:solidFill>
                </a:rPr>
                <a:t>67 nsec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With 2GHz CPU core clock cycle is 0.5nsec    =&gt; </a:t>
              </a:r>
              <a:r>
                <a:rPr lang="en-US" sz="1400" dirty="0">
                  <a:solidFill>
                    <a:srgbClr val="C00000"/>
                  </a:solidFill>
                </a:rPr>
                <a:t>134 clock cycles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F6F6F"/>
                  </a:solidFill>
                </a:rPr>
                <a:t>To access memory it takes ~70nsec                  =&gt; </a:t>
              </a:r>
              <a:r>
                <a:rPr lang="en-US" sz="1400" dirty="0">
                  <a:solidFill>
                    <a:srgbClr val="C00000"/>
                  </a:solidFill>
                </a:rPr>
                <a:t>too slow to do it per packet !</a:t>
              </a:r>
            </a:p>
          </p:txBody>
        </p:sp>
        <p:sp>
          <p:nvSpPr>
            <p:cNvPr id="53" name="Text Placeholder 1"/>
            <p:cNvSpPr txBox="1">
              <a:spLocks/>
            </p:cNvSpPr>
            <p:nvPr/>
          </p:nvSpPr>
          <p:spPr>
            <a:xfrm>
              <a:off x="4413626" y="762000"/>
              <a:ext cx="4730374" cy="2376489"/>
            </a:xfrm>
            <a:prstGeom prst="rect">
              <a:avLst/>
            </a:prstGeom>
            <a:noFill/>
          </p:spPr>
          <p:txBody>
            <a:bodyPr lIns="36000" rIns="7200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lvl="1" indent="-126206">
                <a:spcBef>
                  <a:spcPts val="1110"/>
                </a:spcBef>
                <a:defRPr/>
              </a:pPr>
              <a:r>
                <a:rPr lang="en-US" sz="1600" b="1" dirty="0">
                  <a:solidFill>
                    <a:srgbClr val="57B74E"/>
                  </a:solidFill>
                </a:rPr>
                <a:t>Packet processing efficiency </a:t>
              </a: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is essential 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Moving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Packets arrive on physical interfaces (NICs) and virtual interfaces (VNFs) - need </a:t>
              </a:r>
              <a:r>
                <a:rPr lang="en-US" sz="1100" dirty="0">
                  <a:solidFill>
                    <a:srgbClr val="57B74E"/>
                  </a:solidFill>
                </a:rPr>
                <a:t>CPU optimized drivers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for both.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Drivers and buffer management software must not rely on memory access – see time budget above, </a:t>
              </a:r>
              <a:r>
                <a:rPr lang="en-US" sz="1100" dirty="0">
                  <a:solidFill>
                    <a:srgbClr val="58B84D"/>
                  </a:solidFill>
                </a:rPr>
                <a:t>MUST use CPU core caching hierarchy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well.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Processing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Need </a:t>
              </a:r>
              <a:r>
                <a:rPr lang="en-US" sz="1100" dirty="0">
                  <a:solidFill>
                    <a:srgbClr val="57B74E"/>
                  </a:solidFill>
                </a:rPr>
                <a:t>packet processing optimized for CPU platforms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Header manipulation, 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encaps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/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decaps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, lookups, classifiers, counters.</a:t>
              </a:r>
            </a:p>
          </p:txBody>
        </p:sp>
      </p:grp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[3/4]: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we then optimize software for network workloads ...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247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sp>
        <p:nvSpPr>
          <p:cNvPr id="15" name="Trapezoid 14"/>
          <p:cNvSpPr/>
          <p:nvPr/>
        </p:nvSpPr>
        <p:spPr>
          <a:xfrm rot="16200000">
            <a:off x="3035618" y="4864418"/>
            <a:ext cx="3048000" cy="481964"/>
          </a:xfrm>
          <a:prstGeom prst="trapezoid">
            <a:avLst>
              <a:gd name="adj" fmla="val 216277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376526" y="484348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3178" y="608004"/>
            <a:ext cx="9090822" cy="2671672"/>
            <a:chOff x="53178" y="608004"/>
            <a:chExt cx="9090822" cy="2671672"/>
          </a:xfrm>
        </p:grpSpPr>
        <p:sp>
          <p:nvSpPr>
            <p:cNvPr id="51" name="Rectangle 50"/>
            <p:cNvSpPr/>
            <p:nvPr/>
          </p:nvSpPr>
          <p:spPr>
            <a:xfrm>
              <a:off x="53178" y="608004"/>
              <a:ext cx="9036000" cy="267167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 Placeholder 1"/>
            <p:cNvSpPr txBox="1">
              <a:spLocks/>
            </p:cNvSpPr>
            <p:nvPr/>
          </p:nvSpPr>
          <p:spPr>
            <a:xfrm>
              <a:off x="76200" y="772709"/>
              <a:ext cx="4408683" cy="2503891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indent="-134541">
                <a:defRPr/>
              </a:pP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Network workloads are </a:t>
              </a:r>
              <a:r>
                <a:rPr lang="en-US" sz="1600" b="1" dirty="0">
                  <a:solidFill>
                    <a:srgbClr val="C00000"/>
                  </a:solidFill>
                </a:rPr>
                <a:t>very different </a:t>
              </a:r>
              <a:r>
                <a:rPr lang="en-US" sz="1600" b="1" dirty="0">
                  <a:solidFill>
                    <a:srgbClr val="6F6F6F"/>
                  </a:solidFill>
                </a:rPr>
                <a:t>from compute ones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They are all about processing packets, at rate.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At 10GE, 64B packets can arrive at 14.88Mpps =&gt; </a:t>
              </a:r>
              <a:r>
                <a:rPr lang="en-US" sz="1400" dirty="0">
                  <a:solidFill>
                    <a:srgbClr val="C00000"/>
                  </a:solidFill>
                </a:rPr>
                <a:t>67 nsec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With 2GHz CPU core clock cycle is 0.5nsec    =&gt; </a:t>
              </a:r>
              <a:r>
                <a:rPr lang="en-US" sz="1400" dirty="0">
                  <a:solidFill>
                    <a:srgbClr val="C00000"/>
                  </a:solidFill>
                </a:rPr>
                <a:t>134 clock cycles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F6F6F"/>
                  </a:solidFill>
                </a:rPr>
                <a:t>To access memory it takes ~70nsec                  =&gt; </a:t>
              </a:r>
              <a:r>
                <a:rPr lang="en-US" sz="1400" dirty="0">
                  <a:solidFill>
                    <a:srgbClr val="C00000"/>
                  </a:solidFill>
                </a:rPr>
                <a:t>too slow to do it per packet !</a:t>
              </a:r>
            </a:p>
          </p:txBody>
        </p:sp>
        <p:sp>
          <p:nvSpPr>
            <p:cNvPr id="53" name="Text Placeholder 1"/>
            <p:cNvSpPr txBox="1">
              <a:spLocks/>
            </p:cNvSpPr>
            <p:nvPr/>
          </p:nvSpPr>
          <p:spPr>
            <a:xfrm>
              <a:off x="4413626" y="762000"/>
              <a:ext cx="4730374" cy="2376489"/>
            </a:xfrm>
            <a:prstGeom prst="rect">
              <a:avLst/>
            </a:prstGeom>
            <a:noFill/>
          </p:spPr>
          <p:txBody>
            <a:bodyPr lIns="36000" rIns="7200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lvl="1" indent="-126206">
                <a:spcBef>
                  <a:spcPts val="1110"/>
                </a:spcBef>
                <a:defRPr/>
              </a:pPr>
              <a:r>
                <a:rPr lang="en-US" sz="1600" b="1" dirty="0">
                  <a:solidFill>
                    <a:srgbClr val="57B74E"/>
                  </a:solidFill>
                </a:rPr>
                <a:t>Packet processing efficiency </a:t>
              </a: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is essential 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Moving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Packets arrive on physical interfaces (NICs) and virtual interfaces (VNFs) - need </a:t>
              </a:r>
              <a:r>
                <a:rPr lang="en-US" sz="1100" dirty="0">
                  <a:solidFill>
                    <a:srgbClr val="57B74E"/>
                  </a:solidFill>
                </a:rPr>
                <a:t>CPU optimized drivers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for both.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Drivers and buffer management software must not rely on memory access – see time budget above, </a:t>
              </a:r>
              <a:r>
                <a:rPr lang="en-US" sz="1100" dirty="0">
                  <a:solidFill>
                    <a:srgbClr val="58B84D"/>
                  </a:solidFill>
                </a:rPr>
                <a:t>MUST use CPU core caching hierarchy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well.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Processing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Need </a:t>
              </a:r>
              <a:r>
                <a:rPr lang="en-US" sz="1100" dirty="0">
                  <a:solidFill>
                    <a:srgbClr val="57B74E"/>
                  </a:solidFill>
                </a:rPr>
                <a:t>packet processing optimized for CPU platforms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Header manipulation, 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encaps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/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decaps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, lookups, classifiers, counters.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800600" y="3510558"/>
            <a:ext cx="4290490" cy="3118842"/>
            <a:chOff x="4800600" y="3510558"/>
            <a:chExt cx="4290490" cy="3118842"/>
          </a:xfrm>
        </p:grpSpPr>
        <p:sp>
          <p:nvSpPr>
            <p:cNvPr id="66" name="Rectangle 65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4876800" y="3510558"/>
              <a:ext cx="4180077" cy="3118842"/>
              <a:chOff x="5663850" y="1803400"/>
              <a:chExt cx="5573436" cy="415845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663850" y="2173017"/>
                <a:ext cx="3524019" cy="28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44073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032105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320137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08169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896201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456041" y="4734436"/>
                <a:ext cx="1872208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>
                    <a:solidFill>
                      <a:prstClr val="black"/>
                    </a:solidFill>
                  </a:rPr>
                  <a:t>PCIe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879977" y="2358172"/>
                <a:ext cx="3096344" cy="2232248"/>
              </a:xfrm>
              <a:prstGeom prst="roundRect">
                <a:avLst>
                  <a:gd name="adj" fmla="val 485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023993" y="3798332"/>
                <a:ext cx="2808312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023993" y="2502188"/>
                <a:ext cx="2808312" cy="11521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1202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60005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8808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76121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464153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5218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4021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32824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1202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0005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808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76121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464153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218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04021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32824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31202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0005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8808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76121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64153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218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04021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2824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817247" y="2413000"/>
                <a:ext cx="1412352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CPU</a:t>
                </a:r>
                <a:r>
                  <a:rPr lang="en-US" sz="1600">
                    <a:solidFill>
                      <a:prstClr val="black"/>
                    </a:solidFill>
                  </a:rPr>
                  <a:t> </a:t>
                </a:r>
                <a:r>
                  <a:rPr lang="en-US" sz="1600" b="1">
                    <a:solidFill>
                      <a:prstClr val="black"/>
                    </a:solidFill>
                  </a:rPr>
                  <a:t>Cores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603999" y="1803400"/>
                <a:ext cx="1523923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</a:rPr>
                  <a:t>CPU</a:t>
                </a:r>
                <a:r>
                  <a:rPr lang="en-US" sz="1600">
                    <a:solidFill>
                      <a:srgbClr val="0070C0"/>
                    </a:solidFill>
                  </a:rPr>
                  <a:t> </a:t>
                </a:r>
                <a:r>
                  <a:rPr lang="en-US" sz="1600" b="1">
                    <a:solidFill>
                      <a:srgbClr val="0070C0"/>
                    </a:solidFill>
                  </a:rPr>
                  <a:t>Socket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5400000">
                <a:off x="8431785" y="3076116"/>
                <a:ext cx="2016224" cy="5040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prstClr val="black"/>
                    </a:solidFill>
                  </a:rPr>
                  <a:t>Memory Controller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H="1">
                <a:off x="9696401" y="3188377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9696401" y="3304773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9696401" y="3457173"/>
                <a:ext cx="64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9696401" y="3609573"/>
                <a:ext cx="82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0059186" y="2127389"/>
                <a:ext cx="117810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prstClr val="black"/>
                    </a:solidFill>
                  </a:rPr>
                  <a:t>DDR SDRAM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9712165" y="3042124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5400000">
                <a:off x="9784173" y="3114132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5400000">
                <a:off x="9856181" y="3186140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5400000">
                <a:off x="9928189" y="3258148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9910223" y="2918347"/>
                <a:ext cx="146217" cy="900101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577555" y="2447984"/>
                <a:ext cx="8168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solidFill>
                      <a:prstClr val="black"/>
                    </a:solidFill>
                  </a:rPr>
                  <a:t>Memory</a:t>
                </a:r>
              </a:p>
              <a:p>
                <a:r>
                  <a:rPr lang="en-US" sz="900">
                    <a:solidFill>
                      <a:prstClr val="black"/>
                    </a:solidFill>
                  </a:rPr>
                  <a:t>Channels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6816081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104112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7392144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7680176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68208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7176119" y="3778587"/>
                <a:ext cx="5619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>
                    <a:solidFill>
                      <a:prstClr val="black"/>
                    </a:solidFill>
                  </a:rPr>
                  <a:t>LLC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648914" y="5192415"/>
                <a:ext cx="21121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>
                    <a:solidFill>
                      <a:srgbClr val="70AD47"/>
                    </a:solidFill>
                  </a:rPr>
                  <a:t>Core operations</a:t>
                </a:r>
              </a:p>
              <a:p>
                <a:r>
                  <a:rPr lang="en-US" sz="1050">
                    <a:solidFill>
                      <a:srgbClr val="ED7D31"/>
                    </a:solidFill>
                  </a:rPr>
                  <a:t>NIC packet operations</a:t>
                </a:r>
              </a:p>
              <a:p>
                <a:r>
                  <a:rPr lang="en-US" sz="1050">
                    <a:solidFill>
                      <a:srgbClr val="5B9BD5"/>
                    </a:solidFill>
                  </a:rPr>
                  <a:t>NIC descriptor operations</a:t>
                </a: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180471" y="3286152"/>
                <a:ext cx="243478" cy="682907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78" h="682907">
                    <a:moveTo>
                      <a:pt x="197180" y="0"/>
                    </a:moveTo>
                    <a:cubicBezTo>
                      <a:pt x="94937" y="99349"/>
                      <a:pt x="-7306" y="198699"/>
                      <a:pt x="410" y="312517"/>
                    </a:cubicBezTo>
                    <a:cubicBezTo>
                      <a:pt x="8126" y="426335"/>
                      <a:pt x="243478" y="682907"/>
                      <a:pt x="243478" y="682907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>
                <a:spLocks/>
              </p:cNvSpPr>
              <p:nvPr/>
            </p:nvSpPr>
            <p:spPr>
              <a:xfrm>
                <a:off x="6047479" y="3483788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55057" y="3852136"/>
                <a:ext cx="37133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rxd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882139" y="4086364"/>
                <a:ext cx="36705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txd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997889" y="3864876"/>
                <a:ext cx="69253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packet</a:t>
                </a: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6283576" y="4110449"/>
                <a:ext cx="429845" cy="121534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845" h="1215343">
                    <a:moveTo>
                      <a:pt x="152053" y="0"/>
                    </a:moveTo>
                    <a:cubicBezTo>
                      <a:pt x="49810" y="99349"/>
                      <a:pt x="-33143" y="480350"/>
                      <a:pt x="13156" y="682907"/>
                    </a:cubicBezTo>
                    <a:cubicBezTo>
                      <a:pt x="59455" y="885464"/>
                      <a:pt x="429845" y="1215343"/>
                      <a:pt x="429845" y="1215343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/>
              <p:cNvSpPr>
                <a:spLocks/>
              </p:cNvSpPr>
              <p:nvPr/>
            </p:nvSpPr>
            <p:spPr>
              <a:xfrm>
                <a:off x="6166316" y="45016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3036617">
                <a:off x="7372054" y="3944397"/>
                <a:ext cx="217025" cy="157988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213384 w 213384"/>
                  <a:gd name="connsiteY0" fmla="*/ 0 h 1579886"/>
                  <a:gd name="connsiteX1" fmla="*/ 15914 w 213384"/>
                  <a:gd name="connsiteY1" fmla="*/ 843181 h 1579886"/>
                  <a:gd name="connsiteX2" fmla="*/ 12246 w 213384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025" h="1579886">
                    <a:moveTo>
                      <a:pt x="217025" y="0"/>
                    </a:moveTo>
                    <a:cubicBezTo>
                      <a:pt x="83935" y="390965"/>
                      <a:pt x="48086" y="392141"/>
                      <a:pt x="14563" y="655455"/>
                    </a:cubicBezTo>
                    <a:cubicBezTo>
                      <a:pt x="-18960" y="918769"/>
                      <a:pt x="15887" y="1579886"/>
                      <a:pt x="15887" y="1579886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3036617">
                <a:off x="6263258" y="4338399"/>
                <a:ext cx="902106" cy="66600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575668 w 851895"/>
                  <a:gd name="connsiteY1" fmla="*/ 301136 h 839647"/>
                  <a:gd name="connsiteX2" fmla="*/ 851895 w 851895"/>
                  <a:gd name="connsiteY2" fmla="*/ 839647 h 839647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932086"/>
                  <a:gd name="connsiteY0" fmla="*/ 0 h 771238"/>
                  <a:gd name="connsiteX1" fmla="*/ 583298 w 932086"/>
                  <a:gd name="connsiteY1" fmla="*/ 312370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2086" h="771238">
                    <a:moveTo>
                      <a:pt x="0" y="0"/>
                    </a:moveTo>
                    <a:cubicBezTo>
                      <a:pt x="407878" y="124741"/>
                      <a:pt x="481884" y="146692"/>
                      <a:pt x="603346" y="295268"/>
                    </a:cubicBezTo>
                    <a:cubicBezTo>
                      <a:pt x="724808" y="443844"/>
                      <a:pt x="932086" y="771238"/>
                      <a:pt x="932086" y="771238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>
                <a:spLocks/>
              </p:cNvSpPr>
              <p:nvPr/>
            </p:nvSpPr>
            <p:spPr>
              <a:xfrm>
                <a:off x="7710748" y="4302416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37" name="Oval 136"/>
              <p:cNvSpPr>
                <a:spLocks/>
              </p:cNvSpPr>
              <p:nvPr/>
            </p:nvSpPr>
            <p:spPr>
              <a:xfrm>
                <a:off x="6462359" y="4504866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138" name="Freeform 137"/>
              <p:cNvSpPr/>
              <p:nvPr/>
            </p:nvSpPr>
            <p:spPr>
              <a:xfrm rot="11268530">
                <a:off x="6412946" y="3279625"/>
                <a:ext cx="237319" cy="595179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49091 w 236783"/>
                  <a:gd name="connsiteY0" fmla="*/ 0 h 681975"/>
                  <a:gd name="connsiteX1" fmla="*/ 62392 w 236783"/>
                  <a:gd name="connsiteY1" fmla="*/ 363698 h 681975"/>
                  <a:gd name="connsiteX2" fmla="*/ 236783 w 236783"/>
                  <a:gd name="connsiteY2" fmla="*/ 681975 h 681975"/>
                  <a:gd name="connsiteX0" fmla="*/ 51163 w 288482"/>
                  <a:gd name="connsiteY0" fmla="*/ 0 h 595179"/>
                  <a:gd name="connsiteX1" fmla="*/ 64464 w 288482"/>
                  <a:gd name="connsiteY1" fmla="*/ 363698 h 595179"/>
                  <a:gd name="connsiteX2" fmla="*/ 288482 w 288482"/>
                  <a:gd name="connsiteY2" fmla="*/ 595179 h 595179"/>
                  <a:gd name="connsiteX0" fmla="*/ 31576 w 268895"/>
                  <a:gd name="connsiteY0" fmla="*/ 0 h 595179"/>
                  <a:gd name="connsiteX1" fmla="*/ 144235 w 268895"/>
                  <a:gd name="connsiteY1" fmla="*/ 325459 h 595179"/>
                  <a:gd name="connsiteX2" fmla="*/ 268895 w 268895"/>
                  <a:gd name="connsiteY2" fmla="*/ 595179 h 595179"/>
                  <a:gd name="connsiteX0" fmla="*/ 0 w 237319"/>
                  <a:gd name="connsiteY0" fmla="*/ 0 h 595179"/>
                  <a:gd name="connsiteX1" fmla="*/ 112659 w 237319"/>
                  <a:gd name="connsiteY1" fmla="*/ 325459 h 595179"/>
                  <a:gd name="connsiteX2" fmla="*/ 237319 w 237319"/>
                  <a:gd name="connsiteY2" fmla="*/ 595179 h 595179"/>
                  <a:gd name="connsiteX0" fmla="*/ 0 w 237319"/>
                  <a:gd name="connsiteY0" fmla="*/ 0 h 595179"/>
                  <a:gd name="connsiteX1" fmla="*/ 71211 w 237319"/>
                  <a:gd name="connsiteY1" fmla="*/ 337296 h 595179"/>
                  <a:gd name="connsiteX2" fmla="*/ 237319 w 237319"/>
                  <a:gd name="connsiteY2" fmla="*/ 595179 h 5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319" h="595179">
                    <a:moveTo>
                      <a:pt x="0" y="0"/>
                    </a:moveTo>
                    <a:cubicBezTo>
                      <a:pt x="31315" y="265625"/>
                      <a:pt x="31658" y="238100"/>
                      <a:pt x="71211" y="337296"/>
                    </a:cubicBezTo>
                    <a:cubicBezTo>
                      <a:pt x="110764" y="436493"/>
                      <a:pt x="237319" y="595179"/>
                      <a:pt x="237319" y="595179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Oval 138"/>
              <p:cNvSpPr>
                <a:spLocks/>
              </p:cNvSpPr>
              <p:nvPr/>
            </p:nvSpPr>
            <p:spPr>
              <a:xfrm>
                <a:off x="6480538" y="3451214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9307552">
                <a:off x="6760804" y="2847130"/>
                <a:ext cx="1095599" cy="1317932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095599"/>
                  <a:gd name="connsiteY0" fmla="*/ 0 h 1317932"/>
                  <a:gd name="connsiteX1" fmla="*/ 424338 w 1095599"/>
                  <a:gd name="connsiteY1" fmla="*/ 934986 h 1317932"/>
                  <a:gd name="connsiteX2" fmla="*/ 1095599 w 1095599"/>
                  <a:gd name="connsiteY2" fmla="*/ 1317932 h 1317932"/>
                  <a:gd name="connsiteX0" fmla="*/ 0 w 1095599"/>
                  <a:gd name="connsiteY0" fmla="*/ 0 h 1317932"/>
                  <a:gd name="connsiteX1" fmla="*/ 339923 w 1095599"/>
                  <a:gd name="connsiteY1" fmla="*/ 754742 h 1317932"/>
                  <a:gd name="connsiteX2" fmla="*/ 1095599 w 1095599"/>
                  <a:gd name="connsiteY2" fmla="*/ 1317932 h 131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599" h="1317932">
                    <a:moveTo>
                      <a:pt x="0" y="0"/>
                    </a:moveTo>
                    <a:cubicBezTo>
                      <a:pt x="32048" y="490858"/>
                      <a:pt x="157323" y="535087"/>
                      <a:pt x="339923" y="754742"/>
                    </a:cubicBezTo>
                    <a:cubicBezTo>
                      <a:pt x="522523" y="974397"/>
                      <a:pt x="1095599" y="1317932"/>
                      <a:pt x="1095599" y="1317932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9307552">
                <a:off x="6752943" y="2728028"/>
                <a:ext cx="1241402" cy="145272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142909"/>
                  <a:gd name="connsiteY0" fmla="*/ 0 h 1534728"/>
                  <a:gd name="connsiteX1" fmla="*/ 532786 w 1142909"/>
                  <a:gd name="connsiteY1" fmla="*/ 1005425 h 1534728"/>
                  <a:gd name="connsiteX2" fmla="*/ 1142909 w 1142909"/>
                  <a:gd name="connsiteY2" fmla="*/ 1534728 h 1534728"/>
                  <a:gd name="connsiteX0" fmla="*/ 0 w 1241402"/>
                  <a:gd name="connsiteY0" fmla="*/ 0 h 1452726"/>
                  <a:gd name="connsiteX1" fmla="*/ 532786 w 1241402"/>
                  <a:gd name="connsiteY1" fmla="*/ 1005425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414585 w 1241402"/>
                  <a:gd name="connsiteY1" fmla="*/ 1158921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293719 w 1241402"/>
                  <a:gd name="connsiteY1" fmla="*/ 1129760 h 1452726"/>
                  <a:gd name="connsiteX2" fmla="*/ 1241402 w 1241402"/>
                  <a:gd name="connsiteY2" fmla="*/ 1452726 h 1452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402" h="1452726">
                    <a:moveTo>
                      <a:pt x="0" y="0"/>
                    </a:moveTo>
                    <a:cubicBezTo>
                      <a:pt x="32048" y="490858"/>
                      <a:pt x="86819" y="887639"/>
                      <a:pt x="293719" y="1129760"/>
                    </a:cubicBezTo>
                    <a:cubicBezTo>
                      <a:pt x="500619" y="1371881"/>
                      <a:pt x="1241402" y="1452726"/>
                      <a:pt x="1241402" y="1452726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>
              <a:xfrm>
                <a:off x="7189661" y="3168276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43" name="Oval 142"/>
              <p:cNvSpPr>
                <a:spLocks/>
              </p:cNvSpPr>
              <p:nvPr/>
            </p:nvSpPr>
            <p:spPr>
              <a:xfrm>
                <a:off x="7441661" y="287035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144" name="Oval 143"/>
              <p:cNvSpPr>
                <a:spLocks/>
              </p:cNvSpPr>
              <p:nvPr/>
            </p:nvSpPr>
            <p:spPr>
              <a:xfrm>
                <a:off x="6133754" y="299631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1268530">
                <a:off x="6448367" y="3270157"/>
                <a:ext cx="611386" cy="765390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86" h="765390">
                    <a:moveTo>
                      <a:pt x="0" y="0"/>
                    </a:moveTo>
                    <a:cubicBezTo>
                      <a:pt x="87086" y="313354"/>
                      <a:pt x="96002" y="370796"/>
                      <a:pt x="197900" y="498361"/>
                    </a:cubicBezTo>
                    <a:cubicBezTo>
                      <a:pt x="299798" y="625926"/>
                      <a:pt x="611386" y="765390"/>
                      <a:pt x="611386" y="765390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>
                <a:spLocks/>
              </p:cNvSpPr>
              <p:nvPr/>
            </p:nvSpPr>
            <p:spPr>
              <a:xfrm>
                <a:off x="6808691" y="354118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1268530">
                <a:off x="6512831" y="3247612"/>
                <a:ext cx="720881" cy="79607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  <a:gd name="connsiteX0" fmla="*/ 0 w 701736"/>
                  <a:gd name="connsiteY0" fmla="*/ 0 h 796071"/>
                  <a:gd name="connsiteX1" fmla="*/ 197900 w 701736"/>
                  <a:gd name="connsiteY1" fmla="*/ 498361 h 796071"/>
                  <a:gd name="connsiteX2" fmla="*/ 701736 w 701736"/>
                  <a:gd name="connsiteY2" fmla="*/ 796071 h 796071"/>
                  <a:gd name="connsiteX0" fmla="*/ 0 w 701736"/>
                  <a:gd name="connsiteY0" fmla="*/ 0 h 796071"/>
                  <a:gd name="connsiteX1" fmla="*/ 85635 w 701736"/>
                  <a:gd name="connsiteY1" fmla="*/ 532216 h 796071"/>
                  <a:gd name="connsiteX2" fmla="*/ 701736 w 701736"/>
                  <a:gd name="connsiteY2" fmla="*/ 796071 h 796071"/>
                  <a:gd name="connsiteX0" fmla="*/ 19145 w 720881"/>
                  <a:gd name="connsiteY0" fmla="*/ 0 h 796071"/>
                  <a:gd name="connsiteX1" fmla="*/ 104780 w 720881"/>
                  <a:gd name="connsiteY1" fmla="*/ 532216 h 796071"/>
                  <a:gd name="connsiteX2" fmla="*/ 720881 w 720881"/>
                  <a:gd name="connsiteY2" fmla="*/ 796071 h 79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881" h="796071">
                    <a:moveTo>
                      <a:pt x="19145" y="0"/>
                    </a:moveTo>
                    <a:cubicBezTo>
                      <a:pt x="-15386" y="323880"/>
                      <a:pt x="-12176" y="399537"/>
                      <a:pt x="104780" y="532216"/>
                    </a:cubicBezTo>
                    <a:cubicBezTo>
                      <a:pt x="221736" y="664895"/>
                      <a:pt x="720881" y="796071"/>
                      <a:pt x="720881" y="796071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>
                <a:spLocks/>
              </p:cNvSpPr>
              <p:nvPr/>
            </p:nvSpPr>
            <p:spPr>
              <a:xfrm>
                <a:off x="7140144" y="3510300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3036617">
                <a:off x="6929026" y="4574801"/>
                <a:ext cx="718874" cy="44540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765" h="515784">
                    <a:moveTo>
                      <a:pt x="0" y="0"/>
                    </a:moveTo>
                    <a:cubicBezTo>
                      <a:pt x="205232" y="350844"/>
                      <a:pt x="272418" y="323905"/>
                      <a:pt x="396212" y="409869"/>
                    </a:cubicBezTo>
                    <a:cubicBezTo>
                      <a:pt x="520006" y="495833"/>
                      <a:pt x="742765" y="515784"/>
                      <a:pt x="742765" y="515784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3036617">
                <a:off x="7868358" y="4084590"/>
                <a:ext cx="181356" cy="1333595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4862 w 394862"/>
                  <a:gd name="connsiteY0" fmla="*/ 0 h 1792006"/>
                  <a:gd name="connsiteX1" fmla="*/ 27910 w 394862"/>
                  <a:gd name="connsiteY1" fmla="*/ 841947 h 1792006"/>
                  <a:gd name="connsiteX2" fmla="*/ 25758 w 394862"/>
                  <a:gd name="connsiteY2" fmla="*/ 1792006 h 1792006"/>
                  <a:gd name="connsiteX0" fmla="*/ 455844 w 455844"/>
                  <a:gd name="connsiteY0" fmla="*/ 0 h 1792006"/>
                  <a:gd name="connsiteX1" fmla="*/ 16348 w 455844"/>
                  <a:gd name="connsiteY1" fmla="*/ 927809 h 1792006"/>
                  <a:gd name="connsiteX2" fmla="*/ 86740 w 455844"/>
                  <a:gd name="connsiteY2" fmla="*/ 1792006 h 1792006"/>
                  <a:gd name="connsiteX0" fmla="*/ 64105 w 85667"/>
                  <a:gd name="connsiteY0" fmla="*/ 0 h 1349089"/>
                  <a:gd name="connsiteX1" fmla="*/ 15275 w 85667"/>
                  <a:gd name="connsiteY1" fmla="*/ 484892 h 1349089"/>
                  <a:gd name="connsiteX2" fmla="*/ 85667 w 85667"/>
                  <a:gd name="connsiteY2" fmla="*/ 1349089 h 1349089"/>
                  <a:gd name="connsiteX0" fmla="*/ 51615 w 73177"/>
                  <a:gd name="connsiteY0" fmla="*/ 0 h 1349089"/>
                  <a:gd name="connsiteX1" fmla="*/ 2785 w 73177"/>
                  <a:gd name="connsiteY1" fmla="*/ 484892 h 1349089"/>
                  <a:gd name="connsiteX2" fmla="*/ 73177 w 73177"/>
                  <a:gd name="connsiteY2" fmla="*/ 1349089 h 1349089"/>
                  <a:gd name="connsiteX0" fmla="*/ 99146 w 99146"/>
                  <a:gd name="connsiteY0" fmla="*/ 0 h 1333595"/>
                  <a:gd name="connsiteX1" fmla="*/ 217 w 99146"/>
                  <a:gd name="connsiteY1" fmla="*/ 469398 h 1333595"/>
                  <a:gd name="connsiteX2" fmla="*/ 70609 w 99146"/>
                  <a:gd name="connsiteY2" fmla="*/ 1333595 h 1333595"/>
                  <a:gd name="connsiteX0" fmla="*/ 181356 w 181356"/>
                  <a:gd name="connsiteY0" fmla="*/ 0 h 1333595"/>
                  <a:gd name="connsiteX1" fmla="*/ 105 w 181356"/>
                  <a:gd name="connsiteY1" fmla="*/ 723584 h 1333595"/>
                  <a:gd name="connsiteX2" fmla="*/ 152819 w 181356"/>
                  <a:gd name="connsiteY2" fmla="*/ 1333595 h 133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56" h="1333595">
                    <a:moveTo>
                      <a:pt x="181356" y="0"/>
                    </a:moveTo>
                    <a:cubicBezTo>
                      <a:pt x="119217" y="252687"/>
                      <a:pt x="4861" y="501318"/>
                      <a:pt x="105" y="723584"/>
                    </a:cubicBezTo>
                    <a:cubicBezTo>
                      <a:pt x="-4651" y="945850"/>
                      <a:pt x="152819" y="1333595"/>
                      <a:pt x="152819" y="1333595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>
                <a:spLocks/>
              </p:cNvSpPr>
              <p:nvPr/>
            </p:nvSpPr>
            <p:spPr>
              <a:xfrm>
                <a:off x="7210303" y="451358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154" name="Oval 153"/>
              <p:cNvSpPr>
                <a:spLocks/>
              </p:cNvSpPr>
              <p:nvPr/>
            </p:nvSpPr>
            <p:spPr>
              <a:xfrm>
                <a:off x="8101635" y="4295558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468029">
                <a:off x="6858387" y="4482941"/>
                <a:ext cx="631654" cy="59225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630745"/>
                  <a:gd name="connsiteY0" fmla="*/ 0 h 666015"/>
                  <a:gd name="connsiteX1" fmla="*/ 284192 w 630745"/>
                  <a:gd name="connsiteY1" fmla="*/ 560065 h 666015"/>
                  <a:gd name="connsiteX2" fmla="*/ 630745 w 630745"/>
                  <a:gd name="connsiteY2" fmla="*/ 665980 h 666015"/>
                  <a:gd name="connsiteX0" fmla="*/ 0 w 630745"/>
                  <a:gd name="connsiteY0" fmla="*/ 0 h 665980"/>
                  <a:gd name="connsiteX1" fmla="*/ 294050 w 630745"/>
                  <a:gd name="connsiteY1" fmla="*/ 430946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52646"/>
                  <a:gd name="connsiteY0" fmla="*/ 0 h 685832"/>
                  <a:gd name="connsiteX1" fmla="*/ 197137 w 652646"/>
                  <a:gd name="connsiteY1" fmla="*/ 550170 h 685832"/>
                  <a:gd name="connsiteX2" fmla="*/ 652646 w 652646"/>
                  <a:gd name="connsiteY2" fmla="*/ 685832 h 68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646" h="685832">
                    <a:moveTo>
                      <a:pt x="0" y="0"/>
                    </a:moveTo>
                    <a:cubicBezTo>
                      <a:pt x="62938" y="392389"/>
                      <a:pt x="88363" y="435865"/>
                      <a:pt x="197137" y="550170"/>
                    </a:cubicBezTo>
                    <a:cubicBezTo>
                      <a:pt x="305911" y="664475"/>
                      <a:pt x="652646" y="685832"/>
                      <a:pt x="652646" y="685832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>
                <a:spLocks/>
              </p:cNvSpPr>
              <p:nvPr/>
            </p:nvSpPr>
            <p:spPr>
              <a:xfrm>
                <a:off x="6816080" y="4513325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040217" y="5428635"/>
                <a:ext cx="50697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b="1">
                    <a:solidFill>
                      <a:prstClr val="black"/>
                    </a:solidFill>
                  </a:rPr>
                  <a:t>NICs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531947" y="5510220"/>
              <a:ext cx="1479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prstClr val="black"/>
                  </a:solidFill>
                </a:rPr>
                <a:t>No-to-Minimal memory</a:t>
              </a:r>
            </a:p>
            <a:p>
              <a:r>
                <a:rPr lang="en-US" sz="1050">
                  <a:solidFill>
                    <a:prstClr val="black"/>
                  </a:solidFill>
                </a:rPr>
                <a:t>bandwidth per packet.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841" y="5517343"/>
              <a:ext cx="1479892" cy="39241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116412" y="5021844"/>
              <a:ext cx="179375" cy="49549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653" y="4061411"/>
            <a:ext cx="449286" cy="258582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5705676" y="3212275"/>
            <a:ext cx="342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i="1">
                <a:solidFill>
                  <a:srgbClr val="00B050"/>
                </a:solidFill>
              </a:rPr>
              <a:t>(4a) … let’s </a:t>
            </a:r>
            <a:r>
              <a:rPr lang="en-GB" i="1">
                <a:solidFill>
                  <a:srgbClr val="00B050"/>
                </a:solidFill>
              </a:rPr>
              <a:t>make it</a:t>
            </a:r>
            <a:r>
              <a:rPr lang="en-US" i="1">
                <a:solidFill>
                  <a:srgbClr val="00B050"/>
                </a:solidFill>
              </a:rPr>
              <a:t> Simple Again!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876800" y="3210296"/>
            <a:ext cx="10438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AND =&gt;</a:t>
            </a:r>
            <a:endParaRPr lang="en-US" b="1" i="1">
              <a:solidFill>
                <a:srgbClr val="00B050"/>
              </a:solidFill>
            </a:endParaRPr>
          </a:p>
        </p:txBody>
      </p:sp>
      <p:sp>
        <p:nvSpPr>
          <p:cNvPr id="163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[3/4]: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we then optimize software for network workloads ...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17960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628650" y="228600"/>
            <a:ext cx="7098547" cy="1325563"/>
          </a:xfrm>
        </p:spPr>
        <p:txBody>
          <a:bodyPr/>
          <a:lstStyle/>
          <a:p>
            <a:r>
              <a:rPr lang="en-US" sz="2400"/>
              <a:t>A Fast Data Network Platform For Native Cloud Network Services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01" y="3022939"/>
            <a:ext cx="284325" cy="24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35" y="2373014"/>
            <a:ext cx="278900" cy="1544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65" y="1610611"/>
            <a:ext cx="275224" cy="293291"/>
          </a:xfrm>
          <a:prstGeom prst="rect">
            <a:avLst/>
          </a:prstGeom>
        </p:spPr>
      </p:pic>
      <p:sp>
        <p:nvSpPr>
          <p:cNvPr id="59" name="Slide Number Placeholder 2"/>
          <p:cNvSpPr txBox="1">
            <a:spLocks/>
          </p:cNvSpPr>
          <p:nvPr/>
        </p:nvSpPr>
        <p:spPr>
          <a:xfrm>
            <a:off x="6629400" y="5689226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02235" y="5264164"/>
            <a:ext cx="8631337" cy="62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02235" y="5264163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93253" y="1524000"/>
            <a:ext cx="4568446" cy="3400075"/>
            <a:chOff x="293253" y="1178217"/>
            <a:chExt cx="4568446" cy="3400075"/>
          </a:xfrm>
        </p:grpSpPr>
        <p:sp>
          <p:nvSpPr>
            <p:cNvPr id="64" name="Pentagon 63"/>
            <p:cNvSpPr/>
            <p:nvPr/>
          </p:nvSpPr>
          <p:spPr>
            <a:xfrm>
              <a:off x="1701483" y="3775776"/>
              <a:ext cx="2254210" cy="631137"/>
            </a:xfrm>
            <a:prstGeom prst="homePlate">
              <a:avLst/>
            </a:pr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>
              <a:off x="1062266" y="3835648"/>
              <a:ext cx="655399" cy="74264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659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24"/>
            <p:cNvSpPr/>
            <p:nvPr/>
          </p:nvSpPr>
          <p:spPr>
            <a:xfrm flipH="1">
              <a:off x="762883" y="3792098"/>
              <a:ext cx="313615" cy="78619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1717664" y="1371053"/>
              <a:ext cx="2415997" cy="636551"/>
            </a:xfrm>
            <a:prstGeom prst="homePlate">
              <a:avLst/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30"/>
            <p:cNvSpPr/>
            <p:nvPr/>
          </p:nvSpPr>
          <p:spPr>
            <a:xfrm>
              <a:off x="859982" y="1178217"/>
              <a:ext cx="643059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30"/>
            <p:cNvSpPr/>
            <p:nvPr/>
          </p:nvSpPr>
          <p:spPr>
            <a:xfrm flipH="1">
              <a:off x="1503042" y="1178217"/>
              <a:ext cx="271263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0 w 823957"/>
                <a:gd name="connsiteY0" fmla="*/ 239125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239125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239125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239125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1950324" y="1991240"/>
              <a:ext cx="2555443" cy="554985"/>
            </a:xfrm>
            <a:prstGeom prst="homePlate">
              <a:avLst/>
            </a:pr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>
              <a:off x="1950324" y="2546225"/>
              <a:ext cx="2911375" cy="652873"/>
            </a:xfrm>
            <a:prstGeom prst="homePlate">
              <a:avLst/>
            </a:pr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Pentagon 71"/>
            <p:cNvSpPr/>
            <p:nvPr/>
          </p:nvSpPr>
          <p:spPr>
            <a:xfrm>
              <a:off x="1974305" y="3193389"/>
              <a:ext cx="2458659" cy="636550"/>
            </a:xfrm>
            <a:prstGeom prst="homePlate">
              <a:avLst>
                <a:gd name="adj" fmla="val 41249"/>
              </a:avLst>
            </a:pr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>
              <a:off x="1156728" y="3193389"/>
              <a:ext cx="833762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48" h="784619">
                  <a:moveTo>
                    <a:pt x="8089" y="40445"/>
                  </a:moveTo>
                  <a:lnTo>
                    <a:pt x="647148" y="0"/>
                  </a:lnTo>
                  <a:cubicBezTo>
                    <a:pt x="645639" y="207614"/>
                    <a:pt x="644129" y="415229"/>
                    <a:pt x="642620" y="622843"/>
                  </a:cubicBezTo>
                  <a:lnTo>
                    <a:pt x="0" y="784619"/>
                  </a:lnTo>
                  <a:cubicBezTo>
                    <a:pt x="2696" y="552739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2874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Rectangle 24"/>
            <p:cNvSpPr/>
            <p:nvPr/>
          </p:nvSpPr>
          <p:spPr>
            <a:xfrm flipH="1">
              <a:off x="577939" y="3193388"/>
              <a:ext cx="594967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318 w 657466"/>
                <a:gd name="connsiteY0" fmla="*/ 32427 h 784619"/>
                <a:gd name="connsiteX1" fmla="*/ 657466 w 657466"/>
                <a:gd name="connsiteY1" fmla="*/ 0 h 784619"/>
                <a:gd name="connsiteX2" fmla="*/ 652938 w 657466"/>
                <a:gd name="connsiteY2" fmla="*/ 622843 h 784619"/>
                <a:gd name="connsiteX3" fmla="*/ 10318 w 657466"/>
                <a:gd name="connsiteY3" fmla="*/ 784619 h 784619"/>
                <a:gd name="connsiteX4" fmla="*/ 318 w 657466"/>
                <a:gd name="connsiteY4" fmla="*/ 32427 h 784619"/>
                <a:gd name="connsiteX0" fmla="*/ 8090 w 665238"/>
                <a:gd name="connsiteY0" fmla="*/ 32427 h 776601"/>
                <a:gd name="connsiteX1" fmla="*/ 665238 w 665238"/>
                <a:gd name="connsiteY1" fmla="*/ 0 h 776601"/>
                <a:gd name="connsiteX2" fmla="*/ 660710 w 665238"/>
                <a:gd name="connsiteY2" fmla="*/ 622843 h 776601"/>
                <a:gd name="connsiteX3" fmla="*/ 0 w 665238"/>
                <a:gd name="connsiteY3" fmla="*/ 776601 h 776601"/>
                <a:gd name="connsiteX4" fmla="*/ 8090 w 665238"/>
                <a:gd name="connsiteY4" fmla="*/ 32427 h 7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238" h="776601">
                  <a:moveTo>
                    <a:pt x="8090" y="32427"/>
                  </a:moveTo>
                  <a:lnTo>
                    <a:pt x="665238" y="0"/>
                  </a:lnTo>
                  <a:cubicBezTo>
                    <a:pt x="663729" y="207614"/>
                    <a:pt x="662219" y="415229"/>
                    <a:pt x="660710" y="622843"/>
                  </a:cubicBezTo>
                  <a:lnTo>
                    <a:pt x="0" y="776601"/>
                  </a:lnTo>
                  <a:cubicBezTo>
                    <a:pt x="2696" y="544721"/>
                    <a:pt x="5394" y="264307"/>
                    <a:pt x="8090" y="32427"/>
                  </a:cubicBezTo>
                  <a:close/>
                </a:path>
              </a:pathLst>
            </a:cu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30"/>
            <p:cNvSpPr/>
            <p:nvPr/>
          </p:nvSpPr>
          <p:spPr>
            <a:xfrm>
              <a:off x="561759" y="1768155"/>
              <a:ext cx="824161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30"/>
            <p:cNvSpPr/>
            <p:nvPr/>
          </p:nvSpPr>
          <p:spPr>
            <a:xfrm flipH="1">
              <a:off x="1378214" y="1768155"/>
              <a:ext cx="612274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22056 w 823957"/>
                <a:gd name="connsiteY0" fmla="*/ 218398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22056 w 823957"/>
                <a:gd name="connsiteY4" fmla="*/ 218398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22056" y="218398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22056" y="218398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24"/>
            <p:cNvSpPr/>
            <p:nvPr/>
          </p:nvSpPr>
          <p:spPr>
            <a:xfrm>
              <a:off x="1244777" y="2440924"/>
              <a:ext cx="1016585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48152"/>
                <a:gd name="connsiteY0" fmla="*/ 0 h 825062"/>
                <a:gd name="connsiteX1" fmla="*/ 647148 w 648152"/>
                <a:gd name="connsiteY1" fmla="*/ 24266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  <a:gd name="connsiteX0" fmla="*/ 2930 w 648152"/>
                <a:gd name="connsiteY0" fmla="*/ 0 h 825062"/>
                <a:gd name="connsiteX1" fmla="*/ 647148 w 648152"/>
                <a:gd name="connsiteY1" fmla="*/ 113244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52" h="825062">
                  <a:moveTo>
                    <a:pt x="2930" y="0"/>
                  </a:moveTo>
                  <a:lnTo>
                    <a:pt x="647148" y="113244"/>
                  </a:lnTo>
                  <a:cubicBezTo>
                    <a:pt x="645639" y="320858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Rectangle 24"/>
            <p:cNvSpPr/>
            <p:nvPr/>
          </p:nvSpPr>
          <p:spPr>
            <a:xfrm flipH="1">
              <a:off x="293253" y="2440924"/>
              <a:ext cx="967703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52828"/>
                <a:gd name="connsiteY0" fmla="*/ 0 h 825062"/>
                <a:gd name="connsiteX1" fmla="*/ 652828 w 652828"/>
                <a:gd name="connsiteY1" fmla="*/ 161777 h 825062"/>
                <a:gd name="connsiteX2" fmla="*/ 647779 w 652828"/>
                <a:gd name="connsiteY2" fmla="*/ 736086 h 825062"/>
                <a:gd name="connsiteX3" fmla="*/ 0 w 652828"/>
                <a:gd name="connsiteY3" fmla="*/ 825062 h 825062"/>
                <a:gd name="connsiteX4" fmla="*/ 2930 w 652828"/>
                <a:gd name="connsiteY4" fmla="*/ 0 h 825062"/>
                <a:gd name="connsiteX0" fmla="*/ 2930 w 647891"/>
                <a:gd name="connsiteY0" fmla="*/ 0 h 825062"/>
                <a:gd name="connsiteX1" fmla="*/ 636569 w 647891"/>
                <a:gd name="connsiteY1" fmla="*/ 97066 h 825062"/>
                <a:gd name="connsiteX2" fmla="*/ 647779 w 647891"/>
                <a:gd name="connsiteY2" fmla="*/ 736086 h 825062"/>
                <a:gd name="connsiteX3" fmla="*/ 0 w 647891"/>
                <a:gd name="connsiteY3" fmla="*/ 825062 h 825062"/>
                <a:gd name="connsiteX4" fmla="*/ 2930 w 647891"/>
                <a:gd name="connsiteY4" fmla="*/ 0 h 825062"/>
                <a:gd name="connsiteX0" fmla="*/ 2930 w 648175"/>
                <a:gd name="connsiteY0" fmla="*/ 0 h 825062"/>
                <a:gd name="connsiteX1" fmla="*/ 647408 w 648175"/>
                <a:gd name="connsiteY1" fmla="*/ 121332 h 825062"/>
                <a:gd name="connsiteX2" fmla="*/ 647779 w 648175"/>
                <a:gd name="connsiteY2" fmla="*/ 736086 h 825062"/>
                <a:gd name="connsiteX3" fmla="*/ 0 w 648175"/>
                <a:gd name="connsiteY3" fmla="*/ 825062 h 825062"/>
                <a:gd name="connsiteX4" fmla="*/ 2930 w 648175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5" h="825062">
                  <a:moveTo>
                    <a:pt x="2930" y="0"/>
                  </a:moveTo>
                  <a:lnTo>
                    <a:pt x="647408" y="121332"/>
                  </a:lnTo>
                  <a:cubicBezTo>
                    <a:pt x="645899" y="328946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3119" y="2089318"/>
              <a:ext cx="1940542" cy="358828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Superior Performance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30431" y="1484840"/>
              <a:ext cx="2214246" cy="36413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Most Efficient on the Planet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3149" y="2701678"/>
              <a:ext cx="1884206" cy="33581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Flexible and Extensible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23089" y="3915904"/>
              <a:ext cx="1288386" cy="35088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Open Source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362092" y="3320530"/>
              <a:ext cx="1229581" cy="38226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Cloud Native</a:t>
              </a:r>
            </a:p>
          </p:txBody>
        </p:sp>
        <p:pic>
          <p:nvPicPr>
            <p:cNvPr id="84" name="Picture 83" descr="noun_6522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74" y="1307537"/>
              <a:ext cx="403140" cy="403140"/>
            </a:xfrm>
            <a:prstGeom prst="rect">
              <a:avLst/>
            </a:prstGeom>
          </p:spPr>
        </p:pic>
        <p:pic>
          <p:nvPicPr>
            <p:cNvPr id="85" name="Picture 84" descr="noun_74546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0" y="2693589"/>
              <a:ext cx="343905" cy="343905"/>
            </a:xfrm>
            <a:prstGeom prst="rect">
              <a:avLst/>
            </a:prstGeom>
          </p:spPr>
        </p:pic>
        <p:pic>
          <p:nvPicPr>
            <p:cNvPr id="86" name="Picture 85" descr="noun_3898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4" y="1983151"/>
              <a:ext cx="354213" cy="354213"/>
            </a:xfrm>
            <a:prstGeom prst="rect">
              <a:avLst/>
            </a:prstGeom>
          </p:spPr>
        </p:pic>
        <p:pic>
          <p:nvPicPr>
            <p:cNvPr id="87" name="Picture 86" descr="noun_2794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0" y="3347357"/>
              <a:ext cx="412241" cy="412241"/>
            </a:xfrm>
            <a:prstGeom prst="rect">
              <a:avLst/>
            </a:prstGeom>
          </p:spPr>
        </p:pic>
        <p:pic>
          <p:nvPicPr>
            <p:cNvPr id="88" name="Picture 87" descr="noun_3825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02" y="4068695"/>
              <a:ext cx="243479" cy="243479"/>
            </a:xfrm>
            <a:prstGeom prst="rect">
              <a:avLst/>
            </a:prstGeom>
          </p:spPr>
        </p:pic>
      </p:grpSp>
      <p:cxnSp>
        <p:nvCxnSpPr>
          <p:cNvPr id="89" name="Straight Connector 88"/>
          <p:cNvCxnSpPr/>
          <p:nvPr/>
        </p:nvCxnSpPr>
        <p:spPr>
          <a:xfrm>
            <a:off x="202235" y="5884188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672870" y="5361230"/>
            <a:ext cx="5616468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b="1" dirty="0">
                <a:solidFill>
                  <a:srgbClr val="44546A"/>
                </a:solidFill>
              </a:rPr>
              <a:t>Breaking the Barrier of S</a:t>
            </a:r>
            <a:r>
              <a:rPr lang="en-US" sz="1400" dirty="0">
                <a:solidFill>
                  <a:srgbClr val="44546A"/>
                </a:solidFill>
              </a:rPr>
              <a:t>oftware </a:t>
            </a:r>
            <a:r>
              <a:rPr lang="en-US" sz="1400" b="1" dirty="0">
                <a:solidFill>
                  <a:srgbClr val="44546A"/>
                </a:solidFill>
              </a:rPr>
              <a:t>D</a:t>
            </a:r>
            <a:r>
              <a:rPr lang="en-US" sz="1400" dirty="0">
                <a:solidFill>
                  <a:srgbClr val="44546A"/>
                </a:solidFill>
              </a:rPr>
              <a:t>efined </a:t>
            </a:r>
            <a:r>
              <a:rPr lang="en-US" sz="1400" b="1" dirty="0">
                <a:solidFill>
                  <a:srgbClr val="44546A"/>
                </a:solidFill>
              </a:rPr>
              <a:t>N</a:t>
            </a:r>
            <a:r>
              <a:rPr lang="en-US" sz="1400" dirty="0">
                <a:solidFill>
                  <a:srgbClr val="44546A"/>
                </a:solidFill>
              </a:rPr>
              <a:t>etwork </a:t>
            </a:r>
            <a:r>
              <a:rPr lang="en-US" sz="1400" b="1" dirty="0">
                <a:solidFill>
                  <a:srgbClr val="44546A"/>
                </a:solidFill>
              </a:rPr>
              <a:t>Services</a:t>
            </a:r>
            <a:r>
              <a:rPr lang="en-US" sz="1400" dirty="0">
                <a:solidFill>
                  <a:srgbClr val="44546A"/>
                </a:solidFill>
              </a:rPr>
              <a:t/>
            </a:r>
            <a:br>
              <a:rPr lang="en-US" sz="1400" dirty="0">
                <a:solidFill>
                  <a:srgbClr val="44546A"/>
                </a:solidFill>
              </a:rPr>
            </a:br>
            <a:r>
              <a:rPr lang="en-US" sz="1400" b="1" dirty="0">
                <a:solidFill>
                  <a:srgbClr val="44546A"/>
                </a:solidFill>
              </a:rPr>
              <a:t>1 Terabit Services on a Single Intel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Xeon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Server !!!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1533233" y="5297815"/>
            <a:ext cx="929917" cy="571273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530493" y="1820897"/>
            <a:ext cx="320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The most efficient software packet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Processing on the planet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530494" y="2483091"/>
            <a:ext cx="272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FD.io on x86 servers outperforms specialized packet processing HW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530494" y="3802361"/>
            <a:ext cx="320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Foundation for cloud native network services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530494" y="3187051"/>
            <a:ext cx="3200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Software programmable, extendable and flexible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530494" y="4446948"/>
            <a:ext cx="3375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Open source collaborative project in Linux Foundation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0568" y="4276916"/>
            <a:ext cx="238459" cy="26812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564" y="3645656"/>
            <a:ext cx="298466" cy="270274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5530494" y="1639387"/>
            <a:ext cx="109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B537C"/>
                </a:solidFill>
                <a:latin typeface="Arial"/>
                <a:ea typeface="Al Bayan Plain" charset="-78"/>
                <a:cs typeface="Arial"/>
              </a:rPr>
              <a:t>EFFICIENCY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530495" y="2312861"/>
            <a:ext cx="1344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2AB8CD"/>
                </a:solidFill>
                <a:latin typeface="Arial"/>
                <a:cs typeface="Arial"/>
              </a:rPr>
              <a:t>PERFORMANCE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530494" y="3000724"/>
            <a:ext cx="2701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576A7A"/>
                </a:solidFill>
                <a:latin typeface="Arial"/>
                <a:cs typeface="Arial"/>
              </a:rPr>
              <a:t>SOFTWARE DEFINED NETWORKING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495" y="3601424"/>
            <a:ext cx="2185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348DE3"/>
                </a:solidFill>
                <a:latin typeface="Arial"/>
                <a:cs typeface="Arial"/>
              </a:rPr>
              <a:t>CLOUD NETWORK SERVICES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530495" y="4252081"/>
            <a:ext cx="1563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7CB742"/>
                </a:solidFill>
                <a:latin typeface="Arial"/>
                <a:cs typeface="Arial"/>
              </a:rPr>
              <a:t>LINUX FOUNDATION</a:t>
            </a:r>
          </a:p>
        </p:txBody>
      </p:sp>
    </p:spTree>
    <p:extLst>
      <p:ext uri="{BB962C8B-B14F-4D97-AF65-F5344CB8AC3E}">
        <p14:creationId xmlns:p14="http://schemas.microsoft.com/office/powerpoint/2010/main" val="17588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sp>
        <p:nvSpPr>
          <p:cNvPr id="15" name="Trapezoid 14"/>
          <p:cNvSpPr/>
          <p:nvPr/>
        </p:nvSpPr>
        <p:spPr>
          <a:xfrm rot="16200000">
            <a:off x="3035618" y="4864418"/>
            <a:ext cx="3048000" cy="481964"/>
          </a:xfrm>
          <a:prstGeom prst="trapezoid">
            <a:avLst>
              <a:gd name="adj" fmla="val 216277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376526" y="484348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00600" y="3510558"/>
            <a:ext cx="4290490" cy="3118842"/>
            <a:chOff x="4800600" y="3510558"/>
            <a:chExt cx="4290490" cy="3118842"/>
          </a:xfrm>
        </p:grpSpPr>
        <p:sp>
          <p:nvSpPr>
            <p:cNvPr id="66" name="Rectangle 65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4876800" y="3510558"/>
              <a:ext cx="4180077" cy="3118842"/>
              <a:chOff x="5663850" y="1803400"/>
              <a:chExt cx="5573436" cy="415845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663850" y="2173017"/>
                <a:ext cx="3524019" cy="28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44073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032105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320137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08169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896201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456041" y="4734436"/>
                <a:ext cx="1872208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>
                    <a:solidFill>
                      <a:prstClr val="black"/>
                    </a:solidFill>
                  </a:rPr>
                  <a:t>PCIe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879977" y="2358172"/>
                <a:ext cx="3096344" cy="2232248"/>
              </a:xfrm>
              <a:prstGeom prst="roundRect">
                <a:avLst>
                  <a:gd name="adj" fmla="val 485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023993" y="3798332"/>
                <a:ext cx="2808312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023993" y="2502188"/>
                <a:ext cx="2808312" cy="11521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1202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60005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8808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76121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464153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5218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4021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32824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1202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0005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808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76121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464153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218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04021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32824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31202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0005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8808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76121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64153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218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04021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2824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817247" y="2413000"/>
                <a:ext cx="1412352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CPU</a:t>
                </a:r>
                <a:r>
                  <a:rPr lang="en-US" sz="1600">
                    <a:solidFill>
                      <a:prstClr val="black"/>
                    </a:solidFill>
                  </a:rPr>
                  <a:t> </a:t>
                </a:r>
                <a:r>
                  <a:rPr lang="en-US" sz="1600" b="1">
                    <a:solidFill>
                      <a:prstClr val="black"/>
                    </a:solidFill>
                  </a:rPr>
                  <a:t>Cores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603999" y="1803400"/>
                <a:ext cx="1523923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</a:rPr>
                  <a:t>CPU</a:t>
                </a:r>
                <a:r>
                  <a:rPr lang="en-US" sz="1600">
                    <a:solidFill>
                      <a:srgbClr val="0070C0"/>
                    </a:solidFill>
                  </a:rPr>
                  <a:t> </a:t>
                </a:r>
                <a:r>
                  <a:rPr lang="en-US" sz="1600" b="1">
                    <a:solidFill>
                      <a:srgbClr val="0070C0"/>
                    </a:solidFill>
                  </a:rPr>
                  <a:t>Socket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5400000">
                <a:off x="8431785" y="3076116"/>
                <a:ext cx="2016224" cy="5040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prstClr val="black"/>
                    </a:solidFill>
                  </a:rPr>
                  <a:t>Memory Controller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H="1">
                <a:off x="9696401" y="3188377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9696401" y="3304773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9696401" y="3457173"/>
                <a:ext cx="64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9696401" y="3609573"/>
                <a:ext cx="82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0059186" y="2127389"/>
                <a:ext cx="117810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prstClr val="black"/>
                    </a:solidFill>
                  </a:rPr>
                  <a:t>DDR SDRAM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9712165" y="3042124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5400000">
                <a:off x="9784173" y="3114132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5400000">
                <a:off x="9856181" y="3186140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5400000">
                <a:off x="9928189" y="3258148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9910223" y="2918347"/>
                <a:ext cx="146217" cy="900101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577555" y="2447984"/>
                <a:ext cx="8168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solidFill>
                      <a:prstClr val="black"/>
                    </a:solidFill>
                  </a:rPr>
                  <a:t>Memory</a:t>
                </a:r>
              </a:p>
              <a:p>
                <a:r>
                  <a:rPr lang="en-US" sz="900">
                    <a:solidFill>
                      <a:prstClr val="black"/>
                    </a:solidFill>
                  </a:rPr>
                  <a:t>Channels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6816081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104112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7392144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7680176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68208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7176119" y="3778587"/>
                <a:ext cx="5619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>
                    <a:solidFill>
                      <a:prstClr val="black"/>
                    </a:solidFill>
                  </a:rPr>
                  <a:t>LLC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648914" y="5192415"/>
                <a:ext cx="21121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>
                    <a:solidFill>
                      <a:srgbClr val="70AD47"/>
                    </a:solidFill>
                  </a:rPr>
                  <a:t>Core operations</a:t>
                </a:r>
              </a:p>
              <a:p>
                <a:r>
                  <a:rPr lang="en-US" sz="1050">
                    <a:solidFill>
                      <a:srgbClr val="ED7D31"/>
                    </a:solidFill>
                  </a:rPr>
                  <a:t>NIC packet operations</a:t>
                </a:r>
              </a:p>
              <a:p>
                <a:r>
                  <a:rPr lang="en-US" sz="1050">
                    <a:solidFill>
                      <a:srgbClr val="5B9BD5"/>
                    </a:solidFill>
                  </a:rPr>
                  <a:t>NIC descriptor operations</a:t>
                </a: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180471" y="3286152"/>
                <a:ext cx="243478" cy="682907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78" h="682907">
                    <a:moveTo>
                      <a:pt x="197180" y="0"/>
                    </a:moveTo>
                    <a:cubicBezTo>
                      <a:pt x="94937" y="99349"/>
                      <a:pt x="-7306" y="198699"/>
                      <a:pt x="410" y="312517"/>
                    </a:cubicBezTo>
                    <a:cubicBezTo>
                      <a:pt x="8126" y="426335"/>
                      <a:pt x="243478" y="682907"/>
                      <a:pt x="243478" y="682907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>
                <a:spLocks/>
              </p:cNvSpPr>
              <p:nvPr/>
            </p:nvSpPr>
            <p:spPr>
              <a:xfrm>
                <a:off x="6047479" y="3483788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55057" y="3852136"/>
                <a:ext cx="37133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rxd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882139" y="4086364"/>
                <a:ext cx="36705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txd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997889" y="3864876"/>
                <a:ext cx="69253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packet</a:t>
                </a: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6283576" y="4110449"/>
                <a:ext cx="429845" cy="121534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845" h="1215343">
                    <a:moveTo>
                      <a:pt x="152053" y="0"/>
                    </a:moveTo>
                    <a:cubicBezTo>
                      <a:pt x="49810" y="99349"/>
                      <a:pt x="-33143" y="480350"/>
                      <a:pt x="13156" y="682907"/>
                    </a:cubicBezTo>
                    <a:cubicBezTo>
                      <a:pt x="59455" y="885464"/>
                      <a:pt x="429845" y="1215343"/>
                      <a:pt x="429845" y="1215343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/>
              <p:cNvSpPr>
                <a:spLocks/>
              </p:cNvSpPr>
              <p:nvPr/>
            </p:nvSpPr>
            <p:spPr>
              <a:xfrm>
                <a:off x="6166316" y="45016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3036617">
                <a:off x="7372054" y="3944397"/>
                <a:ext cx="217025" cy="157988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213384 w 213384"/>
                  <a:gd name="connsiteY0" fmla="*/ 0 h 1579886"/>
                  <a:gd name="connsiteX1" fmla="*/ 15914 w 213384"/>
                  <a:gd name="connsiteY1" fmla="*/ 843181 h 1579886"/>
                  <a:gd name="connsiteX2" fmla="*/ 12246 w 213384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025" h="1579886">
                    <a:moveTo>
                      <a:pt x="217025" y="0"/>
                    </a:moveTo>
                    <a:cubicBezTo>
                      <a:pt x="83935" y="390965"/>
                      <a:pt x="48086" y="392141"/>
                      <a:pt x="14563" y="655455"/>
                    </a:cubicBezTo>
                    <a:cubicBezTo>
                      <a:pt x="-18960" y="918769"/>
                      <a:pt x="15887" y="1579886"/>
                      <a:pt x="15887" y="1579886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3036617">
                <a:off x="6263258" y="4338399"/>
                <a:ext cx="902106" cy="66600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575668 w 851895"/>
                  <a:gd name="connsiteY1" fmla="*/ 301136 h 839647"/>
                  <a:gd name="connsiteX2" fmla="*/ 851895 w 851895"/>
                  <a:gd name="connsiteY2" fmla="*/ 839647 h 839647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932086"/>
                  <a:gd name="connsiteY0" fmla="*/ 0 h 771238"/>
                  <a:gd name="connsiteX1" fmla="*/ 583298 w 932086"/>
                  <a:gd name="connsiteY1" fmla="*/ 312370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2086" h="771238">
                    <a:moveTo>
                      <a:pt x="0" y="0"/>
                    </a:moveTo>
                    <a:cubicBezTo>
                      <a:pt x="407878" y="124741"/>
                      <a:pt x="481884" y="146692"/>
                      <a:pt x="603346" y="295268"/>
                    </a:cubicBezTo>
                    <a:cubicBezTo>
                      <a:pt x="724808" y="443844"/>
                      <a:pt x="932086" y="771238"/>
                      <a:pt x="932086" y="771238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>
                <a:spLocks/>
              </p:cNvSpPr>
              <p:nvPr/>
            </p:nvSpPr>
            <p:spPr>
              <a:xfrm>
                <a:off x="7710748" y="4302416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37" name="Oval 136"/>
              <p:cNvSpPr>
                <a:spLocks/>
              </p:cNvSpPr>
              <p:nvPr/>
            </p:nvSpPr>
            <p:spPr>
              <a:xfrm>
                <a:off x="6462359" y="4504866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138" name="Freeform 137"/>
              <p:cNvSpPr/>
              <p:nvPr/>
            </p:nvSpPr>
            <p:spPr>
              <a:xfrm rot="11268530">
                <a:off x="6412946" y="3279625"/>
                <a:ext cx="237319" cy="595179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49091 w 236783"/>
                  <a:gd name="connsiteY0" fmla="*/ 0 h 681975"/>
                  <a:gd name="connsiteX1" fmla="*/ 62392 w 236783"/>
                  <a:gd name="connsiteY1" fmla="*/ 363698 h 681975"/>
                  <a:gd name="connsiteX2" fmla="*/ 236783 w 236783"/>
                  <a:gd name="connsiteY2" fmla="*/ 681975 h 681975"/>
                  <a:gd name="connsiteX0" fmla="*/ 51163 w 288482"/>
                  <a:gd name="connsiteY0" fmla="*/ 0 h 595179"/>
                  <a:gd name="connsiteX1" fmla="*/ 64464 w 288482"/>
                  <a:gd name="connsiteY1" fmla="*/ 363698 h 595179"/>
                  <a:gd name="connsiteX2" fmla="*/ 288482 w 288482"/>
                  <a:gd name="connsiteY2" fmla="*/ 595179 h 595179"/>
                  <a:gd name="connsiteX0" fmla="*/ 31576 w 268895"/>
                  <a:gd name="connsiteY0" fmla="*/ 0 h 595179"/>
                  <a:gd name="connsiteX1" fmla="*/ 144235 w 268895"/>
                  <a:gd name="connsiteY1" fmla="*/ 325459 h 595179"/>
                  <a:gd name="connsiteX2" fmla="*/ 268895 w 268895"/>
                  <a:gd name="connsiteY2" fmla="*/ 595179 h 595179"/>
                  <a:gd name="connsiteX0" fmla="*/ 0 w 237319"/>
                  <a:gd name="connsiteY0" fmla="*/ 0 h 595179"/>
                  <a:gd name="connsiteX1" fmla="*/ 112659 w 237319"/>
                  <a:gd name="connsiteY1" fmla="*/ 325459 h 595179"/>
                  <a:gd name="connsiteX2" fmla="*/ 237319 w 237319"/>
                  <a:gd name="connsiteY2" fmla="*/ 595179 h 595179"/>
                  <a:gd name="connsiteX0" fmla="*/ 0 w 237319"/>
                  <a:gd name="connsiteY0" fmla="*/ 0 h 595179"/>
                  <a:gd name="connsiteX1" fmla="*/ 71211 w 237319"/>
                  <a:gd name="connsiteY1" fmla="*/ 337296 h 595179"/>
                  <a:gd name="connsiteX2" fmla="*/ 237319 w 237319"/>
                  <a:gd name="connsiteY2" fmla="*/ 595179 h 5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319" h="595179">
                    <a:moveTo>
                      <a:pt x="0" y="0"/>
                    </a:moveTo>
                    <a:cubicBezTo>
                      <a:pt x="31315" y="265625"/>
                      <a:pt x="31658" y="238100"/>
                      <a:pt x="71211" y="337296"/>
                    </a:cubicBezTo>
                    <a:cubicBezTo>
                      <a:pt x="110764" y="436493"/>
                      <a:pt x="237319" y="595179"/>
                      <a:pt x="237319" y="595179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Oval 138"/>
              <p:cNvSpPr>
                <a:spLocks/>
              </p:cNvSpPr>
              <p:nvPr/>
            </p:nvSpPr>
            <p:spPr>
              <a:xfrm>
                <a:off x="6480538" y="3451214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9307552">
                <a:off x="6760804" y="2847130"/>
                <a:ext cx="1095599" cy="1317932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095599"/>
                  <a:gd name="connsiteY0" fmla="*/ 0 h 1317932"/>
                  <a:gd name="connsiteX1" fmla="*/ 424338 w 1095599"/>
                  <a:gd name="connsiteY1" fmla="*/ 934986 h 1317932"/>
                  <a:gd name="connsiteX2" fmla="*/ 1095599 w 1095599"/>
                  <a:gd name="connsiteY2" fmla="*/ 1317932 h 1317932"/>
                  <a:gd name="connsiteX0" fmla="*/ 0 w 1095599"/>
                  <a:gd name="connsiteY0" fmla="*/ 0 h 1317932"/>
                  <a:gd name="connsiteX1" fmla="*/ 339923 w 1095599"/>
                  <a:gd name="connsiteY1" fmla="*/ 754742 h 1317932"/>
                  <a:gd name="connsiteX2" fmla="*/ 1095599 w 1095599"/>
                  <a:gd name="connsiteY2" fmla="*/ 1317932 h 131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599" h="1317932">
                    <a:moveTo>
                      <a:pt x="0" y="0"/>
                    </a:moveTo>
                    <a:cubicBezTo>
                      <a:pt x="32048" y="490858"/>
                      <a:pt x="157323" y="535087"/>
                      <a:pt x="339923" y="754742"/>
                    </a:cubicBezTo>
                    <a:cubicBezTo>
                      <a:pt x="522523" y="974397"/>
                      <a:pt x="1095599" y="1317932"/>
                      <a:pt x="1095599" y="1317932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9307552">
                <a:off x="6752943" y="2728028"/>
                <a:ext cx="1241402" cy="145272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142909"/>
                  <a:gd name="connsiteY0" fmla="*/ 0 h 1534728"/>
                  <a:gd name="connsiteX1" fmla="*/ 532786 w 1142909"/>
                  <a:gd name="connsiteY1" fmla="*/ 1005425 h 1534728"/>
                  <a:gd name="connsiteX2" fmla="*/ 1142909 w 1142909"/>
                  <a:gd name="connsiteY2" fmla="*/ 1534728 h 1534728"/>
                  <a:gd name="connsiteX0" fmla="*/ 0 w 1241402"/>
                  <a:gd name="connsiteY0" fmla="*/ 0 h 1452726"/>
                  <a:gd name="connsiteX1" fmla="*/ 532786 w 1241402"/>
                  <a:gd name="connsiteY1" fmla="*/ 1005425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414585 w 1241402"/>
                  <a:gd name="connsiteY1" fmla="*/ 1158921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293719 w 1241402"/>
                  <a:gd name="connsiteY1" fmla="*/ 1129760 h 1452726"/>
                  <a:gd name="connsiteX2" fmla="*/ 1241402 w 1241402"/>
                  <a:gd name="connsiteY2" fmla="*/ 1452726 h 1452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402" h="1452726">
                    <a:moveTo>
                      <a:pt x="0" y="0"/>
                    </a:moveTo>
                    <a:cubicBezTo>
                      <a:pt x="32048" y="490858"/>
                      <a:pt x="86819" y="887639"/>
                      <a:pt x="293719" y="1129760"/>
                    </a:cubicBezTo>
                    <a:cubicBezTo>
                      <a:pt x="500619" y="1371881"/>
                      <a:pt x="1241402" y="1452726"/>
                      <a:pt x="1241402" y="1452726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>
              <a:xfrm>
                <a:off x="7189661" y="3168276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43" name="Oval 142"/>
              <p:cNvSpPr>
                <a:spLocks/>
              </p:cNvSpPr>
              <p:nvPr/>
            </p:nvSpPr>
            <p:spPr>
              <a:xfrm>
                <a:off x="7441661" y="287035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144" name="Oval 143"/>
              <p:cNvSpPr>
                <a:spLocks/>
              </p:cNvSpPr>
              <p:nvPr/>
            </p:nvSpPr>
            <p:spPr>
              <a:xfrm>
                <a:off x="6133754" y="299631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1268530">
                <a:off x="6448367" y="3270157"/>
                <a:ext cx="611386" cy="765390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86" h="765390">
                    <a:moveTo>
                      <a:pt x="0" y="0"/>
                    </a:moveTo>
                    <a:cubicBezTo>
                      <a:pt x="87086" y="313354"/>
                      <a:pt x="96002" y="370796"/>
                      <a:pt x="197900" y="498361"/>
                    </a:cubicBezTo>
                    <a:cubicBezTo>
                      <a:pt x="299798" y="625926"/>
                      <a:pt x="611386" y="765390"/>
                      <a:pt x="611386" y="765390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>
                <a:spLocks/>
              </p:cNvSpPr>
              <p:nvPr/>
            </p:nvSpPr>
            <p:spPr>
              <a:xfrm>
                <a:off x="6808691" y="354118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1268530">
                <a:off x="6512831" y="3247612"/>
                <a:ext cx="720881" cy="79607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  <a:gd name="connsiteX0" fmla="*/ 0 w 701736"/>
                  <a:gd name="connsiteY0" fmla="*/ 0 h 796071"/>
                  <a:gd name="connsiteX1" fmla="*/ 197900 w 701736"/>
                  <a:gd name="connsiteY1" fmla="*/ 498361 h 796071"/>
                  <a:gd name="connsiteX2" fmla="*/ 701736 w 701736"/>
                  <a:gd name="connsiteY2" fmla="*/ 796071 h 796071"/>
                  <a:gd name="connsiteX0" fmla="*/ 0 w 701736"/>
                  <a:gd name="connsiteY0" fmla="*/ 0 h 796071"/>
                  <a:gd name="connsiteX1" fmla="*/ 85635 w 701736"/>
                  <a:gd name="connsiteY1" fmla="*/ 532216 h 796071"/>
                  <a:gd name="connsiteX2" fmla="*/ 701736 w 701736"/>
                  <a:gd name="connsiteY2" fmla="*/ 796071 h 796071"/>
                  <a:gd name="connsiteX0" fmla="*/ 19145 w 720881"/>
                  <a:gd name="connsiteY0" fmla="*/ 0 h 796071"/>
                  <a:gd name="connsiteX1" fmla="*/ 104780 w 720881"/>
                  <a:gd name="connsiteY1" fmla="*/ 532216 h 796071"/>
                  <a:gd name="connsiteX2" fmla="*/ 720881 w 720881"/>
                  <a:gd name="connsiteY2" fmla="*/ 796071 h 79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881" h="796071">
                    <a:moveTo>
                      <a:pt x="19145" y="0"/>
                    </a:moveTo>
                    <a:cubicBezTo>
                      <a:pt x="-15386" y="323880"/>
                      <a:pt x="-12176" y="399537"/>
                      <a:pt x="104780" y="532216"/>
                    </a:cubicBezTo>
                    <a:cubicBezTo>
                      <a:pt x="221736" y="664895"/>
                      <a:pt x="720881" y="796071"/>
                      <a:pt x="720881" y="796071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>
                <a:spLocks/>
              </p:cNvSpPr>
              <p:nvPr/>
            </p:nvSpPr>
            <p:spPr>
              <a:xfrm>
                <a:off x="7140144" y="3510300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3036617">
                <a:off x="6929026" y="4574801"/>
                <a:ext cx="718874" cy="44540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765" h="515784">
                    <a:moveTo>
                      <a:pt x="0" y="0"/>
                    </a:moveTo>
                    <a:cubicBezTo>
                      <a:pt x="205232" y="350844"/>
                      <a:pt x="272418" y="323905"/>
                      <a:pt x="396212" y="409869"/>
                    </a:cubicBezTo>
                    <a:cubicBezTo>
                      <a:pt x="520006" y="495833"/>
                      <a:pt x="742765" y="515784"/>
                      <a:pt x="742765" y="515784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3036617">
                <a:off x="7868358" y="4084590"/>
                <a:ext cx="181356" cy="1333595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4862 w 394862"/>
                  <a:gd name="connsiteY0" fmla="*/ 0 h 1792006"/>
                  <a:gd name="connsiteX1" fmla="*/ 27910 w 394862"/>
                  <a:gd name="connsiteY1" fmla="*/ 841947 h 1792006"/>
                  <a:gd name="connsiteX2" fmla="*/ 25758 w 394862"/>
                  <a:gd name="connsiteY2" fmla="*/ 1792006 h 1792006"/>
                  <a:gd name="connsiteX0" fmla="*/ 455844 w 455844"/>
                  <a:gd name="connsiteY0" fmla="*/ 0 h 1792006"/>
                  <a:gd name="connsiteX1" fmla="*/ 16348 w 455844"/>
                  <a:gd name="connsiteY1" fmla="*/ 927809 h 1792006"/>
                  <a:gd name="connsiteX2" fmla="*/ 86740 w 455844"/>
                  <a:gd name="connsiteY2" fmla="*/ 1792006 h 1792006"/>
                  <a:gd name="connsiteX0" fmla="*/ 64105 w 85667"/>
                  <a:gd name="connsiteY0" fmla="*/ 0 h 1349089"/>
                  <a:gd name="connsiteX1" fmla="*/ 15275 w 85667"/>
                  <a:gd name="connsiteY1" fmla="*/ 484892 h 1349089"/>
                  <a:gd name="connsiteX2" fmla="*/ 85667 w 85667"/>
                  <a:gd name="connsiteY2" fmla="*/ 1349089 h 1349089"/>
                  <a:gd name="connsiteX0" fmla="*/ 51615 w 73177"/>
                  <a:gd name="connsiteY0" fmla="*/ 0 h 1349089"/>
                  <a:gd name="connsiteX1" fmla="*/ 2785 w 73177"/>
                  <a:gd name="connsiteY1" fmla="*/ 484892 h 1349089"/>
                  <a:gd name="connsiteX2" fmla="*/ 73177 w 73177"/>
                  <a:gd name="connsiteY2" fmla="*/ 1349089 h 1349089"/>
                  <a:gd name="connsiteX0" fmla="*/ 99146 w 99146"/>
                  <a:gd name="connsiteY0" fmla="*/ 0 h 1333595"/>
                  <a:gd name="connsiteX1" fmla="*/ 217 w 99146"/>
                  <a:gd name="connsiteY1" fmla="*/ 469398 h 1333595"/>
                  <a:gd name="connsiteX2" fmla="*/ 70609 w 99146"/>
                  <a:gd name="connsiteY2" fmla="*/ 1333595 h 1333595"/>
                  <a:gd name="connsiteX0" fmla="*/ 181356 w 181356"/>
                  <a:gd name="connsiteY0" fmla="*/ 0 h 1333595"/>
                  <a:gd name="connsiteX1" fmla="*/ 105 w 181356"/>
                  <a:gd name="connsiteY1" fmla="*/ 723584 h 1333595"/>
                  <a:gd name="connsiteX2" fmla="*/ 152819 w 181356"/>
                  <a:gd name="connsiteY2" fmla="*/ 1333595 h 133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56" h="1333595">
                    <a:moveTo>
                      <a:pt x="181356" y="0"/>
                    </a:moveTo>
                    <a:cubicBezTo>
                      <a:pt x="119217" y="252687"/>
                      <a:pt x="4861" y="501318"/>
                      <a:pt x="105" y="723584"/>
                    </a:cubicBezTo>
                    <a:cubicBezTo>
                      <a:pt x="-4651" y="945850"/>
                      <a:pt x="152819" y="1333595"/>
                      <a:pt x="152819" y="1333595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>
                <a:spLocks/>
              </p:cNvSpPr>
              <p:nvPr/>
            </p:nvSpPr>
            <p:spPr>
              <a:xfrm>
                <a:off x="7210303" y="451358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154" name="Oval 153"/>
              <p:cNvSpPr>
                <a:spLocks/>
              </p:cNvSpPr>
              <p:nvPr/>
            </p:nvSpPr>
            <p:spPr>
              <a:xfrm>
                <a:off x="8101635" y="4295558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468029">
                <a:off x="6858387" y="4482941"/>
                <a:ext cx="631654" cy="59225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630745"/>
                  <a:gd name="connsiteY0" fmla="*/ 0 h 666015"/>
                  <a:gd name="connsiteX1" fmla="*/ 284192 w 630745"/>
                  <a:gd name="connsiteY1" fmla="*/ 560065 h 666015"/>
                  <a:gd name="connsiteX2" fmla="*/ 630745 w 630745"/>
                  <a:gd name="connsiteY2" fmla="*/ 665980 h 666015"/>
                  <a:gd name="connsiteX0" fmla="*/ 0 w 630745"/>
                  <a:gd name="connsiteY0" fmla="*/ 0 h 665980"/>
                  <a:gd name="connsiteX1" fmla="*/ 294050 w 630745"/>
                  <a:gd name="connsiteY1" fmla="*/ 430946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52646"/>
                  <a:gd name="connsiteY0" fmla="*/ 0 h 685832"/>
                  <a:gd name="connsiteX1" fmla="*/ 197137 w 652646"/>
                  <a:gd name="connsiteY1" fmla="*/ 550170 h 685832"/>
                  <a:gd name="connsiteX2" fmla="*/ 652646 w 652646"/>
                  <a:gd name="connsiteY2" fmla="*/ 685832 h 68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646" h="685832">
                    <a:moveTo>
                      <a:pt x="0" y="0"/>
                    </a:moveTo>
                    <a:cubicBezTo>
                      <a:pt x="62938" y="392389"/>
                      <a:pt x="88363" y="435865"/>
                      <a:pt x="197137" y="550170"/>
                    </a:cubicBezTo>
                    <a:cubicBezTo>
                      <a:pt x="305911" y="664475"/>
                      <a:pt x="652646" y="685832"/>
                      <a:pt x="652646" y="685832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>
                <a:spLocks/>
              </p:cNvSpPr>
              <p:nvPr/>
            </p:nvSpPr>
            <p:spPr>
              <a:xfrm>
                <a:off x="6816080" y="4513325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040217" y="5428635"/>
                <a:ext cx="50697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b="1">
                    <a:solidFill>
                      <a:prstClr val="black"/>
                    </a:solidFill>
                  </a:rPr>
                  <a:t>NICs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531947" y="5510220"/>
              <a:ext cx="1479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prstClr val="black"/>
                  </a:solidFill>
                </a:rPr>
                <a:t>No-to-Minimal memory</a:t>
              </a:r>
            </a:p>
            <a:p>
              <a:r>
                <a:rPr lang="en-US" sz="1050">
                  <a:solidFill>
                    <a:prstClr val="black"/>
                  </a:solidFill>
                </a:rPr>
                <a:t>bandwidth per packet.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841" y="5517343"/>
              <a:ext cx="1479892" cy="39241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116412" y="5021844"/>
              <a:ext cx="179375" cy="49549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653" y="4061411"/>
            <a:ext cx="449286" cy="258582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5705676" y="3212275"/>
            <a:ext cx="342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i="1">
                <a:solidFill>
                  <a:srgbClr val="00B050"/>
                </a:solidFill>
              </a:rPr>
              <a:t>(4a) … let’s </a:t>
            </a:r>
            <a:r>
              <a:rPr lang="en-GB" i="1">
                <a:solidFill>
                  <a:srgbClr val="00B050"/>
                </a:solidFill>
              </a:rPr>
              <a:t>make it</a:t>
            </a:r>
            <a:r>
              <a:rPr lang="en-US" i="1">
                <a:solidFill>
                  <a:srgbClr val="00B050"/>
                </a:solidFill>
              </a:rPr>
              <a:t> Simple Again!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876800" y="3210296"/>
            <a:ext cx="10438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AND =&gt;</a:t>
            </a:r>
            <a:endParaRPr lang="en-US" b="1" i="1">
              <a:solidFill>
                <a:srgbClr val="00B050"/>
              </a:solidFill>
            </a:endParaRPr>
          </a:p>
        </p:txBody>
      </p:sp>
      <p:sp>
        <p:nvSpPr>
          <p:cNvPr id="163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[4/4]: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use FD.io VPP to make them fast for packets.</a:t>
            </a:r>
            <a:endParaRPr lang="en-US" sz="2000" i="1"/>
          </a:p>
        </p:txBody>
      </p:sp>
      <p:sp>
        <p:nvSpPr>
          <p:cNvPr id="181" name="Rectangle 180"/>
          <p:cNvSpPr/>
          <p:nvPr/>
        </p:nvSpPr>
        <p:spPr>
          <a:xfrm>
            <a:off x="53178" y="608004"/>
            <a:ext cx="9036000" cy="2671672"/>
          </a:xfrm>
          <a:prstGeom prst="rect">
            <a:avLst/>
          </a:prstGeom>
          <a:solidFill>
            <a:srgbClr val="FFFFFF">
              <a:alpha val="89804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2" name="Group 181"/>
          <p:cNvGrpSpPr/>
          <p:nvPr/>
        </p:nvGrpSpPr>
        <p:grpSpPr>
          <a:xfrm>
            <a:off x="533400" y="762000"/>
            <a:ext cx="3598604" cy="2362201"/>
            <a:chOff x="533400" y="762000"/>
            <a:chExt cx="3598604" cy="2362201"/>
          </a:xfrm>
        </p:grpSpPr>
        <p:sp>
          <p:nvSpPr>
            <p:cNvPr id="183" name="Rectangle 182"/>
            <p:cNvSpPr/>
            <p:nvPr/>
          </p:nvSpPr>
          <p:spPr>
            <a:xfrm>
              <a:off x="533400" y="786953"/>
              <a:ext cx="3598604" cy="23372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939" y="1328688"/>
              <a:ext cx="3202527" cy="1633942"/>
            </a:xfrm>
            <a:prstGeom prst="rect">
              <a:avLst/>
            </a:prstGeom>
          </p:spPr>
        </p:pic>
        <p:sp>
          <p:nvSpPr>
            <p:cNvPr id="185" name="TextBox 184"/>
            <p:cNvSpPr txBox="1"/>
            <p:nvPr/>
          </p:nvSpPr>
          <p:spPr>
            <a:xfrm>
              <a:off x="1218833" y="762000"/>
              <a:ext cx="2289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accent1"/>
                  </a:solidFill>
                </a:rPr>
                <a:t>Vector Packet Processing</a:t>
              </a:r>
            </a:p>
            <a:p>
              <a:pPr algn="ctr"/>
              <a:r>
                <a:rPr lang="en-US" sz="1200" b="1">
                  <a:solidFill>
                    <a:schemeClr val="accent1"/>
                  </a:solidFill>
                </a:rPr>
                <a:t>software worker thread</a:t>
              </a:r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454" y="1479571"/>
              <a:ext cx="658740" cy="379131"/>
            </a:xfrm>
            <a:prstGeom prst="rect">
              <a:avLst/>
            </a:prstGeom>
          </p:spPr>
        </p:pic>
      </p:grpSp>
      <p:sp>
        <p:nvSpPr>
          <p:cNvPr id="187" name="Right Arrow 186"/>
          <p:cNvSpPr/>
          <p:nvPr/>
        </p:nvSpPr>
        <p:spPr>
          <a:xfrm>
            <a:off x="4288978" y="1778996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" name="Group 187"/>
          <p:cNvGrpSpPr/>
          <p:nvPr/>
        </p:nvGrpSpPr>
        <p:grpSpPr>
          <a:xfrm>
            <a:off x="4724800" y="708895"/>
            <a:ext cx="4465016" cy="2497152"/>
            <a:chOff x="4724800" y="708895"/>
            <a:chExt cx="4465016" cy="2497152"/>
          </a:xfrm>
        </p:grpSpPr>
        <p:sp>
          <p:nvSpPr>
            <p:cNvPr id="189" name="Rectangle 188"/>
            <p:cNvSpPr/>
            <p:nvPr/>
          </p:nvSpPr>
          <p:spPr>
            <a:xfrm>
              <a:off x="4778806" y="2694785"/>
              <a:ext cx="270030" cy="189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778806" y="2499040"/>
              <a:ext cx="270030" cy="2080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778806" y="1410973"/>
              <a:ext cx="270030" cy="11063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778806" y="1074605"/>
              <a:ext cx="270030" cy="174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778806" y="1248955"/>
              <a:ext cx="270030" cy="1743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4778806" y="870913"/>
              <a:ext cx="270030" cy="2036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778806" y="708895"/>
              <a:ext cx="270030" cy="1743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778806" y="2884573"/>
              <a:ext cx="270030" cy="1870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7" name="Text Placeholder 1"/>
            <p:cNvSpPr txBox="1">
              <a:spLocks/>
            </p:cNvSpPr>
            <p:nvPr/>
          </p:nvSpPr>
          <p:spPr>
            <a:xfrm>
              <a:off x="4724800" y="732946"/>
              <a:ext cx="4465016" cy="247310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Rx descriptor in preparation for receiving a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Rx  descriptor to get ctrl flags and buffer address.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Rx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Rx descriptor (polling or irq or coalesced irq).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packet header to determine action.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performs action on packet header.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packet header (MAC swap, TTL, tunnel, foobar..)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Tx descriptor and writes Tx tail pointer.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Tx descriptor.</a:t>
              </a:r>
            </a:p>
            <a:p>
              <a:pPr marL="272654" indent="-272654">
                <a:buFontTx/>
                <a:buAutoNum type="arabicParenBoth"/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98" name="Right Arrow 197"/>
          <p:cNvSpPr/>
          <p:nvPr/>
        </p:nvSpPr>
        <p:spPr>
          <a:xfrm rot="5400000">
            <a:off x="7037117" y="2778403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sp>
        <p:nvSpPr>
          <p:cNvPr id="15" name="Trapezoid 14"/>
          <p:cNvSpPr/>
          <p:nvPr/>
        </p:nvSpPr>
        <p:spPr>
          <a:xfrm rot="16200000">
            <a:off x="3035618" y="4864418"/>
            <a:ext cx="3048000" cy="481964"/>
          </a:xfrm>
          <a:prstGeom prst="trapezoid">
            <a:avLst>
              <a:gd name="adj" fmla="val 216277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376526" y="484348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00600" y="3510558"/>
            <a:ext cx="4290490" cy="3118842"/>
            <a:chOff x="4800600" y="3510558"/>
            <a:chExt cx="4290490" cy="3118842"/>
          </a:xfrm>
        </p:grpSpPr>
        <p:sp>
          <p:nvSpPr>
            <p:cNvPr id="66" name="Rectangle 65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4876800" y="3510558"/>
              <a:ext cx="4180077" cy="3118842"/>
              <a:chOff x="5663850" y="1803400"/>
              <a:chExt cx="5573436" cy="415845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663850" y="2173017"/>
                <a:ext cx="3524019" cy="28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44073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032105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320137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08169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896201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456041" y="4734436"/>
                <a:ext cx="1872208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>
                    <a:solidFill>
                      <a:prstClr val="black"/>
                    </a:solidFill>
                  </a:rPr>
                  <a:t>PCIe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879977" y="2358172"/>
                <a:ext cx="3096344" cy="2232248"/>
              </a:xfrm>
              <a:prstGeom prst="roundRect">
                <a:avLst>
                  <a:gd name="adj" fmla="val 485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023993" y="3798332"/>
                <a:ext cx="2808312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023993" y="2502188"/>
                <a:ext cx="2808312" cy="11521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1202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60005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8808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76121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464153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5218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4021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32824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1202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0005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808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76121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464153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218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04021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32824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31202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0005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8808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76121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64153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218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04021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2824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817247" y="2413000"/>
                <a:ext cx="1412352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CPU</a:t>
                </a:r>
                <a:r>
                  <a:rPr lang="en-US" sz="1600">
                    <a:solidFill>
                      <a:prstClr val="black"/>
                    </a:solidFill>
                  </a:rPr>
                  <a:t> </a:t>
                </a:r>
                <a:r>
                  <a:rPr lang="en-US" sz="1600" b="1">
                    <a:solidFill>
                      <a:prstClr val="black"/>
                    </a:solidFill>
                  </a:rPr>
                  <a:t>Cores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603999" y="1803400"/>
                <a:ext cx="1523923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</a:rPr>
                  <a:t>CPU</a:t>
                </a:r>
                <a:r>
                  <a:rPr lang="en-US" sz="1600">
                    <a:solidFill>
                      <a:srgbClr val="0070C0"/>
                    </a:solidFill>
                  </a:rPr>
                  <a:t> </a:t>
                </a:r>
                <a:r>
                  <a:rPr lang="en-US" sz="1600" b="1">
                    <a:solidFill>
                      <a:srgbClr val="0070C0"/>
                    </a:solidFill>
                  </a:rPr>
                  <a:t>Socket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5400000">
                <a:off x="8431785" y="3076116"/>
                <a:ext cx="2016224" cy="5040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prstClr val="black"/>
                    </a:solidFill>
                  </a:rPr>
                  <a:t>Memory Controller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H="1">
                <a:off x="9696401" y="3188377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9696401" y="3304773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9696401" y="3457173"/>
                <a:ext cx="64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9696401" y="3609573"/>
                <a:ext cx="82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0059186" y="2127389"/>
                <a:ext cx="117810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prstClr val="black"/>
                    </a:solidFill>
                  </a:rPr>
                  <a:t>DDR SDRAM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9712165" y="3042124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5400000">
                <a:off x="9784173" y="3114132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5400000">
                <a:off x="9856181" y="3186140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5400000">
                <a:off x="9928189" y="3258148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9910223" y="2918347"/>
                <a:ext cx="146217" cy="900101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577555" y="2447984"/>
                <a:ext cx="8168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solidFill>
                      <a:prstClr val="black"/>
                    </a:solidFill>
                  </a:rPr>
                  <a:t>Memory</a:t>
                </a:r>
              </a:p>
              <a:p>
                <a:r>
                  <a:rPr lang="en-US" sz="900">
                    <a:solidFill>
                      <a:prstClr val="black"/>
                    </a:solidFill>
                  </a:rPr>
                  <a:t>Channels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6816081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104112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7392144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7680176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68208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7176119" y="3778587"/>
                <a:ext cx="5619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>
                    <a:solidFill>
                      <a:prstClr val="black"/>
                    </a:solidFill>
                  </a:rPr>
                  <a:t>LLC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648914" y="5192415"/>
                <a:ext cx="21121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>
                    <a:solidFill>
                      <a:srgbClr val="70AD47"/>
                    </a:solidFill>
                  </a:rPr>
                  <a:t>Core operations</a:t>
                </a:r>
              </a:p>
              <a:p>
                <a:r>
                  <a:rPr lang="en-US" sz="1050">
                    <a:solidFill>
                      <a:srgbClr val="ED7D31"/>
                    </a:solidFill>
                  </a:rPr>
                  <a:t>NIC packet operations</a:t>
                </a:r>
              </a:p>
              <a:p>
                <a:r>
                  <a:rPr lang="en-US" sz="1050">
                    <a:solidFill>
                      <a:srgbClr val="5B9BD5"/>
                    </a:solidFill>
                  </a:rPr>
                  <a:t>NIC descriptor operations</a:t>
                </a: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180471" y="3286152"/>
                <a:ext cx="243478" cy="682907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78" h="682907">
                    <a:moveTo>
                      <a:pt x="197180" y="0"/>
                    </a:moveTo>
                    <a:cubicBezTo>
                      <a:pt x="94937" y="99349"/>
                      <a:pt x="-7306" y="198699"/>
                      <a:pt x="410" y="312517"/>
                    </a:cubicBezTo>
                    <a:cubicBezTo>
                      <a:pt x="8126" y="426335"/>
                      <a:pt x="243478" y="682907"/>
                      <a:pt x="243478" y="682907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>
                <a:spLocks/>
              </p:cNvSpPr>
              <p:nvPr/>
            </p:nvSpPr>
            <p:spPr>
              <a:xfrm>
                <a:off x="6047479" y="3483788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55057" y="3852136"/>
                <a:ext cx="37133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rxd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882139" y="4086364"/>
                <a:ext cx="36705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txd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997889" y="3864876"/>
                <a:ext cx="69253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packet</a:t>
                </a: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6283576" y="4110449"/>
                <a:ext cx="429845" cy="121534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845" h="1215343">
                    <a:moveTo>
                      <a:pt x="152053" y="0"/>
                    </a:moveTo>
                    <a:cubicBezTo>
                      <a:pt x="49810" y="99349"/>
                      <a:pt x="-33143" y="480350"/>
                      <a:pt x="13156" y="682907"/>
                    </a:cubicBezTo>
                    <a:cubicBezTo>
                      <a:pt x="59455" y="885464"/>
                      <a:pt x="429845" y="1215343"/>
                      <a:pt x="429845" y="1215343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/>
              <p:cNvSpPr>
                <a:spLocks/>
              </p:cNvSpPr>
              <p:nvPr/>
            </p:nvSpPr>
            <p:spPr>
              <a:xfrm>
                <a:off x="6166316" y="45016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3036617">
                <a:off x="7372054" y="3944397"/>
                <a:ext cx="217025" cy="157988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213384 w 213384"/>
                  <a:gd name="connsiteY0" fmla="*/ 0 h 1579886"/>
                  <a:gd name="connsiteX1" fmla="*/ 15914 w 213384"/>
                  <a:gd name="connsiteY1" fmla="*/ 843181 h 1579886"/>
                  <a:gd name="connsiteX2" fmla="*/ 12246 w 213384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025" h="1579886">
                    <a:moveTo>
                      <a:pt x="217025" y="0"/>
                    </a:moveTo>
                    <a:cubicBezTo>
                      <a:pt x="83935" y="390965"/>
                      <a:pt x="48086" y="392141"/>
                      <a:pt x="14563" y="655455"/>
                    </a:cubicBezTo>
                    <a:cubicBezTo>
                      <a:pt x="-18960" y="918769"/>
                      <a:pt x="15887" y="1579886"/>
                      <a:pt x="15887" y="1579886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3036617">
                <a:off x="6263258" y="4338399"/>
                <a:ext cx="902106" cy="66600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575668 w 851895"/>
                  <a:gd name="connsiteY1" fmla="*/ 301136 h 839647"/>
                  <a:gd name="connsiteX2" fmla="*/ 851895 w 851895"/>
                  <a:gd name="connsiteY2" fmla="*/ 839647 h 839647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932086"/>
                  <a:gd name="connsiteY0" fmla="*/ 0 h 771238"/>
                  <a:gd name="connsiteX1" fmla="*/ 583298 w 932086"/>
                  <a:gd name="connsiteY1" fmla="*/ 312370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2086" h="771238">
                    <a:moveTo>
                      <a:pt x="0" y="0"/>
                    </a:moveTo>
                    <a:cubicBezTo>
                      <a:pt x="407878" y="124741"/>
                      <a:pt x="481884" y="146692"/>
                      <a:pt x="603346" y="295268"/>
                    </a:cubicBezTo>
                    <a:cubicBezTo>
                      <a:pt x="724808" y="443844"/>
                      <a:pt x="932086" y="771238"/>
                      <a:pt x="932086" y="771238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>
                <a:spLocks/>
              </p:cNvSpPr>
              <p:nvPr/>
            </p:nvSpPr>
            <p:spPr>
              <a:xfrm>
                <a:off x="7710748" y="4302416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37" name="Oval 136"/>
              <p:cNvSpPr>
                <a:spLocks/>
              </p:cNvSpPr>
              <p:nvPr/>
            </p:nvSpPr>
            <p:spPr>
              <a:xfrm>
                <a:off x="6462359" y="4504866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138" name="Freeform 137"/>
              <p:cNvSpPr/>
              <p:nvPr/>
            </p:nvSpPr>
            <p:spPr>
              <a:xfrm rot="11268530">
                <a:off x="6412946" y="3279625"/>
                <a:ext cx="237319" cy="595179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49091 w 236783"/>
                  <a:gd name="connsiteY0" fmla="*/ 0 h 681975"/>
                  <a:gd name="connsiteX1" fmla="*/ 62392 w 236783"/>
                  <a:gd name="connsiteY1" fmla="*/ 363698 h 681975"/>
                  <a:gd name="connsiteX2" fmla="*/ 236783 w 236783"/>
                  <a:gd name="connsiteY2" fmla="*/ 681975 h 681975"/>
                  <a:gd name="connsiteX0" fmla="*/ 51163 w 288482"/>
                  <a:gd name="connsiteY0" fmla="*/ 0 h 595179"/>
                  <a:gd name="connsiteX1" fmla="*/ 64464 w 288482"/>
                  <a:gd name="connsiteY1" fmla="*/ 363698 h 595179"/>
                  <a:gd name="connsiteX2" fmla="*/ 288482 w 288482"/>
                  <a:gd name="connsiteY2" fmla="*/ 595179 h 595179"/>
                  <a:gd name="connsiteX0" fmla="*/ 31576 w 268895"/>
                  <a:gd name="connsiteY0" fmla="*/ 0 h 595179"/>
                  <a:gd name="connsiteX1" fmla="*/ 144235 w 268895"/>
                  <a:gd name="connsiteY1" fmla="*/ 325459 h 595179"/>
                  <a:gd name="connsiteX2" fmla="*/ 268895 w 268895"/>
                  <a:gd name="connsiteY2" fmla="*/ 595179 h 595179"/>
                  <a:gd name="connsiteX0" fmla="*/ 0 w 237319"/>
                  <a:gd name="connsiteY0" fmla="*/ 0 h 595179"/>
                  <a:gd name="connsiteX1" fmla="*/ 112659 w 237319"/>
                  <a:gd name="connsiteY1" fmla="*/ 325459 h 595179"/>
                  <a:gd name="connsiteX2" fmla="*/ 237319 w 237319"/>
                  <a:gd name="connsiteY2" fmla="*/ 595179 h 595179"/>
                  <a:gd name="connsiteX0" fmla="*/ 0 w 237319"/>
                  <a:gd name="connsiteY0" fmla="*/ 0 h 595179"/>
                  <a:gd name="connsiteX1" fmla="*/ 71211 w 237319"/>
                  <a:gd name="connsiteY1" fmla="*/ 337296 h 595179"/>
                  <a:gd name="connsiteX2" fmla="*/ 237319 w 237319"/>
                  <a:gd name="connsiteY2" fmla="*/ 595179 h 5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319" h="595179">
                    <a:moveTo>
                      <a:pt x="0" y="0"/>
                    </a:moveTo>
                    <a:cubicBezTo>
                      <a:pt x="31315" y="265625"/>
                      <a:pt x="31658" y="238100"/>
                      <a:pt x="71211" y="337296"/>
                    </a:cubicBezTo>
                    <a:cubicBezTo>
                      <a:pt x="110764" y="436493"/>
                      <a:pt x="237319" y="595179"/>
                      <a:pt x="237319" y="595179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Oval 138"/>
              <p:cNvSpPr>
                <a:spLocks/>
              </p:cNvSpPr>
              <p:nvPr/>
            </p:nvSpPr>
            <p:spPr>
              <a:xfrm>
                <a:off x="6480538" y="3451214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9307552">
                <a:off x="6760804" y="2847130"/>
                <a:ext cx="1095599" cy="1317932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095599"/>
                  <a:gd name="connsiteY0" fmla="*/ 0 h 1317932"/>
                  <a:gd name="connsiteX1" fmla="*/ 424338 w 1095599"/>
                  <a:gd name="connsiteY1" fmla="*/ 934986 h 1317932"/>
                  <a:gd name="connsiteX2" fmla="*/ 1095599 w 1095599"/>
                  <a:gd name="connsiteY2" fmla="*/ 1317932 h 1317932"/>
                  <a:gd name="connsiteX0" fmla="*/ 0 w 1095599"/>
                  <a:gd name="connsiteY0" fmla="*/ 0 h 1317932"/>
                  <a:gd name="connsiteX1" fmla="*/ 339923 w 1095599"/>
                  <a:gd name="connsiteY1" fmla="*/ 754742 h 1317932"/>
                  <a:gd name="connsiteX2" fmla="*/ 1095599 w 1095599"/>
                  <a:gd name="connsiteY2" fmla="*/ 1317932 h 131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599" h="1317932">
                    <a:moveTo>
                      <a:pt x="0" y="0"/>
                    </a:moveTo>
                    <a:cubicBezTo>
                      <a:pt x="32048" y="490858"/>
                      <a:pt x="157323" y="535087"/>
                      <a:pt x="339923" y="754742"/>
                    </a:cubicBezTo>
                    <a:cubicBezTo>
                      <a:pt x="522523" y="974397"/>
                      <a:pt x="1095599" y="1317932"/>
                      <a:pt x="1095599" y="1317932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9307552">
                <a:off x="6752943" y="2728028"/>
                <a:ext cx="1241402" cy="145272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142909"/>
                  <a:gd name="connsiteY0" fmla="*/ 0 h 1534728"/>
                  <a:gd name="connsiteX1" fmla="*/ 532786 w 1142909"/>
                  <a:gd name="connsiteY1" fmla="*/ 1005425 h 1534728"/>
                  <a:gd name="connsiteX2" fmla="*/ 1142909 w 1142909"/>
                  <a:gd name="connsiteY2" fmla="*/ 1534728 h 1534728"/>
                  <a:gd name="connsiteX0" fmla="*/ 0 w 1241402"/>
                  <a:gd name="connsiteY0" fmla="*/ 0 h 1452726"/>
                  <a:gd name="connsiteX1" fmla="*/ 532786 w 1241402"/>
                  <a:gd name="connsiteY1" fmla="*/ 1005425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414585 w 1241402"/>
                  <a:gd name="connsiteY1" fmla="*/ 1158921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293719 w 1241402"/>
                  <a:gd name="connsiteY1" fmla="*/ 1129760 h 1452726"/>
                  <a:gd name="connsiteX2" fmla="*/ 1241402 w 1241402"/>
                  <a:gd name="connsiteY2" fmla="*/ 1452726 h 1452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402" h="1452726">
                    <a:moveTo>
                      <a:pt x="0" y="0"/>
                    </a:moveTo>
                    <a:cubicBezTo>
                      <a:pt x="32048" y="490858"/>
                      <a:pt x="86819" y="887639"/>
                      <a:pt x="293719" y="1129760"/>
                    </a:cubicBezTo>
                    <a:cubicBezTo>
                      <a:pt x="500619" y="1371881"/>
                      <a:pt x="1241402" y="1452726"/>
                      <a:pt x="1241402" y="1452726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>
              <a:xfrm>
                <a:off x="7189661" y="3168276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43" name="Oval 142"/>
              <p:cNvSpPr>
                <a:spLocks/>
              </p:cNvSpPr>
              <p:nvPr/>
            </p:nvSpPr>
            <p:spPr>
              <a:xfrm>
                <a:off x="7441661" y="287035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144" name="Oval 143"/>
              <p:cNvSpPr>
                <a:spLocks/>
              </p:cNvSpPr>
              <p:nvPr/>
            </p:nvSpPr>
            <p:spPr>
              <a:xfrm>
                <a:off x="6133754" y="299631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1268530">
                <a:off x="6448367" y="3270157"/>
                <a:ext cx="611386" cy="765390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86" h="765390">
                    <a:moveTo>
                      <a:pt x="0" y="0"/>
                    </a:moveTo>
                    <a:cubicBezTo>
                      <a:pt x="87086" y="313354"/>
                      <a:pt x="96002" y="370796"/>
                      <a:pt x="197900" y="498361"/>
                    </a:cubicBezTo>
                    <a:cubicBezTo>
                      <a:pt x="299798" y="625926"/>
                      <a:pt x="611386" y="765390"/>
                      <a:pt x="611386" y="765390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>
                <a:spLocks/>
              </p:cNvSpPr>
              <p:nvPr/>
            </p:nvSpPr>
            <p:spPr>
              <a:xfrm>
                <a:off x="6808691" y="354118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1268530">
                <a:off x="6512831" y="3247612"/>
                <a:ext cx="720881" cy="79607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  <a:gd name="connsiteX0" fmla="*/ 0 w 701736"/>
                  <a:gd name="connsiteY0" fmla="*/ 0 h 796071"/>
                  <a:gd name="connsiteX1" fmla="*/ 197900 w 701736"/>
                  <a:gd name="connsiteY1" fmla="*/ 498361 h 796071"/>
                  <a:gd name="connsiteX2" fmla="*/ 701736 w 701736"/>
                  <a:gd name="connsiteY2" fmla="*/ 796071 h 796071"/>
                  <a:gd name="connsiteX0" fmla="*/ 0 w 701736"/>
                  <a:gd name="connsiteY0" fmla="*/ 0 h 796071"/>
                  <a:gd name="connsiteX1" fmla="*/ 85635 w 701736"/>
                  <a:gd name="connsiteY1" fmla="*/ 532216 h 796071"/>
                  <a:gd name="connsiteX2" fmla="*/ 701736 w 701736"/>
                  <a:gd name="connsiteY2" fmla="*/ 796071 h 796071"/>
                  <a:gd name="connsiteX0" fmla="*/ 19145 w 720881"/>
                  <a:gd name="connsiteY0" fmla="*/ 0 h 796071"/>
                  <a:gd name="connsiteX1" fmla="*/ 104780 w 720881"/>
                  <a:gd name="connsiteY1" fmla="*/ 532216 h 796071"/>
                  <a:gd name="connsiteX2" fmla="*/ 720881 w 720881"/>
                  <a:gd name="connsiteY2" fmla="*/ 796071 h 79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881" h="796071">
                    <a:moveTo>
                      <a:pt x="19145" y="0"/>
                    </a:moveTo>
                    <a:cubicBezTo>
                      <a:pt x="-15386" y="323880"/>
                      <a:pt x="-12176" y="399537"/>
                      <a:pt x="104780" y="532216"/>
                    </a:cubicBezTo>
                    <a:cubicBezTo>
                      <a:pt x="221736" y="664895"/>
                      <a:pt x="720881" y="796071"/>
                      <a:pt x="720881" y="796071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>
                <a:spLocks/>
              </p:cNvSpPr>
              <p:nvPr/>
            </p:nvSpPr>
            <p:spPr>
              <a:xfrm>
                <a:off x="7140144" y="3510300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3036617">
                <a:off x="6929026" y="4574801"/>
                <a:ext cx="718874" cy="44540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765" h="515784">
                    <a:moveTo>
                      <a:pt x="0" y="0"/>
                    </a:moveTo>
                    <a:cubicBezTo>
                      <a:pt x="205232" y="350844"/>
                      <a:pt x="272418" y="323905"/>
                      <a:pt x="396212" y="409869"/>
                    </a:cubicBezTo>
                    <a:cubicBezTo>
                      <a:pt x="520006" y="495833"/>
                      <a:pt x="742765" y="515784"/>
                      <a:pt x="742765" y="515784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3036617">
                <a:off x="7868358" y="4084590"/>
                <a:ext cx="181356" cy="1333595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4862 w 394862"/>
                  <a:gd name="connsiteY0" fmla="*/ 0 h 1792006"/>
                  <a:gd name="connsiteX1" fmla="*/ 27910 w 394862"/>
                  <a:gd name="connsiteY1" fmla="*/ 841947 h 1792006"/>
                  <a:gd name="connsiteX2" fmla="*/ 25758 w 394862"/>
                  <a:gd name="connsiteY2" fmla="*/ 1792006 h 1792006"/>
                  <a:gd name="connsiteX0" fmla="*/ 455844 w 455844"/>
                  <a:gd name="connsiteY0" fmla="*/ 0 h 1792006"/>
                  <a:gd name="connsiteX1" fmla="*/ 16348 w 455844"/>
                  <a:gd name="connsiteY1" fmla="*/ 927809 h 1792006"/>
                  <a:gd name="connsiteX2" fmla="*/ 86740 w 455844"/>
                  <a:gd name="connsiteY2" fmla="*/ 1792006 h 1792006"/>
                  <a:gd name="connsiteX0" fmla="*/ 64105 w 85667"/>
                  <a:gd name="connsiteY0" fmla="*/ 0 h 1349089"/>
                  <a:gd name="connsiteX1" fmla="*/ 15275 w 85667"/>
                  <a:gd name="connsiteY1" fmla="*/ 484892 h 1349089"/>
                  <a:gd name="connsiteX2" fmla="*/ 85667 w 85667"/>
                  <a:gd name="connsiteY2" fmla="*/ 1349089 h 1349089"/>
                  <a:gd name="connsiteX0" fmla="*/ 51615 w 73177"/>
                  <a:gd name="connsiteY0" fmla="*/ 0 h 1349089"/>
                  <a:gd name="connsiteX1" fmla="*/ 2785 w 73177"/>
                  <a:gd name="connsiteY1" fmla="*/ 484892 h 1349089"/>
                  <a:gd name="connsiteX2" fmla="*/ 73177 w 73177"/>
                  <a:gd name="connsiteY2" fmla="*/ 1349089 h 1349089"/>
                  <a:gd name="connsiteX0" fmla="*/ 99146 w 99146"/>
                  <a:gd name="connsiteY0" fmla="*/ 0 h 1333595"/>
                  <a:gd name="connsiteX1" fmla="*/ 217 w 99146"/>
                  <a:gd name="connsiteY1" fmla="*/ 469398 h 1333595"/>
                  <a:gd name="connsiteX2" fmla="*/ 70609 w 99146"/>
                  <a:gd name="connsiteY2" fmla="*/ 1333595 h 1333595"/>
                  <a:gd name="connsiteX0" fmla="*/ 181356 w 181356"/>
                  <a:gd name="connsiteY0" fmla="*/ 0 h 1333595"/>
                  <a:gd name="connsiteX1" fmla="*/ 105 w 181356"/>
                  <a:gd name="connsiteY1" fmla="*/ 723584 h 1333595"/>
                  <a:gd name="connsiteX2" fmla="*/ 152819 w 181356"/>
                  <a:gd name="connsiteY2" fmla="*/ 1333595 h 133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56" h="1333595">
                    <a:moveTo>
                      <a:pt x="181356" y="0"/>
                    </a:moveTo>
                    <a:cubicBezTo>
                      <a:pt x="119217" y="252687"/>
                      <a:pt x="4861" y="501318"/>
                      <a:pt x="105" y="723584"/>
                    </a:cubicBezTo>
                    <a:cubicBezTo>
                      <a:pt x="-4651" y="945850"/>
                      <a:pt x="152819" y="1333595"/>
                      <a:pt x="152819" y="1333595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>
                <a:spLocks/>
              </p:cNvSpPr>
              <p:nvPr/>
            </p:nvSpPr>
            <p:spPr>
              <a:xfrm>
                <a:off x="7210303" y="451358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154" name="Oval 153"/>
              <p:cNvSpPr>
                <a:spLocks/>
              </p:cNvSpPr>
              <p:nvPr/>
            </p:nvSpPr>
            <p:spPr>
              <a:xfrm>
                <a:off x="8101635" y="4295558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468029">
                <a:off x="6858387" y="4482941"/>
                <a:ext cx="631654" cy="59225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630745"/>
                  <a:gd name="connsiteY0" fmla="*/ 0 h 666015"/>
                  <a:gd name="connsiteX1" fmla="*/ 284192 w 630745"/>
                  <a:gd name="connsiteY1" fmla="*/ 560065 h 666015"/>
                  <a:gd name="connsiteX2" fmla="*/ 630745 w 630745"/>
                  <a:gd name="connsiteY2" fmla="*/ 665980 h 666015"/>
                  <a:gd name="connsiteX0" fmla="*/ 0 w 630745"/>
                  <a:gd name="connsiteY0" fmla="*/ 0 h 665980"/>
                  <a:gd name="connsiteX1" fmla="*/ 294050 w 630745"/>
                  <a:gd name="connsiteY1" fmla="*/ 430946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52646"/>
                  <a:gd name="connsiteY0" fmla="*/ 0 h 685832"/>
                  <a:gd name="connsiteX1" fmla="*/ 197137 w 652646"/>
                  <a:gd name="connsiteY1" fmla="*/ 550170 h 685832"/>
                  <a:gd name="connsiteX2" fmla="*/ 652646 w 652646"/>
                  <a:gd name="connsiteY2" fmla="*/ 685832 h 68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646" h="685832">
                    <a:moveTo>
                      <a:pt x="0" y="0"/>
                    </a:moveTo>
                    <a:cubicBezTo>
                      <a:pt x="62938" y="392389"/>
                      <a:pt x="88363" y="435865"/>
                      <a:pt x="197137" y="550170"/>
                    </a:cubicBezTo>
                    <a:cubicBezTo>
                      <a:pt x="305911" y="664475"/>
                      <a:pt x="652646" y="685832"/>
                      <a:pt x="652646" y="685832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>
                <a:spLocks/>
              </p:cNvSpPr>
              <p:nvPr/>
            </p:nvSpPr>
            <p:spPr>
              <a:xfrm>
                <a:off x="6816080" y="4513325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040217" y="5428635"/>
                <a:ext cx="50697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b="1">
                    <a:solidFill>
                      <a:prstClr val="black"/>
                    </a:solidFill>
                  </a:rPr>
                  <a:t>NICs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531947" y="5510220"/>
              <a:ext cx="1479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prstClr val="black"/>
                  </a:solidFill>
                </a:rPr>
                <a:t>No-to-Minimal memory</a:t>
              </a:r>
            </a:p>
            <a:p>
              <a:r>
                <a:rPr lang="en-US" sz="1050">
                  <a:solidFill>
                    <a:prstClr val="black"/>
                  </a:solidFill>
                </a:rPr>
                <a:t>bandwidth per packet.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841" y="5517343"/>
              <a:ext cx="1479892" cy="39241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116412" y="5021844"/>
              <a:ext cx="179375" cy="49549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653" y="4061411"/>
            <a:ext cx="449286" cy="258582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5705676" y="3212275"/>
            <a:ext cx="342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i="1">
                <a:solidFill>
                  <a:srgbClr val="00B050"/>
                </a:solidFill>
              </a:rPr>
              <a:t>(4a) … let’s </a:t>
            </a:r>
            <a:r>
              <a:rPr lang="en-GB" i="1">
                <a:solidFill>
                  <a:srgbClr val="00B050"/>
                </a:solidFill>
              </a:rPr>
              <a:t>make it</a:t>
            </a:r>
            <a:r>
              <a:rPr lang="en-US" i="1">
                <a:solidFill>
                  <a:srgbClr val="00B050"/>
                </a:solidFill>
              </a:rPr>
              <a:t> Simple Again!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876800" y="3210296"/>
            <a:ext cx="10438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AND =&gt;</a:t>
            </a:r>
            <a:endParaRPr lang="en-US" b="1" i="1">
              <a:solidFill>
                <a:srgbClr val="00B050"/>
              </a:solidFill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533400" y="762000"/>
            <a:ext cx="3598604" cy="2362201"/>
            <a:chOff x="533400" y="762000"/>
            <a:chExt cx="3598604" cy="2362201"/>
          </a:xfrm>
        </p:grpSpPr>
        <p:sp>
          <p:nvSpPr>
            <p:cNvPr id="183" name="Rectangle 182"/>
            <p:cNvSpPr/>
            <p:nvPr/>
          </p:nvSpPr>
          <p:spPr>
            <a:xfrm>
              <a:off x="533400" y="786953"/>
              <a:ext cx="3598604" cy="23372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939" y="1328688"/>
              <a:ext cx="3202527" cy="1633942"/>
            </a:xfrm>
            <a:prstGeom prst="rect">
              <a:avLst/>
            </a:prstGeom>
          </p:spPr>
        </p:pic>
        <p:sp>
          <p:nvSpPr>
            <p:cNvPr id="185" name="TextBox 184"/>
            <p:cNvSpPr txBox="1"/>
            <p:nvPr/>
          </p:nvSpPr>
          <p:spPr>
            <a:xfrm>
              <a:off x="1218833" y="762000"/>
              <a:ext cx="2289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accent1"/>
                  </a:solidFill>
                </a:rPr>
                <a:t>Vector Packet Processing</a:t>
              </a:r>
            </a:p>
            <a:p>
              <a:pPr algn="ctr"/>
              <a:r>
                <a:rPr lang="en-US" sz="1200" b="1">
                  <a:solidFill>
                    <a:schemeClr val="accent1"/>
                  </a:solidFill>
                </a:rPr>
                <a:t>software worker thread</a:t>
              </a:r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454" y="1479571"/>
              <a:ext cx="658740" cy="379131"/>
            </a:xfrm>
            <a:prstGeom prst="rect">
              <a:avLst/>
            </a:prstGeom>
          </p:spPr>
        </p:pic>
      </p:grpSp>
      <p:sp>
        <p:nvSpPr>
          <p:cNvPr id="187" name="Right Arrow 186"/>
          <p:cNvSpPr/>
          <p:nvPr/>
        </p:nvSpPr>
        <p:spPr>
          <a:xfrm>
            <a:off x="4288978" y="1778996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" name="Group 187"/>
          <p:cNvGrpSpPr/>
          <p:nvPr/>
        </p:nvGrpSpPr>
        <p:grpSpPr>
          <a:xfrm>
            <a:off x="4724800" y="708895"/>
            <a:ext cx="4465016" cy="2497152"/>
            <a:chOff x="4724800" y="708895"/>
            <a:chExt cx="4465016" cy="2497152"/>
          </a:xfrm>
        </p:grpSpPr>
        <p:sp>
          <p:nvSpPr>
            <p:cNvPr id="189" name="Rectangle 188"/>
            <p:cNvSpPr/>
            <p:nvPr/>
          </p:nvSpPr>
          <p:spPr>
            <a:xfrm>
              <a:off x="4778806" y="2694785"/>
              <a:ext cx="270030" cy="189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778806" y="2499040"/>
              <a:ext cx="270030" cy="2080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778806" y="1410973"/>
              <a:ext cx="270030" cy="11063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778806" y="1074605"/>
              <a:ext cx="270030" cy="174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778806" y="1248955"/>
              <a:ext cx="270030" cy="1743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4778806" y="870913"/>
              <a:ext cx="270030" cy="2036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778806" y="708895"/>
              <a:ext cx="270030" cy="1743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778806" y="2884573"/>
              <a:ext cx="270030" cy="1870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7" name="Text Placeholder 1"/>
            <p:cNvSpPr txBox="1">
              <a:spLocks/>
            </p:cNvSpPr>
            <p:nvPr/>
          </p:nvSpPr>
          <p:spPr>
            <a:xfrm>
              <a:off x="4724800" y="732946"/>
              <a:ext cx="4465016" cy="247310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Rx descriptor in preparation for receiving a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Rx  descriptor to get ctrl flags and buffer address.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Rx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Rx descriptor (polling or irq or coalesced irq).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packet header to determine action.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performs action on packet header.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packet header (MAC swap, TTL, tunnel, foobar..)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Tx descriptor and writes Tx tail pointer.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Tx descriptor.</a:t>
              </a:r>
            </a:p>
            <a:p>
              <a:pPr marL="272654" indent="-272654">
                <a:buFontTx/>
                <a:buAutoNum type="arabicParenBoth"/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98" name="Right Arrow 197"/>
          <p:cNvSpPr/>
          <p:nvPr/>
        </p:nvSpPr>
        <p:spPr>
          <a:xfrm rot="5400000">
            <a:off x="7037117" y="2778403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452" y="4807669"/>
            <a:ext cx="760474" cy="760474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126" y="3668125"/>
            <a:ext cx="760474" cy="760474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761" y="5792089"/>
            <a:ext cx="760474" cy="760474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8126" y="4724400"/>
            <a:ext cx="760474" cy="760474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66" y="4493962"/>
            <a:ext cx="760474" cy="760474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53178" y="608004"/>
            <a:ext cx="9036000" cy="2671672"/>
          </a:xfrm>
          <a:prstGeom prst="rect">
            <a:avLst/>
          </a:prstGeom>
          <a:solidFill>
            <a:schemeClr val="accent6">
              <a:lumMod val="20000"/>
              <a:lumOff val="80000"/>
              <a:alpha val="89804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1066800" y="768965"/>
            <a:ext cx="7408743" cy="23698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Steps 1-to-13 in a Nutshell:</a:t>
            </a:r>
          </a:p>
          <a:p>
            <a:endParaRPr 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VPP software worker threads run on CPU cores. </a:t>
            </a: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Use local caching with No-to-Minimal memory bandwidth per packet.</a:t>
            </a: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Get speed with predictive prefetching and smart algos.</a:t>
            </a: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And make CPU cache hierarchy always “Hot” =&gt; Packet processing at rate.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Making VPP simply tick the A-B-C-D server optimization points !</a:t>
            </a:r>
          </a:p>
        </p:txBody>
      </p:sp>
      <p:sp>
        <p:nvSpPr>
          <p:cNvPr id="169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[4/4]: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use FD.io VPP to make them fast for packets.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10542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86750" cy="3983504"/>
          </a:xfrm>
        </p:spPr>
        <p:txBody>
          <a:bodyPr/>
          <a:lstStyle/>
          <a:p>
            <a:r>
              <a:rPr lang="en-US"/>
              <a:t>Let’s look at performance data at scale</a:t>
            </a:r>
          </a:p>
          <a:p>
            <a:r>
              <a:rPr lang="en-US"/>
              <a:t>Packet throughput </a:t>
            </a:r>
            <a:r>
              <a:rPr lang="is-IS"/>
              <a:t>for </a:t>
            </a:r>
          </a:p>
          <a:p>
            <a:pPr lvl="1"/>
            <a:r>
              <a:rPr lang="is-IS"/>
              <a:t>IPv4 routing, </a:t>
            </a:r>
          </a:p>
          <a:p>
            <a:pPr lvl="1"/>
            <a:r>
              <a:rPr lang="is-IS"/>
              <a:t>IPv6 routing, </a:t>
            </a:r>
          </a:p>
          <a:p>
            <a:pPr lvl="1"/>
            <a:r>
              <a:rPr lang="is-IS"/>
              <a:t>L2 switching, </a:t>
            </a:r>
          </a:p>
          <a:p>
            <a:pPr lvl="1"/>
            <a:r>
              <a:rPr lang="is-IS"/>
              <a:t>L2 switching with VXLAN tunnelling.</a:t>
            </a:r>
          </a:p>
        </p:txBody>
      </p:sp>
    </p:spTree>
    <p:extLst>
      <p:ext uri="{BB962C8B-B14F-4D97-AF65-F5344CB8AC3E}">
        <p14:creationId xmlns:p14="http://schemas.microsoft.com/office/powerpoint/2010/main" val="13370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200" y="914400"/>
            <a:ext cx="1771036" cy="13353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63"/>
            <a:ext cx="9448800" cy="731837"/>
          </a:xfrm>
        </p:spPr>
        <p:txBody>
          <a:bodyPr>
            <a:noAutofit/>
          </a:bodyPr>
          <a:lstStyle/>
          <a:p>
            <a:r>
              <a:rPr lang="en-US" sz="2400" b="1" dirty="0"/>
              <a:t>VPP Universal Fast Dataplane: </a:t>
            </a:r>
            <a:r>
              <a:rPr lang="en-US" sz="2400" dirty="0"/>
              <a:t>Performance at Scale [1/2]</a:t>
            </a:r>
            <a:br>
              <a:rPr lang="en-US" sz="2400" dirty="0"/>
            </a:br>
            <a:r>
              <a:rPr lang="en-US" sz="1800" dirty="0"/>
              <a:t>Per CPU core throughput with linear multi-thread(-core) scaling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9318" y="914401"/>
            <a:ext cx="3536387" cy="5562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04499"/>
              </p:ext>
            </p:extLst>
          </p:nvPr>
        </p:nvGraphicFramePr>
        <p:xfrm>
          <a:off x="7325514" y="2502877"/>
          <a:ext cx="1771036" cy="1244829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Hardware: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Cisco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</a:rPr>
                        <a:t>UCS C240 M4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Intel® C610 series chipset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 x Intel® Xeon® Processor </a:t>
                      </a:r>
                      <a:r>
                        <a:rPr lang="fi-FI" sz="800" dirty="0">
                          <a:solidFill>
                            <a:schemeClr val="tx1"/>
                          </a:solidFill>
                          <a:effectLst/>
                        </a:rPr>
                        <a:t>E5-2698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v3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cores,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2.3GHz, 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40MB Cache)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2133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MHz, 256 GB Total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6 x 2p40GE Intel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</a:rPr>
                        <a:t> XL710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=12x40GE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5" y="1041993"/>
            <a:ext cx="3398332" cy="19637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5" y="3124201"/>
            <a:ext cx="3408688" cy="20151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469" y="1041994"/>
            <a:ext cx="3398331" cy="19637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331" y="3129851"/>
            <a:ext cx="3404469" cy="20126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24" y="5257801"/>
            <a:ext cx="3398333" cy="11222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331" y="5266606"/>
            <a:ext cx="3404469" cy="111723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702613" y="914400"/>
            <a:ext cx="3536387" cy="5562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489" y="1248801"/>
            <a:ext cx="1629073" cy="9609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7784935" y="968486"/>
            <a:ext cx="831565" cy="34239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Topology:</a:t>
            </a:r>
          </a:p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r>
              <a:rPr lang="en-US" sz="1050" b="1" dirty="0">
                <a:solidFill>
                  <a:srgbClr val="2B2929"/>
                </a:solidFill>
              </a:rPr>
              <a:t>-VS-</a:t>
            </a:r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endParaRPr lang="en-US" sz="1050" b="1" dirty="0">
              <a:solidFill>
                <a:srgbClr val="2B2929"/>
              </a:solidFill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94877"/>
              </p:ext>
            </p:extLst>
          </p:nvPr>
        </p:nvGraphicFramePr>
        <p:xfrm>
          <a:off x="7315200" y="4016134"/>
          <a:ext cx="1771036" cy="7898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2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Software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</a:rPr>
                        <a:t>Linux: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Ubuntu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16.04.1 LTS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Kernel: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 ver. 4.4.0-45-generic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</a:rPr>
                        <a:t>FD.io VPP:</a:t>
                      </a:r>
                      <a:r>
                        <a:rPr lang="en-GB" sz="8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>
                          <a:effectLst/>
                        </a:rPr>
                        <a:t>VPP v17.01-5~ge234726 (DPDK 16.11)</a:t>
                      </a:r>
                      <a:endParaRPr lang="en-US" sz="8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95082"/>
              </p:ext>
            </p:extLst>
          </p:nvPr>
        </p:nvGraphicFramePr>
        <p:xfrm>
          <a:off x="7315200" y="5052060"/>
          <a:ext cx="1771036" cy="1156716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Resources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1 physical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CPU core per 40GE port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Other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cores available for other services and other work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20 physical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 cores available in 12x40GE seupt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Lots of Headroom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for much more throughput and features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3176036" y="2835486"/>
            <a:ext cx="958330" cy="5887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8033482" y="1414291"/>
            <a:ext cx="355099" cy="2181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128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22" y="1040593"/>
            <a:ext cx="3400755" cy="1965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040593"/>
            <a:ext cx="3403957" cy="21296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3279486"/>
            <a:ext cx="3405600" cy="21307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222" y="3279486"/>
            <a:ext cx="3401999" cy="2011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222" y="5483527"/>
            <a:ext cx="3400755" cy="9199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8" y="5478462"/>
            <a:ext cx="3403957" cy="902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 22"/>
          <p:cNvSpPr/>
          <p:nvPr/>
        </p:nvSpPr>
        <p:spPr>
          <a:xfrm>
            <a:off x="89318" y="914401"/>
            <a:ext cx="3536387" cy="5562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2613" y="914400"/>
            <a:ext cx="3536387" cy="5562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5200" y="914400"/>
            <a:ext cx="1771036" cy="13353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778628"/>
              </p:ext>
            </p:extLst>
          </p:nvPr>
        </p:nvGraphicFramePr>
        <p:xfrm>
          <a:off x="7325514" y="2502877"/>
          <a:ext cx="1771036" cy="1244829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Hardware: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Cisco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</a:rPr>
                        <a:t>UCS C240 M4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Intel® C610 series chipset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 x Intel® Xeon® Processor </a:t>
                      </a:r>
                      <a:r>
                        <a:rPr lang="fi-FI" sz="800" dirty="0">
                          <a:solidFill>
                            <a:schemeClr val="tx1"/>
                          </a:solidFill>
                          <a:effectLst/>
                        </a:rPr>
                        <a:t>E5-2698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v3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cores,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2.3GHz, 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40MB Cache)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2133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MHz, 256 GB Total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6 x 2p40GE Intel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</a:rPr>
                        <a:t> XL710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=12x40GE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489" y="1248801"/>
            <a:ext cx="1629073" cy="960999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 bwMode="auto">
          <a:xfrm>
            <a:off x="7784935" y="968486"/>
            <a:ext cx="831565" cy="34239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Topology:</a:t>
            </a:r>
          </a:p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r>
              <a:rPr lang="en-US" sz="1050" b="1" dirty="0">
                <a:solidFill>
                  <a:srgbClr val="2B2929"/>
                </a:solidFill>
              </a:rPr>
              <a:t>-VS-</a:t>
            </a:r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endParaRPr lang="en-US" sz="1050" b="1" dirty="0">
              <a:solidFill>
                <a:srgbClr val="2B2929"/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2219"/>
              </p:ext>
            </p:extLst>
          </p:nvPr>
        </p:nvGraphicFramePr>
        <p:xfrm>
          <a:off x="7315200" y="4016134"/>
          <a:ext cx="1771036" cy="7898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2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Software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</a:rPr>
                        <a:t>Linux: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Ubuntu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16.04.1 LTS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Kernel: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 ver. 4.4.0-45-generic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</a:rPr>
                        <a:t>FD.io VPP:</a:t>
                      </a:r>
                      <a:r>
                        <a:rPr lang="en-GB" sz="8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>
                          <a:effectLst/>
                        </a:rPr>
                        <a:t>VPP v17.01-5~ge234726 (DPDK 16.11)</a:t>
                      </a:r>
                      <a:endParaRPr lang="en-US" sz="8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67464"/>
              </p:ext>
            </p:extLst>
          </p:nvPr>
        </p:nvGraphicFramePr>
        <p:xfrm>
          <a:off x="7315200" y="5052060"/>
          <a:ext cx="1771036" cy="1156716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Resources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1 physical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CPU core per 40GE port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Other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cores available for other services and other work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20 physical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 cores available in 12x40GE seupt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Lots of Headroom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for much more throughput and features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0" y="30163"/>
            <a:ext cx="9448800" cy="731837"/>
          </a:xfrm>
        </p:spPr>
        <p:txBody>
          <a:bodyPr>
            <a:noAutofit/>
          </a:bodyPr>
          <a:lstStyle/>
          <a:p>
            <a:r>
              <a:rPr lang="en-US" sz="2400" b="1" dirty="0"/>
              <a:t>VPP Universal Fast Dataplane: </a:t>
            </a:r>
            <a:r>
              <a:rPr lang="en-US" sz="2400" dirty="0"/>
              <a:t>Performance at Scale [2/2]</a:t>
            </a:r>
            <a:br>
              <a:rPr lang="en-US" sz="2400" dirty="0"/>
            </a:br>
            <a:r>
              <a:rPr lang="en-US" sz="1800" dirty="0"/>
              <a:t>Per CPU core throughput with linear multi-thread(-core) scaling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3223448" y="2945266"/>
            <a:ext cx="958330" cy="5887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8033482" y="1414291"/>
            <a:ext cx="355099" cy="2181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99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789" y="0"/>
            <a:ext cx="8772811" cy="1325563"/>
          </a:xfrm>
        </p:spPr>
        <p:txBody>
          <a:bodyPr>
            <a:normAutofit/>
          </a:bodyPr>
          <a:lstStyle/>
          <a:p>
            <a:r>
              <a:rPr lang="en-US" sz="2800"/>
              <a:t>Native Cloud Network Services – Sample Use Cases</a:t>
            </a:r>
            <a:br>
              <a:rPr lang="en-US" sz="2800"/>
            </a:br>
            <a:r>
              <a:rPr lang="en-US" sz="2000"/>
              <a:t>Based on supported FD.io VPP functionality</a:t>
            </a:r>
            <a:endParaRPr lang="en-US" sz="2800"/>
          </a:p>
        </p:txBody>
      </p:sp>
      <p:sp>
        <p:nvSpPr>
          <p:cNvPr id="38" name="TextBox 37"/>
          <p:cNvSpPr txBox="1"/>
          <p:nvPr/>
        </p:nvSpPr>
        <p:spPr>
          <a:xfrm>
            <a:off x="1244121" y="5361230"/>
            <a:ext cx="5613880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400" b="1" kern="0" dirty="0">
                <a:solidFill>
                  <a:srgbClr val="44546A"/>
                </a:solidFill>
              </a:rPr>
              <a:t>Substantial Performance and Efficiency Gains vs. Alternatives</a:t>
            </a:r>
          </a:p>
        </p:txBody>
      </p:sp>
      <p:sp>
        <p:nvSpPr>
          <p:cNvPr id="39" name="Oval 38"/>
          <p:cNvSpPr/>
          <p:nvPr/>
        </p:nvSpPr>
        <p:spPr>
          <a:xfrm>
            <a:off x="594286" y="3581401"/>
            <a:ext cx="356540" cy="356540"/>
          </a:xfrm>
          <a:prstGeom prst="ellipse">
            <a:avLst/>
          </a:prstGeom>
          <a:solidFill>
            <a:srgbClr val="8BCE1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364" y="1981201"/>
            <a:ext cx="356541" cy="356541"/>
          </a:xfrm>
          <a:prstGeom prst="ellipse">
            <a:avLst/>
          </a:prstGeom>
          <a:solidFill>
            <a:srgbClr val="2AB8C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914209" y="2286001"/>
            <a:ext cx="3560792" cy="1259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8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SD-WAN and DC Overlays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IPVPN, L2VPN, </a:t>
            </a: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IPSec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/SSL encryption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Scaleable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L2 switching and IPv4/IPv6 routing </a:t>
            </a: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vNFs</a:t>
            </a:r>
            <a:endParaRPr lang="en-US" sz="1000" kern="0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Million Routes Scale and Service Features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Performance at Max Network I/O of Intel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Xeon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Server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endParaRPr lang="en-US" sz="10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914208" y="2030490"/>
            <a:ext cx="3095605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200" b="1" dirty="0">
                <a:solidFill>
                  <a:srgbClr val="2AB8CC"/>
                </a:solidFill>
                <a:latin typeface="Arial"/>
                <a:cs typeface="Arial"/>
              </a:rPr>
              <a:t>SECURE PRIVATE NETWORKING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914208" y="3854003"/>
            <a:ext cx="4572192" cy="12058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CG-NAT and </a:t>
            </a:r>
            <a:r>
              <a:rPr lang="en-US" sz="1000" b="1" kern="0" dirty="0" err="1">
                <a:solidFill>
                  <a:prstClr val="white">
                    <a:lumMod val="50000"/>
                  </a:prstClr>
                </a:solidFill>
              </a:rPr>
              <a:t>Softwires</a:t>
            </a:r>
            <a:endParaRPr lang="en-US" sz="1000" b="1" kern="0" dirty="0">
              <a:solidFill>
                <a:prstClr val="white">
                  <a:lumMod val="50000"/>
                </a:prstClr>
              </a:solidFill>
            </a:endParaRPr>
          </a:p>
          <a:p>
            <a:pPr marL="171446" indent="-171446">
              <a:lnSpc>
                <a:spcPct val="9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Carrier Grade NAT for Subscriber IPv4 Addressing Control</a:t>
            </a:r>
          </a:p>
          <a:p>
            <a:pPr marL="171446" indent="-171446">
              <a:lnSpc>
                <a:spcPct val="9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Softwires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for Subscriber IPv4 over IPv6 Transport</a:t>
            </a:r>
          </a:p>
          <a:p>
            <a:pPr>
              <a:lnSpc>
                <a:spcPct val="9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Million of Subscribers and Service Features</a:t>
            </a:r>
            <a:endParaRPr lang="en-US" sz="1000" kern="0" dirty="0">
              <a:solidFill>
                <a:prstClr val="white">
                  <a:lumMod val="50000"/>
                </a:prstClr>
              </a:solidFill>
            </a:endParaRPr>
          </a:p>
          <a:p>
            <a:pPr marL="171446" indent="-171446">
              <a:lnSpc>
                <a:spcPct val="9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Performance at Max Network I/O of Intel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Xeon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Server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914208" y="3611378"/>
            <a:ext cx="2514792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200" b="1" dirty="0">
                <a:solidFill>
                  <a:srgbClr val="8BCE13"/>
                </a:solidFill>
                <a:latin typeface="Arial"/>
                <a:cs typeface="Arial"/>
              </a:rPr>
              <a:t>SUBSCRIBER MANAGEMENT</a:t>
            </a:r>
          </a:p>
        </p:txBody>
      </p:sp>
      <p:pic>
        <p:nvPicPr>
          <p:cNvPr id="46" name="Picture 45" descr="noun_5929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2" y="2040579"/>
            <a:ext cx="233152" cy="233152"/>
          </a:xfrm>
          <a:prstGeom prst="rect">
            <a:avLst/>
          </a:prstGeom>
          <a:noFill/>
        </p:spPr>
      </p:pic>
      <p:pic>
        <p:nvPicPr>
          <p:cNvPr id="47" name="Picture 46" descr="noun_592904.-2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" y="3641812"/>
            <a:ext cx="233615" cy="233615"/>
          </a:xfrm>
          <a:prstGeom prst="rect">
            <a:avLst/>
          </a:prstGeom>
          <a:noFill/>
        </p:spPr>
      </p:pic>
      <p:cxnSp>
        <p:nvCxnSpPr>
          <p:cNvPr id="48" name="Straight Connector 47"/>
          <p:cNvCxnSpPr/>
          <p:nvPr/>
        </p:nvCxnSpPr>
        <p:spPr>
          <a:xfrm flipV="1">
            <a:off x="459185" y="1981201"/>
            <a:ext cx="0" cy="3282963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95477" y="3638550"/>
            <a:ext cx="2401148" cy="16192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624" y="2492662"/>
            <a:ext cx="4734428" cy="27651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772" y="2790217"/>
            <a:ext cx="760809" cy="2857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261" y="3667533"/>
            <a:ext cx="981742" cy="36873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6066011" y="2652151"/>
            <a:ext cx="1162243" cy="1162243"/>
          </a:xfrm>
          <a:prstGeom prst="ellipse">
            <a:avLst/>
          </a:prstGeom>
          <a:gradFill rotWithShape="1">
            <a:gsLst>
              <a:gs pos="0">
                <a:srgbClr val="1F8D9D"/>
              </a:gs>
              <a:gs pos="100000">
                <a:srgbClr val="2AB8CC"/>
              </a:gs>
            </a:gsLst>
            <a:lin ang="12600000" scaled="0"/>
          </a:gradFill>
          <a:ln>
            <a:noFill/>
          </a:ln>
          <a:effectLst>
            <a:outerShdw blurRad="40000" dist="23000" dir="5400000" sx="96000" sy="96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" h="12700"/>
          </a:sp3d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371" y="4859343"/>
            <a:ext cx="1259111" cy="398458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7477625" y="3581401"/>
            <a:ext cx="1348603" cy="1348603"/>
          </a:xfrm>
          <a:prstGeom prst="ellipse">
            <a:avLst/>
          </a:prstGeom>
          <a:gradFill rotWithShape="1">
            <a:gsLst>
              <a:gs pos="0">
                <a:srgbClr val="5F8D0D"/>
              </a:gs>
              <a:gs pos="100000">
                <a:srgbClr val="8BCE13"/>
              </a:gs>
            </a:gsLst>
            <a:lin ang="12600000" scaled="0"/>
          </a:gradFill>
          <a:ln>
            <a:noFill/>
          </a:ln>
          <a:effectLst>
            <a:outerShdw blurRad="40000" dist="23000" dir="5400000" sx="96000" sy="96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" h="12700"/>
          </a:sp3d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6029824" y="3382778"/>
            <a:ext cx="1234614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50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  <a:latin typeface="Arial"/>
                <a:cs typeface="Arial"/>
              </a:rPr>
              <a:t>SECURE PRIVATE</a:t>
            </a:r>
          </a:p>
          <a:p>
            <a:pPr marL="0" indent="0" algn="ctr">
              <a:lnSpc>
                <a:spcPct val="50000"/>
              </a:lnSpc>
              <a:spcBef>
                <a:spcPts val="50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  <a:latin typeface="Arial"/>
                <a:cs typeface="Arial"/>
              </a:rPr>
              <a:t>NETWORKING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7591925" y="4460061"/>
            <a:ext cx="1120003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Arial"/>
                <a:cs typeface="Arial"/>
              </a:rPr>
              <a:t>SUBSCRIBER</a:t>
            </a:r>
          </a:p>
          <a:p>
            <a:pPr marL="0" indent="0" algn="ctr">
              <a:lnSpc>
                <a:spcPct val="50000"/>
              </a:lnSpc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Arial"/>
                <a:cs typeface="Arial"/>
              </a:rPr>
              <a:t>MANAGEMENT</a:t>
            </a:r>
          </a:p>
        </p:txBody>
      </p:sp>
      <p:pic>
        <p:nvPicPr>
          <p:cNvPr id="58" name="Picture 57" descr="noun_5929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50" y="2866418"/>
            <a:ext cx="401164" cy="401164"/>
          </a:xfrm>
          <a:prstGeom prst="rect">
            <a:avLst/>
          </a:prstGeom>
        </p:spPr>
      </p:pic>
      <p:pic>
        <p:nvPicPr>
          <p:cNvPr id="59" name="Picture 58" descr="noun_592904.-2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40" y="3886200"/>
            <a:ext cx="458254" cy="458254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0" y="5264163"/>
            <a:ext cx="9220200" cy="0"/>
          </a:xfrm>
          <a:prstGeom prst="line">
            <a:avLst/>
          </a:prstGeom>
          <a:solidFill>
            <a:srgbClr val="CA162B"/>
          </a:solidFill>
          <a:ln w="9525" cap="flat" cmpd="sng" algn="ctr">
            <a:noFill/>
            <a:prstDash val="solid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202235" y="5264163"/>
            <a:ext cx="8704141" cy="0"/>
          </a:xfrm>
          <a:prstGeom prst="line">
            <a:avLst/>
          </a:prstGeom>
          <a:noFill/>
          <a:ln w="6350" cap="flat" cmpd="sng" algn="ctr">
            <a:solidFill>
              <a:srgbClr val="3C4855"/>
            </a:solidFill>
            <a:prstDash val="dash"/>
          </a:ln>
          <a:effectLst/>
        </p:spPr>
      </p:cxnSp>
      <p:cxnSp>
        <p:nvCxnSpPr>
          <p:cNvPr id="62" name="Straight Connector 61"/>
          <p:cNvCxnSpPr/>
          <p:nvPr/>
        </p:nvCxnSpPr>
        <p:spPr>
          <a:xfrm>
            <a:off x="202235" y="5884188"/>
            <a:ext cx="8704141" cy="0"/>
          </a:xfrm>
          <a:prstGeom prst="line">
            <a:avLst/>
          </a:prstGeom>
          <a:noFill/>
          <a:ln w="6350" cap="flat" cmpd="sng" algn="ctr">
            <a:solidFill>
              <a:srgbClr val="3C4855"/>
            </a:solidFill>
            <a:prstDash val="dash"/>
          </a:ln>
          <a:effectLst/>
        </p:spPr>
      </p:cxnSp>
      <p:sp>
        <p:nvSpPr>
          <p:cNvPr id="64" name="Oval 63"/>
          <p:cNvSpPr/>
          <p:nvPr/>
        </p:nvSpPr>
        <p:spPr>
          <a:xfrm>
            <a:off x="4958833" y="2159194"/>
            <a:ext cx="850098" cy="850098"/>
          </a:xfrm>
          <a:prstGeom prst="ellipse">
            <a:avLst/>
          </a:prstGeom>
          <a:gradFill rotWithShape="1">
            <a:gsLst>
              <a:gs pos="0">
                <a:srgbClr val="052B42"/>
              </a:gs>
              <a:gs pos="100000">
                <a:srgbClr val="0B537C"/>
              </a:gs>
            </a:gsLst>
            <a:lin ang="12600000" scaled="0"/>
          </a:gradFill>
          <a:ln>
            <a:noFill/>
          </a:ln>
          <a:effectLst>
            <a:outerShdw blurRad="40000" dist="23000" dir="5400000" sx="96000" sy="96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" h="12700"/>
          </a:sp3d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951793" y="2687482"/>
            <a:ext cx="865513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30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  <a:cs typeface="Arial"/>
              </a:rPr>
              <a:t>PRODUCTION</a:t>
            </a:r>
          </a:p>
          <a:p>
            <a:pPr marL="0" indent="0" algn="ctr">
              <a:lnSpc>
                <a:spcPct val="50000"/>
              </a:lnSpc>
              <a:spcBef>
                <a:spcPts val="30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  <a:cs typeface="Arial"/>
              </a:rPr>
              <a:t>GRADE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331" y="2337829"/>
            <a:ext cx="307103" cy="32968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8"/>
          <a:srcRect l="34732" t="34730" r="34856" b="32180"/>
          <a:stretch/>
        </p:blipFill>
        <p:spPr>
          <a:xfrm>
            <a:off x="218789" y="5275342"/>
            <a:ext cx="958330" cy="5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ounded Rectangle 91"/>
          <p:cNvSpPr>
            <a:spLocks noChangeArrowheads="1"/>
          </p:cNvSpPr>
          <p:nvPr/>
        </p:nvSpPr>
        <p:spPr bwMode="auto">
          <a:xfrm>
            <a:off x="6629401" y="1589088"/>
            <a:ext cx="2308225" cy="4310062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3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6" name="Rectangle 465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74" y="76200"/>
            <a:ext cx="8709026" cy="1325563"/>
          </a:xfrm>
        </p:spPr>
        <p:txBody>
          <a:bodyPr/>
          <a:lstStyle/>
          <a:p>
            <a:r>
              <a:rPr lang="en-US" sz="2700"/>
              <a:t>SD-WAN – with FD.io Universal Fast Data Plane</a:t>
            </a:r>
          </a:p>
        </p:txBody>
      </p: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817939"/>
            <a:ext cx="1714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" name="Picture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3902075"/>
            <a:ext cx="4302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3902075"/>
            <a:ext cx="4302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4522788"/>
            <a:ext cx="4302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" name="Picture 1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4522788"/>
            <a:ext cx="430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3" name="Picture 1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514508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" name="Picture 1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5145088"/>
            <a:ext cx="4302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" name="Rectangle 384"/>
          <p:cNvSpPr/>
          <p:nvPr/>
        </p:nvSpPr>
        <p:spPr>
          <a:xfrm>
            <a:off x="381000" y="5545138"/>
            <a:ext cx="685800" cy="322262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386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608264"/>
            <a:ext cx="427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" name="Picture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44700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" name="Picture 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18452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" name="Straight Connector 388"/>
          <p:cNvCxnSpPr/>
          <p:nvPr/>
        </p:nvCxnSpPr>
        <p:spPr>
          <a:xfrm flipV="1">
            <a:off x="627063" y="2049464"/>
            <a:ext cx="0" cy="1576387"/>
          </a:xfrm>
          <a:prstGeom prst="line">
            <a:avLst/>
          </a:prstGeom>
          <a:noFill/>
          <a:ln w="3175" cap="flat" cmpd="sng" algn="ctr">
            <a:solidFill>
              <a:srgbClr val="7185A0"/>
            </a:solidFill>
            <a:prstDash val="solid"/>
          </a:ln>
          <a:effectLst/>
        </p:spPr>
      </p:cxnSp>
      <p:sp>
        <p:nvSpPr>
          <p:cNvPr id="390" name="TextBox 389"/>
          <p:cNvSpPr txBox="1"/>
          <p:nvPr/>
        </p:nvSpPr>
        <p:spPr>
          <a:xfrm rot="16200000">
            <a:off x="-227011" y="2668589"/>
            <a:ext cx="1366837" cy="3381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kern="0" dirty="0">
                <a:solidFill>
                  <a:srgbClr val="44546A">
                    <a:lumMod val="60000"/>
                    <a:lumOff val="40000"/>
                  </a:srgbClr>
                </a:solidFill>
              </a:rPr>
              <a:t>SERVICE VIEW</a:t>
            </a:r>
          </a:p>
        </p:txBody>
      </p:sp>
      <p:cxnSp>
        <p:nvCxnSpPr>
          <p:cNvPr id="391" name="Straight Connector 390"/>
          <p:cNvCxnSpPr/>
          <p:nvPr/>
        </p:nvCxnSpPr>
        <p:spPr>
          <a:xfrm>
            <a:off x="1431926" y="3397250"/>
            <a:ext cx="5730875" cy="0"/>
          </a:xfrm>
          <a:prstGeom prst="line">
            <a:avLst/>
          </a:prstGeom>
          <a:noFill/>
          <a:ln w="6350" cap="flat" cmpd="sng" algn="ctr">
            <a:solidFill>
              <a:srgbClr val="8BCE13"/>
            </a:solidFill>
            <a:prstDash val="lgDash"/>
          </a:ln>
          <a:effectLst/>
        </p:spPr>
      </p:cxnSp>
      <p:cxnSp>
        <p:nvCxnSpPr>
          <p:cNvPr id="392" name="Straight Connector 391"/>
          <p:cNvCxnSpPr/>
          <p:nvPr/>
        </p:nvCxnSpPr>
        <p:spPr>
          <a:xfrm flipV="1">
            <a:off x="1431926" y="2819401"/>
            <a:ext cx="5578475" cy="11113"/>
          </a:xfrm>
          <a:prstGeom prst="line">
            <a:avLst/>
          </a:prstGeom>
          <a:noFill/>
          <a:ln w="6350" cap="flat" cmpd="sng" algn="ctr">
            <a:solidFill>
              <a:srgbClr val="2ABACF"/>
            </a:solidFill>
            <a:prstDash val="lgDash"/>
          </a:ln>
          <a:effectLst/>
        </p:spPr>
      </p:cxnSp>
      <p:cxnSp>
        <p:nvCxnSpPr>
          <p:cNvPr id="393" name="Straight Connector 392"/>
          <p:cNvCxnSpPr/>
          <p:nvPr/>
        </p:nvCxnSpPr>
        <p:spPr>
          <a:xfrm>
            <a:off x="1431926" y="2254250"/>
            <a:ext cx="5730875" cy="0"/>
          </a:xfrm>
          <a:prstGeom prst="line">
            <a:avLst/>
          </a:prstGeom>
          <a:noFill/>
          <a:ln w="6350" cap="flat" cmpd="sng" algn="ctr">
            <a:solidFill>
              <a:srgbClr val="0B537C"/>
            </a:solidFill>
            <a:prstDash val="lgDash"/>
          </a:ln>
          <a:effectLst/>
        </p:spPr>
      </p:cxnSp>
      <p:pic>
        <p:nvPicPr>
          <p:cNvPr id="394" name="Picture 36"/>
          <p:cNvPicPr>
            <a:picLocks noChangeAspect="1"/>
          </p:cNvPicPr>
          <p:nvPr/>
        </p:nvPicPr>
        <p:blipFill>
          <a:blip r:embed="rId1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9" y="4117976"/>
            <a:ext cx="19700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" name="Rectangle 394"/>
          <p:cNvSpPr/>
          <p:nvPr/>
        </p:nvSpPr>
        <p:spPr>
          <a:xfrm rot="18900000">
            <a:off x="1817689" y="4078289"/>
            <a:ext cx="98425" cy="98425"/>
          </a:xfrm>
          <a:prstGeom prst="rect">
            <a:avLst/>
          </a:prstGeom>
          <a:solidFill>
            <a:srgbClr val="0B537C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6" name="Rectangle 395"/>
          <p:cNvSpPr/>
          <p:nvPr/>
        </p:nvSpPr>
        <p:spPr>
          <a:xfrm rot="18900000">
            <a:off x="1795464" y="4699001"/>
            <a:ext cx="98425" cy="96838"/>
          </a:xfrm>
          <a:prstGeom prst="rect">
            <a:avLst/>
          </a:prstGeom>
          <a:solidFill>
            <a:srgbClr val="2ABACF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7" name="Rectangle 396"/>
          <p:cNvSpPr/>
          <p:nvPr/>
        </p:nvSpPr>
        <p:spPr>
          <a:xfrm rot="18900000">
            <a:off x="1814514" y="5314951"/>
            <a:ext cx="98425" cy="98425"/>
          </a:xfrm>
          <a:prstGeom prst="rect">
            <a:avLst/>
          </a:prstGeom>
          <a:solidFill>
            <a:srgbClr val="8BCE13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8" name="Rectangle 397"/>
          <p:cNvSpPr/>
          <p:nvPr/>
        </p:nvSpPr>
        <p:spPr>
          <a:xfrm rot="18900000">
            <a:off x="3151189" y="4722814"/>
            <a:ext cx="98425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9" name="Rectangle 398"/>
          <p:cNvSpPr/>
          <p:nvPr/>
        </p:nvSpPr>
        <p:spPr>
          <a:xfrm rot="18900000">
            <a:off x="3094039" y="4935539"/>
            <a:ext cx="98425" cy="9683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400" name="Straight Connector 399"/>
          <p:cNvCxnSpPr>
            <a:stCxn id="397" idx="3"/>
            <a:endCxn id="399" idx="1"/>
          </p:cNvCxnSpPr>
          <p:nvPr/>
        </p:nvCxnSpPr>
        <p:spPr>
          <a:xfrm flipV="1">
            <a:off x="1898525" y="5018756"/>
            <a:ext cx="1209928" cy="31060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01" name="Rectangle 400"/>
          <p:cNvSpPr/>
          <p:nvPr/>
        </p:nvSpPr>
        <p:spPr>
          <a:xfrm rot="18900000">
            <a:off x="3576638" y="4365626"/>
            <a:ext cx="96837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402" name="Straight Connector 401"/>
          <p:cNvCxnSpPr>
            <a:stCxn id="395" idx="3"/>
            <a:endCxn id="401" idx="1"/>
          </p:cNvCxnSpPr>
          <p:nvPr/>
        </p:nvCxnSpPr>
        <p:spPr>
          <a:xfrm>
            <a:off x="1901700" y="4092703"/>
            <a:ext cx="1689120" cy="356373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403" name="Straight Connector 402"/>
          <p:cNvCxnSpPr>
            <a:stCxn id="396" idx="2"/>
            <a:endCxn id="398" idx="1"/>
          </p:cNvCxnSpPr>
          <p:nvPr/>
        </p:nvCxnSpPr>
        <p:spPr>
          <a:xfrm>
            <a:off x="1878914" y="4781657"/>
            <a:ext cx="1286689" cy="25168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404" name="Straight Connector 403"/>
          <p:cNvCxnSpPr>
            <a:stCxn id="406" idx="1"/>
            <a:endCxn id="405" idx="3"/>
          </p:cNvCxnSpPr>
          <p:nvPr/>
        </p:nvCxnSpPr>
        <p:spPr>
          <a:xfrm flipH="1">
            <a:off x="4973744" y="4370495"/>
            <a:ext cx="1836526" cy="187907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05" name="Rectangle 404"/>
          <p:cNvSpPr/>
          <p:nvPr/>
        </p:nvSpPr>
        <p:spPr>
          <a:xfrm rot="18900000">
            <a:off x="4891088" y="4543426"/>
            <a:ext cx="96837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6" name="Rectangle 405"/>
          <p:cNvSpPr/>
          <p:nvPr/>
        </p:nvSpPr>
        <p:spPr>
          <a:xfrm rot="18900000">
            <a:off x="6796088" y="4287839"/>
            <a:ext cx="96837" cy="9683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 rot="18900000">
            <a:off x="7469189" y="5167314"/>
            <a:ext cx="96837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408" name="Straight Connector 407"/>
          <p:cNvCxnSpPr>
            <a:stCxn id="407" idx="1"/>
            <a:endCxn id="434" idx="2"/>
          </p:cNvCxnSpPr>
          <p:nvPr/>
        </p:nvCxnSpPr>
        <p:spPr>
          <a:xfrm flipH="1" flipV="1">
            <a:off x="5110037" y="5010025"/>
            <a:ext cx="2373334" cy="24073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09" name="TextBox 67"/>
          <p:cNvSpPr txBox="1">
            <a:spLocks noChangeArrowheads="1"/>
          </p:cNvSpPr>
          <p:nvPr/>
        </p:nvSpPr>
        <p:spPr bwMode="auto">
          <a:xfrm>
            <a:off x="1380842" y="2246313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410" name="TextBox 71"/>
          <p:cNvSpPr txBox="1">
            <a:spLocks noChangeArrowheads="1"/>
          </p:cNvSpPr>
          <p:nvPr/>
        </p:nvSpPr>
        <p:spPr bwMode="auto">
          <a:xfrm>
            <a:off x="883654" y="24304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411" name="TextBox 72"/>
          <p:cNvSpPr txBox="1">
            <a:spLocks noChangeArrowheads="1"/>
          </p:cNvSpPr>
          <p:nvPr/>
        </p:nvSpPr>
        <p:spPr bwMode="auto">
          <a:xfrm>
            <a:off x="883654" y="30019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412" name="TextBox 73"/>
          <p:cNvSpPr txBox="1">
            <a:spLocks noChangeArrowheads="1"/>
          </p:cNvSpPr>
          <p:nvPr/>
        </p:nvSpPr>
        <p:spPr bwMode="auto">
          <a:xfrm>
            <a:off x="883654" y="35814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413" name="TextBox 74"/>
          <p:cNvSpPr txBox="1">
            <a:spLocks noChangeArrowheads="1"/>
          </p:cNvSpPr>
          <p:nvPr/>
        </p:nvSpPr>
        <p:spPr bwMode="auto">
          <a:xfrm>
            <a:off x="3152776" y="1912938"/>
            <a:ext cx="1738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800" b="1" u="sng" kern="0">
                <a:solidFill>
                  <a:srgbClr val="69778C"/>
                </a:solidFill>
                <a:latin typeface="Arial" charset="0"/>
              </a:rPr>
              <a:t>Software Defined – WAN</a:t>
            </a:r>
          </a:p>
        </p:txBody>
      </p:sp>
      <p:sp>
        <p:nvSpPr>
          <p:cNvPr id="414" name="TextBox 75"/>
          <p:cNvSpPr txBox="1">
            <a:spLocks noChangeArrowheads="1"/>
          </p:cNvSpPr>
          <p:nvPr/>
        </p:nvSpPr>
        <p:spPr bwMode="auto">
          <a:xfrm>
            <a:off x="1380842" y="2819400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415" name="TextBox 76"/>
          <p:cNvSpPr txBox="1">
            <a:spLocks noChangeArrowheads="1"/>
          </p:cNvSpPr>
          <p:nvPr/>
        </p:nvSpPr>
        <p:spPr bwMode="auto">
          <a:xfrm>
            <a:off x="1380842" y="3387725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667001" y="225423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IPSec/SSL Crypto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2667001" y="281938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IPSec/SSL Crypto</a:t>
            </a:r>
          </a:p>
        </p:txBody>
      </p:sp>
      <p:sp>
        <p:nvSpPr>
          <p:cNvPr id="418" name="TextBox 417"/>
          <p:cNvSpPr txBox="1"/>
          <p:nvPr/>
        </p:nvSpPr>
        <p:spPr>
          <a:xfrm>
            <a:off x="2667001" y="3394061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IPSec/SSL Crypto</a:t>
            </a:r>
          </a:p>
        </p:txBody>
      </p:sp>
      <p:sp>
        <p:nvSpPr>
          <p:cNvPr id="419" name="TextBox 91"/>
          <p:cNvSpPr txBox="1">
            <a:spLocks noChangeArrowheads="1"/>
          </p:cNvSpPr>
          <p:nvPr/>
        </p:nvSpPr>
        <p:spPr bwMode="auto">
          <a:xfrm>
            <a:off x="767139" y="4254500"/>
            <a:ext cx="381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Site 1</a:t>
            </a:r>
          </a:p>
        </p:txBody>
      </p:sp>
      <p:sp>
        <p:nvSpPr>
          <p:cNvPr id="420" name="TextBox 92"/>
          <p:cNvSpPr txBox="1">
            <a:spLocks noChangeArrowheads="1"/>
          </p:cNvSpPr>
          <p:nvPr/>
        </p:nvSpPr>
        <p:spPr bwMode="auto">
          <a:xfrm>
            <a:off x="1615595" y="4254500"/>
            <a:ext cx="3946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Site N</a:t>
            </a:r>
          </a:p>
        </p:txBody>
      </p:sp>
      <p:sp>
        <p:nvSpPr>
          <p:cNvPr id="421" name="TextBox 93"/>
          <p:cNvSpPr txBox="1">
            <a:spLocks noChangeArrowheads="1"/>
          </p:cNvSpPr>
          <p:nvPr/>
        </p:nvSpPr>
        <p:spPr bwMode="auto">
          <a:xfrm>
            <a:off x="1095584" y="4319588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422" name="TextBox 94"/>
          <p:cNvSpPr txBox="1">
            <a:spLocks noChangeArrowheads="1"/>
          </p:cNvSpPr>
          <p:nvPr/>
        </p:nvSpPr>
        <p:spPr bwMode="auto">
          <a:xfrm>
            <a:off x="1095584" y="4943475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423" name="TextBox 95"/>
          <p:cNvSpPr txBox="1">
            <a:spLocks noChangeArrowheads="1"/>
          </p:cNvSpPr>
          <p:nvPr/>
        </p:nvSpPr>
        <p:spPr bwMode="auto">
          <a:xfrm>
            <a:off x="1095584" y="55626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424" name="TextBox 96"/>
          <p:cNvSpPr txBox="1">
            <a:spLocks noChangeArrowheads="1"/>
          </p:cNvSpPr>
          <p:nvPr/>
        </p:nvSpPr>
        <p:spPr bwMode="auto">
          <a:xfrm>
            <a:off x="767139" y="4906963"/>
            <a:ext cx="381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Site 1</a:t>
            </a:r>
          </a:p>
        </p:txBody>
      </p:sp>
      <p:sp>
        <p:nvSpPr>
          <p:cNvPr id="425" name="TextBox 97"/>
          <p:cNvSpPr txBox="1">
            <a:spLocks noChangeArrowheads="1"/>
          </p:cNvSpPr>
          <p:nvPr/>
        </p:nvSpPr>
        <p:spPr bwMode="auto">
          <a:xfrm>
            <a:off x="1615595" y="4906963"/>
            <a:ext cx="3946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Site N</a:t>
            </a:r>
          </a:p>
        </p:txBody>
      </p:sp>
      <p:sp>
        <p:nvSpPr>
          <p:cNvPr id="426" name="TextBox 98"/>
          <p:cNvSpPr txBox="1">
            <a:spLocks noChangeArrowheads="1"/>
          </p:cNvSpPr>
          <p:nvPr/>
        </p:nvSpPr>
        <p:spPr bwMode="auto">
          <a:xfrm>
            <a:off x="767139" y="5495925"/>
            <a:ext cx="381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Site 1</a:t>
            </a:r>
          </a:p>
        </p:txBody>
      </p:sp>
      <p:sp>
        <p:nvSpPr>
          <p:cNvPr id="427" name="TextBox 99"/>
          <p:cNvSpPr txBox="1">
            <a:spLocks noChangeArrowheads="1"/>
          </p:cNvSpPr>
          <p:nvPr/>
        </p:nvSpPr>
        <p:spPr bwMode="auto">
          <a:xfrm>
            <a:off x="1615595" y="5499100"/>
            <a:ext cx="3946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Site N</a:t>
            </a:r>
          </a:p>
        </p:txBody>
      </p:sp>
      <p:sp>
        <p:nvSpPr>
          <p:cNvPr id="428" name="TextBox 100"/>
          <p:cNvSpPr txBox="1">
            <a:spLocks noChangeArrowheads="1"/>
          </p:cNvSpPr>
          <p:nvPr/>
        </p:nvSpPr>
        <p:spPr bwMode="auto">
          <a:xfrm>
            <a:off x="3551239" y="4606925"/>
            <a:ext cx="1184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60000"/>
              </a:lnSpc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en-US" sz="1000" b="1" kern="0">
                <a:solidFill>
                  <a:srgbClr val="8497B0"/>
                </a:solidFill>
                <a:latin typeface="Arial" charset="0"/>
              </a:rPr>
              <a:t>IP Network</a:t>
            </a:r>
          </a:p>
          <a:p>
            <a:pPr algn="ctr" fontAlgn="base">
              <a:lnSpc>
                <a:spcPct val="60000"/>
              </a:lnSpc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en-US" sz="1000" b="1" kern="0">
                <a:solidFill>
                  <a:srgbClr val="8497B0"/>
                </a:solidFill>
                <a:latin typeface="Arial" charset="0"/>
              </a:rPr>
              <a:t>Private or Public</a:t>
            </a:r>
          </a:p>
        </p:txBody>
      </p:sp>
      <p:sp>
        <p:nvSpPr>
          <p:cNvPr id="429" name="TextBox 129"/>
          <p:cNvSpPr txBox="1">
            <a:spLocks noChangeArrowheads="1"/>
          </p:cNvSpPr>
          <p:nvPr/>
        </p:nvSpPr>
        <p:spPr bwMode="auto">
          <a:xfrm>
            <a:off x="6995218" y="4806950"/>
            <a:ext cx="6447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Data Center1</a:t>
            </a:r>
          </a:p>
        </p:txBody>
      </p:sp>
      <p:sp>
        <p:nvSpPr>
          <p:cNvPr id="430" name="TextBox 130"/>
          <p:cNvSpPr txBox="1">
            <a:spLocks noChangeArrowheads="1"/>
          </p:cNvSpPr>
          <p:nvPr/>
        </p:nvSpPr>
        <p:spPr bwMode="auto">
          <a:xfrm>
            <a:off x="7714356" y="5629275"/>
            <a:ext cx="6447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Data Center2</a:t>
            </a:r>
          </a:p>
        </p:txBody>
      </p:sp>
      <p:sp>
        <p:nvSpPr>
          <p:cNvPr id="431" name="TextBox 131"/>
          <p:cNvSpPr txBox="1">
            <a:spLocks noChangeArrowheads="1"/>
          </p:cNvSpPr>
          <p:nvPr/>
        </p:nvSpPr>
        <p:spPr bwMode="auto">
          <a:xfrm>
            <a:off x="6996729" y="4627563"/>
            <a:ext cx="6607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08993"/>
                </a:solidFill>
                <a:latin typeface="Arial" charset="0"/>
              </a:rPr>
              <a:t>SD-WAN Hub</a:t>
            </a:r>
          </a:p>
        </p:txBody>
      </p:sp>
      <p:sp>
        <p:nvSpPr>
          <p:cNvPr id="432" name="TextBox 132"/>
          <p:cNvSpPr txBox="1">
            <a:spLocks noChangeArrowheads="1"/>
          </p:cNvSpPr>
          <p:nvPr/>
        </p:nvSpPr>
        <p:spPr bwMode="auto">
          <a:xfrm>
            <a:off x="7693642" y="5438775"/>
            <a:ext cx="6607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08993"/>
                </a:solidFill>
                <a:latin typeface="Arial" charset="0"/>
              </a:rPr>
              <a:t>SD-WAN Hub</a:t>
            </a:r>
          </a:p>
        </p:txBody>
      </p:sp>
      <p:sp>
        <p:nvSpPr>
          <p:cNvPr id="433" name="TextBox 133"/>
          <p:cNvSpPr txBox="1">
            <a:spLocks noChangeArrowheads="1"/>
          </p:cNvSpPr>
          <p:nvPr/>
        </p:nvSpPr>
        <p:spPr bwMode="auto">
          <a:xfrm>
            <a:off x="6973285" y="40052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4" name="Rectangle 433"/>
          <p:cNvSpPr/>
          <p:nvPr/>
        </p:nvSpPr>
        <p:spPr>
          <a:xfrm rot="18900000">
            <a:off x="5026026" y="4926014"/>
            <a:ext cx="98425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35" name="TextBox 134"/>
          <p:cNvSpPr txBox="1">
            <a:spLocks noChangeArrowheads="1"/>
          </p:cNvSpPr>
          <p:nvPr/>
        </p:nvSpPr>
        <p:spPr bwMode="auto">
          <a:xfrm>
            <a:off x="7264591" y="40052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6" name="TextBox 135"/>
          <p:cNvSpPr txBox="1">
            <a:spLocks noChangeArrowheads="1"/>
          </p:cNvSpPr>
          <p:nvPr/>
        </p:nvSpPr>
        <p:spPr bwMode="auto">
          <a:xfrm>
            <a:off x="7661466" y="48180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7" name="TextBox 136"/>
          <p:cNvSpPr txBox="1">
            <a:spLocks noChangeArrowheads="1"/>
          </p:cNvSpPr>
          <p:nvPr/>
        </p:nvSpPr>
        <p:spPr bwMode="auto">
          <a:xfrm>
            <a:off x="7953565" y="48180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8" name="TextBox 140"/>
          <p:cNvSpPr txBox="1">
            <a:spLocks noChangeArrowheads="1"/>
          </p:cNvSpPr>
          <p:nvPr/>
        </p:nvSpPr>
        <p:spPr bwMode="auto">
          <a:xfrm>
            <a:off x="6837364" y="1636713"/>
            <a:ext cx="1997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800" b="1" u="sng" kern="0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sp>
        <p:nvSpPr>
          <p:cNvPr id="439" name="Rounded Rectangle 148"/>
          <p:cNvSpPr>
            <a:spLocks noChangeArrowheads="1"/>
          </p:cNvSpPr>
          <p:nvPr/>
        </p:nvSpPr>
        <p:spPr bwMode="auto">
          <a:xfrm>
            <a:off x="2027238" y="3898147"/>
            <a:ext cx="1009650" cy="498396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HQ-to-HQ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Branch-to-HQ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Branch-to-Branch</a:t>
            </a:r>
          </a:p>
        </p:txBody>
      </p:sp>
      <p:sp>
        <p:nvSpPr>
          <p:cNvPr id="440" name="Rounded Rectangle 149"/>
          <p:cNvSpPr>
            <a:spLocks noChangeArrowheads="1"/>
          </p:cNvSpPr>
          <p:nvPr/>
        </p:nvSpPr>
        <p:spPr bwMode="auto">
          <a:xfrm>
            <a:off x="3249614" y="3888939"/>
            <a:ext cx="1724025" cy="213598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Secure and Fast Private Networking</a:t>
            </a:r>
          </a:p>
        </p:txBody>
      </p:sp>
      <p:sp>
        <p:nvSpPr>
          <p:cNvPr id="441" name="Rounded Rectangle 150"/>
          <p:cNvSpPr>
            <a:spLocks noChangeArrowheads="1"/>
          </p:cNvSpPr>
          <p:nvPr/>
        </p:nvSpPr>
        <p:spPr bwMode="auto">
          <a:xfrm>
            <a:off x="5146675" y="3889415"/>
            <a:ext cx="1295400" cy="498396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HQ-to-PrivateCloud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Branch-to-PrivateCloud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HomeUser-to-PrivateCloud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2990851" y="5111869"/>
            <a:ext cx="2539749" cy="837962"/>
          </a:xfrm>
          <a:prstGeom prst="roundRect">
            <a:avLst>
              <a:gd name="adj" fmla="val 12092"/>
            </a:avLst>
          </a:prstGeom>
          <a:solidFill>
            <a:srgbClr val="FFFFFF">
              <a:alpha val="80000"/>
            </a:srgbClr>
          </a:solidFill>
          <a:ln w="3175" cmpd="sng">
            <a:solidFill>
              <a:srgbClr val="7185A0">
                <a:alpha val="57000"/>
              </a:srgbClr>
            </a:solidFill>
          </a:ln>
        </p:spPr>
        <p:txBody>
          <a:bodyPr wrap="square"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1000" b="1" kern="0" dirty="0">
                <a:solidFill>
                  <a:srgbClr val="797979"/>
                </a:solidFill>
                <a:latin typeface="Arial"/>
              </a:rPr>
              <a:t>FD.io SD-WAN Service Properties:</a:t>
            </a:r>
          </a:p>
          <a:p>
            <a:pPr marL="228594" indent="-228594" defTabSz="685783">
              <a:spcAft>
                <a:spcPts val="200"/>
              </a:spcAft>
              <a:buFontTx/>
              <a:buAutoNum type="alphaUcPeriod"/>
              <a:defRPr/>
            </a:pPr>
            <a:r>
              <a:rPr lang="en-US" sz="1000" b="1" kern="0" dirty="0">
                <a:solidFill>
                  <a:srgbClr val="9BD313"/>
                </a:solidFill>
                <a:latin typeface="Arial"/>
              </a:rPr>
              <a:t>Native cloud network</a:t>
            </a:r>
            <a:r>
              <a:rPr lang="en-US" sz="1000" kern="0" dirty="0">
                <a:solidFill>
                  <a:srgbClr val="9BD313"/>
                </a:solidFill>
                <a:latin typeface="Arial"/>
              </a:rPr>
              <a:t> </a:t>
            </a:r>
            <a:r>
              <a:rPr lang="en-US" sz="1000" kern="0" dirty="0">
                <a:solidFill>
                  <a:srgbClr val="797979"/>
                </a:solidFill>
                <a:latin typeface="Arial"/>
              </a:rPr>
              <a:t>data plane</a:t>
            </a:r>
          </a:p>
          <a:p>
            <a:pPr marL="228594" indent="-228594" defTabSz="685783">
              <a:spcAft>
                <a:spcPts val="200"/>
              </a:spcAft>
              <a:buFontTx/>
              <a:buAutoNum type="alphaUcPeriod"/>
              <a:defRPr/>
            </a:pPr>
            <a:r>
              <a:rPr lang="en-US" sz="1000" b="1" kern="0" dirty="0">
                <a:solidFill>
                  <a:srgbClr val="2CC6D7"/>
                </a:solidFill>
                <a:latin typeface="Arial"/>
              </a:rPr>
              <a:t>Fast</a:t>
            </a:r>
            <a:r>
              <a:rPr lang="en-US" sz="1000" kern="0" dirty="0">
                <a:solidFill>
                  <a:srgbClr val="2CC6D7"/>
                </a:solidFill>
                <a:latin typeface="Arial"/>
              </a:rPr>
              <a:t> </a:t>
            </a:r>
            <a:r>
              <a:rPr lang="en-US" sz="1000" kern="0" dirty="0">
                <a:solidFill>
                  <a:srgbClr val="797979"/>
                </a:solidFill>
                <a:latin typeface="Arial"/>
              </a:rPr>
              <a:t>and</a:t>
            </a:r>
            <a:r>
              <a:rPr lang="en-US" sz="1000" kern="0" dirty="0">
                <a:solidFill>
                  <a:srgbClr val="2CC6D7"/>
                </a:solidFill>
                <a:latin typeface="Arial"/>
              </a:rPr>
              <a:t> </a:t>
            </a:r>
            <a:r>
              <a:rPr lang="en-US" sz="1000" b="1" kern="0" dirty="0">
                <a:solidFill>
                  <a:srgbClr val="2CC6D7"/>
                </a:solidFill>
                <a:latin typeface="Arial"/>
              </a:rPr>
              <a:t>Efficient</a:t>
            </a:r>
          </a:p>
          <a:p>
            <a:pPr marL="228594" indent="-228594" defTabSz="685783">
              <a:spcAft>
                <a:spcPts val="200"/>
              </a:spcAft>
              <a:buFontTx/>
              <a:buAutoNum type="alphaUcPeriod"/>
              <a:defRPr/>
            </a:pPr>
            <a:r>
              <a:rPr lang="en-US" sz="1000" b="1" kern="0" dirty="0">
                <a:solidFill>
                  <a:srgbClr val="01678F"/>
                </a:solidFill>
                <a:latin typeface="Arial"/>
              </a:rPr>
              <a:t>Over 20GE of net I/O per CPU core</a:t>
            </a:r>
          </a:p>
        </p:txBody>
      </p:sp>
      <p:sp>
        <p:nvSpPr>
          <p:cNvPr id="444" name="Rectangle 443"/>
          <p:cNvSpPr/>
          <p:nvPr/>
        </p:nvSpPr>
        <p:spPr>
          <a:xfrm rot="18900000">
            <a:off x="7019926" y="2198689"/>
            <a:ext cx="98425" cy="98425"/>
          </a:xfrm>
          <a:prstGeom prst="rect">
            <a:avLst/>
          </a:prstGeom>
          <a:solidFill>
            <a:srgbClr val="0B537C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5" name="Rectangle 444"/>
          <p:cNvSpPr/>
          <p:nvPr/>
        </p:nvSpPr>
        <p:spPr>
          <a:xfrm rot="18900000">
            <a:off x="7019926" y="2774951"/>
            <a:ext cx="98425" cy="98425"/>
          </a:xfrm>
          <a:prstGeom prst="rect">
            <a:avLst/>
          </a:prstGeom>
          <a:solidFill>
            <a:srgbClr val="2ABACF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6" name="Rectangle 445"/>
          <p:cNvSpPr/>
          <p:nvPr/>
        </p:nvSpPr>
        <p:spPr>
          <a:xfrm rot="18900000">
            <a:off x="7019926" y="3340101"/>
            <a:ext cx="98425" cy="98425"/>
          </a:xfrm>
          <a:prstGeom prst="rect">
            <a:avLst/>
          </a:prstGeom>
          <a:solidFill>
            <a:srgbClr val="8BCE13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7" name="TextBox 173"/>
          <p:cNvSpPr txBox="1">
            <a:spLocks noChangeArrowheads="1"/>
          </p:cNvSpPr>
          <p:nvPr/>
        </p:nvSpPr>
        <p:spPr bwMode="auto">
          <a:xfrm>
            <a:off x="6967568" y="243046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448" name="TextBox 174"/>
          <p:cNvSpPr txBox="1">
            <a:spLocks noChangeArrowheads="1"/>
          </p:cNvSpPr>
          <p:nvPr/>
        </p:nvSpPr>
        <p:spPr bwMode="auto">
          <a:xfrm>
            <a:off x="8170769" y="21367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449" name="TextBox 175"/>
          <p:cNvSpPr txBox="1">
            <a:spLocks noChangeArrowheads="1"/>
          </p:cNvSpPr>
          <p:nvPr/>
        </p:nvSpPr>
        <p:spPr bwMode="auto">
          <a:xfrm>
            <a:off x="6967568" y="3006725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450" name="TextBox 176"/>
          <p:cNvSpPr txBox="1">
            <a:spLocks noChangeArrowheads="1"/>
          </p:cNvSpPr>
          <p:nvPr/>
        </p:nvSpPr>
        <p:spPr bwMode="auto">
          <a:xfrm>
            <a:off x="6967568" y="359251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451" name="TextBox 177"/>
          <p:cNvSpPr txBox="1">
            <a:spLocks noChangeArrowheads="1"/>
          </p:cNvSpPr>
          <p:nvPr/>
        </p:nvSpPr>
        <p:spPr bwMode="auto">
          <a:xfrm>
            <a:off x="8170769" y="27082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452" name="TextBox 178"/>
          <p:cNvSpPr txBox="1">
            <a:spLocks noChangeArrowheads="1"/>
          </p:cNvSpPr>
          <p:nvPr/>
        </p:nvSpPr>
        <p:spPr bwMode="auto">
          <a:xfrm>
            <a:off x="8170769" y="3282950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453" name="Picture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16126"/>
            <a:ext cx="4333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" name="Picture 8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584451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" name="Picture 8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181350"/>
            <a:ext cx="436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" name="Picture 8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35163"/>
            <a:ext cx="7635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7" name="Picture 8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19363"/>
            <a:ext cx="763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" name="Pictur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3090864"/>
            <a:ext cx="763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9" name="Rectangle 458"/>
          <p:cNvSpPr/>
          <p:nvPr/>
        </p:nvSpPr>
        <p:spPr>
          <a:xfrm rot="18900000">
            <a:off x="1331914" y="2774951"/>
            <a:ext cx="96837" cy="98425"/>
          </a:xfrm>
          <a:prstGeom prst="rect">
            <a:avLst/>
          </a:prstGeom>
          <a:solidFill>
            <a:srgbClr val="2ABACF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60" name="Rectangle 459"/>
          <p:cNvSpPr/>
          <p:nvPr/>
        </p:nvSpPr>
        <p:spPr>
          <a:xfrm rot="18900000">
            <a:off x="1331914" y="3340101"/>
            <a:ext cx="96837" cy="98425"/>
          </a:xfrm>
          <a:prstGeom prst="rect">
            <a:avLst/>
          </a:prstGeom>
          <a:solidFill>
            <a:srgbClr val="8BCE13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61" name="Rectangle 460"/>
          <p:cNvSpPr/>
          <p:nvPr/>
        </p:nvSpPr>
        <p:spPr>
          <a:xfrm rot="18900000">
            <a:off x="1331914" y="2198689"/>
            <a:ext cx="96837" cy="98425"/>
          </a:xfrm>
          <a:prstGeom prst="rect">
            <a:avLst/>
          </a:prstGeom>
          <a:solidFill>
            <a:srgbClr val="0B537C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762000" y="5721335"/>
            <a:ext cx="2133600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*Overlay encapsulations: VXLAN, LISP GPE</a:t>
            </a:r>
          </a:p>
        </p:txBody>
      </p:sp>
      <p:pic>
        <p:nvPicPr>
          <p:cNvPr id="463" name="Picture 10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2" t="34731" r="34856" b="32179"/>
          <a:stretch>
            <a:fillRect/>
          </a:stretch>
        </p:blipFill>
        <p:spPr bwMode="auto">
          <a:xfrm>
            <a:off x="4527551" y="5499101"/>
            <a:ext cx="396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" name="TextBox 463"/>
          <p:cNvSpPr txBox="1"/>
          <p:nvPr/>
        </p:nvSpPr>
        <p:spPr>
          <a:xfrm rot="16200000">
            <a:off x="-388936" y="4600576"/>
            <a:ext cx="1690687" cy="2778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kern="0" dirty="0">
                <a:solidFill>
                  <a:srgbClr val="44546A">
                    <a:lumMod val="60000"/>
                    <a:lumOff val="40000"/>
                  </a:srgbClr>
                </a:solidFill>
              </a:rPr>
              <a:t>PHYSICAL VIEW</a:t>
            </a:r>
          </a:p>
        </p:txBody>
      </p:sp>
      <p:cxnSp>
        <p:nvCxnSpPr>
          <p:cNvPr id="465" name="Straight Connector 464"/>
          <p:cNvCxnSpPr/>
          <p:nvPr/>
        </p:nvCxnSpPr>
        <p:spPr>
          <a:xfrm flipV="1">
            <a:off x="627063" y="3827463"/>
            <a:ext cx="0" cy="1822450"/>
          </a:xfrm>
          <a:prstGeom prst="line">
            <a:avLst/>
          </a:prstGeom>
          <a:noFill/>
          <a:ln w="3175" cap="flat" cmpd="sng" algn="ctr">
            <a:solidFill>
              <a:srgbClr val="7185A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3681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/>
          <p:cNvSpPr/>
          <p:nvPr/>
        </p:nvSpPr>
        <p:spPr>
          <a:xfrm>
            <a:off x="381000" y="5486401"/>
            <a:ext cx="685800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Rounded Rectangle 139"/>
          <p:cNvSpPr>
            <a:spLocks noChangeArrowheads="1"/>
          </p:cNvSpPr>
          <p:nvPr/>
        </p:nvSpPr>
        <p:spPr bwMode="auto">
          <a:xfrm>
            <a:off x="6629401" y="1589088"/>
            <a:ext cx="2308225" cy="4310062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3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5" name="TextBox 140"/>
          <p:cNvSpPr txBox="1">
            <a:spLocks noChangeArrowheads="1"/>
          </p:cNvSpPr>
          <p:nvPr/>
        </p:nvSpPr>
        <p:spPr bwMode="auto">
          <a:xfrm>
            <a:off x="6837364" y="1636713"/>
            <a:ext cx="1997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pic>
        <p:nvPicPr>
          <p:cNvPr id="23557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608264"/>
            <a:ext cx="427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44700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18452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Straight Connector 141"/>
          <p:cNvCxnSpPr/>
          <p:nvPr/>
        </p:nvCxnSpPr>
        <p:spPr>
          <a:xfrm flipV="1">
            <a:off x="627063" y="2049464"/>
            <a:ext cx="0" cy="1576387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 rot="16200000">
            <a:off x="-227011" y="2668589"/>
            <a:ext cx="1366837" cy="3381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SERVICE VIEW</a:t>
            </a:r>
          </a:p>
        </p:txBody>
      </p:sp>
      <p:cxnSp>
        <p:nvCxnSpPr>
          <p:cNvPr id="144" name="Straight Connector 143"/>
          <p:cNvCxnSpPr/>
          <p:nvPr/>
        </p:nvCxnSpPr>
        <p:spPr>
          <a:xfrm>
            <a:off x="1431926" y="3397250"/>
            <a:ext cx="5730875" cy="0"/>
          </a:xfrm>
          <a:prstGeom prst="line">
            <a:avLst/>
          </a:prstGeom>
          <a:ln w="6350" cmpd="sng">
            <a:solidFill>
              <a:srgbClr val="8BCE1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1431926" y="2819401"/>
            <a:ext cx="5578475" cy="11113"/>
          </a:xfrm>
          <a:prstGeom prst="line">
            <a:avLst/>
          </a:prstGeom>
          <a:ln w="6350" cmpd="sng">
            <a:solidFill>
              <a:srgbClr val="2ABAC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431926" y="2254250"/>
            <a:ext cx="5730875" cy="0"/>
          </a:xfrm>
          <a:prstGeom prst="line">
            <a:avLst/>
          </a:prstGeom>
          <a:ln w="6350" cmpd="sng">
            <a:solidFill>
              <a:srgbClr val="0B537C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5" name="TextBox 146"/>
          <p:cNvSpPr txBox="1">
            <a:spLocks noChangeArrowheads="1"/>
          </p:cNvSpPr>
          <p:nvPr/>
        </p:nvSpPr>
        <p:spPr bwMode="auto">
          <a:xfrm>
            <a:off x="1380842" y="2246313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23566" name="TextBox 147"/>
          <p:cNvSpPr txBox="1">
            <a:spLocks noChangeArrowheads="1"/>
          </p:cNvSpPr>
          <p:nvPr/>
        </p:nvSpPr>
        <p:spPr bwMode="auto">
          <a:xfrm>
            <a:off x="883654" y="24304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23567" name="TextBox 148"/>
          <p:cNvSpPr txBox="1">
            <a:spLocks noChangeArrowheads="1"/>
          </p:cNvSpPr>
          <p:nvPr/>
        </p:nvSpPr>
        <p:spPr bwMode="auto">
          <a:xfrm>
            <a:off x="883654" y="30019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23568" name="TextBox 149"/>
          <p:cNvSpPr txBox="1">
            <a:spLocks noChangeArrowheads="1"/>
          </p:cNvSpPr>
          <p:nvPr/>
        </p:nvSpPr>
        <p:spPr bwMode="auto">
          <a:xfrm>
            <a:off x="883654" y="35814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23569" name="TextBox 150"/>
          <p:cNvSpPr txBox="1">
            <a:spLocks noChangeArrowheads="1"/>
          </p:cNvSpPr>
          <p:nvPr/>
        </p:nvSpPr>
        <p:spPr bwMode="auto">
          <a:xfrm>
            <a:off x="3152776" y="1912938"/>
            <a:ext cx="1738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Software Defined – WAN</a:t>
            </a:r>
          </a:p>
        </p:txBody>
      </p:sp>
      <p:sp>
        <p:nvSpPr>
          <p:cNvPr id="23570" name="TextBox 151"/>
          <p:cNvSpPr txBox="1">
            <a:spLocks noChangeArrowheads="1"/>
          </p:cNvSpPr>
          <p:nvPr/>
        </p:nvSpPr>
        <p:spPr bwMode="auto">
          <a:xfrm>
            <a:off x="1380842" y="2819400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23571" name="TextBox 152"/>
          <p:cNvSpPr txBox="1">
            <a:spLocks noChangeArrowheads="1"/>
          </p:cNvSpPr>
          <p:nvPr/>
        </p:nvSpPr>
        <p:spPr bwMode="auto">
          <a:xfrm>
            <a:off x="1380842" y="3387725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667001" y="225423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2667001" y="281938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667001" y="3394061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7" name="Rectangle 156"/>
          <p:cNvSpPr/>
          <p:nvPr/>
        </p:nvSpPr>
        <p:spPr>
          <a:xfrm rot="18900000">
            <a:off x="7019926" y="2198689"/>
            <a:ext cx="98425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 rot="18900000">
            <a:off x="7019926" y="2774951"/>
            <a:ext cx="98425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 rot="18900000">
            <a:off x="7019926" y="3340101"/>
            <a:ext cx="98425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578" name="TextBox 159"/>
          <p:cNvSpPr txBox="1">
            <a:spLocks noChangeArrowheads="1"/>
          </p:cNvSpPr>
          <p:nvPr/>
        </p:nvSpPr>
        <p:spPr bwMode="auto">
          <a:xfrm>
            <a:off x="6967568" y="243046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3579" name="TextBox 160"/>
          <p:cNvSpPr txBox="1">
            <a:spLocks noChangeArrowheads="1"/>
          </p:cNvSpPr>
          <p:nvPr/>
        </p:nvSpPr>
        <p:spPr bwMode="auto">
          <a:xfrm>
            <a:off x="8170769" y="21367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23580" name="TextBox 161"/>
          <p:cNvSpPr txBox="1">
            <a:spLocks noChangeArrowheads="1"/>
          </p:cNvSpPr>
          <p:nvPr/>
        </p:nvSpPr>
        <p:spPr bwMode="auto">
          <a:xfrm>
            <a:off x="6967568" y="3006725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3581" name="TextBox 162"/>
          <p:cNvSpPr txBox="1">
            <a:spLocks noChangeArrowheads="1"/>
          </p:cNvSpPr>
          <p:nvPr/>
        </p:nvSpPr>
        <p:spPr bwMode="auto">
          <a:xfrm>
            <a:off x="6967568" y="359251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3582" name="TextBox 163"/>
          <p:cNvSpPr txBox="1">
            <a:spLocks noChangeArrowheads="1"/>
          </p:cNvSpPr>
          <p:nvPr/>
        </p:nvSpPr>
        <p:spPr bwMode="auto">
          <a:xfrm>
            <a:off x="8170769" y="27082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23583" name="TextBox 164"/>
          <p:cNvSpPr txBox="1">
            <a:spLocks noChangeArrowheads="1"/>
          </p:cNvSpPr>
          <p:nvPr/>
        </p:nvSpPr>
        <p:spPr bwMode="auto">
          <a:xfrm>
            <a:off x="8170769" y="3282950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23584" name="Picture 1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16126"/>
            <a:ext cx="4333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1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584451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1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181350"/>
            <a:ext cx="436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Picture 1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35163"/>
            <a:ext cx="7635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8" name="Picture 1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19363"/>
            <a:ext cx="763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1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3090864"/>
            <a:ext cx="763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Rectangle 182"/>
          <p:cNvSpPr/>
          <p:nvPr/>
        </p:nvSpPr>
        <p:spPr>
          <a:xfrm rot="18900000">
            <a:off x="1331914" y="2774951"/>
            <a:ext cx="96837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 rot="18900000">
            <a:off x="1331914" y="3340101"/>
            <a:ext cx="96837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 rot="18900000">
            <a:off x="1331914" y="2198689"/>
            <a:ext cx="96837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388936" y="4683126"/>
            <a:ext cx="1690687" cy="2778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PHYSICAL VIEW</a:t>
            </a:r>
          </a:p>
        </p:txBody>
      </p:sp>
      <p:cxnSp>
        <p:nvCxnSpPr>
          <p:cNvPr id="187" name="Straight Connector 186"/>
          <p:cNvCxnSpPr/>
          <p:nvPr/>
        </p:nvCxnSpPr>
        <p:spPr>
          <a:xfrm flipV="1">
            <a:off x="615950" y="3835401"/>
            <a:ext cx="0" cy="1973263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ectangle 187"/>
          <p:cNvSpPr/>
          <p:nvPr/>
        </p:nvSpPr>
        <p:spPr>
          <a:xfrm rot="5400000">
            <a:off x="994808" y="5091639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1-4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942976" y="5483226"/>
            <a:ext cx="368300" cy="15875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190" name="Rectangle 189"/>
          <p:cNvSpPr/>
          <p:nvPr/>
        </p:nvSpPr>
        <p:spPr>
          <a:xfrm rot="5400000">
            <a:off x="1061250" y="5523315"/>
            <a:ext cx="137348" cy="375329"/>
          </a:xfrm>
          <a:prstGeom prst="rect">
            <a:avLst/>
          </a:prstGeom>
          <a:solidFill>
            <a:srgbClr val="8BCE13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Sites 1..N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1400176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192" name="Rectangle 191"/>
          <p:cNvSpPr/>
          <p:nvPr/>
        </p:nvSpPr>
        <p:spPr>
          <a:xfrm rot="5400000">
            <a:off x="1518450" y="5522644"/>
            <a:ext cx="137348" cy="375329"/>
          </a:xfrm>
          <a:prstGeom prst="rect">
            <a:avLst/>
          </a:prstGeom>
          <a:solidFill>
            <a:srgbClr val="2ABAC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Sites 1..N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1857376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194" name="Rectangle 193"/>
          <p:cNvSpPr/>
          <p:nvPr/>
        </p:nvSpPr>
        <p:spPr>
          <a:xfrm rot="5400000">
            <a:off x="1975650" y="5522641"/>
            <a:ext cx="137347" cy="375329"/>
          </a:xfrm>
          <a:prstGeom prst="rect">
            <a:avLst/>
          </a:prstGeom>
          <a:solidFill>
            <a:srgbClr val="0E507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Sites 1..N</a:t>
            </a:r>
          </a:p>
        </p:txBody>
      </p:sp>
      <p:sp>
        <p:nvSpPr>
          <p:cNvPr id="195" name="Rectangle 194"/>
          <p:cNvSpPr/>
          <p:nvPr/>
        </p:nvSpPr>
        <p:spPr>
          <a:xfrm rot="5400000">
            <a:off x="1444951" y="5089416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5-8</a:t>
            </a:r>
          </a:p>
        </p:txBody>
      </p:sp>
      <p:sp>
        <p:nvSpPr>
          <p:cNvPr id="196" name="Rectangle 195"/>
          <p:cNvSpPr/>
          <p:nvPr/>
        </p:nvSpPr>
        <p:spPr>
          <a:xfrm rot="5400000">
            <a:off x="1906537" y="5064586"/>
            <a:ext cx="2735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9</a:t>
            </a:r>
          </a:p>
        </p:txBody>
      </p:sp>
      <p:sp>
        <p:nvSpPr>
          <p:cNvPr id="206" name="Right Bracket 205"/>
          <p:cNvSpPr/>
          <p:nvPr/>
        </p:nvSpPr>
        <p:spPr>
          <a:xfrm rot="16200000">
            <a:off x="1512095" y="4798220"/>
            <a:ext cx="161925" cy="1420813"/>
          </a:xfrm>
          <a:prstGeom prst="rightBracket">
            <a:avLst>
              <a:gd name="adj" fmla="val 0"/>
            </a:avLst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838201" y="3973513"/>
            <a:ext cx="1984375" cy="868362"/>
          </a:xfrm>
          <a:prstGeom prst="rect">
            <a:avLst/>
          </a:prstGeom>
          <a:ln w="3175" cmpd="sng">
            <a:solidFill>
              <a:srgbClr val="819AB8">
                <a:alpha val="64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766"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3606" name="Group 207"/>
          <p:cNvGrpSpPr>
            <a:grpSpLocks/>
          </p:cNvGrpSpPr>
          <p:nvPr/>
        </p:nvGrpSpPr>
        <p:grpSpPr bwMode="auto">
          <a:xfrm>
            <a:off x="1017588" y="4841876"/>
            <a:ext cx="228600" cy="239713"/>
            <a:chOff x="966059" y="4019550"/>
            <a:chExt cx="228600" cy="239401"/>
          </a:xfrm>
        </p:grpSpPr>
        <p:cxnSp>
          <p:nvCxnSpPr>
            <p:cNvPr id="209" name="Straight Connector 208"/>
            <p:cNvCxnSpPr/>
            <p:nvPr/>
          </p:nvCxnSpPr>
          <p:spPr>
            <a:xfrm flipV="1">
              <a:off x="9660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10422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11184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11946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07" name="Group 212"/>
          <p:cNvGrpSpPr>
            <a:grpSpLocks/>
          </p:cNvGrpSpPr>
          <p:nvPr/>
        </p:nvGrpSpPr>
        <p:grpSpPr bwMode="auto">
          <a:xfrm>
            <a:off x="1466850" y="4841876"/>
            <a:ext cx="228600" cy="239713"/>
            <a:chOff x="1347059" y="4019550"/>
            <a:chExt cx="228600" cy="239401"/>
          </a:xfrm>
        </p:grpSpPr>
        <p:cxnSp>
          <p:nvCxnSpPr>
            <p:cNvPr id="214" name="Straight Connector 213"/>
            <p:cNvCxnSpPr/>
            <p:nvPr/>
          </p:nvCxnSpPr>
          <p:spPr>
            <a:xfrm flipV="1">
              <a:off x="13470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14232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14994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15756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/>
        </p:nvCxnSpPr>
        <p:spPr>
          <a:xfrm flipV="1">
            <a:off x="2043113" y="4841876"/>
            <a:ext cx="0" cy="238125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09" name="TextBox 218"/>
          <p:cNvSpPr txBox="1">
            <a:spLocks noChangeArrowheads="1"/>
          </p:cNvSpPr>
          <p:nvPr/>
        </p:nvSpPr>
        <p:spPr bwMode="auto">
          <a:xfrm>
            <a:off x="831850" y="3994101"/>
            <a:ext cx="1149350" cy="36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2CPU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Network I/O 480 Gbps 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Crypto I/O 100 Gbps</a:t>
            </a:r>
          </a:p>
        </p:txBody>
      </p:sp>
      <p:pic>
        <p:nvPicPr>
          <p:cNvPr id="23610" name="Picture 2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9" y="4162425"/>
            <a:ext cx="3333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Rectangle 220"/>
          <p:cNvSpPr/>
          <p:nvPr/>
        </p:nvSpPr>
        <p:spPr>
          <a:xfrm rot="5400000">
            <a:off x="1055359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</p:txBody>
      </p:sp>
      <p:sp>
        <p:nvSpPr>
          <p:cNvPr id="222" name="Rectangle 221"/>
          <p:cNvSpPr/>
          <p:nvPr/>
        </p:nvSpPr>
        <p:spPr>
          <a:xfrm rot="5400000">
            <a:off x="1505501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</p:txBody>
      </p:sp>
      <p:sp>
        <p:nvSpPr>
          <p:cNvPr id="223" name="Rectangle 222"/>
          <p:cNvSpPr/>
          <p:nvPr/>
        </p:nvSpPr>
        <p:spPr>
          <a:xfrm rot="5400000">
            <a:off x="1967087" y="4509430"/>
            <a:ext cx="1524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</p:txBody>
      </p:sp>
      <p:sp>
        <p:nvSpPr>
          <p:cNvPr id="224" name="Rectangle 223"/>
          <p:cNvSpPr/>
          <p:nvPr/>
        </p:nvSpPr>
        <p:spPr>
          <a:xfrm rot="5400000">
            <a:off x="1055359" y="4429553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225" name="Rectangle 224"/>
          <p:cNvSpPr/>
          <p:nvPr/>
        </p:nvSpPr>
        <p:spPr>
          <a:xfrm rot="5400000">
            <a:off x="1505501" y="4430951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237" name="Rectangle 236"/>
          <p:cNvSpPr/>
          <p:nvPr/>
        </p:nvSpPr>
        <p:spPr>
          <a:xfrm rot="5400000">
            <a:off x="1967087" y="4432349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1x</a:t>
            </a:r>
          </a:p>
        </p:txBody>
      </p:sp>
      <p:sp>
        <p:nvSpPr>
          <p:cNvPr id="255" name="Rectangle 254"/>
          <p:cNvSpPr/>
          <p:nvPr/>
        </p:nvSpPr>
        <p:spPr>
          <a:xfrm rot="5400000">
            <a:off x="2559269" y="4452807"/>
            <a:ext cx="152401" cy="360000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100GE</a:t>
            </a:r>
          </a:p>
        </p:txBody>
      </p:sp>
      <p:sp>
        <p:nvSpPr>
          <p:cNvPr id="258" name="Rectangle 257"/>
          <p:cNvSpPr/>
          <p:nvPr/>
        </p:nvSpPr>
        <p:spPr>
          <a:xfrm rot="5400000">
            <a:off x="2269714" y="4542807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2x</a:t>
            </a:r>
          </a:p>
        </p:txBody>
      </p:sp>
      <p:sp>
        <p:nvSpPr>
          <p:cNvPr id="259" name="Rectangle 258"/>
          <p:cNvSpPr/>
          <p:nvPr/>
        </p:nvSpPr>
        <p:spPr>
          <a:xfrm rot="5400000">
            <a:off x="2561234" y="4141320"/>
            <a:ext cx="152401" cy="363932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25GE</a:t>
            </a:r>
          </a:p>
        </p:txBody>
      </p:sp>
      <p:sp>
        <p:nvSpPr>
          <p:cNvPr id="260" name="Rectangle 259"/>
          <p:cNvSpPr/>
          <p:nvPr/>
        </p:nvSpPr>
        <p:spPr>
          <a:xfrm rot="5400000">
            <a:off x="2269714" y="4233285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2x</a:t>
            </a:r>
          </a:p>
        </p:txBody>
      </p:sp>
      <p:sp>
        <p:nvSpPr>
          <p:cNvPr id="23621" name="TextBox 260"/>
          <p:cNvSpPr txBox="1">
            <a:spLocks noChangeArrowheads="1"/>
          </p:cNvSpPr>
          <p:nvPr/>
        </p:nvSpPr>
        <p:spPr bwMode="auto">
          <a:xfrm>
            <a:off x="1236663" y="3786189"/>
            <a:ext cx="10795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700" b="1">
                <a:solidFill>
                  <a:srgbClr val="69778C"/>
                </a:solidFill>
                <a:latin typeface="Arial" charset="0"/>
              </a:rPr>
              <a:t>Host-1 – Server-SKL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6781801" y="3973513"/>
            <a:ext cx="2052638" cy="868362"/>
          </a:xfrm>
          <a:prstGeom prst="rect">
            <a:avLst/>
          </a:prstGeom>
          <a:ln w="3175" cmpd="sng">
            <a:solidFill>
              <a:srgbClr val="819AB8">
                <a:alpha val="64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766"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623" name="TextBox 262"/>
          <p:cNvSpPr txBox="1">
            <a:spLocks noChangeArrowheads="1"/>
          </p:cNvSpPr>
          <p:nvPr/>
        </p:nvSpPr>
        <p:spPr bwMode="auto">
          <a:xfrm>
            <a:off x="7829551" y="3994099"/>
            <a:ext cx="985838" cy="36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2CPU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Network I/O 480 Gbps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Crypto I/O 100 Gbps</a:t>
            </a:r>
          </a:p>
        </p:txBody>
      </p:sp>
      <p:sp>
        <p:nvSpPr>
          <p:cNvPr id="264" name="Rectangle 263"/>
          <p:cNvSpPr/>
          <p:nvPr/>
        </p:nvSpPr>
        <p:spPr>
          <a:xfrm rot="5400000">
            <a:off x="6949666" y="4452807"/>
            <a:ext cx="152401" cy="360000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100GE</a:t>
            </a:r>
          </a:p>
        </p:txBody>
      </p:sp>
      <p:sp>
        <p:nvSpPr>
          <p:cNvPr id="265" name="Rectangle 264"/>
          <p:cNvSpPr/>
          <p:nvPr/>
        </p:nvSpPr>
        <p:spPr>
          <a:xfrm rot="5400000">
            <a:off x="7255730" y="4542807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x2</a:t>
            </a:r>
          </a:p>
        </p:txBody>
      </p:sp>
      <p:sp>
        <p:nvSpPr>
          <p:cNvPr id="266" name="Rectangle 265"/>
          <p:cNvSpPr/>
          <p:nvPr/>
        </p:nvSpPr>
        <p:spPr>
          <a:xfrm rot="5400000">
            <a:off x="6948613" y="4142232"/>
            <a:ext cx="152401" cy="362106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25GE</a:t>
            </a:r>
          </a:p>
        </p:txBody>
      </p:sp>
      <p:sp>
        <p:nvSpPr>
          <p:cNvPr id="267" name="Rectangle 266"/>
          <p:cNvSpPr/>
          <p:nvPr/>
        </p:nvSpPr>
        <p:spPr>
          <a:xfrm rot="5400000">
            <a:off x="7259204" y="4233285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x2</a:t>
            </a:r>
          </a:p>
        </p:txBody>
      </p:sp>
      <p:pic>
        <p:nvPicPr>
          <p:cNvPr id="23628" name="Picture 2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6" y="4213226"/>
            <a:ext cx="3349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29" name="TextBox 268"/>
          <p:cNvSpPr txBox="1">
            <a:spLocks noChangeArrowheads="1"/>
          </p:cNvSpPr>
          <p:nvPr/>
        </p:nvSpPr>
        <p:spPr bwMode="auto">
          <a:xfrm>
            <a:off x="7221538" y="3786189"/>
            <a:ext cx="1143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700" b="1">
                <a:solidFill>
                  <a:srgbClr val="69778C"/>
                </a:solidFill>
                <a:latin typeface="Arial" charset="0"/>
              </a:rPr>
              <a:t>Host-2 – Server-SKL</a:t>
            </a:r>
          </a:p>
        </p:txBody>
      </p:sp>
      <p:sp>
        <p:nvSpPr>
          <p:cNvPr id="270" name="Rectangle 269"/>
          <p:cNvSpPr/>
          <p:nvPr/>
        </p:nvSpPr>
        <p:spPr>
          <a:xfrm rot="5400000">
            <a:off x="7483763" y="5091639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1-4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7431088" y="5483226"/>
            <a:ext cx="368300" cy="15875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274" name="Rectangle 273"/>
          <p:cNvSpPr/>
          <p:nvPr/>
        </p:nvSpPr>
        <p:spPr>
          <a:xfrm rot="5400000">
            <a:off x="7550203" y="5523315"/>
            <a:ext cx="137348" cy="375329"/>
          </a:xfrm>
          <a:prstGeom prst="rect">
            <a:avLst/>
          </a:prstGeom>
          <a:solidFill>
            <a:srgbClr val="0E507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Services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7888288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296" name="Rectangle 295"/>
          <p:cNvSpPr/>
          <p:nvPr/>
        </p:nvSpPr>
        <p:spPr>
          <a:xfrm rot="5400000">
            <a:off x="8007403" y="5522644"/>
            <a:ext cx="137348" cy="375329"/>
          </a:xfrm>
          <a:prstGeom prst="rect">
            <a:avLst/>
          </a:prstGeom>
          <a:solidFill>
            <a:srgbClr val="2ABAC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Services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8345488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298" name="Rectangle 297"/>
          <p:cNvSpPr/>
          <p:nvPr/>
        </p:nvSpPr>
        <p:spPr>
          <a:xfrm rot="5400000">
            <a:off x="8464604" y="5522641"/>
            <a:ext cx="137347" cy="375329"/>
          </a:xfrm>
          <a:prstGeom prst="rect">
            <a:avLst/>
          </a:prstGeom>
          <a:solidFill>
            <a:srgbClr val="8BCE13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Services</a:t>
            </a:r>
          </a:p>
        </p:txBody>
      </p:sp>
      <p:sp>
        <p:nvSpPr>
          <p:cNvPr id="299" name="Rectangle 298"/>
          <p:cNvSpPr/>
          <p:nvPr/>
        </p:nvSpPr>
        <p:spPr>
          <a:xfrm rot="5400000">
            <a:off x="7933904" y="5089416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5-8</a:t>
            </a:r>
          </a:p>
        </p:txBody>
      </p:sp>
      <p:sp>
        <p:nvSpPr>
          <p:cNvPr id="300" name="Rectangle 299"/>
          <p:cNvSpPr/>
          <p:nvPr/>
        </p:nvSpPr>
        <p:spPr>
          <a:xfrm rot="5400000">
            <a:off x="8395490" y="5064586"/>
            <a:ext cx="2735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9</a:t>
            </a:r>
          </a:p>
        </p:txBody>
      </p:sp>
      <p:sp>
        <p:nvSpPr>
          <p:cNvPr id="301" name="Right Bracket 300"/>
          <p:cNvSpPr/>
          <p:nvPr/>
        </p:nvSpPr>
        <p:spPr>
          <a:xfrm rot="16200000">
            <a:off x="8001794" y="4798220"/>
            <a:ext cx="161925" cy="1420813"/>
          </a:xfrm>
          <a:prstGeom prst="rightBracket">
            <a:avLst>
              <a:gd name="adj" fmla="val 0"/>
            </a:avLst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3640" name="Group 301"/>
          <p:cNvGrpSpPr>
            <a:grpSpLocks/>
          </p:cNvGrpSpPr>
          <p:nvPr/>
        </p:nvGrpSpPr>
        <p:grpSpPr bwMode="auto">
          <a:xfrm>
            <a:off x="7505700" y="4841876"/>
            <a:ext cx="228600" cy="239713"/>
            <a:chOff x="966059" y="4019550"/>
            <a:chExt cx="228600" cy="239401"/>
          </a:xfrm>
        </p:grpSpPr>
        <p:cxnSp>
          <p:nvCxnSpPr>
            <p:cNvPr id="303" name="Straight Connector 302"/>
            <p:cNvCxnSpPr/>
            <p:nvPr/>
          </p:nvCxnSpPr>
          <p:spPr>
            <a:xfrm flipV="1">
              <a:off x="9660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10422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V="1">
              <a:off x="11184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V="1">
              <a:off x="11946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41" name="Group 306"/>
          <p:cNvGrpSpPr>
            <a:grpSpLocks/>
          </p:cNvGrpSpPr>
          <p:nvPr/>
        </p:nvGrpSpPr>
        <p:grpSpPr bwMode="auto">
          <a:xfrm>
            <a:off x="7956550" y="4841876"/>
            <a:ext cx="228600" cy="239713"/>
            <a:chOff x="1347059" y="4019550"/>
            <a:chExt cx="228600" cy="239401"/>
          </a:xfrm>
        </p:grpSpPr>
        <p:cxnSp>
          <p:nvCxnSpPr>
            <p:cNvPr id="308" name="Straight Connector 307"/>
            <p:cNvCxnSpPr/>
            <p:nvPr/>
          </p:nvCxnSpPr>
          <p:spPr>
            <a:xfrm flipV="1">
              <a:off x="13470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flipV="1">
              <a:off x="14232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14994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V="1">
              <a:off x="15756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2" name="Straight Connector 311"/>
          <p:cNvCxnSpPr/>
          <p:nvPr/>
        </p:nvCxnSpPr>
        <p:spPr>
          <a:xfrm flipV="1">
            <a:off x="8532813" y="4841876"/>
            <a:ext cx="0" cy="238125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3" name="Rectangle 312"/>
          <p:cNvSpPr/>
          <p:nvPr/>
        </p:nvSpPr>
        <p:spPr>
          <a:xfrm rot="5400000">
            <a:off x="7544313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</p:txBody>
      </p:sp>
      <p:sp>
        <p:nvSpPr>
          <p:cNvPr id="314" name="Rectangle 313"/>
          <p:cNvSpPr/>
          <p:nvPr/>
        </p:nvSpPr>
        <p:spPr>
          <a:xfrm rot="5400000">
            <a:off x="7994455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</p:txBody>
      </p:sp>
      <p:sp>
        <p:nvSpPr>
          <p:cNvPr id="315" name="Rectangle 314"/>
          <p:cNvSpPr/>
          <p:nvPr/>
        </p:nvSpPr>
        <p:spPr>
          <a:xfrm rot="5400000">
            <a:off x="8456041" y="4509430"/>
            <a:ext cx="1524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</p:txBody>
      </p:sp>
      <p:sp>
        <p:nvSpPr>
          <p:cNvPr id="316" name="Rectangle 315"/>
          <p:cNvSpPr/>
          <p:nvPr/>
        </p:nvSpPr>
        <p:spPr>
          <a:xfrm rot="5400000">
            <a:off x="7544313" y="4429553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317" name="Rectangle 316"/>
          <p:cNvSpPr/>
          <p:nvPr/>
        </p:nvSpPr>
        <p:spPr>
          <a:xfrm rot="5400000">
            <a:off x="7994455" y="4430951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318" name="Rectangle 317"/>
          <p:cNvSpPr/>
          <p:nvPr/>
        </p:nvSpPr>
        <p:spPr>
          <a:xfrm rot="5400000">
            <a:off x="8456041" y="4432349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1x</a:t>
            </a:r>
          </a:p>
        </p:txBody>
      </p:sp>
      <p:sp>
        <p:nvSpPr>
          <p:cNvPr id="319" name="Rectangle 318"/>
          <p:cNvSpPr/>
          <p:nvPr/>
        </p:nvSpPr>
        <p:spPr>
          <a:xfrm>
            <a:off x="838201" y="5092701"/>
            <a:ext cx="7996238" cy="715963"/>
          </a:xfrm>
          <a:prstGeom prst="rect">
            <a:avLst/>
          </a:prstGeom>
          <a:ln w="3175" cmpd="sng">
            <a:solidFill>
              <a:srgbClr val="819AB8">
                <a:alpha val="64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766"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322" name="Straight Connector 321"/>
          <p:cNvCxnSpPr/>
          <p:nvPr/>
        </p:nvCxnSpPr>
        <p:spPr bwMode="auto">
          <a:xfrm rot="16200000" flipH="1" flipV="1">
            <a:off x="4800600" y="2332039"/>
            <a:ext cx="0" cy="3930650"/>
          </a:xfrm>
          <a:prstGeom prst="line">
            <a:avLst/>
          </a:prstGeom>
          <a:ln w="12700" cmpd="sng">
            <a:solidFill>
              <a:srgbClr val="7185A0"/>
            </a:solidFill>
            <a:prstDash val="solid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 bwMode="auto">
          <a:xfrm rot="16200000" flipH="1" flipV="1">
            <a:off x="4800600" y="2408239"/>
            <a:ext cx="0" cy="3930650"/>
          </a:xfrm>
          <a:prstGeom prst="line">
            <a:avLst/>
          </a:prstGeom>
          <a:ln w="12700" cmpd="sng">
            <a:solidFill>
              <a:srgbClr val="7185A0"/>
            </a:solidFill>
            <a:prstDash val="solid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 bwMode="auto">
          <a:xfrm rot="16200000" flipH="1" flipV="1">
            <a:off x="4800600" y="2636839"/>
            <a:ext cx="0" cy="3930650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 bwMode="auto">
          <a:xfrm rot="16200000" flipH="1" flipV="1">
            <a:off x="4800600" y="2713039"/>
            <a:ext cx="0" cy="3930650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654" name="Group 326"/>
          <p:cNvGrpSpPr>
            <a:grpSpLocks/>
          </p:cNvGrpSpPr>
          <p:nvPr/>
        </p:nvGrpSpPr>
        <p:grpSpPr bwMode="auto">
          <a:xfrm>
            <a:off x="3657600" y="3784601"/>
            <a:ext cx="1970088" cy="1133475"/>
            <a:chOff x="3601739" y="3261352"/>
            <a:chExt cx="1969461" cy="1132762"/>
          </a:xfrm>
        </p:grpSpPr>
        <p:pic>
          <p:nvPicPr>
            <p:cNvPr id="23656" name="Picture 327"/>
            <p:cNvPicPr>
              <a:picLocks noChangeAspect="1"/>
            </p:cNvPicPr>
            <p:nvPr/>
          </p:nvPicPr>
          <p:blipFill>
            <a:blip r:embed="rId12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739" y="3261352"/>
              <a:ext cx="1969461" cy="113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94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7" name="TextBox 328"/>
            <p:cNvSpPr txBox="1">
              <a:spLocks noChangeArrowheads="1"/>
            </p:cNvSpPr>
            <p:nvPr/>
          </p:nvSpPr>
          <p:spPr bwMode="auto">
            <a:xfrm>
              <a:off x="3994176" y="3750127"/>
              <a:ext cx="1184586" cy="38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ts val="750"/>
                </a:spcBef>
              </a:pPr>
              <a:r>
                <a:rPr lang="en-US" altLang="en-US" sz="1000" b="1" dirty="0">
                  <a:solidFill>
                    <a:srgbClr val="8497B0"/>
                  </a:solidFill>
                  <a:latin typeface="Arial" charset="0"/>
                </a:rPr>
                <a:t>IP Network</a:t>
              </a:r>
            </a:p>
            <a:p>
              <a:pPr algn="ctr" eaLnBrk="1" hangingPunct="1">
                <a:lnSpc>
                  <a:spcPct val="50000"/>
                </a:lnSpc>
                <a:spcBef>
                  <a:spcPts val="750"/>
                </a:spcBef>
              </a:pPr>
              <a:r>
                <a:rPr lang="en-US" altLang="en-US" sz="1000" b="1" dirty="0">
                  <a:solidFill>
                    <a:srgbClr val="8497B0"/>
                  </a:solidFill>
                  <a:latin typeface="Arial" charset="0"/>
                </a:rPr>
                <a:t>Private or Public</a:t>
              </a:r>
            </a:p>
          </p:txBody>
        </p:sp>
      </p:grpSp>
      <p:sp>
        <p:nvSpPr>
          <p:cNvPr id="330" name="TextBox 329"/>
          <p:cNvSpPr txBox="1"/>
          <p:nvPr/>
        </p:nvSpPr>
        <p:spPr>
          <a:xfrm>
            <a:off x="3429001" y="5242527"/>
            <a:ext cx="2286001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bg1">
                    <a:lumMod val="50000"/>
                    <a:alpha val="92000"/>
                  </a:schemeClr>
                </a:solidFill>
                <a:latin typeface="Arial"/>
                <a:ea typeface="Al Bayan Plain" charset="-78"/>
                <a:cs typeface="Arial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  <a:alpha val="92000"/>
                  </a:prstClr>
                </a:solidFill>
              </a:rPr>
              <a:t>IPVPN Service Traffic Simulator</a:t>
            </a:r>
          </a:p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  <a:alpha val="92000"/>
                  </a:prstClr>
                </a:solidFill>
              </a:rPr>
              <a:t>Traffic Generator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62000" y="5798709"/>
            <a:ext cx="2133600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*Overlay encapsulations: VXLAN, LISP GPE</a:t>
            </a:r>
          </a:p>
        </p:txBody>
      </p:sp>
      <p:sp>
        <p:nvSpPr>
          <p:cNvPr id="127" name="Title 1"/>
          <p:cNvSpPr>
            <a:spLocks noGrp="1"/>
          </p:cNvSpPr>
          <p:nvPr>
            <p:ph type="title"/>
          </p:nvPr>
        </p:nvSpPr>
        <p:spPr>
          <a:xfrm>
            <a:off x="587374" y="76200"/>
            <a:ext cx="8709026" cy="1325563"/>
          </a:xfrm>
        </p:spPr>
        <p:txBody>
          <a:bodyPr/>
          <a:lstStyle/>
          <a:p>
            <a:r>
              <a:rPr lang="en-US" sz="2700"/>
              <a:t>SD-WAN – with FD.io Universal Fast Data Plane</a:t>
            </a:r>
          </a:p>
        </p:txBody>
      </p:sp>
    </p:spTree>
    <p:extLst>
      <p:ext uri="{BB962C8B-B14F-4D97-AF65-F5344CB8AC3E}">
        <p14:creationId xmlns:p14="http://schemas.microsoft.com/office/powerpoint/2010/main" val="1624420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>
            <a:spLocks noGrp="1"/>
          </p:cNvSpPr>
          <p:nvPr>
            <p:ph type="title"/>
          </p:nvPr>
        </p:nvSpPr>
        <p:spPr>
          <a:xfrm>
            <a:off x="587374" y="76200"/>
            <a:ext cx="8709026" cy="1325563"/>
          </a:xfrm>
        </p:spPr>
        <p:txBody>
          <a:bodyPr/>
          <a:lstStyle/>
          <a:p>
            <a:r>
              <a:rPr lang="en-US" sz="2700"/>
              <a:t>SD-WAN – with FD.io Universal Fast Data Plane</a:t>
            </a:r>
          </a:p>
        </p:txBody>
      </p:sp>
      <p:sp>
        <p:nvSpPr>
          <p:cNvPr id="140" name="Rounded Rectangle 139"/>
          <p:cNvSpPr>
            <a:spLocks noChangeArrowheads="1"/>
          </p:cNvSpPr>
          <p:nvPr/>
        </p:nvSpPr>
        <p:spPr bwMode="auto">
          <a:xfrm>
            <a:off x="6629401" y="1589088"/>
            <a:ext cx="2308225" cy="4310062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3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78" name="TextBox 140"/>
          <p:cNvSpPr txBox="1">
            <a:spLocks noChangeArrowheads="1"/>
          </p:cNvSpPr>
          <p:nvPr/>
        </p:nvSpPr>
        <p:spPr bwMode="auto">
          <a:xfrm>
            <a:off x="6837364" y="1636713"/>
            <a:ext cx="1997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sp>
        <p:nvSpPr>
          <p:cNvPr id="24579" name="TextBox 168"/>
          <p:cNvSpPr txBox="1">
            <a:spLocks noChangeArrowheads="1"/>
          </p:cNvSpPr>
          <p:nvPr/>
        </p:nvSpPr>
        <p:spPr bwMode="auto">
          <a:xfrm>
            <a:off x="146051" y="1512889"/>
            <a:ext cx="5946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7F7F7F"/>
                </a:solidFill>
                <a:latin typeface="clear sans" charset="0"/>
                <a:sym typeface="Questrial" charset="0"/>
              </a:rPr>
              <a:t>Fast SD-WAN Services – with FD.io Fast Network Data Plane</a:t>
            </a:r>
          </a:p>
        </p:txBody>
      </p:sp>
      <p:pic>
        <p:nvPicPr>
          <p:cNvPr id="24580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608264"/>
            <a:ext cx="427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44700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18452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Straight Connector 141"/>
          <p:cNvCxnSpPr/>
          <p:nvPr/>
        </p:nvCxnSpPr>
        <p:spPr>
          <a:xfrm flipV="1">
            <a:off x="627063" y="2049464"/>
            <a:ext cx="0" cy="1576387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 rot="16200000">
            <a:off x="-227011" y="2668589"/>
            <a:ext cx="1366837" cy="3381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SERVICE VIEW</a:t>
            </a:r>
          </a:p>
        </p:txBody>
      </p:sp>
      <p:cxnSp>
        <p:nvCxnSpPr>
          <p:cNvPr id="144" name="Straight Connector 143"/>
          <p:cNvCxnSpPr/>
          <p:nvPr/>
        </p:nvCxnSpPr>
        <p:spPr>
          <a:xfrm>
            <a:off x="1431926" y="3397250"/>
            <a:ext cx="5730875" cy="0"/>
          </a:xfrm>
          <a:prstGeom prst="line">
            <a:avLst/>
          </a:prstGeom>
          <a:ln w="6350" cmpd="sng">
            <a:solidFill>
              <a:srgbClr val="8BCE1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1431926" y="2819401"/>
            <a:ext cx="5578475" cy="11113"/>
          </a:xfrm>
          <a:prstGeom prst="line">
            <a:avLst/>
          </a:prstGeom>
          <a:ln w="6350" cmpd="sng">
            <a:solidFill>
              <a:srgbClr val="2ABAC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431926" y="2254250"/>
            <a:ext cx="5730875" cy="0"/>
          </a:xfrm>
          <a:prstGeom prst="line">
            <a:avLst/>
          </a:prstGeom>
          <a:ln w="6350" cmpd="sng">
            <a:solidFill>
              <a:srgbClr val="0B537C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8" name="TextBox 146"/>
          <p:cNvSpPr txBox="1">
            <a:spLocks noChangeArrowheads="1"/>
          </p:cNvSpPr>
          <p:nvPr/>
        </p:nvSpPr>
        <p:spPr bwMode="auto">
          <a:xfrm>
            <a:off x="1380842" y="2246313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24589" name="TextBox 147"/>
          <p:cNvSpPr txBox="1">
            <a:spLocks noChangeArrowheads="1"/>
          </p:cNvSpPr>
          <p:nvPr/>
        </p:nvSpPr>
        <p:spPr bwMode="auto">
          <a:xfrm>
            <a:off x="883654" y="24304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24590" name="TextBox 148"/>
          <p:cNvSpPr txBox="1">
            <a:spLocks noChangeArrowheads="1"/>
          </p:cNvSpPr>
          <p:nvPr/>
        </p:nvSpPr>
        <p:spPr bwMode="auto">
          <a:xfrm>
            <a:off x="883654" y="30019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24591" name="TextBox 149"/>
          <p:cNvSpPr txBox="1">
            <a:spLocks noChangeArrowheads="1"/>
          </p:cNvSpPr>
          <p:nvPr/>
        </p:nvSpPr>
        <p:spPr bwMode="auto">
          <a:xfrm>
            <a:off x="883654" y="35814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24592" name="TextBox 150"/>
          <p:cNvSpPr txBox="1">
            <a:spLocks noChangeArrowheads="1"/>
          </p:cNvSpPr>
          <p:nvPr/>
        </p:nvSpPr>
        <p:spPr bwMode="auto">
          <a:xfrm>
            <a:off x="3152776" y="1912938"/>
            <a:ext cx="1738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Software Defined – WAN</a:t>
            </a:r>
          </a:p>
        </p:txBody>
      </p:sp>
      <p:sp>
        <p:nvSpPr>
          <p:cNvPr id="24593" name="TextBox 151"/>
          <p:cNvSpPr txBox="1">
            <a:spLocks noChangeArrowheads="1"/>
          </p:cNvSpPr>
          <p:nvPr/>
        </p:nvSpPr>
        <p:spPr bwMode="auto">
          <a:xfrm>
            <a:off x="1380842" y="2819400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24594" name="TextBox 152"/>
          <p:cNvSpPr txBox="1">
            <a:spLocks noChangeArrowheads="1"/>
          </p:cNvSpPr>
          <p:nvPr/>
        </p:nvSpPr>
        <p:spPr bwMode="auto">
          <a:xfrm>
            <a:off x="1380842" y="3387725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667001" y="225423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2667001" y="281938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667001" y="3394061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7" name="Rectangle 156"/>
          <p:cNvSpPr/>
          <p:nvPr/>
        </p:nvSpPr>
        <p:spPr>
          <a:xfrm rot="18900000">
            <a:off x="7019926" y="2198689"/>
            <a:ext cx="98425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 rot="18900000">
            <a:off x="7019926" y="2774951"/>
            <a:ext cx="98425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 rot="18900000">
            <a:off x="7019926" y="3340101"/>
            <a:ext cx="98425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601" name="TextBox 159"/>
          <p:cNvSpPr txBox="1">
            <a:spLocks noChangeArrowheads="1"/>
          </p:cNvSpPr>
          <p:nvPr/>
        </p:nvSpPr>
        <p:spPr bwMode="auto">
          <a:xfrm>
            <a:off x="6967568" y="243046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4602" name="TextBox 160"/>
          <p:cNvSpPr txBox="1">
            <a:spLocks noChangeArrowheads="1"/>
          </p:cNvSpPr>
          <p:nvPr/>
        </p:nvSpPr>
        <p:spPr bwMode="auto">
          <a:xfrm>
            <a:off x="8170769" y="21367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24603" name="TextBox 161"/>
          <p:cNvSpPr txBox="1">
            <a:spLocks noChangeArrowheads="1"/>
          </p:cNvSpPr>
          <p:nvPr/>
        </p:nvSpPr>
        <p:spPr bwMode="auto">
          <a:xfrm>
            <a:off x="6967568" y="3006725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4604" name="TextBox 162"/>
          <p:cNvSpPr txBox="1">
            <a:spLocks noChangeArrowheads="1"/>
          </p:cNvSpPr>
          <p:nvPr/>
        </p:nvSpPr>
        <p:spPr bwMode="auto">
          <a:xfrm>
            <a:off x="6967568" y="359251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4605" name="TextBox 163"/>
          <p:cNvSpPr txBox="1">
            <a:spLocks noChangeArrowheads="1"/>
          </p:cNvSpPr>
          <p:nvPr/>
        </p:nvSpPr>
        <p:spPr bwMode="auto">
          <a:xfrm>
            <a:off x="8170769" y="27082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24606" name="TextBox 164"/>
          <p:cNvSpPr txBox="1">
            <a:spLocks noChangeArrowheads="1"/>
          </p:cNvSpPr>
          <p:nvPr/>
        </p:nvSpPr>
        <p:spPr bwMode="auto">
          <a:xfrm>
            <a:off x="8170769" y="3282950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24607" name="Picture 1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16126"/>
            <a:ext cx="4333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1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584451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9" name="Picture 1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181350"/>
            <a:ext cx="436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1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35163"/>
            <a:ext cx="7635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1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19363"/>
            <a:ext cx="763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1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3090864"/>
            <a:ext cx="763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Rectangle 182"/>
          <p:cNvSpPr/>
          <p:nvPr/>
        </p:nvSpPr>
        <p:spPr>
          <a:xfrm rot="18900000">
            <a:off x="1331914" y="2774951"/>
            <a:ext cx="96837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 rot="18900000">
            <a:off x="1331914" y="3340101"/>
            <a:ext cx="96837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 rot="18900000">
            <a:off x="1331914" y="2198689"/>
            <a:ext cx="96837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616" name="Group 3"/>
          <p:cNvGrpSpPr>
            <a:grpSpLocks/>
          </p:cNvGrpSpPr>
          <p:nvPr/>
        </p:nvGrpSpPr>
        <p:grpSpPr bwMode="auto">
          <a:xfrm>
            <a:off x="317501" y="3784600"/>
            <a:ext cx="8516938" cy="2024063"/>
            <a:chOff x="317695" y="2928017"/>
            <a:chExt cx="8516098" cy="2023252"/>
          </a:xfrm>
        </p:grpSpPr>
        <p:sp>
          <p:nvSpPr>
            <p:cNvPr id="331" name="Rectangle 330"/>
            <p:cNvSpPr/>
            <p:nvPr/>
          </p:nvSpPr>
          <p:spPr>
            <a:xfrm>
              <a:off x="381189" y="4629135"/>
              <a:ext cx="685732" cy="322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 rot="16200000">
              <a:off x="-388417" y="3826140"/>
              <a:ext cx="1690010" cy="27778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44546A">
                      <a:lumMod val="60000"/>
                      <a:lumOff val="40000"/>
                    </a:srgbClr>
                  </a:solidFill>
                </a:rPr>
                <a:t>PHYSICAL VIEW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flipV="1">
              <a:off x="614529" y="2978797"/>
              <a:ext cx="0" cy="1972472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/>
            <p:cNvSpPr/>
            <p:nvPr/>
          </p:nvSpPr>
          <p:spPr>
            <a:xfrm rot="5400000">
              <a:off x="994808" y="4234389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1-4</a:t>
              </a: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94152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0" name="Rectangle 189"/>
            <p:cNvSpPr/>
            <p:nvPr/>
          </p:nvSpPr>
          <p:spPr>
            <a:xfrm rot="5400000">
              <a:off x="1061249" y="4666064"/>
              <a:ext cx="137348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39867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 rot="5400000">
              <a:off x="1518449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857418" y="4622788"/>
              <a:ext cx="368264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4" name="Rectangle 193"/>
            <p:cNvSpPr/>
            <p:nvPr/>
          </p:nvSpPr>
          <p:spPr>
            <a:xfrm rot="5400000">
              <a:off x="1975649" y="4665390"/>
              <a:ext cx="137347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5" name="Rectangle 194"/>
            <p:cNvSpPr/>
            <p:nvPr/>
          </p:nvSpPr>
          <p:spPr>
            <a:xfrm rot="5400000">
              <a:off x="1444950" y="4232166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5-8</a:t>
              </a:r>
            </a:p>
          </p:txBody>
        </p:sp>
        <p:sp>
          <p:nvSpPr>
            <p:cNvPr id="196" name="Rectangle 195"/>
            <p:cNvSpPr/>
            <p:nvPr/>
          </p:nvSpPr>
          <p:spPr>
            <a:xfrm rot="5400000">
              <a:off x="1906536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9</a:t>
              </a:r>
            </a:p>
          </p:txBody>
        </p:sp>
        <p:sp>
          <p:nvSpPr>
            <p:cNvPr id="206" name="Right Bracket 205"/>
            <p:cNvSpPr/>
            <p:nvPr/>
          </p:nvSpPr>
          <p:spPr>
            <a:xfrm rot="16200000">
              <a:off x="151219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838344" y="3116854"/>
              <a:ext cx="1985767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66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633" name="TextBox 218"/>
            <p:cNvSpPr txBox="1">
              <a:spLocks noChangeArrowheads="1"/>
            </p:cNvSpPr>
            <p:nvPr/>
          </p:nvSpPr>
          <p:spPr bwMode="auto">
            <a:xfrm>
              <a:off x="831638" y="3136699"/>
              <a:ext cx="1149561" cy="36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2CPU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Network I/O 480 Gbps 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Crypto I/O 100 Gbps</a:t>
              </a:r>
            </a:p>
          </p:txBody>
        </p:sp>
        <p:pic>
          <p:nvPicPr>
            <p:cNvPr id="24634" name="Picture 2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608" y="3305779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Rectangle 220"/>
            <p:cNvSpPr/>
            <p:nvPr/>
          </p:nvSpPr>
          <p:spPr>
            <a:xfrm rot="5400000">
              <a:off x="1055358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1505500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1967086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 rot="5400000">
              <a:off x="1055358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 rot="5400000">
              <a:off x="1505500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1967086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1x</a:t>
              </a:r>
            </a:p>
          </p:txBody>
        </p:sp>
        <p:sp>
          <p:nvSpPr>
            <p:cNvPr id="255" name="Rectangle 254"/>
            <p:cNvSpPr/>
            <p:nvPr/>
          </p:nvSpPr>
          <p:spPr>
            <a:xfrm rot="5400000">
              <a:off x="2559268" y="3595557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58" name="Rectangle 257"/>
            <p:cNvSpPr/>
            <p:nvPr/>
          </p:nvSpPr>
          <p:spPr>
            <a:xfrm rot="5400000">
              <a:off x="2269713" y="3685557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2x</a:t>
              </a:r>
            </a:p>
          </p:txBody>
        </p:sp>
        <p:sp>
          <p:nvSpPr>
            <p:cNvPr id="259" name="Rectangle 258"/>
            <p:cNvSpPr/>
            <p:nvPr/>
          </p:nvSpPr>
          <p:spPr>
            <a:xfrm rot="5400000">
              <a:off x="2561233" y="3284069"/>
              <a:ext cx="152401" cy="363932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25GE</a:t>
              </a:r>
            </a:p>
          </p:txBody>
        </p:sp>
        <p:sp>
          <p:nvSpPr>
            <p:cNvPr id="260" name="Rectangle 259"/>
            <p:cNvSpPr/>
            <p:nvPr/>
          </p:nvSpPr>
          <p:spPr>
            <a:xfrm rot="5400000">
              <a:off x="2269713" y="337603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24645" name="TextBox 260"/>
            <p:cNvSpPr txBox="1">
              <a:spLocks noChangeArrowheads="1"/>
            </p:cNvSpPr>
            <p:nvPr/>
          </p:nvSpPr>
          <p:spPr bwMode="auto">
            <a:xfrm>
              <a:off x="1236664" y="2928385"/>
              <a:ext cx="1078886" cy="19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US" altLang="en-US" sz="700" b="1">
                  <a:solidFill>
                    <a:srgbClr val="69778C"/>
                  </a:solidFill>
                  <a:latin typeface="Arial" charset="0"/>
                </a:rPr>
                <a:t>Host-1 – Server-SKL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6781357" y="3116854"/>
              <a:ext cx="2052436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66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647" name="TextBox 262"/>
            <p:cNvSpPr txBox="1">
              <a:spLocks noChangeArrowheads="1"/>
            </p:cNvSpPr>
            <p:nvPr/>
          </p:nvSpPr>
          <p:spPr bwMode="auto">
            <a:xfrm>
              <a:off x="7829789" y="3136699"/>
              <a:ext cx="985639" cy="36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2CPU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Network I/O 480 Gbps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Crypto I/O 100 Gbps</a:t>
              </a:r>
            </a:p>
          </p:txBody>
        </p:sp>
        <p:sp>
          <p:nvSpPr>
            <p:cNvPr id="264" name="Rectangle 263"/>
            <p:cNvSpPr/>
            <p:nvPr/>
          </p:nvSpPr>
          <p:spPr>
            <a:xfrm rot="5400000">
              <a:off x="6949665" y="3595557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 rot="5400000">
              <a:off x="7255729" y="3685557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x2</a:t>
              </a:r>
            </a:p>
          </p:txBody>
        </p:sp>
        <p:sp>
          <p:nvSpPr>
            <p:cNvPr id="266" name="Rectangle 265"/>
            <p:cNvSpPr/>
            <p:nvPr/>
          </p:nvSpPr>
          <p:spPr>
            <a:xfrm rot="5400000">
              <a:off x="6948612" y="3284982"/>
              <a:ext cx="152401" cy="362106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25GE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 rot="5400000">
              <a:off x="7259203" y="337603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x4</a:t>
              </a:r>
            </a:p>
          </p:txBody>
        </p:sp>
        <p:pic>
          <p:nvPicPr>
            <p:cNvPr id="24652" name="Picture 26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712" y="3355958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53" name="TextBox 268"/>
            <p:cNvSpPr txBox="1">
              <a:spLocks noChangeArrowheads="1"/>
            </p:cNvSpPr>
            <p:nvPr/>
          </p:nvSpPr>
          <p:spPr bwMode="auto">
            <a:xfrm>
              <a:off x="7221351" y="2928385"/>
              <a:ext cx="1143330" cy="19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US" altLang="en-US" sz="700" b="1">
                  <a:solidFill>
                    <a:srgbClr val="69778C"/>
                  </a:solidFill>
                  <a:latin typeface="Arial" charset="0"/>
                </a:rPr>
                <a:t>Host-2 – Server-SKL</a:t>
              </a:r>
            </a:p>
          </p:txBody>
        </p:sp>
        <p:sp>
          <p:nvSpPr>
            <p:cNvPr id="270" name="Rectangle 269"/>
            <p:cNvSpPr/>
            <p:nvPr/>
          </p:nvSpPr>
          <p:spPr>
            <a:xfrm rot="5400000">
              <a:off x="7483762" y="4234389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1-4</a:t>
              </a: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743058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 rot="5400000">
              <a:off x="7550203" y="4666064"/>
              <a:ext cx="137348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788773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5400000">
              <a:off x="8007403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8344891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5400000">
              <a:off x="8464603" y="4665390"/>
              <a:ext cx="137347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5400000">
              <a:off x="7933904" y="4232166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5-8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 rot="5400000">
              <a:off x="8395490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9</a:t>
              </a:r>
            </a:p>
          </p:txBody>
        </p:sp>
        <p:sp>
          <p:nvSpPr>
            <p:cNvPr id="301" name="Right Bracket 300"/>
            <p:cNvSpPr/>
            <p:nvPr/>
          </p:nvSpPr>
          <p:spPr>
            <a:xfrm rot="16200000">
              <a:off x="800125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 rot="5400000">
              <a:off x="7544312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</p:txBody>
        </p:sp>
        <p:sp>
          <p:nvSpPr>
            <p:cNvPr id="314" name="Rectangle 313"/>
            <p:cNvSpPr/>
            <p:nvPr/>
          </p:nvSpPr>
          <p:spPr>
            <a:xfrm rot="5400000">
              <a:off x="7994454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</p:txBody>
        </p:sp>
        <p:sp>
          <p:nvSpPr>
            <p:cNvPr id="315" name="Rectangle 314"/>
            <p:cNvSpPr/>
            <p:nvPr/>
          </p:nvSpPr>
          <p:spPr>
            <a:xfrm rot="5400000">
              <a:off x="8456040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16" name="Rectangle 315"/>
            <p:cNvSpPr/>
            <p:nvPr/>
          </p:nvSpPr>
          <p:spPr>
            <a:xfrm rot="5400000">
              <a:off x="7544312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317" name="Rectangle 316"/>
            <p:cNvSpPr/>
            <p:nvPr/>
          </p:nvSpPr>
          <p:spPr>
            <a:xfrm rot="5400000">
              <a:off x="7994454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 rot="5400000">
              <a:off x="8456040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1x</a:t>
              </a: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838344" y="4235593"/>
              <a:ext cx="7995449" cy="715676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66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4671" name="Group 2"/>
            <p:cNvGrpSpPr>
              <a:grpSpLocks/>
            </p:cNvGrpSpPr>
            <p:nvPr/>
          </p:nvGrpSpPr>
          <p:grpSpPr bwMode="auto">
            <a:xfrm>
              <a:off x="1017258" y="3364584"/>
              <a:ext cx="7514982" cy="859396"/>
              <a:chOff x="1017258" y="3364584"/>
              <a:chExt cx="7514982" cy="859396"/>
            </a:xfrm>
          </p:grpSpPr>
          <p:grpSp>
            <p:nvGrpSpPr>
              <p:cNvPr id="24676" name="Group 207"/>
              <p:cNvGrpSpPr>
                <a:grpSpLocks/>
              </p:cNvGrpSpPr>
              <p:nvPr/>
            </p:nvGrpSpPr>
            <p:grpSpPr bwMode="auto">
              <a:xfrm>
                <a:off x="1017258" y="3984579"/>
                <a:ext cx="228600" cy="239401"/>
                <a:chOff x="966059" y="4019550"/>
                <a:chExt cx="228600" cy="239401"/>
              </a:xfrm>
            </p:grpSpPr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966515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1042707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1118900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flipV="1">
                  <a:off x="1195092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77" name="Group 212"/>
              <p:cNvGrpSpPr>
                <a:grpSpLocks/>
              </p:cNvGrpSpPr>
              <p:nvPr/>
            </p:nvGrpSpPr>
            <p:grpSpPr bwMode="auto">
              <a:xfrm>
                <a:off x="1467400" y="3984579"/>
                <a:ext cx="228600" cy="239401"/>
                <a:chOff x="1347059" y="4019550"/>
                <a:chExt cx="228600" cy="239401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349766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V="1">
                  <a:off x="1425958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V="1">
                  <a:off x="1502150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 flipV="1">
                  <a:off x="1578343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8" name="Straight Connector 217"/>
              <p:cNvCxnSpPr/>
              <p:nvPr/>
            </p:nvCxnSpPr>
            <p:spPr>
              <a:xfrm flipV="1">
                <a:off x="2043138" y="3984869"/>
                <a:ext cx="0" cy="239617"/>
              </a:xfrm>
              <a:prstGeom prst="line">
                <a:avLst/>
              </a:prstGeom>
              <a:ln w="50800" cmpd="sng">
                <a:solidFill>
                  <a:srgbClr val="BFCCE0"/>
                </a:solidFill>
                <a:prstDash val="solid"/>
                <a:headEnd type="oval" w="sm" len="sm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79" name="Group 301"/>
              <p:cNvGrpSpPr>
                <a:grpSpLocks/>
              </p:cNvGrpSpPr>
              <p:nvPr/>
            </p:nvGrpSpPr>
            <p:grpSpPr bwMode="auto">
              <a:xfrm>
                <a:off x="7506212" y="3984579"/>
                <a:ext cx="228600" cy="239401"/>
                <a:chOff x="966059" y="4019550"/>
                <a:chExt cx="228600" cy="239401"/>
              </a:xfrm>
            </p:grpSpPr>
            <p:cxnSp>
              <p:nvCxnSpPr>
                <p:cNvPr id="303" name="Straight Connector 302"/>
                <p:cNvCxnSpPr/>
                <p:nvPr/>
              </p:nvCxnSpPr>
              <p:spPr>
                <a:xfrm flipV="1">
                  <a:off x="966621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 flipV="1">
                  <a:off x="1042813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flipV="1">
                  <a:off x="1119006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 flipV="1">
                  <a:off x="1195198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80" name="Group 306"/>
              <p:cNvGrpSpPr>
                <a:grpSpLocks/>
              </p:cNvGrpSpPr>
              <p:nvPr/>
            </p:nvGrpSpPr>
            <p:grpSpPr bwMode="auto">
              <a:xfrm>
                <a:off x="7956354" y="3984579"/>
                <a:ext cx="228600" cy="239401"/>
                <a:chOff x="1347059" y="4019550"/>
                <a:chExt cx="228600" cy="239401"/>
              </a:xfrm>
            </p:grpSpPr>
            <p:cxnSp>
              <p:nvCxnSpPr>
                <p:cNvPr id="308" name="Straight Connector 307"/>
                <p:cNvCxnSpPr/>
                <p:nvPr/>
              </p:nvCxnSpPr>
              <p:spPr>
                <a:xfrm flipV="1">
                  <a:off x="1346697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/>
              </p:nvCxnSpPr>
              <p:spPr>
                <a:xfrm flipV="1">
                  <a:off x="1422889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V="1">
                  <a:off x="1499082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flipV="1">
                  <a:off x="1575274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2" name="Straight Connector 311"/>
              <p:cNvCxnSpPr/>
              <p:nvPr/>
            </p:nvCxnSpPr>
            <p:spPr>
              <a:xfrm flipV="1">
                <a:off x="8532198" y="3984869"/>
                <a:ext cx="0" cy="239617"/>
              </a:xfrm>
              <a:prstGeom prst="line">
                <a:avLst/>
              </a:prstGeom>
              <a:ln w="50800" cmpd="sng">
                <a:solidFill>
                  <a:srgbClr val="BFCCE0"/>
                </a:solidFill>
                <a:prstDash val="solid"/>
                <a:headEnd type="oval" w="sm" len="sm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82" name="Group 319"/>
              <p:cNvGrpSpPr>
                <a:grpSpLocks/>
              </p:cNvGrpSpPr>
              <p:nvPr/>
            </p:nvGrpSpPr>
            <p:grpSpPr bwMode="auto">
              <a:xfrm>
                <a:off x="2835560" y="3364584"/>
                <a:ext cx="3930354" cy="457200"/>
                <a:chOff x="4114800" y="3028950"/>
                <a:chExt cx="684212" cy="457200"/>
              </a:xfrm>
            </p:grpSpPr>
            <p:cxnSp>
              <p:nvCxnSpPr>
                <p:cNvPr id="321" name="Straight Connector 320"/>
                <p:cNvCxnSpPr/>
                <p:nvPr/>
              </p:nvCxnSpPr>
              <p:spPr>
                <a:xfrm rot="16200000" flipH="1" flipV="1">
                  <a:off x="4456839" y="2686673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rot="16200000" flipH="1" flipV="1">
                  <a:off x="4456839" y="2762843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rot="16200000" flipH="1" flipV="1">
                  <a:off x="4456839" y="2839012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16200000" flipH="1" flipV="1">
                  <a:off x="4456839" y="2915182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16200000" flipH="1" flipV="1">
                  <a:off x="4456839" y="3067521"/>
                  <a:ext cx="0" cy="684196"/>
                </a:xfrm>
                <a:prstGeom prst="line">
                  <a:avLst/>
                </a:prstGeom>
                <a:ln w="50800" cmpd="sng">
                  <a:solidFill>
                    <a:srgbClr val="BFCCE0"/>
                  </a:solidFill>
                  <a:prstDash val="solid"/>
                  <a:headEnd type="oval" w="sm" len="sm"/>
                  <a:tailEnd type="oval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rot="16200000" flipH="1" flipV="1">
                  <a:off x="4456839" y="3143690"/>
                  <a:ext cx="0" cy="684196"/>
                </a:xfrm>
                <a:prstGeom prst="line">
                  <a:avLst/>
                </a:prstGeom>
                <a:ln w="50800" cmpd="sng">
                  <a:solidFill>
                    <a:srgbClr val="BFCCE0"/>
                  </a:solidFill>
                  <a:prstDash val="solid"/>
                  <a:headEnd type="oval" w="sm" len="sm"/>
                  <a:tailEnd type="oval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672" name="Group 326"/>
            <p:cNvGrpSpPr>
              <a:grpSpLocks/>
            </p:cNvGrpSpPr>
            <p:nvPr/>
          </p:nvGrpSpPr>
          <p:grpSpPr bwMode="auto">
            <a:xfrm>
              <a:off x="3657600" y="2928017"/>
              <a:ext cx="1969461" cy="1132762"/>
              <a:chOff x="3601739" y="3261352"/>
              <a:chExt cx="1969461" cy="1132762"/>
            </a:xfrm>
          </p:grpSpPr>
          <p:pic>
            <p:nvPicPr>
              <p:cNvPr id="24674" name="Picture 327"/>
              <p:cNvPicPr>
                <a:picLocks noChangeAspect="1"/>
              </p:cNvPicPr>
              <p:nvPr/>
            </p:nvPicPr>
            <p:blipFill>
              <a:blip r:embed="rId12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1739" y="3261352"/>
                <a:ext cx="1969461" cy="113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294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75" name="TextBox 328"/>
              <p:cNvSpPr txBox="1">
                <a:spLocks noChangeArrowheads="1"/>
              </p:cNvSpPr>
              <p:nvPr/>
            </p:nvSpPr>
            <p:spPr bwMode="auto">
              <a:xfrm>
                <a:off x="3994176" y="3750127"/>
                <a:ext cx="1184586" cy="38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50000"/>
                  </a:lnSpc>
                  <a:spcBef>
                    <a:spcPts val="750"/>
                  </a:spcBef>
                </a:pPr>
                <a:r>
                  <a:rPr lang="en-US" altLang="en-US" sz="1000" b="1">
                    <a:solidFill>
                      <a:srgbClr val="8497B0"/>
                    </a:solidFill>
                    <a:latin typeface="Arial" charset="0"/>
                  </a:rPr>
                  <a:t>IP Network</a:t>
                </a:r>
              </a:p>
              <a:p>
                <a:pPr algn="ctr" eaLnBrk="1" hangingPunct="1">
                  <a:lnSpc>
                    <a:spcPct val="50000"/>
                  </a:lnSpc>
                  <a:spcBef>
                    <a:spcPts val="750"/>
                  </a:spcBef>
                </a:pPr>
                <a:r>
                  <a:rPr lang="en-US" altLang="en-US" sz="1000" b="1">
                    <a:solidFill>
                      <a:srgbClr val="8497B0"/>
                    </a:solidFill>
                    <a:latin typeface="Arial" charset="0"/>
                  </a:rPr>
                  <a:t>Private or Public</a:t>
                </a:r>
              </a:p>
            </p:txBody>
          </p:sp>
        </p:grpSp>
        <p:sp>
          <p:nvSpPr>
            <p:cNvPr id="330" name="TextBox 329"/>
            <p:cNvSpPr txBox="1"/>
            <p:nvPr/>
          </p:nvSpPr>
          <p:spPr>
            <a:xfrm>
              <a:off x="3429000" y="4385277"/>
              <a:ext cx="2286001" cy="3999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000">
                  <a:solidFill>
                    <a:schemeClr val="bg1">
                      <a:lumMod val="50000"/>
                      <a:alpha val="92000"/>
                    </a:schemeClr>
                  </a:solidFill>
                  <a:latin typeface="Arial"/>
                  <a:ea typeface="Al Bayan Plain" charset="-78"/>
                  <a:cs typeface="Arial"/>
                </a:defRPr>
              </a:lvl1pPr>
            </a:lstStyle>
            <a:p>
              <a:pPr algn="ctr">
                <a:defRPr/>
              </a:pPr>
              <a:r>
                <a:rPr lang="en-US" dirty="0">
                  <a:solidFill>
                    <a:prstClr val="white">
                      <a:lumMod val="50000"/>
                      <a:alpha val="92000"/>
                    </a:prstClr>
                  </a:solidFill>
                </a:rPr>
                <a:t>IPVPN Service Traffic Simulator</a:t>
              </a:r>
            </a:p>
            <a:p>
              <a:pPr algn="ctr">
                <a:defRPr/>
              </a:pPr>
              <a:r>
                <a:rPr lang="en-US" dirty="0">
                  <a:solidFill>
                    <a:prstClr val="white">
                      <a:lumMod val="50000"/>
                      <a:alpha val="92000"/>
                    </a:prstClr>
                  </a:solidFill>
                </a:rPr>
                <a:t>Traffic Generator</a:t>
              </a:r>
            </a:p>
          </p:txBody>
        </p:sp>
      </p:grpSp>
      <p:pic>
        <p:nvPicPr>
          <p:cNvPr id="24617" name="Picture 2" descr="dot2dot_animation_001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738564"/>
            <a:ext cx="91567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762000" y="5798709"/>
            <a:ext cx="2133600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*Overlay encapsulations: VXLAN, LISP GPE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2260" y="377357"/>
            <a:ext cx="5429832" cy="3420993"/>
          </a:xfrm>
          <a:prstGeom prst="rect">
            <a:avLst/>
          </a:prstGeom>
        </p:spPr>
      </p:pic>
      <p:sp>
        <p:nvSpPr>
          <p:cNvPr id="131" name="Slide Number Placeholder 2"/>
          <p:cNvSpPr txBox="1">
            <a:spLocks/>
          </p:cNvSpPr>
          <p:nvPr/>
        </p:nvSpPr>
        <p:spPr>
          <a:xfrm>
            <a:off x="6629400" y="65210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202235" y="6096001"/>
            <a:ext cx="8631337" cy="62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>
            <a:off x="202235" y="6096000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02235" y="6716025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2672870" y="6193067"/>
            <a:ext cx="5616468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b="1" dirty="0">
                <a:solidFill>
                  <a:srgbClr val="44546A"/>
                </a:solidFill>
              </a:rPr>
              <a:t>Breaking the Barrier of S</a:t>
            </a:r>
            <a:r>
              <a:rPr lang="en-US" sz="1400" dirty="0">
                <a:solidFill>
                  <a:srgbClr val="44546A"/>
                </a:solidFill>
              </a:rPr>
              <a:t>oftware </a:t>
            </a:r>
            <a:r>
              <a:rPr lang="en-US" sz="1400" b="1" dirty="0">
                <a:solidFill>
                  <a:srgbClr val="44546A"/>
                </a:solidFill>
              </a:rPr>
              <a:t>D</a:t>
            </a:r>
            <a:r>
              <a:rPr lang="en-US" sz="1400" dirty="0">
                <a:solidFill>
                  <a:srgbClr val="44546A"/>
                </a:solidFill>
              </a:rPr>
              <a:t>efined </a:t>
            </a:r>
            <a:r>
              <a:rPr lang="en-US" sz="1400" b="1" dirty="0">
                <a:solidFill>
                  <a:srgbClr val="44546A"/>
                </a:solidFill>
              </a:rPr>
              <a:t>N</a:t>
            </a:r>
            <a:r>
              <a:rPr lang="en-US" sz="1400" dirty="0">
                <a:solidFill>
                  <a:srgbClr val="44546A"/>
                </a:solidFill>
              </a:rPr>
              <a:t>etwork </a:t>
            </a:r>
            <a:r>
              <a:rPr lang="en-US" sz="1400" b="1" dirty="0">
                <a:solidFill>
                  <a:srgbClr val="44546A"/>
                </a:solidFill>
              </a:rPr>
              <a:t>Services</a:t>
            </a:r>
            <a:r>
              <a:rPr lang="en-US" sz="1400" dirty="0">
                <a:solidFill>
                  <a:srgbClr val="44546A"/>
                </a:solidFill>
              </a:rPr>
              <a:t/>
            </a:r>
            <a:br>
              <a:rPr lang="en-US" sz="1400" dirty="0">
                <a:solidFill>
                  <a:srgbClr val="44546A"/>
                </a:solidFill>
              </a:rPr>
            </a:br>
            <a:r>
              <a:rPr lang="en-US" sz="1400" b="1" dirty="0">
                <a:solidFill>
                  <a:srgbClr val="44546A"/>
                </a:solidFill>
              </a:rPr>
              <a:t>1 Terabit Services on a Single Intel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Xeon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Server !!!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15"/>
          <a:srcRect l="34732" t="34730" r="34856" b="32180"/>
          <a:stretch/>
        </p:blipFill>
        <p:spPr>
          <a:xfrm>
            <a:off x="1533233" y="6129652"/>
            <a:ext cx="929917" cy="5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6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202234" y="5258151"/>
            <a:ext cx="8865565" cy="54006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68" tIns="34284" rIns="68568" bIns="34284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Arial" charset="0"/>
                <a:ea typeface="Arial" charset="0"/>
                <a:cs typeface="Arial" charset="0"/>
              </a:rPr>
              <a:t>VPP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enables linear multi-thread(-core) scaling 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up to the packet I/O limit</a:t>
            </a:r>
            <a:r>
              <a:rPr lang="en-US" sz="16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per CPU =&gt; on a path 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b="1">
                <a:latin typeface="Arial" charset="0"/>
                <a:ea typeface="Arial" charset="0"/>
                <a:cs typeface="Arial" charset="0"/>
              </a:rPr>
              <a:t>one terabit software router 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b="1">
                <a:latin typeface="Arial" charset="0"/>
                <a:ea typeface="Arial" charset="0"/>
                <a:cs typeface="Arial" charset="0"/>
              </a:rPr>
              <a:t>1TFR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).</a:t>
            </a:r>
            <a:endParaRPr lang="is-IS" sz="16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45488" cy="731837"/>
          </a:xfrm>
        </p:spPr>
        <p:txBody>
          <a:bodyPr>
            <a:noAutofit/>
          </a:bodyPr>
          <a:lstStyle/>
          <a:p>
            <a:r>
              <a:rPr lang="en-US" sz="2400"/>
              <a:t>Scaling Up The Packet Throughput with FD.io VPP</a:t>
            </a:r>
            <a:br>
              <a:rPr lang="en-US" sz="2400"/>
            </a:br>
            <a:r>
              <a:rPr lang="en-US" sz="1800"/>
              <a:t>Can we squeeze more from a single 2RU server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2235" y="6096000"/>
            <a:ext cx="8704141" cy="699700"/>
            <a:chOff x="202235" y="6096000"/>
            <a:chExt cx="8704141" cy="699700"/>
          </a:xfrm>
        </p:grpSpPr>
        <p:sp>
          <p:nvSpPr>
            <p:cNvPr id="21" name="Slide Number Placeholder 2"/>
            <p:cNvSpPr txBox="1">
              <a:spLocks/>
            </p:cNvSpPr>
            <p:nvPr/>
          </p:nvSpPr>
          <p:spPr>
            <a:xfrm>
              <a:off x="6629400" y="6521063"/>
              <a:ext cx="2057400" cy="274637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F5D43BD-E3E9-4E00-8033-05FA220659DC}" type="slidenum">
                <a:rPr lang="en-US" sz="900">
                  <a:solidFill>
                    <a:prstClr val="black">
                      <a:tint val="75000"/>
                    </a:prstClr>
                  </a:solidFill>
                </a:rPr>
                <a:pPr/>
                <a:t>29</a:t>
              </a:fld>
              <a:endParaRPr lang="en-US" sz="900">
                <a:solidFill>
                  <a:prstClr val="black">
                    <a:tint val="75000"/>
                  </a:prst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2235" y="6096001"/>
              <a:ext cx="8631337" cy="620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02235" y="6096000"/>
              <a:ext cx="870414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2235" y="6716025"/>
              <a:ext cx="870414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672870" y="6193067"/>
              <a:ext cx="5616468" cy="44207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en-US" sz="1400" b="1" dirty="0">
                  <a:solidFill>
                    <a:srgbClr val="44546A"/>
                  </a:solidFill>
                </a:rPr>
                <a:t>Breaking the Barrier of S</a:t>
              </a:r>
              <a:r>
                <a:rPr lang="en-US" sz="1400" dirty="0">
                  <a:solidFill>
                    <a:srgbClr val="44546A"/>
                  </a:solidFill>
                </a:rPr>
                <a:t>oftware </a:t>
              </a:r>
              <a:r>
                <a:rPr lang="en-US" sz="1400" b="1" dirty="0">
                  <a:solidFill>
                    <a:srgbClr val="44546A"/>
                  </a:solidFill>
                </a:rPr>
                <a:t>D</a:t>
              </a:r>
              <a:r>
                <a:rPr lang="en-US" sz="1400" dirty="0">
                  <a:solidFill>
                    <a:srgbClr val="44546A"/>
                  </a:solidFill>
                </a:rPr>
                <a:t>efined </a:t>
              </a:r>
              <a:r>
                <a:rPr lang="en-US" sz="1400" b="1" dirty="0">
                  <a:solidFill>
                    <a:srgbClr val="44546A"/>
                  </a:solidFill>
                </a:rPr>
                <a:t>N</a:t>
              </a:r>
              <a:r>
                <a:rPr lang="en-US" sz="1400" dirty="0">
                  <a:solidFill>
                    <a:srgbClr val="44546A"/>
                  </a:solidFill>
                </a:rPr>
                <a:t>etwork </a:t>
              </a:r>
              <a:r>
                <a:rPr lang="en-US" sz="1400" b="1" dirty="0">
                  <a:solidFill>
                    <a:srgbClr val="44546A"/>
                  </a:solidFill>
                </a:rPr>
                <a:t>Services</a:t>
              </a:r>
              <a:r>
                <a:rPr lang="en-US" sz="1400" dirty="0">
                  <a:solidFill>
                    <a:srgbClr val="44546A"/>
                  </a:solidFill>
                </a:rPr>
                <a:t/>
              </a:r>
              <a:br>
                <a:rPr lang="en-US" sz="1400" dirty="0">
                  <a:solidFill>
                    <a:srgbClr val="44546A"/>
                  </a:solidFill>
                </a:rPr>
              </a:br>
              <a:r>
                <a:rPr lang="en-US" sz="1400" b="1" dirty="0">
                  <a:solidFill>
                    <a:srgbClr val="44546A"/>
                  </a:solidFill>
                </a:rPr>
                <a:t>1 Terabit Services on a Single Intel</a:t>
              </a:r>
              <a:r>
                <a:rPr lang="en-US" sz="1400" b="1" baseline="30000" dirty="0">
                  <a:solidFill>
                    <a:srgbClr val="44546A"/>
                  </a:solidFill>
                </a:rPr>
                <a:t>®</a:t>
              </a:r>
              <a:r>
                <a:rPr lang="en-US" sz="1400" b="1" dirty="0">
                  <a:solidFill>
                    <a:srgbClr val="44546A"/>
                  </a:solidFill>
                </a:rPr>
                <a:t> Xeon</a:t>
              </a:r>
              <a:r>
                <a:rPr lang="en-US" sz="1400" b="1" baseline="30000" dirty="0">
                  <a:solidFill>
                    <a:srgbClr val="44546A"/>
                  </a:solidFill>
                </a:rPr>
                <a:t>®</a:t>
              </a:r>
              <a:r>
                <a:rPr lang="en-US" sz="1400" b="1" dirty="0">
                  <a:solidFill>
                    <a:srgbClr val="44546A"/>
                  </a:solidFill>
                </a:rPr>
                <a:t> Server !!!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34732" t="34730" r="34856" b="32180"/>
            <a:stretch/>
          </p:blipFill>
          <p:spPr>
            <a:xfrm>
              <a:off x="1533233" y="6129652"/>
              <a:ext cx="929917" cy="57127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883057"/>
            <a:ext cx="5699311" cy="3307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08" y="929902"/>
            <a:ext cx="582269" cy="3351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2235" y="4254949"/>
            <a:ext cx="8865565" cy="832024"/>
            <a:chOff x="202235" y="4254949"/>
            <a:chExt cx="8865565" cy="832024"/>
          </a:xfrm>
        </p:grpSpPr>
        <p:sp>
          <p:nvSpPr>
            <p:cNvPr id="4" name="TextBox 3"/>
            <p:cNvSpPr txBox="1"/>
            <p:nvPr/>
          </p:nvSpPr>
          <p:spPr>
            <a:xfrm>
              <a:off x="202235" y="4255976"/>
              <a:ext cx="3888137" cy="830997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84150" indent="-184150">
                <a:buFont typeface="+mj-lt"/>
                <a:buAutoNum type="arabicPeriod"/>
              </a:pPr>
              <a:r>
                <a:rPr lang="en-US" sz="1600" b="1">
                  <a:solidFill>
                    <a:prstClr val="black"/>
                  </a:solidFill>
                </a:rPr>
                <a:t>Today’s Intel® XEON® CPUs (E5 v3/v4):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>
                  <a:solidFill>
                    <a:prstClr val="black"/>
                  </a:solidFill>
                </a:rPr>
                <a:t>Per socket have 40 lanes of PCIe Gen3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 u="sng">
                  <a:solidFill>
                    <a:prstClr val="black"/>
                  </a:solidFill>
                </a:rPr>
                <a:t>2x 160Gbps</a:t>
              </a:r>
              <a:r>
                <a:rPr lang="en-US" sz="1600">
                  <a:solidFill>
                    <a:prstClr val="black"/>
                  </a:solidFill>
                </a:rPr>
                <a:t> of packet I/O per socket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24400" y="4254949"/>
              <a:ext cx="4343400" cy="83099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en-US" sz="1600" b="1">
                  <a:solidFill>
                    <a:prstClr val="black"/>
                  </a:solidFill>
                </a:rPr>
                <a:t>Tomorrow’s Intel® XEON® CPUs: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>
                  <a:solidFill>
                    <a:prstClr val="black"/>
                  </a:solidFill>
                </a:rPr>
                <a:t>Per socket support More lanes of PCIe Gen3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 u="sng">
                  <a:solidFill>
                    <a:prstClr val="black"/>
                  </a:solidFill>
                </a:rPr>
                <a:t>2x 280Gbps</a:t>
              </a:r>
              <a:r>
                <a:rPr lang="en-US" sz="1600">
                  <a:solidFill>
                    <a:prstClr val="black"/>
                  </a:solidFill>
                </a:rPr>
                <a:t> of packet I/O per socket</a:t>
              </a: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4216886" y="4518098"/>
              <a:ext cx="381000" cy="3810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442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41" y="457200"/>
            <a:ext cx="8505194" cy="857250"/>
          </a:xfrm>
        </p:spPr>
        <p:txBody>
          <a:bodyPr/>
          <a:lstStyle/>
          <a:p>
            <a:r>
              <a:rPr lang="en-US" dirty="0" err="1" smtClean="0"/>
              <a:t>FD.io</a:t>
            </a:r>
            <a:r>
              <a:rPr lang="en-US" dirty="0" smtClean="0"/>
              <a:t>: The Universal Fast Dataplane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29" y="1928473"/>
            <a:ext cx="4057271" cy="3329327"/>
          </a:xfrm>
          <a:noFill/>
        </p:spPr>
        <p:txBody>
          <a:bodyPr>
            <a:normAutofit/>
          </a:bodyPr>
          <a:lstStyle/>
          <a:p>
            <a:r>
              <a:rPr lang="en-US" b="1" dirty="0" smtClean="0"/>
              <a:t>Project at Linux Foundation</a:t>
            </a:r>
          </a:p>
          <a:p>
            <a:pPr lvl="1"/>
            <a:r>
              <a:rPr lang="en-US" sz="1500" dirty="0"/>
              <a:t>Multi-party</a:t>
            </a:r>
          </a:p>
          <a:p>
            <a:pPr lvl="1"/>
            <a:r>
              <a:rPr lang="en-US" sz="1500" dirty="0"/>
              <a:t>Multi-project</a:t>
            </a:r>
          </a:p>
          <a:p>
            <a:r>
              <a:rPr lang="en-US" b="1" dirty="0" smtClean="0"/>
              <a:t>Software Dataplane</a:t>
            </a:r>
          </a:p>
          <a:p>
            <a:pPr lvl="1"/>
            <a:r>
              <a:rPr lang="en-US" sz="1500" dirty="0"/>
              <a:t>High throughput</a:t>
            </a:r>
          </a:p>
          <a:p>
            <a:pPr lvl="1"/>
            <a:r>
              <a:rPr lang="en-US" sz="1500" dirty="0"/>
              <a:t>Low Latency</a:t>
            </a:r>
          </a:p>
          <a:p>
            <a:pPr lvl="1"/>
            <a:r>
              <a:rPr lang="en-US" sz="1500" dirty="0"/>
              <a:t>Feature Rich</a:t>
            </a:r>
          </a:p>
          <a:p>
            <a:pPr lvl="1"/>
            <a:r>
              <a:rPr lang="en-US" sz="1500" dirty="0"/>
              <a:t>Resource Efficient</a:t>
            </a:r>
          </a:p>
          <a:p>
            <a:pPr lvl="1"/>
            <a:r>
              <a:rPr lang="en-US" sz="1500" dirty="0"/>
              <a:t>Bare Metal/VM/Container</a:t>
            </a:r>
          </a:p>
          <a:p>
            <a:pPr lvl="1"/>
            <a:r>
              <a:rPr lang="en-US" sz="1500" dirty="0"/>
              <a:t>Multiplatform</a:t>
            </a:r>
            <a:r>
              <a:rPr lang="en-US" sz="105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0141" y="3551076"/>
            <a:ext cx="3052833" cy="1845187"/>
          </a:xfrm>
          <a:prstGeom prst="rect">
            <a:avLst/>
          </a:prstGeom>
          <a:noFill/>
          <a:ln>
            <a:solidFill>
              <a:schemeClr val="accent3">
                <a:lumMod val="1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Bare Metal/VM/Container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14800" y="1955074"/>
            <a:ext cx="5105400" cy="147392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FD.io Scope</a:t>
            </a:r>
          </a:p>
          <a:p>
            <a:pPr lvl="1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 IO –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NIC/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vNIC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&lt;-&gt; cores/threads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Packet Processing </a:t>
            </a:r>
            <a:r>
              <a:rPr lang="mr-I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Classify / Transform / Prioritize / Forward / Terminate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Dataplane Management Agents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Control Plane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21465" y="4070463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Dataplane Management Agent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321465" y="4499091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Packet Processing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21465" y="4928360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Network IO</a:t>
            </a: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12" name="Picture 11" descr="fdio_in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28" y="4417428"/>
            <a:ext cx="558209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96" y="4417428"/>
            <a:ext cx="457200" cy="342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06" y="4417428"/>
            <a:ext cx="2714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886700" cy="476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VPP Architecture: Programmability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50928" y="2364251"/>
            <a:ext cx="3591733" cy="26850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Linux Hosts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660013" y="1743659"/>
            <a:ext cx="11624" cy="35452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41920" y="1584863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Architecture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4726" y="1552957"/>
            <a:ext cx="17406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Example: Honeycomb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4821" y="3070935"/>
            <a:ext cx="812693" cy="1434040"/>
          </a:xfrm>
          <a:prstGeom prst="roundRect">
            <a:avLst/>
          </a:prstGeom>
          <a:solidFill>
            <a:schemeClr val="accent6"/>
          </a:solidFill>
          <a:ln>
            <a:solidFill>
              <a:srgbClr val="66B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Agent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29079" y="3070934"/>
            <a:ext cx="812693" cy="14340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31407" y="2788498"/>
            <a:ext cx="1513780" cy="17164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Shared Memory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84749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6921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81264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49092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31078" y="307093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4384" y="318098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83224" y="3555683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720377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52549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416892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84720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66706" y="3798057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910012" y="3908111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383224" y="4282805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41920" y="3516278"/>
            <a:ext cx="987771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Queue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04165" y="4282221"/>
            <a:ext cx="1061509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Response Queue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74870" y="1890361"/>
            <a:ext cx="1096775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Message</a:t>
            </a:r>
          </a:p>
          <a:p>
            <a:r>
              <a:rPr lang="en-US" sz="998" dirty="0">
                <a:solidFill>
                  <a:prstClr val="black"/>
                </a:solidFill>
              </a:rPr>
              <a:t>900k request/s</a:t>
            </a:r>
          </a:p>
        </p:txBody>
      </p:sp>
      <p:cxnSp>
        <p:nvCxnSpPr>
          <p:cNvPr id="39" name="Straight Arrow Connector 38"/>
          <p:cNvCxnSpPr>
            <a:stCxn id="38" idx="2"/>
            <a:endCxn id="20" idx="0"/>
          </p:cNvCxnSpPr>
          <p:nvPr/>
        </p:nvCxnSpPr>
        <p:spPr>
          <a:xfrm flipH="1">
            <a:off x="2949292" y="2289829"/>
            <a:ext cx="773966" cy="8911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35595" y="5401760"/>
            <a:ext cx="1502334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 err="1">
                <a:solidFill>
                  <a:prstClr val="black"/>
                </a:solidFill>
              </a:rPr>
              <a:t>Async</a:t>
            </a:r>
            <a:r>
              <a:rPr lang="en-US" sz="998" dirty="0">
                <a:solidFill>
                  <a:prstClr val="black"/>
                </a:solidFill>
              </a:rPr>
              <a:t> Response Message</a:t>
            </a:r>
          </a:p>
        </p:txBody>
      </p:sp>
      <p:cxnSp>
        <p:nvCxnSpPr>
          <p:cNvPr id="43" name="Straight Arrow Connector 42"/>
          <p:cNvCxnSpPr>
            <a:stCxn id="42" idx="1"/>
            <a:endCxn id="23" idx="2"/>
          </p:cNvCxnSpPr>
          <p:nvPr/>
        </p:nvCxnSpPr>
        <p:spPr>
          <a:xfrm flipH="1" flipV="1">
            <a:off x="1795285" y="4174481"/>
            <a:ext cx="540310" cy="135023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5014083" y="2345429"/>
            <a:ext cx="3934241" cy="26850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Linux Hosts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074382" y="3052112"/>
            <a:ext cx="1178795" cy="1434040"/>
          </a:xfrm>
          <a:prstGeom prst="roundRect">
            <a:avLst/>
          </a:prstGeom>
          <a:solidFill>
            <a:schemeClr val="accent6"/>
          </a:solidFill>
          <a:ln>
            <a:solidFill>
              <a:srgbClr val="66B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Honeycomb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</a:rPr>
              <a:t>Agent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934742" y="3052111"/>
            <a:ext cx="812693" cy="14340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337070" y="2769676"/>
            <a:ext cx="1513780" cy="17164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Shared Memory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390412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622584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086927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54755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6741" y="3052112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580047" y="316216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6088886" y="3536860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6426040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658212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122555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890383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72369" y="3779234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615675" y="388928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088886" y="4263982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647583" y="3497455"/>
            <a:ext cx="987771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Queue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09828" y="4263398"/>
            <a:ext cx="1061509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Response Queue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935581" y="1990114"/>
            <a:ext cx="109677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Message</a:t>
            </a:r>
          </a:p>
        </p:txBody>
      </p:sp>
      <p:cxnSp>
        <p:nvCxnSpPr>
          <p:cNvPr id="70" name="Straight Arrow Connector 69"/>
          <p:cNvCxnSpPr>
            <a:stCxn id="69" idx="1"/>
            <a:endCxn id="58" idx="0"/>
          </p:cNvCxnSpPr>
          <p:nvPr/>
        </p:nvCxnSpPr>
        <p:spPr>
          <a:xfrm flipH="1">
            <a:off x="7654955" y="2113065"/>
            <a:ext cx="280626" cy="104910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41258" y="5382937"/>
            <a:ext cx="1502334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 err="1">
                <a:solidFill>
                  <a:prstClr val="black"/>
                </a:solidFill>
              </a:rPr>
              <a:t>Async</a:t>
            </a:r>
            <a:r>
              <a:rPr lang="en-US" sz="998" dirty="0">
                <a:solidFill>
                  <a:prstClr val="black"/>
                </a:solidFill>
              </a:rPr>
              <a:t> Response Message</a:t>
            </a:r>
          </a:p>
        </p:txBody>
      </p:sp>
      <p:cxnSp>
        <p:nvCxnSpPr>
          <p:cNvPr id="72" name="Straight Arrow Connector 71"/>
          <p:cNvCxnSpPr>
            <a:stCxn id="71" idx="1"/>
            <a:endCxn id="60" idx="2"/>
          </p:cNvCxnSpPr>
          <p:nvPr/>
        </p:nvCxnSpPr>
        <p:spPr>
          <a:xfrm flipH="1" flipV="1">
            <a:off x="6500948" y="4155659"/>
            <a:ext cx="540310" cy="135022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0" idx="0"/>
          </p:cNvCxnSpPr>
          <p:nvPr/>
        </p:nvCxnSpPr>
        <p:spPr>
          <a:xfrm flipV="1">
            <a:off x="5663780" y="2046733"/>
            <a:ext cx="7227" cy="1005379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074381" y="1832675"/>
            <a:ext cx="1407758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</a:t>
            </a:r>
            <a:r>
              <a:rPr lang="en-US" sz="998" dirty="0" err="1">
                <a:solidFill>
                  <a:prstClr val="black"/>
                </a:solidFill>
              </a:rPr>
              <a:t>Restconf</a:t>
            </a:r>
            <a:r>
              <a:rPr lang="en-US" sz="998" dirty="0">
                <a:solidFill>
                  <a:prstClr val="black"/>
                </a:solidFill>
              </a:rPr>
              <a:t>/Yang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128109" y="2101491"/>
            <a:ext cx="7227" cy="1005379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84315" y="1854774"/>
            <a:ext cx="1356462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Control Plane Protocol</a:t>
            </a:r>
          </a:p>
        </p:txBody>
      </p:sp>
      <p:cxnSp>
        <p:nvCxnSpPr>
          <p:cNvPr id="73" name="Straight Arrow Connector 72"/>
          <p:cNvCxnSpPr>
            <a:endCxn id="11" idx="2"/>
          </p:cNvCxnSpPr>
          <p:nvPr/>
        </p:nvCxnSpPr>
        <p:spPr>
          <a:xfrm flipV="1">
            <a:off x="1010681" y="4504974"/>
            <a:ext cx="130487" cy="50408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93588" y="5030510"/>
            <a:ext cx="1750800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Can use C/Java/Python/or </a:t>
            </a:r>
            <a:r>
              <a:rPr lang="en-US" sz="998" dirty="0" err="1">
                <a:solidFill>
                  <a:prstClr val="black"/>
                </a:solidFill>
              </a:rPr>
              <a:t>Lua</a:t>
            </a:r>
            <a:endParaRPr lang="en-US" sz="998" dirty="0">
              <a:solidFill>
                <a:prstClr val="black"/>
              </a:solidFill>
            </a:endParaRPr>
          </a:p>
          <a:p>
            <a:r>
              <a:rPr lang="en-US" sz="998" dirty="0">
                <a:solidFill>
                  <a:prstClr val="black"/>
                </a:solidFill>
              </a:rPr>
              <a:t>Language bindings</a:t>
            </a:r>
          </a:p>
        </p:txBody>
      </p:sp>
    </p:spTree>
    <p:extLst>
      <p:ext uri="{BB962C8B-B14F-4D97-AF65-F5344CB8AC3E}">
        <p14:creationId xmlns:p14="http://schemas.microsoft.com/office/powerpoint/2010/main" val="1740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42" grpId="0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7" grpId="0"/>
      <p:bldP spid="68" grpId="0"/>
      <p:bldP spid="69" grpId="0"/>
      <p:bldP spid="71" grpId="0"/>
      <p:bldP spid="78" grpId="0"/>
      <p:bldP spid="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50" y="381000"/>
            <a:ext cx="7886700" cy="583406"/>
          </a:xfrm>
        </p:spPr>
        <p:txBody>
          <a:bodyPr/>
          <a:lstStyle/>
          <a:p>
            <a:r>
              <a:rPr lang="en-US" dirty="0" smtClean="0"/>
              <a:t>Universal Fast Dataplane: Features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93519" y="5615570"/>
            <a:ext cx="342376" cy="273844"/>
          </a:xfrm>
        </p:spPr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7569" y="3907212"/>
            <a:ext cx="2219303" cy="853105"/>
            <a:chOff x="3115213" y="914402"/>
            <a:chExt cx="2959070" cy="1137473"/>
          </a:xfrm>
        </p:grpSpPr>
        <p:sp>
          <p:nvSpPr>
            <p:cNvPr id="12" name="Rounded Rectangle 11"/>
            <p:cNvSpPr/>
            <p:nvPr/>
          </p:nvSpPr>
          <p:spPr>
            <a:xfrm>
              <a:off x="3454907" y="914402"/>
              <a:ext cx="2619376" cy="113747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35906" y="987986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Tunnels/</a:t>
              </a:r>
              <a:r>
                <a:rPr lang="en-US" sz="998" dirty="0" err="1">
                  <a:solidFill>
                    <a:prstClr val="black"/>
                  </a:solidFill>
                </a:rPr>
                <a:t>Encaps</a:t>
              </a:r>
              <a:endParaRPr lang="en-US" sz="998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15213" y="1203766"/>
              <a:ext cx="2881558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GRE/VXLAN/VXLAN-GPE/LISP-GPE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NSH, L2TPv3, SRv6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IPSec Tunnel, Transport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Including HW offload if present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51912" y="2315309"/>
            <a:ext cx="2260555" cy="859116"/>
            <a:chOff x="3066091" y="2324100"/>
            <a:chExt cx="3014073" cy="1145488"/>
          </a:xfrm>
        </p:grpSpPr>
        <p:sp>
          <p:nvSpPr>
            <p:cNvPr id="19" name="Rounded Rectangle 18"/>
            <p:cNvSpPr/>
            <p:nvPr/>
          </p:nvSpPr>
          <p:spPr>
            <a:xfrm>
              <a:off x="3447789" y="2324100"/>
              <a:ext cx="2619376" cy="1097045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Interfaces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66091" y="2838647"/>
              <a:ext cx="3014073" cy="63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DPDK/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Netmap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AF_Packet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TunTap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Vhost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-user -  multi-queue, reconnect,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Jumbo Frame Support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59072" y="4846826"/>
            <a:ext cx="2250806" cy="737665"/>
            <a:chOff x="3066091" y="2324100"/>
            <a:chExt cx="3001074" cy="983553"/>
          </a:xfrm>
        </p:grpSpPr>
        <p:sp>
          <p:nvSpPr>
            <p:cNvPr id="22" name="Rounded Rectangle 21"/>
            <p:cNvSpPr/>
            <p:nvPr/>
          </p:nvSpPr>
          <p:spPr>
            <a:xfrm>
              <a:off x="3447789" y="2324100"/>
              <a:ext cx="2619376" cy="98355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MPLS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66091" y="2838646"/>
              <a:ext cx="2486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MPLS over Ethernet/GRE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Deep label stacks supported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00079" y="3158747"/>
            <a:ext cx="2250806" cy="748465"/>
            <a:chOff x="3066091" y="2324100"/>
            <a:chExt cx="3001074" cy="997953"/>
          </a:xfrm>
        </p:grpSpPr>
        <p:sp>
          <p:nvSpPr>
            <p:cNvPr id="26" name="Rounded Rectangle 25"/>
            <p:cNvSpPr/>
            <p:nvPr/>
          </p:nvSpPr>
          <p:spPr>
            <a:xfrm>
              <a:off x="3447789" y="2324100"/>
              <a:ext cx="2619376" cy="99795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Segment Routing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66091" y="2838646"/>
              <a:ext cx="2084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>
                  <a:solidFill>
                    <a:prstClr val="black"/>
                  </a:solidFill>
                  <a:ea typeface="Arial" charset="0"/>
                  <a:cs typeface="Arial" charset="0"/>
                </a:rPr>
                <a:t>SR MPLS/IPv6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Including Multicast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51937" y="3402467"/>
            <a:ext cx="2250806" cy="1255486"/>
            <a:chOff x="3073209" y="914402"/>
            <a:chExt cx="3001074" cy="1673981"/>
          </a:xfrm>
        </p:grpSpPr>
        <p:sp>
          <p:nvSpPr>
            <p:cNvPr id="30" name="Rounded Rectangle 29"/>
            <p:cNvSpPr/>
            <p:nvPr/>
          </p:nvSpPr>
          <p:spPr>
            <a:xfrm>
              <a:off x="3454907" y="914402"/>
              <a:ext cx="2619376" cy="1673981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 err="1">
                  <a:solidFill>
                    <a:prstClr val="black"/>
                  </a:solidFill>
                </a:rPr>
                <a:t>Inband</a:t>
              </a:r>
              <a:r>
                <a:rPr lang="en-US" sz="998" dirty="0">
                  <a:solidFill>
                    <a:prstClr val="black"/>
                  </a:solidFill>
                </a:rPr>
                <a:t> </a:t>
              </a:r>
              <a:r>
                <a:rPr lang="en-US" sz="998" dirty="0" err="1">
                  <a:solidFill>
                    <a:prstClr val="black"/>
                  </a:solidFill>
                </a:rPr>
                <a:t>iOAM</a:t>
              </a:r>
              <a:endParaRPr lang="en-US" sz="998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73209" y="1428949"/>
              <a:ext cx="2806750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Telemetry export infra (raw IPFIX)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for VXLAN-GPE (NGENA)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SRv6 and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co-existence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proxy mode / caching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probe and responder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52600" y="4017163"/>
            <a:ext cx="2492990" cy="1540956"/>
            <a:chOff x="2796714" y="1020947"/>
            <a:chExt cx="3323986" cy="2054607"/>
          </a:xfrm>
        </p:grpSpPr>
        <p:sp>
          <p:nvSpPr>
            <p:cNvPr id="34" name="Rounded Rectangle 33"/>
            <p:cNvSpPr/>
            <p:nvPr/>
          </p:nvSpPr>
          <p:spPr>
            <a:xfrm>
              <a:off x="3471094" y="1020947"/>
              <a:ext cx="2619376" cy="1936217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LISP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96714" y="1428950"/>
              <a:ext cx="3323986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xTR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/RTR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Overlays over LISP and GRE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encaps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Multitenancy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Multihome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Map/Resolver Failover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Source/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Dest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control plane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Map-Register/Map-Notify/RLOC-probing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IPSec transport mode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34121" y="3189120"/>
            <a:ext cx="2250806" cy="646297"/>
            <a:chOff x="3073209" y="914403"/>
            <a:chExt cx="3001074" cy="861729"/>
          </a:xfrm>
        </p:grpSpPr>
        <p:sp>
          <p:nvSpPr>
            <p:cNvPr id="38" name="Rounded Rectangle 37"/>
            <p:cNvSpPr/>
            <p:nvPr/>
          </p:nvSpPr>
          <p:spPr>
            <a:xfrm>
              <a:off x="3454907" y="914403"/>
              <a:ext cx="2619376" cy="86172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Language Bindings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073209" y="1428949"/>
              <a:ext cx="195395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C/Java/Python/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Lua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45898" y="1540622"/>
            <a:ext cx="2392001" cy="732159"/>
            <a:chOff x="3073209" y="914403"/>
            <a:chExt cx="3189334" cy="976211"/>
          </a:xfrm>
        </p:grpSpPr>
        <p:sp>
          <p:nvSpPr>
            <p:cNvPr id="42" name="Rounded Rectangle 41"/>
            <p:cNvSpPr/>
            <p:nvPr/>
          </p:nvSpPr>
          <p:spPr>
            <a:xfrm>
              <a:off x="3454907" y="914403"/>
              <a:ext cx="2619376" cy="94543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Hardware Platforms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73209" y="1428949"/>
              <a:ext cx="3189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Pure Userspace -  X86,ARM 32/64,Power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Raspberry Pi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00847" y="1512927"/>
            <a:ext cx="2366353" cy="1620865"/>
            <a:chOff x="-138816" y="914400"/>
            <a:chExt cx="3155137" cy="2161153"/>
          </a:xfrm>
        </p:grpSpPr>
        <p:sp>
          <p:nvSpPr>
            <p:cNvPr id="46" name="Rounded Rectangle 45"/>
            <p:cNvSpPr/>
            <p:nvPr/>
          </p:nvSpPr>
          <p:spPr>
            <a:xfrm>
              <a:off x="381698" y="914400"/>
              <a:ext cx="2619376" cy="211481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62698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Routing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138816" y="1428949"/>
              <a:ext cx="3155137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IPv4/IPv6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14+ MPPS, single core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Hierarchical FIBs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Multimillion FIB entries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Source RPF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Thousands of VRFs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Controlled cross-VRF lookups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Multipath – ECMP and Unequal Cost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 Multicast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65256" y="1484618"/>
            <a:ext cx="2250806" cy="2782582"/>
            <a:chOff x="3066091" y="2324099"/>
            <a:chExt cx="3001074" cy="3710108"/>
          </a:xfrm>
        </p:grpSpPr>
        <p:sp>
          <p:nvSpPr>
            <p:cNvPr id="50" name="Rounded Rectangle 49"/>
            <p:cNvSpPr/>
            <p:nvPr/>
          </p:nvSpPr>
          <p:spPr>
            <a:xfrm>
              <a:off x="3447789" y="2324099"/>
              <a:ext cx="2619376" cy="249065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Network Services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66091" y="2694832"/>
              <a:ext cx="2524622" cy="33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DHCPv4 client/proxy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DHCPv6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MAP/LW46 – IPv4aas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CGNAT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MagLev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-like Load Balancer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Identifier Locator Addressing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NSH SFC SFF’s &amp; NSH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LLDP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BFD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QoS Policer 1R2C, 2R3C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Multiple million Classifiers –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Arbitrary N-tuple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86200" y="1514515"/>
            <a:ext cx="2505814" cy="2391778"/>
            <a:chOff x="-205140" y="914399"/>
            <a:chExt cx="3341085" cy="3189036"/>
          </a:xfrm>
        </p:grpSpPr>
        <p:sp>
          <p:nvSpPr>
            <p:cNvPr id="54" name="Rounded Rectangle 53"/>
            <p:cNvSpPr/>
            <p:nvPr/>
          </p:nvSpPr>
          <p:spPr>
            <a:xfrm>
              <a:off x="381698" y="914399"/>
              <a:ext cx="2619376" cy="3064850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62698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Switching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205140" y="1333445"/>
              <a:ext cx="3341085" cy="276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VLAN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Single/ Double tag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L2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forwd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w/EFP/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BridgeDomain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concepts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VTR – push/pop/Translate (1:1,1:2, 2:1,2:2)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Mac Learning – default limit of 50k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addr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Bridging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Split-horizon group support/EFP Filtering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Proxy Arp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Arp termination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IRB - BVI Support with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RouterMac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assigmt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Flooding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Input ACLs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Interface cross-connect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GRE over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tunnels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077326" y="4723665"/>
            <a:ext cx="2250806" cy="1004921"/>
            <a:chOff x="3073209" y="914402"/>
            <a:chExt cx="3001074" cy="1339894"/>
          </a:xfrm>
        </p:grpSpPr>
        <p:sp>
          <p:nvSpPr>
            <p:cNvPr id="58" name="Rounded Rectangle 57"/>
            <p:cNvSpPr/>
            <p:nvPr/>
          </p:nvSpPr>
          <p:spPr>
            <a:xfrm>
              <a:off x="3454907" y="914402"/>
              <a:ext cx="2619376" cy="133989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Monitoring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73209" y="1428948"/>
              <a:ext cx="2479739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Simple Port Analyzer (SPAN)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 Flow Export (IPFIX)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Counters for everything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Lawful Intercept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933343" y="3880399"/>
            <a:ext cx="2360179" cy="1847449"/>
            <a:chOff x="2927378" y="914402"/>
            <a:chExt cx="3146905" cy="2463266"/>
          </a:xfrm>
        </p:grpSpPr>
        <p:sp>
          <p:nvSpPr>
            <p:cNvPr id="62" name="Rounded Rectangle 61"/>
            <p:cNvSpPr/>
            <p:nvPr/>
          </p:nvSpPr>
          <p:spPr>
            <a:xfrm>
              <a:off x="3454907" y="914402"/>
              <a:ext cx="2619376" cy="2463266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Security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27378" y="1428949"/>
              <a:ext cx="308674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Mandatory Input Checks: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TTL expiration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header checksum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L2 length &lt; IP length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ARP resolution/snooping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ARP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NAT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Ingress Port Range Filtering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Per interface whitelists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Policy/Security Groups/GBP (Classifier)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6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304800"/>
            <a:ext cx="7886700" cy="994172"/>
          </a:xfrm>
        </p:spPr>
        <p:txBody>
          <a:bodyPr/>
          <a:lstStyle/>
          <a:p>
            <a:r>
              <a:rPr lang="en-US" dirty="0" smtClean="0"/>
              <a:t>Rapid Release Cadence </a:t>
            </a:r>
            <a:r>
              <a:rPr lang="mr-IN" dirty="0" smtClean="0"/>
              <a:t>–</a:t>
            </a:r>
            <a:r>
              <a:rPr lang="en-US" dirty="0" smtClean="0"/>
              <a:t> ~3 months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76394" y="2461325"/>
            <a:ext cx="71965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71296" y="1961077"/>
            <a:ext cx="1057759" cy="732722"/>
            <a:chOff x="1161728" y="1471770"/>
            <a:chExt cx="1410345" cy="97696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161728" y="1471770"/>
              <a:ext cx="141034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16-02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Fd.io launch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07394" y="1943139"/>
            <a:ext cx="1057759" cy="750660"/>
            <a:chOff x="1053241" y="1447852"/>
            <a:chExt cx="1410345" cy="100088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053241" y="1447852"/>
              <a:ext cx="14103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16-06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Release- VPP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47594" y="1717169"/>
            <a:ext cx="1443764" cy="988415"/>
            <a:chOff x="1038386" y="1130845"/>
            <a:chExt cx="1925018" cy="1317887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038386" y="1130845"/>
              <a:ext cx="192501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16-09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Release: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VPP, Honeycomb, NSH_SFC, ONE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5687" y="1698329"/>
            <a:ext cx="1443764" cy="1001450"/>
            <a:chOff x="1036151" y="1113466"/>
            <a:chExt cx="1925018" cy="1335266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036151" y="1113466"/>
              <a:ext cx="192501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17-01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Release: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VPP, Honeycomb, NSH_SFC, ONE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981200" y="2722370"/>
            <a:ext cx="2182008" cy="3652188"/>
            <a:chOff x="2862460" y="2324101"/>
            <a:chExt cx="2909344" cy="4869584"/>
          </a:xfrm>
        </p:grpSpPr>
        <p:sp>
          <p:nvSpPr>
            <p:cNvPr id="55" name="Rounded Rectangle 54"/>
            <p:cNvSpPr/>
            <p:nvPr/>
          </p:nvSpPr>
          <p:spPr>
            <a:xfrm>
              <a:off x="3447789" y="2324101"/>
              <a:ext cx="2190375" cy="372799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683843" y="2529431"/>
              <a:ext cx="1768987" cy="30921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16-06 New Features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862460" y="2838646"/>
              <a:ext cx="2909344" cy="4355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Enhanced Switching &amp; Routing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IPv6 SR multicast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LISP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xTR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VXLAN over IPv6 underlay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per interface whitelists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shared adjacencies in FIB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Improves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vhost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-user </a:t>
              </a:r>
              <a:r>
                <a:rPr lang="mr-IN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jumbo frames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Netmap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AF_Packet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Improved programmability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Python API bindings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Enhanced JVPP Java API bindings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Enhanced debugging cli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Hardware and Software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Support for ARM 32 targets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Support for Raspberry Pi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Support for DPDK 16.04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744418" y="2711409"/>
            <a:ext cx="2346940" cy="3054349"/>
            <a:chOff x="2748485" y="2324099"/>
            <a:chExt cx="3129253" cy="4072465"/>
          </a:xfrm>
        </p:grpSpPr>
        <p:sp>
          <p:nvSpPr>
            <p:cNvPr id="59" name="Rounded Rectangle 58"/>
            <p:cNvSpPr/>
            <p:nvPr/>
          </p:nvSpPr>
          <p:spPr>
            <a:xfrm>
              <a:off x="3447789" y="2324099"/>
              <a:ext cx="2190375" cy="374260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683843" y="2529431"/>
              <a:ext cx="1768987" cy="30921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16-09 New Features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48485" y="2887911"/>
              <a:ext cx="3129253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Enhanced LISP support for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overlays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Multitenancy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Multihoming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Re-encapsulating Tunnel Routers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(RTR)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Map-Resolver failover algorithm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New plugins for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SNAT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MagLev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-like Load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Identifier Locator Addressing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NSH SFC SFF’s &amp; NSH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Port range ingress filtering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Dynamically ordered subgraphs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715000" y="2722369"/>
            <a:ext cx="2081019" cy="4160021"/>
            <a:chOff x="2945979" y="2324099"/>
            <a:chExt cx="2774692" cy="5546694"/>
          </a:xfrm>
        </p:grpSpPr>
        <p:sp>
          <p:nvSpPr>
            <p:cNvPr id="63" name="Rounded Rectangle 62"/>
            <p:cNvSpPr/>
            <p:nvPr/>
          </p:nvSpPr>
          <p:spPr>
            <a:xfrm>
              <a:off x="3447789" y="2324099"/>
              <a:ext cx="2190375" cy="432605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683843" y="2529431"/>
              <a:ext cx="1768987" cy="30921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17-01 New Features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45979" y="2838647"/>
              <a:ext cx="2774692" cy="5032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Hierarchical FIB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Performance Improvements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DPDK input and output nodes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Path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IPv4 lookup node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Softwand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HWCrypto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Support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HQoS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Simple Port Analyzer (SPAN)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BFD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IPFIX Improvements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GRE over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tunnels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LLDP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Enhancements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Source/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Dest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control plane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over LISP and GRE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Map-Register/Map-Notify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RLOC-probing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ACL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Flow Per Packet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SNAT </a:t>
              </a:r>
              <a:r>
                <a:rPr lang="mr-IN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Multithread, Flow Export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LUA API Bindings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743" y="381000"/>
            <a:ext cx="8395607" cy="994172"/>
          </a:xfrm>
        </p:spPr>
        <p:txBody>
          <a:bodyPr/>
          <a:lstStyle/>
          <a:p>
            <a:r>
              <a:rPr lang="en-US" dirty="0" smtClean="0"/>
              <a:t>New in 17.04 </a:t>
            </a:r>
            <a:r>
              <a:rPr lang="mr-IN" dirty="0" smtClean="0"/>
              <a:t>–</a:t>
            </a:r>
            <a:r>
              <a:rPr lang="en-US" dirty="0" smtClean="0"/>
              <a:t> Released Apr 19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87507" y="2105183"/>
            <a:ext cx="2250806" cy="2001737"/>
            <a:chOff x="3066091" y="2324100"/>
            <a:chExt cx="3001074" cy="2668982"/>
          </a:xfrm>
        </p:grpSpPr>
        <p:sp>
          <p:nvSpPr>
            <p:cNvPr id="8" name="Rounded Rectangle 7"/>
            <p:cNvSpPr/>
            <p:nvPr/>
          </p:nvSpPr>
          <p:spPr>
            <a:xfrm>
              <a:off x="3447789" y="2324100"/>
              <a:ext cx="2619376" cy="180643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683843" y="2513011"/>
              <a:ext cx="2183349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VPP Userspace Host Stack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6091" y="2838647"/>
              <a:ext cx="2661411" cy="215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TCP stack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DHCPv4 relay multi-destination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DHCPv4 option 82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DHCPv6 relay multi-destination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DHPCv6 relay remote-id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ND Proxy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8455" y="3580381"/>
            <a:ext cx="2250806" cy="1747821"/>
            <a:chOff x="3066091" y="2324100"/>
            <a:chExt cx="3001074" cy="2330427"/>
          </a:xfrm>
        </p:grpSpPr>
        <p:sp>
          <p:nvSpPr>
            <p:cNvPr id="12" name="Rounded Rectangle 11"/>
            <p:cNvSpPr/>
            <p:nvPr/>
          </p:nvSpPr>
          <p:spPr>
            <a:xfrm>
              <a:off x="3447789" y="2324100"/>
              <a:ext cx="2619376" cy="1592040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NAT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66091" y="2838646"/>
              <a:ext cx="2879421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CGN: Configurable port allocation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CGN: Configurable Address pooling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CPE: External interface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NAT44, NAT64, LW46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62501" y="2104231"/>
            <a:ext cx="2262158" cy="1366948"/>
            <a:chOff x="3066091" y="2324100"/>
            <a:chExt cx="3016210" cy="1822597"/>
          </a:xfrm>
        </p:grpSpPr>
        <p:sp>
          <p:nvSpPr>
            <p:cNvPr id="16" name="Rounded Rectangle 15"/>
            <p:cNvSpPr/>
            <p:nvPr/>
          </p:nvSpPr>
          <p:spPr>
            <a:xfrm>
              <a:off x="3447789" y="2324100"/>
              <a:ext cx="2619376" cy="1115208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Stateful Security Groups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66091" y="2838647"/>
              <a:ext cx="3016210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Routed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L4 filters with IPv6 Extension Headers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62501" y="3098651"/>
            <a:ext cx="2250806" cy="1620863"/>
            <a:chOff x="3066091" y="2324100"/>
            <a:chExt cx="3001074" cy="2161151"/>
          </a:xfrm>
        </p:grpSpPr>
        <p:sp>
          <p:nvSpPr>
            <p:cNvPr id="20" name="Rounded Rectangle 19"/>
            <p:cNvSpPr/>
            <p:nvPr/>
          </p:nvSpPr>
          <p:spPr>
            <a:xfrm>
              <a:off x="3447789" y="2324100"/>
              <a:ext cx="2619376" cy="134137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API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6091" y="2838647"/>
              <a:ext cx="2811025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Move to CFFI for Python binding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Python Packaging improvements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CLI over API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Improved C/C++ language binding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600" y="2029703"/>
            <a:ext cx="2473754" cy="1747821"/>
            <a:chOff x="2806078" y="2324100"/>
            <a:chExt cx="3298338" cy="2330427"/>
          </a:xfrm>
        </p:grpSpPr>
        <p:sp>
          <p:nvSpPr>
            <p:cNvPr id="24" name="Rounded Rectangle 23"/>
            <p:cNvSpPr/>
            <p:nvPr/>
          </p:nvSpPr>
          <p:spPr>
            <a:xfrm>
              <a:off x="3447789" y="2324100"/>
              <a:ext cx="2619376" cy="147556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Segment Routing v6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06078" y="2838646"/>
              <a:ext cx="3298338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 policies with weighted SID lists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Binding SID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 steering policies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LocalSIDs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Framework to expand local SIDs w/plugins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57800" y="3278063"/>
            <a:ext cx="2343314" cy="1620863"/>
            <a:chOff x="2942747" y="2324100"/>
            <a:chExt cx="3124418" cy="2161151"/>
          </a:xfrm>
        </p:grpSpPr>
        <p:sp>
          <p:nvSpPr>
            <p:cNvPr id="28" name="Rounded Rectangle 27"/>
            <p:cNvSpPr/>
            <p:nvPr/>
          </p:nvSpPr>
          <p:spPr>
            <a:xfrm>
              <a:off x="3447789" y="2324100"/>
              <a:ext cx="2619376" cy="1422047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 err="1">
                  <a:solidFill>
                    <a:prstClr val="black"/>
                  </a:solidFill>
                </a:rPr>
                <a:t>iOAM</a:t>
              </a:r>
              <a:endParaRPr lang="en-US" sz="998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42747" y="2838647"/>
              <a:ext cx="3054682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UDP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Pinger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w/path fault isolation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IOAM as type 2 metadata in NSH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IOAM raw IPFIX collector and analyzer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Anycast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active server selection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50308" y="4477779"/>
            <a:ext cx="2250806" cy="1366948"/>
            <a:chOff x="3066091" y="2324100"/>
            <a:chExt cx="3001074" cy="1822597"/>
          </a:xfrm>
        </p:grpSpPr>
        <p:sp>
          <p:nvSpPr>
            <p:cNvPr id="36" name="Rounded Rectangle 35"/>
            <p:cNvSpPr/>
            <p:nvPr/>
          </p:nvSpPr>
          <p:spPr>
            <a:xfrm>
              <a:off x="3447789" y="2324100"/>
              <a:ext cx="2619376" cy="103459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IPFIX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66091" y="2838647"/>
              <a:ext cx="2244632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Arial" charset="0"/>
                  <a:cs typeface="Arial" charset="0"/>
                </a:rPr>
                <a:t>Collect IPv6 information</a:t>
              </a:r>
            </a:p>
            <a:p>
              <a:pPr lvl="1"/>
              <a:r>
                <a:rPr lang="en-US" sz="825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Arial" charset="0"/>
                  <a:cs typeface="Arial" charset="0"/>
                </a:rPr>
                <a:t>Per flow state</a:t>
              </a: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6637" y="6138446"/>
            <a:ext cx="2750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Images at:  </a:t>
            </a:r>
            <a:r>
              <a:rPr lang="en-US" sz="1600">
                <a:hlinkClick r:id="rId2"/>
              </a:rPr>
              <a:t>https://nexus.fd.io/</a:t>
            </a:r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204762" y="5850539"/>
            <a:ext cx="6016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Release notes: </a:t>
            </a:r>
            <a:r>
              <a:rPr lang="en-US" sz="1600">
                <a:hlinkClick r:id="rId3"/>
              </a:rPr>
              <a:t>https://docs.fd.io/vpp/17.04/release_notes_1704.html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333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098547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Continuous Quality, Performance, Usability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Built into the development process </a:t>
            </a:r>
            <a:r>
              <a:rPr lang="mr-IN" sz="2000" dirty="0">
                <a:solidFill>
                  <a:schemeClr val="tx1"/>
                </a:solidFill>
              </a:rPr>
              <a:t>–</a:t>
            </a:r>
            <a:r>
              <a:rPr lang="en-US" sz="2000" dirty="0">
                <a:solidFill>
                  <a:schemeClr val="tx1"/>
                </a:solidFill>
              </a:rPr>
              <a:t> patch by patch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9820" y="1727820"/>
            <a:ext cx="941522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Submit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50670" y="1723478"/>
            <a:ext cx="1152687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Automated</a:t>
            </a:r>
          </a:p>
          <a:p>
            <a:pPr algn="ctr"/>
            <a:r>
              <a:rPr lang="en-US" sz="1350" dirty="0">
                <a:solidFill>
                  <a:prstClr val="white"/>
                </a:solidFill>
              </a:rPr>
              <a:t>Verify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51828" y="1726191"/>
            <a:ext cx="1152687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Code Review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11601" y="1727006"/>
            <a:ext cx="1152687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Merge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453944" y="1726191"/>
            <a:ext cx="1374062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Publish Artifacts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14189" y="2884110"/>
            <a:ext cx="2379177" cy="3097571"/>
            <a:chOff x="697" y="914400"/>
            <a:chExt cx="3172236" cy="4130095"/>
          </a:xfrm>
        </p:grpSpPr>
        <p:sp>
          <p:nvSpPr>
            <p:cNvPr id="16" name="Rounded Rectangle 15"/>
            <p:cNvSpPr/>
            <p:nvPr/>
          </p:nvSpPr>
          <p:spPr>
            <a:xfrm>
              <a:off x="381698" y="914400"/>
              <a:ext cx="2619376" cy="4099316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8608" y="1103313"/>
              <a:ext cx="2293749" cy="55778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System Functional Testing</a:t>
              </a:r>
            </a:p>
            <a:p>
              <a:pPr algn="ctr"/>
              <a:r>
                <a:rPr lang="en-US" sz="998" b="1" dirty="0">
                  <a:solidFill>
                    <a:srgbClr val="70AD47"/>
                  </a:solidFill>
                </a:rPr>
                <a:t>252 Tests/Patch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7" y="1705119"/>
              <a:ext cx="3172236" cy="3339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Client and Proxy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GRE Overlay Tunnels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L2BD Ethernet Switching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Cross Connect Ethernet Switching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Overlay Tunnels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IPv4-in-IPv6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Softwire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Tunnels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Cop Address Security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IPv6 Routing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NS/ND, RA, ICMPv6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uRPF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Security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Tap Interface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Telemetry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IPFIX and Span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VRF Routed Forwarding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iACL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Security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Ingress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IPv6/IPv6/Mac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Routing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QoS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Policer Metering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VLAN Tag Translation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VXLAN Overlay Tunnels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56020" y="2884111"/>
            <a:ext cx="2257949" cy="3334887"/>
            <a:chOff x="-9524" y="914400"/>
            <a:chExt cx="3010598" cy="4446516"/>
          </a:xfrm>
        </p:grpSpPr>
        <p:sp>
          <p:nvSpPr>
            <p:cNvPr id="24" name="Rounded Rectangle 23"/>
            <p:cNvSpPr/>
            <p:nvPr/>
          </p:nvSpPr>
          <p:spPr>
            <a:xfrm>
              <a:off x="381698" y="914400"/>
              <a:ext cx="2619376" cy="4099316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8374" y="1088364"/>
              <a:ext cx="2295144" cy="55778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Performance Testing</a:t>
              </a:r>
            </a:p>
            <a:p>
              <a:pPr algn="ctr"/>
              <a:r>
                <a:rPr lang="en-US" sz="998" b="1" dirty="0">
                  <a:solidFill>
                    <a:srgbClr val="70AD47"/>
                  </a:solidFill>
                </a:rPr>
                <a:t>144 Tests/Patch, 841 Tests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9524" y="1682987"/>
              <a:ext cx="2984150" cy="3677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Cross Connect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Bridging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Routing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IPv6 Routing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Scale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20k,200k,2M FIB Entries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Scale - 20k,200k,2M FIB Entries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VM with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vhost-userr</a:t>
              </a:r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PHYS-VPP-VM-VPP-PHYS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L2 Cross Connect/Bridge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VXLAN w/L2 Bridge Domain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IPv4 Routing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COP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IPv4/IPv6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whiteless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iACL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ingress IPv4/IPv6 ACLs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IPv4-o-IPv6/IPv6-o-IPv4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VXLAN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QoS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Policer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Cross over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Bridging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53200" y="2884110"/>
            <a:ext cx="2371162" cy="2678322"/>
            <a:chOff x="-133577" y="914398"/>
            <a:chExt cx="3161549" cy="7086615"/>
          </a:xfrm>
        </p:grpSpPr>
        <p:sp>
          <p:nvSpPr>
            <p:cNvPr id="30" name="Rounded Rectangle 29"/>
            <p:cNvSpPr/>
            <p:nvPr/>
          </p:nvSpPr>
          <p:spPr>
            <a:xfrm>
              <a:off x="381698" y="914398"/>
              <a:ext cx="2619376" cy="5737418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46599" y="1152755"/>
              <a:ext cx="2295144" cy="110688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Usability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133577" y="2381992"/>
              <a:ext cx="3161549" cy="5619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Merge-by-merge: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apt installable deb packaging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yum installable rpm packaging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autogenerated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code documentation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autogenerated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cli documentation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Per release: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autogenerated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testing reports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      report perf improvements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Puppet modules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Training/Tutorial videos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Hands-on-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usecase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documentation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>
            <a:stCxn id="4" idx="3"/>
            <a:endCxn id="8" idx="1"/>
          </p:cNvCxnSpPr>
          <p:nvPr/>
        </p:nvCxnSpPr>
        <p:spPr>
          <a:xfrm flipV="1">
            <a:off x="1441342" y="2066377"/>
            <a:ext cx="609329" cy="434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3"/>
            <a:endCxn id="9" idx="1"/>
          </p:cNvCxnSpPr>
          <p:nvPr/>
        </p:nvCxnSpPr>
        <p:spPr>
          <a:xfrm>
            <a:off x="3203357" y="2066377"/>
            <a:ext cx="648471" cy="27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9" idx="3"/>
            <a:endCxn id="10" idx="1"/>
          </p:cNvCxnSpPr>
          <p:nvPr/>
        </p:nvCxnSpPr>
        <p:spPr>
          <a:xfrm>
            <a:off x="5004515" y="2069091"/>
            <a:ext cx="607086" cy="81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0" idx="3"/>
            <a:endCxn id="11" idx="1"/>
          </p:cNvCxnSpPr>
          <p:nvPr/>
        </p:nvCxnSpPr>
        <p:spPr>
          <a:xfrm flipV="1">
            <a:off x="6764289" y="2069091"/>
            <a:ext cx="689656" cy="81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-276492" y="2884110"/>
            <a:ext cx="2383041" cy="2990747"/>
            <a:chOff x="8851228" y="-1513187"/>
            <a:chExt cx="3177388" cy="3987663"/>
          </a:xfrm>
        </p:grpSpPr>
        <p:grpSp>
          <p:nvGrpSpPr>
            <p:cNvPr id="48" name="Group 47"/>
            <p:cNvGrpSpPr/>
            <p:nvPr/>
          </p:nvGrpSpPr>
          <p:grpSpPr>
            <a:xfrm>
              <a:off x="8851228" y="-1513187"/>
              <a:ext cx="3177388" cy="3987663"/>
              <a:chOff x="-176314" y="914399"/>
              <a:chExt cx="3177388" cy="3987663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381698" y="914399"/>
                <a:ext cx="2619376" cy="3681655"/>
              </a:xfrm>
              <a:prstGeom prst="roundRect">
                <a:avLst>
                  <a:gd name="adj" fmla="val 22182"/>
                </a:avLst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825" dirty="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539707" y="1103313"/>
                <a:ext cx="2295144" cy="557784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98" dirty="0">
                    <a:solidFill>
                      <a:prstClr val="black"/>
                    </a:solidFill>
                  </a:rPr>
                  <a:t>Build/Unit Testing</a:t>
                </a:r>
              </a:p>
              <a:p>
                <a:pPr algn="ctr"/>
                <a:r>
                  <a:rPr lang="en-US" sz="998" b="1" dirty="0">
                    <a:solidFill>
                      <a:srgbClr val="70AD47"/>
                    </a:solidFill>
                  </a:rPr>
                  <a:t>120 Tests/Patch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-176314" y="1731963"/>
                <a:ext cx="2400658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Build binary packaging for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Ubuntu 14.04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Ubuntu 16.04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Centos 7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Automated Style Checking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Unit test :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IPFIX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BFD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Classifier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DHCP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FIB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GRE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IPv4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IPv4 IRB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IPv4 multi-VRF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         </a:t>
                </a:r>
              </a:p>
              <a:p>
                <a:pPr lvl="1"/>
                <a:endPara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  <a:p>
                <a:pPr lvl="1"/>
                <a:endPara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9829484" y="323972"/>
              <a:ext cx="2178376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IPv6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IP Multicast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L2 FIB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L2 Bridge Domain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MPLS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SNAT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SPAN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VXLAN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66" name="Left Brace 65"/>
          <p:cNvSpPr/>
          <p:nvPr/>
        </p:nvSpPr>
        <p:spPr>
          <a:xfrm rot="5400000">
            <a:off x="2826001" y="-352659"/>
            <a:ext cx="617891" cy="6158046"/>
          </a:xfrm>
          <a:prstGeom prst="leftBrace">
            <a:avLst>
              <a:gd name="adj1" fmla="val 8333"/>
              <a:gd name="adj2" fmla="val 579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7" name="Left Brace 66"/>
          <p:cNvSpPr/>
          <p:nvPr/>
        </p:nvSpPr>
        <p:spPr>
          <a:xfrm rot="5400000">
            <a:off x="7583761" y="1749111"/>
            <a:ext cx="652118" cy="1988735"/>
          </a:xfrm>
          <a:prstGeom prst="leftBrace">
            <a:avLst>
              <a:gd name="adj1" fmla="val 8333"/>
              <a:gd name="adj2" fmla="val 3655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724856" y="5750848"/>
            <a:ext cx="23727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Run on real hardware in fd.io Performance Lab</a:t>
            </a:r>
          </a:p>
        </p:txBody>
      </p:sp>
      <p:cxnSp>
        <p:nvCxnSpPr>
          <p:cNvPr id="69" name="Straight Arrow Connector 68"/>
          <p:cNvCxnSpPr>
            <a:stCxn id="68" idx="1"/>
          </p:cNvCxnSpPr>
          <p:nvPr/>
        </p:nvCxnSpPr>
        <p:spPr>
          <a:xfrm flipH="1" flipV="1">
            <a:off x="6243760" y="5569496"/>
            <a:ext cx="481096" cy="2967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535978" y="529910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Merge-by-merge packaging feeds</a:t>
            </a:r>
          </a:p>
          <a:p>
            <a:r>
              <a:rPr lang="en-US" sz="900" dirty="0">
                <a:solidFill>
                  <a:prstClr val="black"/>
                </a:solidFill>
              </a:rPr>
              <a:t>Downstream consumer CI pipelines</a:t>
            </a:r>
          </a:p>
        </p:txBody>
      </p:sp>
      <p:cxnSp>
        <p:nvCxnSpPr>
          <p:cNvPr id="77" name="Straight Arrow Connector 76"/>
          <p:cNvCxnSpPr>
            <a:stCxn id="76" idx="0"/>
          </p:cNvCxnSpPr>
          <p:nvPr/>
        </p:nvCxnSpPr>
        <p:spPr>
          <a:xfrm flipH="1" flipV="1">
            <a:off x="7287880" y="5052515"/>
            <a:ext cx="170787" cy="246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6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66" grpId="0" animBg="1"/>
      <p:bldP spid="67" grpId="0" animBg="1"/>
      <p:bldP spid="68" grpId="0"/>
      <p:bldP spid="7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3810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Infrastructure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21650" y="2349874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3764" y="4404044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33764" y="391240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3462" y="1744756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Bare Metal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113894" y="2270536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26008" y="432470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Kernel/Hypervisor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226008" y="3833068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226008" y="3037773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VM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743552" y="3037773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267649" y="3037773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815706" y="1665418"/>
            <a:ext cx="2364101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Cloud/</a:t>
            </a:r>
            <a:r>
              <a:rPr lang="en-US" sz="1350" dirty="0" err="1">
                <a:solidFill>
                  <a:prstClr val="black"/>
                </a:solidFill>
              </a:rPr>
              <a:t>NFVi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90109" y="2185589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02223" y="423975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Kernel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702223" y="3748121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702223" y="2952826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19767" y="2952826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43864" y="2952826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291921" y="1580471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Container Infra</a:t>
            </a:r>
          </a:p>
        </p:txBody>
      </p:sp>
    </p:spTree>
    <p:extLst>
      <p:ext uri="{BB962C8B-B14F-4D97-AF65-F5344CB8AC3E}">
        <p14:creationId xmlns:p14="http://schemas.microsoft.com/office/powerpoint/2010/main" val="1506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xNFs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73932" y="2357942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186046" y="441211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86046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775744" y="1752824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r>
              <a:rPr lang="en-US" sz="1350" dirty="0">
                <a:solidFill>
                  <a:prstClr val="black"/>
                </a:solidFill>
              </a:rPr>
              <a:t> based vNFs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65810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15859" y="3408526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01775" y="340237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186046" y="3920474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566175" y="2357942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678289" y="441211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78289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267987" y="1752824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r>
              <a:rPr lang="en-US" sz="1350" dirty="0">
                <a:solidFill>
                  <a:prstClr val="black"/>
                </a:solidFill>
              </a:rPr>
              <a:t> based cNFs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58053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08102" y="3408526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94019" y="340237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678289" y="3920474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Embedded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27935" y="2446127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Device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039102" y="4184495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629748" y="1841010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Embedded 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40050" y="3687070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49546" y="461373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Hw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22" name="Picture 21" descr="fdio_in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39" y="2983121"/>
            <a:ext cx="558209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07" y="2983121"/>
            <a:ext cx="457200" cy="342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6" y="2983121"/>
            <a:ext cx="271425" cy="34290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4696685" y="2446127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818296" y="296495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398497" y="1841010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SmartNic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818296" y="3557842"/>
            <a:ext cx="1543050" cy="1394345"/>
          </a:xfrm>
          <a:prstGeom prst="roundRect">
            <a:avLst>
              <a:gd name="adj" fmla="val 23009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SmartNic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98728" y="4002954"/>
            <a:ext cx="1379669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898728" y="4466752"/>
            <a:ext cx="1379669" cy="338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Hw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CPE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1650" y="2349874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Device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2816" y="408824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3462" y="1744756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Physical CPE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33764" y="35908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3261" y="451747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Hw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31" name="Picture 30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3" y="2886868"/>
            <a:ext cx="558209" cy="342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21" y="2886868"/>
            <a:ext cx="457200" cy="3429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31" y="2886868"/>
            <a:ext cx="271425" cy="342900"/>
          </a:xfrm>
          <a:prstGeom prst="rect">
            <a:avLst/>
          </a:prstGeom>
        </p:spPr>
      </p:pic>
      <p:sp>
        <p:nvSpPr>
          <p:cNvPr id="55" name="Rounded Rectangle 54"/>
          <p:cNvSpPr/>
          <p:nvPr/>
        </p:nvSpPr>
        <p:spPr>
          <a:xfrm>
            <a:off x="3102022" y="2320840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214136" y="4375010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214136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803834" y="1715722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vCPE</a:t>
            </a:r>
            <a:r>
              <a:rPr lang="en-US" sz="1350" dirty="0">
                <a:solidFill>
                  <a:prstClr val="black"/>
                </a:solidFill>
              </a:rPr>
              <a:t> in a VM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993900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243949" y="337142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029866" y="3365273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214136" y="388337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5594265" y="2320840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5706380" y="4375010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706379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5296078" y="1715722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vCPE</a:t>
            </a:r>
            <a:r>
              <a:rPr lang="en-US" sz="1350" dirty="0">
                <a:solidFill>
                  <a:prstClr val="black"/>
                </a:solidFill>
              </a:rPr>
              <a:t> in a Container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486143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736192" y="337142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22109" y="3365273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706380" y="388337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628650" y="228600"/>
            <a:ext cx="7098547" cy="1325563"/>
          </a:xfrm>
        </p:spPr>
        <p:txBody>
          <a:bodyPr/>
          <a:lstStyle/>
          <a:p>
            <a:r>
              <a:rPr lang="en-US" sz="2400"/>
              <a:t>A Fast Data Network Platform For Native Cloud Network Services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01" y="3022939"/>
            <a:ext cx="284325" cy="24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35" y="2373014"/>
            <a:ext cx="278900" cy="1544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65" y="1610611"/>
            <a:ext cx="275224" cy="293291"/>
          </a:xfrm>
          <a:prstGeom prst="rect">
            <a:avLst/>
          </a:prstGeom>
        </p:spPr>
      </p:pic>
      <p:sp>
        <p:nvSpPr>
          <p:cNvPr id="59" name="Slide Number Placeholder 2"/>
          <p:cNvSpPr txBox="1">
            <a:spLocks/>
          </p:cNvSpPr>
          <p:nvPr/>
        </p:nvSpPr>
        <p:spPr>
          <a:xfrm>
            <a:off x="6629400" y="5689226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02235" y="5264164"/>
            <a:ext cx="8631337" cy="62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02235" y="5264163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93253" y="1524000"/>
            <a:ext cx="4568446" cy="3400075"/>
            <a:chOff x="293253" y="1178217"/>
            <a:chExt cx="4568446" cy="3400075"/>
          </a:xfrm>
        </p:grpSpPr>
        <p:sp>
          <p:nvSpPr>
            <p:cNvPr id="64" name="Pentagon 63"/>
            <p:cNvSpPr/>
            <p:nvPr/>
          </p:nvSpPr>
          <p:spPr>
            <a:xfrm>
              <a:off x="1701483" y="3775776"/>
              <a:ext cx="2254210" cy="631137"/>
            </a:xfrm>
            <a:prstGeom prst="homePlate">
              <a:avLst/>
            </a:pr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>
              <a:off x="1062266" y="3835648"/>
              <a:ext cx="655399" cy="74264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659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24"/>
            <p:cNvSpPr/>
            <p:nvPr/>
          </p:nvSpPr>
          <p:spPr>
            <a:xfrm flipH="1">
              <a:off x="762883" y="3792098"/>
              <a:ext cx="313615" cy="78619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1717664" y="1371053"/>
              <a:ext cx="2415997" cy="636551"/>
            </a:xfrm>
            <a:prstGeom prst="homePlate">
              <a:avLst/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30"/>
            <p:cNvSpPr/>
            <p:nvPr/>
          </p:nvSpPr>
          <p:spPr>
            <a:xfrm>
              <a:off x="859982" y="1178217"/>
              <a:ext cx="643059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30"/>
            <p:cNvSpPr/>
            <p:nvPr/>
          </p:nvSpPr>
          <p:spPr>
            <a:xfrm flipH="1">
              <a:off x="1503042" y="1178217"/>
              <a:ext cx="271263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0 w 823957"/>
                <a:gd name="connsiteY0" fmla="*/ 239125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239125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239125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239125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1950324" y="1991240"/>
              <a:ext cx="2555443" cy="554985"/>
            </a:xfrm>
            <a:prstGeom prst="homePlate">
              <a:avLst/>
            </a:pr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>
              <a:off x="1950324" y="2546225"/>
              <a:ext cx="2911375" cy="652873"/>
            </a:xfrm>
            <a:prstGeom prst="homePlate">
              <a:avLst/>
            </a:pr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Pentagon 71"/>
            <p:cNvSpPr/>
            <p:nvPr/>
          </p:nvSpPr>
          <p:spPr>
            <a:xfrm>
              <a:off x="1974305" y="3193389"/>
              <a:ext cx="2458659" cy="636550"/>
            </a:xfrm>
            <a:prstGeom prst="homePlate">
              <a:avLst>
                <a:gd name="adj" fmla="val 41249"/>
              </a:avLst>
            </a:pr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>
              <a:off x="1156728" y="3193389"/>
              <a:ext cx="833762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48" h="784619">
                  <a:moveTo>
                    <a:pt x="8089" y="40445"/>
                  </a:moveTo>
                  <a:lnTo>
                    <a:pt x="647148" y="0"/>
                  </a:lnTo>
                  <a:cubicBezTo>
                    <a:pt x="645639" y="207614"/>
                    <a:pt x="644129" y="415229"/>
                    <a:pt x="642620" y="622843"/>
                  </a:cubicBezTo>
                  <a:lnTo>
                    <a:pt x="0" y="784619"/>
                  </a:lnTo>
                  <a:cubicBezTo>
                    <a:pt x="2696" y="552739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2874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Rectangle 24"/>
            <p:cNvSpPr/>
            <p:nvPr/>
          </p:nvSpPr>
          <p:spPr>
            <a:xfrm flipH="1">
              <a:off x="577939" y="3193388"/>
              <a:ext cx="594967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318 w 657466"/>
                <a:gd name="connsiteY0" fmla="*/ 32427 h 784619"/>
                <a:gd name="connsiteX1" fmla="*/ 657466 w 657466"/>
                <a:gd name="connsiteY1" fmla="*/ 0 h 784619"/>
                <a:gd name="connsiteX2" fmla="*/ 652938 w 657466"/>
                <a:gd name="connsiteY2" fmla="*/ 622843 h 784619"/>
                <a:gd name="connsiteX3" fmla="*/ 10318 w 657466"/>
                <a:gd name="connsiteY3" fmla="*/ 784619 h 784619"/>
                <a:gd name="connsiteX4" fmla="*/ 318 w 657466"/>
                <a:gd name="connsiteY4" fmla="*/ 32427 h 784619"/>
                <a:gd name="connsiteX0" fmla="*/ 8090 w 665238"/>
                <a:gd name="connsiteY0" fmla="*/ 32427 h 776601"/>
                <a:gd name="connsiteX1" fmla="*/ 665238 w 665238"/>
                <a:gd name="connsiteY1" fmla="*/ 0 h 776601"/>
                <a:gd name="connsiteX2" fmla="*/ 660710 w 665238"/>
                <a:gd name="connsiteY2" fmla="*/ 622843 h 776601"/>
                <a:gd name="connsiteX3" fmla="*/ 0 w 665238"/>
                <a:gd name="connsiteY3" fmla="*/ 776601 h 776601"/>
                <a:gd name="connsiteX4" fmla="*/ 8090 w 665238"/>
                <a:gd name="connsiteY4" fmla="*/ 32427 h 7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238" h="776601">
                  <a:moveTo>
                    <a:pt x="8090" y="32427"/>
                  </a:moveTo>
                  <a:lnTo>
                    <a:pt x="665238" y="0"/>
                  </a:lnTo>
                  <a:cubicBezTo>
                    <a:pt x="663729" y="207614"/>
                    <a:pt x="662219" y="415229"/>
                    <a:pt x="660710" y="622843"/>
                  </a:cubicBezTo>
                  <a:lnTo>
                    <a:pt x="0" y="776601"/>
                  </a:lnTo>
                  <a:cubicBezTo>
                    <a:pt x="2696" y="544721"/>
                    <a:pt x="5394" y="264307"/>
                    <a:pt x="8090" y="32427"/>
                  </a:cubicBezTo>
                  <a:close/>
                </a:path>
              </a:pathLst>
            </a:cu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30"/>
            <p:cNvSpPr/>
            <p:nvPr/>
          </p:nvSpPr>
          <p:spPr>
            <a:xfrm>
              <a:off x="561759" y="1768155"/>
              <a:ext cx="824161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30"/>
            <p:cNvSpPr/>
            <p:nvPr/>
          </p:nvSpPr>
          <p:spPr>
            <a:xfrm flipH="1">
              <a:off x="1378214" y="1768155"/>
              <a:ext cx="612274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22056 w 823957"/>
                <a:gd name="connsiteY0" fmla="*/ 218398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22056 w 823957"/>
                <a:gd name="connsiteY4" fmla="*/ 218398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22056" y="218398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22056" y="218398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24"/>
            <p:cNvSpPr/>
            <p:nvPr/>
          </p:nvSpPr>
          <p:spPr>
            <a:xfrm>
              <a:off x="1244777" y="2440924"/>
              <a:ext cx="1016585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48152"/>
                <a:gd name="connsiteY0" fmla="*/ 0 h 825062"/>
                <a:gd name="connsiteX1" fmla="*/ 647148 w 648152"/>
                <a:gd name="connsiteY1" fmla="*/ 24266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  <a:gd name="connsiteX0" fmla="*/ 2930 w 648152"/>
                <a:gd name="connsiteY0" fmla="*/ 0 h 825062"/>
                <a:gd name="connsiteX1" fmla="*/ 647148 w 648152"/>
                <a:gd name="connsiteY1" fmla="*/ 113244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52" h="825062">
                  <a:moveTo>
                    <a:pt x="2930" y="0"/>
                  </a:moveTo>
                  <a:lnTo>
                    <a:pt x="647148" y="113244"/>
                  </a:lnTo>
                  <a:cubicBezTo>
                    <a:pt x="645639" y="320858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Rectangle 24"/>
            <p:cNvSpPr/>
            <p:nvPr/>
          </p:nvSpPr>
          <p:spPr>
            <a:xfrm flipH="1">
              <a:off x="293253" y="2440924"/>
              <a:ext cx="967703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52828"/>
                <a:gd name="connsiteY0" fmla="*/ 0 h 825062"/>
                <a:gd name="connsiteX1" fmla="*/ 652828 w 652828"/>
                <a:gd name="connsiteY1" fmla="*/ 161777 h 825062"/>
                <a:gd name="connsiteX2" fmla="*/ 647779 w 652828"/>
                <a:gd name="connsiteY2" fmla="*/ 736086 h 825062"/>
                <a:gd name="connsiteX3" fmla="*/ 0 w 652828"/>
                <a:gd name="connsiteY3" fmla="*/ 825062 h 825062"/>
                <a:gd name="connsiteX4" fmla="*/ 2930 w 652828"/>
                <a:gd name="connsiteY4" fmla="*/ 0 h 825062"/>
                <a:gd name="connsiteX0" fmla="*/ 2930 w 647891"/>
                <a:gd name="connsiteY0" fmla="*/ 0 h 825062"/>
                <a:gd name="connsiteX1" fmla="*/ 636569 w 647891"/>
                <a:gd name="connsiteY1" fmla="*/ 97066 h 825062"/>
                <a:gd name="connsiteX2" fmla="*/ 647779 w 647891"/>
                <a:gd name="connsiteY2" fmla="*/ 736086 h 825062"/>
                <a:gd name="connsiteX3" fmla="*/ 0 w 647891"/>
                <a:gd name="connsiteY3" fmla="*/ 825062 h 825062"/>
                <a:gd name="connsiteX4" fmla="*/ 2930 w 647891"/>
                <a:gd name="connsiteY4" fmla="*/ 0 h 825062"/>
                <a:gd name="connsiteX0" fmla="*/ 2930 w 648175"/>
                <a:gd name="connsiteY0" fmla="*/ 0 h 825062"/>
                <a:gd name="connsiteX1" fmla="*/ 647408 w 648175"/>
                <a:gd name="connsiteY1" fmla="*/ 121332 h 825062"/>
                <a:gd name="connsiteX2" fmla="*/ 647779 w 648175"/>
                <a:gd name="connsiteY2" fmla="*/ 736086 h 825062"/>
                <a:gd name="connsiteX3" fmla="*/ 0 w 648175"/>
                <a:gd name="connsiteY3" fmla="*/ 825062 h 825062"/>
                <a:gd name="connsiteX4" fmla="*/ 2930 w 648175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5" h="825062">
                  <a:moveTo>
                    <a:pt x="2930" y="0"/>
                  </a:moveTo>
                  <a:lnTo>
                    <a:pt x="647408" y="121332"/>
                  </a:lnTo>
                  <a:cubicBezTo>
                    <a:pt x="645899" y="328946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3119" y="2089318"/>
              <a:ext cx="1940542" cy="358828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Superior Performance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30431" y="1484840"/>
              <a:ext cx="2214246" cy="36413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Most Efficient on the Planet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3149" y="2701678"/>
              <a:ext cx="1884206" cy="33581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Flexible and Extensible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23089" y="3915904"/>
              <a:ext cx="1288386" cy="35088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Open Source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362092" y="3320530"/>
              <a:ext cx="1229581" cy="38226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Cloud Native</a:t>
              </a:r>
            </a:p>
          </p:txBody>
        </p:sp>
        <p:pic>
          <p:nvPicPr>
            <p:cNvPr id="84" name="Picture 83" descr="noun_6522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74" y="1307537"/>
              <a:ext cx="403140" cy="403140"/>
            </a:xfrm>
            <a:prstGeom prst="rect">
              <a:avLst/>
            </a:prstGeom>
          </p:spPr>
        </p:pic>
        <p:pic>
          <p:nvPicPr>
            <p:cNvPr id="85" name="Picture 84" descr="noun_74546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0" y="2693589"/>
              <a:ext cx="343905" cy="343905"/>
            </a:xfrm>
            <a:prstGeom prst="rect">
              <a:avLst/>
            </a:prstGeom>
          </p:spPr>
        </p:pic>
        <p:pic>
          <p:nvPicPr>
            <p:cNvPr id="86" name="Picture 85" descr="noun_3898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4" y="1983151"/>
              <a:ext cx="354213" cy="354213"/>
            </a:xfrm>
            <a:prstGeom prst="rect">
              <a:avLst/>
            </a:prstGeom>
          </p:spPr>
        </p:pic>
        <p:pic>
          <p:nvPicPr>
            <p:cNvPr id="87" name="Picture 86" descr="noun_2794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0" y="3347357"/>
              <a:ext cx="412241" cy="412241"/>
            </a:xfrm>
            <a:prstGeom prst="rect">
              <a:avLst/>
            </a:prstGeom>
          </p:spPr>
        </p:pic>
        <p:pic>
          <p:nvPicPr>
            <p:cNvPr id="88" name="Picture 87" descr="noun_3825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02" y="4068695"/>
              <a:ext cx="243479" cy="243479"/>
            </a:xfrm>
            <a:prstGeom prst="rect">
              <a:avLst/>
            </a:prstGeom>
          </p:spPr>
        </p:pic>
      </p:grpSp>
      <p:cxnSp>
        <p:nvCxnSpPr>
          <p:cNvPr id="89" name="Straight Connector 88"/>
          <p:cNvCxnSpPr/>
          <p:nvPr/>
        </p:nvCxnSpPr>
        <p:spPr>
          <a:xfrm>
            <a:off x="202235" y="5884188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672870" y="5361230"/>
            <a:ext cx="5616468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b="1" dirty="0">
                <a:solidFill>
                  <a:srgbClr val="44546A"/>
                </a:solidFill>
              </a:rPr>
              <a:t>Breaking the Barrier of S</a:t>
            </a:r>
            <a:r>
              <a:rPr lang="en-US" sz="1400" dirty="0">
                <a:solidFill>
                  <a:srgbClr val="44546A"/>
                </a:solidFill>
              </a:rPr>
              <a:t>oftware </a:t>
            </a:r>
            <a:r>
              <a:rPr lang="en-US" sz="1400" b="1" dirty="0">
                <a:solidFill>
                  <a:srgbClr val="44546A"/>
                </a:solidFill>
              </a:rPr>
              <a:t>D</a:t>
            </a:r>
            <a:r>
              <a:rPr lang="en-US" sz="1400" dirty="0">
                <a:solidFill>
                  <a:srgbClr val="44546A"/>
                </a:solidFill>
              </a:rPr>
              <a:t>efined </a:t>
            </a:r>
            <a:r>
              <a:rPr lang="en-US" sz="1400" b="1" dirty="0">
                <a:solidFill>
                  <a:srgbClr val="44546A"/>
                </a:solidFill>
              </a:rPr>
              <a:t>N</a:t>
            </a:r>
            <a:r>
              <a:rPr lang="en-US" sz="1400" dirty="0">
                <a:solidFill>
                  <a:srgbClr val="44546A"/>
                </a:solidFill>
              </a:rPr>
              <a:t>etwork </a:t>
            </a:r>
            <a:r>
              <a:rPr lang="en-US" sz="1400" b="1" dirty="0">
                <a:solidFill>
                  <a:srgbClr val="44546A"/>
                </a:solidFill>
              </a:rPr>
              <a:t>Services</a:t>
            </a:r>
            <a:r>
              <a:rPr lang="en-US" sz="1400" dirty="0">
                <a:solidFill>
                  <a:srgbClr val="44546A"/>
                </a:solidFill>
              </a:rPr>
              <a:t/>
            </a:r>
            <a:br>
              <a:rPr lang="en-US" sz="1400" dirty="0">
                <a:solidFill>
                  <a:srgbClr val="44546A"/>
                </a:solidFill>
              </a:rPr>
            </a:br>
            <a:r>
              <a:rPr lang="en-US" sz="1400" b="1" dirty="0">
                <a:solidFill>
                  <a:srgbClr val="44546A"/>
                </a:solidFill>
              </a:rPr>
              <a:t>1 Terabit Services on a Single Intel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Xeon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Server !!!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1533233" y="5297815"/>
            <a:ext cx="929917" cy="571273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530493" y="1820897"/>
            <a:ext cx="320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The most efficient software packet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Processing on the planet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530494" y="2483091"/>
            <a:ext cx="272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FD.io on x86 servers outperforms specialized packet processing HW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530494" y="3802361"/>
            <a:ext cx="320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Foundation for cloud native network services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530494" y="3187051"/>
            <a:ext cx="3200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Software programmable, extendable and flexible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530494" y="4446948"/>
            <a:ext cx="3375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Open source collaborative project in Linux Foundation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0568" y="4276916"/>
            <a:ext cx="238459" cy="26812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564" y="3645656"/>
            <a:ext cx="298466" cy="270274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5530494" y="1639387"/>
            <a:ext cx="109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B537C"/>
                </a:solidFill>
                <a:latin typeface="Arial"/>
                <a:ea typeface="Al Bayan Plain" charset="-78"/>
                <a:cs typeface="Arial"/>
              </a:rPr>
              <a:t>EFFICIENCY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530495" y="2312861"/>
            <a:ext cx="1344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2AB8CD"/>
                </a:solidFill>
                <a:latin typeface="Arial"/>
                <a:cs typeface="Arial"/>
              </a:rPr>
              <a:t>PERFORMANCE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530494" y="3000724"/>
            <a:ext cx="2701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576A7A"/>
                </a:solidFill>
                <a:latin typeface="Arial"/>
                <a:cs typeface="Arial"/>
              </a:rPr>
              <a:t>SOFTWARE DEFINED NETWORKING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495" y="3601424"/>
            <a:ext cx="2185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348DE3"/>
                </a:solidFill>
                <a:latin typeface="Arial"/>
                <a:cs typeface="Arial"/>
              </a:rPr>
              <a:t>CLOUD NETWORK SERVICES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530495" y="4252081"/>
            <a:ext cx="1563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7CB742"/>
                </a:solidFill>
                <a:latin typeface="Arial"/>
                <a:cs typeface="Arial"/>
              </a:rPr>
              <a:t>LINUX FOUNDATION</a:t>
            </a:r>
          </a:p>
        </p:txBody>
      </p:sp>
    </p:spTree>
    <p:extLst>
      <p:ext uri="{BB962C8B-B14F-4D97-AF65-F5344CB8AC3E}">
        <p14:creationId xmlns:p14="http://schemas.microsoft.com/office/powerpoint/2010/main" val="4286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41" y="457200"/>
            <a:ext cx="8505194" cy="857250"/>
          </a:xfrm>
        </p:spPr>
        <p:txBody>
          <a:bodyPr/>
          <a:lstStyle/>
          <a:p>
            <a:r>
              <a:rPr lang="en-US" dirty="0" smtClean="0"/>
              <a:t>Fd.io in the overall stack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33196" y="5013441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Hardware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33196" y="2597573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Network Controller</a:t>
            </a: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33196" y="2084158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Orchestration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33196" y="4433819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Operating System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33196" y="3222651"/>
            <a:ext cx="5446835" cy="101843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Data Plane Services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45" y="4968977"/>
            <a:ext cx="1094057" cy="5024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60" y="4315607"/>
            <a:ext cx="1061726" cy="6533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622" y="2547019"/>
            <a:ext cx="1038891" cy="5194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211" y="2056847"/>
            <a:ext cx="831138" cy="5679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237" y="1507094"/>
            <a:ext cx="1202198" cy="5469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939" y="1568936"/>
            <a:ext cx="433815" cy="433815"/>
          </a:xfrm>
          <a:prstGeom prst="rect">
            <a:avLst/>
          </a:prstGeom>
        </p:spPr>
      </p:pic>
      <p:cxnSp>
        <p:nvCxnSpPr>
          <p:cNvPr id="32" name="Straight Connector 31"/>
          <p:cNvCxnSpPr>
            <a:stCxn id="15" idx="3"/>
            <a:endCxn id="26" idx="1"/>
          </p:cNvCxnSpPr>
          <p:nvPr/>
        </p:nvCxnSpPr>
        <p:spPr>
          <a:xfrm flipV="1">
            <a:off x="7280031" y="5220181"/>
            <a:ext cx="345914" cy="24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7" idx="3"/>
            <a:endCxn id="24" idx="1"/>
          </p:cNvCxnSpPr>
          <p:nvPr/>
        </p:nvCxnSpPr>
        <p:spPr>
          <a:xfrm>
            <a:off x="1307586" y="4642293"/>
            <a:ext cx="525611" cy="6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0" idx="3"/>
            <a:endCxn id="28" idx="1"/>
          </p:cNvCxnSpPr>
          <p:nvPr/>
        </p:nvCxnSpPr>
        <p:spPr>
          <a:xfrm>
            <a:off x="7280031" y="2806742"/>
            <a:ext cx="4185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1" idx="1"/>
          </p:cNvCxnSpPr>
          <p:nvPr/>
        </p:nvCxnSpPr>
        <p:spPr>
          <a:xfrm>
            <a:off x="1481974" y="2293327"/>
            <a:ext cx="3512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848583" y="1576674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Application Layer/App Server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003395" y="3654531"/>
            <a:ext cx="1524398" cy="4869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Packet Processing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690470" y="3654531"/>
            <a:ext cx="1373138" cy="4869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Network IO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023255" y="3654531"/>
            <a:ext cx="1818352" cy="48365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Dataplane Management Agent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91" y="3522093"/>
            <a:ext cx="750277" cy="431814"/>
          </a:xfrm>
          <a:prstGeom prst="rect">
            <a:avLst/>
          </a:prstGeom>
        </p:spPr>
      </p:pic>
      <p:cxnSp>
        <p:nvCxnSpPr>
          <p:cNvPr id="50" name="Straight Connector 49"/>
          <p:cNvCxnSpPr>
            <a:stCxn id="47" idx="1"/>
            <a:endCxn id="25" idx="3"/>
          </p:cNvCxnSpPr>
          <p:nvPr/>
        </p:nvCxnSpPr>
        <p:spPr>
          <a:xfrm flipH="1" flipV="1">
            <a:off x="7280032" y="3731869"/>
            <a:ext cx="417959" cy="61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3" idx="3"/>
            <a:endCxn id="31" idx="1"/>
          </p:cNvCxnSpPr>
          <p:nvPr/>
        </p:nvCxnSpPr>
        <p:spPr>
          <a:xfrm>
            <a:off x="7295418" y="1785843"/>
            <a:ext cx="37852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0" y="2195826"/>
            <a:ext cx="831934" cy="1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52" y="381000"/>
            <a:ext cx="7985522" cy="857250"/>
          </a:xfrm>
        </p:spPr>
        <p:txBody>
          <a:bodyPr/>
          <a:lstStyle/>
          <a:p>
            <a:r>
              <a:rPr lang="en-US" dirty="0" smtClean="0"/>
              <a:t>Opportunities to Contribute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61" y="1558920"/>
            <a:ext cx="3860403" cy="4093953"/>
          </a:xfrm>
        </p:spPr>
        <p:txBody>
          <a:bodyPr/>
          <a:lstStyle/>
          <a:p>
            <a:pPr marL="0" indent="0">
              <a:buNone/>
            </a:pPr>
            <a:r>
              <a:rPr lang="en-US" sz="1500" b="1" dirty="0"/>
              <a:t>We invite you to Participate in </a:t>
            </a:r>
            <a:r>
              <a:rPr lang="en-US" sz="1500" b="1" dirty="0">
                <a:hlinkClick r:id="rId2"/>
              </a:rPr>
              <a:t>fd.io</a:t>
            </a:r>
            <a:endParaRPr lang="en-US" sz="1500" b="1" dirty="0">
              <a:hlinkClick r:id=""/>
            </a:endParaRPr>
          </a:p>
          <a:p>
            <a:r>
              <a:rPr lang="en-US" sz="1500" dirty="0">
                <a:hlinkClick r:id=""/>
              </a:rPr>
              <a:t>Get the Code, Build the Code, Run the Code</a:t>
            </a:r>
            <a:endParaRPr lang="en-US" sz="1500" dirty="0"/>
          </a:p>
          <a:p>
            <a:r>
              <a:rPr lang="en-US" sz="1500" dirty="0">
                <a:hlinkClick r:id="rId3"/>
              </a:rPr>
              <a:t>Try the vpp user demo</a:t>
            </a:r>
            <a:endParaRPr lang="en-US" sz="1500" dirty="0"/>
          </a:p>
          <a:p>
            <a:r>
              <a:rPr lang="en-US" sz="1500" dirty="0">
                <a:hlinkClick r:id="rId4"/>
              </a:rPr>
              <a:t>Install vpp from binary packages (yum/apt)</a:t>
            </a:r>
            <a:endParaRPr lang="en-US" sz="1500" dirty="0"/>
          </a:p>
          <a:p>
            <a:r>
              <a:rPr lang="en-US" sz="1500" dirty="0">
                <a:hlinkClick r:id="rId5"/>
              </a:rPr>
              <a:t>Install Honeycomb from binary packages</a:t>
            </a:r>
            <a:endParaRPr lang="en-US" sz="1500" dirty="0"/>
          </a:p>
          <a:p>
            <a:r>
              <a:rPr lang="en-US" sz="1500" dirty="0">
                <a:hlinkClick r:id="rId6"/>
              </a:rPr>
              <a:t>Read/Watch the Tutorials</a:t>
            </a:r>
          </a:p>
          <a:p>
            <a:r>
              <a:rPr lang="en-US" sz="1500" dirty="0">
                <a:hlinkClick r:id="rId7"/>
              </a:rPr>
              <a:t>Join the Mailing Lists</a:t>
            </a:r>
            <a:endParaRPr lang="en-US" sz="1500" dirty="0"/>
          </a:p>
          <a:p>
            <a:r>
              <a:rPr lang="en-US" sz="1500" dirty="0">
                <a:hlinkClick r:id="rId8"/>
              </a:rPr>
              <a:t>Join the IRC Channels</a:t>
            </a:r>
            <a:endParaRPr lang="en-US" sz="1500" dirty="0"/>
          </a:p>
          <a:p>
            <a:r>
              <a:rPr lang="en-US" sz="1500" dirty="0">
                <a:hlinkClick r:id="rId9"/>
              </a:rPr>
              <a:t>Explore the wiki</a:t>
            </a:r>
            <a:endParaRPr lang="en-US" sz="1500" dirty="0"/>
          </a:p>
          <a:p>
            <a:r>
              <a:rPr lang="en-US" sz="1500" dirty="0">
                <a:hlinkClick r:id="rId10"/>
              </a:rPr>
              <a:t>Join fd.io as a member</a:t>
            </a:r>
            <a:endParaRPr lang="en-US" sz="1500" dirty="0"/>
          </a:p>
          <a:p>
            <a:endParaRPr lang="en-US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5464" y="1572186"/>
            <a:ext cx="4158090" cy="44476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Firewall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IDS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DPI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Flow and user telemetry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Hardware Accelerators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Container Integration</a:t>
            </a:r>
            <a:endParaRPr 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Integration with </a:t>
            </a:r>
            <a:r>
              <a:rPr lang="en-US" sz="15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OpenCache</a:t>
            </a:r>
            <a:endParaRPr 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Control plane – support your favorite SDN Protocol Agent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Test tools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Cloud Foundry Integration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Packaging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603778" y="5544234"/>
            <a:ext cx="27020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hlinkClick r:id="rId11"/>
              </a:rPr>
              <a:t>https://wiki.fd.io/view/Main_Page</a:t>
            </a:r>
          </a:p>
          <a:p>
            <a:r>
              <a:rPr lang="en-US" sz="1400">
                <a:hlinkClick r:id="rId11"/>
              </a:rPr>
              <a:t>https://wiki.fd.io/view/VPP</a:t>
            </a:r>
            <a:endParaRPr lang="en-US" sz="1400"/>
          </a:p>
          <a:p>
            <a:r>
              <a:rPr lang="en-US" sz="1400">
                <a:hlinkClick r:id="rId12"/>
              </a:rPr>
              <a:t>https://wiki.fd.io/view/CSIT</a:t>
            </a:r>
            <a:r>
              <a:rPr lang="en-US" sz="1400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9843" y="5257800"/>
            <a:ext cx="226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FD.io project wiki pages: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5247382"/>
            <a:ext cx="22002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FD.io git repos:</a:t>
            </a:r>
          </a:p>
          <a:p>
            <a:r>
              <a:rPr lang="en-US" sz="1600"/>
              <a:t>    </a:t>
            </a:r>
            <a:r>
              <a:rPr lang="en-US" sz="1600">
                <a:hlinkClick r:id="rId13"/>
              </a:rPr>
              <a:t>https://git.fd.io/</a:t>
            </a:r>
            <a:r>
              <a:rPr lang="en-US" sz="1600"/>
              <a:t> </a:t>
            </a:r>
          </a:p>
          <a:p>
            <a:r>
              <a:rPr lang="en-US" sz="1600"/>
              <a:t>    </a:t>
            </a:r>
            <a:r>
              <a:rPr lang="en-US" sz="1600">
                <a:hlinkClick r:id="rId14"/>
              </a:rPr>
              <a:t>https://git.fd.io/vpp/</a:t>
            </a:r>
            <a:endParaRPr lang="en-US" sz="1600"/>
          </a:p>
          <a:p>
            <a:r>
              <a:rPr lang="en-US" sz="1600"/>
              <a:t>    </a:t>
            </a:r>
            <a:r>
              <a:rPr lang="en-US" sz="1600">
                <a:hlinkClick r:id="rId15"/>
              </a:rPr>
              <a:t>https://git.fd.io/csit/</a:t>
            </a:r>
            <a:r>
              <a:rPr lang="en-US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8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57134" indent="0" algn="ctr">
              <a:buNone/>
            </a:pPr>
            <a:r>
              <a:rPr lang="en-US" sz="115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890559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57134" indent="0" algn="ctr">
              <a:buNone/>
            </a:pPr>
            <a:r>
              <a:rPr lang="en-US" sz="960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594429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41" y="457200"/>
            <a:ext cx="8505194" cy="857250"/>
          </a:xfrm>
        </p:spPr>
        <p:txBody>
          <a:bodyPr/>
          <a:lstStyle/>
          <a:p>
            <a:r>
              <a:rPr lang="en-US" dirty="0" smtClean="0"/>
              <a:t>Multiparty: Broad Membership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dio_cis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43" y="1987733"/>
            <a:ext cx="2000250" cy="1228725"/>
          </a:xfrm>
          <a:prstGeom prst="rect">
            <a:avLst/>
          </a:prstGeom>
        </p:spPr>
      </p:pic>
      <p:pic>
        <p:nvPicPr>
          <p:cNvPr id="10" name="Picture 9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02" y="1917615"/>
            <a:ext cx="2000250" cy="1228725"/>
          </a:xfrm>
          <a:prstGeom prst="rect">
            <a:avLst/>
          </a:prstGeom>
        </p:spPr>
      </p:pic>
      <p:pic>
        <p:nvPicPr>
          <p:cNvPr id="11" name="Picture 10" descr="comcast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6" y="3423709"/>
            <a:ext cx="1578929" cy="969914"/>
          </a:xfrm>
          <a:prstGeom prst="rect">
            <a:avLst/>
          </a:prstGeom>
        </p:spPr>
      </p:pic>
      <p:pic>
        <p:nvPicPr>
          <p:cNvPr id="14" name="Picture 13" descr="fdio_redha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39" y="3830975"/>
            <a:ext cx="1472654" cy="904631"/>
          </a:xfrm>
          <a:prstGeom prst="rect">
            <a:avLst/>
          </a:prstGeom>
        </p:spPr>
      </p:pic>
      <p:pic>
        <p:nvPicPr>
          <p:cNvPr id="15" name="Picture 14" descr="fdio_huawe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95" y="3208970"/>
            <a:ext cx="2000250" cy="1228725"/>
          </a:xfrm>
          <a:prstGeom prst="rect">
            <a:avLst/>
          </a:prstGeom>
        </p:spPr>
      </p:pic>
      <p:pic>
        <p:nvPicPr>
          <p:cNvPr id="16" name="Picture 15" descr="fdio_brocad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44" y="4351960"/>
            <a:ext cx="1578929" cy="969914"/>
          </a:xfrm>
          <a:prstGeom prst="rect">
            <a:avLst/>
          </a:prstGeom>
        </p:spPr>
      </p:pic>
      <p:pic>
        <p:nvPicPr>
          <p:cNvPr id="17" name="Picture 16" descr="fdio_caviu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97" y="2885714"/>
            <a:ext cx="1578929" cy="969914"/>
          </a:xfrm>
          <a:prstGeom prst="rect">
            <a:avLst/>
          </a:prstGeom>
        </p:spPr>
      </p:pic>
      <p:pic>
        <p:nvPicPr>
          <p:cNvPr id="18" name="Picture 17" descr="fdio_inocyb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9" y="4351961"/>
            <a:ext cx="1490731" cy="915734"/>
          </a:xfrm>
          <a:prstGeom prst="rect">
            <a:avLst/>
          </a:prstGeom>
        </p:spPr>
      </p:pic>
      <p:pic>
        <p:nvPicPr>
          <p:cNvPr id="23" name="Picture 22" descr="fdio_ericss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11" y="1830442"/>
            <a:ext cx="2000250" cy="122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5" y="1987733"/>
            <a:ext cx="2000250" cy="12287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260995" y="1746541"/>
            <a:ext cx="0" cy="369756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280" y="1731565"/>
            <a:ext cx="14127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Service Providers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89674" y="1752396"/>
            <a:ext cx="14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Network Vendors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75041" y="1700905"/>
            <a:ext cx="11307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Chip Vendors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470972" y="1679436"/>
            <a:ext cx="0" cy="369756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15190" y="3746255"/>
            <a:ext cx="9673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Integrators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40" y="3112945"/>
            <a:ext cx="1799912" cy="824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51" y="4017546"/>
            <a:ext cx="1716090" cy="105416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6539048" y="3662773"/>
            <a:ext cx="200024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9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sz="3000" dirty="0"/>
              <a:t>Multiparty: Broad Contribution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fdio_cis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3" y="1635248"/>
            <a:ext cx="2000250" cy="1228725"/>
          </a:xfrm>
          <a:prstGeom prst="rect">
            <a:avLst/>
          </a:prstGeom>
        </p:spPr>
      </p:pic>
      <p:pic>
        <p:nvPicPr>
          <p:cNvPr id="10" name="Picture 9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01" y="1588859"/>
            <a:ext cx="2000250" cy="1228725"/>
          </a:xfrm>
          <a:prstGeom prst="rect">
            <a:avLst/>
          </a:prstGeom>
        </p:spPr>
      </p:pic>
      <p:pic>
        <p:nvPicPr>
          <p:cNvPr id="11" name="Picture 10" descr="fdio_6wi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95" y="2087236"/>
            <a:ext cx="2000250" cy="1228725"/>
          </a:xfrm>
          <a:prstGeom prst="rect">
            <a:avLst/>
          </a:prstGeom>
        </p:spPr>
      </p:pic>
      <p:pic>
        <p:nvPicPr>
          <p:cNvPr id="12" name="Picture 11" descr="fdio_huaw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84" y="2763231"/>
            <a:ext cx="2000250" cy="1228725"/>
          </a:xfrm>
          <a:prstGeom prst="rect">
            <a:avLst/>
          </a:prstGeom>
        </p:spPr>
      </p:pic>
      <p:pic>
        <p:nvPicPr>
          <p:cNvPr id="13" name="Picture 12" descr="comcast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13" y="2604449"/>
            <a:ext cx="2000250" cy="1228725"/>
          </a:xfrm>
          <a:prstGeom prst="rect">
            <a:avLst/>
          </a:prstGeom>
        </p:spPr>
      </p:pic>
      <p:pic>
        <p:nvPicPr>
          <p:cNvPr id="14" name="Picture 13" descr="fdio_redh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36" y="4743161"/>
            <a:ext cx="2000250" cy="1228725"/>
          </a:xfrm>
          <a:prstGeom prst="rect">
            <a:avLst/>
          </a:prstGeom>
        </p:spPr>
      </p:pic>
      <p:pic>
        <p:nvPicPr>
          <p:cNvPr id="16" name="Picture 15" descr="netgate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9" y="3801478"/>
            <a:ext cx="2114550" cy="1028700"/>
          </a:xfrm>
          <a:prstGeom prst="rect">
            <a:avLst/>
          </a:prstGeom>
        </p:spPr>
      </p:pic>
      <p:pic>
        <p:nvPicPr>
          <p:cNvPr id="17" name="Picture 16" descr="kalray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53" y="4407215"/>
            <a:ext cx="2846070" cy="685800"/>
          </a:xfrm>
          <a:prstGeom prst="rect">
            <a:avLst/>
          </a:prstGeom>
        </p:spPr>
      </p:pic>
      <p:pic>
        <p:nvPicPr>
          <p:cNvPr id="18" name="Picture 17" descr="up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83" y="4395055"/>
            <a:ext cx="998528" cy="9985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714" y="5411411"/>
            <a:ext cx="21611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</a:rPr>
              <a:t>Universitat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Politècnica</a:t>
            </a:r>
            <a:r>
              <a:rPr lang="en-US" sz="900" dirty="0">
                <a:solidFill>
                  <a:prstClr val="black"/>
                </a:solidFill>
              </a:rPr>
              <a:t> de </a:t>
            </a:r>
            <a:r>
              <a:rPr lang="en-US" sz="900" dirty="0" err="1">
                <a:solidFill>
                  <a:prstClr val="black"/>
                </a:solidFill>
              </a:rPr>
              <a:t>Catalunya</a:t>
            </a:r>
            <a:r>
              <a:rPr lang="en-US" sz="900" dirty="0">
                <a:solidFill>
                  <a:prstClr val="black"/>
                </a:solidFill>
              </a:rPr>
              <a:t> (UPC)</a:t>
            </a:r>
          </a:p>
        </p:txBody>
      </p:sp>
      <p:pic>
        <p:nvPicPr>
          <p:cNvPr id="23" name="Picture 22" descr="fdio_ericss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7" y="1393627"/>
            <a:ext cx="2000250" cy="1228725"/>
          </a:xfrm>
          <a:prstGeom prst="rect">
            <a:avLst/>
          </a:prstGeom>
        </p:spPr>
      </p:pic>
      <p:pic>
        <p:nvPicPr>
          <p:cNvPr id="20" name="Picture 19" descr="logo_fdio_nx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22" y="3631326"/>
            <a:ext cx="1578929" cy="969913"/>
          </a:xfrm>
          <a:prstGeom prst="rect">
            <a:avLst/>
          </a:prstGeom>
        </p:spPr>
      </p:pic>
      <p:pic>
        <p:nvPicPr>
          <p:cNvPr id="3" name="Picture 2" descr="qosmos (1)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07" y="3162722"/>
            <a:ext cx="1943100" cy="342900"/>
          </a:xfrm>
          <a:prstGeom prst="rect">
            <a:avLst/>
          </a:prstGeom>
        </p:spPr>
      </p:pic>
      <p:pic>
        <p:nvPicPr>
          <p:cNvPr id="21" name="Picture 20" descr="fdio_inocyb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8" y="4558888"/>
            <a:ext cx="1490731" cy="915734"/>
          </a:xfrm>
          <a:prstGeom prst="rect">
            <a:avLst/>
          </a:prstGeom>
        </p:spPr>
      </p:pic>
      <p:pic>
        <p:nvPicPr>
          <p:cNvPr id="22" name="Picture 21" descr="fdio_calic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36" y="3391625"/>
            <a:ext cx="1473091" cy="904899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07" y="1677999"/>
            <a:ext cx="1133475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72" y="2521962"/>
            <a:ext cx="876300" cy="5905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82186" y="3273719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</a:rPr>
              <a:t>Yandex</a:t>
            </a:r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8" y="3334173"/>
            <a:ext cx="1261985" cy="814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47" y="4154213"/>
            <a:ext cx="1143000" cy="523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33" y="2893985"/>
            <a:ext cx="1190625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86" y="1688407"/>
            <a:ext cx="1347521" cy="8277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20" y="2528015"/>
            <a:ext cx="1395678" cy="372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38" y="2567108"/>
            <a:ext cx="781050" cy="781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86824" y="3092744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</a:rPr>
              <a:t>Qiniu</a:t>
            </a:r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17" y="4438796"/>
            <a:ext cx="1666875" cy="7524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80" y="3732994"/>
            <a:ext cx="1844879" cy="6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Code Activity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77107" y="1706978"/>
            <a:ext cx="7886700" cy="795327"/>
          </a:xfrm>
        </p:spPr>
        <p:txBody>
          <a:bodyPr>
            <a:normAutofit/>
          </a:bodyPr>
          <a:lstStyle/>
          <a:p>
            <a:r>
              <a:rPr lang="en-US" dirty="0" smtClean="0"/>
              <a:t>In the period since its inception, fd.io has more commits than OVS and DPDK combined, and more contributors than OVS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20406" y="2400343"/>
          <a:ext cx="6797192" cy="127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98"/>
                <a:gridCol w="1699298"/>
                <a:gridCol w="1699298"/>
                <a:gridCol w="1699298"/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2016-02-11 to 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2017-04-03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Fd.io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OVS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DPDK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Commits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6283</a:t>
                      </a:r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2395</a:t>
                      </a:r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3289</a:t>
                      </a:r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Contributors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163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146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Organizations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42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52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78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1120406" y="3638121"/>
          <a:ext cx="2265731" cy="19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3386137" y="3638121"/>
          <a:ext cx="2265731" cy="19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5651869" y="3657436"/>
          <a:ext cx="2265731" cy="19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124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err="1" smtClean="0"/>
              <a:t>Multiproject</a:t>
            </a:r>
            <a:r>
              <a:rPr lang="en-US" dirty="0" smtClean="0"/>
              <a:t>: Fd.io Projects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4647" y="2190805"/>
            <a:ext cx="1543050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Honeycomb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10864" y="2188307"/>
            <a:ext cx="1543050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hc2vpp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65441" y="1751656"/>
            <a:ext cx="5633895" cy="904603"/>
          </a:xfrm>
          <a:prstGeom prst="roundRect">
            <a:avLst>
              <a:gd name="adj" fmla="val 4717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Dataplane Management Agent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65414" y="2446913"/>
            <a:ext cx="1543050" cy="310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CSIT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65414" y="2949117"/>
            <a:ext cx="1543050" cy="310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puppet-fdio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949229" y="3451322"/>
            <a:ext cx="1543050" cy="310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trex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723011" y="1744757"/>
            <a:ext cx="1924686" cy="2690091"/>
          </a:xfrm>
          <a:prstGeom prst="roundRect">
            <a:avLst>
              <a:gd name="adj" fmla="val 49049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>
                <a:solidFill>
                  <a:prstClr val="black"/>
                </a:solidFill>
              </a:rPr>
              <a:t>Testing/Support</a:t>
            </a: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64647" y="321777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NSH_SFC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910865" y="321777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ONE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557083" y="3219631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TLDK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900924" y="36046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odp4vpp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264647" y="36046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CICN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557083" y="36046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 Sandbox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264647" y="3991453"/>
            <a:ext cx="483548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5440" y="2773898"/>
            <a:ext cx="5633896" cy="1674263"/>
          </a:xfrm>
          <a:prstGeom prst="roundRect">
            <a:avLst>
              <a:gd name="adj" fmla="val 4717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Packet Processing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64646" y="492195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deb_dpdk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910864" y="492195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rpm_dpdk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5440" y="4565800"/>
            <a:ext cx="5633896" cy="815249"/>
          </a:xfrm>
          <a:prstGeom prst="roundRect">
            <a:avLst>
              <a:gd name="adj" fmla="val 4717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Network IO</a:t>
            </a:r>
          </a:p>
        </p:txBody>
      </p:sp>
    </p:spTree>
    <p:extLst>
      <p:ext uri="{BB962C8B-B14F-4D97-AF65-F5344CB8AC3E}">
        <p14:creationId xmlns:p14="http://schemas.microsoft.com/office/powerpoint/2010/main" val="15009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71" y="457200"/>
            <a:ext cx="7886700" cy="476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Fd.io Integrations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4756" y="2500442"/>
            <a:ext cx="5650187" cy="1411601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899" y="4511855"/>
            <a:ext cx="5708244" cy="86747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18314" y="5002818"/>
            <a:ext cx="5320686" cy="314745"/>
          </a:xfrm>
          <a:prstGeom prst="roundRect">
            <a:avLst/>
          </a:prstGeom>
          <a:solidFill>
            <a:schemeClr val="accent6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VPP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896905" y="3024190"/>
            <a:ext cx="1411601" cy="364104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050" kern="0" dirty="0">
                <a:solidFill>
                  <a:prstClr val="white"/>
                </a:solidFill>
              </a:rPr>
              <a:t>Control Plane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1187111" y="4763539"/>
            <a:ext cx="867474" cy="36410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050" kern="0">
                <a:solidFill>
                  <a:prstClr val="white"/>
                </a:solidFill>
              </a:rPr>
              <a:t>Data Plane</a:t>
            </a:r>
            <a:endParaRPr lang="en-US" sz="825" kern="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3822" y="4613272"/>
            <a:ext cx="2345604" cy="292302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Honeycomb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4807272" y="3611797"/>
            <a:ext cx="4726" cy="97630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0831" y="4015271"/>
            <a:ext cx="90441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Netconf/Yang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30130" y="2665935"/>
            <a:ext cx="3282098" cy="10570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t"/>
          <a:lstStyle/>
          <a:p>
            <a:pPr algn="ctr">
              <a:defRPr/>
            </a:pPr>
            <a:endParaRPr lang="en-US" sz="750" kern="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56" y="2847340"/>
            <a:ext cx="808781" cy="2961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61274" y="3333588"/>
            <a:ext cx="491996" cy="2782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VBD app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989495" y="3312738"/>
            <a:ext cx="964406" cy="29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 err="1">
                <a:solidFill>
                  <a:prstClr val="black"/>
                </a:solidFill>
                <a:latin typeface="Century Gothic"/>
                <a:cs typeface="Century Gothic"/>
              </a:rPr>
              <a:t>Lispflowmapping</a:t>
            </a: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 app</a:t>
            </a: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2468959" y="3605040"/>
            <a:ext cx="2739" cy="1340551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28564" y="4040808"/>
            <a:ext cx="1354858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LISP Mapping Protocol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23711" y="3328866"/>
            <a:ext cx="964406" cy="29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SFC</a:t>
            </a: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3502470" y="3621169"/>
            <a:ext cx="3445" cy="1005836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80465" y="4085460"/>
            <a:ext cx="89960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Netconf/yang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24956" y="1147475"/>
            <a:ext cx="1998926" cy="908326"/>
          </a:xfrm>
          <a:prstGeom prst="roundRect">
            <a:avLst/>
          </a:prstGeom>
          <a:solidFill>
            <a:srgbClr val="FBA7AB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white"/>
                </a:solidFill>
                <a:latin typeface="Century Gothic"/>
                <a:cs typeface="Century Gothic"/>
              </a:rPr>
              <a:t>Openstack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561274" y="1501542"/>
            <a:ext cx="1712581" cy="431537"/>
          </a:xfrm>
          <a:prstGeom prst="roundRect">
            <a:avLst>
              <a:gd name="adj" fmla="val 0"/>
            </a:avLst>
          </a:prstGeom>
          <a:solidFill>
            <a:srgbClr val="FB646B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entury Gothic"/>
                <a:cs typeface="Century Gothic"/>
              </a:rPr>
              <a:t>Neutron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603180" y="1960536"/>
            <a:ext cx="480449" cy="318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rtlCol="0" anchor="t"/>
          <a:lstStyle/>
          <a:p>
            <a:pPr algn="ctr">
              <a:defRPr/>
            </a:pPr>
            <a:r>
              <a:rPr lang="en-US" sz="788" kern="0">
                <a:solidFill>
                  <a:prstClr val="black"/>
                </a:solidFill>
                <a:latin typeface="Century Gothic"/>
                <a:cs typeface="Century Gothic"/>
              </a:rPr>
              <a:t>ODL</a:t>
            </a:r>
          </a:p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Plugin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793406" y="1950434"/>
            <a:ext cx="480449" cy="3839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rtlCol="0" anchor="t"/>
          <a:lstStyle/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Fd.io</a:t>
            </a:r>
          </a:p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Plugin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455125" y="4627004"/>
            <a:ext cx="1175224" cy="292302"/>
          </a:xfrm>
          <a:prstGeom prst="roundRect">
            <a:avLst/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>
                <a:solidFill>
                  <a:prstClr val="black"/>
                </a:solidFill>
                <a:latin typeface="Century Gothic"/>
                <a:cs typeface="Century Gothic"/>
              </a:rPr>
              <a:t>Fd.io ML2 Agent</a:t>
            </a:r>
            <a:endParaRPr lang="en-US" sz="750" kern="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cxnSp>
        <p:nvCxnSpPr>
          <p:cNvPr id="60" name="Straight Arrow Connector 59"/>
          <p:cNvCxnSpPr>
            <a:stCxn id="46" idx="2"/>
          </p:cNvCxnSpPr>
          <p:nvPr/>
        </p:nvCxnSpPr>
        <p:spPr>
          <a:xfrm flipH="1">
            <a:off x="4843240" y="2278601"/>
            <a:ext cx="165" cy="39861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4" idx="2"/>
            <a:endCxn id="55" idx="0"/>
          </p:cNvCxnSpPr>
          <p:nvPr/>
        </p:nvCxnSpPr>
        <p:spPr>
          <a:xfrm>
            <a:off x="6033631" y="2334361"/>
            <a:ext cx="9107" cy="2292644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033630" y="4060559"/>
            <a:ext cx="437940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>
                <a:solidFill>
                  <a:prstClr val="black"/>
                </a:solidFill>
              </a:rPr>
              <a:t>REST</a:t>
            </a:r>
            <a:endParaRPr lang="en-US" sz="998" dirty="0">
              <a:solidFill>
                <a:prstClr val="black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561274" y="2864916"/>
            <a:ext cx="491996" cy="2782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GBP app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4807272" y="3143125"/>
            <a:ext cx="9753" cy="16140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143226" y="863211"/>
            <a:ext cx="2567316" cy="472123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0640" y="1874226"/>
            <a:ext cx="2650091" cy="300082"/>
            <a:chOff x="8440064" y="433879"/>
            <a:chExt cx="3533454" cy="400109"/>
          </a:xfrm>
        </p:grpSpPr>
        <p:pic>
          <p:nvPicPr>
            <p:cNvPr id="32" name="Picture 31" descr="logo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9284" y="510888"/>
              <a:ext cx="1024234" cy="24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40064" y="433879"/>
              <a:ext cx="257361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Integration work done at</a:t>
              </a:r>
            </a:p>
          </p:txBody>
        </p:sp>
      </p:grpSp>
      <p:cxnSp>
        <p:nvCxnSpPr>
          <p:cNvPr id="19" name="Straight Arrow Connector 18"/>
          <p:cNvCxnSpPr>
            <a:stCxn id="32" idx="3"/>
          </p:cNvCxnSpPr>
          <p:nvPr/>
        </p:nvCxnSpPr>
        <p:spPr>
          <a:xfrm>
            <a:off x="3740731" y="2022167"/>
            <a:ext cx="528650" cy="20045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23975</TotalTime>
  <Words>4191</Words>
  <Application>Microsoft Macintosh PowerPoint</Application>
  <PresentationFormat>On-screen Show (4:3)</PresentationFormat>
  <Paragraphs>1331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69" baseType="lpstr">
      <vt:lpstr>Al Bayan Plain</vt:lpstr>
      <vt:lpstr>Calibri</vt:lpstr>
      <vt:lpstr>Calibri Light</vt:lpstr>
      <vt:lpstr>Century Gothic</vt:lpstr>
      <vt:lpstr>CiscoSans</vt:lpstr>
      <vt:lpstr>CiscoSans ExtraLight</vt:lpstr>
      <vt:lpstr>CiscoSans Thin</vt:lpstr>
      <vt:lpstr>CiscoSansTT Light</vt:lpstr>
      <vt:lpstr>clear sans</vt:lpstr>
      <vt:lpstr>Helvetica Neue Light</vt:lpstr>
      <vt:lpstr>Lucida Grande</vt:lpstr>
      <vt:lpstr>Mangal</vt:lpstr>
      <vt:lpstr>ＭＳ Ｐゴシック</vt:lpstr>
      <vt:lpstr>Questrial</vt:lpstr>
      <vt:lpstr>Times New Roman</vt:lpstr>
      <vt:lpstr>Verdana</vt:lpstr>
      <vt:lpstr>Wingdings</vt:lpstr>
      <vt:lpstr>Arial</vt:lpstr>
      <vt:lpstr>2_Blue theme 2014 16x9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A Fast Data Network Platform For Native Cloud Network Services</vt:lpstr>
      <vt:lpstr>FD.io: The Universal Fast Dataplane</vt:lpstr>
      <vt:lpstr>Fd.io in the overall stack</vt:lpstr>
      <vt:lpstr>Multiparty: Broad Membership</vt:lpstr>
      <vt:lpstr>Multiparty: Broad Contribution</vt:lpstr>
      <vt:lpstr>Code Activity</vt:lpstr>
      <vt:lpstr>Multiproject: Fd.io Projects</vt:lpstr>
      <vt:lpstr>Fd.io Integrations</vt:lpstr>
      <vt:lpstr>Vector Packet Processor - VPP</vt:lpstr>
      <vt:lpstr>Aside [1/4]: Computer Evolution For Packet Processing                          It started with ALU …</vt:lpstr>
      <vt:lpstr>Aside [2/4]: Computer Evolution For Packet Processing                          … and we arrived to modern multi-socket COTS server …</vt:lpstr>
      <vt:lpstr>Aside [2/4]: Computer Evolution For Packet Processing                          … and we arrived to modern multi-socket COTS server …</vt:lpstr>
      <vt:lpstr>VPP Architecture: Vector Packet Processing</vt:lpstr>
      <vt:lpstr>VPP Architecture: Splitting the Vector</vt:lpstr>
      <vt:lpstr>VPP Architecture: Plugins</vt:lpstr>
      <vt:lpstr>Aside [3/4]: Computer Evolution For Packet Processing                          … we then optimize software for network workloads ...</vt:lpstr>
      <vt:lpstr>Aside [3/4]: Computer Evolution For Packet Processing                          … we then optimize software for network workloads ...</vt:lpstr>
      <vt:lpstr>Aside [3/4]: Computer Evolution For Packet Processing                          … we then optimize software for network workloads ...</vt:lpstr>
      <vt:lpstr>Aside [4/4]: Computer Evolution For Packet Processing                          … and use FD.io VPP to make them fast for packets.</vt:lpstr>
      <vt:lpstr>Aside [4/4]: Computer Evolution For Packet Processing                          … and use FD.io VPP to make them fast for packets.</vt:lpstr>
      <vt:lpstr>PowerPoint Presentation</vt:lpstr>
      <vt:lpstr>VPP Universal Fast Dataplane: Performance at Scale [1/2] Per CPU core throughput with linear multi-thread(-core) scaling</vt:lpstr>
      <vt:lpstr>VPP Universal Fast Dataplane: Performance at Scale [2/2] Per CPU core throughput with linear multi-thread(-core) scaling</vt:lpstr>
      <vt:lpstr>Native Cloud Network Services – Sample Use Cases Based on supported FD.io VPP functionality</vt:lpstr>
      <vt:lpstr>SD-WAN – with FD.io Universal Fast Data Plane</vt:lpstr>
      <vt:lpstr>SD-WAN – with FD.io Universal Fast Data Plane</vt:lpstr>
      <vt:lpstr>SD-WAN – with FD.io Universal Fast Data Plane</vt:lpstr>
      <vt:lpstr>Scaling Up The Packet Throughput with FD.io VPP Can we squeeze more from a single 2RU server ?</vt:lpstr>
      <vt:lpstr>VPP Architecture: Programmability</vt:lpstr>
      <vt:lpstr>Universal Fast Dataplane: Features</vt:lpstr>
      <vt:lpstr>Rapid Release Cadence – ~3 months</vt:lpstr>
      <vt:lpstr>New in 17.04 – Released Apr 19</vt:lpstr>
      <vt:lpstr>Continuous Quality, Performance, Usability Built into the development process – patch by patch</vt:lpstr>
      <vt:lpstr>Universal Fast Dataplane: Infrastructure</vt:lpstr>
      <vt:lpstr>Universal Fast Dataplane: xNFs</vt:lpstr>
      <vt:lpstr>Universal Fast Dataplane: Embedded</vt:lpstr>
      <vt:lpstr>Universal Fast Dataplane: CPE Example</vt:lpstr>
      <vt:lpstr>A Fast Data Network Platform For Native Cloud Network Services</vt:lpstr>
      <vt:lpstr>Opportunities to Contribute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</dc:creator>
  <cp:lastModifiedBy>Maciek</cp:lastModifiedBy>
  <cp:revision>420</cp:revision>
  <cp:lastPrinted>2017-04-20T11:16:05Z</cp:lastPrinted>
  <dcterms:created xsi:type="dcterms:W3CDTF">2017-03-08T16:02:40Z</dcterms:created>
  <dcterms:modified xsi:type="dcterms:W3CDTF">2017-04-20T11:21:46Z</dcterms:modified>
</cp:coreProperties>
</file>