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tiff" ContentType="image/tiff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80" r:id="rId5"/>
    <p:sldId id="281" r:id="rId6"/>
    <p:sldId id="261" r:id="rId7"/>
    <p:sldId id="262" r:id="rId8"/>
    <p:sldId id="282" r:id="rId9"/>
    <p:sldId id="263" r:id="rId10"/>
    <p:sldId id="265" r:id="rId11"/>
    <p:sldId id="287" r:id="rId12"/>
    <p:sldId id="288" r:id="rId13"/>
    <p:sldId id="283" r:id="rId14"/>
    <p:sldId id="284" r:id="rId15"/>
    <p:sldId id="285" r:id="rId16"/>
    <p:sldId id="286" r:id="rId17"/>
    <p:sldId id="268" r:id="rId18"/>
    <p:sldId id="269" r:id="rId19"/>
    <p:sldId id="270" r:id="rId20"/>
    <p:sldId id="271" r:id="rId21"/>
    <p:sldId id="272" r:id="rId22"/>
    <p:sldId id="275" r:id="rId23"/>
    <p:sldId id="276" r:id="rId24"/>
    <p:sldId id="277" r:id="rId25"/>
    <p:sldId id="278" r:id="rId26"/>
    <p:sldId id="279" r:id="rId27"/>
    <p:sldId id="2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543"/>
    <a:srgbClr val="F7323F"/>
    <a:srgbClr val="FCFCFC"/>
    <a:srgbClr val="0C298B"/>
    <a:srgbClr val="60708B"/>
    <a:srgbClr val="26702E"/>
    <a:srgbClr val="F7567C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aciek:Documents:technologies:vnet-sla:vnet-sla-vpp-scale:vnet-vpp-multi-co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localhost/Users/maciek/Documents/technologies/cloudVPN/vpp-perf-omfg/vnet-sla-vpp-scale/160110-vnet-vpp-multi-co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tests'!$N$76</c:f>
              <c:strCache>
                <c:ptCount val="1"/>
                <c:pt idx="0">
                  <c:v>OVSDPDK</c:v>
                </c:pt>
              </c:strCache>
            </c:strRef>
          </c:tx>
          <c:invertIfNegative val="0"/>
          <c:cat>
            <c:strRef>
              <c:f>'working tests'!$O$75:$Q$75</c:f>
              <c:strCache>
                <c:ptCount val="3"/>
                <c:pt idx="0">
                  <c:v>2 MACs</c:v>
                </c:pt>
                <c:pt idx="1">
                  <c:v>2k MACs</c:v>
                </c:pt>
                <c:pt idx="2">
                  <c:v>20k MACs</c:v>
                </c:pt>
              </c:strCache>
            </c:strRef>
          </c:cat>
          <c:val>
            <c:numRef>
              <c:f>'working tests'!$O$76:$Q$76</c:f>
              <c:numCache>
                <c:formatCode>General</c:formatCode>
                <c:ptCount val="3"/>
                <c:pt idx="0">
                  <c:v>20.0</c:v>
                </c:pt>
                <c:pt idx="1">
                  <c:v>4.0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'working tests'!$N$77</c:f>
              <c:strCache>
                <c:ptCount val="1"/>
                <c:pt idx="0">
                  <c:v>VPP</c:v>
                </c:pt>
              </c:strCache>
            </c:strRef>
          </c:tx>
          <c:invertIfNegative val="0"/>
          <c:cat>
            <c:strRef>
              <c:f>'working tests'!$O$75:$Q$75</c:f>
              <c:strCache>
                <c:ptCount val="3"/>
                <c:pt idx="0">
                  <c:v>2 MACs</c:v>
                </c:pt>
                <c:pt idx="1">
                  <c:v>2k MACs</c:v>
                </c:pt>
                <c:pt idx="2">
                  <c:v>20k MACs</c:v>
                </c:pt>
              </c:strCache>
            </c:strRef>
          </c:cat>
          <c:val>
            <c:numRef>
              <c:f>'working tests'!$O$77:$Q$77</c:f>
              <c:numCache>
                <c:formatCode>General</c:formatCode>
                <c:ptCount val="3"/>
                <c:pt idx="0">
                  <c:v>20.0</c:v>
                </c:pt>
                <c:pt idx="1">
                  <c:v>20.0</c:v>
                </c:pt>
                <c:pt idx="2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959576"/>
        <c:axId val="2117955512"/>
        <c:axId val="2117958360"/>
      </c:bar3DChart>
      <c:catAx>
        <c:axId val="2117959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7955512"/>
        <c:crosses val="autoZero"/>
        <c:auto val="1"/>
        <c:lblAlgn val="ctr"/>
        <c:lblOffset val="100"/>
        <c:noMultiLvlLbl val="0"/>
      </c:catAx>
      <c:valAx>
        <c:axId val="2117955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7959576"/>
        <c:crosses val="autoZero"/>
        <c:crossBetween val="between"/>
      </c:valAx>
      <c:serAx>
        <c:axId val="2117958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795551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tests'!$E$103</c:f>
              <c:strCache>
                <c:ptCount val="1"/>
                <c:pt idx="0">
                  <c:v>OVSDPDK</c:v>
                </c:pt>
              </c:strCache>
            </c:strRef>
          </c:tx>
          <c:invertIfNegative val="0"/>
          <c:cat>
            <c:strRef>
              <c:f>'working tests'!$F$102:$K$102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tests'!$F$103:$K$103</c:f>
              <c:numCache>
                <c:formatCode>General</c:formatCode>
                <c:ptCount val="6"/>
                <c:pt idx="0" formatCode="0.0">
                  <c:v>120.0</c:v>
                </c:pt>
                <c:pt idx="1">
                  <c:v>48.0</c:v>
                </c:pt>
                <c:pt idx="2" formatCode="0.0">
                  <c:v>3.6</c:v>
                </c:pt>
                <c:pt idx="3" formatCode="0.0">
                  <c:v>0.0</c:v>
                </c:pt>
                <c:pt idx="4" formatCode="0.0">
                  <c:v>0.0</c:v>
                </c:pt>
                <c:pt idx="5" formatCode="0.0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'working tests'!$E$104</c:f>
              <c:strCache>
                <c:ptCount val="1"/>
                <c:pt idx="0">
                  <c:v>VPP</c:v>
                </c:pt>
              </c:strCache>
            </c:strRef>
          </c:tx>
          <c:invertIfNegative val="0"/>
          <c:cat>
            <c:strRef>
              <c:f>'working tests'!$F$102:$K$102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tests'!$F$104:$K$104</c:f>
              <c:numCache>
                <c:formatCode>0.0</c:formatCode>
                <c:ptCount val="6"/>
                <c:pt idx="0">
                  <c:v>120.0</c:v>
                </c:pt>
                <c:pt idx="1">
                  <c:v>120.0</c:v>
                </c:pt>
                <c:pt idx="2">
                  <c:v>120.0</c:v>
                </c:pt>
                <c:pt idx="3">
                  <c:v>120.0</c:v>
                </c:pt>
                <c:pt idx="4">
                  <c:v>120.0</c:v>
                </c:pt>
                <c:pt idx="5">
                  <c:v>120.0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822648"/>
        <c:axId val="2117820152"/>
        <c:axId val="2117810680"/>
      </c:bar3DChart>
      <c:catAx>
        <c:axId val="2117822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7820152"/>
        <c:crosses val="autoZero"/>
        <c:auto val="1"/>
        <c:lblAlgn val="ctr"/>
        <c:lblOffset val="100"/>
        <c:noMultiLvlLbl val="0"/>
      </c:catAx>
      <c:valAx>
        <c:axId val="21178201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17822648"/>
        <c:crosses val="autoZero"/>
        <c:crossBetween val="between"/>
      </c:valAx>
      <c:serAx>
        <c:axId val="2117810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782015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tests'!$O$23:$T$23</c:f>
              <c:numCache>
                <c:formatCode>0.0</c:formatCode>
                <c:ptCount val="6"/>
                <c:pt idx="0">
                  <c:v>210.0</c:v>
                </c:pt>
                <c:pt idx="1">
                  <c:v>210.0</c:v>
                </c:pt>
                <c:pt idx="2">
                  <c:v>210.0</c:v>
                </c:pt>
                <c:pt idx="3">
                  <c:v>210.0</c:v>
                </c:pt>
                <c:pt idx="4">
                  <c:v>210.0</c:v>
                </c:pt>
                <c:pt idx="5">
                  <c:v>210.0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3DB64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tests'!$O$24:$T$24</c:f>
              <c:numCache>
                <c:formatCode>0.0</c:formatCode>
                <c:ptCount val="6"/>
                <c:pt idx="0">
                  <c:v>160.0</c:v>
                </c:pt>
                <c:pt idx="1">
                  <c:v>160.0</c:v>
                </c:pt>
                <c:pt idx="2">
                  <c:v>160.0</c:v>
                </c:pt>
                <c:pt idx="3">
                  <c:v>160.0</c:v>
                </c:pt>
                <c:pt idx="4">
                  <c:v>160.0</c:v>
                </c:pt>
                <c:pt idx="5">
                  <c:v>160.0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43D2D2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tests'!$O$25:$T$25</c:f>
              <c:numCache>
                <c:formatCode>0.0</c:formatCode>
                <c:ptCount val="6"/>
                <c:pt idx="0">
                  <c:v>39.0</c:v>
                </c:pt>
                <c:pt idx="1">
                  <c:v>39.0</c:v>
                </c:pt>
                <c:pt idx="2">
                  <c:v>39.0</c:v>
                </c:pt>
                <c:pt idx="3">
                  <c:v>39.0</c:v>
                </c:pt>
                <c:pt idx="4">
                  <c:v>39.0</c:v>
                </c:pt>
                <c:pt idx="5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749144"/>
        <c:axId val="2117752216"/>
        <c:axId val="2117755336"/>
      </c:bar3DChart>
      <c:catAx>
        <c:axId val="2117749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52216"/>
        <c:crosses val="autoZero"/>
        <c:auto val="1"/>
        <c:lblAlgn val="ctr"/>
        <c:lblOffset val="100"/>
        <c:noMultiLvlLbl val="0"/>
      </c:catAx>
      <c:valAx>
        <c:axId val="21177522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49144"/>
        <c:crosses val="autoZero"/>
        <c:crossBetween val="between"/>
      </c:valAx>
      <c:serAx>
        <c:axId val="2117755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52216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26371924892359"/>
          <c:y val="0.0570674804233079"/>
          <c:w val="0.83388674382876"/>
          <c:h val="0.8784252970205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tests'!$F$23:$K$23</c:f>
              <c:numCache>
                <c:formatCode>0.0</c:formatCode>
                <c:ptCount val="6"/>
                <c:pt idx="0">
                  <c:v>108.0</c:v>
                </c:pt>
                <c:pt idx="1">
                  <c:v>108.0</c:v>
                </c:pt>
                <c:pt idx="2">
                  <c:v>108.0</c:v>
                </c:pt>
                <c:pt idx="3">
                  <c:v>108.0</c:v>
                </c:pt>
                <c:pt idx="4">
                  <c:v>108.0</c:v>
                </c:pt>
                <c:pt idx="5">
                  <c:v>108.0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6E873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tests'!$F$24:$K$24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26BBD5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tests'!$F$25:$K$25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92870296"/>
        <c:axId val="-2092620072"/>
        <c:axId val="-2092871064"/>
      </c:bar3DChart>
      <c:catAx>
        <c:axId val="-2092870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92620072"/>
        <c:crosses val="autoZero"/>
        <c:auto val="1"/>
        <c:lblAlgn val="ctr"/>
        <c:lblOffset val="100"/>
        <c:noMultiLvlLbl val="0"/>
      </c:catAx>
      <c:valAx>
        <c:axId val="-20926200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92870296"/>
        <c:crosses val="autoZero"/>
        <c:crossBetween val="between"/>
      </c:valAx>
      <c:serAx>
        <c:axId val="-2092871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92620072"/>
        <c:crosses val="autoZero"/>
      </c:serAx>
      <c:spPr>
        <a:noFill/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tests'!$O$23:$T$23</c:f>
              <c:numCache>
                <c:formatCode>0.0</c:formatCode>
                <c:ptCount val="6"/>
                <c:pt idx="0">
                  <c:v>210.0</c:v>
                </c:pt>
                <c:pt idx="1">
                  <c:v>210.0</c:v>
                </c:pt>
                <c:pt idx="2">
                  <c:v>210.0</c:v>
                </c:pt>
                <c:pt idx="3">
                  <c:v>210.0</c:v>
                </c:pt>
                <c:pt idx="4">
                  <c:v>210.0</c:v>
                </c:pt>
                <c:pt idx="5">
                  <c:v>210.0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3DB64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tests'!$O$24:$T$24</c:f>
              <c:numCache>
                <c:formatCode>0.0</c:formatCode>
                <c:ptCount val="6"/>
                <c:pt idx="0">
                  <c:v>160.0</c:v>
                </c:pt>
                <c:pt idx="1">
                  <c:v>160.0</c:v>
                </c:pt>
                <c:pt idx="2">
                  <c:v>160.0</c:v>
                </c:pt>
                <c:pt idx="3">
                  <c:v>160.0</c:v>
                </c:pt>
                <c:pt idx="4">
                  <c:v>160.0</c:v>
                </c:pt>
                <c:pt idx="5">
                  <c:v>160.0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43D2D2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tests'!$O$25:$T$25</c:f>
              <c:numCache>
                <c:formatCode>0.0</c:formatCode>
                <c:ptCount val="6"/>
                <c:pt idx="0">
                  <c:v>39.0</c:v>
                </c:pt>
                <c:pt idx="1">
                  <c:v>39.0</c:v>
                </c:pt>
                <c:pt idx="2">
                  <c:v>39.0</c:v>
                </c:pt>
                <c:pt idx="3">
                  <c:v>39.0</c:v>
                </c:pt>
                <c:pt idx="4">
                  <c:v>39.0</c:v>
                </c:pt>
                <c:pt idx="5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708600"/>
        <c:axId val="2117711672"/>
        <c:axId val="2117714792"/>
      </c:bar3DChart>
      <c:catAx>
        <c:axId val="211770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11672"/>
        <c:crosses val="autoZero"/>
        <c:auto val="1"/>
        <c:lblAlgn val="ctr"/>
        <c:lblOffset val="100"/>
        <c:noMultiLvlLbl val="0"/>
      </c:catAx>
      <c:valAx>
        <c:axId val="21177116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08600"/>
        <c:crosses val="autoZero"/>
        <c:crossBetween val="between"/>
      </c:valAx>
      <c:serAx>
        <c:axId val="2117714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71167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26371924892359"/>
          <c:y val="0.0570674804233079"/>
          <c:w val="0.83388674382876"/>
          <c:h val="0.8784252970205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tests'!$F$23:$K$23</c:f>
              <c:numCache>
                <c:formatCode>0.0</c:formatCode>
                <c:ptCount val="6"/>
                <c:pt idx="0">
                  <c:v>108.0</c:v>
                </c:pt>
                <c:pt idx="1">
                  <c:v>108.0</c:v>
                </c:pt>
                <c:pt idx="2">
                  <c:v>108.0</c:v>
                </c:pt>
                <c:pt idx="3">
                  <c:v>108.0</c:v>
                </c:pt>
                <c:pt idx="4">
                  <c:v>108.0</c:v>
                </c:pt>
                <c:pt idx="5">
                  <c:v>108.0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6E873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tests'!$F$24:$K$24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26BBD5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tests'!$F$25:$K$25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673416"/>
        <c:axId val="2117662120"/>
        <c:axId val="2117655464"/>
      </c:bar3DChart>
      <c:catAx>
        <c:axId val="2117673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662120"/>
        <c:crosses val="autoZero"/>
        <c:auto val="1"/>
        <c:lblAlgn val="ctr"/>
        <c:lblOffset val="100"/>
        <c:noMultiLvlLbl val="0"/>
      </c:catAx>
      <c:valAx>
        <c:axId val="21176621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673416"/>
        <c:crosses val="autoZero"/>
        <c:crossBetween val="between"/>
      </c:valAx>
      <c:serAx>
        <c:axId val="2117655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17662120"/>
        <c:crosses val="autoZero"/>
      </c:serAx>
      <c:spPr>
        <a:noFill/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35303-8AD0-AC4C-A7E2-9CBAD065250A}" type="doc">
      <dgm:prSet loTypeId="urn:microsoft.com/office/officeart/2005/8/layout/venn1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66475-09B8-F041-A264-9A868E7D05CF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CLOUD</a:t>
          </a:r>
          <a:endParaRPr lang="en-US" dirty="0">
            <a:solidFill>
              <a:schemeClr val="bg1"/>
            </a:solidFill>
          </a:endParaRPr>
        </a:p>
      </dgm:t>
    </dgm:pt>
    <dgm:pt modelId="{3DEED430-1E42-524D-825E-683B0BFFE97F}" type="parTrans" cxnId="{D2DD2E8A-ADDA-7B48-B45F-B3E5ECBDB723}">
      <dgm:prSet/>
      <dgm:spPr/>
      <dgm:t>
        <a:bodyPr/>
        <a:lstStyle/>
        <a:p>
          <a:endParaRPr lang="en-US"/>
        </a:p>
      </dgm:t>
    </dgm:pt>
    <dgm:pt modelId="{F15E189F-E9F0-4C41-8618-2EA8F406BE39}" type="sibTrans" cxnId="{D2DD2E8A-ADDA-7B48-B45F-B3E5ECBDB723}">
      <dgm:prSet/>
      <dgm:spPr/>
      <dgm:t>
        <a:bodyPr/>
        <a:lstStyle/>
        <a:p>
          <a:endParaRPr lang="en-US"/>
        </a:p>
      </dgm:t>
    </dgm:pt>
    <dgm:pt modelId="{1627D9EB-21F8-5E4C-B894-4E0B0E27ED0C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NFV</a:t>
          </a:r>
          <a:endParaRPr lang="en-US" dirty="0">
            <a:solidFill>
              <a:schemeClr val="bg1"/>
            </a:solidFill>
          </a:endParaRPr>
        </a:p>
      </dgm:t>
    </dgm:pt>
    <dgm:pt modelId="{C292B00D-2B83-074F-AD1A-69D7F0DCFA0D}" type="parTrans" cxnId="{AAB6039E-B15B-EE46-81A5-46D0C6D0D0D1}">
      <dgm:prSet/>
      <dgm:spPr/>
      <dgm:t>
        <a:bodyPr/>
        <a:lstStyle/>
        <a:p>
          <a:endParaRPr lang="en-US"/>
        </a:p>
      </dgm:t>
    </dgm:pt>
    <dgm:pt modelId="{EAEC8A16-AC46-F04C-81D6-3DDFC25C0A0B}" type="sibTrans" cxnId="{AAB6039E-B15B-EE46-81A5-46D0C6D0D0D1}">
      <dgm:prSet/>
      <dgm:spPr/>
      <dgm:t>
        <a:bodyPr/>
        <a:lstStyle/>
        <a:p>
          <a:endParaRPr lang="en-US"/>
        </a:p>
      </dgm:t>
    </dgm:pt>
    <dgm:pt modelId="{E91AF182-985C-9B46-B01D-1BCBF9905302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SDN</a:t>
          </a:r>
          <a:endParaRPr lang="en-US" dirty="0">
            <a:solidFill>
              <a:schemeClr val="bg1"/>
            </a:solidFill>
          </a:endParaRPr>
        </a:p>
      </dgm:t>
    </dgm:pt>
    <dgm:pt modelId="{FB671A10-6F18-9F43-8847-2C279F52CF0E}" type="parTrans" cxnId="{273B5F72-21EE-E248-8493-6B93D7984C85}">
      <dgm:prSet/>
      <dgm:spPr/>
      <dgm:t>
        <a:bodyPr/>
        <a:lstStyle/>
        <a:p>
          <a:endParaRPr lang="en-US"/>
        </a:p>
      </dgm:t>
    </dgm:pt>
    <dgm:pt modelId="{FE10E5AF-2ED7-D34E-B855-E40B8E7E4CAB}" type="sibTrans" cxnId="{273B5F72-21EE-E248-8493-6B93D7984C85}">
      <dgm:prSet/>
      <dgm:spPr/>
      <dgm:t>
        <a:bodyPr/>
        <a:lstStyle/>
        <a:p>
          <a:endParaRPr lang="en-US"/>
        </a:p>
      </dgm:t>
    </dgm:pt>
    <dgm:pt modelId="{B22C0929-1FB1-C948-9442-5A84556E5095}" type="pres">
      <dgm:prSet presAssocID="{42535303-8AD0-AC4C-A7E2-9CBAD065250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222632-70F5-434D-BDFB-CE5DB78C2474}" type="pres">
      <dgm:prSet presAssocID="{27366475-09B8-F041-A264-9A868E7D05CF}" presName="circ1" presStyleLbl="vennNode1" presStyleIdx="0" presStyleCnt="3"/>
      <dgm:spPr/>
      <dgm:t>
        <a:bodyPr/>
        <a:lstStyle/>
        <a:p>
          <a:endParaRPr lang="en-US"/>
        </a:p>
      </dgm:t>
    </dgm:pt>
    <dgm:pt modelId="{C519C12F-AE97-324A-813B-024639571568}" type="pres">
      <dgm:prSet presAssocID="{27366475-09B8-F041-A264-9A868E7D05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DBED2-6805-DD48-A821-F20C465EA29E}" type="pres">
      <dgm:prSet presAssocID="{1627D9EB-21F8-5E4C-B894-4E0B0E27ED0C}" presName="circ2" presStyleLbl="vennNode1" presStyleIdx="1" presStyleCnt="3"/>
      <dgm:spPr/>
      <dgm:t>
        <a:bodyPr/>
        <a:lstStyle/>
        <a:p>
          <a:endParaRPr lang="en-US"/>
        </a:p>
      </dgm:t>
    </dgm:pt>
    <dgm:pt modelId="{6717B7C2-DA6C-6D47-9990-902AAE8C9B89}" type="pres">
      <dgm:prSet presAssocID="{1627D9EB-21F8-5E4C-B894-4E0B0E27ED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36F3E-3E93-0242-BDA5-0005A837D390}" type="pres">
      <dgm:prSet presAssocID="{E91AF182-985C-9B46-B01D-1BCBF9905302}" presName="circ3" presStyleLbl="vennNode1" presStyleIdx="2" presStyleCnt="3"/>
      <dgm:spPr/>
      <dgm:t>
        <a:bodyPr/>
        <a:lstStyle/>
        <a:p>
          <a:endParaRPr lang="en-US"/>
        </a:p>
      </dgm:t>
    </dgm:pt>
    <dgm:pt modelId="{BE504078-7704-ED49-AB22-F8BB60807E9E}" type="pres">
      <dgm:prSet presAssocID="{E91AF182-985C-9B46-B01D-1BCBF99053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6039E-B15B-EE46-81A5-46D0C6D0D0D1}" srcId="{42535303-8AD0-AC4C-A7E2-9CBAD065250A}" destId="{1627D9EB-21F8-5E4C-B894-4E0B0E27ED0C}" srcOrd="1" destOrd="0" parTransId="{C292B00D-2B83-074F-AD1A-69D7F0DCFA0D}" sibTransId="{EAEC8A16-AC46-F04C-81D6-3DDFC25C0A0B}"/>
    <dgm:cxn modelId="{7C29ED5A-9479-C749-BE83-A4D9D26C504E}" type="presOf" srcId="{42535303-8AD0-AC4C-A7E2-9CBAD065250A}" destId="{B22C0929-1FB1-C948-9442-5A84556E5095}" srcOrd="0" destOrd="0" presId="urn:microsoft.com/office/officeart/2005/8/layout/venn1"/>
    <dgm:cxn modelId="{D2DD2E8A-ADDA-7B48-B45F-B3E5ECBDB723}" srcId="{42535303-8AD0-AC4C-A7E2-9CBAD065250A}" destId="{27366475-09B8-F041-A264-9A868E7D05CF}" srcOrd="0" destOrd="0" parTransId="{3DEED430-1E42-524D-825E-683B0BFFE97F}" sibTransId="{F15E189F-E9F0-4C41-8618-2EA8F406BE39}"/>
    <dgm:cxn modelId="{273B5F72-21EE-E248-8493-6B93D7984C85}" srcId="{42535303-8AD0-AC4C-A7E2-9CBAD065250A}" destId="{E91AF182-985C-9B46-B01D-1BCBF9905302}" srcOrd="2" destOrd="0" parTransId="{FB671A10-6F18-9F43-8847-2C279F52CF0E}" sibTransId="{FE10E5AF-2ED7-D34E-B855-E40B8E7E4CAB}"/>
    <dgm:cxn modelId="{98C2785D-99FC-2D4D-B956-423C3025807A}" type="presOf" srcId="{E91AF182-985C-9B46-B01D-1BCBF9905302}" destId="{AC336F3E-3E93-0242-BDA5-0005A837D390}" srcOrd="0" destOrd="0" presId="urn:microsoft.com/office/officeart/2005/8/layout/venn1"/>
    <dgm:cxn modelId="{F8C1D1D3-52BD-954A-A204-47FD19D0B1DB}" type="presOf" srcId="{1627D9EB-21F8-5E4C-B894-4E0B0E27ED0C}" destId="{6717B7C2-DA6C-6D47-9990-902AAE8C9B89}" srcOrd="1" destOrd="0" presId="urn:microsoft.com/office/officeart/2005/8/layout/venn1"/>
    <dgm:cxn modelId="{30DE3239-130D-AF41-B7BF-DFE64C1C2FE5}" type="presOf" srcId="{E91AF182-985C-9B46-B01D-1BCBF9905302}" destId="{BE504078-7704-ED49-AB22-F8BB60807E9E}" srcOrd="1" destOrd="0" presId="urn:microsoft.com/office/officeart/2005/8/layout/venn1"/>
    <dgm:cxn modelId="{05716E1F-18A9-464F-85F1-E5CC8CF1F98B}" type="presOf" srcId="{27366475-09B8-F041-A264-9A868E7D05CF}" destId="{C519C12F-AE97-324A-813B-024639571568}" srcOrd="1" destOrd="0" presId="urn:microsoft.com/office/officeart/2005/8/layout/venn1"/>
    <dgm:cxn modelId="{D5953E26-61DF-9243-AC16-79E05781578E}" type="presOf" srcId="{27366475-09B8-F041-A264-9A868E7D05CF}" destId="{E6222632-70F5-434D-BDFB-CE5DB78C2474}" srcOrd="0" destOrd="0" presId="urn:microsoft.com/office/officeart/2005/8/layout/venn1"/>
    <dgm:cxn modelId="{D9118EEC-919F-B34C-AD3C-6B583F4707F1}" type="presOf" srcId="{1627D9EB-21F8-5E4C-B894-4E0B0E27ED0C}" destId="{BC2DBED2-6805-DD48-A821-F20C465EA29E}" srcOrd="0" destOrd="0" presId="urn:microsoft.com/office/officeart/2005/8/layout/venn1"/>
    <dgm:cxn modelId="{BE6C4B3B-EC04-4A49-B5C7-AC691125CAE9}" type="presParOf" srcId="{B22C0929-1FB1-C948-9442-5A84556E5095}" destId="{E6222632-70F5-434D-BDFB-CE5DB78C2474}" srcOrd="0" destOrd="0" presId="urn:microsoft.com/office/officeart/2005/8/layout/venn1"/>
    <dgm:cxn modelId="{CDFA91E0-A7F6-EB40-8081-5E115B9EB23C}" type="presParOf" srcId="{B22C0929-1FB1-C948-9442-5A84556E5095}" destId="{C519C12F-AE97-324A-813B-024639571568}" srcOrd="1" destOrd="0" presId="urn:microsoft.com/office/officeart/2005/8/layout/venn1"/>
    <dgm:cxn modelId="{D569308A-72F1-3942-A2D4-462252D2D887}" type="presParOf" srcId="{B22C0929-1FB1-C948-9442-5A84556E5095}" destId="{BC2DBED2-6805-DD48-A821-F20C465EA29E}" srcOrd="2" destOrd="0" presId="urn:microsoft.com/office/officeart/2005/8/layout/venn1"/>
    <dgm:cxn modelId="{9349770A-A6E9-234C-AE27-EB3D3CA9F341}" type="presParOf" srcId="{B22C0929-1FB1-C948-9442-5A84556E5095}" destId="{6717B7C2-DA6C-6D47-9990-902AAE8C9B89}" srcOrd="3" destOrd="0" presId="urn:microsoft.com/office/officeart/2005/8/layout/venn1"/>
    <dgm:cxn modelId="{9CE856EE-D0DD-CF47-9AEC-93E62EA6B7AF}" type="presParOf" srcId="{B22C0929-1FB1-C948-9442-5A84556E5095}" destId="{AC336F3E-3E93-0242-BDA5-0005A837D390}" srcOrd="4" destOrd="0" presId="urn:microsoft.com/office/officeart/2005/8/layout/venn1"/>
    <dgm:cxn modelId="{AA1BC0D8-2E1E-2543-BD2A-771218A080C9}" type="presParOf" srcId="{B22C0929-1FB1-C948-9442-5A84556E5095}" destId="{BE504078-7704-ED49-AB22-F8BB60807E9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DC7B2C6D-2206-864B-976B-969C07E368E1}" type="presOf" srcId="{EB408E17-BC27-5440-9117-46F1367D7AC0}" destId="{E85651E9-C2BE-A14A-8B0F-37A89F3F22F2}" srcOrd="0" destOrd="0" presId="urn:microsoft.com/office/officeart/2005/8/layout/cycle5"/>
    <dgm:cxn modelId="{F6C26972-60C0-5A4F-965C-EA9AB83E2EFF}" type="presOf" srcId="{BD6BBB65-2B78-3D4E-9591-E5F9E0D1DFB1}" destId="{4FBBF58C-D198-9B4E-BC0E-D32176DD6B3A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5F8B6EE5-9DC8-3244-8131-66739F1252A5}" type="presOf" srcId="{BD9777B5-8513-C84D-8739-D4E16FB68637}" destId="{9B8B1EF4-ABE9-BD43-8D87-29BE955DE02D}" srcOrd="0" destOrd="0" presId="urn:microsoft.com/office/officeart/2005/8/layout/cycle5"/>
    <dgm:cxn modelId="{6E7006FA-74EA-DB4C-8AA1-32B488FEB4F7}" type="presOf" srcId="{CCEC2073-ED58-9347-8773-D4003D913FDD}" destId="{75F328A0-A610-3C4A-A3C8-DA666C687D75}" srcOrd="0" destOrd="0" presId="urn:microsoft.com/office/officeart/2005/8/layout/cycle5"/>
    <dgm:cxn modelId="{2815A94F-5301-E548-978A-3C8B450B4F47}" type="presOf" srcId="{D1853068-C141-EB4B-8102-725C3BEB37F9}" destId="{1C41C4EA-D04D-5B40-A8E8-1FD90A74D950}" srcOrd="0" destOrd="0" presId="urn:microsoft.com/office/officeart/2005/8/layout/cycle5"/>
    <dgm:cxn modelId="{6D737498-D7C3-E349-88C1-CBDC7001914B}" type="presOf" srcId="{62EBB5F4-4443-B748-8CC7-401B774AD685}" destId="{FA38CD2F-5F99-0246-8381-9BD74DAC485F}" srcOrd="0" destOrd="0" presId="urn:microsoft.com/office/officeart/2005/8/layout/cycle5"/>
    <dgm:cxn modelId="{A14D9667-2EC9-E447-9F62-B6A55C0CB16E}" type="presOf" srcId="{020ABE01-8165-514A-80AB-611F1DBC203C}" destId="{EFBDB45F-B4ED-3843-A055-94F9CC76F845}" srcOrd="0" destOrd="0" presId="urn:microsoft.com/office/officeart/2005/8/layout/cycle5"/>
    <dgm:cxn modelId="{4A49821F-A7BE-334C-98FE-96195605BDA4}" type="presOf" srcId="{21785488-A202-7842-8A51-C60ACA3B3446}" destId="{E79E4138-DB3A-DE41-9B3E-3341C1855EE2}" srcOrd="0" destOrd="0" presId="urn:microsoft.com/office/officeart/2005/8/layout/cycle5"/>
    <dgm:cxn modelId="{25485830-A9C5-DF41-BA33-DE5070960264}" type="presOf" srcId="{949508B2-C835-0543-8127-AA01A39EB977}" destId="{5992AE2C-0FCD-CF49-8EC6-F6BA25B021E9}" srcOrd="0" destOrd="0" presId="urn:microsoft.com/office/officeart/2005/8/layout/cycle5"/>
    <dgm:cxn modelId="{2DD589F8-815C-1B4B-889A-E2A2DB572019}" type="presParOf" srcId="{E79E4138-DB3A-DE41-9B3E-3341C1855EE2}" destId="{4FBBF58C-D198-9B4E-BC0E-D32176DD6B3A}" srcOrd="0" destOrd="0" presId="urn:microsoft.com/office/officeart/2005/8/layout/cycle5"/>
    <dgm:cxn modelId="{5644FA5C-63B2-BA4E-AAD3-6E19477C9D6A}" type="presParOf" srcId="{E79E4138-DB3A-DE41-9B3E-3341C1855EE2}" destId="{BDE925A9-7343-8040-9973-74342D222D39}" srcOrd="1" destOrd="0" presId="urn:microsoft.com/office/officeart/2005/8/layout/cycle5"/>
    <dgm:cxn modelId="{1C965EB6-D255-804B-B91A-1D11751B651B}" type="presParOf" srcId="{E79E4138-DB3A-DE41-9B3E-3341C1855EE2}" destId="{1C41C4EA-D04D-5B40-A8E8-1FD90A74D950}" srcOrd="2" destOrd="0" presId="urn:microsoft.com/office/officeart/2005/8/layout/cycle5"/>
    <dgm:cxn modelId="{1EE9406F-1AEC-F940-9D75-7A158FAD671D}" type="presParOf" srcId="{E79E4138-DB3A-DE41-9B3E-3341C1855EE2}" destId="{E85651E9-C2BE-A14A-8B0F-37A89F3F22F2}" srcOrd="3" destOrd="0" presId="urn:microsoft.com/office/officeart/2005/8/layout/cycle5"/>
    <dgm:cxn modelId="{B9F345AE-EA9C-8240-85EA-2A2FF71DBDE6}" type="presParOf" srcId="{E79E4138-DB3A-DE41-9B3E-3341C1855EE2}" destId="{71AC977D-3616-0F4E-AD99-A2932ACE323C}" srcOrd="4" destOrd="0" presId="urn:microsoft.com/office/officeart/2005/8/layout/cycle5"/>
    <dgm:cxn modelId="{54DE7E92-769F-8049-B9A4-3A2459BD6DAD}" type="presParOf" srcId="{E79E4138-DB3A-DE41-9B3E-3341C1855EE2}" destId="{FA38CD2F-5F99-0246-8381-9BD74DAC485F}" srcOrd="5" destOrd="0" presId="urn:microsoft.com/office/officeart/2005/8/layout/cycle5"/>
    <dgm:cxn modelId="{D88E88E3-0C6E-6442-9964-BC2E60467F77}" type="presParOf" srcId="{E79E4138-DB3A-DE41-9B3E-3341C1855EE2}" destId="{EFBDB45F-B4ED-3843-A055-94F9CC76F845}" srcOrd="6" destOrd="0" presId="urn:microsoft.com/office/officeart/2005/8/layout/cycle5"/>
    <dgm:cxn modelId="{E1E1C29A-E2A8-A343-9531-F0BFFACBACAD}" type="presParOf" srcId="{E79E4138-DB3A-DE41-9B3E-3341C1855EE2}" destId="{09BC505A-3D04-E641-8382-7B4350D6F5E0}" srcOrd="7" destOrd="0" presId="urn:microsoft.com/office/officeart/2005/8/layout/cycle5"/>
    <dgm:cxn modelId="{A7F3756B-6292-2E41-8566-8B88EBDC3FBA}" type="presParOf" srcId="{E79E4138-DB3A-DE41-9B3E-3341C1855EE2}" destId="{75F328A0-A610-3C4A-A3C8-DA666C687D75}" srcOrd="8" destOrd="0" presId="urn:microsoft.com/office/officeart/2005/8/layout/cycle5"/>
    <dgm:cxn modelId="{40441865-A4CF-D441-89A7-D7A2FB120332}" type="presParOf" srcId="{E79E4138-DB3A-DE41-9B3E-3341C1855EE2}" destId="{5992AE2C-0FCD-CF49-8EC6-F6BA25B021E9}" srcOrd="9" destOrd="0" presId="urn:microsoft.com/office/officeart/2005/8/layout/cycle5"/>
    <dgm:cxn modelId="{004C7A48-B5A5-AC45-9D47-FC6C1B10D07F}" type="presParOf" srcId="{E79E4138-DB3A-DE41-9B3E-3341C1855EE2}" destId="{6A53222C-6076-B348-841B-F4061697D133}" srcOrd="10" destOrd="0" presId="urn:microsoft.com/office/officeart/2005/8/layout/cycle5"/>
    <dgm:cxn modelId="{302D3E64-A840-5E45-A3EA-CAC8C01E176C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2F9433BB-1213-7444-8667-E8F7F32089A9}" type="presOf" srcId="{BD6BBB65-2B78-3D4E-9591-E5F9E0D1DFB1}" destId="{4FBBF58C-D198-9B4E-BC0E-D32176DD6B3A}" srcOrd="0" destOrd="0" presId="urn:microsoft.com/office/officeart/2005/8/layout/cycle5"/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B5B97CE2-A332-254A-8472-3BE087030123}" type="presOf" srcId="{CCEC2073-ED58-9347-8773-D4003D913FDD}" destId="{75F328A0-A610-3C4A-A3C8-DA666C687D75}" srcOrd="0" destOrd="0" presId="urn:microsoft.com/office/officeart/2005/8/layout/cycle5"/>
    <dgm:cxn modelId="{9A3CBC29-B6C1-6B42-AAAB-A072B3EA343C}" type="presOf" srcId="{21785488-A202-7842-8A51-C60ACA3B3446}" destId="{E79E4138-DB3A-DE41-9B3E-3341C1855EE2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F9F904F2-B2A2-1947-8C2D-FCF22BED24AD}" type="presOf" srcId="{62EBB5F4-4443-B748-8CC7-401B774AD685}" destId="{FA38CD2F-5F99-0246-8381-9BD74DAC485F}" srcOrd="0" destOrd="0" presId="urn:microsoft.com/office/officeart/2005/8/layout/cycle5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A73E227-FDDA-A840-9941-4D16FB25FFD8}" type="presOf" srcId="{020ABE01-8165-514A-80AB-611F1DBC203C}" destId="{EFBDB45F-B4ED-3843-A055-94F9CC76F845}" srcOrd="0" destOrd="0" presId="urn:microsoft.com/office/officeart/2005/8/layout/cycle5"/>
    <dgm:cxn modelId="{E677BE58-2BAB-344D-9A69-F306F403C439}" type="presOf" srcId="{EB408E17-BC27-5440-9117-46F1367D7AC0}" destId="{E85651E9-C2BE-A14A-8B0F-37A89F3F22F2}" srcOrd="0" destOrd="0" presId="urn:microsoft.com/office/officeart/2005/8/layout/cycle5"/>
    <dgm:cxn modelId="{700A37AD-9FAD-5540-8A7C-941F95FAF62C}" type="presOf" srcId="{949508B2-C835-0543-8127-AA01A39EB977}" destId="{5992AE2C-0FCD-CF49-8EC6-F6BA25B021E9}" srcOrd="0" destOrd="0" presId="urn:microsoft.com/office/officeart/2005/8/layout/cycle5"/>
    <dgm:cxn modelId="{4C323BD1-2600-384F-A5FE-994A93733C7C}" type="presOf" srcId="{D1853068-C141-EB4B-8102-725C3BEB37F9}" destId="{1C41C4EA-D04D-5B40-A8E8-1FD90A74D950}" srcOrd="0" destOrd="0" presId="urn:microsoft.com/office/officeart/2005/8/layout/cycle5"/>
    <dgm:cxn modelId="{08DCF86A-32F4-744D-A245-09AF4B3D1A00}" type="presOf" srcId="{BD9777B5-8513-C84D-8739-D4E16FB68637}" destId="{9B8B1EF4-ABE9-BD43-8D87-29BE955DE02D}" srcOrd="0" destOrd="0" presId="urn:microsoft.com/office/officeart/2005/8/layout/cycle5"/>
    <dgm:cxn modelId="{556B5E2B-C399-8E4E-93DA-E7B42034A85E}" type="presParOf" srcId="{E79E4138-DB3A-DE41-9B3E-3341C1855EE2}" destId="{4FBBF58C-D198-9B4E-BC0E-D32176DD6B3A}" srcOrd="0" destOrd="0" presId="urn:microsoft.com/office/officeart/2005/8/layout/cycle5"/>
    <dgm:cxn modelId="{D56E2B71-6E3A-9941-87F2-A9DAE44EFF08}" type="presParOf" srcId="{E79E4138-DB3A-DE41-9B3E-3341C1855EE2}" destId="{BDE925A9-7343-8040-9973-74342D222D39}" srcOrd="1" destOrd="0" presId="urn:microsoft.com/office/officeart/2005/8/layout/cycle5"/>
    <dgm:cxn modelId="{7D394673-CA20-5044-9DD5-8239C00E7EDC}" type="presParOf" srcId="{E79E4138-DB3A-DE41-9B3E-3341C1855EE2}" destId="{1C41C4EA-D04D-5B40-A8E8-1FD90A74D950}" srcOrd="2" destOrd="0" presId="urn:microsoft.com/office/officeart/2005/8/layout/cycle5"/>
    <dgm:cxn modelId="{7C468441-BED8-4041-AD63-9D4B4506C657}" type="presParOf" srcId="{E79E4138-DB3A-DE41-9B3E-3341C1855EE2}" destId="{E85651E9-C2BE-A14A-8B0F-37A89F3F22F2}" srcOrd="3" destOrd="0" presId="urn:microsoft.com/office/officeart/2005/8/layout/cycle5"/>
    <dgm:cxn modelId="{C6AE69CB-D77C-D943-B492-5DB3CA64DBC5}" type="presParOf" srcId="{E79E4138-DB3A-DE41-9B3E-3341C1855EE2}" destId="{71AC977D-3616-0F4E-AD99-A2932ACE323C}" srcOrd="4" destOrd="0" presId="urn:microsoft.com/office/officeart/2005/8/layout/cycle5"/>
    <dgm:cxn modelId="{15BB81F7-971A-724A-928D-6D843CA9A674}" type="presParOf" srcId="{E79E4138-DB3A-DE41-9B3E-3341C1855EE2}" destId="{FA38CD2F-5F99-0246-8381-9BD74DAC485F}" srcOrd="5" destOrd="0" presId="urn:microsoft.com/office/officeart/2005/8/layout/cycle5"/>
    <dgm:cxn modelId="{A341E391-56C0-6F45-928C-CADAD5EE22EB}" type="presParOf" srcId="{E79E4138-DB3A-DE41-9B3E-3341C1855EE2}" destId="{EFBDB45F-B4ED-3843-A055-94F9CC76F845}" srcOrd="6" destOrd="0" presId="urn:microsoft.com/office/officeart/2005/8/layout/cycle5"/>
    <dgm:cxn modelId="{FE9CA889-80C6-4F49-B7C3-469C090FF15E}" type="presParOf" srcId="{E79E4138-DB3A-DE41-9B3E-3341C1855EE2}" destId="{09BC505A-3D04-E641-8382-7B4350D6F5E0}" srcOrd="7" destOrd="0" presId="urn:microsoft.com/office/officeart/2005/8/layout/cycle5"/>
    <dgm:cxn modelId="{1A594E59-E0DF-9947-B2ED-42C5ABE94F10}" type="presParOf" srcId="{E79E4138-DB3A-DE41-9B3E-3341C1855EE2}" destId="{75F328A0-A610-3C4A-A3C8-DA666C687D75}" srcOrd="8" destOrd="0" presId="urn:microsoft.com/office/officeart/2005/8/layout/cycle5"/>
    <dgm:cxn modelId="{C3C230C0-E199-B849-B3F0-7FA54896E98D}" type="presParOf" srcId="{E79E4138-DB3A-DE41-9B3E-3341C1855EE2}" destId="{5992AE2C-0FCD-CF49-8EC6-F6BA25B021E9}" srcOrd="9" destOrd="0" presId="urn:microsoft.com/office/officeart/2005/8/layout/cycle5"/>
    <dgm:cxn modelId="{E6A85016-4A3B-EA49-A686-8A442596AF61}" type="presParOf" srcId="{E79E4138-DB3A-DE41-9B3E-3341C1855EE2}" destId="{6A53222C-6076-B348-841B-F4061697D133}" srcOrd="10" destOrd="0" presId="urn:microsoft.com/office/officeart/2005/8/layout/cycle5"/>
    <dgm:cxn modelId="{6B42C4C4-7511-D140-97FF-0116A542F9B7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22632-70F5-434D-BDFB-CE5DB78C2474}">
      <dsp:nvSpPr>
        <dsp:cNvPr id="0" name=""/>
        <dsp:cNvSpPr/>
      </dsp:nvSpPr>
      <dsp:spPr>
        <a:xfrm>
          <a:off x="734673" y="37705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CLOUD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975991" y="354435"/>
        <a:ext cx="1327246" cy="814446"/>
      </dsp:txXfrm>
    </dsp:sp>
    <dsp:sp modelId="{BC2DBED2-6805-DD48-A821-F20C465EA29E}">
      <dsp:nvSpPr>
        <dsp:cNvPr id="0" name=""/>
        <dsp:cNvSpPr/>
      </dsp:nvSpPr>
      <dsp:spPr>
        <a:xfrm>
          <a:off x="1387739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NFV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941261" y="1636434"/>
        <a:ext cx="1085928" cy="995434"/>
      </dsp:txXfrm>
    </dsp:sp>
    <dsp:sp modelId="{AC336F3E-3E93-0242-BDA5-0005A837D390}">
      <dsp:nvSpPr>
        <dsp:cNvPr id="0" name=""/>
        <dsp:cNvSpPr/>
      </dsp:nvSpPr>
      <dsp:spPr>
        <a:xfrm>
          <a:off x="81608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SDN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252038" y="1636434"/>
        <a:ext cx="1085928" cy="995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input</a:t>
            </a:r>
            <a:r>
              <a:rPr lang="en-US" baseline="0" dirty="0" smtClean="0"/>
              <a:t> </a:t>
            </a:r>
            <a:r>
              <a:rPr lang="en-US" dirty="0" smtClean="0"/>
              <a:t>checks</a:t>
            </a:r>
            <a:r>
              <a:rPr lang="en-US" baseline="0" dirty="0" smtClean="0"/>
              <a:t> included by VPP include mandatory networking checks.</a:t>
            </a:r>
          </a:p>
          <a:p>
            <a:r>
              <a:rPr lang="en-US" baseline="0" dirty="0" smtClean="0"/>
              <a:t>Some solutions today either don</a:t>
            </a:r>
            <a:r>
              <a:rPr lang="uk-UA" baseline="0" dirty="0" smtClean="0"/>
              <a:t>’</a:t>
            </a:r>
            <a:r>
              <a:rPr lang="en-US" baseline="0" dirty="0" smtClean="0"/>
              <a:t>t perform these or don’t have them leading to questionable performance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DC3E-9B58-4178-99D0-EDD655FFF5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2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FCB79-2C0C-F84D-A224-30C295992F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3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CB0-0535-6C47-84D6-92FA3FC80655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944E7-E604-6144-B5DB-257B412DA638}" type="datetime1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1D0D-83EE-8F49-8574-2C1E5F1D1800}" type="datetime1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909-6B45-414D-B320-B95A6DF6C3D7}" type="datetime1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B8C44-E272-1348-A208-43C7C3BD72E4}" type="datetime1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9B97-F59E-A842-9C9E-9738B36A88E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9" y="6111875"/>
            <a:ext cx="2897004" cy="38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8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797051"/>
            <a:ext cx="11036459" cy="4224280"/>
          </a:xfrm>
          <a:prstGeom prst="rect">
            <a:avLst/>
          </a:prstGeom>
        </p:spPr>
        <p:txBody>
          <a:bodyPr lIns="121890" tIns="60945" rIns="121890" bIns="60945">
            <a:noAutofit/>
          </a:bodyPr>
          <a:lstStyle>
            <a:lvl1pPr marL="374561" indent="-298382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7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9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6343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microsoft.com/office/2007/relationships/hdphoto" Target="../media/hdphoto1.wdp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814C-C0D2-BB49-822F-4711DB285200}" type="datetime1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gif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d.io/view/VPP/Setting_Up_Your_Dev_Environment" TargetMode="External"/><Relationship Id="rId4" Type="http://schemas.openxmlformats.org/officeDocument/2006/relationships/hyperlink" Target="https://wiki.fd.io/view/VPP%23Tutorials" TargetMode="External"/><Relationship Id="rId5" Type="http://schemas.openxmlformats.org/officeDocument/2006/relationships/hyperlink" Target="https://lists.fd.io/mailman/listinfo" TargetMode="External"/><Relationship Id="rId6" Type="http://schemas.openxmlformats.org/officeDocument/2006/relationships/hyperlink" Target="https://wiki.fd.io/view/IRC" TargetMode="External"/><Relationship Id="rId7" Type="http://schemas.openxmlformats.org/officeDocument/2006/relationships/hyperlink" Target="https://wiki.fd.io/view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d.io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fd.io</a:t>
            </a:r>
            <a:r>
              <a:rPr lang="en-US" dirty="0" smtClean="0"/>
              <a:t>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Warnicke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34" y="219920"/>
            <a:ext cx="11127317" cy="97578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/>
                <a:cs typeface="Arial"/>
              </a:rPr>
              <a:t>VPP Architecture -</a:t>
            </a:r>
            <a:br>
              <a:rPr lang="en-US" sz="3600" dirty="0" smtClean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Modularity Enabling Flexible Plugins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293995" y="1244250"/>
            <a:ext cx="5916613" cy="52609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== Subprojects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can: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Introduce new graph nodes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Rearrange packet processing graph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built independently of VPP source tree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added at runtime (drop into plugin directory)</a:t>
            </a:r>
            <a:endParaRPr lang="en-US" sz="1600" dirty="0" smtClean="0">
              <a:solidFill>
                <a:schemeClr val="tx1"/>
              </a:solidFill>
              <a:latin typeface="Arial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/>
              </a:rPr>
              <a:t>All in user 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space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Enabling: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Ability to take advantage of diverse hardware when present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Support for multiple processor architectures (x86, ARM, PPC)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Few dependencies on the OS (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clib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) allowing easier ports to other 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Oses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Env</a:t>
            </a:r>
            <a:endParaRPr lang="en-US" sz="1800" dirty="0" smtClean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8508999" y="1215098"/>
            <a:ext cx="1109348" cy="1143000"/>
            <a:chOff x="5638800" y="1524000"/>
            <a:chExt cx="1331218" cy="1371600"/>
          </a:xfrm>
        </p:grpSpPr>
        <p:sp>
          <p:nvSpPr>
            <p:cNvPr id="100" name="Oval 99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638800" y="1524000"/>
              <a:ext cx="1331218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20004" y="2879148"/>
            <a:ext cx="1374726" cy="1129950"/>
            <a:chOff x="5791200" y="1539660"/>
            <a:chExt cx="1649670" cy="1355940"/>
          </a:xfrm>
        </p:grpSpPr>
        <p:sp>
          <p:nvSpPr>
            <p:cNvPr id="103" name="Oval 102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34438" y="1539660"/>
              <a:ext cx="90643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input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826509" y="2727617"/>
            <a:ext cx="1064268" cy="1281482"/>
            <a:chOff x="5791200" y="1357822"/>
            <a:chExt cx="1277119" cy="1537778"/>
          </a:xfrm>
        </p:grpSpPr>
        <p:sp>
          <p:nvSpPr>
            <p:cNvPr id="106" name="Oval 105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215778" y="1357822"/>
              <a:ext cx="852541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ip4input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243627" y="2644037"/>
            <a:ext cx="1455747" cy="1365062"/>
            <a:chOff x="5663554" y="1257526"/>
            <a:chExt cx="1746896" cy="1638074"/>
          </a:xfrm>
        </p:grpSpPr>
        <p:sp>
          <p:nvSpPr>
            <p:cNvPr id="109" name="Oval 108"/>
            <p:cNvSpPr/>
            <p:nvPr/>
          </p:nvSpPr>
          <p:spPr>
            <a:xfrm>
              <a:off x="60198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63554" y="1257526"/>
              <a:ext cx="174689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mpls</a:t>
              </a:r>
              <a:r>
                <a:rPr lang="en-US" sz="1200" dirty="0"/>
                <a:t>-</a:t>
              </a:r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709546" y="2961383"/>
            <a:ext cx="1402954" cy="1047715"/>
            <a:chOff x="5098255" y="1638342"/>
            <a:chExt cx="1683545" cy="1257258"/>
          </a:xfrm>
        </p:grpSpPr>
        <p:sp>
          <p:nvSpPr>
            <p:cNvPr id="112" name="Oval 11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98255" y="1638342"/>
              <a:ext cx="929485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arp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086893" y="2762476"/>
            <a:ext cx="964901" cy="1252334"/>
            <a:chOff x="5623919" y="1392799"/>
            <a:chExt cx="1157881" cy="1502801"/>
          </a:xfrm>
        </p:grpSpPr>
        <p:sp>
          <p:nvSpPr>
            <p:cNvPr id="115" name="Oval 114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23919" y="1392799"/>
              <a:ext cx="83715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llc</a:t>
              </a:r>
              <a:r>
                <a:rPr lang="en-US" sz="1200" dirty="0"/>
                <a:t>-input</a:t>
              </a:r>
            </a:p>
          </p:txBody>
        </p:sp>
      </p:grpSp>
      <p:cxnSp>
        <p:nvCxnSpPr>
          <p:cNvPr id="117" name="Straight Arrow Connector 116"/>
          <p:cNvCxnSpPr>
            <a:stCxn id="100" idx="4"/>
            <a:endCxn id="109" idx="0"/>
          </p:cNvCxnSpPr>
          <p:nvPr/>
        </p:nvCxnSpPr>
        <p:spPr>
          <a:xfrm flipH="1">
            <a:off x="6953250" y="2358098"/>
            <a:ext cx="2095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4"/>
            <a:endCxn id="103" idx="0"/>
          </p:cNvCxnSpPr>
          <p:nvPr/>
        </p:nvCxnSpPr>
        <p:spPr>
          <a:xfrm flipH="1">
            <a:off x="8032750" y="2358098"/>
            <a:ext cx="1016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0" idx="4"/>
            <a:endCxn id="106" idx="0"/>
          </p:cNvCxnSpPr>
          <p:nvPr/>
        </p:nvCxnSpPr>
        <p:spPr>
          <a:xfrm>
            <a:off x="9048750" y="2358098"/>
            <a:ext cx="190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779000" y="3374097"/>
            <a:ext cx="363719" cy="4308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2300" b="1" dirty="0"/>
              <a:t>…</a:t>
            </a:r>
          </a:p>
        </p:txBody>
      </p:sp>
      <p:cxnSp>
        <p:nvCxnSpPr>
          <p:cNvPr id="121" name="Straight Arrow Connector 120"/>
          <p:cNvCxnSpPr>
            <a:stCxn id="100" idx="4"/>
            <a:endCxn id="112" idx="0"/>
          </p:cNvCxnSpPr>
          <p:nvPr/>
        </p:nvCxnSpPr>
        <p:spPr>
          <a:xfrm>
            <a:off x="9048750" y="2358098"/>
            <a:ext cx="1651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4"/>
            <a:endCxn id="115" idx="0"/>
          </p:cNvCxnSpPr>
          <p:nvPr/>
        </p:nvCxnSpPr>
        <p:spPr>
          <a:xfrm>
            <a:off x="9048749" y="2358098"/>
            <a:ext cx="2590294" cy="831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619999" y="3981647"/>
            <a:ext cx="1221421" cy="1170451"/>
            <a:chOff x="5791200" y="1491059"/>
            <a:chExt cx="1465706" cy="1404541"/>
          </a:xfrm>
        </p:grpSpPr>
        <p:sp>
          <p:nvSpPr>
            <p:cNvPr id="124" name="Oval 123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0639" y="1491059"/>
              <a:ext cx="1026267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lookup</a:t>
              </a:r>
            </a:p>
          </p:txBody>
        </p:sp>
      </p:grpSp>
      <p:cxnSp>
        <p:nvCxnSpPr>
          <p:cNvPr id="126" name="Straight Arrow Connector 125"/>
          <p:cNvCxnSpPr>
            <a:stCxn id="103" idx="4"/>
            <a:endCxn id="124" idx="0"/>
          </p:cNvCxnSpPr>
          <p:nvPr/>
        </p:nvCxnSpPr>
        <p:spPr>
          <a:xfrm>
            <a:off x="8032750" y="4009098"/>
            <a:ext cx="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4" idx="4"/>
            <a:endCxn id="129" idx="0"/>
          </p:cNvCxnSpPr>
          <p:nvPr/>
        </p:nvCxnSpPr>
        <p:spPr>
          <a:xfrm flipH="1">
            <a:off x="7334250" y="5152098"/>
            <a:ext cx="6985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747" y="5042527"/>
            <a:ext cx="1460105" cy="1252572"/>
            <a:chOff x="5475298" y="1392514"/>
            <a:chExt cx="1752126" cy="1503086"/>
          </a:xfrm>
        </p:grpSpPr>
        <p:sp>
          <p:nvSpPr>
            <p:cNvPr id="129" name="Oval 128"/>
            <p:cNvSpPr/>
            <p:nvPr/>
          </p:nvSpPr>
          <p:spPr>
            <a:xfrm>
              <a:off x="6172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75298" y="1392514"/>
              <a:ext cx="175212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rewrite-transmit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09000" y="5152098"/>
            <a:ext cx="825500" cy="1143000"/>
            <a:chOff x="5791200" y="1524000"/>
            <a:chExt cx="990600" cy="1371600"/>
          </a:xfrm>
        </p:grpSpPr>
        <p:sp>
          <p:nvSpPr>
            <p:cNvPr id="132" name="Oval 13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867400" y="1524000"/>
              <a:ext cx="859814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local</a:t>
              </a:r>
            </a:p>
          </p:txBody>
        </p:sp>
      </p:grpSp>
      <p:cxnSp>
        <p:nvCxnSpPr>
          <p:cNvPr id="134" name="Straight Arrow Connector 133"/>
          <p:cNvCxnSpPr>
            <a:stCxn id="124" idx="4"/>
            <a:endCxn id="132" idx="0"/>
          </p:cNvCxnSpPr>
          <p:nvPr/>
        </p:nvCxnSpPr>
        <p:spPr>
          <a:xfrm>
            <a:off x="8032750" y="5152098"/>
            <a:ext cx="8890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8636000" y="163158"/>
            <a:ext cx="3302000" cy="937652"/>
            <a:chOff x="9144000" y="4147860"/>
            <a:chExt cx="3962400" cy="1125180"/>
          </a:xfrm>
        </p:grpSpPr>
        <p:sp>
          <p:nvSpPr>
            <p:cNvPr id="136" name="Rounded Rectangle 100"/>
            <p:cNvSpPr>
              <a:spLocks noChangeArrowheads="1"/>
            </p:cNvSpPr>
            <p:nvPr/>
          </p:nvSpPr>
          <p:spPr bwMode="auto">
            <a:xfrm>
              <a:off x="9144000" y="4495800"/>
              <a:ext cx="3962400" cy="777240"/>
            </a:xfrm>
            <a:prstGeom prst="roundRect">
              <a:avLst>
                <a:gd name="adj" fmla="val 6898"/>
              </a:avLst>
            </a:prstGeom>
            <a:noFill/>
            <a:ln w="12700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7" name="Rounded Rectangle 97"/>
            <p:cNvSpPr>
              <a:spLocks noChangeArrowheads="1"/>
            </p:cNvSpPr>
            <p:nvPr/>
          </p:nvSpPr>
          <p:spPr bwMode="auto">
            <a:xfrm>
              <a:off x="9372601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8" name="Rounded Rectangle 97"/>
            <p:cNvSpPr>
              <a:spLocks noChangeArrowheads="1"/>
            </p:cNvSpPr>
            <p:nvPr/>
          </p:nvSpPr>
          <p:spPr bwMode="auto">
            <a:xfrm>
              <a:off x="9677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9" name="Rounded Rectangle 97"/>
            <p:cNvSpPr>
              <a:spLocks noChangeArrowheads="1"/>
            </p:cNvSpPr>
            <p:nvPr/>
          </p:nvSpPr>
          <p:spPr bwMode="auto">
            <a:xfrm>
              <a:off x="9982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0" name="Rounded Rectangle 97"/>
            <p:cNvSpPr>
              <a:spLocks noChangeArrowheads="1"/>
            </p:cNvSpPr>
            <p:nvPr/>
          </p:nvSpPr>
          <p:spPr bwMode="auto">
            <a:xfrm>
              <a:off x="102870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1" name="Rounded Rectangle 97"/>
            <p:cNvSpPr>
              <a:spLocks noChangeArrowheads="1"/>
            </p:cNvSpPr>
            <p:nvPr/>
          </p:nvSpPr>
          <p:spPr bwMode="auto">
            <a:xfrm>
              <a:off x="105918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108966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3" name="Rounded Rectangle 97"/>
            <p:cNvSpPr>
              <a:spLocks noChangeArrowheads="1"/>
            </p:cNvSpPr>
            <p:nvPr/>
          </p:nvSpPr>
          <p:spPr bwMode="auto">
            <a:xfrm>
              <a:off x="11201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4" name="Rounded Rectangle 97"/>
            <p:cNvSpPr>
              <a:spLocks noChangeArrowheads="1"/>
            </p:cNvSpPr>
            <p:nvPr/>
          </p:nvSpPr>
          <p:spPr bwMode="auto">
            <a:xfrm>
              <a:off x="11506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5" name="Rounded Rectangle 97"/>
            <p:cNvSpPr>
              <a:spLocks noChangeArrowheads="1"/>
            </p:cNvSpPr>
            <p:nvPr/>
          </p:nvSpPr>
          <p:spPr bwMode="auto">
            <a:xfrm>
              <a:off x="12344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6" name="Rounded Rectangle 97"/>
            <p:cNvSpPr>
              <a:spLocks noChangeArrowheads="1"/>
            </p:cNvSpPr>
            <p:nvPr/>
          </p:nvSpPr>
          <p:spPr bwMode="auto">
            <a:xfrm>
              <a:off x="12649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811000" y="4648200"/>
              <a:ext cx="473404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rgbClr val="F9BC00"/>
                  </a:solidFill>
                </a:rPr>
                <a:t>…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0439400" y="4147860"/>
              <a:ext cx="1239967" cy="332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9BC00"/>
                  </a:solidFill>
                </a:rPr>
                <a:t>Packet vector</a:t>
              </a:r>
            </a:p>
          </p:txBody>
        </p:sp>
      </p:grpSp>
      <p:cxnSp>
        <p:nvCxnSpPr>
          <p:cNvPr id="149" name="Straight Arrow Connector 148"/>
          <p:cNvCxnSpPr>
            <a:stCxn id="136" idx="2"/>
            <a:endCxn id="100" idx="6"/>
          </p:cNvCxnSpPr>
          <p:nvPr/>
        </p:nvCxnSpPr>
        <p:spPr>
          <a:xfrm flipH="1">
            <a:off x="9461500" y="1100798"/>
            <a:ext cx="825500" cy="844550"/>
          </a:xfrm>
          <a:prstGeom prst="straightConnector1">
            <a:avLst/>
          </a:prstGeom>
          <a:ln>
            <a:solidFill>
              <a:srgbClr val="F9B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445499" y="4270082"/>
            <a:ext cx="3478422" cy="2394878"/>
            <a:chOff x="8445499" y="4270082"/>
            <a:chExt cx="3478422" cy="2394878"/>
          </a:xfrm>
        </p:grpSpPr>
        <p:cxnSp>
          <p:nvCxnSpPr>
            <p:cNvPr id="59" name="Straight Arrow Connector 58"/>
            <p:cNvCxnSpPr>
              <a:stCxn id="124" idx="6"/>
              <a:endCxn id="56" idx="2"/>
            </p:cNvCxnSpPr>
            <p:nvPr/>
          </p:nvCxnSpPr>
          <p:spPr>
            <a:xfrm>
              <a:off x="8445499" y="4739348"/>
              <a:ext cx="1953412" cy="233614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9779001" y="4270082"/>
              <a:ext cx="2144920" cy="2394878"/>
              <a:chOff x="9779001" y="4270082"/>
              <a:chExt cx="2144920" cy="239487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0426177" y="4422484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943883" y="4270082"/>
                <a:ext cx="1926553" cy="1159016"/>
                <a:chOff x="5605743" y="1637072"/>
                <a:chExt cx="2070540" cy="125852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6094771" y="1905000"/>
                  <a:ext cx="990600" cy="990600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>
                  <a:outerShdw blurRad="76200" dist="50800" dir="5400000" algn="ctr" rotWithShape="0">
                    <a:srgbClr val="000000">
                      <a:alpha val="27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605743" y="1637072"/>
                  <a:ext cx="2070540" cy="3007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Plug-in to create new nodes</a:t>
                  </a:r>
                  <a:endParaRPr lang="en-US" sz="1200" dirty="0"/>
                </a:p>
              </p:txBody>
            </p:sp>
          </p:grpSp>
          <p:cxnSp>
            <p:nvCxnSpPr>
              <p:cNvPr id="66" name="Straight Arrow Connector 65"/>
              <p:cNvCxnSpPr>
                <a:stCxn id="56" idx="4"/>
                <a:endCxn id="67" idx="0"/>
              </p:cNvCxnSpPr>
              <p:nvPr/>
            </p:nvCxnSpPr>
            <p:spPr>
              <a:xfrm>
                <a:off x="10859768" y="5429098"/>
                <a:ext cx="538482" cy="27797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0995867" y="5707068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9990235" y="5723241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6" name="Straight Arrow Connector 75"/>
              <p:cNvCxnSpPr>
                <a:stCxn id="56" idx="4"/>
                <a:endCxn id="75" idx="0"/>
              </p:cNvCxnSpPr>
              <p:nvPr/>
            </p:nvCxnSpPr>
            <p:spPr>
              <a:xfrm flipH="1">
                <a:off x="10392618" y="5429098"/>
                <a:ext cx="467150" cy="29414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9779001" y="4270082"/>
                <a:ext cx="2144920" cy="2394878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854136" y="5381510"/>
                <a:ext cx="797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Custom-A</a:t>
                </a:r>
                <a:endParaRPr lang="en-US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068259" y="5376437"/>
                <a:ext cx="79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Custom-B</a:t>
                </a:r>
                <a:endParaRPr lang="en-US" sz="12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238581" y="1204844"/>
            <a:ext cx="2237842" cy="3044771"/>
            <a:chOff x="7238581" y="1204844"/>
            <a:chExt cx="2237842" cy="3044771"/>
          </a:xfrm>
        </p:grpSpPr>
        <p:grpSp>
          <p:nvGrpSpPr>
            <p:cNvPr id="8" name="Group 7"/>
            <p:cNvGrpSpPr/>
            <p:nvPr/>
          </p:nvGrpSpPr>
          <p:grpSpPr>
            <a:xfrm>
              <a:off x="7238581" y="1204844"/>
              <a:ext cx="2237842" cy="3044771"/>
              <a:chOff x="7238581" y="1204844"/>
              <a:chExt cx="2237842" cy="3044771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8650923" y="1518893"/>
                <a:ext cx="825500" cy="8255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238581" y="1204844"/>
                <a:ext cx="1815209" cy="3044771"/>
                <a:chOff x="7238581" y="1204844"/>
                <a:chExt cx="1815209" cy="3044771"/>
              </a:xfrm>
            </p:grpSpPr>
            <p:sp>
              <p:nvSpPr>
                <p:cNvPr id="74" name="Rectangle 73"/>
                <p:cNvSpPr/>
                <p:nvPr/>
              </p:nvSpPr>
              <p:spPr>
                <a:xfrm rot="1945876">
                  <a:off x="8082773" y="1204844"/>
                  <a:ext cx="971017" cy="3044771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7238581" y="1680206"/>
                  <a:ext cx="12275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Plug-in to enable new HW input Nodes</a:t>
                  </a:r>
                  <a:endParaRPr lang="en-US" sz="1200" dirty="0"/>
                </a:p>
              </p:txBody>
            </p:sp>
          </p:grpSp>
        </p:grpSp>
        <p:sp>
          <p:nvSpPr>
            <p:cNvPr id="78" name="Oval 77"/>
            <p:cNvSpPr/>
            <p:nvPr/>
          </p:nvSpPr>
          <p:spPr>
            <a:xfrm>
              <a:off x="7608196" y="3183598"/>
              <a:ext cx="825500" cy="825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5152478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48492" y="533613"/>
            <a:ext cx="4876800" cy="20825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9072" y="3589249"/>
            <a:ext cx="6096000" cy="2049551"/>
          </a:xfrm>
          <a:solidFill>
            <a:schemeClr val="bg1">
              <a:lumMod val="95000"/>
              <a:alpha val="50000"/>
            </a:schemeClr>
          </a:solidFill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76179" indent="0" algn="ctr">
              <a:lnSpc>
                <a:spcPct val="80000"/>
              </a:lnSpc>
              <a:buNone/>
            </a:pPr>
            <a:r>
              <a:rPr lang="en-US" sz="1900" b="1" dirty="0">
                <a:latin typeface="Arial"/>
                <a:cs typeface="Arial"/>
              </a:rPr>
              <a:t>VPP technology in a nutshell</a:t>
            </a:r>
          </a:p>
          <a:p>
            <a:pPr>
              <a:buClr>
                <a:srgbClr val="2968AF"/>
              </a:buClr>
            </a:pPr>
            <a:r>
              <a:rPr lang="en-US" sz="1600" dirty="0">
                <a:solidFill>
                  <a:schemeClr val="tx1"/>
                </a:solidFill>
              </a:rPr>
              <a:t>VPP data plane throughput not impacted by large </a:t>
            </a:r>
            <a:r>
              <a:rPr lang="en-US" sz="1600" dirty="0" smtClean="0">
                <a:solidFill>
                  <a:schemeClr val="tx1"/>
                </a:solidFill>
              </a:rPr>
              <a:t>FIB </a:t>
            </a:r>
            <a:r>
              <a:rPr lang="en-US" sz="1600" dirty="0">
                <a:solidFill>
                  <a:schemeClr val="tx1"/>
                </a:solidFill>
              </a:rPr>
              <a:t>size</a:t>
            </a:r>
          </a:p>
          <a:p>
            <a:pPr>
              <a:buClr>
                <a:srgbClr val="2968AF"/>
              </a:buClr>
            </a:pPr>
            <a:r>
              <a:rPr lang="en-US" sz="1600" dirty="0">
                <a:solidFill>
                  <a:schemeClr val="tx1"/>
                </a:solidFill>
              </a:rPr>
              <a:t>OVSDPDK data plane throughput heavily impacted by </a:t>
            </a:r>
            <a:r>
              <a:rPr lang="en-US" sz="1600" dirty="0" smtClean="0">
                <a:solidFill>
                  <a:schemeClr val="tx1"/>
                </a:solidFill>
              </a:rPr>
              <a:t>FIB </a:t>
            </a:r>
            <a:r>
              <a:rPr lang="en-US" sz="1600" dirty="0">
                <a:solidFill>
                  <a:schemeClr val="tx1"/>
                </a:solidFill>
              </a:rPr>
              <a:t>size</a:t>
            </a:r>
          </a:p>
          <a:p>
            <a:pPr>
              <a:buClr>
                <a:srgbClr val="2968AF"/>
              </a:buClr>
            </a:pPr>
            <a:r>
              <a:rPr lang="en-US" sz="1600" dirty="0">
                <a:solidFill>
                  <a:schemeClr val="tx1"/>
                </a:solidFill>
              </a:rPr>
              <a:t>VPP and OVSDPDK tested on </a:t>
            </a:r>
            <a:r>
              <a:rPr lang="en-US" sz="1600" dirty="0" err="1">
                <a:solidFill>
                  <a:schemeClr val="tx1"/>
                </a:solidFill>
              </a:rPr>
              <a:t>Haswell</a:t>
            </a:r>
            <a:r>
              <a:rPr lang="en-US" sz="1600" dirty="0">
                <a:solidFill>
                  <a:schemeClr val="tx1"/>
                </a:solidFill>
              </a:rPr>
              <a:t> x86 platform with E5-2698v3 2x16C 2.3GHz </a:t>
            </a:r>
            <a:r>
              <a:rPr lang="en-US" sz="1200" dirty="0">
                <a:solidFill>
                  <a:schemeClr val="tx1"/>
                </a:solidFill>
              </a:rPr>
              <a:t>(Ubuntu 14.04 trusty)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053438"/>
              </p:ext>
            </p:extLst>
          </p:nvPr>
        </p:nvGraphicFramePr>
        <p:xfrm>
          <a:off x="7213600" y="482600"/>
          <a:ext cx="4470400" cy="23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16801" y="279401"/>
            <a:ext cx="3605909" cy="296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7999" tIns="47999" rIns="47999" bIns="47999" rtlCol="0">
            <a:spAutoFit/>
          </a:bodyPr>
          <a:lstStyle/>
          <a:p>
            <a:r>
              <a:rPr lang="en-US" sz="1300" b="1" dirty="0" smtClean="0">
                <a:latin typeface="Arial"/>
                <a:cs typeface="Arial"/>
              </a:rPr>
              <a:t>NDR </a:t>
            </a:r>
            <a:r>
              <a:rPr lang="en-US" sz="1300" b="1" dirty="0">
                <a:latin typeface="Arial"/>
                <a:cs typeface="Arial"/>
              </a:rPr>
              <a:t>rates for 2p10GE, 1 core, L2 NIC-to-NIC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0400" y="584201"/>
            <a:ext cx="1126339" cy="323161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3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[IMIX Gbps]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3" y="151949"/>
            <a:ext cx="4523482" cy="3018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2"/>
          <a:stretch/>
        </p:blipFill>
        <p:spPr>
          <a:xfrm>
            <a:off x="4433150" y="32672"/>
            <a:ext cx="1413040" cy="66464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811618" y="2892401"/>
            <a:ext cx="5176264" cy="3586579"/>
            <a:chOff x="6215464" y="1065329"/>
            <a:chExt cx="6170788" cy="3824108"/>
          </a:xfrm>
        </p:grpSpPr>
        <p:sp>
          <p:nvSpPr>
            <p:cNvPr id="16" name="Rectangle 15"/>
            <p:cNvSpPr/>
            <p:nvPr/>
          </p:nvSpPr>
          <p:spPr>
            <a:xfrm>
              <a:off x="6299199" y="1265850"/>
              <a:ext cx="5882571" cy="3352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223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rgbClr val="FFFFFF"/>
                </a:solidFill>
              </a:endParaRPr>
            </a:p>
          </p:txBody>
        </p:sp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56734274"/>
                </p:ext>
              </p:extLst>
            </p:nvPr>
          </p:nvGraphicFramePr>
          <p:xfrm>
            <a:off x="6215464" y="1701737"/>
            <a:ext cx="6170788" cy="3187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7530764" y="1065329"/>
              <a:ext cx="3758547" cy="32207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48000" tIns="48000" rIns="48000" bIns="48000" rtlCol="0">
              <a:spAutoFit/>
            </a:bodyPr>
            <a:lstStyle/>
            <a:p>
              <a:pPr defTabSz="60922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33" b="1" dirty="0">
                  <a:solidFill>
                    <a:schemeClr val="tx1"/>
                  </a:solidFill>
                </a:rPr>
                <a:t>NDR rates for 12 port 10GE, </a:t>
              </a:r>
              <a:r>
                <a:rPr lang="en-US" sz="1333" b="1" dirty="0" smtClean="0">
                  <a:solidFill>
                    <a:schemeClr val="tx1"/>
                  </a:solidFill>
                </a:rPr>
                <a:t>12 </a:t>
              </a:r>
              <a:r>
                <a:rPr lang="en-US" sz="1333" b="1" dirty="0">
                  <a:solidFill>
                    <a:schemeClr val="tx1"/>
                  </a:solidFill>
                </a:rPr>
                <a:t>cores, IPv4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6113" y="1483825"/>
              <a:ext cx="1088760" cy="297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22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33" dirty="0">
                  <a:solidFill>
                    <a:srgbClr val="676767">
                      <a:lumMod val="50000"/>
                    </a:srgbClr>
                  </a:solidFill>
                  <a:latin typeface="Arial"/>
                  <a:ea typeface=""/>
                </a:rPr>
                <a:t>[IMIX </a:t>
              </a:r>
              <a:r>
                <a:rPr lang="en-US" sz="1333" dirty="0" err="1">
                  <a:solidFill>
                    <a:srgbClr val="676767">
                      <a:lumMod val="50000"/>
                    </a:srgbClr>
                  </a:solidFill>
                  <a:latin typeface="Arial"/>
                  <a:ea typeface=""/>
                </a:rPr>
                <a:t>Gbps</a:t>
              </a:r>
              <a:r>
                <a:rPr lang="en-US" sz="1333" dirty="0">
                  <a:solidFill>
                    <a:srgbClr val="676767">
                      <a:lumMod val="50000"/>
                    </a:srgbClr>
                  </a:solidFill>
                  <a:latin typeface="Arial"/>
                  <a:ea typeface=""/>
                </a:rPr>
                <a:t>]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416731">
              <a:off x="9269606" y="3737200"/>
              <a:ext cx="1536825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 defTabSz="60922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676767"/>
                  </a:solidFill>
                  <a:latin typeface="Arial"/>
                  <a:ea typeface=""/>
                </a:rPr>
                <a:t>not tested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9938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3519" y="1418728"/>
            <a:ext cx="11725324" cy="3242173"/>
          </a:xfrm>
          <a:prstGeom prst="rect">
            <a:avLst/>
          </a:prstGeom>
          <a:solidFill>
            <a:schemeClr val="tx2">
              <a:lumMod val="20000"/>
              <a:lumOff val="80000"/>
              <a:alpha val="1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0" tIns="457200" rIns="457200" bIns="457200" anchor="ctr"/>
          <a:lstStyle/>
          <a:p>
            <a:pPr defTabSz="682775">
              <a:defRPr/>
            </a:pPr>
            <a:endParaRPr lang="en-US" dirty="0">
              <a:solidFill>
                <a:schemeClr val="tx1"/>
              </a:solidFill>
              <a:ea typeface="Apple LiGothic Medium"/>
              <a:cs typeface="Arial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165547"/>
              </p:ext>
            </p:extLst>
          </p:nvPr>
        </p:nvGraphicFramePr>
        <p:xfrm>
          <a:off x="6230009" y="1205452"/>
          <a:ext cx="5798835" cy="3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822816"/>
              </p:ext>
            </p:extLst>
          </p:nvPr>
        </p:nvGraphicFramePr>
        <p:xfrm>
          <a:off x="381767" y="1061518"/>
          <a:ext cx="5994400" cy="376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203202" y="4927600"/>
            <a:ext cx="5808967" cy="172720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FD.io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VPP data plane throughput not impacted by </a:t>
            </a:r>
            <a:r>
              <a:rPr dirty="0" smtClean="0">
                <a:solidFill>
                  <a:schemeClr val="tx1"/>
                </a:solidFill>
              </a:rPr>
              <a:t>large</a:t>
            </a:r>
            <a:r>
              <a:rPr lang="en-GB" dirty="0" smtClean="0">
                <a:solidFill>
                  <a:schemeClr val="tx1"/>
                </a:solidFill>
              </a:rPr>
              <a:t> L2 MAC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FIB size</a:t>
            </a:r>
          </a:p>
          <a:p>
            <a:r>
              <a:rPr lang="en-US" dirty="0">
                <a:solidFill>
                  <a:schemeClr val="tx1"/>
                </a:solidFill>
              </a:rPr>
              <a:t>VPP tested on UCS 4-CPU-socket server with 4 of Intel “Haswell" x86-64 processors E7-8890v3 18C 2.5GHz</a:t>
            </a:r>
          </a:p>
          <a:p>
            <a:r>
              <a:rPr lang="en-US" dirty="0">
                <a:solidFill>
                  <a:schemeClr val="tx2"/>
                </a:solidFill>
              </a:rPr>
              <a:t>24 Cores used – Another 48 cores can be used for other network services!</a:t>
            </a:r>
            <a:endParaRPr dirty="0">
              <a:solidFill>
                <a:schemeClr val="tx2"/>
              </a:solidFill>
            </a:endParaRPr>
          </a:p>
          <a:p>
            <a:endParaRPr dirty="0"/>
          </a:p>
        </p:txBody>
      </p:sp>
      <p:sp>
        <p:nvSpPr>
          <p:cNvPr id="21" name="TextBox 20"/>
          <p:cNvSpPr txBox="1"/>
          <p:nvPr/>
        </p:nvSpPr>
        <p:spPr>
          <a:xfrm>
            <a:off x="381767" y="1418727"/>
            <a:ext cx="7360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latin typeface="Arial"/>
                <a:ea typeface=""/>
              </a:rPr>
              <a:t>[</a:t>
            </a:r>
            <a:r>
              <a:rPr lang="en-US" sz="1333" b="1" dirty="0" err="1">
                <a:latin typeface="Arial"/>
                <a:ea typeface=""/>
              </a:rPr>
              <a:t>Gbps</a:t>
            </a:r>
            <a:r>
              <a:rPr lang="en-US" sz="1333" b="1" dirty="0">
                <a:latin typeface="Arial"/>
                <a:ea typeface=""/>
              </a:rPr>
              <a:t>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9804" y="989235"/>
            <a:ext cx="4534050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3366FF"/>
                </a:solidFill>
              </a:rPr>
              <a:t>Zero-packet-loss Throughput for 12 port 40GE, 24 </a:t>
            </a:r>
            <a:r>
              <a:rPr lang="en-US" dirty="0" smtClean="0">
                <a:solidFill>
                  <a:srgbClr val="3366FF"/>
                </a:solidFill>
              </a:rPr>
              <a:t>cores L2 MAC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30009" y="1418727"/>
            <a:ext cx="74571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Mpps</a:t>
            </a:r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5637" y="989235"/>
            <a:ext cx="4575032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3366FF"/>
                </a:solidFill>
              </a:rPr>
              <a:t>Zero-packet-loss Throughput for 12 port 40GE, 24 cores</a:t>
            </a:r>
            <a:r>
              <a:rPr lang="en-US" dirty="0" smtClean="0">
                <a:solidFill>
                  <a:srgbClr val="3366FF"/>
                </a:solidFill>
              </a:rPr>
              <a:t>, L2 MAC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29688" y="69828"/>
            <a:ext cx="11127317" cy="836126"/>
          </a:xfrm>
        </p:spPr>
        <p:txBody>
          <a:bodyPr vert="horz" wrap="square" lIns="0" tIns="0" rIns="0" bIns="0">
            <a:spAutoFit/>
          </a:bodyPr>
          <a:lstStyle/>
          <a:p>
            <a:pPr>
              <a:defRPr/>
            </a:pPr>
            <a:r>
              <a:rPr lang="en-US" sz="4000" cap="all" dirty="0" err="1">
                <a:solidFill>
                  <a:schemeClr val="tx2"/>
                </a:solidFill>
                <a:latin typeface="Arial Narrow"/>
                <a:cs typeface="Arial Narrow"/>
              </a:rPr>
              <a:t>vNet</a:t>
            </a:r>
            <a:r>
              <a:rPr lang="en-US" sz="4000" cap="all" dirty="0">
                <a:solidFill>
                  <a:schemeClr val="tx2"/>
                </a:solidFill>
                <a:latin typeface="Arial Narrow"/>
                <a:cs typeface="Arial Narrow"/>
              </a:rPr>
              <a:t>-SLA benchmarking at scale</a:t>
            </a:r>
            <a:r>
              <a:rPr lang="en-US" sz="4000" cap="all" dirty="0" smtClean="0">
                <a:solidFill>
                  <a:schemeClr val="tx2"/>
                </a:solidFill>
                <a:latin typeface="Arial Narrow"/>
                <a:cs typeface="Arial Narrow"/>
              </a:rPr>
              <a:t>: L2 MAC</a:t>
            </a:r>
            <a:r>
              <a:rPr lang="en-US" sz="4000" cap="all" dirty="0" smtClean="0">
                <a:solidFill>
                  <a:srgbClr val="25C6DD"/>
                </a:solidFill>
                <a:latin typeface="Arial Narrow"/>
                <a:cs typeface="Arial Narrow"/>
              </a:rPr>
              <a:t/>
            </a:r>
            <a:br>
              <a:rPr lang="en-US" sz="4000" cap="all" dirty="0" smtClean="0">
                <a:solidFill>
                  <a:srgbClr val="25C6DD"/>
                </a:solidFill>
                <a:latin typeface="Arial Narrow"/>
                <a:cs typeface="Arial Narrow"/>
              </a:rPr>
            </a:br>
            <a:r>
              <a:rPr lang="en-US" sz="2000" dirty="0" smtClean="0">
                <a:solidFill>
                  <a:srgbClr val="939598"/>
                </a:solidFill>
                <a:latin typeface="Arial" charset="0"/>
                <a:ea typeface="ＭＳ Ｐゴシック" charset="-128"/>
                <a:cs typeface="+mn-cs"/>
              </a:rPr>
              <a:t>VPP-based </a:t>
            </a:r>
            <a:r>
              <a:rPr lang="en-US" sz="2000" dirty="0">
                <a:solidFill>
                  <a:srgbClr val="939598"/>
                </a:solidFill>
                <a:latin typeface="Arial" charset="0"/>
                <a:ea typeface="ＭＳ Ｐゴシック" charset="-128"/>
                <a:cs typeface="+mn-cs"/>
              </a:rPr>
              <a:t>vSwitch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10448248" y="210549"/>
            <a:ext cx="1616753" cy="53340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r>
              <a:rPr lang="en-US" sz="1400" b="1" dirty="0">
                <a:solidFill>
                  <a:srgbClr val="2B2929"/>
                </a:solidFill>
                <a:latin typeface="+mn-lt"/>
                <a:ea typeface="+mn-ea"/>
              </a:rPr>
              <a:t>-VS-</a:t>
            </a:r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endParaRPr lang="en-US" sz="1400" b="1" dirty="0">
              <a:solidFill>
                <a:srgbClr val="2B2929"/>
              </a:solidFill>
              <a:latin typeface="+mn-lt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18933" y="4909821"/>
            <a:ext cx="2827450" cy="18084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smtClean="0">
                <a:solidFill>
                  <a:srgbClr val="2B2929"/>
                </a:solidFill>
              </a:rPr>
              <a:t>million L2 MAC entries 12x40GE </a:t>
            </a:r>
            <a:r>
              <a:rPr lang="en-US" dirty="0">
                <a:solidFill>
                  <a:srgbClr val="2B2929"/>
                </a:solidFill>
              </a:rPr>
              <a:t>(480GE) 64B frames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200Mpps </a:t>
            </a:r>
            <a:r>
              <a:rPr lang="en-US" b="1" dirty="0">
                <a:solidFill>
                  <a:schemeClr val="accent2"/>
                </a:solidFill>
              </a:rPr>
              <a:t>zero frame loss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</a:rPr>
              <a:t>NIC </a:t>
            </a:r>
            <a:r>
              <a:rPr lang="en-US" dirty="0">
                <a:solidFill>
                  <a:srgbClr val="008000"/>
                </a:solidFill>
              </a:rPr>
              <a:t>and </a:t>
            </a:r>
            <a:r>
              <a:rPr lang="en-US" dirty="0" err="1">
                <a:solidFill>
                  <a:srgbClr val="008000"/>
                </a:solidFill>
              </a:rPr>
              <a:t>PCIe</a:t>
            </a:r>
            <a:r>
              <a:rPr lang="en-US" dirty="0">
                <a:solidFill>
                  <a:srgbClr val="008000"/>
                </a:solidFill>
              </a:rPr>
              <a:t> is the limit not VPP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78392" y="4889502"/>
            <a:ext cx="2885275" cy="1828799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None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smtClean="0">
                <a:solidFill>
                  <a:srgbClr val="2B2929"/>
                </a:solidFill>
              </a:rPr>
              <a:t>million L2 MAC entries</a:t>
            </a:r>
            <a:endParaRPr lang="en-US" dirty="0">
              <a:solidFill>
                <a:srgbClr val="2B2929"/>
              </a:solidFill>
            </a:endParaRPr>
          </a:p>
          <a:p>
            <a:r>
              <a:rPr lang="en-US" b="1" dirty="0">
                <a:solidFill>
                  <a:srgbClr val="2B2929"/>
                </a:solidFill>
              </a:rPr>
              <a:t>12x40GE (480GE) IMIX frames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480Gbps </a:t>
            </a:r>
            <a:r>
              <a:rPr lang="en-US" dirty="0">
                <a:solidFill>
                  <a:schemeClr val="accent2"/>
                </a:solidFill>
              </a:rPr>
              <a:t>zero frame loss</a:t>
            </a:r>
          </a:p>
          <a:p>
            <a:r>
              <a:rPr lang="en-US" dirty="0">
                <a:solidFill>
                  <a:srgbClr val="008000"/>
                </a:solidFill>
              </a:rPr>
              <a:t>“Sky” is the limit not VPP</a:t>
            </a:r>
          </a:p>
        </p:txBody>
      </p:sp>
    </p:spTree>
    <p:extLst>
      <p:ext uri="{BB962C8B-B14F-4D97-AF65-F5344CB8AC3E}">
        <p14:creationId xmlns:p14="http://schemas.microsoft.com/office/powerpoint/2010/main" val="404727946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3519" y="1418728"/>
            <a:ext cx="11725324" cy="3242173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0" tIns="457200" rIns="457200" bIns="457200" anchor="ctr"/>
          <a:lstStyle/>
          <a:p>
            <a:pPr defTabSz="682775">
              <a:defRPr/>
            </a:pPr>
            <a:endParaRPr lang="en-US" dirty="0">
              <a:ea typeface="Apple LiGothic Medium"/>
              <a:cs typeface="Arial"/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959128"/>
              </p:ext>
            </p:extLst>
          </p:nvPr>
        </p:nvGraphicFramePr>
        <p:xfrm>
          <a:off x="6230009" y="1205452"/>
          <a:ext cx="5798835" cy="3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178254"/>
              </p:ext>
            </p:extLst>
          </p:nvPr>
        </p:nvGraphicFramePr>
        <p:xfrm>
          <a:off x="381767" y="1061518"/>
          <a:ext cx="5994400" cy="376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203202" y="4914900"/>
            <a:ext cx="5808967" cy="172720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lang="en-US" sz="20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 lang="en-US"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sz="1600" dirty="0" err="1">
                <a:solidFill>
                  <a:srgbClr val="2B2929"/>
                </a:solidFill>
              </a:rPr>
              <a:t>FD.io</a:t>
            </a:r>
            <a:r>
              <a:rPr lang="en-US" sz="1600" dirty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VPP data plane throughput not impacted by </a:t>
            </a:r>
            <a:r>
              <a:rPr sz="1600" dirty="0" smtClean="0">
                <a:solidFill>
                  <a:srgbClr val="2B2929"/>
                </a:solidFill>
              </a:rPr>
              <a:t>large</a:t>
            </a:r>
            <a:r>
              <a:rPr lang="en-US" sz="1600" dirty="0" smtClean="0">
                <a:solidFill>
                  <a:srgbClr val="2B2929"/>
                </a:solidFill>
              </a:rPr>
              <a:t> size of IPv6</a:t>
            </a:r>
            <a:r>
              <a:rPr sz="1600" dirty="0" smtClean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FIB</a:t>
            </a:r>
          </a:p>
          <a:p>
            <a:r>
              <a:rPr sz="1600" dirty="0">
                <a:solidFill>
                  <a:srgbClr val="2B2929"/>
                </a:solidFill>
              </a:rPr>
              <a:t>VPP tested on </a:t>
            </a:r>
            <a:r>
              <a:rPr lang="en-US" sz="1600" dirty="0">
                <a:solidFill>
                  <a:srgbClr val="2B2929"/>
                </a:solidFill>
              </a:rPr>
              <a:t>UCS 4-CPU-socket server with 4 of Intel “</a:t>
            </a:r>
            <a:r>
              <a:rPr sz="1600" dirty="0">
                <a:solidFill>
                  <a:srgbClr val="2B2929"/>
                </a:solidFill>
              </a:rPr>
              <a:t>Haswell</a:t>
            </a:r>
            <a:r>
              <a:rPr lang="en-US" sz="1600" dirty="0">
                <a:solidFill>
                  <a:srgbClr val="2B2929"/>
                </a:solidFill>
              </a:rPr>
              <a:t>"</a:t>
            </a:r>
            <a:r>
              <a:rPr sz="1600" dirty="0">
                <a:solidFill>
                  <a:srgbClr val="2B2929"/>
                </a:solidFill>
              </a:rPr>
              <a:t> x86</a:t>
            </a:r>
            <a:r>
              <a:rPr lang="en-US" sz="1600" dirty="0">
                <a:solidFill>
                  <a:srgbClr val="2B2929"/>
                </a:solidFill>
              </a:rPr>
              <a:t>-64</a:t>
            </a:r>
            <a:r>
              <a:rPr sz="1600" dirty="0">
                <a:solidFill>
                  <a:srgbClr val="2B2929"/>
                </a:solidFill>
              </a:rPr>
              <a:t> </a:t>
            </a:r>
            <a:r>
              <a:rPr lang="en-US" sz="1600" dirty="0">
                <a:solidFill>
                  <a:srgbClr val="2B2929"/>
                </a:solidFill>
              </a:rPr>
              <a:t>processors </a:t>
            </a:r>
            <a:r>
              <a:rPr lang="fi-FI" sz="1600" dirty="0">
                <a:solidFill>
                  <a:srgbClr val="2B2929"/>
                </a:solidFill>
              </a:rPr>
              <a:t>E7-8890</a:t>
            </a:r>
            <a:r>
              <a:rPr lang="en-US" sz="1600" dirty="0">
                <a:solidFill>
                  <a:srgbClr val="2B2929"/>
                </a:solidFill>
              </a:rPr>
              <a:t>v3 </a:t>
            </a:r>
            <a:r>
              <a:rPr sz="1600" dirty="0">
                <a:solidFill>
                  <a:srgbClr val="2B2929"/>
                </a:solidFill>
              </a:rPr>
              <a:t>1</a:t>
            </a:r>
            <a:r>
              <a:rPr lang="en-US" sz="1600" dirty="0">
                <a:solidFill>
                  <a:srgbClr val="2B2929"/>
                </a:solidFill>
              </a:rPr>
              <a:t>8</a:t>
            </a:r>
            <a:r>
              <a:rPr sz="1600" dirty="0">
                <a:solidFill>
                  <a:srgbClr val="2B2929"/>
                </a:solidFill>
              </a:rPr>
              <a:t>C 2.</a:t>
            </a:r>
            <a:r>
              <a:rPr lang="en-US" sz="1600" dirty="0">
                <a:solidFill>
                  <a:srgbClr val="2B2929"/>
                </a:solidFill>
              </a:rPr>
              <a:t>5</a:t>
            </a:r>
            <a:r>
              <a:rPr sz="1600" dirty="0">
                <a:solidFill>
                  <a:srgbClr val="2B2929"/>
                </a:solidFill>
              </a:rPr>
              <a:t>GHz</a:t>
            </a:r>
          </a:p>
          <a:p>
            <a:r>
              <a:rPr lang="en-US" sz="1600" dirty="0">
                <a:solidFill>
                  <a:srgbClr val="2B2929"/>
                </a:solidFill>
              </a:rPr>
              <a:t>24 Cores used – Another 48 cores can be used for other network services!</a:t>
            </a:r>
            <a:endParaRPr sz="1600" dirty="0">
              <a:solidFill>
                <a:srgbClr val="2B2929"/>
              </a:solidFill>
            </a:endParaRPr>
          </a:p>
          <a:p>
            <a:endParaRPr sz="1600" dirty="0">
              <a:solidFill>
                <a:srgbClr val="2B292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767" y="1418727"/>
            <a:ext cx="7360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Gbps</a:t>
            </a:r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000" y="98778"/>
            <a:ext cx="11127317" cy="975783"/>
          </a:xfrm>
        </p:spPr>
        <p:txBody>
          <a:bodyPr vert="horz" wrap="square" lIns="0" tIns="0" rIns="0" bIns="0">
            <a:spAutoFit/>
          </a:bodyPr>
          <a:lstStyle/>
          <a:p>
            <a:pPr>
              <a:defRPr/>
            </a:pPr>
            <a:r>
              <a:rPr lang="en-US" sz="4000" cap="all" dirty="0" err="1">
                <a:solidFill>
                  <a:srgbClr val="25C6DD"/>
                </a:solidFill>
                <a:latin typeface="Arial Narrow"/>
                <a:cs typeface="Arial Narrow"/>
              </a:rPr>
              <a:t>vNet</a:t>
            </a:r>
            <a: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  <a:t>-SLA benchmarking at scale: IPv6</a:t>
            </a:r>
            <a:b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</a:br>
            <a:r>
              <a:rPr lang="en-US" sz="2000" dirty="0">
                <a:solidFill>
                  <a:srgbClr val="939598"/>
                </a:solidFill>
                <a:latin typeface="Arial" charset="0"/>
                <a:ea typeface="ＭＳ Ｐゴシック" charset="-128"/>
                <a:cs typeface="+mn-cs"/>
              </a:rPr>
              <a:t>VPP-based vSwitch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0448248" y="210549"/>
            <a:ext cx="1616753" cy="53340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r>
              <a:rPr lang="en-US" sz="1400" b="1" dirty="0">
                <a:solidFill>
                  <a:srgbClr val="2B2929"/>
                </a:solidFill>
                <a:latin typeface="+mn-lt"/>
                <a:ea typeface="+mn-ea"/>
              </a:rPr>
              <a:t>-VS-</a:t>
            </a:r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endParaRPr lang="en-US" sz="1400" b="1" dirty="0">
              <a:solidFill>
                <a:srgbClr val="2B2929"/>
              </a:solidFill>
              <a:latin typeface="+mn-lt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331" y="999964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0009" y="1418727"/>
            <a:ext cx="74571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Mpps</a:t>
            </a:r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8933" y="4909821"/>
            <a:ext cx="2827450" cy="18084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entries 12x40GE </a:t>
            </a:r>
            <a:r>
              <a:rPr lang="en-US" dirty="0">
                <a:solidFill>
                  <a:srgbClr val="2B2929"/>
                </a:solidFill>
              </a:rPr>
              <a:t>(480GE) 64B frames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200Mpps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3DB64"/>
                </a:solidFill>
              </a:rPr>
              <a:t>NIC </a:t>
            </a:r>
            <a:r>
              <a:rPr lang="en-US" dirty="0">
                <a:solidFill>
                  <a:srgbClr val="C3DB64"/>
                </a:solidFill>
              </a:rPr>
              <a:t>and </a:t>
            </a:r>
            <a:r>
              <a:rPr lang="en-US" dirty="0" err="1">
                <a:solidFill>
                  <a:srgbClr val="C3DB64"/>
                </a:solidFill>
              </a:rPr>
              <a:t>PCIe</a:t>
            </a:r>
            <a:r>
              <a:rPr lang="en-US" dirty="0">
                <a:solidFill>
                  <a:srgbClr val="C3DB64"/>
                </a:solidFill>
              </a:rPr>
              <a:t> is the limit not VPP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78392" y="4889502"/>
            <a:ext cx="2885275" cy="1828799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None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</a:t>
            </a:r>
            <a:r>
              <a:rPr lang="en-US" dirty="0">
                <a:solidFill>
                  <a:srgbClr val="2B2929"/>
                </a:solidFill>
              </a:rPr>
              <a:t>entries</a:t>
            </a:r>
          </a:p>
          <a:p>
            <a:r>
              <a:rPr lang="en-US" b="1" dirty="0">
                <a:solidFill>
                  <a:srgbClr val="2B2929"/>
                </a:solidFill>
              </a:rPr>
              <a:t>12x40GE (480GE) IMIX frames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480Gbps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r>
              <a:rPr lang="en-US" dirty="0">
                <a:solidFill>
                  <a:srgbClr val="C3DB64"/>
                </a:solidFill>
              </a:rPr>
              <a:t>“Sky” is the limit not VPP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15637" y="989235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3814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901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</a:t>
            </a:r>
            <a:r>
              <a:rPr lang="en-US" sz="1600" dirty="0" smtClean="0">
                <a:solidFill>
                  <a:srgbClr val="FFFF00"/>
                </a:solidFill>
              </a:rPr>
              <a:t>1,000hp </a:t>
            </a:r>
            <a:r>
              <a:rPr lang="en-US" sz="1600" dirty="0">
                <a:solidFill>
                  <a:srgbClr val="FFFF00"/>
                </a:solidFill>
              </a:rPr>
              <a:t>car at </a:t>
            </a:r>
            <a:r>
              <a:rPr lang="en-US" sz="1600" dirty="0" smtClean="0">
                <a:solidFill>
                  <a:srgbClr val="FFFF00"/>
                </a:solidFill>
              </a:rPr>
              <a:t>100hp </a:t>
            </a:r>
            <a:r>
              <a:rPr lang="en-US" sz="1600" dirty="0">
                <a:solidFill>
                  <a:srgbClr val="FFFF00"/>
                </a:solidFill>
              </a:rPr>
              <a:t>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2" name="Oval 1"/>
          <p:cNvSpPr/>
          <p:nvPr/>
        </p:nvSpPr>
        <p:spPr>
          <a:xfrm>
            <a:off x="1636889" y="2540000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4622" y="4512733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1,000bhp car at 100bhp 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1144" y="3234462"/>
            <a:ext cx="7520007" cy="1569660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VPP is also counting the cycles-per-packet (CPP)</a:t>
            </a:r>
          </a:p>
          <a:p>
            <a:r>
              <a:rPr lang="en-US" sz="1600">
                <a:solidFill>
                  <a:srgbClr val="FFFF00"/>
                </a:solidFill>
              </a:rPr>
              <a:t>We know exactly what feature, service, packet processing activity is using the CPU cores</a:t>
            </a:r>
          </a:p>
          <a:p>
            <a:r>
              <a:rPr lang="en-US" sz="1600">
                <a:solidFill>
                  <a:srgbClr val="FFFF00"/>
                </a:solidFill>
              </a:rPr>
              <a:t>We can engineer, we can capacity plan, we can automate service placement</a:t>
            </a:r>
          </a:p>
          <a:p>
            <a:endParaRPr lang="en-US" sz="1600">
              <a:solidFill>
                <a:srgbClr val="FFFF00"/>
              </a:solidFill>
            </a:endParaRPr>
          </a:p>
          <a:p>
            <a:r>
              <a:rPr lang="en-US" sz="1600">
                <a:solidFill>
                  <a:srgbClr val="FFFF00"/>
                </a:solidFill>
              </a:rPr>
              <a:t>We can scale across many many CPU cores and computers</a:t>
            </a:r>
          </a:p>
          <a:p>
            <a:r>
              <a:rPr lang="en-US" sz="1600">
                <a:solidFill>
                  <a:srgbClr val="FFFF00"/>
                </a:solidFill>
              </a:rPr>
              <a:t>And AUTOMATE it easily – as it is after all just SOFTWARE</a:t>
            </a:r>
          </a:p>
        </p:txBody>
      </p:sp>
      <p:sp>
        <p:nvSpPr>
          <p:cNvPr id="11" name="Oval 10"/>
          <p:cNvSpPr/>
          <p:nvPr/>
        </p:nvSpPr>
        <p:spPr>
          <a:xfrm>
            <a:off x="8256802" y="4869160"/>
            <a:ext cx="1368508" cy="18002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4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55" y="154202"/>
            <a:ext cx="113402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Implementation Example: VPP as a </a:t>
            </a:r>
            <a:r>
              <a:rPr lang="en-US" dirty="0" err="1" smtClean="0">
                <a:solidFill>
                  <a:schemeClr val="tx1"/>
                </a:solidFill>
              </a:rPr>
              <a:t>vRouter</a:t>
            </a:r>
            <a:r>
              <a:rPr lang="en-US" dirty="0" smtClean="0">
                <a:solidFill>
                  <a:schemeClr val="tx1"/>
                </a:solidFill>
              </a:rPr>
              <a:t>/vSwitch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3815" y="376082"/>
            <a:ext cx="5651401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Out of the box vSwitch/</a:t>
            </a:r>
            <a:r>
              <a:rPr lang="en-US" sz="2000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vRouter</a:t>
            </a:r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Including CLI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Switching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Ports (including tunnel ports)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Connect ports to 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Program ARP termination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etc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Routing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VRFs - thousands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Routes - millions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1601783"/>
            <a:ext cx="4724400" cy="40386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Linux Host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50307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44211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DPDK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34200" y="2668583"/>
            <a:ext cx="4419600" cy="12954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VPP App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28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Switch-1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Switch-</a:t>
            </a:r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584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584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VRF-2</a:t>
            </a:r>
          </a:p>
        </p:txBody>
      </p:sp>
    </p:spTree>
    <p:extLst>
      <p:ext uri="{BB962C8B-B14F-4D97-AF65-F5344CB8AC3E}">
        <p14:creationId xmlns:p14="http://schemas.microsoft.com/office/powerpoint/2010/main" val="229095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82" y="143254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</a:t>
            </a:r>
            <a:r>
              <a:rPr lang="en-US" dirty="0" err="1" smtClean="0"/>
              <a:t>vSwitch</a:t>
            </a:r>
            <a:r>
              <a:rPr lang="en-US" dirty="0" smtClean="0"/>
              <a:t>: Local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External App</a:t>
              </a:r>
            </a:p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5029200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Low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Complete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Feature Rich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Performance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Example: 500k routes/s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Shared memory/message queue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All CLI tasks can be done via API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Generated Low Level Bindings - existing today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Java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Others can be done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23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10" y="127038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/vSwitch: Remote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19</a:t>
            </a:fld>
            <a:endParaRPr lang="en-US">
              <a:latin typeface="Arial"/>
              <a:cs typeface="Arial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763198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Data Plane Management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525610" y="1133723"/>
            <a:ext cx="5083189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approach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Speaks low level API to VPP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(or VM or container)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Exposes higher level API via some binding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Flexibility: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a particular 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only *one* High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Anybody can bring a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Management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API/Data Plane Management Agent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atch VPP app needs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763199" y="1270038"/>
            <a:ext cx="1065917" cy="1706184"/>
            <a:chOff x="6553200" y="1981200"/>
            <a:chExt cx="1314462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31446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Arial"/>
                  <a:cs typeface="Arial"/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/yang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97836" y="1270038"/>
            <a:ext cx="595035" cy="1706184"/>
            <a:chOff x="6789687" y="1981200"/>
            <a:chExt cx="733781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733781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REST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76528" y="1250775"/>
            <a:ext cx="1039768" cy="1706184"/>
            <a:chOff x="6789687" y="1981200"/>
            <a:chExt cx="1282215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282215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Other (BGP)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920432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3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Programmable Networking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45269" y="1597900"/>
            <a:ext cx="6737131" cy="413860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Many industries are transitioning to a more dynamic model to deliver network services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great unsolved problem is how to deliver network services in this more dynamic environment</a:t>
            </a:r>
          </a:p>
          <a:p>
            <a:endParaRPr lang="en-US" sz="2000" dirty="0" smtClean="0"/>
          </a:p>
          <a:p>
            <a:r>
              <a:rPr lang="en-US" sz="2000" dirty="0" smtClean="0"/>
              <a:t>Inordinate attention has been focused on the non-local network control plane (controllers)</a:t>
            </a:r>
          </a:p>
          <a:p>
            <a:pPr lvl="1"/>
            <a:r>
              <a:rPr lang="en-US" sz="2000" dirty="0" smtClean="0"/>
              <a:t>Necessary, but insufficient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There is a giant gap in the capabilities that foster delivery of </a:t>
            </a:r>
            <a:r>
              <a:rPr lang="en-US" sz="2000" dirty="0" smtClean="0">
                <a:solidFill>
                  <a:schemeClr val="tx1"/>
                </a:solidFill>
              </a:rPr>
              <a:t>dynamic Data Plane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186248" y="2651309"/>
            <a:ext cx="2874763" cy="2760952"/>
            <a:chOff x="1186248" y="2651309"/>
            <a:chExt cx="2874763" cy="2760952"/>
          </a:xfrm>
        </p:grpSpPr>
        <p:sp>
          <p:nvSpPr>
            <p:cNvPr id="14" name="Can 13"/>
            <p:cNvSpPr/>
            <p:nvPr/>
          </p:nvSpPr>
          <p:spPr>
            <a:xfrm rot="16200000">
              <a:off x="2416006" y="3767255"/>
              <a:ext cx="415248" cy="2874763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Programmable Data Plane</a:t>
              </a:r>
              <a:endParaRPr lang="en-US" dirty="0"/>
            </a:p>
          </p:txBody>
        </p:sp>
        <p:sp>
          <p:nvSpPr>
            <p:cNvPr id="15" name="Can 14"/>
            <p:cNvSpPr/>
            <p:nvPr/>
          </p:nvSpPr>
          <p:spPr>
            <a:xfrm>
              <a:off x="1655805" y="3667203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>
              <a:off x="2421924" y="2651309"/>
              <a:ext cx="239985" cy="2370417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3217963" y="3667202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45615097"/>
              </p:ext>
            </p:extLst>
          </p:nvPr>
        </p:nvGraphicFramePr>
        <p:xfrm>
          <a:off x="886371" y="1303282"/>
          <a:ext cx="3279229" cy="301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130593"/>
            <a:ext cx="11612453" cy="1143000"/>
          </a:xfrm>
        </p:spPr>
        <p:txBody>
          <a:bodyPr/>
          <a:lstStyle/>
          <a:p>
            <a:r>
              <a:rPr lang="en-US" sz="3200" smtClean="0"/>
              <a:t>Honeycomb Data </a:t>
            </a:r>
            <a:r>
              <a:rPr lang="en-US" sz="3200" dirty="0" smtClean="0"/>
              <a:t>Plane Management Agent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ODL Honeycomb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4685033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Approach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Yang Models via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endParaRPr lang="en-US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 ODL instance (Honeycomb) using low level API over generated Java Bindings to talk to VPP App, and exposing yang models over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NB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Initial example: Bridge Domains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81949" y="1270038"/>
            <a:ext cx="864368" cy="1706184"/>
            <a:chOff x="6553200" y="1981200"/>
            <a:chExt cx="1065917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065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</a:rPr>
                <a:t>/yang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16585" y="1270038"/>
            <a:ext cx="489061" cy="1706184"/>
            <a:chOff x="6789687" y="1981200"/>
            <a:chExt cx="603097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603097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REST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295280" y="1250775"/>
            <a:ext cx="938077" cy="1706184"/>
            <a:chOff x="6789687" y="1981200"/>
            <a:chExt cx="1156812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15681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Other (BGP)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739183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0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355321"/>
            <a:ext cx="10647362" cy="1143000"/>
          </a:xfrm>
        </p:spPr>
        <p:txBody>
          <a:bodyPr/>
          <a:lstStyle/>
          <a:p>
            <a:r>
              <a:rPr lang="en-US" dirty="0" smtClean="0"/>
              <a:t>VPP &amp; ODL in </a:t>
            </a:r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875" y="1309795"/>
            <a:ext cx="5756870" cy="44180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Working on installer changes needed to add ODL &amp; VPP as the networking stack for </a:t>
            </a:r>
            <a:r>
              <a:rPr lang="en-US" dirty="0" err="1" smtClean="0"/>
              <a:t>Openstack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Provides a programmable interface to include ‘edge’ network programming into a virtual environment</a:t>
            </a:r>
          </a:p>
          <a:p>
            <a:endParaRPr lang="en-US" dirty="0"/>
          </a:p>
          <a:p>
            <a:r>
              <a:rPr lang="en-US" dirty="0" smtClean="0"/>
              <a:t>Allows for multiple data plane forwarders to be active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92558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600" y="6192558"/>
            <a:ext cx="685800" cy="365125"/>
          </a:xfrm>
        </p:spPr>
        <p:txBody>
          <a:bodyPr/>
          <a:lstStyle/>
          <a:p>
            <a:fld id="{40CC8E1A-A953-FA40-9E8D-D790E7D153E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1489" y="2871293"/>
            <a:ext cx="1954111" cy="106248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89788" y="3150526"/>
            <a:ext cx="1371776" cy="736552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1489" y="4031426"/>
            <a:ext cx="1954111" cy="1156631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121874" y="4622531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VPP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381694" y="4622532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OVS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1437509" y="3159802"/>
            <a:ext cx="1062489" cy="485472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Control Plane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1396429" y="4361014"/>
            <a:ext cx="1144649" cy="485471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Data Plane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879599" y="1531391"/>
            <a:ext cx="2286001" cy="1211101"/>
          </a:xfrm>
          <a:prstGeom prst="roundRect">
            <a:avLst/>
          </a:prstGeom>
          <a:solidFill>
            <a:schemeClr val="accent5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Openstack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481935" y="2003480"/>
            <a:ext cx="1075444" cy="57538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Neutron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21807" y="2615473"/>
            <a:ext cx="640598" cy="424086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Plugin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89" y="3392400"/>
            <a:ext cx="1078374" cy="394826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2366361" y="4163867"/>
            <a:ext cx="1371660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5316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94" y="32077"/>
            <a:ext cx="798552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94" y="1556132"/>
            <a:ext cx="9295120" cy="3793633"/>
          </a:xfrm>
        </p:spPr>
        <p:txBody>
          <a:bodyPr>
            <a:noAutofit/>
          </a:bodyPr>
          <a:lstStyle/>
          <a:p>
            <a:r>
              <a:rPr lang="en-US" dirty="0"/>
              <a:t>Fully </a:t>
            </a:r>
            <a:r>
              <a:rPr lang="en-US" dirty="0" smtClean="0"/>
              <a:t>automated testing infrastructure</a:t>
            </a:r>
          </a:p>
          <a:p>
            <a:pPr lvl="1"/>
            <a:r>
              <a:rPr lang="en-US" dirty="0"/>
              <a:t>Covers both programmability and data planes</a:t>
            </a:r>
          </a:p>
          <a:p>
            <a:r>
              <a:rPr lang="en-US" dirty="0"/>
              <a:t>Continuous verification of code/feature </a:t>
            </a:r>
          </a:p>
          <a:p>
            <a:pPr lvl="1"/>
            <a:r>
              <a:rPr lang="en-US" dirty="0"/>
              <a:t>Functionality and performance</a:t>
            </a:r>
          </a:p>
          <a:p>
            <a:r>
              <a:rPr lang="en-US" dirty="0" smtClean="0"/>
              <a:t>Code breakage and performance degradations identified before patch review</a:t>
            </a:r>
          </a:p>
          <a:p>
            <a:pPr lvl="1"/>
            <a:r>
              <a:rPr lang="en-US" dirty="0"/>
              <a:t>Review, commit and release resource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Fully </a:t>
            </a:r>
            <a:r>
              <a:rPr lang="en-US" dirty="0"/>
              <a:t>o</a:t>
            </a:r>
            <a:r>
              <a:rPr lang="en-US" dirty="0" smtClean="0"/>
              <a:t>pen sourced test framework to be included at launch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0814632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412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19" y="0"/>
            <a:ext cx="1064736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319" y="1458342"/>
            <a:ext cx="10647362" cy="4418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Functional </a:t>
            </a:r>
            <a:r>
              <a:rPr lang="en-US" b="1" dirty="0" smtClean="0">
                <a:solidFill>
                  <a:schemeClr val="accent4"/>
                </a:solidFill>
              </a:rPr>
              <a:t>Testing</a:t>
            </a:r>
            <a:endParaRPr lang="en-US" b="1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VM based virtual testbeds (3-node/3-VM topologies)</a:t>
            </a:r>
          </a:p>
          <a:p>
            <a:pPr lvl="1"/>
            <a:r>
              <a:rPr lang="en-US" dirty="0" smtClean="0"/>
              <a:t>Continuous verification of feature conformance</a:t>
            </a:r>
          </a:p>
          <a:p>
            <a:pPr lvl="1"/>
            <a:r>
              <a:rPr lang="en-US" dirty="0" smtClean="0"/>
              <a:t>Highly parallel test execution</a:t>
            </a:r>
          </a:p>
          <a:p>
            <a:pPr lvl="1"/>
            <a:r>
              <a:rPr lang="en-US" dirty="0"/>
              <a:t>Membership dues can donate VMs </a:t>
            </a:r>
            <a:r>
              <a:rPr lang="is-IS" dirty="0"/>
              <a:t>…. </a:t>
            </a:r>
            <a:r>
              <a:rPr lang="en-US" dirty="0"/>
              <a:t>to the CPL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Benchmark Testing</a:t>
            </a:r>
          </a:p>
          <a:p>
            <a:pPr lvl="1"/>
            <a:r>
              <a:rPr lang="en-US" dirty="0"/>
              <a:t>Server based hardware testbeds (3-node/3-server topologies)</a:t>
            </a:r>
          </a:p>
          <a:p>
            <a:pPr lvl="1"/>
            <a:r>
              <a:rPr lang="en-US" dirty="0"/>
              <a:t>Continuous integration process with real hardware verification</a:t>
            </a:r>
          </a:p>
          <a:p>
            <a:pPr lvl="2"/>
            <a:r>
              <a:rPr lang="en-US" dirty="0"/>
              <a:t>Server models, CPU models, NIC models</a:t>
            </a:r>
          </a:p>
          <a:p>
            <a:pPr lvl="1"/>
            <a:r>
              <a:rPr lang="en-US" dirty="0"/>
              <a:t>Platinum Members can donate hardware to the CPL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5556447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62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701" y="-75219"/>
            <a:ext cx="106473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Governance – At a Glance</a:t>
            </a:r>
            <a:endParaRPr lang="en-US" sz="3600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8921" y="713234"/>
            <a:ext cx="11016556" cy="5073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May Participate – Not just members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contribute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rise to being a committer via meritocracy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propose a subproject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Subprojects:</a:t>
            </a:r>
          </a:p>
          <a:p>
            <a:pPr lvl="1">
              <a:buFont typeface="Wingdings" charset="0"/>
              <a:buChar char="§"/>
            </a:pP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Composed of the committers to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– those who can merge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Responsible for sub project oversight and autonomous releases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Make technical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decisions for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by consensus, or failing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that,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majority vote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Technical Steering Committee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Fosters collaboration among subprojects,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but is not involved in day to day management of sub-projects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Approves new subprojects, sets development process guidelines for the community, sets release guidelines for multi-project or simultaneous releases, etc.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Initial TSC will be seeded with representatives from Platinum Membership and core project PTLs with the goal of replacing representatives with Project Leads after the first year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Governing Board will Oversee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B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usiness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D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ecision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aking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Set Scope and Policy of Consortium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Composed of Platinum member appointees, elected Gold, Silver, and Committer member representatives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Examples of business needs include: budgeting, planning for large meetings (e.g. a Summit, </a:t>
            </a:r>
            <a:r>
              <a:rPr lang="en-US" sz="1400" dirty="0" err="1" smtClean="0">
                <a:solidFill>
                  <a:srgbClr val="262626"/>
                </a:solidFill>
                <a:latin typeface="Arial" charset="0"/>
                <a:cs typeface="Arial" charset="0"/>
              </a:rPr>
              <a:t>Hackfest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), marketing, websites, developer infrastructure, test infrastructure, 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442BD49E-AE5D-774A-BA83-B14630E8030D}" type="slidenum">
              <a:rPr lang="en-US">
                <a:solidFill>
                  <a:srgbClr val="898989"/>
                </a:solidFill>
                <a:latin typeface="Arial" charset="0"/>
              </a:rPr>
              <a:pPr/>
              <a:t>24</a:t>
            </a:fld>
            <a:endParaRPr lang="en-US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smtClean="0"/>
              <a:t>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38" y="1417638"/>
            <a:ext cx="6421221" cy="3789682"/>
          </a:xfrm>
        </p:spPr>
        <p:txBody>
          <a:bodyPr/>
          <a:lstStyle/>
          <a:p>
            <a:pPr lvl="1"/>
            <a:r>
              <a:rPr lang="en-US" sz="1800" dirty="0" smtClean="0"/>
              <a:t>Honeycomb Agent</a:t>
            </a:r>
          </a:p>
          <a:p>
            <a:pPr lvl="2"/>
            <a:r>
              <a:rPr lang="en-US" sz="1800" dirty="0" smtClean="0"/>
              <a:t>Netconf</a:t>
            </a:r>
            <a:r>
              <a:rPr lang="en-US" sz="1800" dirty="0" smtClean="0"/>
              <a:t>/yang/</a:t>
            </a:r>
            <a:r>
              <a:rPr lang="en-US" sz="1800" dirty="0" err="1" smtClean="0"/>
              <a:t>restconf</a:t>
            </a:r>
            <a:r>
              <a:rPr lang="en-US" sz="1800" dirty="0" smtClean="0"/>
              <a:t> bridge domain yang models</a:t>
            </a:r>
          </a:p>
          <a:p>
            <a:pPr lvl="2"/>
            <a:r>
              <a:rPr lang="en-US" sz="1800" dirty="0" smtClean="0"/>
              <a:t>More yang models to follow</a:t>
            </a:r>
          </a:p>
          <a:p>
            <a:pPr lvl="1"/>
            <a:r>
              <a:rPr lang="en-US" sz="1800" dirty="0" smtClean="0"/>
              <a:t>Continuous System Integration Test (CSIT)</a:t>
            </a:r>
          </a:p>
          <a:p>
            <a:pPr lvl="2"/>
            <a:r>
              <a:rPr lang="en-US" sz="1400" dirty="0" smtClean="0"/>
              <a:t>Functional/Performance testing in the CPL</a:t>
            </a:r>
            <a:endParaRPr lang="en-US" sz="1400" dirty="0" smtClean="0"/>
          </a:p>
          <a:p>
            <a:pPr lvl="1"/>
            <a:r>
              <a:rPr lang="en-US" sz="1800" dirty="0" smtClean="0"/>
              <a:t>Overlay Network Engine</a:t>
            </a:r>
            <a:endParaRPr lang="en-US" sz="1800" dirty="0"/>
          </a:p>
          <a:p>
            <a:pPr lvl="2"/>
            <a:r>
              <a:rPr lang="en-US" sz="1800" dirty="0" smtClean="0"/>
              <a:t>Uses Mapping Server to build dynamic overlays</a:t>
            </a:r>
            <a:endParaRPr lang="en-US" sz="1800" dirty="0" smtClean="0"/>
          </a:p>
          <a:p>
            <a:pPr lvl="1"/>
            <a:r>
              <a:rPr lang="en-US" sz="1800" dirty="0" smtClean="0"/>
              <a:t>NSH</a:t>
            </a:r>
          </a:p>
          <a:p>
            <a:pPr lvl="2"/>
            <a:r>
              <a:rPr lang="en-US" sz="1800" dirty="0" smtClean="0"/>
              <a:t>NSH SFC features</a:t>
            </a: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73708" y="3905189"/>
            <a:ext cx="84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vSwitch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117928"/>
            <a:ext cx="10647362" cy="1143000"/>
          </a:xfrm>
        </p:spPr>
        <p:txBody>
          <a:bodyPr/>
          <a:lstStyle/>
          <a:p>
            <a:r>
              <a:rPr lang="en-US" dirty="0" smtClean="0"/>
              <a:t>Next Steps –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invite you to Participate in </a:t>
            </a:r>
            <a:r>
              <a:rPr lang="en-US" sz="2000" dirty="0" err="1" smtClean="0">
                <a:hlinkClick r:id="rId2"/>
              </a:rPr>
              <a:t>fd.io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smtClean="0">
                <a:hlinkClick r:id="rId3"/>
              </a:rPr>
              <a:t>Get </a:t>
            </a:r>
            <a:r>
              <a:rPr lang="en-US" sz="2000" dirty="0" smtClean="0">
                <a:hlinkClick r:id="rId3"/>
              </a:rPr>
              <a:t>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Read/Watch the Tutorials</a:t>
            </a:r>
          </a:p>
          <a:p>
            <a:r>
              <a:rPr lang="en-US" sz="2000" dirty="0" smtClean="0">
                <a:hlinkClick r:id="rId5"/>
              </a:rPr>
              <a:t>Join the Mailing Lists</a:t>
            </a: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Join the IRC Channels</a:t>
            </a:r>
            <a:endParaRPr lang="en-US" sz="2000" dirty="0"/>
          </a:p>
          <a:p>
            <a:r>
              <a:rPr lang="en-US" sz="2000" dirty="0" smtClean="0">
                <a:hlinkClick r:id="rId7"/>
              </a:rPr>
              <a:t>Explore the wiki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83" y="168679"/>
            <a:ext cx="1125143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Issues/Limitations with Existing Data Plane </a:t>
            </a:r>
            <a:r>
              <a:rPr lang="en-US" dirty="0"/>
              <a:t>S</a:t>
            </a:r>
            <a:r>
              <a:rPr lang="en-US" dirty="0" smtClean="0"/>
              <a:t>olutions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8522" y="1295731"/>
            <a:ext cx="9489122" cy="4963547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Known issues with Performance, Scalability &amp; Stability</a:t>
            </a:r>
          </a:p>
          <a:p>
            <a:r>
              <a:rPr lang="en-US" sz="1800" dirty="0" smtClean="0"/>
              <a:t>Overly Complex Architectures</a:t>
            </a:r>
          </a:p>
          <a:p>
            <a:pPr lvl="1"/>
            <a:r>
              <a:rPr lang="en-US" sz="1600" dirty="0" smtClean="0"/>
              <a:t>Hard to evolve</a:t>
            </a:r>
          </a:p>
          <a:p>
            <a:pPr lvl="1"/>
            <a:r>
              <a:rPr lang="en-US" sz="1600" dirty="0" smtClean="0"/>
              <a:t>Slow rate of innovation</a:t>
            </a:r>
          </a:p>
          <a:p>
            <a:pPr lvl="1"/>
            <a:r>
              <a:rPr lang="en-US" sz="1600" dirty="0" smtClean="0"/>
              <a:t>Steep learning curve</a:t>
            </a:r>
          </a:p>
          <a:p>
            <a:r>
              <a:rPr lang="en-US" sz="1800" dirty="0" smtClean="0"/>
              <a:t>Hard to deploy/upgrade/operate</a:t>
            </a:r>
          </a:p>
          <a:p>
            <a:pPr lvl="1"/>
            <a:r>
              <a:rPr lang="en-US" sz="1600" dirty="0" smtClean="0"/>
              <a:t>slow cycles, too many kernel dependencies</a:t>
            </a:r>
          </a:p>
          <a:p>
            <a:r>
              <a:rPr lang="en-US" sz="1800" dirty="0" smtClean="0"/>
              <a:t>Lack of :</a:t>
            </a:r>
          </a:p>
          <a:p>
            <a:pPr lvl="1"/>
            <a:r>
              <a:rPr lang="en-US" sz="1800" dirty="0" smtClean="0"/>
              <a:t>automated end-to-end system testing frameworks</a:t>
            </a:r>
          </a:p>
          <a:p>
            <a:pPr lvl="2"/>
            <a:r>
              <a:rPr lang="en-US" sz="1600" dirty="0" smtClean="0"/>
              <a:t>leads to unpredictable system behavior</a:t>
            </a:r>
            <a:endParaRPr lang="en-US" sz="1600" dirty="0"/>
          </a:p>
          <a:p>
            <a:pPr lvl="1"/>
            <a:r>
              <a:rPr lang="en-US" sz="1800" dirty="0" smtClean="0"/>
              <a:t>support for diverse/custom hardware</a:t>
            </a:r>
          </a:p>
          <a:p>
            <a:pPr lvl="1"/>
            <a:r>
              <a:rPr lang="en-US" sz="1800" dirty="0" smtClean="0"/>
              <a:t>portability across compute platforms</a:t>
            </a:r>
          </a:p>
          <a:p>
            <a:pPr lvl="1"/>
            <a:r>
              <a:rPr lang="en-US" sz="1800" dirty="0" smtClean="0"/>
              <a:t>optimal use of compute microarchitectures</a:t>
            </a:r>
          </a:p>
          <a:p>
            <a:pPr lvl="1"/>
            <a:r>
              <a:rPr lang="en-US" sz="1800" dirty="0" smtClean="0"/>
              <a:t>network level instrumentation</a:t>
            </a:r>
          </a:p>
          <a:p>
            <a:pPr lvl="2"/>
            <a:r>
              <a:rPr lang="en-US" sz="1600" dirty="0" smtClean="0"/>
              <a:t>Few </a:t>
            </a:r>
            <a:r>
              <a:rPr lang="en-US" sz="1600" dirty="0" err="1" smtClean="0"/>
              <a:t>debugability</a:t>
            </a:r>
            <a:r>
              <a:rPr lang="en-US" sz="1600" dirty="0" smtClean="0"/>
              <a:t> features</a:t>
            </a:r>
          </a:p>
          <a:p>
            <a:pPr lvl="2"/>
            <a:r>
              <a:rPr lang="en-US" sz="1600" dirty="0" smtClean="0"/>
              <a:t>Few if any Statistics/Counters exposed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87" y="141734"/>
            <a:ext cx="11340259" cy="1143000"/>
          </a:xfrm>
        </p:spPr>
        <p:txBody>
          <a:bodyPr/>
          <a:lstStyle/>
          <a:p>
            <a:r>
              <a:rPr lang="en-US" dirty="0" smtClean="0"/>
              <a:t>Introducing Fast Data: fd.io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37" y="1308581"/>
            <a:ext cx="4800095" cy="4439103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New project in Linux Foundation</a:t>
            </a:r>
          </a:p>
          <a:p>
            <a:pPr lvl="1"/>
            <a:r>
              <a:rPr lang="en-US" sz="1800" dirty="0" smtClean="0"/>
              <a:t>Multi-party</a:t>
            </a:r>
          </a:p>
          <a:p>
            <a:pPr lvl="1"/>
            <a:r>
              <a:rPr lang="en-US" sz="1800" dirty="0" smtClean="0"/>
              <a:t>Multi-project</a:t>
            </a:r>
          </a:p>
          <a:p>
            <a:r>
              <a:rPr lang="en-US" dirty="0" smtClean="0"/>
              <a:t>What does multi-party mean?</a:t>
            </a:r>
          </a:p>
          <a:p>
            <a:pPr lvl="1"/>
            <a:r>
              <a:rPr lang="en-US" sz="1800" dirty="0" smtClean="0"/>
              <a:t>Multiple members - Open to all</a:t>
            </a:r>
          </a:p>
          <a:p>
            <a:r>
              <a:rPr lang="en-US" dirty="0" smtClean="0"/>
              <a:t>What does multi-project mean?</a:t>
            </a:r>
          </a:p>
          <a:p>
            <a:pPr lvl="1"/>
            <a:r>
              <a:rPr lang="en-US" sz="1800" dirty="0" smtClean="0"/>
              <a:t>Multiple subprojects</a:t>
            </a:r>
          </a:p>
          <a:p>
            <a:pPr lvl="1"/>
            <a:r>
              <a:rPr lang="en-US" sz="1800" dirty="0" smtClean="0"/>
              <a:t>Subproject autonomy</a:t>
            </a:r>
          </a:p>
          <a:p>
            <a:pPr lvl="1"/>
            <a:r>
              <a:rPr lang="en-US" sz="1800" dirty="0" smtClean="0"/>
              <a:t>Cross </a:t>
            </a:r>
            <a:r>
              <a:rPr lang="en-US" sz="1800" dirty="0"/>
              <a:t>p</a:t>
            </a:r>
            <a:r>
              <a:rPr lang="en-US" sz="1800" dirty="0" smtClean="0"/>
              <a:t>roject synergy</a:t>
            </a:r>
          </a:p>
          <a:p>
            <a:pPr lvl="1"/>
            <a:r>
              <a:rPr lang="en-US" sz="1800" dirty="0" smtClean="0"/>
              <a:t>Open to new subprojects</a:t>
            </a:r>
          </a:p>
          <a:p>
            <a:pPr lvl="1"/>
            <a:r>
              <a:rPr lang="en-US" sz="1800" dirty="0" smtClean="0"/>
              <a:t>Anyone can propose a subproject</a:t>
            </a:r>
          </a:p>
          <a:p>
            <a:pPr lvl="1"/>
            <a:r>
              <a:rPr lang="en-US" sz="1800" dirty="0" smtClean="0"/>
              <a:t>Allows for innovation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3756" y="1328725"/>
            <a:ext cx="584662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Create </a:t>
            </a:r>
            <a:r>
              <a:rPr lang="en-US" sz="2000" dirty="0"/>
              <a:t>a Platform that enables Data Plane Services that are:</a:t>
            </a:r>
          </a:p>
          <a:p>
            <a:pPr lvl="1"/>
            <a:r>
              <a:rPr lang="en-US" dirty="0"/>
              <a:t>Highly performant</a:t>
            </a:r>
          </a:p>
          <a:p>
            <a:pPr lvl="1"/>
            <a:r>
              <a:rPr lang="en-US" dirty="0"/>
              <a:t>Modular and extensible</a:t>
            </a:r>
          </a:p>
          <a:p>
            <a:pPr lvl="1"/>
            <a:r>
              <a:rPr lang="en-US" dirty="0"/>
              <a:t>Open source </a:t>
            </a:r>
          </a:p>
          <a:p>
            <a:pPr lvl="1"/>
            <a:r>
              <a:rPr lang="en-US" dirty="0"/>
              <a:t>Interoperable</a:t>
            </a:r>
          </a:p>
          <a:p>
            <a:pPr lvl="1"/>
            <a:r>
              <a:rPr lang="en-US" dirty="0"/>
              <a:t>Multi-Vendor</a:t>
            </a:r>
          </a:p>
          <a:p>
            <a:pPr lvl="1"/>
            <a:endParaRPr lang="en-US" sz="800" dirty="0"/>
          </a:p>
          <a:p>
            <a:r>
              <a:rPr lang="en-US" sz="2000" dirty="0"/>
              <a:t>Platform fosters innovation and synergistic interoperability between Data Plane </a:t>
            </a:r>
            <a:r>
              <a:rPr lang="en-US" sz="2000" dirty="0" smtClean="0"/>
              <a:t>Services</a:t>
            </a:r>
          </a:p>
          <a:p>
            <a:endParaRPr lang="en-US" sz="2000" dirty="0"/>
          </a:p>
          <a:p>
            <a:r>
              <a:rPr lang="en-US" sz="2000" dirty="0"/>
              <a:t>Source of Continuous Integration resources for Data Plane services based on the Consortium’s project/</a:t>
            </a:r>
            <a:r>
              <a:rPr lang="en-US" sz="2000" dirty="0" smtClean="0"/>
              <a:t>subprojects</a:t>
            </a:r>
          </a:p>
          <a:p>
            <a:endParaRPr lang="en-US" sz="2000" dirty="0"/>
          </a:p>
          <a:p>
            <a:r>
              <a:rPr lang="en-US" sz="2000" dirty="0" smtClean="0"/>
              <a:t>Meet the functionality needs of developers, </a:t>
            </a:r>
            <a:r>
              <a:rPr lang="en-US" sz="2000" dirty="0" err="1" smtClean="0"/>
              <a:t>deployers</a:t>
            </a:r>
            <a:r>
              <a:rPr lang="en-US" sz="2000" dirty="0" smtClean="0"/>
              <a:t>, datacenter operators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52674" y="763387"/>
            <a:ext cx="234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pple Chancery" charset="0"/>
                <a:ea typeface="Apple Chancery" charset="0"/>
                <a:cs typeface="Apple Chancery" charset="0"/>
              </a:rPr>
              <a:t>f</a:t>
            </a:r>
            <a:r>
              <a:rPr lang="en-US" sz="3200" dirty="0" smtClean="0">
                <a:latin typeface="Apple Chancery" charset="0"/>
                <a:ea typeface="Apple Chancery" charset="0"/>
                <a:cs typeface="Apple Chancery" charset="0"/>
              </a:rPr>
              <a:t>d.io Charter</a:t>
            </a:r>
            <a:endParaRPr lang="en-US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0" y="-118921"/>
            <a:ext cx="25400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1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184485"/>
            <a:ext cx="10647362" cy="1143000"/>
          </a:xfrm>
        </p:spPr>
        <p:txBody>
          <a:bodyPr/>
          <a:lstStyle/>
          <a:p>
            <a:r>
              <a:rPr lang="en-US" dirty="0" smtClean="0"/>
              <a:t>Fast Data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1" y="1284734"/>
            <a:ext cx="10647362" cy="4733479"/>
          </a:xfrm>
        </p:spPr>
        <p:txBody>
          <a:bodyPr/>
          <a:lstStyle/>
          <a:p>
            <a:r>
              <a:rPr lang="en-US" sz="2000" smtClean="0"/>
              <a:t>Fast Data Scope</a:t>
            </a:r>
            <a:r>
              <a:rPr lang="en-US" sz="2000" dirty="0" smtClean="0"/>
              <a:t>:</a:t>
            </a:r>
          </a:p>
          <a:p>
            <a:pPr marL="742950" lvl="2" indent="-342900"/>
            <a:r>
              <a:rPr lang="en-US" sz="2000" b="1" dirty="0" smtClean="0"/>
              <a:t>IO</a:t>
            </a:r>
          </a:p>
          <a:p>
            <a:pPr marL="1200150" lvl="3" indent="-342900"/>
            <a:r>
              <a:rPr lang="en-US" sz="2000" dirty="0" smtClean="0"/>
              <a:t>Hardware/</a:t>
            </a:r>
            <a:r>
              <a:rPr lang="en-US" sz="2000" dirty="0" err="1" smtClean="0"/>
              <a:t>vHardware</a:t>
            </a:r>
            <a:r>
              <a:rPr lang="en-US" sz="2000" dirty="0" smtClean="0"/>
              <a:t> &lt;-&gt; cores/threads</a:t>
            </a:r>
            <a:endParaRPr lang="en-US" sz="2000" dirty="0"/>
          </a:p>
          <a:p>
            <a:pPr lvl="1"/>
            <a:r>
              <a:rPr lang="en-US" sz="2000" b="1" dirty="0" smtClean="0"/>
              <a:t>Processing </a:t>
            </a:r>
          </a:p>
          <a:p>
            <a:pPr lvl="2"/>
            <a:r>
              <a:rPr lang="en-US" sz="2000" dirty="0" smtClean="0"/>
              <a:t>Classify</a:t>
            </a:r>
          </a:p>
          <a:p>
            <a:pPr lvl="2"/>
            <a:r>
              <a:rPr lang="en-US" sz="2000" dirty="0" smtClean="0"/>
              <a:t>Transform</a:t>
            </a:r>
          </a:p>
          <a:p>
            <a:pPr lvl="2"/>
            <a:r>
              <a:rPr lang="en-US" sz="2000" dirty="0" smtClean="0"/>
              <a:t>Prioritize</a:t>
            </a:r>
          </a:p>
          <a:p>
            <a:pPr lvl="2"/>
            <a:r>
              <a:rPr lang="en-US" sz="2000" dirty="0" smtClean="0"/>
              <a:t>Forward</a:t>
            </a:r>
          </a:p>
          <a:p>
            <a:pPr lvl="2"/>
            <a:r>
              <a:rPr lang="en-US" sz="2000" dirty="0" smtClean="0"/>
              <a:t>Terminate</a:t>
            </a:r>
          </a:p>
          <a:p>
            <a:pPr lvl="1"/>
            <a:r>
              <a:rPr lang="en-US" sz="2000" b="1" dirty="0" smtClean="0"/>
              <a:t>Management Agents</a:t>
            </a:r>
          </a:p>
          <a:p>
            <a:pPr lvl="2"/>
            <a:r>
              <a:rPr lang="en-US" sz="2000" dirty="0" smtClean="0"/>
              <a:t>Control/manage IO/Processing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4172" y="3095333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IO</a:t>
            </a:r>
          </a:p>
        </p:txBody>
      </p:sp>
      <p:sp>
        <p:nvSpPr>
          <p:cNvPr id="8" name="Rectangle 7"/>
          <p:cNvSpPr/>
          <p:nvPr/>
        </p:nvSpPr>
        <p:spPr>
          <a:xfrm>
            <a:off x="7484172" y="2531302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484172" y="1975411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Management Agent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5739" y="1188509"/>
            <a:ext cx="4070444" cy="2460249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Bare Metal/VM/Container</a:t>
            </a:r>
          </a:p>
        </p:txBody>
      </p:sp>
    </p:spTree>
    <p:extLst>
      <p:ext uri="{BB962C8B-B14F-4D97-AF65-F5344CB8AC3E}">
        <p14:creationId xmlns:p14="http://schemas.microsoft.com/office/powerpoint/2010/main" val="127969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Introducing Vector Packet Processor - VPP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479" y="1012661"/>
            <a:ext cx="7455074" cy="5193344"/>
          </a:xfrm>
        </p:spPr>
        <p:txBody>
          <a:bodyPr/>
          <a:lstStyle/>
          <a:p>
            <a:r>
              <a:rPr lang="en-US" sz="2000" dirty="0" smtClean="0"/>
              <a:t>VPP is a rapid packet processing development platform for highly performing network applications.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It runs on commodity CPUs and leverages DPDK</a:t>
            </a:r>
          </a:p>
          <a:p>
            <a:endParaRPr lang="en-US" sz="2000" dirty="0"/>
          </a:p>
          <a:p>
            <a:r>
              <a:rPr lang="en-US" sz="2000" dirty="0" smtClean="0"/>
              <a:t>It creates a vector of packet indices and processes them using a directed graph of nodes – resulting in a highly performant solution.</a:t>
            </a:r>
          </a:p>
          <a:p>
            <a:endParaRPr lang="en-US" sz="2000" dirty="0" smtClean="0"/>
          </a:p>
          <a:p>
            <a:r>
              <a:rPr lang="en-US" sz="2000" dirty="0" smtClean="0"/>
              <a:t>Runs as a Linux user-space application</a:t>
            </a:r>
          </a:p>
          <a:p>
            <a:endParaRPr lang="en-US" sz="2000" dirty="0"/>
          </a:p>
          <a:p>
            <a:r>
              <a:rPr lang="en-US" sz="2000" dirty="0" smtClean="0"/>
              <a:t>Ships </a:t>
            </a:r>
            <a:r>
              <a:rPr lang="en-US" sz="2000" dirty="0"/>
              <a:t>as part of both embedded </a:t>
            </a:r>
            <a:r>
              <a:rPr lang="en-US" sz="2000" dirty="0" smtClean="0"/>
              <a:t>&amp; server </a:t>
            </a:r>
            <a:r>
              <a:rPr lang="en-US" sz="2000" dirty="0"/>
              <a:t>products, in </a:t>
            </a:r>
            <a:r>
              <a:rPr lang="en-US" sz="2000" dirty="0" smtClean="0"/>
              <a:t>volume</a:t>
            </a:r>
          </a:p>
          <a:p>
            <a:endParaRPr lang="en-US" sz="2000" dirty="0"/>
          </a:p>
          <a:p>
            <a:r>
              <a:rPr lang="en-US" sz="2000" dirty="0"/>
              <a:t>Active development since </a:t>
            </a:r>
            <a:r>
              <a:rPr lang="en-US" sz="2000" dirty="0" smtClean="0"/>
              <a:t>2002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2352" y="1974463"/>
            <a:ext cx="4070444" cy="2460249"/>
            <a:chOff x="7255097" y="1284734"/>
            <a:chExt cx="4070444" cy="2460249"/>
          </a:xfrm>
        </p:grpSpPr>
        <p:sp>
          <p:nvSpPr>
            <p:cNvPr id="15" name="Rectangle 14"/>
            <p:cNvSpPr/>
            <p:nvPr/>
          </p:nvSpPr>
          <p:spPr>
            <a:xfrm>
              <a:off x="7493909" y="2865712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Network IO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93909" y="2301681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glow rad="101600">
                <a:srgbClr val="008000">
                  <a:alpha val="34000"/>
                </a:srgbClr>
              </a:glow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Packet Processing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93909" y="1745790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 Plane Management Agent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55097" y="1284734"/>
              <a:ext cx="4070444" cy="2460249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Bare Metal/VM/Container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2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28" y="0"/>
            <a:ext cx="11127317" cy="975783"/>
          </a:xfrm>
        </p:spPr>
        <p:txBody>
          <a:bodyPr/>
          <a:lstStyle/>
          <a:p>
            <a:r>
              <a:rPr lang="en-US" dirty="0" smtClean="0"/>
              <a:t>VPP in the Overall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5854700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506200" y="6189663"/>
            <a:ext cx="685800" cy="365125"/>
          </a:xfrm>
        </p:spPr>
        <p:txBody>
          <a:bodyPr/>
          <a:lstStyle/>
          <a:p>
            <a:fld id="{CFF69B97-F59E-A842-9C9E-9738B36A88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59314" y="5629950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Hardware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85906" y="1048114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Application Layer / App Server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5473" y="1736791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VM/VIM Management Systems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85474" y="3023203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Controller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85474" y="3689752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Operating Systems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85474" y="4381429"/>
            <a:ext cx="7117098" cy="1192612"/>
          </a:xfrm>
          <a:prstGeom prst="roundRect">
            <a:avLst/>
          </a:prstGeom>
          <a:solidFill>
            <a:srgbClr val="0096D6"/>
          </a:solidFill>
          <a:ln/>
          <a:effectLst>
            <a:glow rad="101600">
              <a:srgbClr val="6DAB4A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t" anchorCtr="0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Data Plane Services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578258" y="4987981"/>
            <a:ext cx="1182407" cy="7214"/>
          </a:xfrm>
          <a:prstGeom prst="line">
            <a:avLst/>
          </a:prstGeom>
          <a:ln w="25400">
            <a:solidFill>
              <a:srgbClr val="6DB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818" y="4822274"/>
            <a:ext cx="1183620" cy="33141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2685473" y="2385709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Orchestration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21729" y="4866346"/>
            <a:ext cx="315652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IO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91049" y="4868140"/>
            <a:ext cx="5374929" cy="611638"/>
            <a:chOff x="891049" y="4868140"/>
            <a:chExt cx="5374929" cy="611638"/>
          </a:xfrm>
        </p:grpSpPr>
        <p:sp>
          <p:nvSpPr>
            <p:cNvPr id="28" name="TextBox 27"/>
            <p:cNvSpPr txBox="1"/>
            <p:nvPr/>
          </p:nvSpPr>
          <p:spPr>
            <a:xfrm>
              <a:off x="891049" y="4995195"/>
              <a:ext cx="624426" cy="353939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dash"/>
            </a:ln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  <a:latin typeface="Arial"/>
                  <a:cs typeface="Arial"/>
                </a:rPr>
                <a:t>VPP</a:t>
              </a:r>
              <a:endParaRPr lang="en-US" dirty="0">
                <a:solidFill>
                  <a:schemeClr val="accent5"/>
                </a:solidFill>
                <a:latin typeface="Arial"/>
                <a:cs typeface="Aria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42418" y="4868140"/>
              <a:ext cx="3423560" cy="611638"/>
            </a:xfrm>
            <a:prstGeom prst="roundRect">
              <a:avLst/>
            </a:prstGeom>
            <a:solidFill>
              <a:srgbClr val="008CEA"/>
            </a:solidFill>
            <a:ln>
              <a:solidFill>
                <a:schemeClr val="accent5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21915" tIns="60958" rIns="121915" bIns="60958"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Packet Processing</a:t>
              </a:r>
            </a:p>
          </p:txBody>
        </p:sp>
        <p:cxnSp>
          <p:nvCxnSpPr>
            <p:cNvPr id="32" name="Straight Connector 31"/>
            <p:cNvCxnSpPr>
              <a:stCxn id="28" idx="3"/>
            </p:cNvCxnSpPr>
            <p:nvPr/>
          </p:nvCxnSpPr>
          <p:spPr>
            <a:xfrm>
              <a:off x="1515475" y="5172165"/>
              <a:ext cx="1326943" cy="0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7556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34" y="154202"/>
            <a:ext cx="11340259" cy="729212"/>
          </a:xfrm>
        </p:spPr>
        <p:txBody>
          <a:bodyPr/>
          <a:lstStyle/>
          <a:p>
            <a:r>
              <a:rPr lang="en-US" dirty="0" smtClean="0"/>
              <a:t>VPP Feature 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fd.io Foundation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108" y="1192448"/>
            <a:ext cx="3627492" cy="4769638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14+ MPPS, single core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Multimillion entry FIBs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Source RPF</a:t>
            </a:r>
          </a:p>
          <a:p>
            <a:pPr lvl="1"/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Thousands 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of VRFs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Controlled cross-VRF lookups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Multipath – ECMP and Unequal Cost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Multiple million Classifiers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Arbitrary N-tuple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 – Single/Double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tag</a:t>
            </a:r>
          </a:p>
          <a:p>
            <a:pPr lvl="1"/>
            <a:r>
              <a:rPr lang="en-US" sz="1600" b="1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Counters for everything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Mandatory Input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Checks: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TTL expiration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header checksum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length &lt; IP length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resolution/snooping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proxy</a:t>
            </a:r>
          </a:p>
          <a:p>
            <a:pPr lvl="1"/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108" y="800444"/>
            <a:ext cx="3627492" cy="392003"/>
          </a:xfrm>
          <a:prstGeom prst="roundRect">
            <a:avLst>
              <a:gd name="adj" fmla="val 0"/>
            </a:avLst>
          </a:prstGeom>
          <a:solidFill>
            <a:srgbClr val="3E4543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IPv4/IPv6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32242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32242" y="1212264"/>
            <a:ext cx="3406350" cy="1226136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GRE, MPLS-GRE, NSH-GRE,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VXLAN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IPSEC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DHCP client/proxy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CG NAT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32242" y="2543352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48888" y="2947964"/>
            <a:ext cx="3389704" cy="1730643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Neighbor discovery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 Advertisement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DHCPv6 Proxy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L2TPv3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Segment Routing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MAP/LW46 – IPv4aas</a:t>
            </a:r>
          </a:p>
          <a:p>
            <a:pPr lvl="1"/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iOAM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39026" y="4801528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MPLS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9026" y="5182346"/>
            <a:ext cx="3406350" cy="779740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MPLS-o-Ethernet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Deep label stacks supported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176050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/>
          <a:lstStyle/>
          <a:p>
            <a:pPr lvl="1" algn="ctr"/>
            <a:r>
              <a:rPr lang="en-US" sz="1600" b="1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L2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176050" y="1212264"/>
            <a:ext cx="3406350" cy="4749822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Single/ Double tag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forwarding with EFP/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BridgeDomain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concepts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VTR – push/pop/Translate (1:1,1:2, 2:1,2:2)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Mac Learning – default limit of 50k addresses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Bridging – Split-horizon group support/EFP Filtering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Proxy Arp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Arp termination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IRB – BVI Support with 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RouterMac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assignment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Flooding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Input ACLs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Interface cross-connect</a:t>
            </a:r>
          </a:p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8628" y="4334178"/>
            <a:ext cx="3102806" cy="1609738"/>
          </a:xfrm>
          <a:prstGeom prst="roundRect">
            <a:avLst>
              <a:gd name="adj" fmla="val 0"/>
            </a:avLst>
          </a:prstGeom>
          <a:solidFill>
            <a:schemeClr val="accent5">
              <a:alpha val="2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Examples of Other possible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85" y="953248"/>
            <a:ext cx="5544120" cy="504414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Loadbalancer</a:t>
            </a:r>
            <a:endParaRPr lang="en-US" sz="2000" dirty="0" smtClean="0"/>
          </a:p>
          <a:p>
            <a:r>
              <a:rPr lang="en-US" sz="2000" dirty="0" smtClean="0"/>
              <a:t>Firewall</a:t>
            </a:r>
          </a:p>
          <a:p>
            <a:r>
              <a:rPr lang="en-US" sz="2000" dirty="0" smtClean="0"/>
              <a:t>IDS</a:t>
            </a:r>
            <a:endParaRPr lang="en-US" sz="2000" dirty="0"/>
          </a:p>
          <a:p>
            <a:r>
              <a:rPr lang="en-US" sz="2000" dirty="0" smtClean="0"/>
              <a:t>Host Stack</a:t>
            </a:r>
          </a:p>
          <a:p>
            <a:r>
              <a:rPr lang="en-US" sz="2000" dirty="0" smtClean="0"/>
              <a:t>Hardware Accelerators</a:t>
            </a:r>
          </a:p>
          <a:p>
            <a:r>
              <a:rPr lang="en-US" sz="2000" dirty="0" smtClean="0"/>
              <a:t>RFC Support</a:t>
            </a:r>
          </a:p>
          <a:p>
            <a:pPr lvl="1"/>
            <a:r>
              <a:rPr lang="en-US" sz="2000" dirty="0" smtClean="0"/>
              <a:t>BFD</a:t>
            </a:r>
          </a:p>
          <a:p>
            <a:pPr lvl="1"/>
            <a:r>
              <a:rPr lang="en-US" sz="2000" dirty="0" smtClean="0"/>
              <a:t>OAM</a:t>
            </a:r>
          </a:p>
          <a:p>
            <a:r>
              <a:rPr lang="en-US" sz="2000" dirty="0" smtClean="0"/>
              <a:t>Control plane – support your favorite SDN Protocol Agent</a:t>
            </a:r>
          </a:p>
          <a:p>
            <a:r>
              <a:rPr lang="en-US" sz="2000" dirty="0" smtClean="0"/>
              <a:t>Spanning Tree</a:t>
            </a:r>
          </a:p>
          <a:p>
            <a:r>
              <a:rPr lang="en-US" sz="2000" dirty="0" smtClean="0"/>
              <a:t>DPI</a:t>
            </a:r>
          </a:p>
          <a:p>
            <a:r>
              <a:rPr lang="en-US" sz="2000" dirty="0" smtClean="0"/>
              <a:t>Test tools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65981" y="1067735"/>
            <a:ext cx="5544120" cy="504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Cloud Foundry Integration</a:t>
            </a:r>
          </a:p>
          <a:p>
            <a:r>
              <a:rPr lang="en-US" sz="2000" dirty="0" smtClean="0"/>
              <a:t>Container Integration</a:t>
            </a:r>
          </a:p>
          <a:p>
            <a:r>
              <a:rPr lang="en-US" sz="2000" dirty="0" smtClean="0"/>
              <a:t>Packaging</a:t>
            </a:r>
          </a:p>
          <a:p>
            <a:r>
              <a:rPr lang="en-US" sz="2000" dirty="0" smtClean="0"/>
              <a:t>Testing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6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2263</Words>
  <Application>Microsoft Macintosh PowerPoint</Application>
  <PresentationFormat>Custom</PresentationFormat>
  <Paragraphs>589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fd.io Intro</vt:lpstr>
      <vt:lpstr>Evolution of Programmable Networking</vt:lpstr>
      <vt:lpstr>Issues/Limitations with Existing Data Plane Solutions</vt:lpstr>
      <vt:lpstr>Introducing Fast Data: fd.io</vt:lpstr>
      <vt:lpstr>Fast Data Scope</vt:lpstr>
      <vt:lpstr>Introducing Vector Packet Processor - VPP</vt:lpstr>
      <vt:lpstr>VPP in the Overall Stack</vt:lpstr>
      <vt:lpstr>VPP Feature Summary</vt:lpstr>
      <vt:lpstr>Examples of Other possible subprojects</vt:lpstr>
      <vt:lpstr>VPP Architecture - Modularity Enabling Flexible Plugins</vt:lpstr>
      <vt:lpstr>PowerPoint Presentation</vt:lpstr>
      <vt:lpstr>vNet-SLA benchmarking at scale: L2 MAC VPP-based vSwitch</vt:lpstr>
      <vt:lpstr>vNet-SLA benchmarking at scale: IPv6 VPP-based vSwitch</vt:lpstr>
      <vt:lpstr>PowerPoint Presentation</vt:lpstr>
      <vt:lpstr>PowerPoint Presentation</vt:lpstr>
      <vt:lpstr>PowerPoint Presentation</vt:lpstr>
      <vt:lpstr>Implementation Example: VPP as a vRouter/vSwitch</vt:lpstr>
      <vt:lpstr>VPP vRouter/vSwitch: Local Programmability</vt:lpstr>
      <vt:lpstr>VPP vRouter/vSwitch: Remote Programmability</vt:lpstr>
      <vt:lpstr>Honeycomb Data Plane Management Agent</vt:lpstr>
      <vt:lpstr>VPP &amp; ODL in Openstack</vt:lpstr>
      <vt:lpstr>Continuous Performance Lab (CPL)</vt:lpstr>
      <vt:lpstr>Continuous Performance Lab (CPL)</vt:lpstr>
      <vt:lpstr>Governance – At a Glance</vt:lpstr>
      <vt:lpstr>Additional subprojects</vt:lpstr>
      <vt:lpstr>Next Steps – Get Involved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Ed Warnicke</cp:lastModifiedBy>
  <cp:revision>33</cp:revision>
  <dcterms:created xsi:type="dcterms:W3CDTF">2016-02-09T20:55:00Z</dcterms:created>
  <dcterms:modified xsi:type="dcterms:W3CDTF">2016-03-31T12:52:36Z</dcterms:modified>
</cp:coreProperties>
</file>