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9" r:id="rId22"/>
    <p:sldId id="279" r:id="rId23"/>
    <p:sldId id="280" r:id="rId24"/>
    <p:sldId id="287" r:id="rId25"/>
    <p:sldId id="282" r:id="rId26"/>
    <p:sldId id="290" r:id="rId27"/>
    <p:sldId id="281" r:id="rId28"/>
    <p:sldId id="284" r:id="rId29"/>
    <p:sldId id="285" r:id="rId30"/>
    <p:sldId id="286" r:id="rId31"/>
    <p:sldId id="283" r:id="rId32"/>
    <p:sldId id="277" r:id="rId33"/>
    <p:sldId id="278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0"/>
  </p:normalViewPr>
  <p:slideViewPr>
    <p:cSldViewPr snapToGrid="0" snapToObjects="1">
      <p:cViewPr varScale="1">
        <p:scale>
          <a:sx n="125" d="100"/>
          <a:sy n="125" d="100"/>
        </p:scale>
        <p:origin x="17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2091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78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8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48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536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33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123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261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200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67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30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853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072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725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590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7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729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399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909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940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92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315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258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6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03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08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9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82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50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75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323F"/>
          </a:solidFill>
          <a:ln w="12700" cap="flat" cmpd="sng">
            <a:solidFill>
              <a:srgbClr val="B4242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098796" y="1742650"/>
            <a:ext cx="5693329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098796" y="4222325"/>
            <a:ext cx="5693329" cy="4246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Font typeface="Arial"/>
              <a:buNone/>
              <a:defRPr sz="20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Font typeface="Arial"/>
              <a:buNone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Font typeface="Arial"/>
              <a:buNone/>
              <a:defRPr sz="16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Font typeface="Arial"/>
              <a:buNone/>
              <a:defRPr sz="16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897297" y="6356350"/>
            <a:ext cx="4565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6154" y="1742650"/>
            <a:ext cx="5126486" cy="287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99" cy="11224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900"/>
              <a:t>‹#›</a:t>
            </a:fld>
            <a:endParaRPr lang="en-US" sz="19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66303" y="703118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459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866303" y="703118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0" y="508001"/>
            <a:ext cx="12192000" cy="5852160"/>
          </a:xfrm>
          <a:prstGeom prst="rect">
            <a:avLst/>
          </a:prstGeom>
          <a:noFill/>
          <a:ln>
            <a:noFill/>
          </a:ln>
        </p:spPr>
        <p:txBody>
          <a:bodyPr vert="horz" lIns="274320" tIns="274320" rIns="274320" bIns="137160" rtlCol="0">
            <a:normAutofit/>
          </a:bodyPr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GB" dirty="0" smtClean="0"/>
              <a:t>Bullet 1</a:t>
            </a:r>
          </a:p>
          <a:p>
            <a:pPr lvl="1"/>
            <a:r>
              <a:rPr lang="en-GB" dirty="0" smtClean="0"/>
              <a:t>Bullet 2</a:t>
            </a:r>
          </a:p>
          <a:p>
            <a:pPr lvl="2"/>
            <a:r>
              <a:rPr lang="en-GB" dirty="0" smtClean="0"/>
              <a:t>Bullet 3</a:t>
            </a:r>
          </a:p>
          <a:p>
            <a:pPr lvl="3"/>
            <a:r>
              <a:rPr lang="en-GB" dirty="0" smtClean="0"/>
              <a:t>Bullet 4</a:t>
            </a:r>
          </a:p>
          <a:p>
            <a:pPr lvl="4"/>
            <a:r>
              <a:rPr lang="en-GB" dirty="0" smtClean="0"/>
              <a:t>Bullet 5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328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7323F"/>
              </a:buClr>
              <a:buFont typeface="Calibri"/>
              <a:buNone/>
              <a:defRPr sz="4400" b="1" i="0" u="none" strike="noStrike" cap="none">
                <a:solidFill>
                  <a:srgbClr val="F732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599" cy="4046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75717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897297" y="6356350"/>
            <a:ext cx="4565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12140267" y="0"/>
            <a:ext cx="103463" cy="6858000"/>
          </a:xfrm>
          <a:prstGeom prst="rect">
            <a:avLst/>
          </a:prstGeom>
          <a:solidFill>
            <a:srgbClr val="F732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83687" y="455085"/>
            <a:ext cx="11127317" cy="975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7323F"/>
              </a:buClr>
              <a:buFont typeface="Calibri"/>
              <a:buNone/>
              <a:defRPr sz="4400" b="1" i="0" u="none" strike="noStrike" cap="none">
                <a:solidFill>
                  <a:srgbClr val="F732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/>
          <p:nvPr/>
        </p:nvSpPr>
        <p:spPr>
          <a:xfrm>
            <a:off x="1293580" y="6372971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16400" y="1797050"/>
            <a:ext cx="11036458" cy="4224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74561" marR="0" lvl="0" indent="-173901" algn="l" rtl="0">
              <a:lnSpc>
                <a:spcPct val="95000"/>
              </a:lnSpc>
              <a:spcBef>
                <a:spcPts val="1480"/>
              </a:spcBef>
              <a:buClr>
                <a:schemeClr val="dk1"/>
              </a:buClr>
              <a:buSzPct val="80000"/>
              <a:buFont typeface="Arial"/>
              <a:buChar char="•"/>
              <a:defRPr sz="2700" b="0" i="0" u="none" strike="noStrike" cap="none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77176" marR="0" lvl="1" indent="-174256" algn="l" rtl="0">
              <a:lnSpc>
                <a:spcPct val="95000"/>
              </a:lnSpc>
              <a:spcBef>
                <a:spcPts val="600"/>
              </a:spcBef>
              <a:buClr>
                <a:schemeClr val="dk1"/>
              </a:buClr>
              <a:buSzPct val="80000"/>
              <a:buFont typeface="Arial"/>
              <a:buChar char="•"/>
              <a:defRPr sz="2400" b="0" i="0" u="none" strike="noStrike" cap="none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719" marR="0" lvl="2" indent="-12803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9999"/>
              <a:buFont typeface="Arial"/>
              <a:buChar char="•"/>
              <a:defRPr sz="2100" b="0" i="0" u="none" strike="noStrike" cap="none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4683" marR="0" lvl="3" indent="-14026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80000"/>
              <a:buFont typeface="Arial"/>
              <a:buChar char="•"/>
              <a:defRPr sz="1900" b="0" i="0" u="none" strike="noStrike" cap="none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43231" marR="0" lvl="4" indent="-15545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80000"/>
              <a:buFont typeface="Arial"/>
              <a:buChar char="•"/>
              <a:defRPr sz="1600" b="0" i="0" u="none" strike="noStrike" cap="none">
                <a:solidFill>
                  <a:srgbClr val="6767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83687" y="455085"/>
            <a:ext cx="11127317" cy="975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7323F"/>
              </a:buClr>
              <a:buFont typeface="Calibri"/>
              <a:buNone/>
              <a:defRPr sz="4400" b="1" i="0" u="none" strike="noStrike" cap="none">
                <a:solidFill>
                  <a:srgbClr val="F732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83689" y="455085"/>
            <a:ext cx="11127317" cy="9757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7323F"/>
              </a:buClr>
              <a:buFont typeface="Calibri"/>
              <a:buNone/>
              <a:defRPr sz="4400" b="1" i="0" u="none" strike="noStrike" cap="none">
                <a:solidFill>
                  <a:srgbClr val="F732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7323F"/>
              </a:buClr>
              <a:buFont typeface="Calibri"/>
              <a:buNone/>
              <a:defRPr sz="4400" b="1" i="0" u="none" strike="noStrike" cap="none">
                <a:solidFill>
                  <a:srgbClr val="F732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029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75717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029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75717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897297" y="6356350"/>
            <a:ext cx="4565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2088535" y="0"/>
            <a:ext cx="103463" cy="6858000"/>
          </a:xfrm>
          <a:prstGeom prst="rect">
            <a:avLst/>
          </a:prstGeom>
          <a:solidFill>
            <a:srgbClr val="F732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Heavy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06271" y="1339746"/>
            <a:ext cx="5496566" cy="49848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8900" algn="l" rtl="0">
              <a:lnSpc>
                <a:spcPct val="95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20650" algn="l" rtl="0">
              <a:lnSpc>
                <a:spcPct val="95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6050" algn="l" rtl="0">
              <a:lnSpc>
                <a:spcPct val="90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46050" algn="l" rtl="0">
              <a:lnSpc>
                <a:spcPct val="90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75707" y="1339746"/>
            <a:ext cx="5496566" cy="49848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88900" algn="l" rtl="0">
              <a:lnSpc>
                <a:spcPct val="95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20650" algn="l" rtl="0">
              <a:lnSpc>
                <a:spcPct val="95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9700" algn="l" rtl="0">
              <a:lnSpc>
                <a:spcPct val="90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46050" algn="l" rtl="0">
              <a:lnSpc>
                <a:spcPct val="90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46050" algn="l" rtl="0">
              <a:lnSpc>
                <a:spcPct val="90000"/>
              </a:lnSpc>
              <a:spcBef>
                <a:spcPts val="1000"/>
              </a:spcBef>
              <a:buClr>
                <a:srgbClr val="0E243E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rgbClr val="0E243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06267" y="381003"/>
            <a:ext cx="11451815" cy="889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A5C7"/>
              </a:buClr>
              <a:buFont typeface="Calibri"/>
              <a:buNone/>
              <a:defRPr sz="4200" b="0" i="0" u="none" strike="noStrike" cap="none">
                <a:solidFill>
                  <a:srgbClr val="00A5C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900"/>
            </a:lvl2pPr>
            <a:lvl3pPr lvl="2">
              <a:spcBef>
                <a:spcPts val="0"/>
              </a:spcBef>
              <a:buSzPct val="100000"/>
              <a:defRPr sz="1900"/>
            </a:lvl3pPr>
            <a:lvl4pPr lvl="3">
              <a:spcBef>
                <a:spcPts val="0"/>
              </a:spcBef>
              <a:buSzPct val="100000"/>
              <a:defRPr sz="1900"/>
            </a:lvl4pPr>
            <a:lvl5pPr lvl="4">
              <a:spcBef>
                <a:spcPts val="0"/>
              </a:spcBef>
              <a:buSzPct val="100000"/>
              <a:defRPr sz="1900"/>
            </a:lvl5pPr>
            <a:lvl6pPr lvl="5">
              <a:spcBef>
                <a:spcPts val="0"/>
              </a:spcBef>
              <a:buSzPct val="100000"/>
              <a:defRPr sz="1900"/>
            </a:lvl6pPr>
            <a:lvl7pPr lvl="6">
              <a:spcBef>
                <a:spcPts val="0"/>
              </a:spcBef>
              <a:buSzPct val="100000"/>
              <a:defRPr sz="1900"/>
            </a:lvl7pPr>
            <a:lvl8pPr lvl="7">
              <a:spcBef>
                <a:spcPts val="0"/>
              </a:spcBef>
              <a:buSzPct val="100000"/>
              <a:defRPr sz="1900"/>
            </a:lvl8pPr>
            <a:lvl9pPr lvl="8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99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900"/>
            </a:lvl2pPr>
            <a:lvl3pPr lvl="2">
              <a:spcBef>
                <a:spcPts val="0"/>
              </a:spcBef>
              <a:buSzPct val="100000"/>
              <a:defRPr sz="1900"/>
            </a:lvl3pPr>
            <a:lvl4pPr lvl="3">
              <a:spcBef>
                <a:spcPts val="0"/>
              </a:spcBef>
              <a:buSzPct val="100000"/>
              <a:defRPr sz="1900"/>
            </a:lvl4pPr>
            <a:lvl5pPr lvl="4">
              <a:spcBef>
                <a:spcPts val="0"/>
              </a:spcBef>
              <a:buSzPct val="100000"/>
              <a:defRPr sz="1900"/>
            </a:lvl5pPr>
            <a:lvl6pPr lvl="5">
              <a:spcBef>
                <a:spcPts val="0"/>
              </a:spcBef>
              <a:buSzPct val="100000"/>
              <a:defRPr sz="1900"/>
            </a:lvl6pPr>
            <a:lvl7pPr lvl="6">
              <a:spcBef>
                <a:spcPts val="0"/>
              </a:spcBef>
              <a:buSzPct val="100000"/>
              <a:defRPr sz="1900"/>
            </a:lvl7pPr>
            <a:lvl8pPr lvl="7">
              <a:spcBef>
                <a:spcPts val="0"/>
              </a:spcBef>
              <a:buSzPct val="100000"/>
              <a:defRPr sz="1900"/>
            </a:lvl8pPr>
            <a:lvl9pPr lvl="8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900"/>
              <a:t>‹#›</a:t>
            </a:fld>
            <a:endParaRPr lang="en-US" sz="19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900"/>
              <a:t>‹#›</a:t>
            </a:fld>
            <a:endParaRPr lang="en-US" sz="19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72910" y="778212"/>
            <a:ext cx="7717039" cy="4321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7323F"/>
              </a:buClr>
              <a:buFont typeface="Calibri"/>
              <a:buNone/>
              <a:defRPr sz="4400" b="1" i="0" u="none" strike="noStrike" cap="none">
                <a:solidFill>
                  <a:srgbClr val="F732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231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rgbClr val="75717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rgbClr val="75717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571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897297" y="6356350"/>
            <a:ext cx="4565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B8B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89343" y="5945835"/>
            <a:ext cx="1388453" cy="775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en.wikipedia.org/wiki/Data_signaling_rate" TargetMode="External"/><Relationship Id="rId5" Type="http://schemas.openxmlformats.org/officeDocument/2006/relationships/hyperlink" Target="https://en.wikipedia.org/wiki/Color_depth" TargetMode="External"/><Relationship Id="rId6" Type="http://schemas.openxmlformats.org/officeDocument/2006/relationships/hyperlink" Target="https://en.wikipedia.org/wiki/Image_resolution" TargetMode="External"/><Relationship Id="rId7" Type="http://schemas.openxmlformats.org/officeDocument/2006/relationships/hyperlink" Target="https://en.wikipedia.org/wiki/Refresh_frequency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6098796" y="1742650"/>
            <a:ext cx="5693329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fd.io vpp and containers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6098796" y="4222325"/>
            <a:ext cx="5693329" cy="4246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Keith Burns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fd.io Foundation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897297" y="6356350"/>
            <a:ext cx="4565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72" name="Shape 72" descr="Twitter_Logo_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175" y="5107400"/>
            <a:ext cx="456600" cy="4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175" y="5606875"/>
            <a:ext cx="4248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7348372" y="5123300"/>
            <a:ext cx="2477100" cy="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@alagalah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7348374" y="5606875"/>
            <a:ext cx="1525500" cy="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alagalah@gmail.com</a:t>
            </a:r>
          </a:p>
        </p:txBody>
      </p:sp>
      <p:pic>
        <p:nvPicPr>
          <p:cNvPr id="76" name="Shape 76" descr="GitHub-Mark-32p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0175" y="615742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7394974" y="6090450"/>
            <a:ext cx="1525500" cy="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github.com/alagalah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cxnSp>
        <p:nvCxnSpPr>
          <p:cNvPr id="155" name="Shape 155"/>
          <p:cNvCxnSpPr>
            <a:endCxn id="156" idx="1"/>
          </p:cNvCxnSpPr>
          <p:nvPr/>
        </p:nvCxnSpPr>
        <p:spPr>
          <a:xfrm rot="10800000" flipH="1">
            <a:off x="100" y="282405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230400" y="2442300"/>
            <a:ext cx="54189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New ways of designing applications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286833" y="3939833"/>
            <a:ext cx="54189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B7B7B7"/>
                </a:solidFill>
              </a:rPr>
              <a:t>New deployment models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-42433" y="3632200"/>
            <a:ext cx="1252800" cy="7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" name="Shape 159"/>
          <p:cNvCxnSpPr/>
          <p:nvPr/>
        </p:nvCxnSpPr>
        <p:spPr>
          <a:xfrm rot="10800000" flipH="1">
            <a:off x="6355633" y="1932166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99033" y="1505333"/>
            <a:ext cx="44256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Microservices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cxnSp>
        <p:nvCxnSpPr>
          <p:cNvPr id="166" name="Shape 166"/>
          <p:cNvCxnSpPr>
            <a:endCxn id="167" idx="1"/>
          </p:cNvCxnSpPr>
          <p:nvPr/>
        </p:nvCxnSpPr>
        <p:spPr>
          <a:xfrm rot="10800000" flipH="1">
            <a:off x="100" y="282405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230400" y="2442300"/>
            <a:ext cx="54189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New ways of designing applications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286833" y="3939833"/>
            <a:ext cx="54189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B7B7B7"/>
                </a:solidFill>
              </a:rPr>
              <a:t>New deployment models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-42433" y="3632200"/>
            <a:ext cx="1252800" cy="7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" name="Shape 170"/>
          <p:cNvCxnSpPr/>
          <p:nvPr/>
        </p:nvCxnSpPr>
        <p:spPr>
          <a:xfrm rot="10800000" flipH="1">
            <a:off x="6355633" y="1932166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699033" y="1505333"/>
            <a:ext cx="44256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Microservices</a:t>
            </a:r>
          </a:p>
        </p:txBody>
      </p:sp>
      <p:cxnSp>
        <p:nvCxnSpPr>
          <p:cNvPr id="172" name="Shape 172"/>
          <p:cNvCxnSpPr/>
          <p:nvPr/>
        </p:nvCxnSpPr>
        <p:spPr>
          <a:xfrm rot="-5400000" flipH="1">
            <a:off x="8816700" y="244680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054600" y="3563000"/>
            <a:ext cx="2810100" cy="13929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Simpler API - REST</a:t>
            </a:r>
          </a:p>
        </p:txBody>
      </p:sp>
      <p:cxnSp>
        <p:nvCxnSpPr>
          <p:cNvPr id="174" name="Shape 174"/>
          <p:cNvCxnSpPr/>
          <p:nvPr/>
        </p:nvCxnSpPr>
        <p:spPr>
          <a:xfrm rot="5400000">
            <a:off x="8062200" y="244680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244600" y="3625233"/>
            <a:ext cx="2810100" cy="13929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Application components run in own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cxnSp>
        <p:nvCxnSpPr>
          <p:cNvPr id="181" name="Shape 181"/>
          <p:cNvCxnSpPr>
            <a:endCxn id="182" idx="1"/>
          </p:cNvCxnSpPr>
          <p:nvPr/>
        </p:nvCxnSpPr>
        <p:spPr>
          <a:xfrm rot="10800000" flipH="1">
            <a:off x="100" y="282410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230400" y="2442300"/>
            <a:ext cx="5418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999999"/>
                </a:solidFill>
              </a:rPr>
              <a:t>New ways of designing applications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286833" y="3939833"/>
            <a:ext cx="5418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New deployment models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-42433" y="3632200"/>
            <a:ext cx="1252800" cy="7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cxnSp>
        <p:nvCxnSpPr>
          <p:cNvPr id="190" name="Shape 190"/>
          <p:cNvCxnSpPr>
            <a:endCxn id="191" idx="1"/>
          </p:cNvCxnSpPr>
          <p:nvPr/>
        </p:nvCxnSpPr>
        <p:spPr>
          <a:xfrm rot="10800000" flipH="1">
            <a:off x="100" y="282405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230400" y="2442300"/>
            <a:ext cx="54189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999999"/>
                </a:solidFill>
              </a:rPr>
              <a:t>New ways of designing applications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286833" y="3939833"/>
            <a:ext cx="54189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New deployment models</a:t>
            </a:r>
          </a:p>
        </p:txBody>
      </p:sp>
      <p:cxnSp>
        <p:nvCxnSpPr>
          <p:cNvPr id="193" name="Shape 193"/>
          <p:cNvCxnSpPr/>
          <p:nvPr/>
        </p:nvCxnSpPr>
        <p:spPr>
          <a:xfrm>
            <a:off x="-42433" y="3632200"/>
            <a:ext cx="1252800" cy="7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4" name="Shape 194"/>
          <p:cNvCxnSpPr/>
          <p:nvPr/>
        </p:nvCxnSpPr>
        <p:spPr>
          <a:xfrm rot="10800000" flipH="1">
            <a:off x="6244600" y="356750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529700" y="4703433"/>
            <a:ext cx="2810100" cy="777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Horizontally scaled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475000" y="2872766"/>
            <a:ext cx="3926700" cy="13929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Described by container metadata</a:t>
            </a:r>
          </a:p>
        </p:txBody>
      </p:sp>
      <p:cxnSp>
        <p:nvCxnSpPr>
          <p:cNvPr id="197" name="Shape 197"/>
          <p:cNvCxnSpPr/>
          <p:nvPr/>
        </p:nvCxnSpPr>
        <p:spPr>
          <a:xfrm>
            <a:off x="6244600" y="433360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2254333"/>
            <a:ext cx="5534088" cy="341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866" y="2276166"/>
            <a:ext cx="5445933" cy="337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492966" y="6150300"/>
            <a:ext cx="8247600" cy="56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 i="1"/>
              <a:t>http://blog.kubernetes.io/2016/07/kubernetes-updates-to-performance-and-scalability-in-1.3.html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583689" y="455085"/>
            <a:ext cx="11127300" cy="975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300"/>
              </a:spcBef>
              <a:buNone/>
            </a:pPr>
            <a:r>
              <a:rPr lang="en-US">
                <a:solidFill>
                  <a:srgbClr val="F7323F"/>
                </a:solidFill>
              </a:rPr>
              <a:t>Kubernetes 1.3 - 2,000 node 60,000 pod clusters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9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230400" y="1798833"/>
            <a:ext cx="9110400" cy="763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Lots of individually addressed elements to manage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230400" y="2935033"/>
            <a:ext cx="6288000" cy="763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Lots of TCP sessions to scale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230400" y="4007466"/>
            <a:ext cx="62880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Predictable performance under load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230400" y="5079900"/>
            <a:ext cx="9449199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Instrumentation - Do you know who is talking to who? How much?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15600" y="2885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If REST is the new SOAP….</a:t>
            </a:r>
          </a:p>
        </p:txBody>
      </p:sp>
      <p:pic>
        <p:nvPicPr>
          <p:cNvPr id="222" name="Shape 222" descr="container networking - contain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200" y="952001"/>
            <a:ext cx="5418799" cy="58135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11200" y="3832833"/>
            <a:ext cx="5531599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… TCP becomes even more 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15600" y="209533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How is container networking done today?</a:t>
            </a:r>
          </a:p>
        </p:txBody>
      </p:sp>
      <p:pic>
        <p:nvPicPr>
          <p:cNvPr id="229" name="Shape 229" descr="veth kernel flow - current state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466" y="880533"/>
            <a:ext cx="4685699" cy="5887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15600" y="209533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How is container networking done today?</a:t>
            </a:r>
          </a:p>
        </p:txBody>
      </p:sp>
      <p:pic>
        <p:nvPicPr>
          <p:cNvPr id="235" name="Shape 235" descr="veth kernel flow - current state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999" y="905400"/>
            <a:ext cx="5945834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15600" y="209533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Why not this?</a:t>
            </a:r>
          </a:p>
        </p:txBody>
      </p:sp>
      <p:pic>
        <p:nvPicPr>
          <p:cNvPr id="241" name="Shape 241" descr="fdio-stack - next sta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641" y="-56433"/>
            <a:ext cx="72943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99" y="2222799"/>
            <a:ext cx="11397166" cy="3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body" idx="4294967295"/>
          </p:nvPr>
        </p:nvSpPr>
        <p:spPr>
          <a:xfrm>
            <a:off x="7938566" y="6047566"/>
            <a:ext cx="3259600" cy="4620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3"/>
              <a:buFont typeface="Arial"/>
              <a:buNone/>
            </a:pPr>
            <a:r>
              <a:rPr lang="en-US" sz="1100" i="1">
                <a:solidFill>
                  <a:srgbClr val="000000"/>
                </a:solidFill>
              </a:rPr>
              <a:t>August 27, 2015, TVTechnology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5506866" y="4395466"/>
            <a:ext cx="2573599" cy="44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9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83689" y="455085"/>
            <a:ext cx="11127300" cy="975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98587" y="1586175"/>
            <a:ext cx="118662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Uncompressed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  <a:hlinkClick r:id="rId4"/>
              </a:rPr>
              <a:t>data rate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  <a:hlinkClick r:id="rId5"/>
              </a:rPr>
              <a:t>color depths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 * vertical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  <a:hlinkClick r:id="rId6"/>
              </a:rPr>
              <a:t>resolution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 * horizontal resolution *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  <a:hlinkClick r:id="rId7"/>
              </a:rPr>
              <a:t>refresh frequency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plane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pic>
        <p:nvPicPr>
          <p:cNvPr id="249" name="Shape 249" descr="Project-Calico-logo-215x69-large-tex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2288" y="6053354"/>
            <a:ext cx="2146833" cy="68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733080" y="4808554"/>
            <a:ext cx="1269934" cy="1269934"/>
          </a:xfrm>
          <a:prstGeom prst="ellipse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116715"/>
            <a:ext cx="10515599" cy="1325562"/>
          </a:xfrm>
        </p:spPr>
        <p:txBody>
          <a:bodyPr/>
          <a:lstStyle/>
          <a:p>
            <a:r>
              <a:rPr lang="en-GB" dirty="0" smtClean="0"/>
              <a:t>Project Calico – key Principles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33080" y="2883435"/>
            <a:ext cx="8934920" cy="1269934"/>
            <a:chOff x="209080" y="1027363"/>
            <a:chExt cx="8934920" cy="1269934"/>
          </a:xfrm>
        </p:grpSpPr>
        <p:grpSp>
          <p:nvGrpSpPr>
            <p:cNvPr id="24" name="Group 23"/>
            <p:cNvGrpSpPr/>
            <p:nvPr/>
          </p:nvGrpSpPr>
          <p:grpSpPr>
            <a:xfrm>
              <a:off x="209080" y="1027363"/>
              <a:ext cx="1269934" cy="1269934"/>
              <a:chOff x="209080" y="1027363"/>
              <a:chExt cx="1269934" cy="126993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09080" y="1027363"/>
                <a:ext cx="1269934" cy="126993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/>
                  <a:t>IP</a:t>
                </a:r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348244" y="1500067"/>
                <a:ext cx="336588" cy="324526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 flipH="1">
                <a:off x="1003262" y="1500067"/>
                <a:ext cx="336588" cy="324526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Arrow 9"/>
              <p:cNvSpPr/>
              <p:nvPr/>
            </p:nvSpPr>
            <p:spPr>
              <a:xfrm rot="5400000" flipH="1">
                <a:off x="675753" y="1172559"/>
                <a:ext cx="336588" cy="32452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5400000">
                <a:off x="675753" y="1827577"/>
                <a:ext cx="336588" cy="324524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50999" y="1430415"/>
              <a:ext cx="7493001" cy="46121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>
                <a:lnSpc>
                  <a:spcPct val="120000"/>
                </a:lnSpc>
                <a:buClr>
                  <a:schemeClr val="tx2"/>
                </a:buClr>
                <a:buFont typeface="Wingdings" charset="2"/>
                <a:buChar char="§"/>
              </a:pPr>
              <a:r>
                <a:rPr lang="en-US" sz="2200" dirty="0"/>
                <a:t>Perform layer 3 forwarding at each compute </a:t>
              </a:r>
              <a:r>
                <a:rPr lang="en-US" sz="2200" dirty="0" smtClean="0"/>
                <a:t>node</a:t>
              </a:r>
              <a:endParaRPr lang="en-US" sz="2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33081" y="969177"/>
            <a:ext cx="8934921" cy="1269934"/>
            <a:chOff x="209080" y="2825248"/>
            <a:chExt cx="8934921" cy="1269934"/>
          </a:xfrm>
        </p:grpSpPr>
        <p:sp>
          <p:nvSpPr>
            <p:cNvPr id="6" name="Oval 5"/>
            <p:cNvSpPr/>
            <p:nvPr/>
          </p:nvSpPr>
          <p:spPr>
            <a:xfrm>
              <a:off x="209080" y="2825248"/>
              <a:ext cx="1269934" cy="1269934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BGP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51000" y="3007760"/>
              <a:ext cx="7493001" cy="9048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342900" indent="-342900">
                <a:lnSpc>
                  <a:spcPct val="120000"/>
                </a:lnSpc>
                <a:buClr>
                  <a:schemeClr val="tx2"/>
                </a:buClr>
                <a:buFont typeface="Wingdings" charset="2"/>
                <a:buChar char="§"/>
              </a:pPr>
              <a:r>
                <a:rPr lang="en-US" sz="2200" dirty="0"/>
                <a:t>Distribute routes using proven Border Gateway </a:t>
              </a:r>
              <a:r>
                <a:rPr lang="en-US" sz="2200" dirty="0" smtClean="0"/>
                <a:t>Protocol*, </a:t>
              </a:r>
              <a:r>
                <a:rPr lang="en-US" sz="2200" dirty="0"/>
                <a:t>with route reflectors for </a:t>
              </a:r>
              <a:r>
                <a:rPr lang="en-US" sz="2200" dirty="0" smtClean="0"/>
                <a:t>scale</a:t>
              </a:r>
              <a:endParaRPr lang="en-US" sz="2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75001" y="4757603"/>
            <a:ext cx="7493001" cy="12998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sz="2200"/>
              <a:t>Separate policy decisions from routing information</a:t>
            </a:r>
          </a:p>
          <a:p>
            <a:pPr marL="342900" indent="-34290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sz="2200"/>
              <a:t>Translate global policy into distributed firewall on each host, enabling tenant isolation &amp; more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39965" y="5291667"/>
            <a:ext cx="656167" cy="529166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lock Arc 18"/>
          <p:cNvSpPr/>
          <p:nvPr/>
        </p:nvSpPr>
        <p:spPr>
          <a:xfrm>
            <a:off x="2145797" y="4987925"/>
            <a:ext cx="444500" cy="556682"/>
          </a:xfrm>
          <a:prstGeom prst="blockArc">
            <a:avLst>
              <a:gd name="adj1" fmla="val 10800000"/>
              <a:gd name="adj2" fmla="val 21599999"/>
              <a:gd name="adj3" fmla="val 2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44236" y="5518150"/>
            <a:ext cx="47625" cy="146050"/>
          </a:xfrm>
          <a:prstGeom prst="roundRect">
            <a:avLst/>
          </a:prstGeom>
          <a:solidFill>
            <a:srgbClr val="E86D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14072" y="5464176"/>
            <a:ext cx="107950" cy="10795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1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15600" y="209533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How do I provision it?</a:t>
            </a:r>
          </a:p>
        </p:txBody>
      </p:sp>
      <p:pic>
        <p:nvPicPr>
          <p:cNvPr id="276" name="Shape 276" descr="Screen Shot 2016-09-21 at 16.48.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2655"/>
            <a:ext cx="12192004" cy="464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 descr="Project-Calico-logo-215x69-large-text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5163" y="6169029"/>
            <a:ext cx="2146833" cy="68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15600" y="209533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How do I provision it?</a:t>
            </a:r>
          </a:p>
        </p:txBody>
      </p:sp>
      <p:pic>
        <p:nvPicPr>
          <p:cNvPr id="283" name="Shape 283" descr="Project-Calico-logo-215x69-large-tex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6483" y="96816"/>
            <a:ext cx="27305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descr="Screen Shot 2016-09-21 at 16.48.1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32655"/>
            <a:ext cx="12192004" cy="4643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15600" y="1454300"/>
            <a:ext cx="10591200" cy="464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calicoctl pool add 192.168.0.0/16</a:t>
            </a:r>
            <a:b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docker run --net=none --name workload-A -tid busybox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sudo calicoctl container add workload-A 192.168.0.1</a:t>
            </a:r>
            <a:b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calicoctl profile add PROF_A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calicoctl container workload-A profile append PROF_A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53"/>
            <a:ext cx="10515599" cy="1325562"/>
          </a:xfrm>
        </p:spPr>
        <p:txBody>
          <a:bodyPr/>
          <a:lstStyle/>
          <a:p>
            <a:r>
              <a:rPr lang="en-US" dirty="0" smtClean="0"/>
              <a:t>Calico Network </a:t>
            </a:r>
            <a:r>
              <a:rPr lang="en-US" dirty="0" smtClean="0"/>
              <a:t>Policy</a:t>
            </a:r>
            <a:endParaRPr lang="en-GB" dirty="0"/>
          </a:p>
        </p:txBody>
      </p:sp>
      <p:cxnSp>
        <p:nvCxnSpPr>
          <p:cNvPr id="7" name="Straight Arrow Connector 6"/>
          <p:cNvCxnSpPr>
            <a:stCxn id="21" idx="0"/>
            <a:endCxn id="18" idx="2"/>
          </p:cNvCxnSpPr>
          <p:nvPr/>
        </p:nvCxnSpPr>
        <p:spPr>
          <a:xfrm flipV="1">
            <a:off x="5029200" y="2312637"/>
            <a:ext cx="0" cy="650077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43400" y="1703036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Workload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3115113"/>
            <a:ext cx="381000" cy="304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…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343400" y="2962713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Endpoint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0" y="2962713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Endpoint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428564"/>
            <a:ext cx="381000" cy="304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…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3505200" y="4276164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Profile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57800" y="4276164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5755340"/>
            <a:ext cx="381000" cy="304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…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3505200" y="5602940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Tag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7800" y="5602940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2600" y="5602940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Rules</a:t>
            </a:r>
          </a:p>
        </p:txBody>
      </p:sp>
      <p:cxnSp>
        <p:nvCxnSpPr>
          <p:cNvPr id="32" name="Straight Arrow Connector 31"/>
          <p:cNvCxnSpPr>
            <a:stCxn id="22" idx="0"/>
            <a:endCxn id="18" idx="2"/>
          </p:cNvCxnSpPr>
          <p:nvPr/>
        </p:nvCxnSpPr>
        <p:spPr>
          <a:xfrm rot="16200000" flipV="1">
            <a:off x="5580463" y="1761375"/>
            <a:ext cx="650077" cy="1752600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0"/>
            <a:endCxn id="21" idx="2"/>
          </p:cNvCxnSpPr>
          <p:nvPr/>
        </p:nvCxnSpPr>
        <p:spPr>
          <a:xfrm rot="5400000" flipH="1" flipV="1">
            <a:off x="4258176" y="3505139"/>
            <a:ext cx="703851" cy="838200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1"/>
          <p:cNvCxnSpPr>
            <a:stCxn id="25" idx="0"/>
            <a:endCxn id="21" idx="2"/>
          </p:cNvCxnSpPr>
          <p:nvPr/>
        </p:nvCxnSpPr>
        <p:spPr>
          <a:xfrm rot="16200000" flipV="1">
            <a:off x="5134476" y="3467039"/>
            <a:ext cx="703851" cy="914400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0"/>
            <a:endCxn id="24" idx="2"/>
          </p:cNvCxnSpPr>
          <p:nvPr/>
        </p:nvCxnSpPr>
        <p:spPr>
          <a:xfrm rot="5400000" flipH="1" flipV="1">
            <a:off x="2956112" y="4368052"/>
            <a:ext cx="717176" cy="1752600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1"/>
          <p:cNvCxnSpPr>
            <a:stCxn id="28" idx="0"/>
            <a:endCxn id="24" idx="2"/>
          </p:cNvCxnSpPr>
          <p:nvPr/>
        </p:nvCxnSpPr>
        <p:spPr>
          <a:xfrm rot="16200000" flipV="1">
            <a:off x="4708712" y="4368052"/>
            <a:ext cx="717176" cy="1752600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0"/>
            <a:endCxn id="24" idx="2"/>
          </p:cNvCxnSpPr>
          <p:nvPr/>
        </p:nvCxnSpPr>
        <p:spPr>
          <a:xfrm flipV="1">
            <a:off x="4191000" y="4885764"/>
            <a:ext cx="0" cy="717176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924800" y="1703036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Workload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31"/>
          <p:cNvCxnSpPr>
            <a:stCxn id="25" idx="0"/>
            <a:endCxn id="72" idx="2"/>
          </p:cNvCxnSpPr>
          <p:nvPr/>
        </p:nvCxnSpPr>
        <p:spPr>
          <a:xfrm rot="5400000" flipH="1" flipV="1">
            <a:off x="6925176" y="2590739"/>
            <a:ext cx="703851" cy="26670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924800" y="2962713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Endpoint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31"/>
          <p:cNvCxnSpPr>
            <a:stCxn id="72" idx="0"/>
            <a:endCxn id="65" idx="2"/>
          </p:cNvCxnSpPr>
          <p:nvPr/>
        </p:nvCxnSpPr>
        <p:spPr>
          <a:xfrm flipV="1">
            <a:off x="8610600" y="2312637"/>
            <a:ext cx="0" cy="65007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924800" y="4276164"/>
            <a:ext cx="137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Profile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9" name="Straight Arrow Connector 31"/>
          <p:cNvCxnSpPr>
            <a:stCxn id="28" idx="0"/>
            <a:endCxn id="78" idx="2"/>
          </p:cNvCxnSpPr>
          <p:nvPr/>
        </p:nvCxnSpPr>
        <p:spPr>
          <a:xfrm rot="5400000" flipH="1" flipV="1">
            <a:off x="6918512" y="3910852"/>
            <a:ext cx="717176" cy="26670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31"/>
          <p:cNvCxnSpPr>
            <a:stCxn id="78" idx="0"/>
            <a:endCxn id="72" idx="2"/>
          </p:cNvCxnSpPr>
          <p:nvPr/>
        </p:nvCxnSpPr>
        <p:spPr>
          <a:xfrm flipV="1">
            <a:off x="8610600" y="3572314"/>
            <a:ext cx="0" cy="70385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76400" y="1855437"/>
            <a:ext cx="2667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container, </a:t>
            </a:r>
            <a:r>
              <a:rPr lang="en-US" b="1" dirty="0"/>
              <a:t>VM, bare metal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76400" y="3115114"/>
            <a:ext cx="2667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(virtual) network interface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676400" y="4428565"/>
            <a:ext cx="18288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r</a:t>
            </a:r>
            <a:r>
              <a:rPr lang="en-US" b="1" dirty="0"/>
              <a:t>eusable policy</a:t>
            </a:r>
            <a:endParaRPr lang="en-US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3009900" y="547767"/>
            <a:ext cx="7057602" cy="1155268"/>
            <a:chOff x="1856529" y="554558"/>
            <a:chExt cx="7057602" cy="1155268"/>
          </a:xfrm>
        </p:grpSpPr>
        <p:sp>
          <p:nvSpPr>
            <p:cNvPr id="84" name="Left Brace 83"/>
            <p:cNvSpPr/>
            <p:nvPr/>
          </p:nvSpPr>
          <p:spPr>
            <a:xfrm rot="5400000">
              <a:off x="5190347" y="-2013957"/>
              <a:ext cx="389965" cy="70576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830267" y="554558"/>
              <a:ext cx="1113333" cy="759125"/>
              <a:chOff x="6417526" y="845390"/>
              <a:chExt cx="1113333" cy="759125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6417526" y="845390"/>
                <a:ext cx="1113333" cy="759125"/>
              </a:xfrm>
              <a:prstGeom prst="roundRect">
                <a:avLst>
                  <a:gd name="adj" fmla="val 8712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9" t="24518" r="28167" b="27292"/>
              <a:stretch/>
            </p:blipFill>
            <p:spPr>
              <a:xfrm>
                <a:off x="6506763" y="1064002"/>
                <a:ext cx="931653" cy="3450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2836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 descr="task timeline - c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787" y="0"/>
            <a:ext cx="76864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9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  <p:pic>
        <p:nvPicPr>
          <p:cNvPr id="249" name="Shape 249" descr="Project-Calico-logo-215x69-large-tex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2288" y="6053354"/>
            <a:ext cx="2146833" cy="68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4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5873077" y="5967725"/>
            <a:ext cx="6169200" cy="7635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4400"/>
              <a:t>Where are we going?</a:t>
            </a:r>
          </a:p>
        </p:txBody>
      </p:sp>
      <p:pic>
        <p:nvPicPr>
          <p:cNvPr id="291" name="Shape 291" descr="CF discussion - ti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818" y="0"/>
            <a:ext cx="889786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Project-Calico-logo-215x69-large-text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8407" y="1506457"/>
            <a:ext cx="1372633" cy="44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Progress thus far...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99" cy="455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434343"/>
                </a:solidFill>
              </a:rPr>
              <a:t>Currently: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434343"/>
                </a:solidFill>
              </a:rPr>
              <a:t>Calico </a:t>
            </a:r>
            <a:r>
              <a:rPr lang="en-US" sz="3000" dirty="0">
                <a:solidFill>
                  <a:srgbClr val="434343"/>
                </a:solidFill>
              </a:rPr>
              <a:t>integration being </a:t>
            </a:r>
            <a:r>
              <a:rPr lang="en-US" sz="3000" dirty="0" err="1">
                <a:solidFill>
                  <a:srgbClr val="434343"/>
                </a:solidFill>
              </a:rPr>
              <a:t>upstreamed</a:t>
            </a:r>
            <a:r>
              <a:rPr lang="en-US" sz="3000" dirty="0">
                <a:solidFill>
                  <a:srgbClr val="434343"/>
                </a:solidFill>
              </a:rPr>
              <a:t> in phases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dirty="0">
                <a:solidFill>
                  <a:srgbClr val="434343"/>
                </a:solidFill>
              </a:rPr>
              <a:t>Experimental code for FIFO ~ 2Mpps per</a:t>
            </a:r>
          </a:p>
          <a:p>
            <a:pPr lvl="0">
              <a:buNone/>
            </a:pPr>
            <a:r>
              <a:rPr lang="en-US" sz="3000" dirty="0" smtClean="0">
                <a:solidFill>
                  <a:srgbClr val="434343"/>
                </a:solidFill>
              </a:rPr>
              <a:t>Experimental: LD_PRELOAD/kernel </a:t>
            </a:r>
            <a:r>
              <a:rPr lang="en-US" sz="3000" dirty="0">
                <a:solidFill>
                  <a:srgbClr val="434343"/>
                </a:solidFill>
              </a:rPr>
              <a:t>module</a:t>
            </a:r>
            <a:endParaRPr lang="en-US" sz="3000" dirty="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533" y="250700"/>
            <a:ext cx="8572667" cy="6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32266" y="1395633"/>
            <a:ext cx="9409200" cy="1888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i="1"/>
              <a:t>“Encoding in </a:t>
            </a:r>
            <a:r>
              <a:rPr lang="en-US" sz="2400" b="1" i="1"/>
              <a:t>multiple formats in parallel </a:t>
            </a:r>
            <a:r>
              <a:rPr lang="en-US" sz="2400" i="1"/>
              <a:t>including raw uncompressed per camera”</a:t>
            </a:r>
          </a:p>
          <a:p>
            <a:pPr marL="609600" lvl="0" indent="-457200" algn="r" rtl="0">
              <a:spcBef>
                <a:spcPts val="0"/>
              </a:spcBef>
              <a:buSzPct val="100000"/>
              <a:buChar char="-"/>
            </a:pPr>
            <a:r>
              <a:rPr lang="en-US" sz="2400">
                <a:solidFill>
                  <a:schemeClr val="dk1"/>
                </a:solidFill>
              </a:rPr>
              <a:t>BBC: IP Studio project </a:t>
            </a:r>
          </a:p>
          <a:p>
            <a:pPr lvl="0" rtl="0">
              <a:spcBef>
                <a:spcPts val="0"/>
              </a:spcBef>
              <a:buNone/>
            </a:pPr>
            <a:endParaRPr sz="2400" i="1"/>
          </a:p>
        </p:txBody>
      </p:sp>
      <p:sp>
        <p:nvSpPr>
          <p:cNvPr id="93" name="Shape 93"/>
          <p:cNvSpPr txBox="1"/>
          <p:nvPr/>
        </p:nvSpPr>
        <p:spPr>
          <a:xfrm>
            <a:off x="432266" y="3200033"/>
            <a:ext cx="10990799" cy="212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i="1">
                <a:solidFill>
                  <a:schemeClr val="dk1"/>
                </a:solidFill>
                <a:highlight>
                  <a:srgbClr val="FFFFFF"/>
                </a:highlight>
              </a:rPr>
              <a:t>… “Destination-timed switching is probably the simplest way to switch video on commodity Ethernet switches, but it generally requires </a:t>
            </a:r>
            <a:r>
              <a:rPr lang="en-US" sz="2400" b="1" i="1">
                <a:solidFill>
                  <a:schemeClr val="dk1"/>
                </a:solidFill>
                <a:highlight>
                  <a:srgbClr val="FFFFFF"/>
                </a:highlight>
              </a:rPr>
              <a:t>twice the bandwidth</a:t>
            </a:r>
            <a:r>
              <a:rPr lang="en-US" sz="2400" i="1">
                <a:solidFill>
                  <a:schemeClr val="dk1"/>
                </a:solidFill>
                <a:highlight>
                  <a:srgbClr val="FFFFFF"/>
                </a:highlight>
              </a:rPr>
              <a:t> of a single video signal to be reserved.”</a:t>
            </a:r>
          </a:p>
          <a:p>
            <a:pPr marL="609600" lvl="0" indent="-457200" algn="r" rtl="0">
              <a:lnSpc>
                <a:spcPct val="120000"/>
              </a:lnSpc>
              <a:spcBef>
                <a:spcPts val="0"/>
              </a:spcBef>
              <a:buSzPct val="100000"/>
              <a:buChar char="-"/>
            </a:pPr>
            <a:r>
              <a:rPr lang="en-US" sz="2400" dirty="0"/>
              <a:t>Thomas Edwards of Fox, June 10, 2015, </a:t>
            </a:r>
            <a:r>
              <a:rPr lang="en-US" sz="2400" dirty="0" err="1"/>
              <a:t>TVTechnology.com</a:t>
            </a: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ctrTitle"/>
          </p:nvPr>
        </p:nvSpPr>
        <p:spPr>
          <a:xfrm>
            <a:off x="6098796" y="1742650"/>
            <a:ext cx="5693400" cy="238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Thanks.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ubTitle" idx="1"/>
          </p:nvPr>
        </p:nvSpPr>
        <p:spPr>
          <a:xfrm>
            <a:off x="6098796" y="4222325"/>
            <a:ext cx="5693400" cy="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Keith Burns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0897297" y="6356350"/>
            <a:ext cx="456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  <p:pic>
        <p:nvPicPr>
          <p:cNvPr id="324" name="Shape 324" descr="Twitter_Logo_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175" y="5107400"/>
            <a:ext cx="456600" cy="4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175" y="5606875"/>
            <a:ext cx="4248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>
            <a:spLocks noGrp="1"/>
          </p:cNvSpPr>
          <p:nvPr>
            <p:ph type="subTitle" idx="1"/>
          </p:nvPr>
        </p:nvSpPr>
        <p:spPr>
          <a:xfrm>
            <a:off x="7348372" y="5123300"/>
            <a:ext cx="2477100" cy="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@alagalah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ubTitle" idx="1"/>
          </p:nvPr>
        </p:nvSpPr>
        <p:spPr>
          <a:xfrm>
            <a:off x="7348374" y="5606875"/>
            <a:ext cx="1525500" cy="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alagalah@gmail.com</a:t>
            </a:r>
          </a:p>
        </p:txBody>
      </p:sp>
      <p:pic>
        <p:nvPicPr>
          <p:cNvPr id="328" name="Shape 328" descr="GitHub-Mark-32p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0175" y="615742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subTitle" idx="1"/>
          </p:nvPr>
        </p:nvSpPr>
        <p:spPr>
          <a:xfrm>
            <a:off x="7394974" y="6090450"/>
            <a:ext cx="1525500" cy="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/>
              <a:t>github.com/alagalah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 descr="container networking - inde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533" y="512833"/>
            <a:ext cx="8711767" cy="598123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15600" y="237700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Simplified architecture</a:t>
            </a:r>
          </a:p>
        </p:txBody>
      </p:sp>
      <p:pic>
        <p:nvPicPr>
          <p:cNvPr id="305" name="Shape 305" descr="Project-Calico-logo-215x69-large-text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160" y="5579594"/>
            <a:ext cx="1748400" cy="56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 descr="Project-Calico-logo-215x69-large-tex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5163" y="6169029"/>
            <a:ext cx="2146833" cy="68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 descr="calico-felix-policy-taxonomy-selec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900" y="161925"/>
            <a:ext cx="9690100" cy="6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 descr="Project-Calico-logo-215x69-large-tex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763" y="6010079"/>
            <a:ext cx="2146833" cy="68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calico-felix-policy-taxonomy-rul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524" y="0"/>
            <a:ext cx="75809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reality...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230400" y="1798833"/>
            <a:ext cx="9110400" cy="763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100Gbps NICs are reality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230400" y="2935033"/>
            <a:ext cx="8139200" cy="763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Use cases exist </a:t>
            </a:r>
            <a:r>
              <a:rPr lang="en-US" sz="3000" i="1" u="sng">
                <a:solidFill>
                  <a:srgbClr val="434343"/>
                </a:solidFill>
              </a:rPr>
              <a:t>today</a:t>
            </a:r>
            <a:r>
              <a:rPr lang="en-US" sz="3000">
                <a:solidFill>
                  <a:srgbClr val="434343"/>
                </a:solidFill>
              </a:rPr>
              <a:t> for 100Gbps per workload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230400" y="4007466"/>
            <a:ext cx="78684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3D XPoint and Memristor technology is reality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30400" y="5079900"/>
            <a:ext cx="107924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434343"/>
                </a:solidFill>
              </a:rPr>
              <a:t>Machine learning algorithms being held back by lack of real-time streaming instrumentation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33" y="229566"/>
            <a:ext cx="11375731" cy="639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17325" y="3192525"/>
            <a:ext cx="3965100" cy="10683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Containers are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94475" y="3192525"/>
            <a:ext cx="3888000" cy="10683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Containers are small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289432" y="1840100"/>
            <a:ext cx="5337999" cy="96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Quicker to start/stop on demand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335998" y="3067300"/>
            <a:ext cx="5505999" cy="96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Can afford to have more of them</a:t>
            </a:r>
          </a:p>
        </p:txBody>
      </p:sp>
      <p:cxnSp>
        <p:nvCxnSpPr>
          <p:cNvPr id="122" name="Shape 122"/>
          <p:cNvCxnSpPr>
            <a:endCxn id="121" idx="1"/>
          </p:cNvCxnSpPr>
          <p:nvPr/>
        </p:nvCxnSpPr>
        <p:spPr>
          <a:xfrm rot="10800000" flipH="1">
            <a:off x="4582498" y="3549900"/>
            <a:ext cx="1753500" cy="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335997" y="4351633"/>
            <a:ext cx="5338000" cy="96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Easier to develop with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 flipH="1">
            <a:off x="4582495" y="2277931"/>
            <a:ext cx="1731600" cy="127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" name="Shape 125"/>
          <p:cNvCxnSpPr/>
          <p:nvPr/>
        </p:nvCxnSpPr>
        <p:spPr>
          <a:xfrm>
            <a:off x="4582495" y="3549931"/>
            <a:ext cx="1706800" cy="12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045299" y="1831833"/>
            <a:ext cx="5338000" cy="96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Quicker to start/stop on demand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091864" y="3059033"/>
            <a:ext cx="5505999" cy="965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Can afford to have more of them</a:t>
            </a:r>
          </a:p>
        </p:txBody>
      </p:sp>
      <p:cxnSp>
        <p:nvCxnSpPr>
          <p:cNvPr id="133" name="Shape 133"/>
          <p:cNvCxnSpPr>
            <a:endCxn id="132" idx="1"/>
          </p:cNvCxnSpPr>
          <p:nvPr/>
        </p:nvCxnSpPr>
        <p:spPr>
          <a:xfrm rot="10800000" flipH="1">
            <a:off x="-661635" y="3541633"/>
            <a:ext cx="1753500" cy="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091864" y="4343366"/>
            <a:ext cx="5337999" cy="965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Easier to develop with</a:t>
            </a:r>
          </a:p>
        </p:txBody>
      </p:sp>
      <p:cxnSp>
        <p:nvCxnSpPr>
          <p:cNvPr id="135" name="Shape 135"/>
          <p:cNvCxnSpPr/>
          <p:nvPr/>
        </p:nvCxnSpPr>
        <p:spPr>
          <a:xfrm rot="10800000" flipH="1">
            <a:off x="-661637" y="2269664"/>
            <a:ext cx="1731599" cy="127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6" name="Shape 136"/>
          <p:cNvCxnSpPr/>
          <p:nvPr/>
        </p:nvCxnSpPr>
        <p:spPr>
          <a:xfrm>
            <a:off x="-661637" y="3541664"/>
            <a:ext cx="1706800" cy="122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" name="Shape 137"/>
          <p:cNvCxnSpPr/>
          <p:nvPr/>
        </p:nvCxnSpPr>
        <p:spPr>
          <a:xfrm rot="10800000" flipH="1">
            <a:off x="5905233" y="2754933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906933" y="2220733"/>
            <a:ext cx="5337999" cy="763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New ways of designing applications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906933" y="3729566"/>
            <a:ext cx="44332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New deployment models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5905133" y="3509333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99" cy="7635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400"/>
              <a:t>Implications of containers</a:t>
            </a:r>
          </a:p>
        </p:txBody>
      </p:sp>
      <p:cxnSp>
        <p:nvCxnSpPr>
          <p:cNvPr id="146" name="Shape 146"/>
          <p:cNvCxnSpPr>
            <a:endCxn id="147" idx="1"/>
          </p:cNvCxnSpPr>
          <p:nvPr/>
        </p:nvCxnSpPr>
        <p:spPr>
          <a:xfrm rot="10800000" flipH="1">
            <a:off x="100" y="2824100"/>
            <a:ext cx="1230300" cy="75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230400" y="2442300"/>
            <a:ext cx="5418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666666"/>
                </a:solidFill>
              </a:rPr>
              <a:t>New ways of designing applications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286833" y="3939833"/>
            <a:ext cx="5418800" cy="7636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B7B7B7"/>
                </a:solidFill>
              </a:rPr>
              <a:t>New deployment models</a:t>
            </a:r>
          </a:p>
        </p:txBody>
      </p:sp>
      <p:cxnSp>
        <p:nvCxnSpPr>
          <p:cNvPr id="149" name="Shape 149"/>
          <p:cNvCxnSpPr/>
          <p:nvPr/>
        </p:nvCxnSpPr>
        <p:spPr>
          <a:xfrm>
            <a:off x="-42433" y="3632200"/>
            <a:ext cx="1252800" cy="7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dio theme">
  <a:themeElements>
    <a:clrScheme name="FD.io">
      <a:dk1>
        <a:srgbClr val="2B2929"/>
      </a:dk1>
      <a:lt1>
        <a:srgbClr val="FFFFFF"/>
      </a:lt1>
      <a:dk2>
        <a:srgbClr val="F7323F"/>
      </a:dk2>
      <a:lt2>
        <a:srgbClr val="FFFFFF"/>
      </a:lt2>
      <a:accent1>
        <a:srgbClr val="F7323F"/>
      </a:accent1>
      <a:accent2>
        <a:srgbClr val="3A3838"/>
      </a:accent2>
      <a:accent3>
        <a:srgbClr val="F7323F"/>
      </a:accent3>
      <a:accent4>
        <a:srgbClr val="3A3838"/>
      </a:accent4>
      <a:accent5>
        <a:srgbClr val="F7323F"/>
      </a:accent5>
      <a:accent6>
        <a:srgbClr val="3A3838"/>
      </a:accent6>
      <a:hlink>
        <a:srgbClr val="26CAD3"/>
      </a:hlink>
      <a:folHlink>
        <a:srgbClr val="26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485</Words>
  <Application>Microsoft Macintosh PowerPoint</Application>
  <PresentationFormat>Widescreen</PresentationFormat>
  <Paragraphs>118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Wingdings</vt:lpstr>
      <vt:lpstr>Arial</vt:lpstr>
      <vt:lpstr>Calibri</vt:lpstr>
      <vt:lpstr>Roboto</vt:lpstr>
      <vt:lpstr>fdio theme</vt:lpstr>
      <vt:lpstr>fd.io vpp and containers</vt:lpstr>
      <vt:lpstr>video</vt:lpstr>
      <vt:lpstr>PowerPoint Presentation</vt:lpstr>
      <vt:lpstr>Implications of reality...</vt:lpstr>
      <vt:lpstr>PowerPoint Presentation</vt:lpstr>
      <vt:lpstr>Implications of containers</vt:lpstr>
      <vt:lpstr>Implications of containers</vt:lpstr>
      <vt:lpstr>Implications of containers</vt:lpstr>
      <vt:lpstr>Implications of containers</vt:lpstr>
      <vt:lpstr>Implications of containers</vt:lpstr>
      <vt:lpstr>Implications of containers</vt:lpstr>
      <vt:lpstr>Implications of containers</vt:lpstr>
      <vt:lpstr>Implications of containers</vt:lpstr>
      <vt:lpstr>Kubernetes 1.3 - 2,000 node 60,000 pod clusters</vt:lpstr>
      <vt:lpstr>Implications of containers</vt:lpstr>
      <vt:lpstr>If REST is the new SOAP….</vt:lpstr>
      <vt:lpstr>How is container networking done today?</vt:lpstr>
      <vt:lpstr>How is container networking done today?</vt:lpstr>
      <vt:lpstr>Why not this?</vt:lpstr>
      <vt:lpstr>control plane</vt:lpstr>
      <vt:lpstr>Project Calico – key Principles</vt:lpstr>
      <vt:lpstr>How do I provision it?</vt:lpstr>
      <vt:lpstr>How do I provision it?</vt:lpstr>
      <vt:lpstr>Calico Network Policy</vt:lpstr>
      <vt:lpstr>PowerPoint Presentation</vt:lpstr>
      <vt:lpstr>Putting it all together</vt:lpstr>
      <vt:lpstr>Where are we going?</vt:lpstr>
      <vt:lpstr>Progress thus far...</vt:lpstr>
      <vt:lpstr>PowerPoint Presentation</vt:lpstr>
      <vt:lpstr>Thanks.</vt:lpstr>
      <vt:lpstr>Simplified architecture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fd.io vpp and containers</dc:title>
  <cp:lastModifiedBy>Microsoft Office User</cp:lastModifiedBy>
  <cp:revision>4</cp:revision>
  <dcterms:modified xsi:type="dcterms:W3CDTF">2016-09-26T18:32:53Z</dcterms:modified>
</cp:coreProperties>
</file>