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73" r:id="rId3"/>
    <p:sldId id="265" r:id="rId4"/>
    <p:sldId id="266" r:id="rId5"/>
    <p:sldId id="271" r:id="rId6"/>
    <p:sldId id="267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zhou\Desktop\VPP_FDIO\NSH_SFC\NSH%20Performance%20Data%20Reviewed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zhou\Desktop\VPP_FDIO\NSH_SFC\NSH%20Performance%20Data%20Reviewed_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9_FDio\Performance\VPP-NSH-Proxy-Performace-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NSH</a:t>
            </a:r>
            <a:r>
              <a:rPr lang="zh-CN" altLang="en-US" b="1" baseline="0" dirty="0"/>
              <a:t> </a:t>
            </a:r>
            <a:r>
              <a:rPr lang="en-US" altLang="zh-CN" b="1" baseline="0" dirty="0" smtClean="0"/>
              <a:t>Classifier </a:t>
            </a:r>
            <a:r>
              <a:rPr lang="en-US" altLang="zh-CN" b="1" baseline="0" dirty="0"/>
              <a:t>Throughput For Different Packet </a:t>
            </a:r>
            <a:r>
              <a:rPr lang="en-US" altLang="zh-CN" b="1" baseline="0" dirty="0" smtClean="0"/>
              <a:t>Size</a:t>
            </a:r>
          </a:p>
          <a:p>
            <a:pPr>
              <a:defRPr b="1"/>
            </a:pPr>
            <a:r>
              <a:rPr lang="en-US" altLang="zh-CN" b="1" baseline="0" dirty="0" smtClean="0"/>
              <a:t>(1C1T)</a:t>
            </a:r>
            <a:endParaRPr lang="en-US" altLang="zh-CN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'2.3GHZ'!$A$5:$A$8</c:f>
              <c:numCache>
                <c:formatCode>General</c:formatCode>
                <c:ptCount val="4"/>
                <c:pt idx="0">
                  <c:v>72</c:v>
                </c:pt>
                <c:pt idx="1">
                  <c:v>84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'2.3GHZ'!$I$5:$I$8</c:f>
              <c:numCache>
                <c:formatCode>General</c:formatCode>
                <c:ptCount val="4"/>
                <c:pt idx="0">
                  <c:v>5120</c:v>
                </c:pt>
                <c:pt idx="1">
                  <c:v>5520</c:v>
                </c:pt>
                <c:pt idx="2">
                  <c:v>7088</c:v>
                </c:pt>
                <c:pt idx="3">
                  <c:v>9432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465840"/>
        <c:axId val="312464664"/>
      </c:barChart>
      <c:catAx>
        <c:axId val="31246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1"/>
                  <a:t>Packet Size (Bytes)</a:t>
                </a:r>
              </a:p>
            </c:rich>
          </c:tx>
          <c:layout>
            <c:manualLayout>
              <c:xMode val="edge"/>
              <c:yMode val="edge"/>
              <c:x val="0.4381968461397755"/>
              <c:y val="0.92239682726226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2464664"/>
        <c:crosses val="autoZero"/>
        <c:auto val="1"/>
        <c:lblAlgn val="ctr"/>
        <c:lblOffset val="100"/>
        <c:noMultiLvlLbl val="0"/>
      </c:catAx>
      <c:valAx>
        <c:axId val="31246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350621285791464E-2"/>
              <c:y val="0.30184932964460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246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NSH_SFC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Throughput For 128B </a:t>
            </a:r>
            <a:r>
              <a:rPr lang="en-US" altLang="zh-CN" b="1" baseline="0" dirty="0" smtClean="0"/>
              <a:t>Packet</a:t>
            </a:r>
          </a:p>
          <a:p>
            <a:pPr>
              <a:defRPr b="1"/>
            </a:pPr>
            <a:r>
              <a:rPr lang="en-US" altLang="zh-CN" b="1" baseline="0" dirty="0" smtClean="0"/>
              <a:t>(1C1T)</a:t>
            </a:r>
            <a:endParaRPr lang="en-US" altLang="zh-CN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524489138297346"/>
          <c:y val="0.16314262023217246"/>
          <c:w val="0.86140649255317869"/>
          <c:h val="0.705949302978918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'2.3GHZ'!$AF$34:$AF$36</c:f>
              <c:strCache>
                <c:ptCount val="3"/>
                <c:pt idx="0">
                  <c:v>NSH Classifier</c:v>
                </c:pt>
                <c:pt idx="1">
                  <c:v>NSH Proxy (Inbound)</c:v>
                </c:pt>
                <c:pt idx="2">
                  <c:v>SFF</c:v>
                </c:pt>
              </c:strCache>
            </c:strRef>
          </c:cat>
          <c:val>
            <c:numRef>
              <c:f>('2.3GHZ'!$I$7,'2.3GHZ'!$I$23,'2.3GHZ'!$I$54)</c:f>
              <c:numCache>
                <c:formatCode>General</c:formatCode>
                <c:ptCount val="3"/>
                <c:pt idx="0">
                  <c:v>7088</c:v>
                </c:pt>
                <c:pt idx="1">
                  <c:v>4250</c:v>
                </c:pt>
                <c:pt idx="2">
                  <c:v>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844248"/>
        <c:axId val="412840720"/>
      </c:barChart>
      <c:catAx>
        <c:axId val="4128442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1" dirty="0"/>
                  <a:t>NSH</a:t>
                </a:r>
                <a:r>
                  <a:rPr lang="en-US" altLang="zh-CN" sz="1400" b="1" baseline="0" dirty="0"/>
                  <a:t> Classifier                     NSH Proxy (inbound)           </a:t>
                </a:r>
                <a:r>
                  <a:rPr lang="en-US" altLang="zh-CN" sz="1400" b="1" baseline="0" dirty="0" smtClean="0"/>
                  <a:t> </a:t>
                </a:r>
                <a:r>
                  <a:rPr lang="en-US" altLang="zh-CN" sz="1400" b="1" baseline="0" dirty="0"/>
                  <a:t>SFF</a:t>
                </a:r>
                <a:endParaRPr lang="en-US" altLang="zh-CN" sz="1400" b="1" dirty="0"/>
              </a:p>
            </c:rich>
          </c:tx>
          <c:layout>
            <c:manualLayout>
              <c:xMode val="edge"/>
              <c:yMode val="edge"/>
              <c:x val="0.13876281416172953"/>
              <c:y val="0.92551957124762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crossAx val="412840720"/>
        <c:crosses val="autoZero"/>
        <c:auto val="1"/>
        <c:lblAlgn val="ctr"/>
        <c:lblOffset val="100"/>
        <c:noMultiLvlLbl val="0"/>
      </c:catAx>
      <c:valAx>
        <c:axId val="41284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3.9309910509785356E-3"/>
              <c:y val="0.31895873090490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284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nsh-proxy uni-direction performance(</a:t>
            </a:r>
            <a:r>
              <a:rPr lang="en-US" sz="1400" b="0" i="0" baseline="0">
                <a:solidFill>
                  <a:srgbClr val="C00000"/>
                </a:solidFill>
                <a:effectLst/>
              </a:rPr>
              <a:t>nsh-decap</a:t>
            </a:r>
            <a:r>
              <a:rPr lang="en-US" sz="1400" b="1" i="0" baseline="0">
                <a:solidFill>
                  <a:srgbClr val="C00000"/>
                </a:solidFill>
                <a:effectLst/>
              </a:rPr>
              <a:t>-&gt;</a:t>
            </a:r>
            <a:r>
              <a:rPr lang="en-US" sz="1400" b="0" i="0" baseline="0">
                <a:solidFill>
                  <a:srgbClr val="C00000"/>
                </a:solidFill>
                <a:effectLst/>
              </a:rPr>
              <a:t>vxlan-encap </a:t>
            </a:r>
            <a:r>
              <a:rPr lang="en-US" sz="1400" b="0" i="0" baseline="0">
                <a:effectLst/>
              </a:rPr>
              <a:t>vs. </a:t>
            </a:r>
            <a:r>
              <a:rPr lang="en-US" sz="1400" b="0" i="0" baseline="0">
                <a:solidFill>
                  <a:srgbClr val="92D050"/>
                </a:solidFill>
                <a:effectLst/>
              </a:rPr>
              <a:t>vxlan-decap-&gt;nsh-encap</a:t>
            </a:r>
            <a:r>
              <a:rPr lang="en-US" sz="1400" b="0" i="0" baseline="0">
                <a:effectLst/>
              </a:rPr>
              <a:t>)</a:t>
            </a:r>
            <a:endParaRPr lang="en-US" sz="1100">
              <a:effectLst/>
            </a:endParaRPr>
          </a:p>
        </c:rich>
      </c:tx>
      <c:layout>
        <c:manualLayout>
          <c:xMode val="edge"/>
          <c:yMode val="edge"/>
          <c:x val="0.21382675438596488"/>
          <c:y val="2.7491408934707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5839575562923058"/>
          <c:y val="0.11564055523987336"/>
          <c:w val="0.80798852317373371"/>
          <c:h val="0.75985391187803653"/>
        </c:manualLayout>
      </c:layout>
      <c:barChart>
        <c:barDir val="col"/>
        <c:grouping val="clustered"/>
        <c:varyColors val="0"/>
        <c:ser>
          <c:idx val="1"/>
          <c:order val="0"/>
          <c:tx>
            <c:v>vxlan-gpe-nsh-decap-&gt;vxlan-encap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'nsh-proxy-decap'!$B$5:$B$15</c:f>
              <c:numCache>
                <c:formatCode>General</c:formatCode>
                <c:ptCount val="11"/>
                <c:pt idx="0">
                  <c:v>64</c:v>
                </c:pt>
                <c:pt idx="1">
                  <c:v>80</c:v>
                </c:pt>
                <c:pt idx="2">
                  <c:v>114</c:v>
                </c:pt>
                <c:pt idx="3">
                  <c:v>128</c:v>
                </c:pt>
                <c:pt idx="4">
                  <c:v>178</c:v>
                </c:pt>
                <c:pt idx="5">
                  <c:v>306</c:v>
                </c:pt>
                <c:pt idx="6">
                  <c:v>562</c:v>
                </c:pt>
                <c:pt idx="7">
                  <c:v>818</c:v>
                </c:pt>
                <c:pt idx="8">
                  <c:v>1074</c:v>
                </c:pt>
                <c:pt idx="9">
                  <c:v>1330</c:v>
                </c:pt>
                <c:pt idx="10">
                  <c:v>1518</c:v>
                </c:pt>
              </c:numCache>
            </c:numRef>
          </c:cat>
          <c:val>
            <c:numRef>
              <c:f>'nsh-proxy-decap'!$H$5:$H$15</c:f>
              <c:numCache>
                <c:formatCode>General</c:formatCode>
                <c:ptCount val="11"/>
                <c:pt idx="3" formatCode="0.00">
                  <c:v>5.83</c:v>
                </c:pt>
                <c:pt idx="4" formatCode="0.00">
                  <c:v>5.83</c:v>
                </c:pt>
                <c:pt idx="5" formatCode="0.00">
                  <c:v>3.83</c:v>
                </c:pt>
                <c:pt idx="6" formatCode="0.00">
                  <c:v>2.15</c:v>
                </c:pt>
                <c:pt idx="7" formatCode="0.00">
                  <c:v>1.49</c:v>
                </c:pt>
                <c:pt idx="8" formatCode="0.00">
                  <c:v>1.1399999999999999</c:v>
                </c:pt>
                <c:pt idx="9" formatCode="0.00">
                  <c:v>0.93</c:v>
                </c:pt>
                <c:pt idx="10" formatCode="0.00">
                  <c:v>0.81</c:v>
                </c:pt>
              </c:numCache>
            </c:numRef>
          </c:val>
        </c:ser>
        <c:ser>
          <c:idx val="2"/>
          <c:order val="1"/>
          <c:tx>
            <c:v>vxlan-decap-&gt;vxlan-gpe-nsh-encap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'nsh-proxy-decap'!$B$5:$B$15</c:f>
              <c:numCache>
                <c:formatCode>General</c:formatCode>
                <c:ptCount val="11"/>
                <c:pt idx="0">
                  <c:v>64</c:v>
                </c:pt>
                <c:pt idx="1">
                  <c:v>80</c:v>
                </c:pt>
                <c:pt idx="2">
                  <c:v>114</c:v>
                </c:pt>
                <c:pt idx="3">
                  <c:v>128</c:v>
                </c:pt>
                <c:pt idx="4">
                  <c:v>178</c:v>
                </c:pt>
                <c:pt idx="5">
                  <c:v>306</c:v>
                </c:pt>
                <c:pt idx="6">
                  <c:v>562</c:v>
                </c:pt>
                <c:pt idx="7">
                  <c:v>818</c:v>
                </c:pt>
                <c:pt idx="8">
                  <c:v>1074</c:v>
                </c:pt>
                <c:pt idx="9">
                  <c:v>1330</c:v>
                </c:pt>
                <c:pt idx="10">
                  <c:v>1518</c:v>
                </c:pt>
              </c:numCache>
            </c:numRef>
          </c:cat>
          <c:val>
            <c:numRef>
              <c:f>'nsh-proxy-encap'!$H$5:$H$15</c:f>
              <c:numCache>
                <c:formatCode>General</c:formatCode>
                <c:ptCount val="11"/>
                <c:pt idx="3" formatCode="0.00">
                  <c:v>6.01</c:v>
                </c:pt>
                <c:pt idx="4" formatCode="0.00">
                  <c:v>6.01</c:v>
                </c:pt>
                <c:pt idx="5" formatCode="0.00">
                  <c:v>3.83</c:v>
                </c:pt>
                <c:pt idx="6" formatCode="0.00">
                  <c:v>2.15</c:v>
                </c:pt>
                <c:pt idx="7" formatCode="0.00">
                  <c:v>1.49</c:v>
                </c:pt>
                <c:pt idx="8" formatCode="0.00">
                  <c:v>1.1399999999999999</c:v>
                </c:pt>
                <c:pt idx="9" formatCode="0.00">
                  <c:v>0.93</c:v>
                </c:pt>
                <c:pt idx="10" formatCode="0.00">
                  <c:v>0.81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8083352"/>
        <c:axId val="558084528"/>
      </c:barChart>
      <c:catAx>
        <c:axId val="55808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8084528"/>
        <c:crosses val="autoZero"/>
        <c:auto val="1"/>
        <c:lblAlgn val="ctr"/>
        <c:lblOffset val="100"/>
        <c:noMultiLvlLbl val="0"/>
      </c:catAx>
      <c:valAx>
        <c:axId val="5580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>
                    <a:effectLst/>
                  </a:rPr>
                  <a:t>Throughput (M</a:t>
                </a:r>
                <a:r>
                  <a:rPr lang="en-US" altLang="zh-CN" sz="2000" b="1" i="0" baseline="0" dirty="0">
                    <a:effectLst/>
                  </a:rPr>
                  <a:t>pps</a:t>
                </a:r>
                <a:r>
                  <a:rPr lang="en-US" sz="2000" b="1" i="0" baseline="0" dirty="0">
                    <a:effectLst/>
                  </a:rPr>
                  <a:t>)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1437908496732023E-2"/>
              <c:y val="0.2283439600392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8083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AC86-672C-40B0-BD79-C2FB12F9B5B2}" type="datetimeFigureOut">
              <a:rPr lang="zh-CN" altLang="en-US" smtClean="0"/>
              <a:t>2017/1/24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0D29-AC20-4F75-BEAB-B5B9E1B9CB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7B018-EBC5-444B-A31B-75B4ED61D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0D29-AC20-4F75-BEAB-B5B9E1B9CB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69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0D29-AC20-4F75-BEAB-B5B9E1B9CB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54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7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0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17569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898" y="0"/>
            <a:ext cx="734510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8"/>
          <a:stretch>
            <a:fillRect/>
          </a:stretch>
        </p:blipFill>
        <p:spPr bwMode="auto">
          <a:xfrm>
            <a:off x="2305051" y="0"/>
            <a:ext cx="4019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eel_rt_btm_drkBlue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133" y="5740400"/>
            <a:ext cx="1432984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2523823" y="6552143"/>
            <a:ext cx="2572512" cy="2095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INTEL CONFIDENTIAL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523823" y="1252032"/>
            <a:ext cx="3701880" cy="217696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3200" baseline="0" dirty="0">
                <a:solidFill>
                  <a:schemeClr val="bg1"/>
                </a:solidFill>
                <a:latin typeface="Intel Clear Light" panose="020B0404020203020204" pitchFamily="34" charset="0"/>
                <a:ea typeface="+mj-ea"/>
                <a:cs typeface="Neo Sans Intel Light"/>
              </a:defRPr>
            </a:lvl1pPr>
          </a:lstStyle>
          <a:p>
            <a:pPr lvl="0" eaLnBrk="1" latinLnBrk="0" hangingPunct="1"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9578863" y="6552143"/>
            <a:ext cx="1536192" cy="2095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Doc #</a:t>
            </a:r>
            <a:r>
              <a:rPr lang="en-US" dirty="0" err="1" smtClean="0"/>
              <a:t>xxxxx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00351" y="3840097"/>
            <a:ext cx="3028949" cy="68791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1600" b="0" baseline="0" dirty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defRPr>
            </a:lvl1pPr>
          </a:lstStyle>
          <a:p>
            <a:pPr marL="0" lvl="0" indent="0" eaLnBrk="1" latinLnBrk="0" hangingPunct="1">
              <a:spcAft>
                <a:spcPts val="0"/>
              </a:spcAft>
              <a:buFont typeface="Arial"/>
              <a:buNone/>
            </a:pPr>
            <a:r>
              <a:rPr lang="en-US" dirty="0" smtClean="0"/>
              <a:t>Click to edit Master subtitle styles</a:t>
            </a:r>
            <a:endParaRPr lang="en-US" dirty="0"/>
          </a:p>
        </p:txBody>
      </p:sp>
      <p:pic>
        <p:nvPicPr>
          <p:cNvPr id="10" name="Picture 9" descr="int_lookins_i_hrz_wht_rgb_3000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74" y="378465"/>
            <a:ext cx="2131525" cy="5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2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A87A-D464-4831-B8CA-36B34E88343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D844-F7D0-4D0D-9C36-E4C78ECB2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23823" y="6587055"/>
            <a:ext cx="2572512" cy="209549"/>
          </a:xfrm>
        </p:spPr>
        <p:txBody>
          <a:bodyPr/>
          <a:lstStyle/>
          <a:p>
            <a:r>
              <a:rPr lang="en-US" dirty="0" smtClean="0"/>
              <a:t>INTEL CONFIDENTIAL</a:t>
            </a:r>
            <a:endParaRPr lang="en-US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15292" y="1165519"/>
            <a:ext cx="4537377" cy="3509433"/>
          </a:xfrm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  <a:t>NSH_SFC 17.01 </a:t>
            </a:r>
            <a:r>
              <a:rPr lang="en-US" altLang="zh-CN" sz="36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  <a:t>Performance Report </a:t>
            </a:r>
            <a: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  <a:t/>
            </a:r>
            <a:b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</a:br>
            <a: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  <a:t/>
            </a:r>
            <a:b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</a:br>
            <a: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  <a:t/>
            </a:r>
            <a:b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</a:br>
            <a: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  <a:t>FD.io NSH_SFC and CSIT Team</a:t>
            </a:r>
            <a:br>
              <a:rPr lang="en-US" altLang="zh-CN" sz="1800" dirty="0" smtClean="0">
                <a:solidFill>
                  <a:schemeClr val="accent4"/>
                </a:solidFill>
                <a:latin typeface="Intel Clear" panose="020B0604020203020204" pitchFamily="34" charset="0"/>
                <a:ea typeface="+mn-ea"/>
                <a:cs typeface="Intel Clear" panose="020B0604020203020204" pitchFamily="34" charset="0"/>
              </a:rPr>
            </a:br>
            <a:endParaRPr lang="en-US" altLang="en-US" sz="1800" dirty="0">
              <a:solidFill>
                <a:schemeClr val="accent4"/>
              </a:solidFill>
              <a:latin typeface="Intel Clear" panose="020B0604020203020204" pitchFamily="34" charset="0"/>
              <a:ea typeface="+mn-ea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92" y="241230"/>
            <a:ext cx="10515600" cy="549275"/>
          </a:xfrm>
        </p:spPr>
        <p:txBody>
          <a:bodyPr>
            <a:no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9154" y="2223436"/>
            <a:ext cx="4687503" cy="232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492" y="1144444"/>
            <a:ext cx="112727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Measure NSH_SFC 17.01 performance with VPP 17.01 for different SFC ingredients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Service Function Forwarder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NSH Proxy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NSH Classifier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IXIA based PacketGen to be replaced by TREX in the automation test by CSIT team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Baseline performance will be used to analyze potential negative performance impact introduced by software PacketGen or future patches</a:t>
            </a:r>
          </a:p>
          <a:p>
            <a:pPr lvl="1"/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baseline for apple-to-apple performance comparison with DPDK OVS, once NSH patches to OVS are upstreamed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Focus on single core performance currently, scale-up (assign more cores) testing will be covered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832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77087"/>
            <a:ext cx="6208126" cy="750249"/>
          </a:xfrm>
        </p:spPr>
        <p:txBody>
          <a:bodyPr/>
          <a:lstStyle/>
          <a:p>
            <a:r>
              <a:rPr lang="en-US" altLang="zh-CN" b="1" dirty="0"/>
              <a:t>Test </a:t>
            </a:r>
            <a:r>
              <a:rPr lang="en-US" altLang="zh-CN" b="1" dirty="0" smtClean="0"/>
              <a:t>Configuration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83804" y="1117462"/>
            <a:ext cx="2331308" cy="288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10G Niantic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304765" y="1117462"/>
            <a:ext cx="2331308" cy="288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IXIA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 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513788" y="2358696"/>
            <a:ext cx="873211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Port </a:t>
            </a:r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73809" y="1117461"/>
            <a:ext cx="2543418" cy="288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2.2GHz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688578" y="2329865"/>
            <a:ext cx="873211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Port 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42845" y="2539411"/>
            <a:ext cx="1458097" cy="3026"/>
          </a:xfrm>
          <a:prstGeom prst="line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6950" y="1279031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Core 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8564202" y="1279031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Core 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6950" y="1762985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Core 0</a:t>
            </a:r>
            <a:endParaRPr lang="zh-CN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64202" y="1762985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Core 1</a:t>
            </a:r>
            <a:endParaRPr lang="zh-CN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48770" y="2757515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DIMM 0</a:t>
            </a:r>
            <a:endParaRPr lang="zh-CN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8545518" y="2757514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DIMM 1</a:t>
            </a:r>
            <a:endParaRPr lang="zh-CN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48769" y="3273842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DIMM 2</a:t>
            </a:r>
            <a:endParaRPr lang="zh-CN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8545517" y="3292250"/>
            <a:ext cx="1040915" cy="48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DIMM 3</a:t>
            </a:r>
            <a:endParaRPr lang="zh-CN" altLang="en-US" dirty="0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5644651" y="3026814"/>
            <a:ext cx="1804118" cy="310100"/>
          </a:xfrm>
          <a:prstGeom prst="curvedConnector3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23" idx="2"/>
          </p:cNvCxnSpPr>
          <p:nvPr/>
        </p:nvCxnSpPr>
        <p:spPr>
          <a:xfrm rot="5400000" flipH="1" flipV="1">
            <a:off x="7732120" y="2502227"/>
            <a:ext cx="510575" cy="1"/>
          </a:xfrm>
          <a:prstGeom prst="bentConnector3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 flipV="1">
            <a:off x="5561789" y="2009999"/>
            <a:ext cx="1886980" cy="396682"/>
          </a:xfrm>
          <a:prstGeom prst="curvedConnector3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6020" y="4162336"/>
            <a:ext cx="8698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IXIA Traffic </a:t>
            </a:r>
            <a:r>
              <a:rPr lang="en-US" sz="2800" dirty="0" smtClean="0"/>
              <a:t>Configuration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NSH Classifier: Raw packet in different size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SFF: VxLAN-GPE + NSH + Raw Packet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NSH Proxy Inbound:  </a:t>
            </a:r>
            <a:r>
              <a:rPr lang="en-US" altLang="zh-CN" dirty="0"/>
              <a:t>VxLAN-GPE + NSH + Raw </a:t>
            </a:r>
            <a:r>
              <a:rPr lang="en-US" altLang="zh-CN" dirty="0" smtClean="0"/>
              <a:t>Packet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dirty="0" smtClean="0"/>
              <a:t>NSH </a:t>
            </a:r>
            <a:r>
              <a:rPr lang="en-US" altLang="zh-CN" dirty="0"/>
              <a:t>Proxy </a:t>
            </a:r>
            <a:r>
              <a:rPr lang="en-US" altLang="zh-CN" dirty="0" smtClean="0"/>
              <a:t>Outbound</a:t>
            </a:r>
            <a:r>
              <a:rPr lang="en-US" altLang="zh-CN" dirty="0"/>
              <a:t>:  </a:t>
            </a:r>
            <a:r>
              <a:rPr lang="en-US" altLang="zh-CN" dirty="0" smtClean="0"/>
              <a:t>VxLAN+ </a:t>
            </a:r>
            <a:r>
              <a:rPr lang="en-US" altLang="zh-CN" dirty="0"/>
              <a:t>Raw Packet</a:t>
            </a:r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88063" y="4641825"/>
            <a:ext cx="2843783" cy="327731"/>
            <a:chOff x="3531045" y="1143000"/>
            <a:chExt cx="2821238" cy="457200"/>
          </a:xfrm>
        </p:grpSpPr>
        <p:sp>
          <p:nvSpPr>
            <p:cNvPr id="43" name="Rectangle 42"/>
            <p:cNvSpPr/>
            <p:nvPr/>
          </p:nvSpPr>
          <p:spPr>
            <a:xfrm>
              <a:off x="5562599" y="1143000"/>
              <a:ext cx="789684" cy="4572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L4 packet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48200" y="1143000"/>
              <a:ext cx="914400" cy="4572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inner</a:t>
              </a:r>
            </a:p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IP header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1045" y="1143000"/>
              <a:ext cx="1117154" cy="4572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</a:rPr>
                <a:t>Inner MAC</a:t>
              </a:r>
              <a:r>
                <a:rPr lang="en-US" altLang="zh-CN" sz="1000" dirty="0">
                  <a:solidFill>
                    <a:schemeClr val="tx1"/>
                  </a:solidFill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</a:rPr>
                <a:t>header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88063" y="5135917"/>
            <a:ext cx="6052255" cy="336476"/>
            <a:chOff x="5588063" y="5309653"/>
            <a:chExt cx="6040478" cy="336476"/>
          </a:xfrm>
        </p:grpSpPr>
        <p:grpSp>
          <p:nvGrpSpPr>
            <p:cNvPr id="33" name="Group 32"/>
            <p:cNvGrpSpPr/>
            <p:nvPr/>
          </p:nvGrpSpPr>
          <p:grpSpPr>
            <a:xfrm>
              <a:off x="5588063" y="5312803"/>
              <a:ext cx="2117338" cy="333326"/>
              <a:chOff x="381000" y="2523894"/>
              <a:chExt cx="2823117" cy="45905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289717" y="2525751"/>
                <a:ext cx="9144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dirty="0">
                    <a:solidFill>
                      <a:schemeClr val="tx1"/>
                    </a:solidFill>
                  </a:rPr>
                  <a:t>UDP </a:t>
                </a:r>
                <a:r>
                  <a:rPr lang="en-US" altLang="zh-CN" sz="900" dirty="0" smtClean="0">
                    <a:solidFill>
                      <a:schemeClr val="tx1"/>
                    </a:solidFill>
                  </a:rPr>
                  <a:t>header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375317" y="2523894"/>
                <a:ext cx="9144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Outer 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IP header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81000" y="2525751"/>
                <a:ext cx="99431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Outer </a:t>
                </a:r>
                <a:r>
                  <a:rPr lang="en-US" altLang="zh-CN" sz="800" dirty="0">
                    <a:solidFill>
                      <a:schemeClr val="tx1"/>
                    </a:solidFill>
                  </a:rPr>
                  <a:t>MAC</a:t>
                </a:r>
                <a:endParaRPr lang="en-US" altLang="zh-CN" sz="1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312480" y="5309654"/>
              <a:ext cx="717665" cy="331978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</a:rPr>
                <a:t>NSH</a:t>
              </a:r>
              <a:endParaRPr lang="en-US" altLang="zh-CN" sz="1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96614" y="5314648"/>
              <a:ext cx="620374" cy="3301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700" dirty="0" smtClean="0">
                  <a:solidFill>
                    <a:schemeClr val="tx1"/>
                  </a:solidFill>
                </a:rPr>
                <a:t>VxLAN-GPE</a:t>
              </a:r>
              <a:endParaRPr lang="en-US" altLang="zh-CN" sz="7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700" dirty="0" smtClean="0">
                  <a:solidFill>
                    <a:schemeClr val="tx1"/>
                  </a:solidFill>
                </a:rPr>
                <a:t>Header</a:t>
              </a:r>
            </a:p>
            <a:p>
              <a:pPr algn="ctr"/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031163" y="5309653"/>
              <a:ext cx="2597378" cy="335126"/>
              <a:chOff x="3531045" y="1143000"/>
              <a:chExt cx="2576785" cy="46751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318146" y="1143000"/>
                <a:ext cx="789684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L4 packet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405704" y="1153317"/>
                <a:ext cx="914400" cy="45720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inner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IP 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31045" y="1143000"/>
                <a:ext cx="874659" cy="457200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 smtClean="0">
                    <a:solidFill>
                      <a:schemeClr val="tx1"/>
                    </a:solidFill>
                  </a:rPr>
                  <a:t>Inner MAC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049458" y="5692317"/>
            <a:ext cx="6052255" cy="339774"/>
            <a:chOff x="5588063" y="5314152"/>
            <a:chExt cx="6040478" cy="339774"/>
          </a:xfrm>
        </p:grpSpPr>
        <p:grpSp>
          <p:nvGrpSpPr>
            <p:cNvPr id="62" name="Group 61"/>
            <p:cNvGrpSpPr/>
            <p:nvPr/>
          </p:nvGrpSpPr>
          <p:grpSpPr>
            <a:xfrm>
              <a:off x="5588063" y="5314152"/>
              <a:ext cx="2117338" cy="339774"/>
              <a:chOff x="381000" y="2525751"/>
              <a:chExt cx="2823117" cy="46793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289717" y="2525751"/>
                <a:ext cx="9144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dirty="0">
                    <a:solidFill>
                      <a:schemeClr val="tx1"/>
                    </a:solidFill>
                  </a:rPr>
                  <a:t>UDP </a:t>
                </a:r>
                <a:r>
                  <a:rPr lang="en-US" altLang="zh-CN" sz="900" dirty="0" smtClean="0">
                    <a:solidFill>
                      <a:schemeClr val="tx1"/>
                    </a:solidFill>
                  </a:rPr>
                  <a:t>header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375317" y="2532147"/>
                <a:ext cx="914400" cy="4615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Outer 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IP header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1000" y="2525751"/>
                <a:ext cx="99431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Outer </a:t>
                </a:r>
                <a:r>
                  <a:rPr lang="en-US" altLang="zh-CN" sz="800" dirty="0">
                    <a:solidFill>
                      <a:schemeClr val="tx1"/>
                    </a:solidFill>
                  </a:rPr>
                  <a:t>MAC</a:t>
                </a:r>
                <a:endParaRPr lang="en-US" altLang="zh-CN" sz="1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8312480" y="5318798"/>
              <a:ext cx="717665" cy="331978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</a:rPr>
                <a:t>NSH</a:t>
              </a:r>
              <a:endParaRPr lang="en-US" altLang="zh-CN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96614" y="5314648"/>
              <a:ext cx="620374" cy="3301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700" dirty="0" smtClean="0">
                  <a:solidFill>
                    <a:schemeClr val="tx1"/>
                  </a:solidFill>
                </a:rPr>
                <a:t>VxLAN-GPE</a:t>
              </a:r>
              <a:endParaRPr lang="en-US" altLang="zh-CN" sz="7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700" dirty="0" smtClean="0">
                  <a:solidFill>
                    <a:schemeClr val="tx1"/>
                  </a:solidFill>
                </a:rPr>
                <a:t>Header</a:t>
              </a:r>
            </a:p>
            <a:p>
              <a:pPr algn="ctr"/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031163" y="5317047"/>
              <a:ext cx="2597378" cy="329480"/>
              <a:chOff x="3531045" y="1153316"/>
              <a:chExt cx="2576785" cy="45964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318146" y="1155756"/>
                <a:ext cx="789684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L4 packet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05704" y="1153316"/>
                <a:ext cx="914400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inner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IP 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31045" y="1155756"/>
                <a:ext cx="874659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 smtClean="0">
                    <a:solidFill>
                      <a:schemeClr val="tx1"/>
                    </a:solidFill>
                  </a:rPr>
                  <a:t>Inner MAC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569515" y="6233724"/>
            <a:ext cx="5339027" cy="333724"/>
            <a:chOff x="5588063" y="5312803"/>
            <a:chExt cx="5328638" cy="333724"/>
          </a:xfrm>
        </p:grpSpPr>
        <p:grpSp>
          <p:nvGrpSpPr>
            <p:cNvPr id="73" name="Group 72"/>
            <p:cNvGrpSpPr/>
            <p:nvPr/>
          </p:nvGrpSpPr>
          <p:grpSpPr>
            <a:xfrm>
              <a:off x="5588063" y="5312803"/>
              <a:ext cx="2117338" cy="333326"/>
              <a:chOff x="381000" y="2523894"/>
              <a:chExt cx="2823117" cy="459057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289717" y="2525751"/>
                <a:ext cx="9144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dirty="0">
                    <a:solidFill>
                      <a:schemeClr val="tx1"/>
                    </a:solidFill>
                  </a:rPr>
                  <a:t>UDP </a:t>
                </a:r>
                <a:r>
                  <a:rPr lang="en-US" altLang="zh-CN" sz="900" dirty="0" smtClean="0">
                    <a:solidFill>
                      <a:schemeClr val="tx1"/>
                    </a:solidFill>
                  </a:rPr>
                  <a:t>header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375317" y="2523894"/>
                <a:ext cx="9144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Outer 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IP header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81000" y="2525751"/>
                <a:ext cx="99431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Outer </a:t>
                </a:r>
                <a:r>
                  <a:rPr lang="en-US" altLang="zh-CN" sz="800" dirty="0">
                    <a:solidFill>
                      <a:schemeClr val="tx1"/>
                    </a:solidFill>
                  </a:rPr>
                  <a:t>MAC</a:t>
                </a:r>
                <a:endParaRPr lang="en-US" altLang="zh-CN" sz="1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7696614" y="5314648"/>
              <a:ext cx="620374" cy="3301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</a:rPr>
                <a:t>VxLAN</a:t>
              </a:r>
            </a:p>
            <a:p>
              <a:pPr algn="ctr"/>
              <a:endParaRPr lang="en-US" altLang="zh-CN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8319325" y="5317047"/>
              <a:ext cx="2597376" cy="329480"/>
              <a:chOff x="2824846" y="1153316"/>
              <a:chExt cx="2576782" cy="45964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4611944" y="1155756"/>
                <a:ext cx="789684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L4 packet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699505" y="1153316"/>
                <a:ext cx="914400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inner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IP 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24846" y="1155756"/>
                <a:ext cx="874659" cy="4572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 smtClean="0">
                    <a:solidFill>
                      <a:schemeClr val="tx1"/>
                    </a:solidFill>
                  </a:rPr>
                  <a:t>Inner MAC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00" dirty="0" smtClean="0">
                    <a:solidFill>
                      <a:schemeClr val="tx1"/>
                    </a:solidFill>
                  </a:rPr>
                  <a:t>header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2513189" y="3133769"/>
            <a:ext cx="873211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Port 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4687979" y="3104938"/>
            <a:ext cx="873211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Port 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366188" y="3336914"/>
            <a:ext cx="1458097" cy="3026"/>
          </a:xfrm>
          <a:prstGeom prst="line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4024" y="6466078"/>
            <a:ext cx="2743200" cy="365125"/>
          </a:xfrm>
        </p:spPr>
        <p:txBody>
          <a:bodyPr/>
          <a:lstStyle/>
          <a:p>
            <a:pPr>
              <a:defRPr/>
            </a:pPr>
            <a:fld id="{7E2770A9-E4A3-4710-BF08-465070A0495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440424" y="895323"/>
            <a:ext cx="3200400" cy="3048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Neo Sans Intel Medium" pitchFamily="34" charset="0"/>
              </a:rPr>
              <a:t>BIOS Configuration</a:t>
            </a:r>
          </a:p>
        </p:txBody>
      </p:sp>
      <p:graphicFrame>
        <p:nvGraphicFramePr>
          <p:cNvPr id="7" name="Group 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354931"/>
              </p:ext>
            </p:extLst>
          </p:nvPr>
        </p:nvGraphicFramePr>
        <p:xfrm>
          <a:off x="6565392" y="1435979"/>
          <a:ext cx="3886200" cy="4916159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618961"/>
                <a:gridCol w="1267239"/>
              </a:tblGrid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Enhanced Intel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Speedstep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Disabled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Turbo Boost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Processor C3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Processor C6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Hyper-Threading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Intel VT-d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CPU Power and Performance Policy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Performance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Memory Freq.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2133 MHz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3201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Memory Size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64 GB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74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Memory RAS and Performance Configuration -&gt; NUMA Optimized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ENABLED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QPI B/W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9.6 GT/s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MLC Streamer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ENABLED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MLC Spatial Prefetcher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ENABLED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DCU Data Prefetcher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291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DCU Instruction Prefetcher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3266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Direct Cache Access (DCA)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747827" y="4020723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Neo Sans Intel Medium" pitchFamily="34" charset="0"/>
                <a:ea typeface="+mj-ea"/>
                <a:cs typeface="+mj-cs"/>
              </a:rPr>
              <a:t>Software Configuration</a:t>
            </a:r>
          </a:p>
        </p:txBody>
      </p:sp>
      <p:graphicFrame>
        <p:nvGraphicFramePr>
          <p:cNvPr id="9" name="Group 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22635"/>
              </p:ext>
            </p:extLst>
          </p:nvPr>
        </p:nvGraphicFramePr>
        <p:xfrm>
          <a:off x="1709997" y="4459861"/>
          <a:ext cx="4167699" cy="1892278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232178"/>
                <a:gridCol w="2935521"/>
              </a:tblGrid>
              <a:tr h="5118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Ubuntu 14.04.1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9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Kernel version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4.2.0-27-generic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9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VPP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vpp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 v1.0.0-263~gd6f5b96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DPDK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DPDK 16.11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NSH_SFC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17.01 RC2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1667256" y="122803"/>
            <a:ext cx="4876800" cy="67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Device Under Test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747827" y="889206"/>
            <a:ext cx="35329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Neo Sans Intel Medium" pitchFamily="34" charset="0"/>
                <a:ea typeface="+mj-ea"/>
                <a:cs typeface="+mj-cs"/>
              </a:rPr>
              <a:t>Hardware Configuration</a:t>
            </a:r>
          </a:p>
        </p:txBody>
      </p:sp>
      <p:graphicFrame>
        <p:nvGraphicFramePr>
          <p:cNvPr id="13" name="Group 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997883"/>
              </p:ext>
            </p:extLst>
          </p:nvPr>
        </p:nvGraphicFramePr>
        <p:xfrm>
          <a:off x="1716024" y="1435979"/>
          <a:ext cx="4161672" cy="2386817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200912"/>
                <a:gridCol w="2960760"/>
              </a:tblGrid>
              <a:tr h="31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CPU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Intel(R) Xeon(R) CPU E5-2699 v4 @ 2.20GHz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8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DIMM</a:t>
                      </a: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2133 MHz,  64GB Total</a:t>
                      </a: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7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NIC</a:t>
                      </a: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2x 82599ES 10-Gigabit SFI/SFP+ Network Connection </a:t>
                      </a: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3203"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PacketGen</a:t>
                      </a: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Ixia* 10 Gigabit Ethernet Traffic Generator</a:t>
                      </a:r>
                    </a:p>
                    <a:p>
                      <a:pPr algn="ctr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(16 ports)</a:t>
                      </a:r>
                    </a:p>
                  </a:txBody>
                  <a:tcPr marL="45720" marR="45720" anchor="ctr" anchorCtr="1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414" y="0"/>
            <a:ext cx="7797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A74CC"/>
                </a:solidFill>
              </a:rPr>
              <a:t>NSH_SFC Performance </a:t>
            </a:r>
            <a:r>
              <a:rPr lang="en-US" altLang="zh-CN" sz="3200" dirty="0">
                <a:solidFill>
                  <a:srgbClr val="0A74CC"/>
                </a:solidFill>
              </a:rPr>
              <a:t>in </a:t>
            </a:r>
            <a:r>
              <a:rPr lang="en-US" altLang="zh-CN" sz="3200" dirty="0" smtClean="0">
                <a:solidFill>
                  <a:srgbClr val="0A74CC"/>
                </a:solidFill>
              </a:rPr>
              <a:t>17.01 </a:t>
            </a:r>
            <a:r>
              <a:rPr lang="en-US" altLang="zh-CN" sz="3200" dirty="0">
                <a:solidFill>
                  <a:srgbClr val="0A74CC"/>
                </a:solidFill>
              </a:rPr>
              <a:t>Release</a:t>
            </a:r>
            <a:endParaRPr lang="zh-CN" altLang="en-US" sz="3200" dirty="0">
              <a:solidFill>
                <a:srgbClr val="0A74CC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76189"/>
              </p:ext>
            </p:extLst>
          </p:nvPr>
        </p:nvGraphicFramePr>
        <p:xfrm>
          <a:off x="6391656" y="704088"/>
          <a:ext cx="5641848" cy="428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84931"/>
              </p:ext>
            </p:extLst>
          </p:nvPr>
        </p:nvGraphicFramePr>
        <p:xfrm>
          <a:off x="106680" y="704088"/>
          <a:ext cx="5983224" cy="428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544" y="5276529"/>
            <a:ext cx="1187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NSH_SFC 17.01 </a:t>
            </a:r>
            <a:r>
              <a:rPr lang="en-US" sz="2400" dirty="0" smtClean="0"/>
              <a:t>performance </a:t>
            </a:r>
            <a:r>
              <a:rPr lang="en-US" sz="2400" dirty="0" smtClean="0"/>
              <a:t>drops </a:t>
            </a:r>
            <a:r>
              <a:rPr lang="en-US" sz="2400" dirty="0" smtClean="0"/>
              <a:t>from </a:t>
            </a:r>
            <a:r>
              <a:rPr lang="en-US" sz="2400" dirty="0" smtClean="0"/>
              <a:t>5.8Mpps to 4.25Mpps for NSH Proxy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 to 3 </a:t>
            </a:r>
            <a:r>
              <a:rPr lang="en-US" sz="2400" dirty="0" smtClean="0"/>
              <a:t>dedicated </a:t>
            </a:r>
            <a:r>
              <a:rPr lang="en-US" sz="2400" dirty="0" smtClean="0"/>
              <a:t>cores </a:t>
            </a:r>
            <a:r>
              <a:rPr lang="en-US" sz="2400" dirty="0" smtClean="0"/>
              <a:t>could achieve 10G line rate for small packet for all NSH_SFC use cases</a:t>
            </a:r>
          </a:p>
        </p:txBody>
      </p:sp>
    </p:spTree>
    <p:extLst>
      <p:ext uri="{BB962C8B-B14F-4D97-AF65-F5344CB8AC3E}">
        <p14:creationId xmlns:p14="http://schemas.microsoft.com/office/powerpoint/2010/main" val="31701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088" y="2719703"/>
            <a:ext cx="6208126" cy="1046472"/>
          </a:xfrm>
        </p:spPr>
        <p:txBody>
          <a:bodyPr>
            <a:normAutofit/>
          </a:bodyPr>
          <a:lstStyle/>
          <a:p>
            <a:r>
              <a:rPr lang="en-US" altLang="zh-CN" sz="6000" b="1" dirty="0" smtClean="0"/>
              <a:t>Backup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9300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414" y="0"/>
            <a:ext cx="941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A74CC"/>
                </a:solidFill>
              </a:rPr>
              <a:t>NSH Proxy Performance in 16.09 </a:t>
            </a:r>
            <a:r>
              <a:rPr lang="en-US" altLang="zh-CN" sz="2400" dirty="0" smtClean="0">
                <a:solidFill>
                  <a:srgbClr val="0A74CC"/>
                </a:solidFill>
              </a:rPr>
              <a:t>Release  -  </a:t>
            </a:r>
            <a:r>
              <a:rPr lang="en-US" altLang="zh-CN" sz="2400" dirty="0" smtClean="0">
                <a:solidFill>
                  <a:srgbClr val="FF0000"/>
                </a:solidFill>
              </a:rPr>
              <a:t>As Reference Data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26" y="2735580"/>
            <a:ext cx="1375314" cy="412912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0" y="472552"/>
          <a:ext cx="2368990" cy="226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5" imgW="2686006" imgH="2466975" progId="Visio.Drawing.15">
                  <p:embed/>
                </p:oleObj>
              </mc:Choice>
              <mc:Fallback>
                <p:oleObj name="Visio" r:id="rId5" imgW="2686006" imgH="24669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552"/>
                        <a:ext cx="2368990" cy="226302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2476500" y="472553"/>
          <a:ext cx="9715500" cy="408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800144"/>
            <a:ext cx="7604760" cy="18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182860" y="5342199"/>
          <a:ext cx="18923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579"/>
                <a:gridCol w="675142"/>
                <a:gridCol w="608579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nsh-proxy-decap for 128B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CPP</a:t>
                      </a:r>
                      <a:endParaRPr lang="en-US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 (ns)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Mpps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394.9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471</Words>
  <Application>Microsoft Office PowerPoint</Application>
  <PresentationFormat>Widescreen</PresentationFormat>
  <Paragraphs>174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Neo Sans Intel Light</vt:lpstr>
      <vt:lpstr>Neo Sans Intel Medium</vt:lpstr>
      <vt:lpstr>宋体</vt:lpstr>
      <vt:lpstr>Arial</vt:lpstr>
      <vt:lpstr>Calibri</vt:lpstr>
      <vt:lpstr>Calibri Light</vt:lpstr>
      <vt:lpstr>Intel Clear</vt:lpstr>
      <vt:lpstr>Intel Clear Light</vt:lpstr>
      <vt:lpstr>Verdana</vt:lpstr>
      <vt:lpstr>Wingdings</vt:lpstr>
      <vt:lpstr>Office Theme</vt:lpstr>
      <vt:lpstr>Visio</vt:lpstr>
      <vt:lpstr>NSH_SFC 17.01 Performance Report    FD.io NSH_SFC and CSIT Team </vt:lpstr>
      <vt:lpstr>Background</vt:lpstr>
      <vt:lpstr>Test Configuration</vt:lpstr>
      <vt:lpstr>BIOS Configuration</vt:lpstr>
      <vt:lpstr>PowerPoint Presentation</vt:lpstr>
      <vt:lpstr>Backup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NSH Performance Investigation</dc:title>
  <dc:creator>Wan, Qun</dc:creator>
  <cp:keywords>CTPClassification=CTP_NWR:VisualMarkings=</cp:keywords>
  <cp:lastModifiedBy>Zhou, Danny</cp:lastModifiedBy>
  <cp:revision>35</cp:revision>
  <dcterms:created xsi:type="dcterms:W3CDTF">2017-01-20T23:55:00Z</dcterms:created>
  <dcterms:modified xsi:type="dcterms:W3CDTF">2017-01-24T00:35:42Z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e16611e4-bece-4330-9794-e88b9e90c11a</vt:lpwstr>
  </property>
  <property fmtid="{D5CDD505-2E9C-101B-9397-08002B2CF9AE}" pid="3" name="CTP_TimeStamp">
    <vt:lpwstr>2017-01-24 00:35:41Z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