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F7323F"/>
    <a:srgbClr val="26CA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92" d="100"/>
          <a:sy n="92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8" d="100"/>
          <a:sy n="68" d="100"/>
        </p:scale>
        <p:origin x="3096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EA57D-D858-4402-9858-9A8F9F67B2AE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261D7-761C-48EC-A92D-222EA5680E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458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C868B9-D259-4B91-848A-FF6E3B24F54B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438975-9AA2-4ED2-A4BA-D3E8619C6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80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8975-9AA2-4ED2-A4BA-D3E8619C67A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753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6" name="Shape 7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02045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8975-9AA2-4ED2-A4BA-D3E8619C67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686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438975-9AA2-4ED2-A4BA-D3E8619C67A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041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32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8796" y="1742650"/>
            <a:ext cx="5693329" cy="2387600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Enter Talk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8796" y="4222325"/>
            <a:ext cx="5693329" cy="42467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Speaker Name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2D69056-DDB7-4CB5-A251-DA4E48F0289C}" type="datetimeFigureOut">
              <a:rPr lang="en-US" smtClean="0"/>
              <a:pPr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C12A61-9EE8-4E45-A1FB-04158638D41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55" y="1742650"/>
            <a:ext cx="5126486" cy="287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005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F7323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4666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9056-DDB7-4CB5-A251-DA4E48F0289C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12088536" y="0"/>
            <a:ext cx="103464" cy="6858000"/>
          </a:xfrm>
          <a:prstGeom prst="rect">
            <a:avLst/>
          </a:prstGeom>
          <a:solidFill>
            <a:srgbClr val="26CAD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11985071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8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02989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69056-DDB7-4CB5-A251-DA4E48F0289C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12088536" y="0"/>
            <a:ext cx="103464" cy="6858000"/>
          </a:xfrm>
          <a:prstGeom prst="rect">
            <a:avLst/>
          </a:prstGeom>
          <a:solidFill>
            <a:srgbClr val="26CAD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11985071" y="0"/>
            <a:ext cx="103464" cy="6858000"/>
          </a:xfrm>
          <a:prstGeom prst="rect">
            <a:avLst/>
          </a:prstGeom>
          <a:solidFill>
            <a:srgbClr val="F7323F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120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10 December 2014</a:t>
            </a:r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DRAFT - Linux Foundation Confidential</a:t>
            </a: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F69B97-F59E-A842-9C9E-9738B36A88E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69" y="6111875"/>
            <a:ext cx="2897004" cy="387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914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Subtitle and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11212945" y="6513319"/>
            <a:ext cx="479555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800" kern="1200" smtClean="0">
                <a:solidFill>
                  <a:srgbClr val="000000"/>
                </a:solidFill>
                <a:latin typeface="+mn-lt"/>
                <a:ea typeface="+mn-ea"/>
                <a:cs typeface="CiscoSans Thin"/>
              </a:defRPr>
            </a:lvl1pPr>
          </a:lstStyle>
          <a:p>
            <a:fld id="{96A97DD0-5BE7-4856-A2A9-C42C6688E607}" type="slidenum">
              <a:rPr/>
              <a:pPr/>
              <a:t>‹#›</a:t>
            </a:fld>
            <a:endParaRPr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963378" y="6616601"/>
            <a:ext cx="955817" cy="185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61586" tIns="30792" rIns="61586" bIns="30792" anchor="b">
            <a:spAutoFit/>
          </a:bodyPr>
          <a:lstStyle>
            <a:lvl1pPr algn="l">
              <a:defRPr lang="en-US" sz="800" dirty="0">
                <a:solidFill>
                  <a:srgbClr val="000000"/>
                </a:solidFill>
                <a:cs typeface="CiscoSans Thin"/>
              </a:defRPr>
            </a:lvl1pPr>
          </a:lstStyle>
          <a:p>
            <a:pPr defTabSz="814305"/>
            <a:r>
              <a:rPr lang="en-US" smtClean="0">
                <a:ea typeface="ＭＳ Ｐゴシック" charset="0"/>
              </a:rPr>
              <a:t>Presentation ID</a:t>
            </a:r>
            <a:endParaRPr lang="en-US">
              <a:ea typeface="ＭＳ Ｐゴシック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475488" y="512235"/>
            <a:ext cx="11350752" cy="579965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9" name="Content Placeholder 4"/>
          <p:cNvSpPr>
            <a:spLocks noGrp="1"/>
          </p:cNvSpPr>
          <p:nvPr>
            <p:ph sz="quarter" idx="11"/>
          </p:nvPr>
        </p:nvSpPr>
        <p:spPr>
          <a:xfrm>
            <a:off x="475488" y="1655234"/>
            <a:ext cx="11350752" cy="393616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75488" y="1092200"/>
            <a:ext cx="11350752" cy="508000"/>
          </a:xfrm>
        </p:spPr>
        <p:txBody>
          <a:bodyPr/>
          <a:lstStyle>
            <a:lvl1pPr marL="2380" indent="0">
              <a:buNone/>
              <a:defRPr lang="en-US" sz="2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059483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7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duotone>
              <a:prstClr val="black"/>
              <a:schemeClr val="bg2">
                <a:lumMod val="95000"/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colorTemperature colorTemp="4353"/>
                    </a14:imgEffect>
                    <a14:imgEffect>
                      <a14:saturation sat="16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2911" y="778213"/>
            <a:ext cx="7717039" cy="432187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3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89950" y="6356350"/>
            <a:ext cx="11073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69056-DDB7-4CB5-A251-DA4E48F0289C}" type="datetimeFigureOut">
              <a:rPr lang="en-US" smtClean="0"/>
              <a:t>6/15/2016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97298" y="6356350"/>
            <a:ext cx="4565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12A61-9EE8-4E45-A1FB-04158638D41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344" y="5945836"/>
            <a:ext cx="1388454" cy="7756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398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F7323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hyperlink" Target="https://wiki.opnfv.org/display/fd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iki.opnfv.org/display/fds/OpenStack-ODL-VPP+integration+design+and+architecture" TargetMode="External"/><Relationship Id="rId5" Type="http://schemas.openxmlformats.org/officeDocument/2006/relationships/image" Target="../media/image8.png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opnfv.org/display/fds/FastDataStacks+Work+Areas#FastDataStacksWorkAreas-Plan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8796" y="1742650"/>
            <a:ext cx="5965049" cy="2387600"/>
          </a:xfrm>
        </p:spPr>
        <p:txBody>
          <a:bodyPr>
            <a:normAutofit/>
          </a:bodyPr>
          <a:lstStyle/>
          <a:p>
            <a:r>
              <a:rPr lang="en-US" sz="4800" dirty="0"/>
              <a:t>SDN Controller</a:t>
            </a:r>
            <a:r>
              <a:rPr lang="en-US" sz="4800" dirty="0" smtClean="0"/>
              <a:t>/</a:t>
            </a:r>
            <a:br>
              <a:rPr lang="en-US" sz="4800" dirty="0" smtClean="0"/>
            </a:br>
            <a:r>
              <a:rPr lang="en-US" sz="4800" dirty="0" smtClean="0"/>
              <a:t>Orchestration/</a:t>
            </a:r>
            <a:br>
              <a:rPr lang="en-US" sz="4800" dirty="0" smtClean="0"/>
            </a:br>
            <a:r>
              <a:rPr lang="en-US" sz="4800" dirty="0" err="1" smtClean="0"/>
              <a:t>FastDataStacks</a:t>
            </a:r>
            <a:r>
              <a:rPr lang="en-US" sz="4800" dirty="0" smtClean="0"/>
              <a:t> </a:t>
            </a:r>
            <a:endParaRPr lang="en-US" sz="4800" b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8796" y="4730324"/>
            <a:ext cx="5693329" cy="1391075"/>
          </a:xfrm>
        </p:spPr>
        <p:txBody>
          <a:bodyPr>
            <a:noAutofit/>
          </a:bodyPr>
          <a:lstStyle/>
          <a:p>
            <a:r>
              <a:rPr lang="en-US" sz="2000" dirty="0"/>
              <a:t>Joel Halpern (Ericsson) </a:t>
            </a:r>
          </a:p>
          <a:p>
            <a:r>
              <a:rPr lang="en-US" sz="2000" dirty="0"/>
              <a:t>Frank Brockners (Cisco)</a:t>
            </a:r>
          </a:p>
        </p:txBody>
      </p:sp>
    </p:spTree>
    <p:extLst>
      <p:ext uri="{BB962C8B-B14F-4D97-AF65-F5344CB8AC3E}">
        <p14:creationId xmlns:p14="http://schemas.microsoft.com/office/powerpoint/2010/main" val="146646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A97DD0-5BE7-4856-A2A9-C42C6688E60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Foundational Assets For NFV Infrastructure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>
                <a:solidFill>
                  <a:schemeClr val="accent1">
                    <a:lumMod val="75000"/>
                  </a:schemeClr>
                </a:solidFill>
              </a:rPr>
              <a:t>A stack is only as good as its </a:t>
            </a:r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foundation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123801" y="4822445"/>
            <a:ext cx="3568700" cy="928687"/>
          </a:xfrm>
          <a:prstGeom prst="rect">
            <a:avLst/>
          </a:prstGeom>
          <a:solidFill>
            <a:srgbClr val="C00000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de-DE" sz="2000" dirty="0"/>
              <a:t>Network Controller</a:t>
            </a:r>
          </a:p>
          <a:p>
            <a:pPr algn="ctr">
              <a:defRPr/>
            </a:pPr>
            <a:r>
              <a:rPr lang="de-DE" sz="2000" dirty="0"/>
              <a:t>Forwarder – Switch/Router</a:t>
            </a:r>
            <a:endParaRPr lang="en-US" sz="2000" dirty="0"/>
          </a:p>
        </p:txBody>
      </p:sp>
      <p:sp>
        <p:nvSpPr>
          <p:cNvPr id="9" name="Rectangle 8"/>
          <p:cNvSpPr/>
          <p:nvPr/>
        </p:nvSpPr>
        <p:spPr>
          <a:xfrm>
            <a:off x="8123801" y="3690555"/>
            <a:ext cx="3568700" cy="920751"/>
          </a:xfrm>
          <a:prstGeom prst="rect">
            <a:avLst/>
          </a:prstGeom>
          <a:solidFill>
            <a:srgbClr val="00FFFF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Virtual Machine/Container</a:t>
            </a:r>
            <a:br>
              <a:rPr lang="en-US" sz="2000" dirty="0">
                <a:solidFill>
                  <a:schemeClr val="tx1"/>
                </a:solidFill>
              </a:rPr>
            </a:br>
            <a:r>
              <a:rPr lang="en-US" sz="2000" dirty="0">
                <a:solidFill>
                  <a:schemeClr val="tx1"/>
                </a:solidFill>
              </a:rPr>
              <a:t>Life Cycle Manager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123801" y="2582480"/>
            <a:ext cx="3568700" cy="928688"/>
          </a:xfrm>
          <a:prstGeom prst="rect">
            <a:avLst/>
          </a:prstGeom>
          <a:solidFill>
            <a:srgbClr val="00FFFF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dirty="0">
                <a:solidFill>
                  <a:schemeClr val="tx1"/>
                </a:solidFill>
              </a:rPr>
              <a:t>Service/WF Life Cycle Manager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7812690" y="1537905"/>
            <a:ext cx="3906799" cy="623888"/>
            <a:chOff x="6092851" y="1153429"/>
            <a:chExt cx="2696765" cy="467916"/>
          </a:xfrm>
        </p:grpSpPr>
        <p:sp>
          <p:nvSpPr>
            <p:cNvPr id="12" name="Rounded Rectangle 11"/>
            <p:cNvSpPr/>
            <p:nvPr/>
          </p:nvSpPr>
          <p:spPr>
            <a:xfrm>
              <a:off x="6092851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Service</a:t>
              </a:r>
            </a:p>
            <a:p>
              <a:pPr algn="ctr">
                <a:defRPr/>
              </a:pP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Model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949035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App Intent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021538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err="1">
                  <a:solidFill>
                    <a:schemeClr val="bg2">
                      <a:lumMod val="50000"/>
                    </a:schemeClr>
                  </a:solidFill>
                </a:rPr>
                <a:t>WorkFlow</a:t>
              </a:r>
              <a:r>
                <a:rPr lang="en-US" sz="1600" dirty="0">
                  <a:solidFill>
                    <a:schemeClr val="bg2">
                      <a:lumMod val="50000"/>
                    </a:schemeClr>
                  </a:solidFill>
                </a:rPr>
                <a:t> Topology</a:t>
              </a:r>
            </a:p>
          </p:txBody>
        </p:sp>
      </p:grpSp>
      <p:cxnSp>
        <p:nvCxnSpPr>
          <p:cNvPr id="18" name="Straight Connector 17"/>
          <p:cNvCxnSpPr/>
          <p:nvPr/>
        </p:nvCxnSpPr>
        <p:spPr bwMode="auto">
          <a:xfrm>
            <a:off x="7567448" y="2347311"/>
            <a:ext cx="4442373" cy="0"/>
          </a:xfrm>
          <a:prstGeom prst="line">
            <a:avLst/>
          </a:prstGeom>
          <a:solidFill>
            <a:srgbClr val="0183B7"/>
          </a:solidFill>
          <a:ln w="952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475489" y="1655234"/>
            <a:ext cx="7443707" cy="3936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187523" indent="-18573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1pPr>
            <a:lvl2pPr marL="386656" indent="-193775" algn="l" rtl="0" eaLnBrk="1" fontAlgn="base" hangingPunct="1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2pPr>
            <a:lvl3pPr marL="546497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3pPr>
            <a:lvl4pPr marL="706339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4pPr>
            <a:lvl5pPr marL="773311" indent="-66973" algn="l" rtl="0" eaLnBrk="1" fontAlgn="base" hangingPunct="1">
              <a:lnSpc>
                <a:spcPct val="95000"/>
              </a:lnSpc>
              <a:spcBef>
                <a:spcPts val="675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34" charset="0"/>
              <a:buChar char="»"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5pPr>
            <a:lvl6pPr marL="141624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6pPr>
            <a:lvl7pPr marL="167342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7pPr>
            <a:lvl8pPr marL="193059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8pPr>
            <a:lvl9pPr marL="218777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9pPr>
          </a:lstStyle>
          <a:p>
            <a:pPr marL="250024" indent="-247644" defTabSz="1219170">
              <a:spcBef>
                <a:spcPts val="1600"/>
              </a:spcBef>
              <a:defRPr/>
            </a:pPr>
            <a:r>
              <a:rPr lang="en-US" sz="2400" kern="0">
                <a:solidFill>
                  <a:srgbClr val="595959">
                    <a:lumMod val="50000"/>
                  </a:srgbClr>
                </a:solidFill>
                <a:latin typeface="Arial"/>
              </a:rPr>
              <a:t>Virtual Forwarder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Feature rich, high performance, </a:t>
            </a:r>
            <a:b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</a:br>
            <a: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highly scale virtual switch-router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Leverages hardware accelerators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Runs in user space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en-US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Modular and easy extensible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>
                <a:solidFill>
                  <a:srgbClr val="595959">
                    <a:lumMod val="50000"/>
                  </a:srgbClr>
                </a:solidFill>
                <a:latin typeface="Arial"/>
              </a:rPr>
              <a:t>Forwarder Diversity: Hardware and Software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Virtual Domains link and interact with physical domains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>
                <a:solidFill>
                  <a:srgbClr val="595959">
                    <a:lumMod val="50000"/>
                  </a:srgbClr>
                </a:solidFill>
                <a:latin typeface="Arial"/>
              </a:rPr>
              <a:t>Domains and Policy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595959">
                    <a:lumMod val="50000"/>
                  </a:srgbClr>
                </a:solidFill>
                <a:latin typeface="Arial"/>
              </a:rPr>
              <a:t>Connectivity should reflect business logic instead of physical L2/L3 constructs</a:t>
            </a:r>
            <a:endParaRPr lang="de-DE" sz="2133" kern="0" dirty="0">
              <a:solidFill>
                <a:srgbClr val="595959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646708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6A97DD0-5BE7-4856-A2A9-C42C6688E60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Networking Foundation for NFV Infrastructure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>
                <a:solidFill>
                  <a:schemeClr val="accent1">
                    <a:lumMod val="75000"/>
                  </a:schemeClr>
                </a:solidFill>
              </a:rPr>
              <a:t>Choices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/>
          <a:srcRect l="20532" r="6112"/>
          <a:stretch/>
        </p:blipFill>
        <p:spPr>
          <a:xfrm>
            <a:off x="5745655" y="1933525"/>
            <a:ext cx="6180767" cy="3493152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475489" y="1655234"/>
            <a:ext cx="5017919" cy="3936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187523" indent="-18573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1pPr>
            <a:lvl2pPr marL="386656" indent="-193775" algn="l" rtl="0" eaLnBrk="1" fontAlgn="base" hangingPunct="1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2pPr>
            <a:lvl3pPr marL="546497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3pPr>
            <a:lvl4pPr marL="706339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4pPr>
            <a:lvl5pPr marL="773311" indent="-66973" algn="l" rtl="0" eaLnBrk="1" fontAlgn="base" hangingPunct="1">
              <a:lnSpc>
                <a:spcPct val="95000"/>
              </a:lnSpc>
              <a:spcBef>
                <a:spcPts val="675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34" charset="0"/>
              <a:buChar char="»"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5pPr>
            <a:lvl6pPr marL="141624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6pPr>
            <a:lvl7pPr marL="167342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7pPr>
            <a:lvl8pPr marL="193059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8pPr>
            <a:lvl9pPr marL="218777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9pPr>
          </a:lstStyle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>
                <a:solidFill>
                  <a:srgbClr val="676767">
                    <a:lumMod val="50000"/>
                  </a:srgbClr>
                </a:solidFill>
                <a:latin typeface="Arial"/>
              </a:rPr>
              <a:t>VPP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Highly scalable, high</a:t>
            </a:r>
            <a:b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</a:b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performance, extensible virtual</a:t>
            </a:r>
            <a:b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</a:b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forwarder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>
                <a:solidFill>
                  <a:srgbClr val="676767">
                    <a:lumMod val="50000"/>
                  </a:srgbClr>
                </a:solidFill>
                <a:latin typeface="Arial"/>
              </a:rPr>
              <a:t>OpenDaylight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Extensible controller platform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Group Based Policy to separate</a:t>
            </a:r>
            <a:b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</a:b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business logic from network </a:t>
            </a:r>
            <a:b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</a:b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constructs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Support for a diverse set of network devices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>
                <a:solidFill>
                  <a:srgbClr val="676767">
                    <a:lumMod val="50000"/>
                  </a:srgbClr>
                </a:solidFill>
                <a:latin typeface="Arial"/>
              </a:rPr>
              <a:t>Clustering for HA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endParaRPr lang="en-US" sz="2133" kern="0" dirty="0">
              <a:solidFill>
                <a:srgbClr val="676767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823610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Evolving The OPNFV Scenario Set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4"/>
            <a:ext cx="5961102" cy="4194649"/>
          </a:xfrm>
        </p:spPr>
        <p:txBody>
          <a:bodyPr>
            <a:normAutofit fontScale="92500" lnSpcReduction="10000"/>
          </a:bodyPr>
          <a:lstStyle/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OPNFV performs system </a:t>
            </a:r>
            <a:r>
              <a:rPr lang="de-DE" sz="2400" dirty="0">
                <a:solidFill>
                  <a:srgbClr val="676767">
                    <a:lumMod val="50000"/>
                  </a:srgbClr>
                </a:solidFill>
                <a:latin typeface="Arial"/>
              </a:rPr>
              <a:t>i</a:t>
            </a:r>
            <a:r>
              <a:rPr lang="de-DE" sz="2400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ntegration as an open community effort</a:t>
            </a:r>
            <a:r>
              <a:rPr lang="en-US" sz="2400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: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Create Components (in lock-step with Upstream Communities)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Compose / Deploy / Test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2133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Interate (in a distributed, multi-vendor CI/CD system)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 dirty="0">
                <a:solidFill>
                  <a:srgbClr val="676767">
                    <a:lumMod val="50000"/>
                  </a:srgbClr>
                </a:solidFill>
                <a:latin typeface="Arial"/>
              </a:rPr>
              <a:t>OPNFV scenarios in the Brahmaputra release were focused on OVS as virtual forwarder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 dirty="0">
                <a:solidFill>
                  <a:srgbClr val="C00000"/>
                </a:solidFill>
                <a:latin typeface="Arial"/>
              </a:rPr>
              <a:t>Create a new stack which significantly evolves networking for NFV: Introduce</a:t>
            </a:r>
            <a:br>
              <a:rPr lang="de-DE" sz="2400" kern="0" dirty="0">
                <a:solidFill>
                  <a:srgbClr val="C00000"/>
                </a:solidFill>
                <a:latin typeface="Arial"/>
              </a:rPr>
            </a:br>
            <a:r>
              <a:rPr lang="de-DE" sz="2400" kern="0" dirty="0">
                <a:solidFill>
                  <a:srgbClr val="C00000"/>
                </a:solidFill>
                <a:latin typeface="Arial"/>
              </a:rPr>
              <a:t>Scenarios with VPP for OPNFV Colorado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endParaRPr lang="de-DE" sz="2400" kern="0" dirty="0">
              <a:solidFill>
                <a:srgbClr val="676767">
                  <a:lumMod val="50000"/>
                </a:srgbClr>
              </a:solidFill>
              <a:latin typeface="Arial"/>
            </a:endParaRPr>
          </a:p>
          <a:p>
            <a:pPr marL="250024" indent="-247644" defTabSz="1219170">
              <a:spcBef>
                <a:spcPts val="1600"/>
              </a:spcBef>
              <a:defRPr/>
            </a:pPr>
            <a:endParaRPr lang="de-DE" sz="2400" kern="0" dirty="0">
              <a:solidFill>
                <a:srgbClr val="676767">
                  <a:lumMod val="50000"/>
                </a:srgbClr>
              </a:solidFill>
              <a:latin typeface="Arial"/>
            </a:endParaRPr>
          </a:p>
          <a:p>
            <a:endParaRPr lang="de-D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7DD0-5BE7-4856-A2A9-C42C6688E607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29" name="Group 28"/>
          <p:cNvGrpSpPr/>
          <p:nvPr/>
        </p:nvGrpSpPr>
        <p:grpSpPr>
          <a:xfrm>
            <a:off x="6799302" y="1559128"/>
            <a:ext cx="4967201" cy="4193535"/>
            <a:chOff x="5222533" y="1195621"/>
            <a:chExt cx="3519987" cy="2971731"/>
          </a:xfrm>
        </p:grpSpPr>
        <p:sp>
          <p:nvSpPr>
            <p:cNvPr id="28" name="Rounded Rectangle 27"/>
            <p:cNvSpPr/>
            <p:nvPr/>
          </p:nvSpPr>
          <p:spPr>
            <a:xfrm>
              <a:off x="6485911" y="3720577"/>
              <a:ext cx="2256609" cy="446774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bg1"/>
                  </a:solidFill>
                  <a:latin typeface="Helvetica Neue Light"/>
                </a:rPr>
                <a:t>                                       +  VPP</a:t>
              </a:r>
              <a:endParaRPr lang="en-US" sz="1400" dirty="0">
                <a:solidFill>
                  <a:schemeClr val="bg1"/>
                </a:solidFill>
                <a:latin typeface="Helvetica Neue Light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5222533" y="1599380"/>
              <a:ext cx="1188039" cy="4467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Install Tools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222533" y="2137514"/>
              <a:ext cx="1188039" cy="4467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VM Control</a:t>
              </a: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222533" y="2675648"/>
              <a:ext cx="1188039" cy="4467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Network Control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6485911" y="1599380"/>
              <a:ext cx="1565014" cy="4467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Apex, Compass,</a:t>
              </a:r>
              <a:b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</a:br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Fuel, Juju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6485911" y="2137514"/>
              <a:ext cx="1565014" cy="4467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OpenStack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6485911" y="2675646"/>
              <a:ext cx="1565014" cy="4467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OpenDaylight,</a:t>
              </a:r>
              <a:b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</a:br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ONOS, OpenContrail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222533" y="3201754"/>
              <a:ext cx="1188039" cy="4467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Hypervisor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6485911" y="3201753"/>
              <a:ext cx="1565014" cy="4467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KVM, KVM4NFV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222533" y="3720578"/>
              <a:ext cx="1188039" cy="446774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Forwarder</a:t>
              </a: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485911" y="3720577"/>
              <a:ext cx="1565014" cy="446774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OVS, OVS-DPDK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576822" y="1195621"/>
              <a:ext cx="1383191" cy="3795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90000"/>
                </a:lnSpc>
                <a:spcBef>
                  <a:spcPts val="800"/>
                </a:spcBef>
              </a:pPr>
              <a:r>
                <a:rPr lang="de-DE" sz="1600" dirty="0"/>
                <a:t>Components in </a:t>
              </a:r>
              <a:br>
                <a:rPr lang="de-DE" sz="1600" dirty="0"/>
              </a:br>
              <a:r>
                <a:rPr lang="de-DE" sz="1600" dirty="0"/>
                <a:t>OPNFV</a:t>
              </a:r>
              <a:endParaRPr lang="en-US" sz="1600" dirty="0" err="1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5480036" y="1278721"/>
              <a:ext cx="658176" cy="22246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90000"/>
                </a:lnSpc>
                <a:spcBef>
                  <a:spcPts val="800"/>
                </a:spcBef>
              </a:pPr>
              <a:r>
                <a:rPr lang="de-DE" sz="1600" dirty="0"/>
                <a:t>Category</a:t>
              </a:r>
              <a:endParaRPr lang="en-US" sz="1600" dirty="0" err="1"/>
            </a:p>
          </p:txBody>
        </p:sp>
      </p:grpSp>
      <p:pic>
        <p:nvPicPr>
          <p:cNvPr id="30" name="Picture 2" descr="https://www.iol.unh.edu/sites/default/files/test-services/opnfv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781" y="747227"/>
            <a:ext cx="1984759" cy="42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91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OPNFV FastDataStacks (FDS)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25624"/>
            <a:ext cx="5073752" cy="4046669"/>
          </a:xfrm>
        </p:spPr>
        <p:txBody>
          <a:bodyPr>
            <a:normAutofit lnSpcReduction="10000"/>
          </a:bodyPr>
          <a:lstStyle/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Integrate VPP into existing </a:t>
            </a:r>
            <a:br>
              <a:rPr lang="de-DE" sz="2400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</a:br>
            <a:r>
              <a:rPr lang="de-DE" sz="2400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OPNFV scenarios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400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Initial scenarios</a:t>
            </a:r>
          </a:p>
          <a:p>
            <a:pPr lvl="1" indent="-247644">
              <a:spcBef>
                <a:spcPts val="1600"/>
              </a:spcBef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OpenStack – ODL (Layer2) – VPP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dirty="0">
                <a:solidFill>
                  <a:srgbClr val="595959">
                    <a:lumMod val="50000"/>
                  </a:srgbClr>
                </a:solidFill>
                <a:latin typeface="Arial"/>
              </a:rPr>
              <a:t>OpenStack – ODL (Layer3) – VPP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dirty="0">
                <a:solidFill>
                  <a:srgbClr val="595959">
                    <a:lumMod val="50000"/>
                  </a:srgbClr>
                </a:solidFill>
                <a:latin typeface="Arial"/>
              </a:rPr>
              <a:t>OpenStack – VPP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dirty="0">
                <a:solidFill>
                  <a:srgbClr val="595959">
                    <a:lumMod val="50000"/>
                  </a:srgbClr>
                </a:solidFill>
                <a:latin typeface="Arial"/>
              </a:rPr>
              <a:t>...</a:t>
            </a:r>
          </a:p>
          <a:p>
            <a:pPr indent="-258360">
              <a:spcBef>
                <a:spcPts val="533"/>
              </a:spcBef>
            </a:pPr>
            <a:r>
              <a:rPr lang="de-DE" sz="2400" dirty="0">
                <a:solidFill>
                  <a:srgbClr val="595959">
                    <a:lumMod val="50000"/>
                  </a:srgbClr>
                </a:solidFill>
                <a:latin typeface="Arial"/>
              </a:rPr>
              <a:t>Diverse set of contributors:</a:t>
            </a:r>
            <a:br>
              <a:rPr lang="de-DE" sz="2400" dirty="0">
                <a:solidFill>
                  <a:srgbClr val="595959">
                    <a:lumMod val="50000"/>
                  </a:srgbClr>
                </a:solidFill>
                <a:latin typeface="Arial"/>
              </a:rPr>
            </a:br>
            <a:r>
              <a:rPr lang="de-DE" sz="2400" dirty="0">
                <a:solidFill>
                  <a:srgbClr val="595959">
                    <a:lumMod val="50000"/>
                  </a:srgbClr>
                </a:solidFill>
                <a:latin typeface="Arial"/>
              </a:rPr>
              <a:t> </a:t>
            </a:r>
            <a:br>
              <a:rPr lang="de-DE" sz="2400" dirty="0">
                <a:solidFill>
                  <a:srgbClr val="595959">
                    <a:lumMod val="50000"/>
                  </a:srgbClr>
                </a:solidFill>
                <a:latin typeface="Arial"/>
              </a:rPr>
            </a:br>
            <a:endParaRPr lang="en-US" sz="2400" dirty="0">
              <a:solidFill>
                <a:srgbClr val="676767"/>
              </a:solidFill>
              <a:latin typeface="Arial"/>
              <a:hlinkClick r:id="rId2"/>
            </a:endParaRP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en-US" sz="2400" kern="0" dirty="0">
                <a:solidFill>
                  <a:srgbClr val="676767"/>
                </a:solidFill>
                <a:latin typeface="Arial"/>
                <a:hlinkClick r:id="rId2"/>
              </a:rPr>
              <a:t>https://wiki.opnfv.org/display/fds</a:t>
            </a:r>
            <a:r>
              <a:rPr lang="en-US" sz="2400" kern="0" dirty="0">
                <a:solidFill>
                  <a:srgbClr val="676767"/>
                </a:solidFill>
                <a:latin typeface="Arial"/>
              </a:rPr>
              <a:t> </a:t>
            </a:r>
            <a:endParaRPr lang="de-DE" sz="2400" kern="0" dirty="0">
              <a:solidFill>
                <a:srgbClr val="595959">
                  <a:lumMod val="50000"/>
                </a:srgbClr>
              </a:solidFill>
              <a:latin typeface="Arial"/>
            </a:endParaRPr>
          </a:p>
          <a:p>
            <a:pPr marL="250024" indent="-247644" defTabSz="1219170">
              <a:spcBef>
                <a:spcPts val="1600"/>
              </a:spcBef>
              <a:defRPr/>
            </a:pPr>
            <a:endParaRPr lang="en-US" sz="2400" kern="0" dirty="0">
              <a:solidFill>
                <a:srgbClr val="676767"/>
              </a:solidFill>
              <a:latin typeface="Arial"/>
            </a:endParaRPr>
          </a:p>
          <a:p>
            <a:endParaRPr lang="de-D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97DD0-5BE7-4856-A2A9-C42C6688E607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6007512" y="1845924"/>
            <a:ext cx="5640992" cy="3623773"/>
            <a:chOff x="4408758" y="1393066"/>
            <a:chExt cx="4706865" cy="2717830"/>
          </a:xfrm>
        </p:grpSpPr>
        <p:sp>
          <p:nvSpPr>
            <p:cNvPr id="8" name="Rounded Rectangle 7"/>
            <p:cNvSpPr/>
            <p:nvPr/>
          </p:nvSpPr>
          <p:spPr>
            <a:xfrm>
              <a:off x="4408758" y="1393066"/>
              <a:ext cx="1257369" cy="47284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Install Tools</a:t>
              </a: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408758" y="1962604"/>
              <a:ext cx="1257369" cy="47284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VM Control</a:t>
              </a: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408758" y="2532141"/>
              <a:ext cx="1257369" cy="47284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Network Control</a:t>
              </a: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745862" y="1393066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Apex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5745862" y="1962604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OpenStack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5745862" y="2532139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OpenDaylight</a:t>
              </a:r>
              <a:b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</a:br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L2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408758" y="3088949"/>
              <a:ext cx="1257369" cy="47284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Hypervisor</a:t>
              </a: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5745862" y="3088948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KVM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4408758" y="3638050"/>
              <a:ext cx="1257369" cy="47284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Forwarder</a:t>
              </a: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45862" y="3638049"/>
              <a:ext cx="1070097" cy="4728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bg1"/>
                  </a:solidFill>
                  <a:latin typeface="Helvetica Neue Light"/>
                </a:rPr>
                <a:t>VPP</a:t>
              </a:r>
              <a:endParaRPr lang="en-US" sz="1400" dirty="0">
                <a:solidFill>
                  <a:schemeClr val="bg1"/>
                </a:solidFill>
                <a:latin typeface="Helvetica Neue Light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6895694" y="1393066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Apex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6895694" y="1962604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OpenStack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6895694" y="2532139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OpenDaylight</a:t>
              </a:r>
              <a:b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</a:br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L3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6895694" y="3088948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KVM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6895694" y="3638049"/>
              <a:ext cx="1070097" cy="4728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bg1"/>
                  </a:solidFill>
                  <a:latin typeface="Helvetica Neue Light"/>
                </a:rPr>
                <a:t>VPP</a:t>
              </a:r>
              <a:endParaRPr lang="en-US" sz="1400" dirty="0">
                <a:solidFill>
                  <a:schemeClr val="bg1"/>
                </a:solidFill>
                <a:latin typeface="Helvetica Neue Light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8045526" y="1393066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Apex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8045526" y="1962604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OpenStack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8045526" y="3088948"/>
              <a:ext cx="1070097" cy="472846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tx1">
                      <a:lumMod val="50000"/>
                    </a:schemeClr>
                  </a:solidFill>
                  <a:latin typeface="Helvetica Neue Light"/>
                </a:rPr>
                <a:t>KVM</a:t>
              </a:r>
              <a:endParaRPr lang="en-US" sz="1400" dirty="0">
                <a:solidFill>
                  <a:schemeClr val="tx1">
                    <a:lumMod val="50000"/>
                  </a:schemeClr>
                </a:solidFill>
                <a:latin typeface="Helvetica Neue Light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8045526" y="3638049"/>
              <a:ext cx="1070097" cy="472846"/>
            </a:xfrm>
            <a:prstGeom prst="roundRect">
              <a:avLst/>
            </a:prstGeom>
            <a:solidFill>
              <a:srgbClr val="C0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1400" dirty="0">
                  <a:solidFill>
                    <a:schemeClr val="bg1"/>
                  </a:solidFill>
                  <a:latin typeface="Helvetica Neue Light"/>
                </a:rPr>
                <a:t>VPP</a:t>
              </a:r>
              <a:endParaRPr lang="en-US" sz="1400" dirty="0">
                <a:solidFill>
                  <a:schemeClr val="bg1"/>
                </a:solidFill>
                <a:latin typeface="Helvetica Neue Light"/>
              </a:endParaRPr>
            </a:p>
          </p:txBody>
        </p:sp>
      </p:grpSp>
      <p:pic>
        <p:nvPicPr>
          <p:cNvPr id="32" name="Picture 2" descr="https://www.iol.unh.edu/sites/default/files/test-services/opnfv-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9241" y="813006"/>
            <a:ext cx="1984759" cy="42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https://upload.wikimedia.org/wikipedia/commons/thumb/c/c9/Intel-logo.svg/500px-Intel-logo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0195" y="4676404"/>
            <a:ext cx="560211" cy="370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upload.wikimedia.org/wikipedia/commons/thumb/6/64/Cisco_logo.svg/320px-Cisco_logo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258" y="4686690"/>
            <a:ext cx="542379" cy="30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s://upload.wikimedia.org/wikipedia/commons/thumb/0/00/Huawei.svg/225px-Huawei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507" y="4643520"/>
            <a:ext cx="389696" cy="391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upload.wikimedia.org/wikipedia/en/thumb/6/6c/RedHat.svg/320px-RedHat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4055" y="4706965"/>
            <a:ext cx="962299" cy="3097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https://media.licdn.com/media/p/1/005/03b/3ab/06fd053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1773" y="4684033"/>
            <a:ext cx="1058607" cy="35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3923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367609A-C568-430E-B44C-EE276BD0C66A}" type="slidenum">
              <a:rPr lang="en-US" altLang="en-US" smtClean="0"/>
              <a:pPr/>
              <a:t>14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FDS Development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sz="2133" dirty="0">
                <a:solidFill>
                  <a:schemeClr val="accent1">
                    <a:lumMod val="75000"/>
                  </a:schemeClr>
                </a:solidFill>
              </a:rPr>
              <a:t>Component development, Systems Integration, Testing</a:t>
            </a:r>
            <a:endParaRPr lang="en-US" sz="2133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7532569" y="468203"/>
            <a:ext cx="4355903" cy="1187031"/>
          </a:xfrm>
          <a:prstGeom prst="roundRect">
            <a:avLst>
              <a:gd name="adj" fmla="val 2807"/>
            </a:avLst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chemeClr val="tx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467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7532569" y="1875831"/>
            <a:ext cx="4355903" cy="1976879"/>
          </a:xfrm>
          <a:prstGeom prst="roundRect">
            <a:avLst>
              <a:gd name="adj" fmla="val 2807"/>
            </a:avLst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chemeClr val="tx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467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532569" y="4266193"/>
            <a:ext cx="4355903" cy="1375359"/>
          </a:xfrm>
          <a:prstGeom prst="roundRect">
            <a:avLst>
              <a:gd name="adj" fmla="val 2807"/>
            </a:avLst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chemeClr val="tx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467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0577846" y="3413990"/>
            <a:ext cx="1349175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/>
            <a:r>
              <a:rPr lang="de-DE" sz="1467" dirty="0">
                <a:solidFill>
                  <a:prstClr val="black"/>
                </a:solidFill>
                <a:latin typeface="Calibri" panose="020F0502020204030204"/>
              </a:rPr>
              <a:t>OpenDaylight</a:t>
            </a:r>
            <a:endParaRPr lang="en-US" sz="1467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1026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1491" y="5023664"/>
            <a:ext cx="797317" cy="458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/>
          <p:cNvSpPr/>
          <p:nvPr/>
        </p:nvSpPr>
        <p:spPr>
          <a:xfrm>
            <a:off x="7720490" y="1127162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Neutron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7720490" y="1941351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Neutron NorthBound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720491" y="2384279"/>
            <a:ext cx="2727256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GBP Neutron Mapper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9122671" y="3287559"/>
            <a:ext cx="1325076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Topology Mgr vBD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7721070" y="4350895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Honeycomb (Dataplane Agent)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721070" y="4738058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VPP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9122671" y="1520547"/>
            <a:ext cx="0" cy="428125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cxnSp>
        <p:nvCxnSpPr>
          <p:cNvPr id="40" name="Straight Arrow Connector 39"/>
          <p:cNvCxnSpPr/>
          <p:nvPr/>
        </p:nvCxnSpPr>
        <p:spPr>
          <a:xfrm>
            <a:off x="8414235" y="3678498"/>
            <a:ext cx="0" cy="672397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41" name="TextBox 40"/>
          <p:cNvSpPr txBox="1"/>
          <p:nvPr/>
        </p:nvSpPr>
        <p:spPr>
          <a:xfrm>
            <a:off x="9227267" y="1604393"/>
            <a:ext cx="4867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/>
            <a:r>
              <a:rPr lang="de-DE" sz="1200" dirty="0">
                <a:solidFill>
                  <a:prstClr val="black"/>
                </a:solidFill>
                <a:latin typeface="Calibri" panose="020F0502020204030204"/>
              </a:rPr>
              <a:t>REST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501479" y="3901783"/>
            <a:ext cx="10917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/>
            <a:r>
              <a:rPr lang="de-DE" sz="1200" dirty="0">
                <a:solidFill>
                  <a:prstClr val="black"/>
                </a:solidFill>
                <a:latin typeface="Calibri" panose="020F0502020204030204"/>
              </a:rPr>
              <a:t>Netconf/YANG</a:t>
            </a:r>
            <a:endParaRPr lang="en-US" sz="12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7720490" y="659135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...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720489" y="3287558"/>
            <a:ext cx="1325079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VPP renderer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21070" y="5128998"/>
            <a:ext cx="2727257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DPDK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2" name="Picture 2" descr="https://ask.opendaylight.org/upfiles/odp_logo_db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4476" y="3090464"/>
            <a:ext cx="1087264" cy="359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nauges.typepad.com/.a/6a00d8345167aa69e201b8d08d1f83970c-pi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9581" y="982861"/>
            <a:ext cx="721136" cy="637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0" name="Rectangle 59"/>
          <p:cNvSpPr/>
          <p:nvPr/>
        </p:nvSpPr>
        <p:spPr>
          <a:xfrm>
            <a:off x="7720491" y="2836939"/>
            <a:ext cx="2727256" cy="390940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GBP Renderer Manager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cxnSp>
        <p:nvCxnSpPr>
          <p:cNvPr id="61" name="Straight Arrow Connector 60"/>
          <p:cNvCxnSpPr/>
          <p:nvPr/>
        </p:nvCxnSpPr>
        <p:spPr>
          <a:xfrm>
            <a:off x="9796963" y="3678498"/>
            <a:ext cx="0" cy="672397"/>
          </a:xfrm>
          <a:prstGeom prst="straightConnector1">
            <a:avLst/>
          </a:prstGeom>
          <a:noFill/>
          <a:ln w="6350" cap="flat" cmpd="sng" algn="ctr">
            <a:solidFill>
              <a:sysClr val="windowText" lastClr="000000"/>
            </a:solidFill>
            <a:prstDash val="solid"/>
            <a:miter lim="800000"/>
            <a:headEnd type="triangle"/>
            <a:tailEnd type="triangle"/>
          </a:ln>
          <a:effectLst/>
        </p:spPr>
      </p:cxnSp>
      <p:sp>
        <p:nvSpPr>
          <p:cNvPr id="63" name="Rounded Rectangle 62"/>
          <p:cNvSpPr/>
          <p:nvPr/>
        </p:nvSpPr>
        <p:spPr>
          <a:xfrm>
            <a:off x="7532569" y="5698161"/>
            <a:ext cx="4355903" cy="856911"/>
          </a:xfrm>
          <a:prstGeom prst="roundRect">
            <a:avLst>
              <a:gd name="adj" fmla="val 2807"/>
            </a:avLst>
          </a:prstGeom>
          <a:solidFill>
            <a:sysClr val="window" lastClr="FFFFFF">
              <a:lumMod val="95000"/>
            </a:sysClr>
          </a:solidFill>
          <a:ln w="12700" cap="flat" cmpd="sng" algn="ctr">
            <a:solidFill>
              <a:schemeClr val="tx1"/>
            </a:solidFill>
            <a:prstDash val="sysDot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endParaRPr lang="en-US" sz="1467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7721071" y="5833244"/>
            <a:ext cx="1324496" cy="48697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System Install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9122671" y="5833244"/>
            <a:ext cx="1324496" cy="486979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400" kern="0" dirty="0">
                <a:solidFill>
                  <a:prstClr val="black"/>
                </a:solidFill>
                <a:latin typeface="Calibri" panose="020F0502020204030204"/>
              </a:rPr>
              <a:t>System Test</a:t>
            </a:r>
            <a:endParaRPr lang="en-US" sz="1400" kern="0" dirty="0">
              <a:solidFill>
                <a:prstClr val="black"/>
              </a:solidFill>
              <a:latin typeface="Calibri" panose="020F0502020204030204"/>
            </a:endParaRPr>
          </a:p>
        </p:txBody>
      </p:sp>
      <p:pic>
        <p:nvPicPr>
          <p:cNvPr id="9218" name="Picture 2" descr="https://www.iol.unh.edu/sites/default/files/test-services/opnfv-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2464" y="6224946"/>
            <a:ext cx="1200963" cy="260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TextBox 65"/>
          <p:cNvSpPr txBox="1"/>
          <p:nvPr/>
        </p:nvSpPr>
        <p:spPr>
          <a:xfrm>
            <a:off x="1859999" y="6386096"/>
            <a:ext cx="7365021" cy="577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1" dirty="0">
                <a:solidFill>
                  <a:schemeClr val="tx1">
                    <a:lumMod val="50000"/>
                  </a:schemeClr>
                </a:solidFill>
              </a:rPr>
              <a:t>See also:</a:t>
            </a:r>
            <a:br>
              <a:rPr lang="de-DE" sz="1051" dirty="0">
                <a:solidFill>
                  <a:schemeClr val="tx1">
                    <a:lumMod val="50000"/>
                  </a:schemeClr>
                </a:solidFill>
              </a:rPr>
            </a:br>
            <a:r>
              <a:rPr lang="de-DE" sz="1051" dirty="0">
                <a:solidFill>
                  <a:schemeClr val="tx1">
                    <a:lumMod val="50000"/>
                  </a:schemeClr>
                </a:solidFill>
              </a:rPr>
              <a:t>FDS Architecture: </a:t>
            </a:r>
            <a:r>
              <a:rPr lang="de-DE" sz="1051" dirty="0">
                <a:solidFill>
                  <a:schemeClr val="tx1">
                    <a:lumMod val="50000"/>
                  </a:schemeClr>
                </a:solidFill>
                <a:hlinkClick r:id="rId6"/>
              </a:rPr>
              <a:t>https://wiki.opnfv.org/display/fds/OpenStack-ODL-VPP+integration+design+and+architecture</a:t>
            </a:r>
            <a:r>
              <a:rPr lang="de-DE" sz="1051" dirty="0">
                <a:solidFill>
                  <a:schemeClr val="tx1">
                    <a:lumMod val="50000"/>
                  </a:schemeClr>
                </a:solidFill>
              </a:rPr>
              <a:t> </a:t>
            </a:r>
            <a:endParaRPr lang="en-US" sz="1051" dirty="0">
              <a:solidFill>
                <a:schemeClr val="tx1">
                  <a:lumMod val="50000"/>
                </a:schemeClr>
              </a:solidFill>
            </a:endParaRPr>
          </a:p>
          <a:p>
            <a:endParaRPr lang="en-US" sz="105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3" name="Content Placeholder 6"/>
          <p:cNvSpPr txBox="1">
            <a:spLocks/>
          </p:cNvSpPr>
          <p:nvPr/>
        </p:nvSpPr>
        <p:spPr bwMode="auto">
          <a:xfrm>
            <a:off x="403949" y="1481564"/>
            <a:ext cx="7139808" cy="3936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>
            <a:lvl1pPr marL="187523" indent="-185738" algn="l" rtl="0" eaLnBrk="1" fontAlgn="base" hangingPunct="1">
              <a:lnSpc>
                <a:spcPct val="90000"/>
              </a:lnSpc>
              <a:spcBef>
                <a:spcPts val="1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1pPr>
            <a:lvl2pPr marL="386656" indent="-193775" algn="l" rtl="0" eaLnBrk="1" fontAlgn="base" hangingPunct="1">
              <a:lnSpc>
                <a:spcPct val="90000"/>
              </a:lnSpc>
              <a:spcBef>
                <a:spcPts val="4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2pPr>
            <a:lvl3pPr marL="546497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3pPr>
            <a:lvl4pPr marL="706339" indent="-159842" algn="l" rtl="0" eaLnBrk="1" fontAlgn="base" hangingPunct="1">
              <a:lnSpc>
                <a:spcPct val="90000"/>
              </a:lnSpc>
              <a:spcBef>
                <a:spcPts val="200"/>
              </a:spcBef>
              <a:spcAft>
                <a:spcPct val="0"/>
              </a:spcAft>
              <a:buClrTx/>
              <a:buSzPct val="80000"/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4pPr>
            <a:lvl5pPr marL="773311" indent="-66973" algn="l" rtl="0" eaLnBrk="1" fontAlgn="base" hangingPunct="1">
              <a:lnSpc>
                <a:spcPct val="95000"/>
              </a:lnSpc>
              <a:spcBef>
                <a:spcPts val="675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34" charset="0"/>
              <a:buChar char="»"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Arial" pitchFamily="34" charset="0"/>
              </a:defRPr>
            </a:lvl5pPr>
            <a:lvl6pPr marL="141624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6pPr>
            <a:lvl7pPr marL="167342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7pPr>
            <a:lvl8pPr marL="1930598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8pPr>
            <a:lvl9pPr marL="2187773" indent="-128588" algn="l" rtl="0" eaLnBrk="1" fontAlgn="base" hangingPunct="1">
              <a:lnSpc>
                <a:spcPct val="95000"/>
              </a:lnSpc>
              <a:spcBef>
                <a:spcPts val="1013"/>
              </a:spcBef>
              <a:spcAft>
                <a:spcPct val="0"/>
              </a:spcAft>
              <a:buClr>
                <a:srgbClr val="FFFFFF"/>
              </a:buClr>
              <a:buSzPct val="100000"/>
              <a:buFont typeface="Arial" pitchFamily="-107" charset="0"/>
              <a:buChar char="»"/>
              <a:defRPr>
                <a:solidFill>
                  <a:schemeClr val="tx1"/>
                </a:solidFill>
                <a:latin typeface="+mn-lt"/>
                <a:ea typeface="+mn-ea"/>
                <a:cs typeface="+mn-cs"/>
                <a:sym typeface="Arial" pitchFamily="-107" charset="0"/>
              </a:defRPr>
            </a:lvl9pPr>
          </a:lstStyle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133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OpenDaylight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GBP Neutron Mapper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GBP Renderer Manager enhancements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VPP Renderer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Virtual Bridge Domain Mgr / Topology Manager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133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FD.io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HoneyComb – Enhancements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VPP – Enhancements 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CSIT – VPP component tests</a:t>
            </a:r>
          </a:p>
          <a:p>
            <a:pPr marL="250024" indent="-247644" defTabSz="1219170">
              <a:spcBef>
                <a:spcPts val="1600"/>
              </a:spcBef>
              <a:defRPr/>
            </a:pPr>
            <a:r>
              <a:rPr lang="de-DE" sz="2133" kern="0" dirty="0">
                <a:solidFill>
                  <a:schemeClr val="accent1">
                    <a:lumMod val="75000"/>
                  </a:schemeClr>
                </a:solidFill>
                <a:latin typeface="Arial"/>
              </a:rPr>
              <a:t>OPNFV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Installer: Integration of VPP into APEX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r>
              <a:rPr lang="de-DE" sz="1867" kern="0" dirty="0">
                <a:solidFill>
                  <a:srgbClr val="595959">
                    <a:lumMod val="50000"/>
                  </a:srgbClr>
                </a:solidFill>
                <a:latin typeface="Arial"/>
              </a:rPr>
              <a:t>System Test: FuncTest and Yardstick system test application to FDS</a:t>
            </a:r>
          </a:p>
          <a:p>
            <a:pPr marL="515528" lvl="1" indent="-258360" defTabSz="1219170">
              <a:spcBef>
                <a:spcPts val="533"/>
              </a:spcBef>
              <a:defRPr/>
            </a:pPr>
            <a:endParaRPr lang="de-DE" sz="1867" kern="0" dirty="0">
              <a:solidFill>
                <a:srgbClr val="595959">
                  <a:lumMod val="5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52033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/>
          <p:cNvSpPr/>
          <p:nvPr/>
        </p:nvSpPr>
        <p:spPr>
          <a:xfrm>
            <a:off x="6655186" y="5365288"/>
            <a:ext cx="1893221" cy="3130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Honeycomb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655186" y="5675361"/>
            <a:ext cx="1893221" cy="3130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VPP 2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801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 smtClean="0"/>
              <a:t>Example: Creating a Neutron </a:t>
            </a:r>
            <a:r>
              <a:rPr lang="en-US" sz="4000" dirty="0" err="1"/>
              <a:t>vhostuser</a:t>
            </a:r>
            <a:r>
              <a:rPr lang="en-US" sz="4000" dirty="0"/>
              <a:t> port on </a:t>
            </a:r>
            <a:r>
              <a:rPr lang="en-US" sz="4000" dirty="0" smtClean="0"/>
              <a:t>VPP</a:t>
            </a:r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1212945" y="6513319"/>
            <a:ext cx="479555" cy="366183"/>
          </a:xfrm>
          <a:prstGeom prst="rect">
            <a:avLst/>
          </a:prstGeom>
        </p:spPr>
        <p:txBody>
          <a:bodyPr/>
          <a:lstStyle/>
          <a:p>
            <a:fld id="{96A97DD0-5BE7-4856-A2A9-C42C6688E607}" type="slidenum">
              <a:rPr lang="en-US" sz="800" smtClean="0"/>
              <a:pPr/>
              <a:t>15</a:t>
            </a:fld>
            <a:endParaRPr lang="en-US" sz="800" dirty="0"/>
          </a:p>
        </p:txBody>
      </p:sp>
      <p:sp>
        <p:nvSpPr>
          <p:cNvPr id="9" name="Rectangle 8"/>
          <p:cNvSpPr/>
          <p:nvPr/>
        </p:nvSpPr>
        <p:spPr>
          <a:xfrm>
            <a:off x="4934166" y="4141652"/>
            <a:ext cx="3614244" cy="313099"/>
          </a:xfrm>
          <a:prstGeom prst="rect">
            <a:avLst/>
          </a:prstGeom>
          <a:solidFill>
            <a:srgbClr val="FFC00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Topology Manager (vBD)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91588" y="5365288"/>
            <a:ext cx="1893221" cy="3130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Honeycomb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91588" y="5675361"/>
            <a:ext cx="1893221" cy="31309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 cap="flat" cmpd="sng" algn="ctr">
            <a:solidFill>
              <a:schemeClr val="bg1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VPP 1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70566" y="4141652"/>
            <a:ext cx="3614244" cy="313099"/>
          </a:xfrm>
          <a:prstGeom prst="rect">
            <a:avLst/>
          </a:prstGeom>
          <a:solidFill>
            <a:srgbClr val="FFC00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VPP Renderer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0569" y="1419377"/>
            <a:ext cx="4463599" cy="313099"/>
          </a:xfrm>
          <a:prstGeom prst="rect">
            <a:avLst/>
          </a:prstGeom>
          <a:solidFill>
            <a:srgbClr val="92D05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Neutron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0567" y="2111816"/>
            <a:ext cx="4463599" cy="313099"/>
          </a:xfrm>
          <a:prstGeom prst="rect">
            <a:avLst/>
          </a:prstGeom>
          <a:solidFill>
            <a:srgbClr val="FFC00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Neutron NorthBound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0566" y="2788428"/>
            <a:ext cx="8077841" cy="313099"/>
          </a:xfrm>
          <a:prstGeom prst="rect">
            <a:avLst/>
          </a:prstGeom>
          <a:solidFill>
            <a:srgbClr val="FFC00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GBP Neutron Mapper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70566" y="3465040"/>
            <a:ext cx="8077841" cy="313099"/>
          </a:xfrm>
          <a:prstGeom prst="rect">
            <a:avLst/>
          </a:prstGeom>
          <a:solidFill>
            <a:srgbClr val="FFC000"/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GBP Renderer Manager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456780" y="4609511"/>
            <a:ext cx="978445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00" dirty="0">
                <a:latin typeface="+mj-lt"/>
              </a:rPr>
              <a:t>Netconf/</a:t>
            </a:r>
            <a:br>
              <a:rPr lang="de-DE" sz="1400" dirty="0">
                <a:latin typeface="+mj-lt"/>
              </a:rPr>
            </a:br>
            <a:r>
              <a:rPr lang="de-DE" sz="1400" dirty="0">
                <a:latin typeface="+mj-lt"/>
              </a:rPr>
              <a:t>YANG</a:t>
            </a:r>
            <a:endParaRPr lang="en-US" sz="1400" dirty="0" err="1">
              <a:latin typeface="+mj-lt"/>
            </a:endParaRPr>
          </a:p>
        </p:txBody>
      </p:sp>
      <p:sp>
        <p:nvSpPr>
          <p:cNvPr id="43" name="Freeform 42"/>
          <p:cNvSpPr/>
          <p:nvPr/>
        </p:nvSpPr>
        <p:spPr bwMode="auto">
          <a:xfrm>
            <a:off x="4704498" y="1647337"/>
            <a:ext cx="203373" cy="581572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0" name="Freeform 49"/>
          <p:cNvSpPr/>
          <p:nvPr/>
        </p:nvSpPr>
        <p:spPr bwMode="auto">
          <a:xfrm>
            <a:off x="4704498" y="2268366"/>
            <a:ext cx="203373" cy="581572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3" name="Line Callout 1 (Border and Accent Bar) 52"/>
          <p:cNvSpPr/>
          <p:nvPr/>
        </p:nvSpPr>
        <p:spPr bwMode="auto">
          <a:xfrm>
            <a:off x="7194072" y="1125813"/>
            <a:ext cx="4689624" cy="531353"/>
          </a:xfrm>
          <a:prstGeom prst="accentBorderCallout1">
            <a:avLst>
              <a:gd name="adj1" fmla="val 29300"/>
              <a:gd name="adj2" fmla="val -1479"/>
              <a:gd name="adj3" fmla="val 142830"/>
              <a:gd name="adj4" fmla="val -48702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POST PORT</a:t>
            </a:r>
            <a:br>
              <a:rPr lang="de-DE" sz="1467" dirty="0"/>
            </a:br>
            <a:r>
              <a:rPr lang="de-DE" sz="1467" dirty="0"/>
              <a:t>(id=uuid, host_id=vpp, vif_type=vhostuser)  </a:t>
            </a:r>
            <a:endParaRPr lang="en-US" sz="1467" dirty="0" err="1"/>
          </a:p>
        </p:txBody>
      </p:sp>
      <p:sp>
        <p:nvSpPr>
          <p:cNvPr id="54" name="Line Callout 1 (Border and Accent Bar) 53"/>
          <p:cNvSpPr/>
          <p:nvPr/>
        </p:nvSpPr>
        <p:spPr bwMode="auto">
          <a:xfrm>
            <a:off x="7194072" y="1783230"/>
            <a:ext cx="4689624" cy="366860"/>
          </a:xfrm>
          <a:prstGeom prst="accentBorderCallout1">
            <a:avLst>
              <a:gd name="adj1" fmla="val 29300"/>
              <a:gd name="adj2" fmla="val -1479"/>
              <a:gd name="adj3" fmla="val 195267"/>
              <a:gd name="adj4" fmla="val -48396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Update Port</a:t>
            </a:r>
            <a:endParaRPr lang="en-US" sz="1467" dirty="0" err="1"/>
          </a:p>
        </p:txBody>
      </p:sp>
      <p:sp>
        <p:nvSpPr>
          <p:cNvPr id="55" name="Line Callout 1 (Border and Accent Bar) 54"/>
          <p:cNvSpPr/>
          <p:nvPr/>
        </p:nvSpPr>
        <p:spPr bwMode="auto">
          <a:xfrm>
            <a:off x="7194072" y="2276733"/>
            <a:ext cx="4689624" cy="366860"/>
          </a:xfrm>
          <a:prstGeom prst="accentBorderCallout1">
            <a:avLst>
              <a:gd name="adj1" fmla="val 29300"/>
              <a:gd name="adj2" fmla="val -1479"/>
              <a:gd name="adj3" fmla="val 170437"/>
              <a:gd name="adj4" fmla="val -30712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85000"/>
              </a:lnSpc>
              <a:spcBef>
                <a:spcPts val="800"/>
              </a:spcBef>
            </a:pPr>
            <a:r>
              <a:rPr lang="de-DE" sz="1467" dirty="0"/>
              <a:t>Map Port to GBP Endpoint </a:t>
            </a:r>
            <a:br>
              <a:rPr lang="de-DE" sz="1467" dirty="0"/>
            </a:br>
            <a:r>
              <a:rPr lang="de-DE" sz="1467" dirty="0"/>
              <a:t>(Neutron specifics to Generic Endpoint mapping)</a:t>
            </a:r>
            <a:endParaRPr lang="en-US" sz="1467" dirty="0" err="1"/>
          </a:p>
        </p:txBody>
      </p:sp>
      <p:sp>
        <p:nvSpPr>
          <p:cNvPr id="56" name="Freeform 55"/>
          <p:cNvSpPr/>
          <p:nvPr/>
        </p:nvSpPr>
        <p:spPr bwMode="auto">
          <a:xfrm>
            <a:off x="8183863" y="3707483"/>
            <a:ext cx="203373" cy="581572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57" name="Line Callout 1 (Border and Accent Bar) 56"/>
          <p:cNvSpPr/>
          <p:nvPr/>
        </p:nvSpPr>
        <p:spPr bwMode="auto">
          <a:xfrm>
            <a:off x="7194072" y="2766227"/>
            <a:ext cx="4689624" cy="366860"/>
          </a:xfrm>
          <a:prstGeom prst="accentBorderCallout1">
            <a:avLst>
              <a:gd name="adj1" fmla="val 29300"/>
              <a:gd name="adj2" fmla="val -1479"/>
              <a:gd name="adj3" fmla="val 124597"/>
              <a:gd name="adj4" fmla="val -20071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Update/Create GBP Endpoint (L2 context, MAC,...)</a:t>
            </a:r>
            <a:endParaRPr lang="en-US" sz="1467" dirty="0" err="1"/>
          </a:p>
        </p:txBody>
      </p:sp>
      <p:sp>
        <p:nvSpPr>
          <p:cNvPr id="58" name="Line Callout 1 (Border and Accent Bar) 57"/>
          <p:cNvSpPr/>
          <p:nvPr/>
        </p:nvSpPr>
        <p:spPr bwMode="auto">
          <a:xfrm>
            <a:off x="7194072" y="3221137"/>
            <a:ext cx="4689624" cy="366860"/>
          </a:xfrm>
          <a:prstGeom prst="accentBorderCallout1">
            <a:avLst>
              <a:gd name="adj1" fmla="val 29300"/>
              <a:gd name="adj2" fmla="val -1479"/>
              <a:gd name="adj3" fmla="val 107408"/>
              <a:gd name="adj4" fmla="val -17083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Apply Policy</a:t>
            </a:r>
            <a:endParaRPr lang="en-US" sz="1467" dirty="0" err="1"/>
          </a:p>
        </p:txBody>
      </p:sp>
      <p:sp>
        <p:nvSpPr>
          <p:cNvPr id="59" name="Line Callout 1 (Border and Accent Bar) 58"/>
          <p:cNvSpPr/>
          <p:nvPr/>
        </p:nvSpPr>
        <p:spPr bwMode="auto">
          <a:xfrm>
            <a:off x="8863725" y="3702237"/>
            <a:ext cx="3019971" cy="366860"/>
          </a:xfrm>
          <a:prstGeom prst="accentBorderCallout1">
            <a:avLst>
              <a:gd name="adj1" fmla="val 29300"/>
              <a:gd name="adj2" fmla="val -1479"/>
              <a:gd name="adj3" fmla="val 65389"/>
              <a:gd name="adj4" fmla="val -15283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Update node(s), bridge-domain</a:t>
            </a:r>
            <a:endParaRPr lang="en-US" sz="1467" dirty="0" err="1"/>
          </a:p>
        </p:txBody>
      </p:sp>
      <p:sp>
        <p:nvSpPr>
          <p:cNvPr id="60" name="Freeform 59"/>
          <p:cNvSpPr/>
          <p:nvPr/>
        </p:nvSpPr>
        <p:spPr bwMode="auto">
          <a:xfrm flipH="1">
            <a:off x="2333539" y="3669110"/>
            <a:ext cx="203373" cy="581572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1" name="Freeform 60"/>
          <p:cNvSpPr/>
          <p:nvPr/>
        </p:nvSpPr>
        <p:spPr bwMode="auto">
          <a:xfrm>
            <a:off x="6044256" y="2988291"/>
            <a:ext cx="203373" cy="581572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2" name="Line Callout 1 (Border and Accent Bar) 61"/>
          <p:cNvSpPr/>
          <p:nvPr/>
        </p:nvSpPr>
        <p:spPr bwMode="auto">
          <a:xfrm>
            <a:off x="2820831" y="3818111"/>
            <a:ext cx="2282412" cy="366860"/>
          </a:xfrm>
          <a:prstGeom prst="accentBorderCallout1">
            <a:avLst>
              <a:gd name="adj1" fmla="val 57949"/>
              <a:gd name="adj2" fmla="val -1711"/>
              <a:gd name="adj3" fmla="val 21460"/>
              <a:gd name="adj4" fmla="val -20270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Update device end point</a:t>
            </a:r>
            <a:endParaRPr lang="en-US" sz="1467" dirty="0" err="1"/>
          </a:p>
        </p:txBody>
      </p:sp>
      <p:sp>
        <p:nvSpPr>
          <p:cNvPr id="63" name="Line Callout 1 (Border and Accent Bar) 62"/>
          <p:cNvSpPr/>
          <p:nvPr/>
        </p:nvSpPr>
        <p:spPr bwMode="auto">
          <a:xfrm>
            <a:off x="2820831" y="4530777"/>
            <a:ext cx="2282412" cy="676560"/>
          </a:xfrm>
          <a:prstGeom prst="accentBorderCallout1">
            <a:avLst>
              <a:gd name="adj1" fmla="val 57949"/>
              <a:gd name="adj2" fmla="val -1711"/>
              <a:gd name="adj3" fmla="val 78087"/>
              <a:gd name="adj4" fmla="val -20010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Netconf Commit</a:t>
            </a:r>
            <a:br>
              <a:rPr lang="de-DE" sz="1467" dirty="0"/>
            </a:br>
            <a:r>
              <a:rPr lang="de-DE" sz="1467" dirty="0"/>
              <a:t>(vhostuser i/f config,</a:t>
            </a:r>
            <a:br>
              <a:rPr lang="de-DE" sz="1467" dirty="0"/>
            </a:br>
            <a:r>
              <a:rPr lang="de-DE" sz="1467" dirty="0"/>
              <a:t> bridge config)</a:t>
            </a:r>
            <a:endParaRPr lang="en-US" sz="1467" dirty="0" err="1"/>
          </a:p>
        </p:txBody>
      </p:sp>
      <p:sp>
        <p:nvSpPr>
          <p:cNvPr id="64" name="TextBox 63"/>
          <p:cNvSpPr txBox="1"/>
          <p:nvPr/>
        </p:nvSpPr>
        <p:spPr>
          <a:xfrm>
            <a:off x="7441286" y="4630977"/>
            <a:ext cx="1562121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00" dirty="0">
                <a:latin typeface="+mj-lt"/>
              </a:rPr>
              <a:t>Netconf/</a:t>
            </a:r>
            <a:br>
              <a:rPr lang="de-DE" sz="1400" dirty="0">
                <a:latin typeface="+mj-lt"/>
              </a:rPr>
            </a:br>
            <a:r>
              <a:rPr lang="de-DE" sz="1400" dirty="0">
                <a:latin typeface="+mj-lt"/>
              </a:rPr>
              <a:t>YANG</a:t>
            </a:r>
            <a:endParaRPr lang="en-US" sz="1400" dirty="0" err="1">
              <a:latin typeface="+mj-lt"/>
            </a:endParaRPr>
          </a:p>
        </p:txBody>
      </p:sp>
      <p:sp>
        <p:nvSpPr>
          <p:cNvPr id="65" name="Line Callout 1 (Border and Accent Bar) 64"/>
          <p:cNvSpPr/>
          <p:nvPr/>
        </p:nvSpPr>
        <p:spPr bwMode="auto">
          <a:xfrm>
            <a:off x="8863725" y="4530777"/>
            <a:ext cx="3019971" cy="676560"/>
          </a:xfrm>
          <a:prstGeom prst="accentBorderCallout1">
            <a:avLst>
              <a:gd name="adj1" fmla="val 57949"/>
              <a:gd name="adj2" fmla="val -1711"/>
              <a:gd name="adj3" fmla="val 65659"/>
              <a:gd name="adj4" fmla="val -16001"/>
            </a:avLst>
          </a:prstGeom>
          <a:solidFill>
            <a:srgbClr val="FFFF00"/>
          </a:solidFill>
          <a:ln w="3175" cap="flat">
            <a:solidFill>
              <a:schemeClr val="tx1">
                <a:lumMod val="60000"/>
                <a:lumOff val="4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48768" tIns="60960" rIns="0" bIns="60960" rtlCol="0" anchor="ctr"/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67" dirty="0"/>
              <a:t>Netconf Commit</a:t>
            </a:r>
            <a:br>
              <a:rPr lang="de-DE" sz="1467" dirty="0"/>
            </a:br>
            <a:r>
              <a:rPr lang="de-DE" sz="1467" dirty="0"/>
              <a:t>(bridge config, tunnel config)</a:t>
            </a:r>
            <a:endParaRPr lang="en-US" sz="1467" dirty="0" err="1"/>
          </a:p>
        </p:txBody>
      </p:sp>
      <p:sp>
        <p:nvSpPr>
          <p:cNvPr id="68" name="TextBox 67"/>
          <p:cNvSpPr txBox="1"/>
          <p:nvPr/>
        </p:nvSpPr>
        <p:spPr>
          <a:xfrm>
            <a:off x="1151147" y="5589503"/>
            <a:ext cx="112654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00" dirty="0">
                <a:latin typeface="+mj-lt"/>
              </a:rPr>
              <a:t>vhostuser</a:t>
            </a:r>
            <a:endParaRPr lang="en-US" sz="1400" dirty="0" err="1">
              <a:latin typeface="+mj-lt"/>
            </a:endParaRPr>
          </a:p>
        </p:txBody>
      </p:sp>
      <p:sp>
        <p:nvSpPr>
          <p:cNvPr id="69" name="Freeform 68"/>
          <p:cNvSpPr/>
          <p:nvPr/>
        </p:nvSpPr>
        <p:spPr bwMode="auto">
          <a:xfrm>
            <a:off x="8183863" y="4363176"/>
            <a:ext cx="203373" cy="1110425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0" name="Freeform 69"/>
          <p:cNvSpPr/>
          <p:nvPr/>
        </p:nvSpPr>
        <p:spPr bwMode="auto">
          <a:xfrm flipH="1">
            <a:off x="2318355" y="4408633"/>
            <a:ext cx="203373" cy="1038604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530" h="436179">
                <a:moveTo>
                  <a:pt x="0" y="0"/>
                </a:moveTo>
                <a:cubicBezTo>
                  <a:pt x="74448" y="55617"/>
                  <a:pt x="148897" y="111235"/>
                  <a:pt x="152400" y="183931"/>
                </a:cubicBezTo>
                <a:cubicBezTo>
                  <a:pt x="155904" y="256628"/>
                  <a:pt x="88462" y="346403"/>
                  <a:pt x="21021" y="436179"/>
                </a:cubicBezTo>
              </a:path>
            </a:pathLst>
          </a:custGeom>
          <a:noFill/>
          <a:ln w="19050" cap="flat">
            <a:solidFill>
              <a:schemeClr val="tx1"/>
            </a:solidFill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73" name="Rectangle 72"/>
          <p:cNvSpPr/>
          <p:nvPr/>
        </p:nvSpPr>
        <p:spPr>
          <a:xfrm>
            <a:off x="470146" y="5378237"/>
            <a:ext cx="664973" cy="61022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3175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1219170">
              <a:defRPr/>
            </a:pPr>
            <a:r>
              <a:rPr lang="de-DE" sz="1867" kern="0" dirty="0">
                <a:solidFill>
                  <a:prstClr val="black"/>
                </a:solidFill>
                <a:latin typeface="+mj-lt"/>
              </a:rPr>
              <a:t>VM</a:t>
            </a:r>
            <a:endParaRPr lang="en-US" sz="1867" kern="0" dirty="0">
              <a:solidFill>
                <a:prstClr val="black"/>
              </a:solidFill>
              <a:latin typeface="+mj-lt"/>
            </a:endParaRPr>
          </a:p>
        </p:txBody>
      </p:sp>
      <p:sp>
        <p:nvSpPr>
          <p:cNvPr id="76" name="Freeform 75"/>
          <p:cNvSpPr/>
          <p:nvPr/>
        </p:nvSpPr>
        <p:spPr bwMode="auto">
          <a:xfrm>
            <a:off x="4045524" y="4350490"/>
            <a:ext cx="1303283" cy="1159473"/>
          </a:xfrm>
          <a:custGeom>
            <a:avLst/>
            <a:gdLst>
              <a:gd name="connsiteX0" fmla="*/ 0 w 152530"/>
              <a:gd name="connsiteY0" fmla="*/ 0 h 436179"/>
              <a:gd name="connsiteX1" fmla="*/ 152400 w 152530"/>
              <a:gd name="connsiteY1" fmla="*/ 183931 h 436179"/>
              <a:gd name="connsiteX2" fmla="*/ 21021 w 152530"/>
              <a:gd name="connsiteY2" fmla="*/ 436179 h 436179"/>
              <a:gd name="connsiteX0" fmla="*/ 977462 w 1185278"/>
              <a:gd name="connsiteY0" fmla="*/ 0 h 455445"/>
              <a:gd name="connsiteX1" fmla="*/ 1129862 w 1185278"/>
              <a:gd name="connsiteY1" fmla="*/ 183931 h 455445"/>
              <a:gd name="connsiteX2" fmla="*/ 0 w 1185278"/>
              <a:gd name="connsiteY2" fmla="*/ 455445 h 455445"/>
              <a:gd name="connsiteX0" fmla="*/ 977462 w 1185278"/>
              <a:gd name="connsiteY0" fmla="*/ 0 h 455445"/>
              <a:gd name="connsiteX1" fmla="*/ 1129862 w 1185278"/>
              <a:gd name="connsiteY1" fmla="*/ 183931 h 455445"/>
              <a:gd name="connsiteX2" fmla="*/ 0 w 1185278"/>
              <a:gd name="connsiteY2" fmla="*/ 455445 h 455445"/>
              <a:gd name="connsiteX0" fmla="*/ 977462 w 1336029"/>
              <a:gd name="connsiteY0" fmla="*/ 0 h 455445"/>
              <a:gd name="connsiteX1" fmla="*/ 1298028 w 1336029"/>
              <a:gd name="connsiteY1" fmla="*/ 211454 h 455445"/>
              <a:gd name="connsiteX2" fmla="*/ 0 w 1336029"/>
              <a:gd name="connsiteY2" fmla="*/ 455445 h 455445"/>
              <a:gd name="connsiteX0" fmla="*/ 977462 w 1303157"/>
              <a:gd name="connsiteY0" fmla="*/ 0 h 455445"/>
              <a:gd name="connsiteX1" fmla="*/ 1298028 w 1303157"/>
              <a:gd name="connsiteY1" fmla="*/ 211454 h 455445"/>
              <a:gd name="connsiteX2" fmla="*/ 0 w 1303157"/>
              <a:gd name="connsiteY2" fmla="*/ 455445 h 455445"/>
              <a:gd name="connsiteX0" fmla="*/ 977462 w 1305292"/>
              <a:gd name="connsiteY0" fmla="*/ 0 h 455445"/>
              <a:gd name="connsiteX1" fmla="*/ 1298028 w 1305292"/>
              <a:gd name="connsiteY1" fmla="*/ 211454 h 455445"/>
              <a:gd name="connsiteX2" fmla="*/ 0 w 1305292"/>
              <a:gd name="connsiteY2" fmla="*/ 455445 h 455445"/>
              <a:gd name="connsiteX0" fmla="*/ 977462 w 1024944"/>
              <a:gd name="connsiteY0" fmla="*/ 0 h 455445"/>
              <a:gd name="connsiteX1" fmla="*/ 972207 w 1024944"/>
              <a:gd name="connsiteY1" fmla="*/ 222463 h 455445"/>
              <a:gd name="connsiteX2" fmla="*/ 0 w 1024944"/>
              <a:gd name="connsiteY2" fmla="*/ 455445 h 455445"/>
              <a:gd name="connsiteX0" fmla="*/ 977462 w 1038054"/>
              <a:gd name="connsiteY0" fmla="*/ 0 h 455445"/>
              <a:gd name="connsiteX1" fmla="*/ 972207 w 1038054"/>
              <a:gd name="connsiteY1" fmla="*/ 222463 h 455445"/>
              <a:gd name="connsiteX2" fmla="*/ 0 w 1038054"/>
              <a:gd name="connsiteY2" fmla="*/ 455445 h 455445"/>
              <a:gd name="connsiteX0" fmla="*/ 977462 w 977462"/>
              <a:gd name="connsiteY0" fmla="*/ 0 h 455445"/>
              <a:gd name="connsiteX1" fmla="*/ 0 w 977462"/>
              <a:gd name="connsiteY1" fmla="*/ 455445 h 455445"/>
              <a:gd name="connsiteX0" fmla="*/ 977462 w 977462"/>
              <a:gd name="connsiteY0" fmla="*/ 0 h 455445"/>
              <a:gd name="connsiteX1" fmla="*/ 796878 w 977462"/>
              <a:gd name="connsiteY1" fmla="*/ 374947 h 455445"/>
              <a:gd name="connsiteX2" fmla="*/ 0 w 977462"/>
              <a:gd name="connsiteY2" fmla="*/ 455445 h 455445"/>
              <a:gd name="connsiteX0" fmla="*/ 977462 w 977462"/>
              <a:gd name="connsiteY0" fmla="*/ 0 h 455445"/>
              <a:gd name="connsiteX1" fmla="*/ 796878 w 977462"/>
              <a:gd name="connsiteY1" fmla="*/ 374947 h 455445"/>
              <a:gd name="connsiteX2" fmla="*/ 0 w 977462"/>
              <a:gd name="connsiteY2" fmla="*/ 455445 h 455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77462" h="455445">
                <a:moveTo>
                  <a:pt x="977462" y="0"/>
                </a:moveTo>
                <a:cubicBezTo>
                  <a:pt x="824426" y="72688"/>
                  <a:pt x="1033997" y="340792"/>
                  <a:pt x="796878" y="374947"/>
                </a:cubicBezTo>
                <a:lnTo>
                  <a:pt x="0" y="455445"/>
                </a:lnTo>
              </a:path>
            </a:pathLst>
          </a:custGeom>
          <a:noFill/>
          <a:ln w="19050" cap="flat">
            <a:solidFill>
              <a:schemeClr val="tx1"/>
            </a:solidFill>
            <a:prstDash val="sysDot"/>
            <a:miter lim="800000"/>
            <a:headEnd type="none" w="med" len="med"/>
            <a:tailEnd type="triangle" w="med" len="med"/>
          </a:ln>
        </p:spPr>
        <p:txBody>
          <a:bodyPr rtlCol="0" anchor="ctr"/>
          <a:lstStyle/>
          <a:p>
            <a:pPr algn="ctr"/>
            <a:endParaRPr lang="en-US" sz="2400"/>
          </a:p>
        </p:txBody>
      </p:sp>
      <p:cxnSp>
        <p:nvCxnSpPr>
          <p:cNvPr id="78" name="Straight Connector 77"/>
          <p:cNvCxnSpPr>
            <a:endCxn id="11" idx="1"/>
          </p:cNvCxnSpPr>
          <p:nvPr/>
        </p:nvCxnSpPr>
        <p:spPr bwMode="auto">
          <a:xfrm flipV="1">
            <a:off x="1135119" y="5831911"/>
            <a:ext cx="1056469" cy="0"/>
          </a:xfrm>
          <a:prstGeom prst="line">
            <a:avLst/>
          </a:prstGeom>
          <a:solidFill>
            <a:srgbClr val="0183B7"/>
          </a:solidFill>
          <a:ln w="952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1" name="TextBox 80"/>
          <p:cNvSpPr txBox="1"/>
          <p:nvPr/>
        </p:nvSpPr>
        <p:spPr>
          <a:xfrm>
            <a:off x="4639725" y="5570828"/>
            <a:ext cx="2554348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800"/>
              </a:spcBef>
            </a:pPr>
            <a:r>
              <a:rPr lang="de-DE" sz="1400" dirty="0">
                <a:latin typeface="+mj-lt"/>
              </a:rPr>
              <a:t>VXLAN Tunnel</a:t>
            </a:r>
            <a:endParaRPr lang="en-US" sz="1400" dirty="0" err="1">
              <a:latin typeface="+mj-lt"/>
            </a:endParaRPr>
          </a:p>
        </p:txBody>
      </p:sp>
      <p:cxnSp>
        <p:nvCxnSpPr>
          <p:cNvPr id="82" name="Straight Connector 81"/>
          <p:cNvCxnSpPr>
            <a:endCxn id="75" idx="1"/>
          </p:cNvCxnSpPr>
          <p:nvPr/>
        </p:nvCxnSpPr>
        <p:spPr bwMode="auto">
          <a:xfrm>
            <a:off x="4084809" y="5831911"/>
            <a:ext cx="2570376" cy="0"/>
          </a:xfrm>
          <a:prstGeom prst="line">
            <a:avLst/>
          </a:prstGeom>
          <a:solidFill>
            <a:srgbClr val="0183B7"/>
          </a:solidFill>
          <a:ln w="2857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40" name="Picture 4" descr="http://nauges.typepad.com/.a/6a00d8345167aa69e201b8d08d1f83970c-pi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21" y="1458149"/>
            <a:ext cx="271424" cy="240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2" descr="https://ask.opendaylight.org/upfiles/odp_logo_db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8" y="2193112"/>
            <a:ext cx="588469" cy="19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Picture 2" descr="https://ask.opendaylight.org/upfiles/odp_logo_db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8" y="2874327"/>
            <a:ext cx="588469" cy="19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https://ask.opendaylight.org/upfiles/odp_logo_db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8" y="3537815"/>
            <a:ext cx="588469" cy="19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Picture 2" descr="https://ask.opendaylight.org/upfiles/odp_logo_dbac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78" y="4200443"/>
            <a:ext cx="588469" cy="194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2" descr="Ho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86695" y="5727780"/>
            <a:ext cx="397709" cy="22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2" descr="Hom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15" y="5727780"/>
            <a:ext cx="397709" cy="228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12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14652"/>
            <a:ext cx="10515600" cy="1325563"/>
          </a:xfrm>
        </p:spPr>
        <p:txBody>
          <a:bodyPr/>
          <a:lstStyle/>
          <a:p>
            <a:r>
              <a:rPr lang="de-DE" dirty="0" smtClean="0"/>
              <a:t>FDS Project Schedule – Near Term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1416037"/>
            <a:ext cx="6138779" cy="2103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867" dirty="0">
                <a:solidFill>
                  <a:schemeClr val="accent1">
                    <a:lumMod val="75000"/>
                  </a:schemeClr>
                </a:solidFill>
              </a:rPr>
              <a:t>July 2016: CiscoLive Las </a:t>
            </a:r>
            <a:r>
              <a:rPr lang="de-DE" sz="1867" dirty="0" smtClean="0">
                <a:solidFill>
                  <a:schemeClr val="accent1">
                    <a:lumMod val="75000"/>
                  </a:schemeClr>
                </a:solidFill>
              </a:rPr>
              <a:t>Vegas</a:t>
            </a:r>
            <a:endParaRPr lang="de-DE" sz="1867" dirty="0">
              <a:solidFill>
                <a:schemeClr val="accent1">
                  <a:lumMod val="75000"/>
                </a:schemeClr>
              </a:solidFill>
            </a:endParaRP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de-DE" sz="1600" dirty="0"/>
              <a:t>Base O/S-ODL-VPP stack</a:t>
            </a:r>
            <a:br>
              <a:rPr lang="de-DE" sz="1600" dirty="0"/>
            </a:br>
            <a:r>
              <a:rPr lang="de-DE" sz="1600" dirty="0"/>
              <a:t>(Infra complete: Neutron – GBP Mapper – GBP Renderer – Topology Mgr – Honeycomb – VPP)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Automatic Install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Basic system-level testing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Basic L2 Networking (no NAT/floating IPs, no Security Groups)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Overlays: VXLAN, VLAN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3833696"/>
            <a:ext cx="9156033" cy="2103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867" dirty="0">
                <a:solidFill>
                  <a:schemeClr val="accent1">
                    <a:lumMod val="75000"/>
                  </a:schemeClr>
                </a:solidFill>
              </a:rPr>
              <a:t>September 2016: OPNFV Colorado </a:t>
            </a:r>
            <a:r>
              <a:rPr lang="de-DE" sz="1867" dirty="0" smtClean="0">
                <a:solidFill>
                  <a:schemeClr val="accent1">
                    <a:lumMod val="75000"/>
                  </a:schemeClr>
                </a:solidFill>
              </a:rPr>
              <a:t>Release</a:t>
            </a:r>
            <a:endParaRPr lang="de-DE" sz="1867" dirty="0">
              <a:solidFill>
                <a:schemeClr val="accent1">
                  <a:lumMod val="75000"/>
                </a:schemeClr>
              </a:solidFill>
            </a:endParaRPr>
          </a:p>
          <a:p>
            <a:pPr marL="285744" indent="-285744">
              <a:buFont typeface="Arial" panose="020B0604020202020204" pitchFamily="34" charset="0"/>
              <a:buChar char="•"/>
            </a:pPr>
            <a:r>
              <a:rPr lang="de-DE" sz="1600" dirty="0"/>
              <a:t>O/S-ODL-VPP stack</a:t>
            </a:r>
            <a:br>
              <a:rPr lang="de-DE" sz="1600" dirty="0"/>
            </a:br>
            <a:r>
              <a:rPr lang="de-DE" sz="1600" dirty="0"/>
              <a:t>(Infra complete: Neutron – GBP Mapper – GBP Renderer – Topology Mgr – Honeycomb – VPP)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Automatic Install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Ongoing OPNFV system-level testing (FuncTest, Yardstick testsuites) – part of OPNFV CI/CD pipeline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Complete L2-L3 Networking (NAT/floating IPs, Security Groups)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HA</a:t>
            </a:r>
          </a:p>
          <a:p>
            <a:pPr marL="742944" lvl="1" indent="-285744">
              <a:buFont typeface="Arial" panose="020B0604020202020204" pitchFamily="34" charset="0"/>
              <a:buChar char="•"/>
            </a:pPr>
            <a:r>
              <a:rPr lang="de-DE" sz="1600" dirty="0"/>
              <a:t>Overlays: VXLAN, VLAN, NSH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47239" y="6497577"/>
            <a:ext cx="66720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>
                <a:solidFill>
                  <a:schemeClr val="tx1">
                    <a:lumMod val="50000"/>
                  </a:schemeClr>
                </a:solidFill>
              </a:rPr>
              <a:t>Detailed development plan: </a:t>
            </a:r>
            <a:r>
              <a:rPr lang="de-DE" sz="1000" dirty="0">
                <a:solidFill>
                  <a:schemeClr val="tx1">
                    <a:lumMod val="50000"/>
                  </a:schemeClr>
                </a:solidFill>
                <a:hlinkClick r:id="rId3"/>
              </a:rPr>
              <a:t>https://wiki.opnfv.org/display/fds/FastDataStacks+Work+Areas#FastDataStacksWorkAreas-Plan</a:t>
            </a:r>
            <a:r>
              <a:rPr lang="de-DE" sz="1000" dirty="0">
                <a:solidFill>
                  <a:schemeClr val="tx1">
                    <a:lumMod val="50000"/>
                  </a:schemeClr>
                </a:solidFill>
              </a:rPr>
              <a:t> </a:t>
            </a:r>
            <a:endParaRPr lang="en-US" sz="10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00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</a:t>
            </a:r>
            <a:endParaRPr lang="en-US" dirty="0"/>
          </a:p>
        </p:txBody>
      </p:sp>
      <p:pic>
        <p:nvPicPr>
          <p:cNvPr id="17" name="Content Placeholder 16"/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137623"/>
            <a:ext cx="4225636" cy="3062503"/>
          </a:xfrm>
        </p:spPr>
      </p:pic>
      <p:sp>
        <p:nvSpPr>
          <p:cNvPr id="7" name="Rectangle 6"/>
          <p:cNvSpPr/>
          <p:nvPr/>
        </p:nvSpPr>
        <p:spPr>
          <a:xfrm>
            <a:off x="2847497" y="4312445"/>
            <a:ext cx="2676525" cy="696515"/>
          </a:xfrm>
          <a:prstGeom prst="rect">
            <a:avLst/>
          </a:prstGeom>
          <a:solidFill>
            <a:srgbClr val="C00000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>
              <a:defRPr/>
            </a:pPr>
            <a:r>
              <a:rPr lang="de-DE" sz="1500" dirty="0"/>
              <a:t>Network Controller</a:t>
            </a:r>
          </a:p>
          <a:p>
            <a:pPr algn="ctr">
              <a:defRPr/>
            </a:pPr>
            <a:r>
              <a:rPr lang="de-DE" sz="1500" dirty="0"/>
              <a:t>Forwarder – Switch/Router</a:t>
            </a:r>
            <a:endParaRPr lang="en-US" sz="1500" dirty="0"/>
          </a:p>
        </p:txBody>
      </p:sp>
      <p:sp>
        <p:nvSpPr>
          <p:cNvPr id="8" name="Rectangle 7"/>
          <p:cNvSpPr/>
          <p:nvPr/>
        </p:nvSpPr>
        <p:spPr>
          <a:xfrm>
            <a:off x="2847497" y="3463528"/>
            <a:ext cx="2676525" cy="690563"/>
          </a:xfrm>
          <a:prstGeom prst="rect">
            <a:avLst/>
          </a:prstGeom>
          <a:solidFill>
            <a:srgbClr val="00FFFF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>
              <a:defRPr/>
            </a:pPr>
            <a:r>
              <a:rPr lang="en-US" sz="1500" dirty="0">
                <a:solidFill>
                  <a:schemeClr val="tx1"/>
                </a:solidFill>
              </a:rPr>
              <a:t>Virtual Machine/Container</a:t>
            </a:r>
            <a:br>
              <a:rPr lang="en-US" sz="1500" dirty="0">
                <a:solidFill>
                  <a:schemeClr val="tx1"/>
                </a:solidFill>
              </a:rPr>
            </a:br>
            <a:r>
              <a:rPr lang="en-US" sz="1500" dirty="0">
                <a:solidFill>
                  <a:schemeClr val="tx1"/>
                </a:solidFill>
              </a:rPr>
              <a:t>Life Cycle Manager </a:t>
            </a:r>
          </a:p>
        </p:txBody>
      </p:sp>
      <p:sp>
        <p:nvSpPr>
          <p:cNvPr id="9" name="Rectangle 8"/>
          <p:cNvSpPr/>
          <p:nvPr/>
        </p:nvSpPr>
        <p:spPr>
          <a:xfrm>
            <a:off x="2847497" y="2632471"/>
            <a:ext cx="2676525" cy="696516"/>
          </a:xfrm>
          <a:prstGeom prst="rect">
            <a:avLst/>
          </a:prstGeom>
          <a:solidFill>
            <a:srgbClr val="00FFFF"/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>
              <a:defRPr/>
            </a:pPr>
            <a:r>
              <a:rPr lang="en-US" sz="1500" dirty="0">
                <a:solidFill>
                  <a:schemeClr val="tx1"/>
                </a:solidFill>
              </a:rPr>
              <a:t>Service/WF Life Cycle Manager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614164" y="1849040"/>
            <a:ext cx="2930099" cy="467916"/>
            <a:chOff x="6092851" y="1153429"/>
            <a:chExt cx="2696765" cy="467916"/>
          </a:xfrm>
        </p:grpSpPr>
        <p:sp>
          <p:nvSpPr>
            <p:cNvPr id="12" name="Rounded Rectangle 11"/>
            <p:cNvSpPr/>
            <p:nvPr/>
          </p:nvSpPr>
          <p:spPr>
            <a:xfrm>
              <a:off x="6092851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>
                <a:defRPr/>
              </a:pP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</a:rPr>
                <a:t>Service</a:t>
              </a:r>
            </a:p>
            <a:p>
              <a:pPr algn="ctr">
                <a:defRPr/>
              </a:pP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</a:rPr>
                <a:t>Model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7949035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>
                <a:defRPr/>
              </a:pP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</a:rPr>
                <a:t>App Intent</a:t>
              </a: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7021538" y="1153429"/>
              <a:ext cx="840581" cy="467916"/>
            </a:xfrm>
            <a:prstGeom prst="roundRect">
              <a:avLst/>
            </a:prstGeom>
            <a:solidFill>
              <a:schemeClr val="bg1"/>
            </a:solidFill>
            <a:ln w="3175">
              <a:solidFill>
                <a:schemeClr val="tx1">
                  <a:lumMod val="50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defRPr sz="1400" b="0" i="0" u="none" strike="noStrike" cap="none">
                  <a:solidFill>
                    <a:schemeClr val="lt1"/>
                  </a:solidFill>
                  <a:latin typeface="+mn-lt"/>
                  <a:ea typeface="+mn-ea"/>
                  <a:cs typeface="+mn-cs"/>
                  <a:sym typeface="Arial"/>
                </a:defRPr>
              </a:lvl9pPr>
            </a:lstStyle>
            <a:p>
              <a:pPr algn="ctr">
                <a:defRPr/>
              </a:pPr>
              <a:r>
                <a:rPr lang="en-US" sz="1200" dirty="0" err="1">
                  <a:solidFill>
                    <a:schemeClr val="bg2">
                      <a:lumMod val="50000"/>
                    </a:schemeClr>
                  </a:solidFill>
                </a:rPr>
                <a:t>WorkFlow</a:t>
              </a: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</a:rPr>
                <a:t> Topology</a:t>
              </a:r>
            </a:p>
          </p:txBody>
        </p:sp>
      </p:grpSp>
      <p:cxnSp>
        <p:nvCxnSpPr>
          <p:cNvPr id="11" name="Straight Connector 10"/>
          <p:cNvCxnSpPr/>
          <p:nvPr/>
        </p:nvCxnSpPr>
        <p:spPr bwMode="auto">
          <a:xfrm>
            <a:off x="2430232" y="2456094"/>
            <a:ext cx="3331780" cy="0"/>
          </a:xfrm>
          <a:prstGeom prst="line">
            <a:avLst/>
          </a:prstGeom>
          <a:solidFill>
            <a:srgbClr val="0183B7"/>
          </a:solidFill>
          <a:ln w="9525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5" name="Content Placeholder 14"/>
          <p:cNvPicPr>
            <a:picLocks noGrp="1" noChangeAspect="1"/>
          </p:cNvPicPr>
          <p:nvPr>
            <p:ph sz="half" idx="2"/>
          </p:nvPr>
        </p:nvPicPr>
        <p:blipFill rotWithShape="1">
          <a:blip r:embed="rId4"/>
          <a:srcRect l="20532" r="6112"/>
          <a:stretch/>
        </p:blipFill>
        <p:spPr>
          <a:xfrm>
            <a:off x="6296892" y="4242958"/>
            <a:ext cx="4301836" cy="243124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842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these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ETSI Defines an overall architecture and components for designing NFV solutions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OPNFV is building a solution to realize the ETSI NFV Architecture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ODL is building a controller to enable multiple entities to work with underlying infrastructure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So where does that leave forwarding?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28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NFV is intended to be deployable in data centers and smaller facilities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all of these, one needs to coordinate a lot of elements to deliver an NFV solution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There are a range of pieces used for that coordination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Element and Network Management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Orchestration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SDN Controllers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550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 and SDN controllers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SDN controllers provide means to work with the network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includes both real hardware forwarders, and many flavors of software forwarders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In order to create the needed state to operate </a:t>
            </a:r>
            <a:r>
              <a:rPr lang="en-US" dirty="0" err="1" smtClean="0">
                <a:solidFill>
                  <a:schemeClr val="tx1"/>
                </a:solidFill>
              </a:rPr>
              <a:t>NFVi</a:t>
            </a:r>
            <a:endParaRPr lang="en-US" dirty="0" smtClean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This can include both Overlay and Underlay technologies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Which may be separate or combined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24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those forwarders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Any facility will have hardware that provides interconnect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Sorry, it appears very unlikely we will use plain PCs for all forwarding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At the same time, NFV and SDN technologies require many specialized pieces of forwarding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Which may be delivered in hardware or software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And we likely need to create overlay forwarding logic on demand, for tenants and other interesting cases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602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Fast Data I/O - 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We need the ability to create fast, flexible, extensible, user space packet handling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It has to be able to take advantage of performance features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For example, DPDK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And CPU capabilities such as Single-Instruction Multiple-Data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And very efficient cache interaction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889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FD.IO -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If we have that software forwarder…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can create virtual switches for tenants wherever they are need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We can create scalable software based specialized software forwarders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NAT, Firewall, Service Chaining NSH SFF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And we can enable high performance applications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Content Transcoding, DPI, Charging, 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12A61-9EE8-4E45-A1FB-04158638D41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1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ctrTitle"/>
          </p:nvPr>
        </p:nvSpPr>
        <p:spPr>
          <a:xfrm>
            <a:off x="5984109" y="992767"/>
            <a:ext cx="5861751" cy="2736800"/>
          </a:xfrm>
          <a:prstGeom prst="rect">
            <a:avLst/>
          </a:prstGeom>
        </p:spPr>
        <p:txBody>
          <a:bodyPr vert="horz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sz="5400" dirty="0" err="1" smtClean="0">
                <a:latin typeface="Baskerville" charset="0"/>
                <a:ea typeface="Baskerville" charset="0"/>
                <a:cs typeface="Baskerville" charset="0"/>
              </a:rPr>
              <a:t>FastDataStacks</a:t>
            </a:r>
            <a:endParaRPr lang="en-US" sz="5400" dirty="0">
              <a:latin typeface="Baskerville" charset="0"/>
              <a:ea typeface="Baskerville" charset="0"/>
              <a:cs typeface="Baskerville" charset="0"/>
            </a:endParaRPr>
          </a:p>
        </p:txBody>
      </p:sp>
      <p:sp>
        <p:nvSpPr>
          <p:cNvPr id="79" name="Shape 79"/>
          <p:cNvSpPr txBox="1">
            <a:spLocks noGrp="1"/>
          </p:cNvSpPr>
          <p:nvPr>
            <p:ph type="subTitle" idx="1"/>
          </p:nvPr>
        </p:nvSpPr>
        <p:spPr>
          <a:xfrm>
            <a:off x="5984110" y="3778833"/>
            <a:ext cx="5792289" cy="1056800"/>
          </a:xfrm>
          <a:prstGeom prst="rect">
            <a:avLst/>
          </a:prstGeom>
        </p:spPr>
        <p:txBody>
          <a:bodyPr vert="horz" lIns="121900" tIns="121900" rIns="121900" bIns="121900" rtlCol="0" anchor="t" anchorCtr="0">
            <a:noAutofit/>
          </a:bodyPr>
          <a:lstStyle/>
          <a:p>
            <a:pPr lvl="0"/>
            <a:r>
              <a:rPr lang="en-US" dirty="0">
                <a:latin typeface="Baskerville" charset="0"/>
                <a:ea typeface="Baskerville" charset="0"/>
                <a:cs typeface="Baskerville" charset="0"/>
              </a:rPr>
              <a:t>VPP as part of NFV Solution Stacks</a:t>
            </a:r>
            <a:endParaRPr dirty="0">
              <a:latin typeface="Baskerville" charset="0"/>
              <a:ea typeface="Baskerville" charset="0"/>
              <a:cs typeface="Baskervill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25145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D.io">
      <a:dk1>
        <a:srgbClr val="2B2929"/>
      </a:dk1>
      <a:lt1>
        <a:srgbClr val="FFFFFF"/>
      </a:lt1>
      <a:dk2>
        <a:srgbClr val="F7323F"/>
      </a:dk2>
      <a:lt2>
        <a:srgbClr val="FFFFFF"/>
      </a:lt2>
      <a:accent1>
        <a:srgbClr val="F7323F"/>
      </a:accent1>
      <a:accent2>
        <a:srgbClr val="3A3838"/>
      </a:accent2>
      <a:accent3>
        <a:srgbClr val="F7323F"/>
      </a:accent3>
      <a:accent4>
        <a:srgbClr val="3A3838"/>
      </a:accent4>
      <a:accent5>
        <a:srgbClr val="F7323F"/>
      </a:accent5>
      <a:accent6>
        <a:srgbClr val="3A3838"/>
      </a:accent6>
      <a:hlink>
        <a:srgbClr val="26CAD3"/>
      </a:hlink>
      <a:folHlink>
        <a:srgbClr val="26CAD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730</Words>
  <Application>Microsoft Office PowerPoint</Application>
  <PresentationFormat>Widescreen</PresentationFormat>
  <Paragraphs>215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Baskerville</vt:lpstr>
      <vt:lpstr>Calibri</vt:lpstr>
      <vt:lpstr>Calibri Light</vt:lpstr>
      <vt:lpstr>CiscoSans Thin</vt:lpstr>
      <vt:lpstr>Helvetica Neue Light</vt:lpstr>
      <vt:lpstr>Office Theme</vt:lpstr>
      <vt:lpstr>SDN Controller/ Orchestration/ FastDataStacks </vt:lpstr>
      <vt:lpstr>Building Blocks</vt:lpstr>
      <vt:lpstr>What are these</vt:lpstr>
      <vt:lpstr>Controllers</vt:lpstr>
      <vt:lpstr>NFV and SDN controllers</vt:lpstr>
      <vt:lpstr>About those forwarders</vt:lpstr>
      <vt:lpstr>Fast Data I/O - Software</vt:lpstr>
      <vt:lpstr>FD.IO - Uses</vt:lpstr>
      <vt:lpstr>FastDataStacks</vt:lpstr>
      <vt:lpstr>Foundational Assets For NFV Infrastructure</vt:lpstr>
      <vt:lpstr>Networking Foundation for NFV Infrastructure</vt:lpstr>
      <vt:lpstr>Evolving The OPNFV Scenario Set</vt:lpstr>
      <vt:lpstr>OPNFV FastDataStacks (FDS)</vt:lpstr>
      <vt:lpstr>FDS Development</vt:lpstr>
      <vt:lpstr>Example: Creating a Neutron vhostuser port on VPP</vt:lpstr>
      <vt:lpstr>FDS Project Schedule – Near Term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thre3</dc:creator>
  <cp:keywords>CTPClassification=CTP_PUBLIC:VisualMarkings=</cp:keywords>
  <cp:lastModifiedBy>DiGiglio, John</cp:lastModifiedBy>
  <cp:revision>49</cp:revision>
  <dcterms:created xsi:type="dcterms:W3CDTF">2016-02-09T20:55:00Z</dcterms:created>
  <dcterms:modified xsi:type="dcterms:W3CDTF">2016-06-15T18:13:38Z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ca37f0c8-891d-420f-afe1-dcd751fcdea9</vt:lpwstr>
  </property>
  <property fmtid="{D5CDD505-2E9C-101B-9397-08002B2CF9AE}" pid="3" name="CTP_TimeStamp">
    <vt:lpwstr>2016-06-15 18:12:27Z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CTP_PUBLIC</vt:lpwstr>
  </property>
</Properties>
</file>