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72" r:id="rId3"/>
    <p:sldId id="273" r:id="rId4"/>
    <p:sldId id="274" r:id="rId5"/>
    <p:sldId id="275" r:id="rId6"/>
    <p:sldId id="276" r:id="rId7"/>
    <p:sldId id="277" r:id="rId8"/>
    <p:sldId id="278" r:id="rId9"/>
    <p:sldId id="283" r:id="rId10"/>
    <p:sldId id="282" r:id="rId11"/>
    <p:sldId id="279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7323F"/>
    <a:srgbClr val="26CAD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5" autoAdjust="0"/>
    <p:restoredTop sz="94660"/>
  </p:normalViewPr>
  <p:slideViewPr>
    <p:cSldViewPr snapToGrid="0">
      <p:cViewPr varScale="1">
        <p:scale>
          <a:sx n="122" d="100"/>
          <a:sy n="122" d="100"/>
        </p:scale>
        <p:origin x="168" y="3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8" d="100"/>
          <a:sy n="68" d="100"/>
        </p:scale>
        <p:origin x="3096" y="77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DEA57D-D858-4402-9858-9A8F9F67B2AE}" type="datetimeFigureOut">
              <a:rPr lang="en-US" smtClean="0"/>
              <a:t>1/11/2017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1261D7-761C-48EC-A92D-222EA5680E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54581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EF1778-34AE-40E6-B670-CF75E0375716}" type="datetimeFigureOut">
              <a:rPr lang="en-US" smtClean="0"/>
              <a:t>1/11/2017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D04C3F-A006-4EDB-91BF-A4A9F9BE92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97034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7323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098796" y="1742650"/>
            <a:ext cx="5693329" cy="2387600"/>
          </a:xfrm>
        </p:spPr>
        <p:txBody>
          <a:bodyPr anchor="b"/>
          <a:lstStyle>
            <a:lvl1pPr algn="ctr">
              <a:defRPr sz="6000" b="1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Enter Talk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098796" y="4222325"/>
            <a:ext cx="5693329" cy="424678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Speaker Name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2D69056-DDB7-4CB5-A251-DA4E48F0289C}" type="datetimeFigureOut">
              <a:rPr lang="en-US" smtClean="0"/>
              <a:pPr/>
              <a:t>1/11/2017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2C12A61-9EE8-4E45-A1FB-04158638D414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155" y="1742650"/>
            <a:ext cx="5126486" cy="2871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90059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rgbClr val="F7323F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04666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69056-DDB7-4CB5-A251-DA4E48F0289C}" type="datetimeFigureOut">
              <a:rPr lang="en-US" smtClean="0"/>
              <a:t>1/11/2017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12A61-9EE8-4E45-A1FB-04158638D414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Rectangle 13"/>
          <p:cNvSpPr/>
          <p:nvPr userDrawn="1"/>
        </p:nvSpPr>
        <p:spPr>
          <a:xfrm>
            <a:off x="12088536" y="0"/>
            <a:ext cx="103464" cy="6858000"/>
          </a:xfrm>
          <a:prstGeom prst="rect">
            <a:avLst/>
          </a:prstGeom>
          <a:solidFill>
            <a:srgbClr val="26CAD3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 userDrawn="1"/>
        </p:nvSpPr>
        <p:spPr>
          <a:xfrm>
            <a:off x="11985071" y="0"/>
            <a:ext cx="103464" cy="6858000"/>
          </a:xfrm>
          <a:prstGeom prst="rect">
            <a:avLst/>
          </a:prstGeom>
          <a:solidFill>
            <a:srgbClr val="F7323F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00895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02989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02989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69056-DDB7-4CB5-A251-DA4E48F0289C}" type="datetimeFigureOut">
              <a:rPr lang="en-US" smtClean="0"/>
              <a:t>1/11/2017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12A61-9EE8-4E45-A1FB-04158638D41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12088536" y="0"/>
            <a:ext cx="103464" cy="6858000"/>
          </a:xfrm>
          <a:prstGeom prst="rect">
            <a:avLst/>
          </a:prstGeom>
          <a:solidFill>
            <a:srgbClr val="26CAD3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11985071" y="0"/>
            <a:ext cx="103464" cy="6858000"/>
          </a:xfrm>
          <a:prstGeom prst="rect">
            <a:avLst/>
          </a:prstGeom>
          <a:solidFill>
            <a:srgbClr val="F7323F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51205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microsoft.com/office/2007/relationships/hdphoto" Target="../media/hdphoto1.wdp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5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duotone>
              <a:prstClr val="black"/>
              <a:schemeClr val="bg2">
                <a:lumMod val="95000"/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colorTemperature colorTemp="4353"/>
                    </a14:imgEffect>
                    <a14:imgEffect>
                      <a14:saturation sat="16000"/>
                    </a14:imgEffect>
                    <a14:imgEffect>
                      <a14:brightnessContrast bright="100000" contras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2911" y="778213"/>
            <a:ext cx="7717039" cy="432187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23122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89950" y="6356350"/>
            <a:ext cx="11073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D69056-DDB7-4CB5-A251-DA4E48F0289C}" type="datetimeFigureOut">
              <a:rPr lang="en-US" smtClean="0"/>
              <a:t>1/11/2017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97298" y="6356350"/>
            <a:ext cx="4565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C12A61-9EE8-4E45-A1FB-04158638D414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344" y="5945836"/>
            <a:ext cx="1388454" cy="7756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73982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F7323F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8795" y="2399323"/>
            <a:ext cx="5693329" cy="988465"/>
          </a:xfrm>
        </p:spPr>
        <p:txBody>
          <a:bodyPr/>
          <a:lstStyle/>
          <a:p>
            <a:r>
              <a:rPr lang="en-US" altLang="zh-CN" dirty="0" smtClean="0"/>
              <a:t>TLV Parsing in VPP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8796" y="4222324"/>
            <a:ext cx="5693329" cy="1170291"/>
          </a:xfrm>
        </p:spPr>
        <p:txBody>
          <a:bodyPr>
            <a:normAutofit fontScale="62500" lnSpcReduction="20000"/>
          </a:bodyPr>
          <a:lstStyle/>
          <a:p>
            <a:r>
              <a:rPr lang="en-US" altLang="zh-CN" dirty="0" smtClean="0"/>
              <a:t>Hongjun Ni </a:t>
            </a:r>
            <a:r>
              <a:rPr lang="en-US" dirty="0" smtClean="0"/>
              <a:t>@ Intel</a:t>
            </a:r>
          </a:p>
          <a:p>
            <a:r>
              <a:rPr lang="en-US" dirty="0" smtClean="0"/>
              <a:t>Danny Zhou @ Intel</a:t>
            </a:r>
          </a:p>
          <a:p>
            <a:r>
              <a:rPr lang="en-US" dirty="0"/>
              <a:t>Keith Burns @ </a:t>
            </a:r>
            <a:r>
              <a:rPr lang="en-US" dirty="0" smtClean="0"/>
              <a:t>Cisco</a:t>
            </a:r>
          </a:p>
          <a:p>
            <a:r>
              <a:rPr lang="en-US" dirty="0"/>
              <a:t>Vengada Prasad Govindan @ </a:t>
            </a:r>
            <a:r>
              <a:rPr lang="en-US" dirty="0" smtClean="0"/>
              <a:t>Cisco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6465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38400" y="129912"/>
            <a:ext cx="1019927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dirty="0" smtClean="0">
                <a:solidFill>
                  <a:srgbClr val="0A74CC"/>
                </a:solidFill>
              </a:rPr>
              <a:t>iOAM over IPv6: Option </a:t>
            </a:r>
            <a:r>
              <a:rPr lang="en-US" altLang="zh-CN" sz="2400" dirty="0">
                <a:solidFill>
                  <a:srgbClr val="0A74CC"/>
                </a:solidFill>
              </a:rPr>
              <a:t>P</a:t>
            </a:r>
            <a:r>
              <a:rPr lang="en-US" altLang="zh-CN" sz="2400" dirty="0" smtClean="0">
                <a:solidFill>
                  <a:srgbClr val="0A74CC"/>
                </a:solidFill>
              </a:rPr>
              <a:t>rocess</a:t>
            </a:r>
            <a:endParaRPr lang="zh-CN" altLang="en-US" sz="2400" dirty="0">
              <a:solidFill>
                <a:srgbClr val="0A74CC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6739" y="591577"/>
            <a:ext cx="6939763" cy="16827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6739" y="2573582"/>
            <a:ext cx="5924550" cy="269557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29741" y="2573582"/>
            <a:ext cx="5381625" cy="3114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244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38400" y="129912"/>
            <a:ext cx="1019927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3600" dirty="0" smtClean="0">
                <a:solidFill>
                  <a:srgbClr val="0A74CC"/>
                </a:solidFill>
              </a:rPr>
              <a:t>Problems to discuss</a:t>
            </a:r>
            <a:endParaRPr lang="zh-CN" altLang="en-US" sz="3600" dirty="0">
              <a:solidFill>
                <a:srgbClr val="0A74CC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1678" y="1118440"/>
            <a:ext cx="11791776" cy="529747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Use generic TLV parser APIs or Graph node in IPv6,  iOAM and NSH_SFC plugins?</a:t>
            </a:r>
          </a:p>
          <a:p>
            <a:endParaRPr lang="en-US" sz="2400" dirty="0"/>
          </a:p>
          <a:p>
            <a:r>
              <a:rPr lang="en-US" sz="2400" dirty="0"/>
              <a:t>Decouple VxLAN-GPE and iOAM components?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pPr marL="0" indent="0">
              <a:buNone/>
            </a:pPr>
            <a:endParaRPr lang="en-US" altLang="zh-CN" dirty="0" smtClean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355618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38400" y="129912"/>
            <a:ext cx="1019927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dirty="0" smtClean="0">
                <a:solidFill>
                  <a:srgbClr val="0A74CC"/>
                </a:solidFill>
              </a:rPr>
              <a:t>NSH Header</a:t>
            </a:r>
            <a:endParaRPr lang="zh-CN" altLang="en-US" sz="2400" dirty="0">
              <a:solidFill>
                <a:srgbClr val="0A74CC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20440" y="762554"/>
            <a:ext cx="9341389" cy="3035382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1320440" y="3968913"/>
            <a:ext cx="9341389" cy="16850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solidFill>
                  <a:srgbClr val="000000"/>
                </a:solidFill>
                <a:latin typeface="Calibri" panose="020F0502020204030204" pitchFamily="34" charset="0"/>
                <a:ea typeface="SimSun" panose="02010600030101010101" pitchFamily="2" charset="-122"/>
                <a:cs typeface="Consolas" panose="020B0609020204030204" pitchFamily="49" charset="0"/>
              </a:rPr>
              <a:t>Length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SimSun" panose="02010600030101010101" pitchFamily="2" charset="-122"/>
                <a:cs typeface="Consolas" panose="020B0609020204030204" pitchFamily="49" charset="0"/>
              </a:rPr>
              <a:t>: total length, </a:t>
            </a: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ea typeface="SimSun" panose="02010600030101010101" pitchFamily="2" charset="-122"/>
                <a:cs typeface="Consolas" panose="020B0609020204030204" pitchFamily="49" charset="0"/>
              </a:rPr>
              <a:t>in 4-byte </a:t>
            </a:r>
            <a:r>
              <a:rPr lang="en-US" altLang="zh-CN" dirty="0" smtClean="0">
                <a:solidFill>
                  <a:srgbClr val="FF0000"/>
                </a:solidFill>
                <a:latin typeface="Calibri" panose="020F0502020204030204" pitchFamily="34" charset="0"/>
                <a:ea typeface="SimSun" panose="02010600030101010101" pitchFamily="2" charset="-122"/>
                <a:cs typeface="Consolas" panose="020B0609020204030204" pitchFamily="49" charset="0"/>
              </a:rPr>
              <a:t>words</a:t>
            </a:r>
            <a:r>
              <a:rPr lang="en-US" dirty="0" smtClean="0">
                <a:solidFill>
                  <a:srgbClr val="000000"/>
                </a:solidFill>
                <a:latin typeface="Calibri" panose="020F0502020204030204" pitchFamily="34" charset="0"/>
                <a:ea typeface="SimSun" panose="02010600030101010101" pitchFamily="2" charset="-122"/>
                <a:cs typeface="Consolas" panose="020B0609020204030204" pitchFamily="49" charset="0"/>
              </a:rPr>
              <a:t>, 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SimSun" panose="02010600030101010101" pitchFamily="2" charset="-122"/>
                <a:cs typeface="Consolas" panose="020B0609020204030204" pitchFamily="49" charset="0"/>
              </a:rPr>
              <a:t>of NSH including the Base  </a:t>
            </a:r>
            <a:r>
              <a:rPr lang="en-US" dirty="0" smtClean="0">
                <a:solidFill>
                  <a:srgbClr val="000000"/>
                </a:solidFill>
                <a:latin typeface="Calibri" panose="020F0502020204030204" pitchFamily="34" charset="0"/>
                <a:ea typeface="SimSun" panose="02010600030101010101" pitchFamily="2" charset="-122"/>
                <a:cs typeface="Consolas" panose="020B0609020204030204" pitchFamily="49" charset="0"/>
              </a:rPr>
              <a:t>Header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SimSun" panose="02010600030101010101" pitchFamily="2" charset="-122"/>
                <a:cs typeface="Consolas" panose="020B0609020204030204" pitchFamily="49" charset="0"/>
              </a:rPr>
              <a:t>, the Service Path Header and the optional variable TLVs.  </a:t>
            </a:r>
            <a:endParaRPr lang="en-US" dirty="0" smtClean="0">
              <a:solidFill>
                <a:srgbClr val="000000"/>
              </a:solidFill>
              <a:latin typeface="Calibri" panose="020F0502020204030204" pitchFamily="34" charset="0"/>
              <a:ea typeface="SimSun" panose="02010600030101010101" pitchFamily="2" charset="-122"/>
              <a:cs typeface="Consolas" panose="020B0609020204030204" pitchFamily="49" charset="0"/>
            </a:endParaRPr>
          </a:p>
          <a:p>
            <a:pPr marR="0"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srgbClr val="000000"/>
                </a:solidFill>
                <a:latin typeface="Calibri" panose="020F0502020204030204" pitchFamily="34" charset="0"/>
                <a:ea typeface="SimSun" panose="02010600030101010101" pitchFamily="2" charset="-122"/>
                <a:cs typeface="Consolas" panose="020B0609020204030204" pitchFamily="49" charset="0"/>
              </a:rPr>
              <a:t>The 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SimSun" panose="02010600030101010101" pitchFamily="2" charset="-122"/>
                <a:cs typeface="Consolas" panose="020B0609020204030204" pitchFamily="49" charset="0"/>
              </a:rPr>
              <a:t>Length MUST be of value 0x6 for MD Type = </a:t>
            </a:r>
            <a:r>
              <a:rPr lang="en-US" dirty="0" smtClean="0">
                <a:solidFill>
                  <a:srgbClr val="000000"/>
                </a:solidFill>
                <a:latin typeface="Calibri" panose="020F0502020204030204" pitchFamily="34" charset="0"/>
                <a:ea typeface="SimSun" panose="02010600030101010101" pitchFamily="2" charset="-122"/>
                <a:cs typeface="Consolas" panose="020B0609020204030204" pitchFamily="49" charset="0"/>
              </a:rPr>
              <a:t>0x1,</a:t>
            </a:r>
          </a:p>
          <a:p>
            <a:pPr marR="0"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srgbClr val="000000"/>
                </a:solidFill>
                <a:latin typeface="Calibri" panose="020F0502020204030204" pitchFamily="34" charset="0"/>
                <a:ea typeface="SimSun" panose="02010600030101010101" pitchFamily="2" charset="-122"/>
                <a:cs typeface="Consolas" panose="020B0609020204030204" pitchFamily="49" charset="0"/>
              </a:rPr>
              <a:t>and 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SimSun" panose="02010600030101010101" pitchFamily="2" charset="-122"/>
                <a:cs typeface="Consolas" panose="020B0609020204030204" pitchFamily="49" charset="0"/>
              </a:rPr>
              <a:t>MUST be of value </a:t>
            </a: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ea typeface="SimSun" panose="02010600030101010101" pitchFamily="2" charset="-122"/>
                <a:cs typeface="Consolas" panose="020B0609020204030204" pitchFamily="49" charset="0"/>
              </a:rPr>
              <a:t>0x2 or higher for MD Type = 0x2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SimSun" panose="02010600030101010101" pitchFamily="2" charset="-122"/>
                <a:cs typeface="Consolas" panose="020B0609020204030204" pitchFamily="49" charset="0"/>
              </a:rPr>
              <a:t>.  </a:t>
            </a:r>
            <a:endParaRPr lang="en-US" dirty="0" smtClean="0">
              <a:solidFill>
                <a:srgbClr val="000000"/>
              </a:solidFill>
              <a:latin typeface="Calibri" panose="020F0502020204030204" pitchFamily="34" charset="0"/>
              <a:ea typeface="SimSun" panose="02010600030101010101" pitchFamily="2" charset="-122"/>
              <a:cs typeface="Consolas" panose="020B0609020204030204" pitchFamily="49" charset="0"/>
            </a:endParaRPr>
          </a:p>
          <a:p>
            <a:pPr marR="0"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srgbClr val="000000"/>
                </a:solidFill>
                <a:latin typeface="Calibri" panose="020F0502020204030204" pitchFamily="34" charset="0"/>
                <a:ea typeface="SimSun" panose="02010600030101010101" pitchFamily="2" charset="-122"/>
                <a:cs typeface="Consolas" panose="020B0609020204030204" pitchFamily="49" charset="0"/>
              </a:rPr>
              <a:t>The 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SimSun" panose="02010600030101010101" pitchFamily="2" charset="-122"/>
                <a:cs typeface="Consolas" panose="020B0609020204030204" pitchFamily="49" charset="0"/>
              </a:rPr>
              <a:t>NSH header length MUST be an integer number of 4 bytes.</a:t>
            </a:r>
            <a:endParaRPr lang="en-US" dirty="0">
              <a:effectLst/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4869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38400" y="129912"/>
            <a:ext cx="1019927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dirty="0" smtClean="0">
                <a:solidFill>
                  <a:srgbClr val="0A74CC"/>
                </a:solidFill>
              </a:rPr>
              <a:t>NSH MD-type 2</a:t>
            </a:r>
            <a:endParaRPr lang="zh-CN" altLang="en-US" sz="2400" dirty="0">
              <a:solidFill>
                <a:srgbClr val="0A74CC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90901" y="591577"/>
            <a:ext cx="8524600" cy="2560832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023261" y="3333778"/>
            <a:ext cx="9858855" cy="32778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arenR"/>
            </a:pPr>
            <a:r>
              <a:rPr lang="en-US" b="1" dirty="0">
                <a:solidFill>
                  <a:srgbClr val="000000"/>
                </a:solidFill>
                <a:latin typeface="Calibri" panose="020F0502020204030204" pitchFamily="34" charset="0"/>
                <a:ea typeface="SimSun" panose="02010600030101010101" pitchFamily="2" charset="-122"/>
                <a:cs typeface="Consolas" panose="020B0609020204030204" pitchFamily="49" charset="0"/>
              </a:rPr>
              <a:t>TLV Class: 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SimSun" panose="02010600030101010101" pitchFamily="2" charset="-122"/>
                <a:cs typeface="Consolas" panose="020B0609020204030204" pitchFamily="49" charset="0"/>
              </a:rPr>
              <a:t>describes the scope of the "Type" field.  </a:t>
            </a:r>
            <a:r>
              <a:rPr lang="en-US" dirty="0" smtClean="0">
                <a:solidFill>
                  <a:srgbClr val="000000"/>
                </a:solidFill>
                <a:latin typeface="Calibri" panose="020F0502020204030204" pitchFamily="34" charset="0"/>
                <a:ea typeface="SimSun" panose="02010600030101010101" pitchFamily="2" charset="-122"/>
                <a:cs typeface="Consolas" panose="020B0609020204030204" pitchFamily="49" charset="0"/>
              </a:rPr>
              <a:t>The TLV 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SimSun" panose="02010600030101010101" pitchFamily="2" charset="-122"/>
                <a:cs typeface="Consolas" panose="020B0609020204030204" pitchFamily="49" charset="0"/>
              </a:rPr>
              <a:t>Class will identify a specific vendor, </a:t>
            </a:r>
            <a:r>
              <a:rPr lang="en-US" dirty="0" smtClean="0">
                <a:solidFill>
                  <a:srgbClr val="000000"/>
                </a:solidFill>
                <a:latin typeface="Calibri" panose="020F0502020204030204" pitchFamily="34" charset="0"/>
                <a:ea typeface="SimSun" panose="02010600030101010101" pitchFamily="2" charset="-122"/>
                <a:cs typeface="Consolas" panose="020B0609020204030204" pitchFamily="49" charset="0"/>
              </a:rPr>
              <a:t>or specific 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SimSun" panose="02010600030101010101" pitchFamily="2" charset="-122"/>
                <a:cs typeface="Consolas" panose="020B0609020204030204" pitchFamily="49" charset="0"/>
              </a:rPr>
              <a:t>standards body allocated types.  A new IANA registry will be created for TLV Class type.</a:t>
            </a:r>
            <a:endParaRPr lang="en-US" dirty="0"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arenR"/>
            </a:pPr>
            <a:r>
              <a:rPr lang="en-US" b="1" dirty="0">
                <a:solidFill>
                  <a:srgbClr val="000000"/>
                </a:solidFill>
                <a:latin typeface="Calibri" panose="020F0502020204030204" pitchFamily="34" charset="0"/>
                <a:ea typeface="SimSun" panose="02010600030101010101" pitchFamily="2" charset="-122"/>
                <a:cs typeface="Consolas" panose="020B0609020204030204" pitchFamily="49" charset="0"/>
              </a:rPr>
              <a:t>Type: 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SimSun" panose="02010600030101010101" pitchFamily="2" charset="-122"/>
                <a:cs typeface="Consolas" panose="020B0609020204030204" pitchFamily="49" charset="0"/>
              </a:rPr>
              <a:t>the specific type of information being carried, within the scope of a given TLV Class.  </a:t>
            </a:r>
            <a:r>
              <a:rPr lang="en-US" dirty="0" smtClean="0">
                <a:solidFill>
                  <a:srgbClr val="000000"/>
                </a:solidFill>
                <a:latin typeface="Calibri" panose="020F0502020204030204" pitchFamily="34" charset="0"/>
                <a:ea typeface="SimSun" panose="02010600030101010101" pitchFamily="2" charset="-122"/>
                <a:cs typeface="Consolas" panose="020B0609020204030204" pitchFamily="49" charset="0"/>
              </a:rPr>
              <a:t>Value 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SimSun" panose="02010600030101010101" pitchFamily="2" charset="-122"/>
                <a:cs typeface="Consolas" panose="020B0609020204030204" pitchFamily="49" charset="0"/>
              </a:rPr>
              <a:t>allocation is the responsibility of the TLV Class owner.</a:t>
            </a:r>
            <a:endParaRPr lang="en-US" dirty="0"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arenR"/>
            </a:pPr>
            <a:r>
              <a:rPr lang="en-US" b="1" dirty="0">
                <a:solidFill>
                  <a:srgbClr val="000000"/>
                </a:solidFill>
                <a:latin typeface="Calibri" panose="020F0502020204030204" pitchFamily="34" charset="0"/>
                <a:ea typeface="SimSun" panose="02010600030101010101" pitchFamily="2" charset="-122"/>
                <a:cs typeface="Consolas" panose="020B0609020204030204" pitchFamily="49" charset="0"/>
              </a:rPr>
              <a:t>C bit: 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SimSun" panose="02010600030101010101" pitchFamily="2" charset="-122"/>
                <a:cs typeface="Consolas" panose="020B0609020204030204" pitchFamily="49" charset="0"/>
              </a:rPr>
              <a:t>Encoding the criticality of the TLV within the Type </a:t>
            </a:r>
            <a:r>
              <a:rPr lang="en-US" dirty="0" smtClean="0">
                <a:solidFill>
                  <a:srgbClr val="000000"/>
                </a:solidFill>
                <a:latin typeface="Calibri" panose="020F0502020204030204" pitchFamily="34" charset="0"/>
                <a:ea typeface="SimSun" panose="02010600030101010101" pitchFamily="2" charset="-122"/>
                <a:cs typeface="Consolas" panose="020B0609020204030204" pitchFamily="49" charset="0"/>
              </a:rPr>
              <a:t>field, and 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SimSun" panose="02010600030101010101" pitchFamily="2" charset="-122"/>
                <a:cs typeface="Consolas" panose="020B0609020204030204" pitchFamily="49" charset="0"/>
              </a:rPr>
              <a:t>is consistent with IPv6 option types: the most significant bit of the Type field indicates whether the TLV is mandatory for the receiver to understand/process.</a:t>
            </a:r>
            <a:endParaRPr lang="en-US" dirty="0"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arenR"/>
            </a:pPr>
            <a:r>
              <a:rPr lang="en-US" b="1" dirty="0">
                <a:solidFill>
                  <a:srgbClr val="000000"/>
                </a:solidFill>
                <a:latin typeface="Calibri" panose="020F0502020204030204" pitchFamily="34" charset="0"/>
                <a:ea typeface="SimSun" panose="02010600030101010101" pitchFamily="2" charset="-122"/>
                <a:cs typeface="Consolas" panose="020B0609020204030204" pitchFamily="49" charset="0"/>
              </a:rPr>
              <a:t>Reserved bits: 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SimSun" panose="02010600030101010101" pitchFamily="2" charset="-122"/>
                <a:cs typeface="Consolas" panose="020B0609020204030204" pitchFamily="49" charset="0"/>
              </a:rPr>
              <a:t>three reserved bit are present for future use.  The reserved bits MUST be set to </a:t>
            </a:r>
            <a:r>
              <a:rPr lang="en-US" dirty="0" smtClean="0">
                <a:solidFill>
                  <a:srgbClr val="000000"/>
                </a:solidFill>
                <a:latin typeface="Calibri" panose="020F0502020204030204" pitchFamily="34" charset="0"/>
                <a:ea typeface="SimSun" panose="02010600030101010101" pitchFamily="2" charset="-122"/>
                <a:cs typeface="Consolas" panose="020B0609020204030204" pitchFamily="49" charset="0"/>
              </a:rPr>
              <a:t>0x0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SimSun" panose="02010600030101010101" pitchFamily="2" charset="-122"/>
                <a:cs typeface="Consolas" panose="020B0609020204030204" pitchFamily="49" charset="0"/>
              </a:rPr>
              <a:t>.</a:t>
            </a:r>
            <a:endParaRPr lang="en-US" dirty="0"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arenR"/>
            </a:pPr>
            <a:r>
              <a:rPr lang="en-US" b="1" dirty="0">
                <a:solidFill>
                  <a:srgbClr val="000000"/>
                </a:solidFill>
                <a:latin typeface="Calibri" panose="020F0502020204030204" pitchFamily="34" charset="0"/>
                <a:ea typeface="SimSun" panose="02010600030101010101" pitchFamily="2" charset="-122"/>
                <a:cs typeface="Consolas" panose="020B0609020204030204" pitchFamily="49" charset="0"/>
              </a:rPr>
              <a:t>Length: 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SimSun" panose="02010600030101010101" pitchFamily="2" charset="-122"/>
                <a:cs typeface="Consolas" panose="020B0609020204030204" pitchFamily="49" charset="0"/>
              </a:rPr>
              <a:t>Length of the variable metadata, </a:t>
            </a: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ea typeface="SimSun" panose="02010600030101010101" pitchFamily="2" charset="-122"/>
                <a:cs typeface="Consolas" panose="020B0609020204030204" pitchFamily="49" charset="0"/>
              </a:rPr>
              <a:t>in 4-byte words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SimSun" panose="02010600030101010101" pitchFamily="2" charset="-122"/>
                <a:cs typeface="Consolas" panose="020B0609020204030204" pitchFamily="49" charset="0"/>
              </a:rPr>
              <a:t>.  A value of 0x0 or higher can be used.  A value of 0x0 denotes a TLV header without a Variable Metadata field.</a:t>
            </a:r>
            <a:endParaRPr lang="en-US" dirty="0">
              <a:effectLst/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0272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>
            <a:spLocks noGrp="1"/>
          </p:cNvSpPr>
          <p:nvPr>
            <p:ph idx="1"/>
          </p:nvPr>
        </p:nvSpPr>
        <p:spPr>
          <a:xfrm>
            <a:off x="261678" y="763884"/>
            <a:ext cx="11791776" cy="5550947"/>
          </a:xfrm>
        </p:spPr>
        <p:txBody>
          <a:bodyPr>
            <a:normAutofit/>
          </a:bodyPr>
          <a:lstStyle/>
          <a:p>
            <a:r>
              <a:rPr lang="en-US" sz="2400" dirty="0" smtClean="0"/>
              <a:t>Add an option mapping table: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Key:  </a:t>
            </a:r>
            <a:r>
              <a:rPr lang="en-US" sz="2400" dirty="0" smtClean="0">
                <a:solidFill>
                  <a:srgbClr val="00B050"/>
                </a:solidFill>
              </a:rPr>
              <a:t>TLV </a:t>
            </a:r>
            <a:r>
              <a:rPr lang="en-US" sz="2400" dirty="0">
                <a:solidFill>
                  <a:srgbClr val="00B050"/>
                </a:solidFill>
              </a:rPr>
              <a:t>Class </a:t>
            </a:r>
            <a:r>
              <a:rPr lang="en-US" sz="2400" dirty="0" smtClean="0">
                <a:solidFill>
                  <a:srgbClr val="00B050"/>
                </a:solidFill>
              </a:rPr>
              <a:t>+ </a:t>
            </a:r>
            <a:r>
              <a:rPr lang="en-US" sz="2400" dirty="0">
                <a:solidFill>
                  <a:srgbClr val="00B050"/>
                </a:solidFill>
              </a:rPr>
              <a:t>Type </a:t>
            </a:r>
            <a:endParaRPr lang="en-US" sz="2400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 smtClean="0"/>
              <a:t>   Entry: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rgbClr val="00B050"/>
                </a:solidFill>
              </a:rPr>
              <a:t>       Option Size (in 4-Byte unit)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00B050"/>
                </a:solidFill>
              </a:rPr>
              <a:t> </a:t>
            </a:r>
            <a:r>
              <a:rPr lang="en-US" sz="2400" dirty="0" smtClean="0">
                <a:solidFill>
                  <a:srgbClr val="00B050"/>
                </a:solidFill>
              </a:rPr>
              <a:t>      Function pointer to option handling routine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00B050"/>
                </a:solidFill>
              </a:rPr>
              <a:t> </a:t>
            </a:r>
            <a:r>
              <a:rPr lang="en-US" sz="2400" dirty="0" smtClean="0">
                <a:solidFill>
                  <a:srgbClr val="00B050"/>
                </a:solidFill>
              </a:rPr>
              <a:t>      Function </a:t>
            </a:r>
            <a:r>
              <a:rPr lang="en-US" sz="2400" dirty="0">
                <a:solidFill>
                  <a:srgbClr val="00B050"/>
                </a:solidFill>
              </a:rPr>
              <a:t>pointer to </a:t>
            </a:r>
            <a:r>
              <a:rPr lang="en-US" sz="2400" dirty="0" smtClean="0">
                <a:solidFill>
                  <a:srgbClr val="00B050"/>
                </a:solidFill>
              </a:rPr>
              <a:t>add option </a:t>
            </a:r>
            <a:r>
              <a:rPr lang="en-US" sz="2400" dirty="0">
                <a:solidFill>
                  <a:srgbClr val="00B050"/>
                </a:solidFill>
              </a:rPr>
              <a:t>handling </a:t>
            </a:r>
            <a:r>
              <a:rPr lang="en-US" sz="2400" dirty="0" smtClean="0">
                <a:solidFill>
                  <a:srgbClr val="00B050"/>
                </a:solidFill>
              </a:rPr>
              <a:t>routine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00B050"/>
                </a:solidFill>
              </a:rPr>
              <a:t> </a:t>
            </a:r>
            <a:r>
              <a:rPr lang="en-US" sz="2400" dirty="0" smtClean="0">
                <a:solidFill>
                  <a:srgbClr val="00B050"/>
                </a:solidFill>
              </a:rPr>
              <a:t>      Function </a:t>
            </a:r>
            <a:r>
              <a:rPr lang="en-US" sz="2400" dirty="0">
                <a:solidFill>
                  <a:srgbClr val="00B050"/>
                </a:solidFill>
              </a:rPr>
              <a:t>pointer to </a:t>
            </a:r>
            <a:r>
              <a:rPr lang="en-US" sz="2400" dirty="0" smtClean="0">
                <a:solidFill>
                  <a:srgbClr val="00B050"/>
                </a:solidFill>
              </a:rPr>
              <a:t>pop option </a:t>
            </a:r>
            <a:r>
              <a:rPr lang="en-US" sz="2400" dirty="0">
                <a:solidFill>
                  <a:srgbClr val="00B050"/>
                </a:solidFill>
              </a:rPr>
              <a:t>handling </a:t>
            </a:r>
            <a:r>
              <a:rPr lang="en-US" sz="2400" dirty="0" smtClean="0">
                <a:solidFill>
                  <a:srgbClr val="00B050"/>
                </a:solidFill>
              </a:rPr>
              <a:t>routine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rgbClr val="00B050"/>
                </a:solidFill>
              </a:rPr>
              <a:t>       Function </a:t>
            </a:r>
            <a:r>
              <a:rPr lang="en-US" sz="2400" dirty="0">
                <a:solidFill>
                  <a:srgbClr val="00B050"/>
                </a:solidFill>
              </a:rPr>
              <a:t>pointer to </a:t>
            </a:r>
            <a:r>
              <a:rPr lang="en-US" sz="2400" dirty="0" smtClean="0">
                <a:solidFill>
                  <a:srgbClr val="00B050"/>
                </a:solidFill>
              </a:rPr>
              <a:t>trace option </a:t>
            </a:r>
            <a:r>
              <a:rPr lang="en-US" sz="2400" dirty="0">
                <a:solidFill>
                  <a:srgbClr val="00B050"/>
                </a:solidFill>
              </a:rPr>
              <a:t>handling routine</a:t>
            </a:r>
            <a:r>
              <a:rPr lang="en-US" sz="2400" dirty="0"/>
              <a:t/>
            </a:r>
            <a:br>
              <a:rPr lang="en-US" sz="2400" dirty="0"/>
            </a:br>
            <a:endParaRPr lang="en-US" sz="2400" dirty="0"/>
          </a:p>
          <a:p>
            <a:endParaRPr lang="en-US" altLang="zh-CN" dirty="0" smtClean="0"/>
          </a:p>
          <a:p>
            <a:endParaRPr lang="zh-CN" altLang="en-US" dirty="0"/>
          </a:p>
        </p:txBody>
      </p:sp>
      <p:sp>
        <p:nvSpPr>
          <p:cNvPr id="3" name="Rectangle 2"/>
          <p:cNvSpPr/>
          <p:nvPr/>
        </p:nvSpPr>
        <p:spPr>
          <a:xfrm>
            <a:off x="261678" y="151080"/>
            <a:ext cx="1019927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dirty="0">
                <a:solidFill>
                  <a:srgbClr val="0A74CC"/>
                </a:solidFill>
              </a:rPr>
              <a:t>NSH MD-type </a:t>
            </a:r>
            <a:r>
              <a:rPr lang="en-US" altLang="zh-CN" sz="2400" dirty="0" smtClean="0">
                <a:solidFill>
                  <a:srgbClr val="0A74CC"/>
                </a:solidFill>
              </a:rPr>
              <a:t>2 Option Mapping Table</a:t>
            </a:r>
            <a:endParaRPr lang="zh-CN" altLang="en-US" sz="2400" dirty="0">
              <a:solidFill>
                <a:srgbClr val="0A74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241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98240" y="763884"/>
            <a:ext cx="11955213" cy="5652029"/>
          </a:xfrm>
        </p:spPr>
        <p:txBody>
          <a:bodyPr>
            <a:normAutofit/>
          </a:bodyPr>
          <a:lstStyle/>
          <a:p>
            <a:r>
              <a:rPr lang="en-US" altLang="zh-CN" sz="2400" dirty="0" smtClean="0"/>
              <a:t>Add NSH MD-type 2 Option Mapping Table.</a:t>
            </a:r>
            <a:endParaRPr lang="zh-CN" altLang="en-US" sz="2400" dirty="0" smtClean="0"/>
          </a:p>
          <a:p>
            <a:endParaRPr lang="en-US" sz="2400" dirty="0" smtClean="0"/>
          </a:p>
          <a:p>
            <a:r>
              <a:rPr lang="en-US" sz="2400" dirty="0" smtClean="0"/>
              <a:t>Allocate an array to store each packets’ TLVs, and store array address to </a:t>
            </a:r>
            <a:r>
              <a:rPr lang="en-US" sz="2400" dirty="0" err="1" smtClean="0"/>
              <a:t>nsh_header</a:t>
            </a:r>
            <a:r>
              <a:rPr lang="en-US" sz="2400" dirty="0" smtClean="0"/>
              <a:t>-&gt;</a:t>
            </a:r>
            <a:r>
              <a:rPr lang="en-US" sz="2400" dirty="0" err="1" smtClean="0"/>
              <a:t>tlvs</a:t>
            </a:r>
            <a:r>
              <a:rPr lang="en-US" sz="2400" dirty="0" smtClean="0"/>
              <a:t>[0].</a:t>
            </a:r>
          </a:p>
          <a:p>
            <a:endParaRPr lang="en-US" sz="2400" dirty="0" smtClean="0"/>
          </a:p>
          <a:p>
            <a:r>
              <a:rPr lang="en-US" sz="2400" dirty="0" smtClean="0"/>
              <a:t>Augment command “create nsh entry” to support TLVs.</a:t>
            </a:r>
          </a:p>
          <a:p>
            <a:endParaRPr lang="en-US" sz="2400" dirty="0" smtClean="0"/>
          </a:p>
          <a:p>
            <a:r>
              <a:rPr lang="en-US" altLang="zh-CN" sz="2400" dirty="0" smtClean="0"/>
              <a:t>Augment </a:t>
            </a:r>
            <a:r>
              <a:rPr lang="en-US" altLang="zh-CN" sz="2400" dirty="0" err="1" smtClean="0"/>
              <a:t>nsh_mapping_by_key</a:t>
            </a:r>
            <a:r>
              <a:rPr lang="en-US" altLang="zh-CN" sz="2400" dirty="0" smtClean="0"/>
              <a:t> with TLVs</a:t>
            </a:r>
            <a:r>
              <a:rPr lang="en-US" sz="2400" dirty="0" smtClean="0"/>
              <a:t>.</a:t>
            </a:r>
          </a:p>
          <a:p>
            <a:endParaRPr lang="en-US" sz="2400" dirty="0" smtClean="0"/>
          </a:p>
          <a:p>
            <a:r>
              <a:rPr lang="en-US" sz="2400" dirty="0" smtClean="0"/>
              <a:t>Augment </a:t>
            </a:r>
            <a:r>
              <a:rPr lang="en-US" sz="2400" dirty="0" err="1" smtClean="0"/>
              <a:t>nsh_add_del_entry</a:t>
            </a:r>
            <a:r>
              <a:rPr lang="en-US" sz="2400" dirty="0" smtClean="0"/>
              <a:t> in </a:t>
            </a:r>
            <a:r>
              <a:rPr lang="en-US" sz="2400" dirty="0" err="1" smtClean="0"/>
              <a:t>nsh.api</a:t>
            </a:r>
            <a:r>
              <a:rPr lang="en-US" sz="2400" dirty="0" smtClean="0"/>
              <a:t> to support TLVs.</a:t>
            </a:r>
          </a:p>
          <a:p>
            <a:endParaRPr lang="en-US" altLang="zh-CN" sz="2400" dirty="0" smtClean="0"/>
          </a:p>
          <a:p>
            <a:r>
              <a:rPr lang="en-US" sz="2400" dirty="0" smtClean="0"/>
              <a:t>Augment Honeycomb to support NSH TLVs.</a:t>
            </a:r>
            <a:endParaRPr lang="zh-CN" altLang="en-US" sz="2400" dirty="0" smtClean="0"/>
          </a:p>
          <a:p>
            <a:endParaRPr lang="en-US" altLang="zh-CN" dirty="0" smtClean="0"/>
          </a:p>
          <a:p>
            <a:endParaRPr lang="zh-CN" altLang="en-US" dirty="0"/>
          </a:p>
        </p:txBody>
      </p:sp>
      <p:sp>
        <p:nvSpPr>
          <p:cNvPr id="5" name="Rectangle 4"/>
          <p:cNvSpPr/>
          <p:nvPr/>
        </p:nvSpPr>
        <p:spPr>
          <a:xfrm>
            <a:off x="261678" y="151080"/>
            <a:ext cx="1019927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dirty="0">
                <a:solidFill>
                  <a:srgbClr val="0A74CC"/>
                </a:solidFill>
              </a:rPr>
              <a:t>NSH MD-type </a:t>
            </a:r>
            <a:r>
              <a:rPr lang="en-US" altLang="zh-CN" sz="2400" dirty="0" smtClean="0">
                <a:solidFill>
                  <a:srgbClr val="0A74CC"/>
                </a:solidFill>
              </a:rPr>
              <a:t>2 Support in VPP</a:t>
            </a:r>
            <a:endParaRPr lang="zh-CN" altLang="en-US" sz="2400" dirty="0">
              <a:solidFill>
                <a:srgbClr val="0A74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0628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38400" y="0"/>
            <a:ext cx="114749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dirty="0">
                <a:solidFill>
                  <a:srgbClr val="0A74CC"/>
                </a:solidFill>
              </a:rPr>
              <a:t>iOAM over </a:t>
            </a:r>
            <a:r>
              <a:rPr lang="en-US" altLang="zh-CN" sz="2400" dirty="0" smtClean="0">
                <a:solidFill>
                  <a:srgbClr val="0A74CC"/>
                </a:solidFill>
              </a:rPr>
              <a:t>NSH: POT Option</a:t>
            </a:r>
            <a:endParaRPr lang="zh-CN" altLang="en-US" sz="2400" dirty="0">
              <a:solidFill>
                <a:srgbClr val="0A74CC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7623" y="461665"/>
            <a:ext cx="7043147" cy="267994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7623" y="3207848"/>
            <a:ext cx="5539299" cy="3666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4384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38400" y="129912"/>
            <a:ext cx="1111629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dirty="0">
                <a:solidFill>
                  <a:srgbClr val="0A74CC"/>
                </a:solidFill>
              </a:rPr>
              <a:t>iOAM over </a:t>
            </a:r>
            <a:r>
              <a:rPr lang="en-US" altLang="zh-CN" sz="2400" dirty="0" smtClean="0">
                <a:solidFill>
                  <a:srgbClr val="0A74CC"/>
                </a:solidFill>
              </a:rPr>
              <a:t>VxLAN-GPE: Header and Option</a:t>
            </a:r>
            <a:endParaRPr lang="zh-CN" altLang="en-US" sz="2400" dirty="0">
              <a:solidFill>
                <a:srgbClr val="0A74CC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600" y="736250"/>
            <a:ext cx="6325173" cy="4290331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599" y="5327834"/>
            <a:ext cx="6325173" cy="35417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03293" y="736250"/>
            <a:ext cx="5391724" cy="17172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7527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2686" y="0"/>
            <a:ext cx="1019927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dirty="0" smtClean="0">
                <a:solidFill>
                  <a:srgbClr val="0A74CC"/>
                </a:solidFill>
              </a:rPr>
              <a:t>iOAM over VxLAN-GPE: Option </a:t>
            </a:r>
            <a:r>
              <a:rPr lang="en-US" altLang="zh-CN" sz="2400" dirty="0">
                <a:solidFill>
                  <a:srgbClr val="0A74CC"/>
                </a:solidFill>
              </a:rPr>
              <a:t>P</a:t>
            </a:r>
            <a:r>
              <a:rPr lang="en-US" altLang="zh-CN" sz="2400" dirty="0" smtClean="0">
                <a:solidFill>
                  <a:srgbClr val="0A74CC"/>
                </a:solidFill>
              </a:rPr>
              <a:t>rocess</a:t>
            </a:r>
            <a:endParaRPr lang="zh-CN" altLang="en-US" sz="2400" dirty="0">
              <a:solidFill>
                <a:srgbClr val="0A74CC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3252"/>
            <a:ext cx="6689969" cy="140349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2686" y="1980209"/>
            <a:ext cx="5591175" cy="96202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44436" y="1970684"/>
            <a:ext cx="6400800" cy="97155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5521344" y="2942234"/>
            <a:ext cx="29115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 smtClean="0">
                <a:solidFill>
                  <a:srgbClr val="C00000"/>
                </a:solidFill>
              </a:rPr>
              <a:t>vxlan_gpe_ioam_set_rewrite</a:t>
            </a:r>
            <a:endParaRPr lang="en-US" dirty="0">
              <a:solidFill>
                <a:srgbClr val="C00000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606336" y="3311566"/>
            <a:ext cx="6477000" cy="3095625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2942234"/>
            <a:ext cx="45265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vxlan_gpe_encap_decap_ioam_v4_one_inline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1492" y="3246566"/>
            <a:ext cx="5146662" cy="36114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8735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38400" y="129912"/>
            <a:ext cx="1111629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dirty="0">
                <a:solidFill>
                  <a:srgbClr val="0A74CC"/>
                </a:solidFill>
              </a:rPr>
              <a:t>iOAM over </a:t>
            </a:r>
            <a:r>
              <a:rPr lang="en-US" altLang="zh-CN" sz="2400" dirty="0" smtClean="0">
                <a:solidFill>
                  <a:srgbClr val="0A74CC"/>
                </a:solidFill>
              </a:rPr>
              <a:t>IPv6: Header and Option</a:t>
            </a:r>
            <a:endParaRPr lang="zh-CN" altLang="en-US" sz="2400" dirty="0">
              <a:solidFill>
                <a:srgbClr val="0A74CC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1718" y="1016977"/>
            <a:ext cx="7826375" cy="30527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0216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FD.io">
      <a:dk1>
        <a:srgbClr val="2B2929"/>
      </a:dk1>
      <a:lt1>
        <a:srgbClr val="FFFFFF"/>
      </a:lt1>
      <a:dk2>
        <a:srgbClr val="F7323F"/>
      </a:dk2>
      <a:lt2>
        <a:srgbClr val="FFFFFF"/>
      </a:lt2>
      <a:accent1>
        <a:srgbClr val="F7323F"/>
      </a:accent1>
      <a:accent2>
        <a:srgbClr val="3A3838"/>
      </a:accent2>
      <a:accent3>
        <a:srgbClr val="F7323F"/>
      </a:accent3>
      <a:accent4>
        <a:srgbClr val="3A3838"/>
      </a:accent4>
      <a:accent5>
        <a:srgbClr val="F7323F"/>
      </a:accent5>
      <a:accent6>
        <a:srgbClr val="3A3838"/>
      </a:accent6>
      <a:hlink>
        <a:srgbClr val="26CAD3"/>
      </a:hlink>
      <a:folHlink>
        <a:srgbClr val="26CAD3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C7EDCC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C7EDCC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8018</TotalTime>
  <Words>404</Words>
  <Application>Microsoft Office PowerPoint</Application>
  <PresentationFormat>Widescreen</PresentationFormat>
  <Paragraphs>50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20" baseType="lpstr">
      <vt:lpstr>等线</vt:lpstr>
      <vt:lpstr>等线 Light</vt:lpstr>
      <vt:lpstr>SimSun</vt:lpstr>
      <vt:lpstr>Arial</vt:lpstr>
      <vt:lpstr>Calibri</vt:lpstr>
      <vt:lpstr>Calibri Light</vt:lpstr>
      <vt:lpstr>Consolas</vt:lpstr>
      <vt:lpstr>Times New Roman</vt:lpstr>
      <vt:lpstr>Office Theme</vt:lpstr>
      <vt:lpstr>TLV Parsing in VPP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thre3</dc:creator>
  <cp:keywords>CTPClassification=CTP_PUBLIC:VisualMarkings=</cp:keywords>
  <cp:lastModifiedBy>Ni, Hongjun</cp:lastModifiedBy>
  <cp:revision>136</cp:revision>
  <dcterms:created xsi:type="dcterms:W3CDTF">2016-02-09T20:55:00Z</dcterms:created>
  <dcterms:modified xsi:type="dcterms:W3CDTF">2017-01-11T01:05:42Z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bc6b020a-26e3-4ca8-9db0-6566663fa25d</vt:lpwstr>
  </property>
  <property fmtid="{D5CDD505-2E9C-101B-9397-08002B2CF9AE}" pid="3" name="CTP_TimeStamp">
    <vt:lpwstr>2017-01-11 01:05:42Z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CTP_PUBLIC</vt:lpwstr>
  </property>
</Properties>
</file>