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05" r:id="rId4"/>
    <p:sldId id="282" r:id="rId5"/>
    <p:sldId id="280" r:id="rId6"/>
    <p:sldId id="287" r:id="rId7"/>
    <p:sldId id="284" r:id="rId8"/>
    <p:sldId id="308" r:id="rId9"/>
    <p:sldId id="283" r:id="rId10"/>
    <p:sldId id="286" r:id="rId11"/>
    <p:sldId id="290" r:id="rId12"/>
    <p:sldId id="310" r:id="rId13"/>
    <p:sldId id="288" r:id="rId14"/>
    <p:sldId id="289" r:id="rId15"/>
    <p:sldId id="291" r:id="rId16"/>
    <p:sldId id="292" r:id="rId17"/>
    <p:sldId id="293" r:id="rId18"/>
    <p:sldId id="309" r:id="rId19"/>
    <p:sldId id="294" r:id="rId20"/>
    <p:sldId id="295" r:id="rId21"/>
    <p:sldId id="296" r:id="rId22"/>
    <p:sldId id="311" r:id="rId23"/>
    <p:sldId id="297" r:id="rId24"/>
    <p:sldId id="298" r:id="rId25"/>
    <p:sldId id="301" r:id="rId26"/>
    <p:sldId id="303" r:id="rId27"/>
    <p:sldId id="304" r:id="rId28"/>
    <p:sldId id="299" r:id="rId29"/>
    <p:sldId id="300" r:id="rId30"/>
    <p:sldId id="307" r:id="rId31"/>
    <p:sldId id="312" r:id="rId32"/>
    <p:sldId id="279" r:id="rId3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AF"/>
    <a:srgbClr val="049FD9"/>
    <a:srgbClr val="58585B"/>
    <a:srgbClr val="58595B"/>
    <a:srgbClr val="E8EBF1"/>
    <a:srgbClr val="4D4D4D"/>
    <a:srgbClr val="AB0810"/>
    <a:srgbClr val="FDBE24"/>
    <a:srgbClr val="FA661C"/>
    <a:srgbClr val="90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3" autoAdjust="0"/>
    <p:restoredTop sz="78725" autoAdjust="0"/>
  </p:normalViewPr>
  <p:slideViewPr>
    <p:cSldViewPr snapToGrid="0" snapToObjects="1">
      <p:cViewPr varScale="1">
        <p:scale>
          <a:sx n="148" d="100"/>
          <a:sy n="148" d="100"/>
        </p:scale>
        <p:origin x="576" y="17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7/18/17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3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3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7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049FD9"/>
            </a:gs>
            <a:gs pos="100000">
              <a:srgbClr val="004B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56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88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496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61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24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5555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87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14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56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32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555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136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9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381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389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baseline="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821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376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762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E6ADCC75-5E05-4D7E-970D-6B4505B4F777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3466598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9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03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97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55558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0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496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7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54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5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75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6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407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theme" Target="../theme/theme1.xml"/><Relationship Id="rId4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4" r:id="rId2"/>
    <p:sldLayoutId id="2147483965" r:id="rId3"/>
    <p:sldLayoutId id="2147484012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  <p:sldLayoutId id="2147484006" r:id="rId25"/>
    <p:sldLayoutId id="2147484007" r:id="rId26"/>
    <p:sldLayoutId id="2147484008" r:id="rId27"/>
    <p:sldLayoutId id="2147484010" r:id="rId28"/>
    <p:sldLayoutId id="2147484009" r:id="rId29"/>
    <p:sldLayoutId id="2147484011" r:id="rId30"/>
    <p:sldLayoutId id="2147483986" r:id="rId31"/>
    <p:sldLayoutId id="2147483987" r:id="rId32"/>
    <p:sldLayoutId id="2147483989" r:id="rId33"/>
    <p:sldLayoutId id="2147484014" r:id="rId34"/>
    <p:sldLayoutId id="2147483990" r:id="rId35"/>
    <p:sldLayoutId id="2147483991" r:id="rId36"/>
    <p:sldLayoutId id="2147483992" r:id="rId37"/>
    <p:sldLayoutId id="2147483993" r:id="rId38"/>
    <p:sldLayoutId id="2147483994" r:id="rId39"/>
    <p:sldLayoutId id="2147483995" r:id="rId40"/>
    <p:sldLayoutId id="2147483996" r:id="rId41"/>
    <p:sldLayoutId id="2147483997" r:id="rId42"/>
    <p:sldLayoutId id="2147483998" r:id="rId4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File:VICN_technical_report.pdf" TargetMode="External"/><Relationship Id="rId4" Type="http://schemas.openxmlformats.org/officeDocument/2006/relationships/hyperlink" Target="https://wiki.fd.io/view/Vicn" TargetMode="External"/><Relationship Id="rId5" Type="http://schemas.openxmlformats.org/officeDocument/2006/relationships/hyperlink" Target="mailto:cicn-dev@lists.fd.io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errit.fd.io/r/cic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VICN/Tutorial/HetnetLoadBalancing" TargetMode="External"/><Relationship Id="rId4" Type="http://schemas.openxmlformats.org/officeDocument/2006/relationships/hyperlink" Target="https://wiki.fd.io/view/VICN/Tutorial/Internet2GlobalSummit2017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iki.fd.io/view/Dumbbell-vicn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1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Marcel </a:t>
            </a:r>
            <a:r>
              <a:rPr lang="en-US" dirty="0" smtClean="0"/>
              <a:t>Enguehard</a:t>
            </a:r>
            <a:endParaRPr lang="en-US" dirty="0"/>
          </a:p>
        </p:txBody>
      </p:sp>
      <p:sp>
        <p:nvSpPr>
          <p:cNvPr id="40964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itchFamily="34" charset="-128"/>
                <a:cs typeface="CiscoSans" pitchFamily="34" charset="0"/>
              </a:rPr>
              <a:t>July </a:t>
            </a:r>
            <a:r>
              <a:rPr lang="en-US" altLang="en-US" smtClean="0">
                <a:ea typeface="ＭＳ Ｐゴシック" pitchFamily="34" charset="-128"/>
                <a:cs typeface="CiscoSans" pitchFamily="34" charset="0"/>
              </a:rPr>
              <a:t>18</a:t>
            </a:r>
            <a:r>
              <a:rPr lang="en-US" altLang="en-US" baseline="30000" smtClean="0">
                <a:ea typeface="ＭＳ Ｐゴシック" pitchFamily="34" charset="-128"/>
                <a:cs typeface="CiscoSans" pitchFamily="34" charset="0"/>
              </a:rPr>
              <a:t>th</a:t>
            </a:r>
            <a:r>
              <a:rPr lang="en-US" altLang="en-US" smtClean="0">
                <a:ea typeface="ＭＳ Ｐゴシック" pitchFamily="34" charset="-128"/>
                <a:cs typeface="CiscoSans" pitchFamily="34" charset="0"/>
              </a:rPr>
              <a:t> </a:t>
            </a:r>
            <a:r>
              <a:rPr lang="en-US" altLang="en-US" dirty="0">
                <a:ea typeface="ＭＳ Ｐゴシック" pitchFamily="34" charset="-128"/>
                <a:cs typeface="CiscoSans" pitchFamily="34" charset="0"/>
              </a:rPr>
              <a:t>2017 – </a:t>
            </a:r>
            <a:r>
              <a:rPr lang="en-US" altLang="en-US" dirty="0" smtClean="0">
                <a:ea typeface="ＭＳ Ｐゴシック" pitchFamily="34" charset="-128"/>
                <a:cs typeface="CiscoSans" pitchFamily="34" charset="0"/>
              </a:rPr>
              <a:t>ICN2020 </a:t>
            </a:r>
            <a:r>
              <a:rPr lang="en-US" altLang="en-US" dirty="0" err="1" smtClean="0">
                <a:ea typeface="ＭＳ Ｐゴシック" pitchFamily="34" charset="-128"/>
                <a:cs typeface="CiscoSans" pitchFamily="34" charset="0"/>
              </a:rPr>
              <a:t>Pmeeting</a:t>
            </a:r>
            <a:endParaRPr lang="en-US" altLang="en-US" dirty="0">
              <a:ea typeface="ＭＳ Ｐゴシック" pitchFamily="34" charset="-128"/>
              <a:cs typeface="CiscoSan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Prague, Czech Republic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Simple and efficient ICN testbed creation and orchestration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/>
              <a:t>An introduction to </a:t>
            </a:r>
            <a:r>
              <a:rPr lang="en-US" kern="0" dirty="0" err="1" smtClean="0"/>
              <a:t>vICN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02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vICN</a:t>
            </a:r>
            <a:r>
              <a:rPr lang="en-US" dirty="0" smtClean="0"/>
              <a:t> topology declaration - JSON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6072" y="1271016"/>
            <a:ext cx="3993401" cy="3231654"/>
            <a:chOff x="502920" y="1325880"/>
            <a:chExt cx="3993401" cy="3231654"/>
          </a:xfrm>
        </p:grpSpPr>
        <p:sp>
          <p:nvSpPr>
            <p:cNvPr id="5" name="TextBox 4"/>
            <p:cNvSpPr txBox="1"/>
            <p:nvPr/>
          </p:nvSpPr>
          <p:spPr>
            <a:xfrm>
              <a:off x="502920" y="1325880"/>
              <a:ext cx="3993401" cy="323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urier" charset="0"/>
                  <a:ea typeface="Courier" charset="0"/>
                  <a:cs typeface="Courier" charset="0"/>
                </a:rPr>
                <a:t>“resources”: {</a:t>
              </a:r>
            </a:p>
            <a:p>
              <a:r>
                <a:rPr lang="en-US" sz="12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en-US" sz="1200" dirty="0" smtClean="0">
                  <a:latin typeface="Courier" charset="0"/>
                  <a:ea typeface="Courier" charset="0"/>
                  <a:cs typeface="Courier" charset="0"/>
                </a:rPr>
                <a:t>{</a:t>
              </a:r>
            </a:p>
            <a:p>
              <a:r>
                <a:rPr lang="en-US" sz="12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type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Physical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",</a:t>
              </a:r>
              <a:endParaRPr lang="fr-FR" sz="12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name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server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",</a:t>
              </a:r>
              <a:endParaRPr lang="fr-FR" sz="12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hostname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 </a:t>
              </a:r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fr-FR" sz="1200" dirty="0" err="1" smtClean="0">
                  <a:latin typeface="Courier" charset="0"/>
                  <a:ea typeface="Courier" charset="0"/>
                  <a:cs typeface="Courier" charset="0"/>
                </a:rPr>
                <a:t>localhost</a:t>
              </a:r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</a:p>
            <a:p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	},</a:t>
              </a:r>
            </a:p>
            <a:p>
              <a:r>
                <a:rPr lang="fr-FR" sz="12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{</a:t>
              </a:r>
            </a:p>
            <a:p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    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type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LxcContainer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",</a:t>
              </a:r>
              <a:endParaRPr lang="fr-FR" sz="12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fr-FR" sz="12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image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"ubuntu1604-cicnsuite-rc2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",</a:t>
              </a:r>
              <a:endParaRPr lang="fr-FR" sz="1200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name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fr-FR" sz="1200" dirty="0" err="1" smtClean="0">
                  <a:latin typeface="Courier" charset="0"/>
                  <a:ea typeface="Courier" charset="0"/>
                  <a:cs typeface="Courier" charset="0"/>
                </a:rPr>
                <a:t>core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1",</a:t>
              </a:r>
              <a:endParaRPr lang="fr-FR" sz="12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fr-FR" sz="12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node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"</a:t>
              </a:r>
              <a:r>
                <a:rPr lang="mr-IN" sz="1200" dirty="0" err="1" smtClean="0">
                  <a:latin typeface="Courier" charset="0"/>
                  <a:ea typeface="Courier" charset="0"/>
                  <a:cs typeface="Courier" charset="0"/>
                </a:rPr>
                <a:t>server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 »</a:t>
              </a:r>
              <a:endParaRPr lang="fr-FR" sz="12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},</a:t>
              </a:r>
              <a:endParaRPr lang="fr-FR" sz="12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fr-FR" sz="12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{</a:t>
              </a:r>
            </a:p>
            <a:p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type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MetisForwarder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",</a:t>
              </a:r>
              <a:endParaRPr lang="fr-FR" sz="12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fr-FR" sz="12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mr-IN" sz="1200" dirty="0" err="1">
                  <a:latin typeface="Courier" charset="0"/>
                  <a:ea typeface="Courier" charset="0"/>
                  <a:cs typeface="Courier" charset="0"/>
                </a:rPr>
                <a:t>node</a:t>
              </a:r>
              <a:r>
                <a:rPr lang="mr-IN" sz="1200" dirty="0">
                  <a:latin typeface="Courier" charset="0"/>
                  <a:ea typeface="Courier" charset="0"/>
                  <a:cs typeface="Courier" charset="0"/>
                </a:rPr>
                <a:t>": 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  <a:r>
                <a:rPr lang="fr-FR" sz="1200" dirty="0" err="1" smtClean="0">
                  <a:latin typeface="Courier" charset="0"/>
                  <a:ea typeface="Courier" charset="0"/>
                  <a:cs typeface="Courier" charset="0"/>
                </a:rPr>
                <a:t>core</a:t>
              </a:r>
              <a:r>
                <a:rPr lang="mr-IN" sz="1200" dirty="0" smtClean="0">
                  <a:latin typeface="Courier" charset="0"/>
                  <a:ea typeface="Courier" charset="0"/>
                  <a:cs typeface="Courier" charset="0"/>
                </a:rPr>
                <a:t>1</a:t>
              </a:r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"</a:t>
              </a:r>
            </a:p>
            <a:p>
              <a:r>
                <a:rPr lang="fr-FR" sz="12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}</a:t>
              </a:r>
            </a:p>
            <a:p>
              <a:r>
                <a:rPr lang="fr-FR" sz="1200" dirty="0" smtClean="0">
                  <a:latin typeface="Courier" charset="0"/>
                  <a:ea typeface="Courier" charset="0"/>
                  <a:cs typeface="Courier" charset="0"/>
                </a:rPr>
                <a:t> ...</a:t>
              </a:r>
              <a:endParaRPr lang="en-US" sz="12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1" name="Arc 10"/>
            <p:cNvSpPr/>
            <p:nvPr/>
          </p:nvSpPr>
          <p:spPr>
            <a:xfrm flipH="1">
              <a:off x="713230" y="3078226"/>
              <a:ext cx="548639" cy="932688"/>
            </a:xfrm>
            <a:prstGeom prst="arc">
              <a:avLst>
                <a:gd name="adj1" fmla="val 16260986"/>
                <a:gd name="adj2" fmla="val 511711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594357" y="2027306"/>
              <a:ext cx="914400" cy="1282821"/>
            </a:xfrm>
            <a:prstGeom prst="arc">
              <a:avLst>
                <a:gd name="adj1" fmla="val 5621495"/>
                <a:gd name="adj2" fmla="val 16124480"/>
              </a:avLst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10510" y="1271016"/>
            <a:ext cx="399340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...</a:t>
            </a:r>
          </a:p>
          <a:p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“type”: “Link”,</a:t>
            </a:r>
          </a:p>
          <a:p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src_node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”: “core1”,</a:t>
            </a:r>
          </a:p>
          <a:p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dst_node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”: “core2”</a:t>
            </a:r>
          </a:p>
          <a:p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	},</a:t>
            </a:r>
          </a:p>
          <a:p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    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image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"ubuntu1604-cicnsuite-rc2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"prod1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200" dirty="0" err="1" smtClean="0"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 »</a:t>
            </a:r>
            <a:endParaRPr lang="fr-FR" sz="12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2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MetisForwarder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prod1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 ...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37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Topology declaration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83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JSON file</a:t>
            </a:r>
          </a:p>
          <a:p>
            <a:r>
              <a:rPr lang="en-US" dirty="0" smtClean="0"/>
              <a:t>List of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declaration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85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Physical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hostname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err="1">
                <a:latin typeface="Courier" charset="0"/>
                <a:ea typeface="Courier" charset="0"/>
                <a:cs typeface="Courier" charset="0"/>
              </a:rPr>
              <a:t>localhost</a:t>
            </a: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"type": "</a:t>
            </a:r>
            <a:r>
              <a:rPr lang="fr-FR" sz="1200" dirty="0" err="1">
                <a:latin typeface="Courier" charset="0"/>
                <a:ea typeface="Courier" charset="0"/>
                <a:cs typeface="Courier" charset="0"/>
              </a:rPr>
              <a:t>LxcImage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fr-FR" sz="1200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err="1" smtClean="0"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-image</a:t>
            </a: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fr-FR" sz="1200" dirty="0" err="1"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": "server",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"image": "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ubuntu1604-cicnsuite-rc3 »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fr-FR" sz="12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fr-FR" sz="12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creation </a:t>
            </a:r>
            <a:r>
              <a:rPr lang="mr-IN" dirty="0" smtClean="0"/>
              <a:t>–</a:t>
            </a:r>
            <a:r>
              <a:rPr lang="en-US" dirty="0" smtClean="0"/>
              <a:t> Physical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0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creation </a:t>
            </a:r>
            <a:r>
              <a:rPr lang="mr-IN" dirty="0" smtClean="0"/>
              <a:t>–</a:t>
            </a:r>
            <a:r>
              <a:rPr lang="en-US" dirty="0" smtClean="0"/>
              <a:t> Virtual nodes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903" y="872849"/>
            <a:ext cx="31394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1200" dirty="0" smtClean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image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-image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cons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 smtClean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"groups": [ "</a:t>
            </a:r>
            <a:r>
              <a:rPr lang="fr-FR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 ],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200" dirty="0" smtClean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image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en-U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-image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prod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 smtClean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groups": [ "</a:t>
            </a:r>
            <a:r>
              <a:rPr lang="fr-FR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 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],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200" dirty="0" smtClean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image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-image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fr-FR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relay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 smtClean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 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],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fr-FR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mr-IN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fr-FR" sz="1200" dirty="0">
              <a:latin typeface="Courier" charset="0"/>
              <a:ea typeface="Courier" charset="0"/>
              <a:cs typeface="Courier" charset="0"/>
            </a:endParaRPr>
          </a:p>
          <a:p>
            <a:endParaRPr lang="fr-FR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9977" y="1872343"/>
            <a:ext cx="281359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Part of our virtual network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3039291" y="1785257"/>
            <a:ext cx="2220686" cy="271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3065417" y="2057009"/>
            <a:ext cx="2194560" cy="973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3039291" y="2057009"/>
            <a:ext cx="2220686" cy="224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3065229" y="2446733"/>
            <a:ext cx="742448" cy="47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>
            <a:off x="2952019" y="2627039"/>
            <a:ext cx="855658" cy="3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1"/>
          </p:cNvCxnSpPr>
          <p:nvPr/>
        </p:nvCxnSpPr>
        <p:spPr>
          <a:xfrm flipH="1">
            <a:off x="2385961" y="2828455"/>
            <a:ext cx="1421716" cy="425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807677" y="2105249"/>
            <a:ext cx="2073003" cy="877094"/>
            <a:chOff x="3807677" y="2105249"/>
            <a:chExt cx="2073003" cy="877094"/>
          </a:xfrm>
        </p:grpSpPr>
        <p:sp>
          <p:nvSpPr>
            <p:cNvPr id="13" name="TextBox 12"/>
            <p:cNvSpPr txBox="1"/>
            <p:nvPr/>
          </p:nvSpPr>
          <p:spPr>
            <a:xfrm>
              <a:off x="3807677" y="2292844"/>
              <a:ext cx="1069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 container</a:t>
              </a:r>
              <a:endParaRPr lang="en-US" sz="14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807677" y="2105249"/>
              <a:ext cx="2073003" cy="877094"/>
              <a:chOff x="3807677" y="2117133"/>
              <a:chExt cx="2073003" cy="87709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807677" y="2485034"/>
                <a:ext cx="19367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using the CICN image</a:t>
                </a:r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807677" y="2686450"/>
                <a:ext cx="2073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on the machine “server”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07677" y="2117133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 want: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5060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2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"type": "Link",</a:t>
            </a: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200" dirty="0" err="1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src_node</a:t>
            </a:r>
            <a:r>
              <a:rPr lang="en-GB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"cons",</a:t>
            </a: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200" dirty="0" err="1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dst_node</a:t>
            </a:r>
            <a:r>
              <a:rPr lang="en-GB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"relay",</a:t>
            </a:r>
          </a:p>
          <a:p>
            <a:pPr mar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r-FR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fr-FR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groups": [ "</a:t>
            </a:r>
            <a:r>
              <a:rPr lang="fr-FR" sz="12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" </a:t>
            </a:r>
            <a:r>
              <a:rPr lang="fr-FR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  <a:endParaRPr lang="en-GB" sz="1200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r-FR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2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"type": "Link",</a:t>
            </a: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2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src_node</a:t>
            </a:r>
            <a:r>
              <a:rPr lang="en-GB" sz="12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en-GB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"relay",</a:t>
            </a:r>
            <a:endParaRPr lang="en-GB" sz="12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2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dst_node</a:t>
            </a:r>
            <a:r>
              <a:rPr lang="en-GB" sz="12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en-GB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"prod",</a:t>
            </a:r>
          </a:p>
          <a:p>
            <a:pPr mar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fr-FR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"groups": [ "</a:t>
            </a:r>
            <a:r>
              <a:rPr lang="fr-FR" sz="12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" </a:t>
            </a:r>
            <a:r>
              <a:rPr lang="fr-FR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  <a:endParaRPr lang="en-GB" sz="12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r-FR" sz="12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2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creation </a:t>
            </a:r>
            <a:r>
              <a:rPr lang="mr-IN" dirty="0" smtClean="0"/>
              <a:t>–</a:t>
            </a:r>
            <a:r>
              <a:rPr lang="en-US" dirty="0" smtClean="0"/>
              <a:t> Network links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652936" y="1347788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</a:t>
            </a:r>
          </a:p>
        </p:txBody>
      </p:sp>
      <p:sp>
        <p:nvSpPr>
          <p:cNvPr id="6" name="Can 5"/>
          <p:cNvSpPr/>
          <p:nvPr/>
        </p:nvSpPr>
        <p:spPr>
          <a:xfrm>
            <a:off x="4652936" y="2613441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Relay</a:t>
            </a:r>
          </a:p>
        </p:txBody>
      </p:sp>
      <p:sp>
        <p:nvSpPr>
          <p:cNvPr id="7" name="Can 6"/>
          <p:cNvSpPr/>
          <p:nvPr/>
        </p:nvSpPr>
        <p:spPr>
          <a:xfrm>
            <a:off x="4652937" y="3704546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</a:t>
            </a:r>
          </a:p>
        </p:txBody>
      </p:sp>
      <p:cxnSp>
        <p:nvCxnSpPr>
          <p:cNvPr id="8" name="Straight Connector 7"/>
          <p:cNvCxnSpPr>
            <a:stCxn id="5" idx="3"/>
            <a:endCxn id="6" idx="1"/>
          </p:cNvCxnSpPr>
          <p:nvPr/>
        </p:nvCxnSpPr>
        <p:spPr>
          <a:xfrm>
            <a:off x="5099955" y="1696885"/>
            <a:ext cx="0" cy="916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>
            <a:off x="5099955" y="2962538"/>
            <a:ext cx="1" cy="74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1246" y="1872343"/>
            <a:ext cx="2098765" cy="23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17371" y="2856411"/>
            <a:ext cx="2029098" cy="461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7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6475" y="1347789"/>
            <a:ext cx="8345488" cy="1856966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type": "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CentralIP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ip4_data_prefix": "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192.168.19.0/24"</a:t>
            </a: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ip6_data_prefix": "9001::/16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2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ip_routing_strategy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spt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groups": [ 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"virtual"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   ]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mr-IN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networking on topology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4012" y="1619795"/>
            <a:ext cx="26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IPv6 addresses are attributed by /64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47949" y="1673337"/>
            <a:ext cx="610633" cy="53924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 flipH="1">
            <a:off x="4153989" y="1942960"/>
            <a:ext cx="1693960" cy="12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690949" y="2333896"/>
            <a:ext cx="191588" cy="522515"/>
          </a:xfrm>
          <a:prstGeom prst="rightBracket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882537" y="2577737"/>
            <a:ext cx="992777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75314" y="2403170"/>
            <a:ext cx="188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Defines objects on which to act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1283" y="3634484"/>
            <a:ext cx="8478454" cy="8002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CentralIP</a:t>
            </a:r>
            <a:r>
              <a:rPr lang="en-US" sz="1400" dirty="0">
                <a:ea typeface="Courier" charset="0"/>
                <a:cs typeface="Courier" charset="0"/>
              </a:rPr>
              <a:t> is similar to an SDN controller that assigns addresses and sets up the routing in the network: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CentralIP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(Ipv4Assignment | Ipv6Assignment) &gt;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IPRoutes</a:t>
            </a: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40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359171" cy="316821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type": "MetisForwarder",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cache_size": 0,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node": </a:t>
            </a: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"cons"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},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	"type": "MetisForwarder",</a:t>
            </a: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	"cache_size": </a:t>
            </a: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2000,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	"node": </a:t>
            </a: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"relay"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	"type": "MetisForwarder",</a:t>
            </a: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	"cache_size": 0,</a:t>
            </a: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	"node": </a:t>
            </a: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"prod"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endParaRPr lang="en-US" sz="12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ICN Applications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66949" y="2499360"/>
            <a:ext cx="1854925" cy="5573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352269" y="1347788"/>
            <a:ext cx="3359171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37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292040" indent="0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576143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39620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14210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type": "WebServer",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prefixes": [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	"/webserver"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],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node": </a:t>
            </a: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"prod"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type": "CentralICN",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groups": </a:t>
            </a:r>
            <a:r>
              <a:rPr lang="is-IS" sz="1200">
                <a:latin typeface="Courier" charset="0"/>
                <a:ea typeface="Courier" charset="0"/>
                <a:cs typeface="Courier" charset="0"/>
              </a:rPr>
              <a:t>[ </a:t>
            </a:r>
            <a:r>
              <a:rPr lang="is-IS" sz="1200" smtClean="0">
                <a:latin typeface="Courier" charset="0"/>
                <a:ea typeface="Courier" charset="0"/>
                <a:cs typeface="Courier" charset="0"/>
              </a:rPr>
              <a:t>"virtual" 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],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face_protocol": "udp4"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endParaRPr lang="is-IS" sz="12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41967" y="2569029"/>
            <a:ext cx="2656114" cy="100148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41177" y="2408702"/>
            <a:ext cx="16337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Like </a:t>
            </a:r>
            <a:r>
              <a:rPr lang="en-US" dirty="0" err="1" smtClean="0">
                <a:solidFill>
                  <a:srgbClr val="FF0000"/>
                </a:solidFill>
              </a:rPr>
              <a:t>CentralIP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62057" y="3069771"/>
            <a:ext cx="653143" cy="309155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933580" y="3323850"/>
            <a:ext cx="210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ether, udp4, udp6,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tcp4, tcp6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42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/>
      <p:bldP spid="7" grpId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type": "GUI",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groups": ["virtual"]</a:t>
            </a:r>
          </a:p>
          <a:p>
            <a:pPr marL="0">
              <a:spcBef>
                <a:spcPts val="0"/>
              </a:spcBef>
            </a:pPr>
            <a:r>
              <a:rPr lang="is-IS" sz="1200" dirty="0" smtClean="0">
                <a:latin typeface="Courier" charset="0"/>
                <a:ea typeface="Courier" charset="0"/>
                <a:cs typeface="Courier" charset="0"/>
              </a:rPr>
              <a:t>},</a:t>
            </a:r>
            <a:endParaRPr lang="is-IS" sz="1200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11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vICN</a:t>
            </a:r>
            <a:r>
              <a:rPr lang="en-US" dirty="0" smtClean="0"/>
              <a:t> can emulate wireless links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emulators?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860" y="3625629"/>
            <a:ext cx="1208380" cy="775063"/>
          </a:xfrm>
          <a:prstGeom prst="rect">
            <a:avLst/>
          </a:prstGeom>
        </p:spPr>
      </p:pic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843" y="2112380"/>
            <a:ext cx="2664824" cy="20822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7177" y="2011680"/>
            <a:ext cx="1524000" cy="1114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669177" y="2656114"/>
            <a:ext cx="1191094" cy="47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025758" y="2112380"/>
            <a:ext cx="323425" cy="5415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845" y="3625629"/>
            <a:ext cx="1838803" cy="9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4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ea typeface="ＭＳ Ｐゴシック" pitchFamily="34" charset="-128"/>
                <a:cs typeface="CiscoSans" pitchFamily="34" charset="0"/>
              </a:rPr>
              <a:t>Quick introduction to </a:t>
            </a:r>
            <a:r>
              <a:rPr lang="en-US" altLang="en-US" dirty="0" err="1" smtClean="0">
                <a:ea typeface="ＭＳ Ｐゴシック" pitchFamily="34" charset="-128"/>
                <a:cs typeface="CiscoSans" pitchFamily="34" charset="0"/>
              </a:rPr>
              <a:t>vICN</a:t>
            </a:r>
            <a:endParaRPr altLang="en-US" dirty="0" smtClean="0">
              <a:ea typeface="ＭＳ Ｐゴシック" pitchFamily="34" charset="-128"/>
              <a:cs typeface="Cisco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39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84" y="951156"/>
            <a:ext cx="1838803" cy="9613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use LTE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098035" y="1759953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</a:t>
            </a:r>
          </a:p>
        </p:txBody>
      </p:sp>
      <p:sp>
        <p:nvSpPr>
          <p:cNvPr id="5" name="Can 4"/>
          <p:cNvSpPr/>
          <p:nvPr/>
        </p:nvSpPr>
        <p:spPr>
          <a:xfrm>
            <a:off x="4706179" y="1764677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Relay</a:t>
            </a:r>
          </a:p>
        </p:txBody>
      </p:sp>
      <p:sp>
        <p:nvSpPr>
          <p:cNvPr id="6" name="Can 5"/>
          <p:cNvSpPr/>
          <p:nvPr/>
        </p:nvSpPr>
        <p:spPr>
          <a:xfrm>
            <a:off x="6543648" y="1764678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</a:t>
            </a:r>
          </a:p>
        </p:txBody>
      </p:sp>
      <p:cxnSp>
        <p:nvCxnSpPr>
          <p:cNvPr id="7" name="Straight Connector 6"/>
          <p:cNvCxnSpPr>
            <a:stCxn id="4" idx="4"/>
            <a:endCxn id="5" idx="2"/>
          </p:cNvCxnSpPr>
          <p:nvPr/>
        </p:nvCxnSpPr>
        <p:spPr>
          <a:xfrm>
            <a:off x="1992072" y="1934502"/>
            <a:ext cx="2714107" cy="472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4"/>
          </p:cNvCxnSpPr>
          <p:nvPr/>
        </p:nvCxnSpPr>
        <p:spPr>
          <a:xfrm>
            <a:off x="5600216" y="1939226"/>
            <a:ext cx="9434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08760" y="2438398"/>
            <a:ext cx="4685211" cy="2040790"/>
            <a:chOff x="2045081" y="2499358"/>
            <a:chExt cx="4685211" cy="2040790"/>
          </a:xfrm>
        </p:grpSpPr>
        <p:sp>
          <p:nvSpPr>
            <p:cNvPr id="10" name="Rectangle 9"/>
            <p:cNvSpPr/>
            <p:nvPr/>
          </p:nvSpPr>
          <p:spPr>
            <a:xfrm>
              <a:off x="2045081" y="3842313"/>
              <a:ext cx="4685211" cy="695144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en-US" smtClean="0"/>
                <a:t>Virtual bridge</a:t>
              </a:r>
              <a:endParaRPr lang="en-US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45081" y="2499358"/>
              <a:ext cx="1072588" cy="1168405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Cons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57704" y="2499359"/>
              <a:ext cx="1072588" cy="1168405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Relay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8900" y="3924537"/>
              <a:ext cx="735196" cy="2913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TAP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8722" y="3926517"/>
              <a:ext cx="735196" cy="28938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TAP</a:t>
              </a:r>
              <a:endParaRPr lang="en-US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13777" y="3925771"/>
              <a:ext cx="735196" cy="28046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veth</a:t>
              </a:r>
              <a:endParaRPr lang="en-US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21921" y="3921790"/>
              <a:ext cx="735196" cy="30261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veth</a:t>
              </a:r>
              <a:endParaRPr lang="en-US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13777" y="3344091"/>
              <a:ext cx="735196" cy="26258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veth</a:t>
              </a:r>
              <a:endParaRPr lang="en-US" dirty="0" smtClean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21921" y="3344091"/>
              <a:ext cx="735196" cy="26258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veth</a:t>
              </a:r>
              <a:endParaRPr lang="en-US" dirty="0" smtClean="0"/>
            </a:p>
          </p:txBody>
        </p:sp>
        <p:sp>
          <p:nvSpPr>
            <p:cNvPr id="19" name="Plaque 18"/>
            <p:cNvSpPr/>
            <p:nvPr/>
          </p:nvSpPr>
          <p:spPr>
            <a:xfrm>
              <a:off x="3716426" y="2649237"/>
              <a:ext cx="1342519" cy="767464"/>
            </a:xfrm>
            <a:prstGeom prst="plaqu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Emulator</a:t>
              </a:r>
              <a:endParaRPr lang="en-US" dirty="0" smtClean="0"/>
            </a:p>
          </p:txBody>
        </p:sp>
        <p:cxnSp>
          <p:nvCxnSpPr>
            <p:cNvPr id="21" name="Straight Connector 20"/>
            <p:cNvCxnSpPr>
              <a:stCxn id="17" idx="2"/>
              <a:endCxn id="15" idx="0"/>
            </p:cNvCxnSpPr>
            <p:nvPr/>
          </p:nvCxnSpPr>
          <p:spPr>
            <a:xfrm>
              <a:off x="2581375" y="3606680"/>
              <a:ext cx="0" cy="31909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2"/>
              <a:endCxn id="16" idx="0"/>
            </p:cNvCxnSpPr>
            <p:nvPr/>
          </p:nvCxnSpPr>
          <p:spPr>
            <a:xfrm>
              <a:off x="6189519" y="3606680"/>
              <a:ext cx="0" cy="31511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814354" y="3416701"/>
              <a:ext cx="209006" cy="50508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0"/>
            </p:cNvCxnSpPr>
            <p:nvPr/>
          </p:nvCxnSpPr>
          <p:spPr>
            <a:xfrm flipH="1" flipV="1">
              <a:off x="4746171" y="3416701"/>
              <a:ext cx="200149" cy="50981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2386149" y="3128365"/>
              <a:ext cx="4005942" cy="1411783"/>
            </a:xfrm>
            <a:custGeom>
              <a:avLst/>
              <a:gdLst>
                <a:gd name="connsiteX0" fmla="*/ 0 w 4005942"/>
                <a:gd name="connsiteY0" fmla="*/ 67681 h 1411783"/>
                <a:gd name="connsiteX1" fmla="*/ 243840 w 4005942"/>
                <a:gd name="connsiteY1" fmla="*/ 1069166 h 1411783"/>
                <a:gd name="connsiteX2" fmla="*/ 566057 w 4005942"/>
                <a:gd name="connsiteY2" fmla="*/ 1269464 h 1411783"/>
                <a:gd name="connsiteX3" fmla="*/ 1062445 w 4005942"/>
                <a:gd name="connsiteY3" fmla="*/ 1269464 h 1411783"/>
                <a:gd name="connsiteX4" fmla="*/ 1410788 w 4005942"/>
                <a:gd name="connsiteY4" fmla="*/ 912412 h 1411783"/>
                <a:gd name="connsiteX5" fmla="*/ 1724297 w 4005942"/>
                <a:gd name="connsiteY5" fmla="*/ 128641 h 1411783"/>
                <a:gd name="connsiteX6" fmla="*/ 2333897 w 4005942"/>
                <a:gd name="connsiteY6" fmla="*/ 76389 h 1411783"/>
                <a:gd name="connsiteX7" fmla="*/ 2673531 w 4005942"/>
                <a:gd name="connsiteY7" fmla="*/ 886286 h 1411783"/>
                <a:gd name="connsiteX8" fmla="*/ 3117668 w 4005942"/>
                <a:gd name="connsiteY8" fmla="*/ 1295589 h 1411783"/>
                <a:gd name="connsiteX9" fmla="*/ 3709851 w 4005942"/>
                <a:gd name="connsiteY9" fmla="*/ 1304298 h 1411783"/>
                <a:gd name="connsiteX10" fmla="*/ 4005942 w 4005942"/>
                <a:gd name="connsiteY10" fmla="*/ 41555 h 14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5942" h="1411783">
                  <a:moveTo>
                    <a:pt x="0" y="67681"/>
                  </a:moveTo>
                  <a:cubicBezTo>
                    <a:pt x="74748" y="468275"/>
                    <a:pt x="149497" y="868869"/>
                    <a:pt x="243840" y="1069166"/>
                  </a:cubicBezTo>
                  <a:cubicBezTo>
                    <a:pt x="338183" y="1269463"/>
                    <a:pt x="429623" y="1236081"/>
                    <a:pt x="566057" y="1269464"/>
                  </a:cubicBezTo>
                  <a:cubicBezTo>
                    <a:pt x="702491" y="1302847"/>
                    <a:pt x="921657" y="1328973"/>
                    <a:pt x="1062445" y="1269464"/>
                  </a:cubicBezTo>
                  <a:cubicBezTo>
                    <a:pt x="1203233" y="1209955"/>
                    <a:pt x="1300479" y="1102549"/>
                    <a:pt x="1410788" y="912412"/>
                  </a:cubicBezTo>
                  <a:cubicBezTo>
                    <a:pt x="1521097" y="722275"/>
                    <a:pt x="1570446" y="267978"/>
                    <a:pt x="1724297" y="128641"/>
                  </a:cubicBezTo>
                  <a:cubicBezTo>
                    <a:pt x="1878148" y="-10696"/>
                    <a:pt x="2175691" y="-49885"/>
                    <a:pt x="2333897" y="76389"/>
                  </a:cubicBezTo>
                  <a:cubicBezTo>
                    <a:pt x="2492103" y="202663"/>
                    <a:pt x="2542903" y="683086"/>
                    <a:pt x="2673531" y="886286"/>
                  </a:cubicBezTo>
                  <a:cubicBezTo>
                    <a:pt x="2804160" y="1089486"/>
                    <a:pt x="2944948" y="1225920"/>
                    <a:pt x="3117668" y="1295589"/>
                  </a:cubicBezTo>
                  <a:cubicBezTo>
                    <a:pt x="3290388" y="1365258"/>
                    <a:pt x="3561805" y="1513304"/>
                    <a:pt x="3709851" y="1304298"/>
                  </a:cubicBezTo>
                  <a:cubicBezTo>
                    <a:pt x="3857897" y="1095292"/>
                    <a:pt x="4005942" y="41555"/>
                    <a:pt x="4005942" y="41555"/>
                  </a:cubicBezTo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1236541" y="2972404"/>
            <a:ext cx="3953717" cy="1343469"/>
          </a:xfrm>
          <a:custGeom>
            <a:avLst/>
            <a:gdLst>
              <a:gd name="connsiteX0" fmla="*/ 0 w 3953717"/>
              <a:gd name="connsiteY0" fmla="*/ 51313 h 1343469"/>
              <a:gd name="connsiteX1" fmla="*/ 191588 w 3953717"/>
              <a:gd name="connsiteY1" fmla="*/ 329987 h 1343469"/>
              <a:gd name="connsiteX2" fmla="*/ 278674 w 3953717"/>
              <a:gd name="connsiteY2" fmla="*/ 991839 h 1343469"/>
              <a:gd name="connsiteX3" fmla="*/ 609600 w 3953717"/>
              <a:gd name="connsiteY3" fmla="*/ 1279222 h 1343469"/>
              <a:gd name="connsiteX4" fmla="*/ 1314994 w 3953717"/>
              <a:gd name="connsiteY4" fmla="*/ 1314056 h 1343469"/>
              <a:gd name="connsiteX5" fmla="*/ 1515291 w 3953717"/>
              <a:gd name="connsiteY5" fmla="*/ 922170 h 1343469"/>
              <a:gd name="connsiteX6" fmla="*/ 1785257 w 3953717"/>
              <a:gd name="connsiteY6" fmla="*/ 155816 h 1343469"/>
              <a:gd name="connsiteX7" fmla="*/ 2351314 w 3953717"/>
              <a:gd name="connsiteY7" fmla="*/ 68730 h 1343469"/>
              <a:gd name="connsiteX8" fmla="*/ 2682240 w 3953717"/>
              <a:gd name="connsiteY8" fmla="*/ 957004 h 1343469"/>
              <a:gd name="connsiteX9" fmla="*/ 2926080 w 3953717"/>
              <a:gd name="connsiteY9" fmla="*/ 1253096 h 1343469"/>
              <a:gd name="connsiteX10" fmla="*/ 3622766 w 3953717"/>
              <a:gd name="connsiteY10" fmla="*/ 1322764 h 1343469"/>
              <a:gd name="connsiteX11" fmla="*/ 3901440 w 3953717"/>
              <a:gd name="connsiteY11" fmla="*/ 991839 h 1343469"/>
              <a:gd name="connsiteX12" fmla="*/ 3953691 w 3953717"/>
              <a:gd name="connsiteY12" fmla="*/ 42604 h 134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3717" h="1343469">
                <a:moveTo>
                  <a:pt x="0" y="51313"/>
                </a:moveTo>
                <a:cubicBezTo>
                  <a:pt x="72571" y="112273"/>
                  <a:pt x="145142" y="173233"/>
                  <a:pt x="191588" y="329987"/>
                </a:cubicBezTo>
                <a:cubicBezTo>
                  <a:pt x="238034" y="486741"/>
                  <a:pt x="209005" y="833633"/>
                  <a:pt x="278674" y="991839"/>
                </a:cubicBezTo>
                <a:cubicBezTo>
                  <a:pt x="348343" y="1150045"/>
                  <a:pt x="436880" y="1225519"/>
                  <a:pt x="609600" y="1279222"/>
                </a:cubicBezTo>
                <a:cubicBezTo>
                  <a:pt x="782320" y="1332925"/>
                  <a:pt x="1164045" y="1373565"/>
                  <a:pt x="1314994" y="1314056"/>
                </a:cubicBezTo>
                <a:cubicBezTo>
                  <a:pt x="1465943" y="1254547"/>
                  <a:pt x="1436914" y="1115210"/>
                  <a:pt x="1515291" y="922170"/>
                </a:cubicBezTo>
                <a:cubicBezTo>
                  <a:pt x="1593668" y="729130"/>
                  <a:pt x="1645920" y="298056"/>
                  <a:pt x="1785257" y="155816"/>
                </a:cubicBezTo>
                <a:cubicBezTo>
                  <a:pt x="1924594" y="13576"/>
                  <a:pt x="2201817" y="-64801"/>
                  <a:pt x="2351314" y="68730"/>
                </a:cubicBezTo>
                <a:cubicBezTo>
                  <a:pt x="2500811" y="202261"/>
                  <a:pt x="2586446" y="759610"/>
                  <a:pt x="2682240" y="957004"/>
                </a:cubicBezTo>
                <a:cubicBezTo>
                  <a:pt x="2778034" y="1154398"/>
                  <a:pt x="2769326" y="1192136"/>
                  <a:pt x="2926080" y="1253096"/>
                </a:cubicBezTo>
                <a:cubicBezTo>
                  <a:pt x="3082834" y="1314056"/>
                  <a:pt x="3460206" y="1366307"/>
                  <a:pt x="3622766" y="1322764"/>
                </a:cubicBezTo>
                <a:cubicBezTo>
                  <a:pt x="3785326" y="1279221"/>
                  <a:pt x="3846286" y="1205199"/>
                  <a:pt x="3901440" y="991839"/>
                </a:cubicBezTo>
                <a:cubicBezTo>
                  <a:pt x="3956594" y="778479"/>
                  <a:pt x="3953691" y="42604"/>
                  <a:pt x="3953691" y="42604"/>
                </a:cubicBezTo>
              </a:path>
            </a:pathLst>
          </a:custGeom>
          <a:noFill/>
          <a:ln w="38100">
            <a:solidFill>
              <a:schemeClr val="accent4"/>
            </a:solidFill>
            <a:headEnd type="triangle"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9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6143" y="1073150"/>
            <a:ext cx="3437548" cy="229424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sz="1200" dirty="0" smtClean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sz="1200" dirty="0" smtClean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>
                <a:latin typeface="Courier" charset="0"/>
                <a:ea typeface="Courier" charset="0"/>
                <a:cs typeface="Courier" charset="0"/>
              </a:rPr>
              <a:t>	"type": "Link",</a:t>
            </a: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200" dirty="0" err="1">
                <a:latin typeface="Courier" charset="0"/>
                <a:ea typeface="Courier" charset="0"/>
                <a:cs typeface="Courier" charset="0"/>
              </a:rPr>
              <a:t>src_node</a:t>
            </a:r>
            <a:r>
              <a:rPr lang="en-GB" sz="1200" dirty="0">
                <a:latin typeface="Courier" charset="0"/>
                <a:ea typeface="Courier" charset="0"/>
                <a:cs typeface="Courier" charset="0"/>
              </a:rPr>
              <a:t>": "cons",</a:t>
            </a: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sz="1200" dirty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200" dirty="0" err="1">
                <a:latin typeface="Courier" charset="0"/>
                <a:ea typeface="Courier" charset="0"/>
                <a:cs typeface="Courier" charset="0"/>
              </a:rPr>
              <a:t>dst_node</a:t>
            </a:r>
            <a:r>
              <a:rPr lang="en-GB" sz="1200" dirty="0">
                <a:latin typeface="Courier" charset="0"/>
                <a:ea typeface="Courier" charset="0"/>
                <a:cs typeface="Courier" charset="0"/>
              </a:rPr>
              <a:t>": "relay",</a:t>
            </a: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200" dirty="0" err="1"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200" dirty="0">
                <a:latin typeface="Courier" charset="0"/>
                <a:ea typeface="Courier" charset="0"/>
                <a:cs typeface="Courier" charset="0"/>
              </a:rPr>
              <a:t>" ]</a:t>
            </a:r>
            <a:endParaRPr lang="en-GB" sz="1200" dirty="0">
              <a:latin typeface="Courier" charset="0"/>
              <a:ea typeface="Courier" charset="0"/>
              <a:cs typeface="Courier" charset="0"/>
            </a:endParaRPr>
          </a:p>
          <a:p>
            <a:pPr marL="0" lvl="0" defTabSz="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r-FR" sz="1200" dirty="0" smtClean="0"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2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EmulatedLteChannel</a:t>
            </a:r>
            <a:r>
              <a:rPr lang="en-US" dirty="0" smtClean="0"/>
              <a:t> resource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8686" y="1059066"/>
            <a:ext cx="3438000" cy="21236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is-IS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type": "EmulatedLteChannel",</a:t>
            </a: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name": "lch</a:t>
            </a:r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r>
              <a:rPr lang="is-IS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is-IS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ap": "</a:t>
            </a:r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relay",</a:t>
            </a:r>
            <a:endParaRPr lang="is-IS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stations": [</a:t>
            </a: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	"cons"</a:t>
            </a:r>
            <a:endParaRPr lang="is-IS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],</a:t>
            </a:r>
            <a:endParaRPr lang="is-IS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control_port": 30002,</a:t>
            </a: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node": "server",</a:t>
            </a: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2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groups": </a:t>
            </a:r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[ "virtual" ]</a:t>
            </a:r>
            <a:endParaRPr lang="is-IS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is-IS" sz="12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17881" y="1760382"/>
            <a:ext cx="1785257" cy="905691"/>
          </a:xfrm>
          <a:prstGeom prst="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011681" y="2020389"/>
            <a:ext cx="1001486" cy="4267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6138183" y="1997799"/>
            <a:ext cx="779834" cy="2602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6325078" y="1599898"/>
            <a:ext cx="779834" cy="28115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0" name="Straight Arrow Connector 9"/>
          <p:cNvCxnSpPr>
            <a:stCxn id="6" idx="6"/>
            <a:endCxn id="8" idx="2"/>
          </p:cNvCxnSpPr>
          <p:nvPr/>
        </p:nvCxnSpPr>
        <p:spPr>
          <a:xfrm flipV="1">
            <a:off x="3013167" y="1740475"/>
            <a:ext cx="3311911" cy="4932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</p:cNvCxnSpPr>
          <p:nvPr/>
        </p:nvCxnSpPr>
        <p:spPr>
          <a:xfrm flipV="1">
            <a:off x="3013167" y="2120895"/>
            <a:ext cx="3125016" cy="1128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143" y="3805646"/>
            <a:ext cx="5998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information (including </a:t>
            </a:r>
            <a:r>
              <a:rPr lang="en-US" dirty="0" err="1" smtClean="0"/>
              <a:t>EmulatedWifiChannel</a:t>
            </a:r>
            <a:r>
              <a:rPr lang="en-US" dirty="0" smtClean="0"/>
              <a:t>):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wiki.fd.io</a:t>
            </a:r>
            <a:r>
              <a:rPr lang="en-US" dirty="0"/>
              <a:t>/view/VICN/Tutorial/</a:t>
            </a:r>
            <a:r>
              <a:rPr lang="en-US" dirty="0" err="1"/>
              <a:t>HetnetLoadBalancing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06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28636" indent="-571500">
              <a:buFont typeface="Arial" charset="0"/>
              <a:buChar char="•"/>
            </a:pPr>
            <a:r>
              <a:rPr lang="en-US" dirty="0" smtClean="0"/>
              <a:t>VPP-based forwarder</a:t>
            </a:r>
          </a:p>
          <a:p>
            <a:pPr marL="628636" indent="-571500">
              <a:buFont typeface="Arial" charset="0"/>
              <a:buChar char="•"/>
            </a:pPr>
            <a:r>
              <a:rPr lang="en-US" dirty="0" smtClean="0"/>
              <a:t>Deploy on cluster</a:t>
            </a:r>
          </a:p>
          <a:p>
            <a:pPr marL="628636" indent="-571500">
              <a:buFont typeface="Arial" charset="0"/>
              <a:buChar char="•"/>
            </a:pPr>
            <a:r>
              <a:rPr lang="en-US" dirty="0" smtClean="0"/>
              <a:t>Attach real nodes to network</a:t>
            </a:r>
          </a:p>
          <a:p>
            <a:pPr marL="628636" indent="-571500">
              <a:buFont typeface="Arial" charset="0"/>
              <a:buChar char="•"/>
            </a:pP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3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the </a:t>
            </a:r>
            <a:r>
              <a:rPr lang="en-US" dirty="0" err="1" smtClean="0"/>
              <a:t>vICN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3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Relational Object Model</a:t>
            </a:r>
          </a:p>
          <a:p>
            <a:pPr lvl="1"/>
            <a:r>
              <a:rPr lang="en-US" dirty="0" smtClean="0"/>
              <a:t>Resources ~ Classes</a:t>
            </a:r>
          </a:p>
          <a:p>
            <a:pPr lvl="1"/>
            <a:r>
              <a:rPr lang="en-US" dirty="0" smtClean="0"/>
              <a:t>Attributes ~ Class members</a:t>
            </a:r>
          </a:p>
          <a:p>
            <a:pPr lvl="1"/>
            <a:r>
              <a:rPr lang="en-US" dirty="0" smtClean="0"/>
              <a:t>Relations between objects:</a:t>
            </a:r>
          </a:p>
          <a:p>
            <a:pPr lvl="2"/>
            <a:r>
              <a:rPr lang="en-US" dirty="0" smtClean="0"/>
              <a:t>Object a must be created after object attribute b: </a:t>
            </a:r>
          </a:p>
          <a:p>
            <a:pPr marL="576143" lvl="2" indent="0" algn="ctr">
              <a:buNone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a.__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key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__ =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Key(b)</a:t>
            </a:r>
          </a:p>
          <a:p>
            <a:pPr lvl="2"/>
            <a:r>
              <a:rPr lang="en-US" dirty="0" smtClean="0"/>
              <a:t>Object A must be created after all instances of resource B: </a:t>
            </a:r>
          </a:p>
          <a:p>
            <a:pPr marL="576143" lvl="2" indent="0" algn="ctr">
              <a:buNone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a.__after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__ = (B,)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4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4378074" cy="3168210"/>
          </a:xfrm>
        </p:spPr>
        <p:txBody>
          <a:bodyPr/>
          <a:lstStyle/>
          <a:p>
            <a:r>
              <a:rPr lang="en-US" dirty="0" smtClean="0"/>
              <a:t>Handled by FSM</a:t>
            </a:r>
          </a:p>
          <a:p>
            <a:r>
              <a:rPr lang="en-US" dirty="0" smtClean="0"/>
              <a:t>3 main steps:</a:t>
            </a:r>
          </a:p>
          <a:p>
            <a:pPr lvl="1"/>
            <a:r>
              <a:rPr lang="en-US" dirty="0" smtClean="0"/>
              <a:t>Initialization: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r.__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__()</a:t>
            </a:r>
          </a:p>
          <a:p>
            <a:pPr lvl="1"/>
            <a:r>
              <a:rPr lang="en-US" dirty="0" smtClean="0">
                <a:ea typeface="Courier" charset="0"/>
                <a:cs typeface="Courier" charset="0"/>
              </a:rPr>
              <a:t>Retrieval:    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r.__get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__()</a:t>
            </a:r>
          </a:p>
          <a:p>
            <a:pPr lvl="1"/>
            <a:r>
              <a:rPr lang="en-US" dirty="0" smtClean="0"/>
              <a:t>Creation:    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r.__create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__()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lifecycle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881" y="707231"/>
            <a:ext cx="3305259" cy="3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20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4378074" cy="3168210"/>
          </a:xfrm>
        </p:spPr>
        <p:txBody>
          <a:bodyPr/>
          <a:lstStyle/>
          <a:p>
            <a:r>
              <a:rPr lang="en-US" dirty="0" smtClean="0"/>
              <a:t>Handled by FSM</a:t>
            </a:r>
          </a:p>
          <a:p>
            <a:r>
              <a:rPr lang="en-US" dirty="0" smtClean="0"/>
              <a:t>2 main steps:</a:t>
            </a:r>
          </a:p>
          <a:p>
            <a:pPr lvl="1"/>
            <a:r>
              <a:rPr lang="en-US" dirty="0" smtClean="0">
                <a:ea typeface="Courier" charset="0"/>
                <a:cs typeface="Courier" charset="0"/>
              </a:rPr>
              <a:t>Retrieval:     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r._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get_attr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pPr lvl="1"/>
            <a:r>
              <a:rPr lang="en-US" dirty="0" smtClean="0"/>
              <a:t>Creation:     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r._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set_attr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lifecycle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881" y="707231"/>
            <a:ext cx="3305259" cy="3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0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TextFile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(Resource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pPr marL="0"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    filename = Attribute(String, description = 'Path to the file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')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    node = Attribute(Node, description = 'Node on which the file is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created’)</a:t>
            </a:r>
          </a:p>
          <a:p>
            <a:pPr marL="0"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content = Attribute(String,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description=‘File content’)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1200" dirty="0">
                <a:latin typeface="Courier" charset="0"/>
                <a:ea typeface="Courier" charset="0"/>
                <a:cs typeface="Courier" charset="0"/>
              </a:rPr>
            </a:br>
            <a:endParaRPr lang="en-US" sz="12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#Resource FSM</a:t>
            </a:r>
          </a:p>
          <a:p>
            <a:pPr marL="0">
              <a:spcBef>
                <a:spcPts val="0"/>
              </a:spcBef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__create__(self):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#touch {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file.filename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>
              <a:spcBef>
                <a:spcPts val="0"/>
              </a:spcBef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__get__(self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): #test -f {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file.filename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} &amp;&amp;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readlink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-e {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file.filename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>
              <a:spcBef>
                <a:spcPts val="0"/>
              </a:spcBef>
            </a:pP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#attribute FSM</a:t>
            </a:r>
          </a:p>
          <a:p>
            <a:pPr marL="0">
              <a:spcBef>
                <a:spcPts val="0"/>
              </a:spcBef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_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set_content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(self): #echo {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file.content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} &gt; {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file.filename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>
              <a:spcBef>
                <a:spcPts val="0"/>
              </a:spcBef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_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get_content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(self): #cat {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file.filename</a:t>
            </a:r>
            <a:r>
              <a:rPr lang="en-US" sz="120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endParaRPr lang="en-US" sz="1200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TextFile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ea typeface="Courier" charset="0"/>
                <a:cs typeface="Courier" charset="0"/>
              </a:rPr>
              <a:t>class skeleton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32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86188" cy="1883092"/>
          </a:xfrm>
        </p:spPr>
        <p:txBody>
          <a:bodyPr/>
          <a:lstStyle/>
          <a:p>
            <a:r>
              <a:rPr lang="is-IS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is-IS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Link:</a:t>
            </a:r>
          </a:p>
          <a:p>
            <a:r>
              <a:rPr lang="is-IS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[...]</a:t>
            </a:r>
            <a:r>
              <a:rPr lang="is-IS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         </a:t>
            </a:r>
          </a:p>
          <a:p>
            <a:r>
              <a:rPr lang="is-IS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src_node </a:t>
            </a:r>
            <a:r>
              <a:rPr lang="is-IS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is-IS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Attribute(Node)</a:t>
            </a:r>
            <a:endParaRPr lang="is-IS" sz="12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dst_node </a:t>
            </a:r>
            <a:r>
              <a:rPr lang="is-IS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is-IS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Attribute(Node)</a:t>
            </a:r>
          </a:p>
          <a:p>
            <a:r>
              <a:rPr lang="is-IS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         </a:t>
            </a:r>
          </a:p>
          <a:p>
            <a:r>
              <a:rPr lang="is-IS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__</a:t>
            </a:r>
            <a:r>
              <a:rPr lang="is-IS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key__ = Key(src_node, dst_node</a:t>
            </a:r>
            <a:r>
              <a:rPr lang="is-IS" sz="1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is-IS" sz="1200" dirty="0">
              <a:solidFill>
                <a:srgbClr val="F4F4F4"/>
              </a:solidFill>
              <a:latin typeface="Monaco" charset="0"/>
            </a:endParaRPr>
          </a:p>
          <a:p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relation </a:t>
            </a:r>
            <a:r>
              <a:rPr lang="mr-IN" dirty="0" smtClean="0"/>
              <a:t>–</a:t>
            </a:r>
            <a:r>
              <a:rPr lang="en-US" dirty="0" smtClean="0"/>
              <a:t> key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21092" y="1180130"/>
            <a:ext cx="1531236" cy="1314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dst_node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53195" y="1180130"/>
            <a:ext cx="1531236" cy="1314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src_node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401511" y="2138317"/>
            <a:ext cx="2214156" cy="300777"/>
            <a:chOff x="5401511" y="2129608"/>
            <a:chExt cx="2214156" cy="300777"/>
          </a:xfrm>
        </p:grpSpPr>
        <p:sp>
          <p:nvSpPr>
            <p:cNvPr id="7" name="Rectangle 6"/>
            <p:cNvSpPr/>
            <p:nvPr/>
          </p:nvSpPr>
          <p:spPr>
            <a:xfrm>
              <a:off x="6996589" y="2134176"/>
              <a:ext cx="619078" cy="29620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veth</a:t>
              </a:r>
              <a:endParaRPr lang="en-US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01511" y="2129608"/>
              <a:ext cx="619078" cy="29620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veth</a:t>
              </a:r>
              <a:endParaRPr lang="en-US" dirty="0" smtClean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020589" y="2277713"/>
              <a:ext cx="976000" cy="45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18309" y="3744686"/>
            <a:ext cx="798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src_node</a:t>
            </a:r>
            <a:r>
              <a:rPr lang="en-US" dirty="0" smtClean="0"/>
              <a:t> and </a:t>
            </a:r>
            <a:r>
              <a:rPr lang="en-US" dirty="0" err="1" smtClean="0"/>
              <a:t>dst_node</a:t>
            </a:r>
            <a:r>
              <a:rPr lang="en-US" dirty="0" smtClean="0"/>
              <a:t> must be up before we can create the </a:t>
            </a:r>
            <a:r>
              <a:rPr lang="en-US" dirty="0" err="1" smtClean="0"/>
              <a:t>veth</a:t>
            </a:r>
            <a:r>
              <a:rPr lang="en-US" dirty="0" smtClean="0"/>
              <a:t>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11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1064486"/>
          </a:xfrm>
        </p:spPr>
        <p:txBody>
          <a:bodyPr/>
          <a:lstStyle/>
          <a:p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IPRoutes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(Resource):</a:t>
            </a:r>
          </a:p>
          <a:p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__after__(self):</a:t>
            </a:r>
          </a:p>
          <a:p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	return ("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IPAssignment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",)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relation </a:t>
            </a:r>
            <a:r>
              <a:rPr lang="mr-IN" dirty="0" smtClean="0"/>
              <a:t>–</a:t>
            </a:r>
            <a:r>
              <a:rPr lang="en-US" dirty="0" smtClean="0"/>
              <a:t> after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37765" y="3100251"/>
            <a:ext cx="8186471" cy="335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37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292040" indent="0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576143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39620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14210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ea typeface="Courier" charset="0"/>
                <a:cs typeface="Courier" charset="0"/>
              </a:rPr>
              <a:t>IP Routing can only be computed after all interfaces have been attributed IP addresses</a:t>
            </a:r>
            <a:endParaRPr lang="en-US" sz="1800" dirty="0">
              <a:ea typeface="Courier" charset="0"/>
              <a:cs typeface="Courier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71406" y="1375909"/>
            <a:ext cx="4100419" cy="722857"/>
            <a:chOff x="4171406" y="1375909"/>
            <a:chExt cx="4100419" cy="7228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42554" y="1375909"/>
              <a:ext cx="610633" cy="539246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4171406" y="1846217"/>
              <a:ext cx="888274" cy="2525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53187" y="1476885"/>
              <a:ext cx="2518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Must be a python tuple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423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688046"/>
          </a:xfrm>
        </p:spPr>
        <p:txBody>
          <a:bodyPr/>
          <a:lstStyle/>
          <a:p>
            <a:pPr marL="57136" indent="0">
              <a:buNone/>
            </a:pPr>
            <a:r>
              <a:rPr lang="en-US" sz="3200" dirty="0" smtClean="0"/>
              <a:t>A unified open-source framework for: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vICN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30704"/>
              </p:ext>
            </p:extLst>
          </p:nvPr>
        </p:nvGraphicFramePr>
        <p:xfrm>
          <a:off x="586597" y="1939630"/>
          <a:ext cx="7668882" cy="125925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56294"/>
                <a:gridCol w="2556294"/>
                <a:gridCol w="2556294"/>
              </a:tblGrid>
              <a:tr h="176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Demonstrations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Production</a:t>
                      </a:r>
                      <a:r>
                        <a:rPr lang="en-US" baseline="0" dirty="0" smtClean="0"/>
                        <a:t> networks</a:t>
                      </a:r>
                      <a:endParaRPr lang="en-US" dirty="0"/>
                    </a:p>
                  </a:txBody>
                  <a:tcPr/>
                </a:tc>
              </a:tr>
              <a:tr h="954455">
                <a:tc>
                  <a:txBody>
                    <a:bodyPr/>
                    <a:lstStyle/>
                    <a:p>
                      <a:pPr marL="285750" marR="0" lvl="0" indent="-28575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Handle</a:t>
                      </a:r>
                      <a:r>
                        <a:rPr lang="en-US" baseline="0" dirty="0" smtClean="0"/>
                        <a:t> network changes</a:t>
                      </a:r>
                    </a:p>
                    <a:p>
                      <a:pPr marL="285750" marR="0" lvl="0" indent="-28575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Retrieve meaningful data</a:t>
                      </a:r>
                    </a:p>
                    <a:p>
                      <a:pPr marL="285750" marR="0" lvl="0" indent="-28575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Automate experiments</a:t>
                      </a:r>
                    </a:p>
                    <a:p>
                      <a:pPr marL="285750" marR="0" lvl="0" indent="-28575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Focus on specific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</a:t>
                      </a:r>
                    </a:p>
                    <a:p>
                      <a:pPr algn="ctr"/>
                      <a:r>
                        <a:rPr lang="en-US" dirty="0" smtClean="0"/>
                        <a:t>Interactivity</a:t>
                      </a:r>
                    </a:p>
                    <a:p>
                      <a:pPr algn="ctr"/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Scalability</a:t>
                      </a:r>
                    </a:p>
                    <a:p>
                      <a:pPr algn="ctr"/>
                      <a:r>
                        <a:rPr lang="en-US" dirty="0" smtClean="0"/>
                        <a:t>Error handling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597" y="3476445"/>
            <a:ext cx="766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requirements but same underlying basic need: deploy </a:t>
            </a:r>
            <a:r>
              <a:rPr lang="en-US" smtClean="0"/>
              <a:t>virtualized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97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code </a:t>
            </a:r>
            <a:r>
              <a:rPr lang="en-US" sz="2400" dirty="0"/>
              <a:t>source</a:t>
            </a:r>
            <a:r>
              <a:rPr lang="en-US" sz="2400" dirty="0" smtClean="0"/>
              <a:t>:</a:t>
            </a:r>
            <a:r>
              <a:rPr lang="en-US" sz="500" dirty="0" smtClean="0"/>
              <a:t> </a:t>
            </a:r>
          </a:p>
          <a:p>
            <a:pPr marL="57136" indent="0">
              <a:buNone/>
            </a:pP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clone -b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vicn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/master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  <a:hlinkClick r:id="rId2"/>
              </a:rPr>
              <a:t>https://gerrit.fd.io/r/cicn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vicn</a:t>
            </a:r>
            <a:endParaRPr lang="en-US" sz="18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400" dirty="0" smtClean="0"/>
              <a:t>Technical report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wiki.fd.io/view/File:VICN_technical_report.pdf</a:t>
            </a:r>
            <a:endParaRPr lang="en-US" sz="2400" dirty="0" smtClean="0"/>
          </a:p>
          <a:p>
            <a:r>
              <a:rPr lang="en-US" sz="2400" dirty="0" err="1" smtClean="0"/>
              <a:t>vICN</a:t>
            </a:r>
            <a:r>
              <a:rPr lang="en-US" sz="2400" dirty="0" smtClean="0"/>
              <a:t> wiki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wiki.fd.io/view/Vicn</a:t>
            </a:r>
            <a:endParaRPr lang="en-US" sz="2400" dirty="0" smtClean="0"/>
          </a:p>
          <a:p>
            <a:r>
              <a:rPr lang="en-US" sz="2400" dirty="0" smtClean="0"/>
              <a:t>Mailing list: </a:t>
            </a:r>
            <a:r>
              <a:rPr lang="en-US" sz="2400" dirty="0" smtClean="0">
                <a:hlinkClick r:id="rId5"/>
              </a:rPr>
              <a:t>cicn-dev@lists.fd.io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/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91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VPP: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wiki.fd.io/view/Dumbbell-vicn</a:t>
            </a:r>
            <a:endParaRPr lang="en-US" sz="2800" dirty="0" smtClean="0"/>
          </a:p>
          <a:p>
            <a:r>
              <a:rPr lang="en-US" sz="2800" dirty="0" err="1" smtClean="0"/>
              <a:t>HetNets</a:t>
            </a:r>
            <a:r>
              <a:rPr lang="en-US" sz="2800" dirty="0"/>
              <a:t>: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wiki.fd.io/view/VICN/Tutorial/HetnetLoadBalancing</a:t>
            </a:r>
            <a:endParaRPr lang="en-US" sz="2800" dirty="0" smtClean="0"/>
          </a:p>
          <a:p>
            <a:r>
              <a:rPr lang="en-US" sz="2800" dirty="0" smtClean="0"/>
              <a:t>Load-balancing </a:t>
            </a:r>
            <a:r>
              <a:rPr lang="en-US" sz="2800" dirty="0"/>
              <a:t>and caching: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wiki.fd.io/view/VICN/Tutorial/Internet2GlobalSummit2017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860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vICN</a:t>
            </a:r>
            <a:r>
              <a:rPr lang="en-US" dirty="0" smtClean="0"/>
              <a:t> at a glance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43" y="937531"/>
            <a:ext cx="6693726" cy="42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technologies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CICN suite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Linux Containers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Virtual networking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03" y="1782195"/>
            <a:ext cx="1765300" cy="1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072" y="1782194"/>
            <a:ext cx="1234990" cy="11378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821" y="1839918"/>
            <a:ext cx="1663470" cy="10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</a:t>
            </a:r>
            <a:r>
              <a:rPr lang="en-US" dirty="0" err="1" smtClean="0"/>
              <a:t>vICN</a:t>
            </a:r>
            <a:r>
              <a:rPr lang="en-US" dirty="0" smtClean="0"/>
              <a:t> topology 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1772642" y="1445823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</a:t>
            </a:r>
          </a:p>
        </p:txBody>
      </p:sp>
      <p:sp>
        <p:nvSpPr>
          <p:cNvPr id="8" name="Can 7"/>
          <p:cNvSpPr/>
          <p:nvPr/>
        </p:nvSpPr>
        <p:spPr>
          <a:xfrm>
            <a:off x="4163490" y="1444882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Relay</a:t>
            </a:r>
          </a:p>
        </p:txBody>
      </p:sp>
      <p:sp>
        <p:nvSpPr>
          <p:cNvPr id="9" name="Can 8"/>
          <p:cNvSpPr/>
          <p:nvPr/>
        </p:nvSpPr>
        <p:spPr>
          <a:xfrm>
            <a:off x="6490446" y="1444883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</a:t>
            </a:r>
          </a:p>
        </p:txBody>
      </p:sp>
      <p:cxnSp>
        <p:nvCxnSpPr>
          <p:cNvPr id="11" name="Straight Connector 10"/>
          <p:cNvCxnSpPr>
            <a:stCxn id="5" idx="4"/>
            <a:endCxn id="8" idx="2"/>
          </p:cNvCxnSpPr>
          <p:nvPr/>
        </p:nvCxnSpPr>
        <p:spPr>
          <a:xfrm flipV="1">
            <a:off x="2666679" y="1619431"/>
            <a:ext cx="1496811" cy="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4"/>
            <a:endCxn id="9" idx="2"/>
          </p:cNvCxnSpPr>
          <p:nvPr/>
        </p:nvCxnSpPr>
        <p:spPr>
          <a:xfrm>
            <a:off x="5057527" y="1619431"/>
            <a:ext cx="143291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2777" y="2163121"/>
            <a:ext cx="7149737" cy="244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807119" y="2225158"/>
            <a:ext cx="1531236" cy="1314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434129" y="4063710"/>
            <a:ext cx="6267030" cy="387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LXD hypervisor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2616" y="3179204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4635973" y="3182937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veth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439222" y="2225158"/>
            <a:ext cx="1531236" cy="1314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2287538" y="3174636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6175016" y="2225158"/>
            <a:ext cx="1531236" cy="1314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250513" y="3179204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cxnSp>
        <p:nvCxnSpPr>
          <p:cNvPr id="29" name="Straight Connector 28"/>
          <p:cNvCxnSpPr>
            <a:stCxn id="24" idx="3"/>
            <a:endCxn id="21" idx="1"/>
          </p:cNvCxnSpPr>
          <p:nvPr/>
        </p:nvCxnSpPr>
        <p:spPr>
          <a:xfrm>
            <a:off x="2906616" y="3322741"/>
            <a:ext cx="976000" cy="4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3"/>
            <a:endCxn id="26" idx="1"/>
          </p:cNvCxnSpPr>
          <p:nvPr/>
        </p:nvCxnSpPr>
        <p:spPr>
          <a:xfrm flipV="1">
            <a:off x="5255051" y="3327309"/>
            <a:ext cx="995462" cy="37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32709" y="2804979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32708" y="2415132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80691" y="2810809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50513" y="2810808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56341" y="2415132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48" name="Down Arrow 47"/>
          <p:cNvSpPr/>
          <p:nvPr/>
        </p:nvSpPr>
        <p:spPr>
          <a:xfrm rot="10800000">
            <a:off x="1960038" y="3567933"/>
            <a:ext cx="489603" cy="466758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9" name="Down Arrow 48"/>
          <p:cNvSpPr/>
          <p:nvPr/>
        </p:nvSpPr>
        <p:spPr>
          <a:xfrm rot="10800000">
            <a:off x="4365708" y="3567139"/>
            <a:ext cx="489603" cy="466758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0" name="Down Arrow 49"/>
          <p:cNvSpPr/>
          <p:nvPr/>
        </p:nvSpPr>
        <p:spPr>
          <a:xfrm rot="10800000">
            <a:off x="6692664" y="3567139"/>
            <a:ext cx="489603" cy="466758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6438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Virtual representation of deployment element</a:t>
            </a:r>
          </a:p>
          <a:p>
            <a:pPr marL="571500" indent="-5715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Node, forwarder, application, link, etc.</a:t>
            </a:r>
          </a:p>
          <a:p>
            <a:pPr marL="571500" indent="-5715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Described by </a:t>
            </a:r>
            <a:r>
              <a:rPr lang="en-US" i="1" dirty="0" smtClean="0"/>
              <a:t>attributes</a:t>
            </a:r>
            <a:endParaRPr lang="en-US" dirty="0" smtClean="0"/>
          </a:p>
          <a:p>
            <a:pPr marL="571500" indent="-5715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vICN</a:t>
            </a:r>
            <a:r>
              <a:rPr lang="en-US" dirty="0" smtClean="0"/>
              <a:t> resources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2931" y="414666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Class members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8877" y="7456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Class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3378467" y="745696"/>
            <a:ext cx="46041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 flipV="1">
            <a:off x="5967663" y="4032985"/>
            <a:ext cx="635268" cy="29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91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Represents an ICN forwarder</a:t>
            </a:r>
          </a:p>
          <a:p>
            <a:r>
              <a:rPr lang="en-US" dirty="0" smtClean="0"/>
              <a:t>Attributes:</a:t>
            </a:r>
          </a:p>
          <a:p>
            <a:pPr lvl="1"/>
            <a:r>
              <a:rPr lang="en-US" dirty="0" smtClean="0"/>
              <a:t>node</a:t>
            </a:r>
          </a:p>
          <a:p>
            <a:pPr lvl="1"/>
            <a:r>
              <a:rPr lang="en-US" dirty="0" err="1" smtClean="0"/>
              <a:t>cache_size</a:t>
            </a:r>
            <a:endParaRPr lang="en-US" dirty="0" smtClean="0"/>
          </a:p>
          <a:p>
            <a:pPr lvl="1"/>
            <a:r>
              <a:rPr lang="en-US" dirty="0" err="1" smtClean="0"/>
              <a:t>cache_policy</a:t>
            </a:r>
            <a:r>
              <a:rPr lang="en-US" dirty="0" smtClean="0"/>
              <a:t> (e.g., LRU)</a:t>
            </a:r>
          </a:p>
          <a:p>
            <a:pPr lvl="1"/>
            <a:r>
              <a:rPr lang="en-US" dirty="0" err="1" smtClean="0"/>
              <a:t>log_file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resource: Forwarder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95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vICN</a:t>
            </a:r>
            <a:r>
              <a:rPr lang="en-US" dirty="0" smtClean="0"/>
              <a:t> resources dependencies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1079500"/>
            <a:ext cx="7543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0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6 16x9">
  <a:themeElements>
    <a:clrScheme name="Blue Theme 2016 Updated">
      <a:dk1>
        <a:srgbClr val="39393B"/>
      </a:dk1>
      <a:lt1>
        <a:srgbClr val="FFFFFF"/>
      </a:lt1>
      <a:dk2>
        <a:srgbClr val="555558"/>
      </a:dk2>
      <a:lt2>
        <a:srgbClr val="049CD4"/>
      </a:lt2>
      <a:accent1>
        <a:srgbClr val="014093"/>
      </a:accent1>
      <a:accent2>
        <a:srgbClr val="0498D1"/>
      </a:accent2>
      <a:accent3>
        <a:srgbClr val="CACCD2"/>
      </a:accent3>
      <a:accent4>
        <a:srgbClr val="ABC333"/>
      </a:accent4>
      <a:accent5>
        <a:srgbClr val="64BAE2"/>
      </a:accent5>
      <a:accent6>
        <a:srgbClr val="0B6B75"/>
      </a:accent6>
      <a:hlink>
        <a:srgbClr val="049BD3"/>
      </a:hlink>
      <a:folHlink>
        <a:srgbClr val="0144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AC5F3363-E840-964F-9A64-EE3CBD188E3C}" vid="{A522F3A1-6F22-1B4D-95BB-C56B7E9981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cisco_blue_2016_16x9</Template>
  <TotalTime>4363</TotalTime>
  <Words>508</Words>
  <Application>Microsoft Macintosh PowerPoint</Application>
  <PresentationFormat>On-screen Show (16:9)</PresentationFormat>
  <Paragraphs>320</Paragraphs>
  <Slides>32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Broadway</vt:lpstr>
      <vt:lpstr>Calibri</vt:lpstr>
      <vt:lpstr>Ciscolight</vt:lpstr>
      <vt:lpstr>CiscoSans</vt:lpstr>
      <vt:lpstr>CiscoSans ExtraLight</vt:lpstr>
      <vt:lpstr>CiscoSans Thin</vt:lpstr>
      <vt:lpstr>Courier</vt:lpstr>
      <vt:lpstr>Monaco</vt:lpstr>
      <vt:lpstr>ＭＳ Ｐゴシック</vt:lpstr>
      <vt:lpstr>Blue theme 2016 16x9</vt:lpstr>
      <vt:lpstr>An introduction to vICN</vt:lpstr>
      <vt:lpstr>Quick introduction to vICN</vt:lpstr>
      <vt:lpstr>Why vICN?</vt:lpstr>
      <vt:lpstr>vICN at a glance</vt:lpstr>
      <vt:lpstr>Underlying technologies</vt:lpstr>
      <vt:lpstr>An example vICN topology </vt:lpstr>
      <vt:lpstr>vICN resources </vt:lpstr>
      <vt:lpstr>Example resource: Forwarder</vt:lpstr>
      <vt:lpstr>vICN resources dependencies</vt:lpstr>
      <vt:lpstr>vICN topology declaration - JSON</vt:lpstr>
      <vt:lpstr>Topology declaration tutorial</vt:lpstr>
      <vt:lpstr>Topology declaration</vt:lpstr>
      <vt:lpstr>Topology creation – Physical deployment</vt:lpstr>
      <vt:lpstr>Topology creation – Virtual nodes</vt:lpstr>
      <vt:lpstr>Topology creation – Network links</vt:lpstr>
      <vt:lpstr>IP networking on topology</vt:lpstr>
      <vt:lpstr>ICN Applications</vt:lpstr>
      <vt:lpstr>GUI</vt:lpstr>
      <vt:lpstr>What about emulators?</vt:lpstr>
      <vt:lpstr>Let’s use LTE</vt:lpstr>
      <vt:lpstr>The EmulatedLteChannel resource</vt:lpstr>
      <vt:lpstr>Other capabilities</vt:lpstr>
      <vt:lpstr>Understanding the vICN code</vt:lpstr>
      <vt:lpstr>Resources and attributes</vt:lpstr>
      <vt:lpstr>Resource lifecycle</vt:lpstr>
      <vt:lpstr>Attribute lifecycle</vt:lpstr>
      <vt:lpstr>Example: TextFile class skeleton</vt:lpstr>
      <vt:lpstr>Example relation – key</vt:lpstr>
      <vt:lpstr>Example relation – after</vt:lpstr>
      <vt:lpstr>Resources / References</vt:lpstr>
      <vt:lpstr>Tutorials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vICN</dc:title>
  <dc:creator>Marcel Enguehard</dc:creator>
  <cp:lastModifiedBy>Marcel Enguehard</cp:lastModifiedBy>
  <cp:revision>66</cp:revision>
  <cp:lastPrinted>2017-07-16T12:11:27Z</cp:lastPrinted>
  <dcterms:created xsi:type="dcterms:W3CDTF">2017-07-04T14:03:01Z</dcterms:created>
  <dcterms:modified xsi:type="dcterms:W3CDTF">2017-07-18T10:35:16Z</dcterms:modified>
</cp:coreProperties>
</file>