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5" r:id="rId1"/>
  </p:sldMasterIdLst>
  <p:notesMasterIdLst>
    <p:notesMasterId r:id="rId12"/>
  </p:notesMasterIdLst>
  <p:sldIdLst>
    <p:sldId id="257" r:id="rId2"/>
    <p:sldId id="669" r:id="rId3"/>
    <p:sldId id="659" r:id="rId4"/>
    <p:sldId id="671" r:id="rId5"/>
    <p:sldId id="662" r:id="rId6"/>
    <p:sldId id="673" r:id="rId7"/>
    <p:sldId id="672" r:id="rId8"/>
    <p:sldId id="674" r:id="rId9"/>
    <p:sldId id="670" r:id="rId10"/>
    <p:sldId id="665" r:id="rId1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86520" autoAdjust="0"/>
  </p:normalViewPr>
  <p:slideViewPr>
    <p:cSldViewPr>
      <p:cViewPr varScale="1">
        <p:scale>
          <a:sx n="77" d="100"/>
          <a:sy n="77" d="100"/>
        </p:scale>
        <p:origin x="105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422"/>
    </p:cViewPr>
  </p:outlin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123\Desktop\VPP-VS-OV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="1" dirty="0" smtClean="0">
                <a:solidFill>
                  <a:srgbClr val="002060"/>
                </a:solidFill>
              </a:rPr>
              <a:t>Through</a:t>
            </a:r>
            <a:r>
              <a:rPr lang="en-US" altLang="zh-CN" b="1" baseline="0" dirty="0" smtClean="0">
                <a:solidFill>
                  <a:srgbClr val="002060"/>
                </a:solidFill>
              </a:rPr>
              <a:t>put comparison </a:t>
            </a:r>
            <a:endParaRPr lang="zh-CN" altLang="en-US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Sheet3!$B$61</c:f>
              <c:strCache>
                <c:ptCount val="1"/>
                <c:pt idx="0">
                  <c:v>VPP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Sheet3!$B$55:$B$57</c:f>
              <c:numCache>
                <c:formatCode>General</c:formatCode>
                <c:ptCount val="3"/>
                <c:pt idx="0">
                  <c:v>114</c:v>
                </c:pt>
                <c:pt idx="1">
                  <c:v>256</c:v>
                </c:pt>
                <c:pt idx="2">
                  <c:v>512</c:v>
                </c:pt>
              </c:numCache>
            </c:numRef>
          </c:cat>
          <c:val>
            <c:numRef>
              <c:f>Sheet3!$C$55:$C$57</c:f>
              <c:numCache>
                <c:formatCode>General</c:formatCode>
                <c:ptCount val="3"/>
                <c:pt idx="0">
                  <c:v>3.55</c:v>
                </c:pt>
                <c:pt idx="1">
                  <c:v>3.5</c:v>
                </c:pt>
                <c:pt idx="2">
                  <c:v>2.2799999999999998</c:v>
                </c:pt>
              </c:numCache>
            </c:numRef>
          </c:val>
        </c:ser>
        <c:ser>
          <c:idx val="1"/>
          <c:order val="1"/>
          <c:tx>
            <c:strRef>
              <c:f>Sheet3!$B$62</c:f>
              <c:strCache>
                <c:ptCount val="1"/>
                <c:pt idx="0">
                  <c:v>Kernel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Sheet3!$B$55:$B$57</c:f>
              <c:numCache>
                <c:formatCode>General</c:formatCode>
                <c:ptCount val="3"/>
                <c:pt idx="0">
                  <c:v>114</c:v>
                </c:pt>
                <c:pt idx="1">
                  <c:v>256</c:v>
                </c:pt>
                <c:pt idx="2">
                  <c:v>512</c:v>
                </c:pt>
              </c:numCache>
            </c:numRef>
          </c:cat>
          <c:val>
            <c:numRef>
              <c:f>Sheet3!$D$55:$D$57</c:f>
              <c:numCache>
                <c:formatCode>General</c:formatCode>
                <c:ptCount val="3"/>
                <c:pt idx="0">
                  <c:v>0.36899999999999999</c:v>
                </c:pt>
                <c:pt idx="1">
                  <c:v>0.4</c:v>
                </c:pt>
                <c:pt idx="2">
                  <c:v>0.39200000000000002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24897744"/>
        <c:axId val="124898304"/>
        <c:axId val="0"/>
      </c:bar3DChart>
      <c:catAx>
        <c:axId val="12489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898304"/>
        <c:crosses val="autoZero"/>
        <c:auto val="1"/>
        <c:lblAlgn val="ctr"/>
        <c:lblOffset val="100"/>
        <c:noMultiLvlLbl val="0"/>
      </c:catAx>
      <c:valAx>
        <c:axId val="12489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89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0.04167</cdr:y>
    </cdr:from>
    <cdr:to>
      <cdr:x>0.30208</cdr:x>
      <cdr:y>0.13889</cdr:y>
    </cdr:to>
    <cdr:sp macro="" textlink="">
      <cdr:nvSpPr>
        <cdr:cNvPr id="2" name="文本框 1"/>
        <cdr:cNvSpPr txBox="1"/>
      </cdr:nvSpPr>
      <cdr:spPr>
        <a:xfrm xmlns:a="http://schemas.openxmlformats.org/drawingml/2006/main">
          <a:off x="76200" y="114300"/>
          <a:ext cx="13049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100" b="1" dirty="0" smtClean="0">
              <a:solidFill>
                <a:srgbClr val="002060"/>
              </a:solidFill>
            </a:rPr>
            <a:t>(</a:t>
          </a:r>
          <a:r>
            <a:rPr lang="en-US" altLang="zh-CN" sz="1100" b="1" dirty="0" err="1" smtClean="0">
              <a:solidFill>
                <a:srgbClr val="002060"/>
              </a:solidFill>
            </a:rPr>
            <a:t>mpps</a:t>
          </a:r>
          <a:r>
            <a:rPr lang="en-US" altLang="zh-CN" sz="1100" b="1" dirty="0" smtClean="0">
              <a:solidFill>
                <a:srgbClr val="002060"/>
              </a:solidFill>
            </a:rPr>
            <a:t>)</a:t>
          </a:r>
          <a:endParaRPr lang="zh-CN" altLang="en-US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0.66667</cdr:x>
      <cdr:y>0.83333</cdr:y>
    </cdr:from>
    <cdr:to>
      <cdr:x>1</cdr:x>
      <cdr:y>0.93056</cdr:y>
    </cdr:to>
    <cdr:sp macro="" textlink="">
      <cdr:nvSpPr>
        <cdr:cNvPr id="3" name="文本框 2"/>
        <cdr:cNvSpPr txBox="1"/>
      </cdr:nvSpPr>
      <cdr:spPr>
        <a:xfrm xmlns:a="http://schemas.openxmlformats.org/drawingml/2006/main">
          <a:off x="3048001" y="2286000"/>
          <a:ext cx="1523999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100" b="1" dirty="0"/>
            <a:t>packet</a:t>
          </a:r>
          <a:r>
            <a:rPr lang="en-US" altLang="zh-CN" sz="1100" b="1" baseline="0" dirty="0"/>
            <a:t> size(Bytes)</a:t>
          </a:r>
          <a:endParaRPr lang="zh-CN" altLang="en-US" sz="1100" b="1" dirty="0"/>
        </a:p>
      </cdr:txBody>
    </cdr:sp>
  </cdr:relSizeAnchor>
  <cdr:relSizeAnchor xmlns:cdr="http://schemas.openxmlformats.org/drawingml/2006/chartDrawing">
    <cdr:from>
      <cdr:x>0.67708</cdr:x>
      <cdr:y>0.31944</cdr:y>
    </cdr:from>
    <cdr:to>
      <cdr:x>0.95833</cdr:x>
      <cdr:y>0.41319</cdr:y>
    </cdr:to>
    <cdr:sp macro="" textlink="">
      <cdr:nvSpPr>
        <cdr:cNvPr id="4" name="文本框 3"/>
        <cdr:cNvSpPr txBox="1"/>
      </cdr:nvSpPr>
      <cdr:spPr>
        <a:xfrm xmlns:a="http://schemas.openxmlformats.org/drawingml/2006/main">
          <a:off x="3095625" y="876300"/>
          <a:ext cx="12858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dirty="0" smtClean="0"/>
            <a:t>Reach Line rate</a:t>
          </a:r>
          <a:endParaRPr lang="zh-CN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E9E74AE-0FEB-46D0-A06D-6570F09421FB}" type="datetime1">
              <a:rPr lang="zh-CN" altLang="en-US"/>
              <a:pPr>
                <a:defRPr/>
              </a:pPr>
              <a:t>2016/9/29</a:t>
            </a:fld>
            <a:endParaRPr lang="zh-CN" altLang="en-US" sz="1200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Tx/>
              <a:buNone/>
              <a:defRPr/>
            </a:pPr>
            <a:r>
              <a:rPr lang="zh-CN" altLang="en-US" sz="1200" smtClean="0">
                <a:latin typeface="Arial" panose="020B0604020202020204" pitchFamily="34" charset="0"/>
              </a:rPr>
              <a:t>单击此处编辑母版文本样式</a:t>
            </a:r>
          </a:p>
          <a:p>
            <a:pPr>
              <a:spcBef>
                <a:spcPct val="30000"/>
              </a:spcBef>
              <a:buFontTx/>
              <a:buNone/>
              <a:defRPr/>
            </a:pPr>
            <a:r>
              <a:rPr lang="zh-CN" altLang="en-US" sz="1200" smtClean="0">
                <a:latin typeface="Arial" panose="020B0604020202020204" pitchFamily="34" charset="0"/>
              </a:rPr>
              <a:t>第二级</a:t>
            </a:r>
          </a:p>
          <a:p>
            <a:pPr>
              <a:spcBef>
                <a:spcPct val="30000"/>
              </a:spcBef>
              <a:buFontTx/>
              <a:buNone/>
              <a:defRPr/>
            </a:pPr>
            <a:r>
              <a:rPr lang="zh-CN" altLang="en-US" sz="1200" smtClean="0">
                <a:latin typeface="Arial" panose="020B0604020202020204" pitchFamily="34" charset="0"/>
              </a:rPr>
              <a:t>第三级</a:t>
            </a:r>
          </a:p>
          <a:p>
            <a:pPr>
              <a:spcBef>
                <a:spcPct val="30000"/>
              </a:spcBef>
              <a:buFontTx/>
              <a:buNone/>
              <a:defRPr/>
            </a:pPr>
            <a:r>
              <a:rPr lang="zh-CN" altLang="en-US" sz="1200" smtClean="0">
                <a:latin typeface="Arial" panose="020B0604020202020204" pitchFamily="34" charset="0"/>
              </a:rPr>
              <a:t>第四级</a:t>
            </a:r>
          </a:p>
          <a:p>
            <a:pPr>
              <a:spcBef>
                <a:spcPct val="30000"/>
              </a:spcBef>
              <a:buFontTx/>
              <a:buNone/>
              <a:defRPr/>
            </a:pPr>
            <a:r>
              <a:rPr lang="zh-CN" altLang="en-US" sz="1200" smtClean="0">
                <a:latin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61FD0ECF-F5D7-4A73-A209-E488DEFFC49C}" type="slidenum">
              <a:rPr lang="zh-CN" altLang="en-US"/>
              <a:pPr>
                <a:defRPr/>
              </a:pPr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7563110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5124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0AAB408F-E6B1-417E-B77C-F2A7E91C664C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5125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3452AA3F-3D8F-438C-B0BD-E0426904FC0F}" type="slidenum">
              <a:rPr lang="zh-CN" altLang="en-US" smtClean="0"/>
              <a:pPr/>
              <a:t>1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60939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23556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C03BC467-8F27-4C97-9063-683788E95818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23557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2781FB65-D067-4153-9984-872A7DB2FAB2}" type="slidenum">
              <a:rPr lang="zh-CN" altLang="en-US" smtClean="0"/>
              <a:pPr/>
              <a:t>10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81344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7172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2B1B25A6-1CAE-4270-BABA-23BDCF358117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7173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9CF2C28A-C909-4FDC-AF8C-9690106B8719}" type="slidenum">
              <a:rPr lang="zh-CN" altLang="en-US" smtClean="0"/>
              <a:pPr/>
              <a:t>2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34438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9220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C39A81F9-3F29-451D-9D59-FEEA23FC9FBD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9221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36174A39-5DF3-48FC-B35F-148E4A9B97EA}" type="slidenum">
              <a:rPr lang="zh-CN" altLang="en-US" smtClean="0"/>
              <a:pPr/>
              <a:t>3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77230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11268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D19AB039-08BB-40F8-B0D3-6DE391DDDA7E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11269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3261D270-D56D-424D-A406-859149614772}" type="slidenum">
              <a:rPr lang="zh-CN" altLang="en-US" smtClean="0"/>
              <a:pPr/>
              <a:t>4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662215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3316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7DB8BA30-6620-4B65-A7AB-96F624FAC373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13317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96476D23-8C91-4B7A-BB9F-A5D50FB01A5F}" type="slidenum">
              <a:rPr lang="zh-CN" altLang="en-US" smtClean="0"/>
              <a:pPr/>
              <a:t>5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24337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5364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0E1B6827-B877-498B-8DF4-9C5BD6C650A6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15365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B7081FFD-C278-4991-83AD-F738BD27E836}" type="slidenum">
              <a:rPr lang="zh-CN" altLang="en-US" smtClean="0"/>
              <a:pPr/>
              <a:t>6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251725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7412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461C7637-A8D1-4F60-9345-67DC36208DFB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17413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C408A861-37B8-44FD-B843-761799600C52}" type="slidenum">
              <a:rPr lang="zh-CN" altLang="en-US" smtClean="0"/>
              <a:pPr/>
              <a:t>7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70041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9460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05339C35-82A1-4E4A-9458-574A3E824918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19461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3010DD16-F8EA-4DDA-88D9-86F4A8D08D67}" type="slidenum">
              <a:rPr lang="zh-CN" altLang="en-US" smtClean="0"/>
              <a:pPr/>
              <a:t>8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341997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21508" name="日期占位符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F493ED21-6FC6-4946-8C7B-C223F9301D77}" type="datetime1">
              <a:rPr lang="zh-CN" altLang="en-US" smtClean="0"/>
              <a:pPr/>
              <a:t>2016/9/29</a:t>
            </a:fld>
            <a:endParaRPr lang="zh-CN" altLang="en-US" sz="1200" smtClean="0"/>
          </a:p>
        </p:txBody>
      </p:sp>
      <p:sp>
        <p:nvSpPr>
          <p:cNvPr id="21509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fld id="{9958CC84-0792-4AEB-B4F6-FF6515D11057}" type="slidenum">
              <a:rPr lang="zh-CN" altLang="en-US" smtClean="0"/>
              <a:pPr/>
              <a:t>9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27542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9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89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784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_0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379413"/>
            <a:ext cx="248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63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04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5425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6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6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97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0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01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32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9994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Times New Roman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0250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Times New Roman" panose="02020603050405020304" pitchFamily="18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Times New Roman" panose="02020603050405020304" pitchFamily="18" charset="0"/>
              </a:rPr>
              <a:t>Click to edit Master text styles</a:t>
            </a:r>
          </a:p>
          <a:p>
            <a:pPr lvl="1"/>
            <a:r>
              <a:rPr lang="zh-CN" altLang="zh-CN" smtClean="0">
                <a:sym typeface="Times New Roman" panose="02020603050405020304" pitchFamily="18" charset="0"/>
              </a:rPr>
              <a:t>Second level</a:t>
            </a:r>
          </a:p>
          <a:p>
            <a:pPr lvl="2"/>
            <a:r>
              <a:rPr lang="zh-CN" altLang="zh-CN" smtClean="0">
                <a:sym typeface="Times New Roman" panose="02020603050405020304" pitchFamily="18" charset="0"/>
              </a:rPr>
              <a:t>Third level</a:t>
            </a:r>
          </a:p>
          <a:p>
            <a:pPr lvl="3"/>
            <a:r>
              <a:rPr lang="zh-CN" altLang="zh-CN" smtClean="0">
                <a:sym typeface="Times New Roman" panose="02020603050405020304" pitchFamily="18" charset="0"/>
              </a:rPr>
              <a:t>Fourth level</a:t>
            </a:r>
          </a:p>
          <a:p>
            <a:pPr lvl="4"/>
            <a:r>
              <a:rPr lang="zh-CN" altLang="zh-CN" smtClean="0">
                <a:sym typeface="Times New Roman" panose="02020603050405020304" pitchFamily="18" charset="0"/>
              </a:rPr>
              <a:t>Fifth level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457200" y="1066800"/>
            <a:ext cx="8229600" cy="0"/>
          </a:xfrm>
          <a:prstGeom prst="line">
            <a:avLst/>
          </a:prstGeom>
          <a:noFill/>
          <a:ln w="25400">
            <a:solidFill>
              <a:srgbClr val="003399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+mj-lt"/>
          <a:ea typeface="+mj-ea"/>
          <a:cs typeface="+mj-cs"/>
          <a:sym typeface="Times New Roman" panose="02020603050405020304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楷体_GB2312" charset="0"/>
          <a:ea typeface="楷体_GB2312" charset="0"/>
          <a:cs typeface="楷体_GB2312" charset="0"/>
          <a:sym typeface="Times New Roman" pitchFamily="18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 New Roman" pitchFamily="18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0071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1"/>
          <p:cNvSpPr>
            <a:spLocks noChangeArrowheads="1"/>
          </p:cNvSpPr>
          <p:nvPr/>
        </p:nvSpPr>
        <p:spPr bwMode="auto">
          <a:xfrm>
            <a:off x="0" y="5214938"/>
            <a:ext cx="9155113" cy="790575"/>
          </a:xfrm>
          <a:custGeom>
            <a:avLst/>
            <a:gdLst>
              <a:gd name="T0" fmla="*/ 0 w 9155113"/>
              <a:gd name="T1" fmla="*/ 0 h 790575"/>
              <a:gd name="T2" fmla="*/ 9155113 w 9155113"/>
              <a:gd name="T3" fmla="*/ 0 h 790575"/>
              <a:gd name="T4" fmla="*/ 9155113 w 9155113"/>
              <a:gd name="T5" fmla="*/ 790575 h 790575"/>
              <a:gd name="T6" fmla="*/ 0 w 9155113"/>
              <a:gd name="T7" fmla="*/ 790575 h 790575"/>
              <a:gd name="T8" fmla="*/ 0 w 9155113"/>
              <a:gd name="T9" fmla="*/ 0 h 7905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55113"/>
              <a:gd name="T16" fmla="*/ 0 h 790575"/>
              <a:gd name="T17" fmla="*/ 9155113 w 9155113"/>
              <a:gd name="T18" fmla="*/ 790575 h 7905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55113" h="790575">
                <a:moveTo>
                  <a:pt x="0" y="0"/>
                </a:moveTo>
                <a:lnTo>
                  <a:pt x="9155113" y="0"/>
                </a:lnTo>
                <a:lnTo>
                  <a:pt x="9155113" y="790575"/>
                </a:lnTo>
                <a:lnTo>
                  <a:pt x="0" y="7905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副标题 1"/>
          <p:cNvSpPr>
            <a:spLocks noGrp="1" noChangeArrowheads="1"/>
          </p:cNvSpPr>
          <p:nvPr>
            <p:ph type="subTitle" idx="4294967295"/>
          </p:nvPr>
        </p:nvSpPr>
        <p:spPr>
          <a:xfrm>
            <a:off x="2699759" y="3908114"/>
            <a:ext cx="6264607" cy="8890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zh-CN" sz="1800" dirty="0" smtClean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                        </a:t>
            </a:r>
            <a:r>
              <a:rPr lang="en-US" altLang="zh-CN" sz="1800" dirty="0" err="1" smtClean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Shaopeng</a:t>
            </a:r>
            <a:r>
              <a:rPr lang="en-US" altLang="zh-CN" sz="1800" dirty="0" smtClean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, Ho       Architect of </a:t>
            </a:r>
            <a:r>
              <a:rPr lang="en-US" altLang="zh-CN" sz="1800" dirty="0" err="1" smtClean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Chinac</a:t>
            </a:r>
            <a:r>
              <a:rPr lang="en-US" altLang="zh-CN" sz="1800" dirty="0" smtClean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 Group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CN" sz="2000" dirty="0" smtClean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                                                     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  <a:cs typeface="Arial" panose="020B0604020202020204" pitchFamily="34" charset="0"/>
              </a:rPr>
              <a:t>heshaopeng@chinac.com</a:t>
            </a:r>
            <a:endParaRPr lang="zh-CN" altLang="zh-CN" sz="1600" dirty="0" smtClean="0">
              <a:solidFill>
                <a:schemeClr val="bg1"/>
              </a:solidFill>
              <a:latin typeface="Arial" panose="020B0604020202020204" pitchFamily="34" charset="0"/>
              <a:ea typeface="华文细黑" panose="02010600040101010101" pitchFamily="2" charset="-122"/>
              <a:cs typeface="Arial" panose="020B0604020202020204" pitchFamily="34" charset="0"/>
            </a:endParaRPr>
          </a:p>
        </p:txBody>
      </p:sp>
      <p:pic>
        <p:nvPicPr>
          <p:cNvPr id="4100" name="Picture 5" descr="logo_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5373688"/>
            <a:ext cx="24812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7" name="标题 3"/>
          <p:cNvSpPr txBox="1">
            <a:spLocks noChangeArrowheads="1"/>
          </p:cNvSpPr>
          <p:nvPr/>
        </p:nvSpPr>
        <p:spPr bwMode="auto">
          <a:xfrm>
            <a:off x="467658" y="1639201"/>
            <a:ext cx="902652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+mj-lt"/>
                <a:ea typeface="+mj-ea"/>
                <a:cs typeface="+mj-cs"/>
                <a:sym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楷体_GB2312" charset="0"/>
                <a:ea typeface="楷体_GB2312" charset="0"/>
                <a:cs typeface="楷体_GB2312" charset="0"/>
                <a:sym typeface="Times New Roman" pitchFamily="18" charset="0"/>
              </a:defRPr>
            </a:lvl9pPr>
          </a:lstStyle>
          <a:p>
            <a:r>
              <a:rPr lang="en-US" altLang="zh-CN" sz="3600" kern="0" dirty="0" err="1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Chinac's</a:t>
            </a:r>
            <a:r>
              <a:rPr lang="en-US" altLang="zh-CN" sz="3600" kern="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USN Project</a:t>
            </a:r>
            <a:br>
              <a:rPr lang="en-US" altLang="zh-CN" sz="3600" kern="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br>
            <a:r>
              <a:rPr lang="en-US" altLang="zh-CN" sz="3600" kern="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</a:t>
            </a:r>
            <a:r>
              <a:rPr lang="en-US" altLang="zh-CN" sz="2800" kern="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-- Experience of Building VPP-based Applications for OpenStack Networks</a:t>
            </a:r>
            <a:r>
              <a:rPr lang="en-US" altLang="zh-CN" sz="4400" kern="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/>
            </a:r>
            <a:br>
              <a:rPr lang="en-US" altLang="zh-CN" sz="4400" kern="0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br>
            <a:endParaRPr lang="zh-CN" altLang="en-US" sz="4400" kern="0" dirty="0" smtClean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88"/>
    </mc:Choice>
    <mc:Fallback xmlns="">
      <p:transition spd="slow" advTm="380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1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文本框 8"/>
          <p:cNvSpPr txBox="1">
            <a:spLocks noChangeArrowheads="1"/>
          </p:cNvSpPr>
          <p:nvPr/>
        </p:nvSpPr>
        <p:spPr bwMode="auto">
          <a:xfrm>
            <a:off x="1835150" y="2708275"/>
            <a:ext cx="5895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r>
              <a:rPr lang="en-US" altLang="zh-CN" sz="4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532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4797425"/>
            <a:ext cx="82581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7"/>
    </mc:Choice>
    <mc:Fallback xmlns="">
      <p:transition spd="slow" advTm="313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ea typeface="宋体" panose="02010600030101010101" pitchFamily="2" charset="-122"/>
              </a:rPr>
              <a:t>Contents</a:t>
            </a:r>
            <a:endParaRPr lang="zh-CN" altLang="en-US" sz="2800" dirty="0" smtClean="0">
              <a:ea typeface="宋体" panose="02010600030101010101" pitchFamily="2" charset="-122"/>
            </a:endParaRP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428625" y="1214438"/>
            <a:ext cx="8391729" cy="526891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2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Chinac</a:t>
            </a:r>
            <a:r>
              <a:rPr lang="en-US" altLang="zh-CN" sz="22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Cloud Products 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2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Ultra Speed Network Project Overview: </a:t>
            </a:r>
            <a:r>
              <a:rPr lang="en-US" altLang="zh-CN" sz="22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new VPP applications</a:t>
            </a:r>
            <a:r>
              <a:rPr lang="en-US" altLang="zh-CN" sz="22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not pure OpenStack-integration of existing standard L2/L3 VPP functions; </a:t>
            </a:r>
            <a:r>
              <a:rPr lang="en-US" altLang="zh-CN" sz="22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co-operate with OVS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Restructure OpenStack Data </a:t>
            </a:r>
            <a:r>
              <a:rPr lang="en-US" altLang="zh-CN" sz="22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Plane</a:t>
            </a:r>
            <a:endParaRPr lang="en-US" altLang="zh-CN" sz="2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Networking from Kernel to User Space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A/S(Active/Standby) HA(High Availability ) to </a:t>
            </a:r>
            <a:r>
              <a:rPr lang="en-US" altLang="zh-CN" sz="18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Cluster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Simplify and offload Compute Node network functions to VPP cluster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22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Summary: user-perspective view on VPP in datacenter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654"/>
    </mc:Choice>
    <mc:Fallback xmlns="">
      <p:transition spd="slow" advTm="11865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Chinac</a:t>
            </a:r>
            <a:r>
              <a:rPr lang="en-US" altLang="zh-CN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Cloud Products</a:t>
            </a:r>
            <a:endParaRPr lang="zh-CN" altLang="en-US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428625" y="1214438"/>
            <a:ext cx="3279775" cy="53101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Released public cloud in 2010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21 datacenters totally today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15,000+ physical servers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Focus on Public, Private and Hybrid cloud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Complete Portfolios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Using OpenStack since 2013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196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341438"/>
            <a:ext cx="48958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721"/>
    </mc:Choice>
    <mc:Fallback xmlns="">
      <p:transition spd="slow" advTm="1617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28625" y="260350"/>
            <a:ext cx="8229600" cy="715963"/>
          </a:xfrm>
        </p:spPr>
        <p:txBody>
          <a:bodyPr/>
          <a:lstStyle/>
          <a:p>
            <a:r>
              <a:rPr lang="en-US" altLang="zh-CN" sz="2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Ultra Speed Network Project</a:t>
            </a:r>
            <a:endParaRPr lang="zh-CN" altLang="en-US" sz="2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428626" y="1214438"/>
            <a:ext cx="8229600" cy="5268912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0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Project Target</a:t>
            </a:r>
          </a:p>
          <a:p>
            <a:pPr marL="457200" lvl="1" indent="0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Improve the networks performance for public, private and hybrid cloud, to meet some customers which need the most fast network experience.</a:t>
            </a:r>
          </a:p>
          <a:p>
            <a:pPr marL="0" indent="0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0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Directions: Restructure OpenStack Data Plane by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16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Scale Up</a:t>
            </a: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 Move heavy load network functions from kernel space to user space or hardware offloading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16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Scale Out</a:t>
            </a: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 Build active/active network service cluster like google </a:t>
            </a:r>
            <a:r>
              <a:rPr lang="en-US" altLang="zh-CN" sz="16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Meglev</a:t>
            </a: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Never single point of failure, never performance bottleneck.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16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Simplify</a:t>
            </a: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 simplify 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network </a:t>
            </a: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functions 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 compute node </a:t>
            </a: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--- 80</a:t>
            </a:r>
            <a:r>
              <a:rPr lang="en-US" altLang="zh-CN" sz="1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% problems in compute node are caused by </a:t>
            </a:r>
            <a:r>
              <a:rPr lang="en-US" altLang="zh-CN" sz="16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network; separate different functions in network node to different servers. Each focuses on own job, i.e.. compute node on compute task etc., and work together to achieve a whole fast network experience.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zh-CN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8"/>
    </mc:Choice>
    <mc:Fallback xmlns="">
      <p:transition spd="slow" advTm="452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24" y="1124809"/>
            <a:ext cx="8708242" cy="3456288"/>
          </a:xfrm>
          <a:prstGeom prst="rect">
            <a:avLst/>
          </a:prstGeom>
        </p:spPr>
      </p:pic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Kernel to User Space Networking</a:t>
            </a:r>
            <a:endParaRPr lang="zh-CN" altLang="en-US" sz="2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292" name="椭圆形标注 3"/>
          <p:cNvSpPr>
            <a:spLocks noChangeArrowheads="1"/>
          </p:cNvSpPr>
          <p:nvPr/>
        </p:nvSpPr>
        <p:spPr bwMode="auto">
          <a:xfrm>
            <a:off x="2825063" y="835593"/>
            <a:ext cx="2394991" cy="937269"/>
          </a:xfrm>
          <a:prstGeom prst="wedgeEllipseCallout">
            <a:avLst>
              <a:gd name="adj1" fmla="val -75228"/>
              <a:gd name="adj2" fmla="val 37938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rgbClr val="FF0000"/>
                </a:solidFill>
              </a:rPr>
              <a:t>Network Node L2 + L3 </a:t>
            </a:r>
            <a:r>
              <a:rPr lang="en-US" altLang="zh-CN" sz="1600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1600" dirty="0" smtClean="0">
                <a:solidFill>
                  <a:srgbClr val="FF0000"/>
                </a:solidFill>
              </a:rPr>
              <a:t>  fd.io/</a:t>
            </a:r>
            <a:r>
              <a:rPr lang="en-US" altLang="zh-CN" sz="1600" dirty="0" err="1" smtClean="0">
                <a:solidFill>
                  <a:srgbClr val="FF0000"/>
                </a:solidFill>
              </a:rPr>
              <a:t>vpp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2293" name="椭圆 7"/>
          <p:cNvSpPr>
            <a:spLocks noChangeArrowheads="1"/>
          </p:cNvSpPr>
          <p:nvPr/>
        </p:nvSpPr>
        <p:spPr bwMode="auto">
          <a:xfrm>
            <a:off x="6729094" y="1988880"/>
            <a:ext cx="2091260" cy="864072"/>
          </a:xfrm>
          <a:prstGeom prst="ellipse">
            <a:avLst/>
          </a:prstGeom>
          <a:noFill/>
          <a:ln w="2540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294" name="椭圆形标注 8"/>
          <p:cNvSpPr>
            <a:spLocks noChangeArrowheads="1"/>
          </p:cNvSpPr>
          <p:nvPr/>
        </p:nvSpPr>
        <p:spPr bwMode="auto">
          <a:xfrm>
            <a:off x="3878929" y="1700039"/>
            <a:ext cx="2455165" cy="1000926"/>
          </a:xfrm>
          <a:prstGeom prst="wedgeEllipseCallout">
            <a:avLst>
              <a:gd name="adj1" fmla="val 67606"/>
              <a:gd name="adj2" fmla="val 33477"/>
            </a:avLst>
          </a:prstGeom>
          <a:noFill/>
          <a:ln w="2222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7030A0"/>
                </a:solidFill>
              </a:rPr>
              <a:t>Compute Node L2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Switch: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7030A0"/>
                </a:solidFill>
              </a:rPr>
              <a:t>Ovs-dpdk</a:t>
            </a:r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12295" name="任意多边形 13"/>
          <p:cNvSpPr>
            <a:spLocks/>
          </p:cNvSpPr>
          <p:nvPr/>
        </p:nvSpPr>
        <p:spPr bwMode="auto">
          <a:xfrm>
            <a:off x="1078739" y="1412832"/>
            <a:ext cx="2417026" cy="1440120"/>
          </a:xfrm>
          <a:custGeom>
            <a:avLst/>
            <a:gdLst>
              <a:gd name="T0" fmla="*/ 428740 w 2414081"/>
              <a:gd name="T1" fmla="*/ 717601 h 2014042"/>
              <a:gd name="T2" fmla="*/ 557948 w 2414081"/>
              <a:gd name="T3" fmla="*/ 479062 h 2014042"/>
              <a:gd name="T4" fmla="*/ 846183 w 2414081"/>
              <a:gd name="T5" fmla="*/ 1984 h 2014042"/>
              <a:gd name="T6" fmla="*/ 1392835 w 2414081"/>
              <a:gd name="T7" fmla="*/ 677845 h 2014042"/>
              <a:gd name="T8" fmla="*/ 2287357 w 2414081"/>
              <a:gd name="T9" fmla="*/ 936262 h 2014042"/>
              <a:gd name="T10" fmla="*/ 2168088 w 2414081"/>
              <a:gd name="T11" fmla="*/ 1890419 h 2014042"/>
              <a:gd name="T12" fmla="*/ 80870 w 2414081"/>
              <a:gd name="T13" fmla="*/ 1870540 h 2014042"/>
              <a:gd name="T14" fmla="*/ 428740 w 2414081"/>
              <a:gd name="T15" fmla="*/ 717601 h 20140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14081" h="2014042">
                <a:moveTo>
                  <a:pt x="428740" y="717601"/>
                </a:moveTo>
                <a:cubicBezTo>
                  <a:pt x="508253" y="485688"/>
                  <a:pt x="488374" y="598331"/>
                  <a:pt x="557948" y="479062"/>
                </a:cubicBezTo>
                <a:cubicBezTo>
                  <a:pt x="627522" y="359793"/>
                  <a:pt x="707035" y="-31146"/>
                  <a:pt x="846183" y="1984"/>
                </a:cubicBezTo>
                <a:cubicBezTo>
                  <a:pt x="985331" y="35114"/>
                  <a:pt x="1152639" y="522132"/>
                  <a:pt x="1392835" y="677845"/>
                </a:cubicBezTo>
                <a:cubicBezTo>
                  <a:pt x="1633031" y="833558"/>
                  <a:pt x="2158148" y="734166"/>
                  <a:pt x="2287357" y="936262"/>
                </a:cubicBezTo>
                <a:cubicBezTo>
                  <a:pt x="2416566" y="1138358"/>
                  <a:pt x="2535836" y="1734706"/>
                  <a:pt x="2168088" y="1890419"/>
                </a:cubicBezTo>
                <a:cubicBezTo>
                  <a:pt x="1800340" y="2046132"/>
                  <a:pt x="365792" y="2070979"/>
                  <a:pt x="80870" y="1870540"/>
                </a:cubicBezTo>
                <a:cubicBezTo>
                  <a:pt x="-204052" y="1670101"/>
                  <a:pt x="349227" y="949514"/>
                  <a:pt x="428740" y="717601"/>
                </a:cubicBezTo>
                <a:close/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文本框 14"/>
          <p:cNvSpPr txBox="1">
            <a:spLocks noChangeArrowheads="1"/>
          </p:cNvSpPr>
          <p:nvPr/>
        </p:nvSpPr>
        <p:spPr bwMode="auto">
          <a:xfrm>
            <a:off x="457200" y="4581096"/>
            <a:ext cx="843516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 smtClean="0">
                <a:latin typeface="Arial Narrow" panose="020B0606020202030204" pitchFamily="34" charset="0"/>
              </a:rPr>
              <a:t>       This is typical OpenStack deployment: three kinds of node and three kinds of networks. VM and networks services are connected to different networks by </a:t>
            </a:r>
            <a:r>
              <a:rPr lang="en-US" altLang="zh-CN" dirty="0" err="1" smtClean="0">
                <a:latin typeface="Arial Narrow" panose="020B0606020202030204" pitchFamily="34" charset="0"/>
              </a:rPr>
              <a:t>ovs</a:t>
            </a:r>
            <a:r>
              <a:rPr lang="en-US" altLang="zh-CN" dirty="0" smtClean="0">
                <a:latin typeface="Arial Narrow" panose="020B0606020202030204" pitchFamily="34" charset="0"/>
              </a:rPr>
              <a:t> bridges(</a:t>
            </a:r>
            <a:r>
              <a:rPr lang="en-US" altLang="zh-CN" dirty="0" err="1" smtClean="0">
                <a:latin typeface="Arial Narrow" panose="020B0606020202030204" pitchFamily="34" charset="0"/>
              </a:rPr>
              <a:t>br-int</a:t>
            </a:r>
            <a:r>
              <a:rPr lang="en-US" altLang="zh-CN" dirty="0" smtClean="0">
                <a:latin typeface="Arial Narrow" panose="020B0606020202030204" pitchFamily="34" charset="0"/>
              </a:rPr>
              <a:t>, br-eth1, </a:t>
            </a:r>
            <a:r>
              <a:rPr lang="en-US" altLang="zh-CN" dirty="0" err="1" smtClean="0">
                <a:latin typeface="Arial Narrow" panose="020B0606020202030204" pitchFamily="34" charset="0"/>
              </a:rPr>
              <a:t>br</a:t>
            </a:r>
            <a:r>
              <a:rPr lang="en-US" altLang="zh-CN" dirty="0" smtClean="0">
                <a:latin typeface="Arial Narrow" panose="020B0606020202030204" pitchFamily="34" charset="0"/>
              </a:rPr>
              <a:t>-ex etc.). </a:t>
            </a:r>
          </a:p>
          <a:p>
            <a:r>
              <a:rPr lang="en-US" altLang="zh-CN" dirty="0">
                <a:latin typeface="Arial Narrow" panose="020B0606020202030204" pitchFamily="34" charset="0"/>
              </a:rPr>
              <a:t> </a:t>
            </a:r>
            <a:r>
              <a:rPr lang="en-US" altLang="zh-CN" dirty="0" smtClean="0">
                <a:latin typeface="Arial Narrow" panose="020B0606020202030204" pitchFamily="34" charset="0"/>
              </a:rPr>
              <a:t>       Linux </a:t>
            </a:r>
            <a:r>
              <a:rPr lang="en-US" altLang="zh-CN" dirty="0">
                <a:latin typeface="Arial Narrow" panose="020B0606020202030204" pitchFamily="34" charset="0"/>
              </a:rPr>
              <a:t>kernel networking is slow, especially for the small packets. </a:t>
            </a:r>
            <a:r>
              <a:rPr lang="en-US" altLang="zh-CN" dirty="0" smtClean="0">
                <a:latin typeface="Arial Narrow" panose="020B0606020202030204" pitchFamily="34" charset="0"/>
              </a:rPr>
              <a:t>Moving to user space applications is one direction to resolve this problem. DPDK is the key part of those solutions by providing fast User Space Network IO. VPP adds a packet processing platform on DPDK.</a:t>
            </a:r>
          </a:p>
          <a:p>
            <a:r>
              <a:rPr lang="en-US" altLang="zh-CN" dirty="0" smtClean="0">
                <a:latin typeface="Arial Narrow" panose="020B0606020202030204" pitchFamily="34" charset="0"/>
              </a:rPr>
              <a:t>        Original </a:t>
            </a:r>
            <a:r>
              <a:rPr lang="en-US" altLang="zh-CN" dirty="0">
                <a:latin typeface="Arial Narrow" panose="020B0606020202030204" pitchFamily="34" charset="0"/>
              </a:rPr>
              <a:t>OpenStack supports </a:t>
            </a:r>
            <a:r>
              <a:rPr lang="en-US" altLang="zh-CN" dirty="0" err="1">
                <a:latin typeface="Arial Narrow" panose="020B0606020202030204" pitchFamily="34" charset="0"/>
              </a:rPr>
              <a:t>Ovs-dpdk</a:t>
            </a:r>
            <a:r>
              <a:rPr lang="en-US" altLang="zh-CN" dirty="0">
                <a:latin typeface="Arial Narrow" panose="020B0606020202030204" pitchFamily="34" charset="0"/>
              </a:rPr>
              <a:t> for L2 </a:t>
            </a:r>
            <a:r>
              <a:rPr lang="en-US" altLang="zh-CN" dirty="0" smtClean="0">
                <a:latin typeface="Arial Narrow" panose="020B0606020202030204" pitchFamily="34" charset="0"/>
              </a:rPr>
              <a:t>Switch. For </a:t>
            </a:r>
            <a:r>
              <a:rPr lang="en-US" altLang="zh-CN" dirty="0">
                <a:latin typeface="Arial Narrow" panose="020B0606020202030204" pitchFamily="34" charset="0"/>
              </a:rPr>
              <a:t>L3 routing, only kernel </a:t>
            </a:r>
            <a:r>
              <a:rPr lang="en-US" altLang="zh-CN" dirty="0" err="1">
                <a:latin typeface="Arial Narrow" panose="020B0606020202030204" pitchFamily="34" charset="0"/>
              </a:rPr>
              <a:t>Iptables</a:t>
            </a:r>
            <a:r>
              <a:rPr lang="en-US" altLang="zh-CN" dirty="0">
                <a:latin typeface="Arial Narrow" panose="020B0606020202030204" pitchFamily="34" charset="0"/>
              </a:rPr>
              <a:t> and IP route are </a:t>
            </a:r>
            <a:r>
              <a:rPr lang="en-US" altLang="zh-CN" dirty="0" smtClean="0">
                <a:latin typeface="Arial Narrow" panose="020B0606020202030204" pitchFamily="34" charset="0"/>
              </a:rPr>
              <a:t>used officially </a:t>
            </a:r>
            <a:r>
              <a:rPr lang="en-US" altLang="zh-CN" dirty="0">
                <a:latin typeface="Arial Narrow" panose="020B0606020202030204" pitchFamily="34" charset="0"/>
              </a:rPr>
              <a:t>in open source solution </a:t>
            </a:r>
            <a:r>
              <a:rPr lang="en-US" altLang="zh-CN" dirty="0" smtClean="0">
                <a:latin typeface="Arial Narrow" panose="020B0606020202030204" pitchFamily="34" charset="0"/>
              </a:rPr>
              <a:t>now, VPP is a good candidate.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914"/>
    </mc:Choice>
    <mc:Fallback xmlns="">
      <p:transition spd="slow" advTm="25191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A/S HA to Cluster</a:t>
            </a:r>
            <a:endParaRPr lang="zh-CN" altLang="en-US" sz="2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382" name="文本框 68"/>
          <p:cNvSpPr txBox="1">
            <a:spLocks noChangeArrowheads="1"/>
          </p:cNvSpPr>
          <p:nvPr/>
        </p:nvSpPr>
        <p:spPr bwMode="auto">
          <a:xfrm>
            <a:off x="539664" y="5027769"/>
            <a:ext cx="836315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>
                <a:latin typeface="Arial Narrow" panose="020B0606020202030204" pitchFamily="34" charset="0"/>
              </a:rPr>
              <a:t>       3 types of network node traffic: internal between different subnet , DNAT(Destination NAT) from Internet,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SNAT(Source Network Address Translation) </a:t>
            </a:r>
            <a:r>
              <a:rPr lang="en-US" altLang="zh-CN" sz="1600" dirty="0">
                <a:latin typeface="Arial Narrow" panose="020B0606020202030204" pitchFamily="34" charset="0"/>
              </a:rPr>
              <a:t>to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Internet. </a:t>
            </a:r>
            <a:endParaRPr lang="en-US" altLang="zh-CN" sz="1600" dirty="0">
              <a:latin typeface="Arial Narrow" panose="020B0606020202030204" pitchFamily="34" charset="0"/>
            </a:endParaRPr>
          </a:p>
          <a:p>
            <a:r>
              <a:rPr lang="en-US" altLang="zh-CN" sz="1600" dirty="0" smtClean="0">
                <a:latin typeface="Arial Narrow" panose="020B0606020202030204" pitchFamily="34" charset="0"/>
              </a:rPr>
              <a:t>       Internal </a:t>
            </a:r>
            <a:r>
              <a:rPr lang="en-US" altLang="zh-CN" sz="1600" dirty="0">
                <a:latin typeface="Arial Narrow" panose="020B0606020202030204" pitchFamily="34" charset="0"/>
              </a:rPr>
              <a:t>traffic via </a:t>
            </a:r>
            <a:r>
              <a:rPr lang="en-US" altLang="zh-CN" sz="1600" dirty="0" err="1">
                <a:latin typeface="Arial Narrow" panose="020B0606020202030204" pitchFamily="34" charset="0"/>
              </a:rPr>
              <a:t>vpp</a:t>
            </a:r>
            <a:r>
              <a:rPr lang="en-US" altLang="zh-CN" sz="1600" dirty="0">
                <a:latin typeface="Arial Narrow" panose="020B0606020202030204" pitchFamily="34" charset="0"/>
              </a:rPr>
              <a:t>-based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VR(Virtual</a:t>
            </a:r>
            <a:r>
              <a:rPr lang="zh-CN" altLang="zh-CN" sz="1600" dirty="0" smtClean="0">
                <a:latin typeface="Arial Narrow" panose="020B0606020202030204" pitchFamily="34" charset="0"/>
              </a:rPr>
              <a:t> </a:t>
            </a:r>
            <a:r>
              <a:rPr lang="zh-CN" altLang="zh-CN" sz="1600" dirty="0">
                <a:latin typeface="Arial Narrow" panose="020B0606020202030204" pitchFamily="34" charset="0"/>
              </a:rPr>
              <a:t>Router</a:t>
            </a:r>
            <a:r>
              <a:rPr lang="en-US" altLang="zh-CN" sz="1600" dirty="0">
                <a:latin typeface="Arial Narrow" panose="020B0606020202030204" pitchFamily="34" charset="0"/>
              </a:rPr>
              <a:t>) , DNAT to </a:t>
            </a:r>
            <a:r>
              <a:rPr lang="en-US" altLang="zh-CN" sz="1600" dirty="0" err="1">
                <a:latin typeface="Arial Narrow" panose="020B0606020202030204" pitchFamily="34" charset="0"/>
              </a:rPr>
              <a:t>vpp</a:t>
            </a:r>
            <a:r>
              <a:rPr lang="en-US" altLang="zh-CN" sz="1600" dirty="0">
                <a:latin typeface="Arial Narrow" panose="020B0606020202030204" pitchFamily="34" charset="0"/>
              </a:rPr>
              <a:t>-based LB(load balancer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en-US" altLang="zh-CN" sz="1600" dirty="0">
                <a:latin typeface="Arial Narrow" panose="020B0606020202030204" pitchFamily="34" charset="0"/>
              </a:rPr>
              <a:t>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      SNAT is normally shared by different VMs to access internet, which needs </a:t>
            </a:r>
            <a:r>
              <a:rPr lang="en-US" altLang="zh-CN" sz="1600" dirty="0">
                <a:latin typeface="Arial Narrow" panose="020B0606020202030204" pitchFamily="34" charset="0"/>
              </a:rPr>
              <a:t>connection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tracking to remember the status. It is hard to do the sync between cluster nodes, so still </a:t>
            </a:r>
            <a:r>
              <a:rPr lang="en-US" altLang="zh-CN" sz="1600" dirty="0">
                <a:latin typeface="Arial Narrow" panose="020B0606020202030204" pitchFamily="34" charset="0"/>
              </a:rPr>
              <a:t>in A/S HA mode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altLang="zh-CN" sz="1600" dirty="0" smtClean="0">
                <a:latin typeface="Arial Narrow" panose="020B0606020202030204" pitchFamily="34" charset="0"/>
              </a:rPr>
              <a:t>       Configuration are distributed to all cluster nodes via files, which are generated from OpenStack database, and have all the information about the network. </a:t>
            </a:r>
            <a:r>
              <a:rPr lang="en-US" altLang="zh-CN" sz="1600" dirty="0" err="1" smtClean="0">
                <a:latin typeface="Arial Narrow" panose="020B0606020202030204" pitchFamily="34" charset="0"/>
              </a:rPr>
              <a:t>Openstack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 does not see the cluster directly.</a:t>
            </a:r>
            <a:endParaRPr lang="zh-CN" altLang="en-US" sz="1600" dirty="0">
              <a:latin typeface="Arial Narrow" panose="020B060602020203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27088" y="1196975"/>
            <a:ext cx="7417218" cy="3816157"/>
            <a:chOff x="827088" y="1196975"/>
            <a:chExt cx="7116762" cy="4138613"/>
          </a:xfrm>
        </p:grpSpPr>
        <p:sp>
          <p:nvSpPr>
            <p:cNvPr id="14339" name="圆角矩形 1"/>
            <p:cNvSpPr>
              <a:spLocks noChangeArrowheads="1"/>
            </p:cNvSpPr>
            <p:nvPr/>
          </p:nvSpPr>
          <p:spPr bwMode="auto">
            <a:xfrm>
              <a:off x="900113" y="2924175"/>
              <a:ext cx="1439862" cy="4333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Active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Network Node</a:t>
              </a:r>
              <a:endParaRPr lang="zh-CN" altLang="en-US" sz="1200"/>
            </a:p>
          </p:txBody>
        </p:sp>
        <p:sp>
          <p:nvSpPr>
            <p:cNvPr id="14340" name="圆角矩形 11"/>
            <p:cNvSpPr>
              <a:spLocks noChangeArrowheads="1"/>
            </p:cNvSpPr>
            <p:nvPr/>
          </p:nvSpPr>
          <p:spPr bwMode="auto">
            <a:xfrm>
              <a:off x="2505075" y="2924175"/>
              <a:ext cx="1439863" cy="4333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Standby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Network Node</a:t>
              </a:r>
            </a:p>
            <a:p>
              <a:pPr>
                <a:buFont typeface="Arial" panose="020B0604020202020204" pitchFamily="34" charset="0"/>
                <a:buNone/>
              </a:pPr>
              <a:endParaRPr lang="zh-CN" altLang="en-US" sz="1200"/>
            </a:p>
          </p:txBody>
        </p:sp>
        <p:cxnSp>
          <p:nvCxnSpPr>
            <p:cNvPr id="14341" name="直接连接符 5"/>
            <p:cNvCxnSpPr>
              <a:cxnSpLocks noChangeShapeType="1"/>
              <a:stCxn id="14339" idx="2"/>
              <a:endCxn id="14383" idx="0"/>
            </p:cNvCxnSpPr>
            <p:nvPr/>
          </p:nvCxnSpPr>
          <p:spPr bwMode="auto">
            <a:xfrm>
              <a:off x="1619250" y="3357563"/>
              <a:ext cx="760413" cy="5572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42" name="直接连接符 10"/>
            <p:cNvCxnSpPr>
              <a:cxnSpLocks noChangeShapeType="1"/>
              <a:stCxn id="14340" idx="2"/>
              <a:endCxn id="14383" idx="0"/>
            </p:cNvCxnSpPr>
            <p:nvPr/>
          </p:nvCxnSpPr>
          <p:spPr bwMode="auto">
            <a:xfrm flipH="1">
              <a:off x="2379663" y="3357563"/>
              <a:ext cx="844550" cy="5572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43" name="圆角矩形 16"/>
            <p:cNvSpPr>
              <a:spLocks noChangeArrowheads="1"/>
            </p:cNvSpPr>
            <p:nvPr/>
          </p:nvSpPr>
          <p:spPr bwMode="auto">
            <a:xfrm>
              <a:off x="827088" y="4868863"/>
              <a:ext cx="936625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Compute Node</a:t>
              </a:r>
              <a:endParaRPr lang="zh-CN" altLang="en-US" sz="1200"/>
            </a:p>
          </p:txBody>
        </p:sp>
        <p:sp>
          <p:nvSpPr>
            <p:cNvPr id="14344" name="圆角矩形 17"/>
            <p:cNvSpPr>
              <a:spLocks noChangeArrowheads="1"/>
            </p:cNvSpPr>
            <p:nvPr/>
          </p:nvSpPr>
          <p:spPr bwMode="auto">
            <a:xfrm>
              <a:off x="1908175" y="4868863"/>
              <a:ext cx="935038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…</a:t>
              </a:r>
              <a:endParaRPr lang="zh-CN" altLang="en-US" sz="1200"/>
            </a:p>
          </p:txBody>
        </p:sp>
        <p:sp>
          <p:nvSpPr>
            <p:cNvPr id="14345" name="圆角矩形 18"/>
            <p:cNvSpPr>
              <a:spLocks noChangeArrowheads="1"/>
            </p:cNvSpPr>
            <p:nvPr/>
          </p:nvSpPr>
          <p:spPr bwMode="auto">
            <a:xfrm>
              <a:off x="2987675" y="4868863"/>
              <a:ext cx="936625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Compute Node</a:t>
              </a:r>
              <a:endParaRPr lang="zh-CN" altLang="en-US" sz="1200"/>
            </a:p>
          </p:txBody>
        </p:sp>
        <p:cxnSp>
          <p:nvCxnSpPr>
            <p:cNvPr id="14346" name="直接连接符 19"/>
            <p:cNvCxnSpPr>
              <a:cxnSpLocks noChangeShapeType="1"/>
              <a:stCxn id="14383" idx="2"/>
              <a:endCxn id="14345" idx="0"/>
            </p:cNvCxnSpPr>
            <p:nvPr/>
          </p:nvCxnSpPr>
          <p:spPr bwMode="auto">
            <a:xfrm>
              <a:off x="2379663" y="4311650"/>
              <a:ext cx="1076325" cy="5572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47" name="直接连接符 21"/>
            <p:cNvCxnSpPr>
              <a:cxnSpLocks noChangeShapeType="1"/>
              <a:stCxn id="14383" idx="2"/>
              <a:endCxn id="14344" idx="0"/>
            </p:cNvCxnSpPr>
            <p:nvPr/>
          </p:nvCxnSpPr>
          <p:spPr bwMode="auto">
            <a:xfrm flipH="1">
              <a:off x="2376488" y="4311650"/>
              <a:ext cx="3175" cy="5572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48" name="直接连接符 23"/>
            <p:cNvCxnSpPr>
              <a:cxnSpLocks noChangeShapeType="1"/>
              <a:stCxn id="14383" idx="2"/>
              <a:endCxn id="14343" idx="0"/>
            </p:cNvCxnSpPr>
            <p:nvPr/>
          </p:nvCxnSpPr>
          <p:spPr bwMode="auto">
            <a:xfrm flipH="1">
              <a:off x="1295400" y="4311650"/>
              <a:ext cx="1084263" cy="5572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49" name="圆角矩形 29"/>
            <p:cNvSpPr>
              <a:spLocks noChangeArrowheads="1"/>
            </p:cNvSpPr>
            <p:nvPr/>
          </p:nvSpPr>
          <p:spPr bwMode="auto">
            <a:xfrm>
              <a:off x="4716463" y="2708275"/>
              <a:ext cx="658812" cy="4333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 dirty="0" err="1"/>
                <a:t>Vpp</a:t>
              </a:r>
              <a:r>
                <a:rPr lang="en-US" altLang="zh-CN" sz="1200" dirty="0" smtClean="0"/>
                <a:t>/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1200" dirty="0"/>
                <a:t>V</a:t>
              </a:r>
              <a:r>
                <a:rPr lang="en-US" altLang="zh-CN" sz="1200" dirty="0" smtClean="0"/>
                <a:t>R</a:t>
              </a:r>
              <a:endParaRPr lang="zh-CN" altLang="en-US" sz="1200" dirty="0"/>
            </a:p>
          </p:txBody>
        </p:sp>
        <p:sp>
          <p:nvSpPr>
            <p:cNvPr id="14350" name="圆角矩形 30"/>
            <p:cNvSpPr>
              <a:spLocks noChangeArrowheads="1"/>
            </p:cNvSpPr>
            <p:nvPr/>
          </p:nvSpPr>
          <p:spPr bwMode="auto">
            <a:xfrm>
              <a:off x="5181600" y="2708275"/>
              <a:ext cx="627063" cy="4333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200" dirty="0" err="1" smtClean="0"/>
                <a:t>Vpp</a:t>
              </a:r>
              <a:r>
                <a:rPr lang="en-US" altLang="zh-CN" sz="1200" dirty="0" smtClean="0"/>
                <a:t>/VR</a:t>
              </a:r>
              <a:endParaRPr lang="en-US" altLang="zh-CN" sz="1200" dirty="0"/>
            </a:p>
            <a:p>
              <a:pPr>
                <a:buFont typeface="Arial" panose="020B0604020202020204" pitchFamily="34" charset="0"/>
                <a:buNone/>
              </a:pPr>
              <a:endParaRPr lang="zh-CN" altLang="en-US" sz="1200" dirty="0"/>
            </a:p>
          </p:txBody>
        </p:sp>
        <p:cxnSp>
          <p:nvCxnSpPr>
            <p:cNvPr id="14351" name="直接连接符 31"/>
            <p:cNvCxnSpPr>
              <a:cxnSpLocks noChangeShapeType="1"/>
              <a:stCxn id="14349" idx="2"/>
              <a:endCxn id="14384" idx="0"/>
            </p:cNvCxnSpPr>
            <p:nvPr/>
          </p:nvCxnSpPr>
          <p:spPr bwMode="auto">
            <a:xfrm>
              <a:off x="5045075" y="3141663"/>
              <a:ext cx="1295400" cy="7540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52" name="直接连接符 32"/>
            <p:cNvCxnSpPr>
              <a:cxnSpLocks noChangeShapeType="1"/>
              <a:stCxn id="14350" idx="2"/>
              <a:endCxn id="14384" idx="0"/>
            </p:cNvCxnSpPr>
            <p:nvPr/>
          </p:nvCxnSpPr>
          <p:spPr bwMode="auto">
            <a:xfrm>
              <a:off x="5495925" y="3141663"/>
              <a:ext cx="844550" cy="7540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53" name="圆角矩形 33"/>
            <p:cNvSpPr>
              <a:spLocks noChangeArrowheads="1"/>
            </p:cNvSpPr>
            <p:nvPr/>
          </p:nvSpPr>
          <p:spPr bwMode="auto">
            <a:xfrm>
              <a:off x="4787900" y="4903788"/>
              <a:ext cx="936625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Compute Node</a:t>
              </a:r>
              <a:endParaRPr lang="zh-CN" altLang="en-US" sz="1200"/>
            </a:p>
          </p:txBody>
        </p:sp>
        <p:sp>
          <p:nvSpPr>
            <p:cNvPr id="14354" name="圆角矩形 34"/>
            <p:cNvSpPr>
              <a:spLocks noChangeArrowheads="1"/>
            </p:cNvSpPr>
            <p:nvPr/>
          </p:nvSpPr>
          <p:spPr bwMode="auto">
            <a:xfrm>
              <a:off x="5867400" y="4903788"/>
              <a:ext cx="936625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…</a:t>
              </a:r>
              <a:endParaRPr lang="zh-CN" altLang="en-US" sz="1200"/>
            </a:p>
          </p:txBody>
        </p:sp>
        <p:sp>
          <p:nvSpPr>
            <p:cNvPr id="14355" name="圆角矩形 35"/>
            <p:cNvSpPr>
              <a:spLocks noChangeArrowheads="1"/>
            </p:cNvSpPr>
            <p:nvPr/>
          </p:nvSpPr>
          <p:spPr bwMode="auto">
            <a:xfrm>
              <a:off x="6948488" y="4903788"/>
              <a:ext cx="935037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Compute Node</a:t>
              </a:r>
              <a:endParaRPr lang="zh-CN" altLang="en-US" sz="1200"/>
            </a:p>
          </p:txBody>
        </p:sp>
        <p:cxnSp>
          <p:nvCxnSpPr>
            <p:cNvPr id="14356" name="直接连接符 36"/>
            <p:cNvCxnSpPr>
              <a:cxnSpLocks noChangeShapeType="1"/>
              <a:stCxn id="14384" idx="2"/>
              <a:endCxn id="14355" idx="0"/>
            </p:cNvCxnSpPr>
            <p:nvPr/>
          </p:nvCxnSpPr>
          <p:spPr bwMode="auto">
            <a:xfrm>
              <a:off x="6340475" y="4292600"/>
              <a:ext cx="1076325" cy="6111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57" name="直接连接符 37"/>
            <p:cNvCxnSpPr>
              <a:cxnSpLocks noChangeShapeType="1"/>
              <a:stCxn id="14384" idx="2"/>
              <a:endCxn id="14354" idx="0"/>
            </p:cNvCxnSpPr>
            <p:nvPr/>
          </p:nvCxnSpPr>
          <p:spPr bwMode="auto">
            <a:xfrm flipH="1">
              <a:off x="6335713" y="4292600"/>
              <a:ext cx="4762" cy="6111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58" name="直接连接符 38"/>
            <p:cNvCxnSpPr>
              <a:cxnSpLocks noChangeShapeType="1"/>
              <a:stCxn id="14384" idx="2"/>
              <a:endCxn id="14353" idx="0"/>
            </p:cNvCxnSpPr>
            <p:nvPr/>
          </p:nvCxnSpPr>
          <p:spPr bwMode="auto">
            <a:xfrm flipH="1">
              <a:off x="5256213" y="4292600"/>
              <a:ext cx="1084262" cy="6111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59" name="圆角矩形 44"/>
            <p:cNvSpPr>
              <a:spLocks noChangeArrowheads="1"/>
            </p:cNvSpPr>
            <p:nvPr/>
          </p:nvSpPr>
          <p:spPr bwMode="auto">
            <a:xfrm>
              <a:off x="5629275" y="2708275"/>
              <a:ext cx="601663" cy="4333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200" dirty="0" err="1" smtClean="0"/>
                <a:t>Vpp</a:t>
              </a:r>
              <a:r>
                <a:rPr lang="en-US" altLang="zh-CN" sz="1200" dirty="0" smtClean="0"/>
                <a:t>/VR</a:t>
              </a:r>
              <a:endParaRPr lang="zh-CN" altLang="en-US" sz="1200" dirty="0"/>
            </a:p>
          </p:txBody>
        </p:sp>
        <p:cxnSp>
          <p:nvCxnSpPr>
            <p:cNvPr id="14360" name="直接连接符 42"/>
            <p:cNvCxnSpPr>
              <a:cxnSpLocks noChangeShapeType="1"/>
              <a:stCxn id="14384" idx="0"/>
              <a:endCxn id="14359" idx="2"/>
            </p:cNvCxnSpPr>
            <p:nvPr/>
          </p:nvCxnSpPr>
          <p:spPr bwMode="auto">
            <a:xfrm flipH="1" flipV="1">
              <a:off x="5930900" y="3141663"/>
              <a:ext cx="409575" cy="7540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61" name="右箭头 43"/>
            <p:cNvSpPr>
              <a:spLocks noChangeArrowheads="1"/>
            </p:cNvSpPr>
            <p:nvPr/>
          </p:nvSpPr>
          <p:spPr bwMode="auto">
            <a:xfrm>
              <a:off x="3800475" y="3768725"/>
              <a:ext cx="1223963" cy="647700"/>
            </a:xfrm>
            <a:prstGeom prst="rightArrow">
              <a:avLst>
                <a:gd name="adj1" fmla="val 50000"/>
                <a:gd name="adj2" fmla="val 50025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4362" name="圆角矩形 39"/>
            <p:cNvSpPr>
              <a:spLocks noChangeArrowheads="1"/>
            </p:cNvSpPr>
            <p:nvPr/>
          </p:nvSpPr>
          <p:spPr bwMode="auto">
            <a:xfrm>
              <a:off x="6429375" y="2674938"/>
              <a:ext cx="658813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Vpp/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LB</a:t>
              </a:r>
              <a:endParaRPr lang="zh-CN" altLang="en-US" sz="1200"/>
            </a:p>
          </p:txBody>
        </p:sp>
        <p:sp>
          <p:nvSpPr>
            <p:cNvPr id="14363" name="圆角矩形 40"/>
            <p:cNvSpPr>
              <a:spLocks noChangeArrowheads="1"/>
            </p:cNvSpPr>
            <p:nvPr/>
          </p:nvSpPr>
          <p:spPr bwMode="auto">
            <a:xfrm>
              <a:off x="6894513" y="2674938"/>
              <a:ext cx="627062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200"/>
                <a:t>Vpp/</a:t>
              </a:r>
            </a:p>
            <a:p>
              <a:r>
                <a:rPr lang="en-US" altLang="zh-CN" sz="1200"/>
                <a:t>LB</a:t>
              </a:r>
            </a:p>
            <a:p>
              <a:pPr>
                <a:buFont typeface="Arial" panose="020B0604020202020204" pitchFamily="34" charset="0"/>
                <a:buNone/>
              </a:pPr>
              <a:endParaRPr lang="zh-CN" altLang="en-US" sz="1200"/>
            </a:p>
          </p:txBody>
        </p:sp>
        <p:sp>
          <p:nvSpPr>
            <p:cNvPr id="14364" name="圆角矩形 41"/>
            <p:cNvSpPr>
              <a:spLocks noChangeArrowheads="1"/>
            </p:cNvSpPr>
            <p:nvPr/>
          </p:nvSpPr>
          <p:spPr bwMode="auto">
            <a:xfrm>
              <a:off x="7342188" y="2674938"/>
              <a:ext cx="601662" cy="431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200"/>
                <a:t>Vpp/</a:t>
              </a:r>
            </a:p>
            <a:p>
              <a:r>
                <a:rPr lang="en-US" altLang="zh-CN" sz="1200"/>
                <a:t>LB</a:t>
              </a:r>
              <a:endParaRPr lang="zh-CN" altLang="en-US" sz="1200"/>
            </a:p>
          </p:txBody>
        </p:sp>
        <p:cxnSp>
          <p:nvCxnSpPr>
            <p:cNvPr id="14365" name="直接连接符 14"/>
            <p:cNvCxnSpPr>
              <a:cxnSpLocks noChangeShapeType="1"/>
              <a:stCxn id="14384" idx="0"/>
              <a:endCxn id="14362" idx="2"/>
            </p:cNvCxnSpPr>
            <p:nvPr/>
          </p:nvCxnSpPr>
          <p:spPr bwMode="auto">
            <a:xfrm flipV="1">
              <a:off x="6340475" y="3106738"/>
              <a:ext cx="417513" cy="7889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66" name="直接连接符 20"/>
            <p:cNvCxnSpPr>
              <a:cxnSpLocks noChangeShapeType="1"/>
              <a:stCxn id="14384" idx="0"/>
              <a:endCxn id="14363" idx="2"/>
            </p:cNvCxnSpPr>
            <p:nvPr/>
          </p:nvCxnSpPr>
          <p:spPr bwMode="auto">
            <a:xfrm flipV="1">
              <a:off x="6340475" y="3106738"/>
              <a:ext cx="868363" cy="7889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67" name="直接连接符 24"/>
            <p:cNvCxnSpPr>
              <a:cxnSpLocks noChangeShapeType="1"/>
              <a:stCxn id="14384" idx="0"/>
              <a:endCxn id="14364" idx="2"/>
            </p:cNvCxnSpPr>
            <p:nvPr/>
          </p:nvCxnSpPr>
          <p:spPr bwMode="auto">
            <a:xfrm flipV="1">
              <a:off x="6340475" y="3106738"/>
              <a:ext cx="1303338" cy="7889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68" name="椭圆 26"/>
            <p:cNvSpPr>
              <a:spLocks noChangeArrowheads="1"/>
            </p:cNvSpPr>
            <p:nvPr/>
          </p:nvSpPr>
          <p:spPr bwMode="auto">
            <a:xfrm>
              <a:off x="5275263" y="3357563"/>
              <a:ext cx="1096962" cy="231775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900"/>
                <a:t>ECMP</a:t>
              </a:r>
              <a:endParaRPr lang="zh-CN" altLang="en-US" sz="900"/>
            </a:p>
          </p:txBody>
        </p:sp>
        <p:sp>
          <p:nvSpPr>
            <p:cNvPr id="46" name="Cloud 12"/>
            <p:cNvSpPr/>
            <p:nvPr/>
          </p:nvSpPr>
          <p:spPr>
            <a:xfrm>
              <a:off x="5275263" y="1196975"/>
              <a:ext cx="2193925" cy="593725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Internet</a:t>
              </a:r>
            </a:p>
          </p:txBody>
        </p:sp>
        <p:sp>
          <p:nvSpPr>
            <p:cNvPr id="14370" name="圆角矩形 46"/>
            <p:cNvSpPr>
              <a:spLocks noChangeArrowheads="1"/>
            </p:cNvSpPr>
            <p:nvPr/>
          </p:nvSpPr>
          <p:spPr bwMode="auto">
            <a:xfrm>
              <a:off x="5184775" y="2028825"/>
              <a:ext cx="746125" cy="3381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1200"/>
                <a:t>SNAT</a:t>
              </a:r>
              <a:endParaRPr lang="zh-CN" altLang="en-US" sz="1200"/>
            </a:p>
          </p:txBody>
        </p:sp>
        <p:cxnSp>
          <p:nvCxnSpPr>
            <p:cNvPr id="14371" name="直接连接符 47"/>
            <p:cNvCxnSpPr>
              <a:cxnSpLocks noChangeShapeType="1"/>
              <a:stCxn id="14349" idx="0"/>
              <a:endCxn id="14370" idx="2"/>
            </p:cNvCxnSpPr>
            <p:nvPr/>
          </p:nvCxnSpPr>
          <p:spPr bwMode="auto">
            <a:xfrm flipV="1">
              <a:off x="5045075" y="2366963"/>
              <a:ext cx="512763" cy="3413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72" name="直接连接符 49"/>
            <p:cNvCxnSpPr>
              <a:cxnSpLocks noChangeShapeType="1"/>
              <a:stCxn id="14350" idx="0"/>
              <a:endCxn id="14370" idx="2"/>
            </p:cNvCxnSpPr>
            <p:nvPr/>
          </p:nvCxnSpPr>
          <p:spPr bwMode="auto">
            <a:xfrm flipV="1">
              <a:off x="5495925" y="2366963"/>
              <a:ext cx="61913" cy="3413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73" name="直接连接符 51"/>
            <p:cNvCxnSpPr>
              <a:cxnSpLocks noChangeShapeType="1"/>
              <a:stCxn id="14359" idx="0"/>
              <a:endCxn id="14370" idx="2"/>
            </p:cNvCxnSpPr>
            <p:nvPr/>
          </p:nvCxnSpPr>
          <p:spPr bwMode="auto">
            <a:xfrm flipH="1" flipV="1">
              <a:off x="5557838" y="2366963"/>
              <a:ext cx="373062" cy="34131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74" name="直接连接符 53"/>
            <p:cNvCxnSpPr>
              <a:cxnSpLocks noChangeShapeType="1"/>
              <a:stCxn id="14370" idx="0"/>
              <a:endCxn id="46" idx="1"/>
            </p:cNvCxnSpPr>
            <p:nvPr/>
          </p:nvCxnSpPr>
          <p:spPr bwMode="auto">
            <a:xfrm flipV="1">
              <a:off x="5557838" y="1790700"/>
              <a:ext cx="814387" cy="2381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75" name="直接连接符 55"/>
            <p:cNvCxnSpPr>
              <a:cxnSpLocks noChangeShapeType="1"/>
              <a:stCxn id="46" idx="1"/>
              <a:endCxn id="14362" idx="0"/>
            </p:cNvCxnSpPr>
            <p:nvPr/>
          </p:nvCxnSpPr>
          <p:spPr bwMode="auto">
            <a:xfrm>
              <a:off x="6372225" y="1790700"/>
              <a:ext cx="385763" cy="884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76" name="直接连接符 57"/>
            <p:cNvCxnSpPr>
              <a:cxnSpLocks noChangeShapeType="1"/>
              <a:stCxn id="46" idx="1"/>
              <a:endCxn id="14363" idx="0"/>
            </p:cNvCxnSpPr>
            <p:nvPr/>
          </p:nvCxnSpPr>
          <p:spPr bwMode="auto">
            <a:xfrm>
              <a:off x="6372225" y="1790700"/>
              <a:ext cx="836613" cy="884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77" name="直接连接符 59"/>
            <p:cNvCxnSpPr>
              <a:cxnSpLocks noChangeShapeType="1"/>
              <a:stCxn id="46" idx="1"/>
              <a:endCxn id="14364" idx="0"/>
            </p:cNvCxnSpPr>
            <p:nvPr/>
          </p:nvCxnSpPr>
          <p:spPr bwMode="auto">
            <a:xfrm>
              <a:off x="6372225" y="1790700"/>
              <a:ext cx="1271588" cy="884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378" name="椭圆 61"/>
            <p:cNvSpPr>
              <a:spLocks noChangeArrowheads="1"/>
            </p:cNvSpPr>
            <p:nvPr/>
          </p:nvSpPr>
          <p:spPr bwMode="auto">
            <a:xfrm>
              <a:off x="6210300" y="2085975"/>
              <a:ext cx="1095375" cy="231775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900"/>
                <a:t>ECMP</a:t>
              </a:r>
              <a:endParaRPr lang="zh-CN" altLang="en-US" sz="900"/>
            </a:p>
          </p:txBody>
        </p:sp>
        <p:sp>
          <p:nvSpPr>
            <p:cNvPr id="63" name="Cloud 12"/>
            <p:cNvSpPr/>
            <p:nvPr/>
          </p:nvSpPr>
          <p:spPr>
            <a:xfrm>
              <a:off x="1487488" y="1574800"/>
              <a:ext cx="2193925" cy="593725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Internet</a:t>
              </a:r>
            </a:p>
          </p:txBody>
        </p:sp>
        <p:cxnSp>
          <p:nvCxnSpPr>
            <p:cNvPr id="14380" name="直接连接符 8191"/>
            <p:cNvCxnSpPr>
              <a:cxnSpLocks noChangeShapeType="1"/>
              <a:stCxn id="63" idx="1"/>
              <a:endCxn id="14339" idx="0"/>
            </p:cNvCxnSpPr>
            <p:nvPr/>
          </p:nvCxnSpPr>
          <p:spPr bwMode="auto">
            <a:xfrm flipH="1">
              <a:off x="1619250" y="2168525"/>
              <a:ext cx="965200" cy="7556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81" name="直接连接符 8194"/>
            <p:cNvCxnSpPr>
              <a:cxnSpLocks noChangeShapeType="1"/>
              <a:stCxn id="63" idx="1"/>
              <a:endCxn id="14340" idx="0"/>
            </p:cNvCxnSpPr>
            <p:nvPr/>
          </p:nvCxnSpPr>
          <p:spPr bwMode="auto">
            <a:xfrm>
              <a:off x="2584450" y="2168525"/>
              <a:ext cx="639763" cy="7556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pic>
          <p:nvPicPr>
            <p:cNvPr id="14383" name="Picture 2" descr="Image result for swit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175" y="3914775"/>
              <a:ext cx="9445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84" name="Picture 2" descr="Image result for switc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3895725"/>
              <a:ext cx="9445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614"/>
    </mc:Choice>
    <mc:Fallback xmlns="">
      <p:transition spd="slow" advTm="31961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Simplify Compute Node</a:t>
            </a:r>
            <a:endParaRPr lang="zh-CN" altLang="en-US" sz="2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387" name="文本框 50"/>
          <p:cNvSpPr txBox="1">
            <a:spLocks noChangeArrowheads="1"/>
          </p:cNvSpPr>
          <p:nvPr/>
        </p:nvSpPr>
        <p:spPr bwMode="auto">
          <a:xfrm>
            <a:off x="107628" y="4702077"/>
            <a:ext cx="8928743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>
                <a:latin typeface="Arial Narrow" panose="020B0606020202030204" pitchFamily="34" charset="0"/>
              </a:rPr>
              <a:t>       DVR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is most complex network function </a:t>
            </a:r>
            <a:r>
              <a:rPr lang="en-US" altLang="zh-CN" sz="1600" dirty="0">
                <a:latin typeface="Arial Narrow" panose="020B0606020202030204" pitchFamily="34" charset="0"/>
              </a:rPr>
              <a:t>in compute node,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uses </a:t>
            </a:r>
            <a:r>
              <a:rPr lang="en-US" altLang="zh-CN" sz="1600" dirty="0">
                <a:latin typeface="Arial Narrow" panose="020B0606020202030204" pitchFamily="34" charset="0"/>
              </a:rPr>
              <a:t>kernel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route. </a:t>
            </a:r>
            <a:r>
              <a:rPr lang="en-US" altLang="zh-CN" sz="1600" dirty="0">
                <a:latin typeface="Arial Narrow" panose="020B0606020202030204" pitchFamily="34" charset="0"/>
              </a:rPr>
              <a:t>After network node functions are scaled up and out using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VR/VPP </a:t>
            </a:r>
            <a:r>
              <a:rPr lang="en-US" altLang="zh-CN" sz="1600" dirty="0">
                <a:latin typeface="Arial Narrow" panose="020B0606020202030204" pitchFamily="34" charset="0"/>
              </a:rPr>
              <a:t>and LB/VPP, compute node could get rid of kernel route,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and still have </a:t>
            </a:r>
            <a:r>
              <a:rPr lang="en-US" altLang="zh-CN" sz="1600" dirty="0">
                <a:latin typeface="Arial Narrow" panose="020B0606020202030204" pitchFamily="34" charset="0"/>
              </a:rPr>
              <a:t>direct communication between different subnet using new fast DVR approach. </a:t>
            </a:r>
          </a:p>
          <a:p>
            <a:r>
              <a:rPr lang="en-US" altLang="zh-CN" sz="1600" dirty="0">
                <a:latin typeface="Arial Narrow" panose="020B0606020202030204" pitchFamily="34" charset="0"/>
              </a:rPr>
              <a:t>       Fast DVR has the default route using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VR/VPP</a:t>
            </a:r>
            <a:r>
              <a:rPr lang="en-US" altLang="zh-CN" sz="1600" dirty="0">
                <a:latin typeface="Arial Narrow" panose="020B0606020202030204" pitchFamily="34" charset="0"/>
              </a:rPr>
              <a:t>, and can setup L2 forward rules for special cases e.g. very heavy traffic load or high </a:t>
            </a:r>
            <a:r>
              <a:rPr lang="en-US" altLang="zh-CN" sz="1600" dirty="0" err="1">
                <a:latin typeface="Arial Narrow" panose="020B0606020202030204" pitchFamily="34" charset="0"/>
              </a:rPr>
              <a:t>QoS</a:t>
            </a:r>
            <a:r>
              <a:rPr lang="en-US" altLang="zh-CN" sz="1600" dirty="0">
                <a:latin typeface="Arial Narrow" panose="020B0606020202030204" pitchFamily="34" charset="0"/>
              </a:rPr>
              <a:t> requirement between specific VMs. </a:t>
            </a:r>
            <a:endParaRPr lang="en-US" altLang="zh-CN" sz="1600" dirty="0" smtClean="0">
              <a:latin typeface="Arial Narrow" panose="020B0606020202030204" pitchFamily="34" charset="0"/>
            </a:endParaRPr>
          </a:p>
          <a:p>
            <a:r>
              <a:rPr lang="en-US" altLang="zh-CN" sz="1600" dirty="0">
                <a:latin typeface="Arial Narrow" panose="020B0606020202030204" pitchFamily="34" charset="0"/>
              </a:rPr>
              <a:t>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      Later, we plan to move more network functions from computer node to </a:t>
            </a:r>
            <a:r>
              <a:rPr lang="en-US" altLang="zh-CN" sz="1600" dirty="0">
                <a:latin typeface="Arial Narrow" panose="020B0606020202030204" pitchFamily="34" charset="0"/>
              </a:rPr>
              <a:t>V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R/VPP, e.g. ARP responder</a:t>
            </a:r>
          </a:p>
          <a:p>
            <a:r>
              <a:rPr lang="en-US" altLang="zh-CN" sz="1600" dirty="0">
                <a:latin typeface="Arial Narrow" panose="020B0606020202030204" pitchFamily="34" charset="0"/>
              </a:rPr>
              <a:t> 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      In the long term, we hope the network function in compute node could be simple enough to be offloaded in hardware </a:t>
            </a:r>
            <a:r>
              <a:rPr lang="en-US" altLang="zh-CN" sz="1600" dirty="0" err="1" smtClean="0">
                <a:latin typeface="Arial Narrow" panose="020B0606020202030204" pitchFamily="34" charset="0"/>
              </a:rPr>
              <a:t>smartNIC</a:t>
            </a:r>
            <a:r>
              <a:rPr lang="en-US" altLang="zh-CN" sz="1600" dirty="0" smtClean="0">
                <a:latin typeface="Arial Narrow" panose="020B0606020202030204" pitchFamily="34" charset="0"/>
              </a:rPr>
              <a:t>, and host CPU could focus on compute task.</a:t>
            </a:r>
            <a:endParaRPr lang="en-US" altLang="zh-CN" sz="1600" dirty="0">
              <a:latin typeface="Arial Narrow" panose="020B0606020202030204" pitchFamily="34" charset="0"/>
            </a:endParaRPr>
          </a:p>
          <a:p>
            <a:endParaRPr lang="zh-CN" altLang="en-US" sz="1600" dirty="0">
              <a:latin typeface="Arial Narrow" panose="020B060602020203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79" y="1196814"/>
            <a:ext cx="7619839" cy="35052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832"/>
    </mc:Choice>
    <mc:Fallback xmlns="">
      <p:transition spd="slow" advTm="21983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POC Performance Data</a:t>
            </a:r>
            <a:endParaRPr lang="zh-CN" altLang="en-US" sz="32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435" name="文本框 7"/>
          <p:cNvSpPr txBox="1">
            <a:spLocks noChangeArrowheads="1"/>
          </p:cNvSpPr>
          <p:nvPr/>
        </p:nvSpPr>
        <p:spPr bwMode="auto">
          <a:xfrm>
            <a:off x="252413" y="1119188"/>
            <a:ext cx="41021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 b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Test ENV</a:t>
            </a:r>
            <a:r>
              <a:rPr lang="zh-CN" altLang="en-US" sz="1200" b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endParaRPr lang="en-US" altLang="zh-CN" sz="1200" b="1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NIC</a:t>
            </a:r>
            <a:r>
              <a:rPr lang="zh-CN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Intel 10G X710 NIC</a:t>
            </a:r>
            <a:endParaRPr lang="zh-CN" altLang="zh-CN" sz="120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Server</a:t>
            </a:r>
            <a:r>
              <a:rPr lang="zh-CN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 R730XD CPU 2640 V3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One Core and One HW queue</a:t>
            </a:r>
            <a:endParaRPr lang="zh-CN" altLang="zh-CN" sz="120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 b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 test case</a:t>
            </a:r>
            <a:r>
              <a:rPr lang="zh-CN" altLang="en-US" sz="1200" b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endParaRPr lang="en-US" altLang="zh-CN" sz="1200" b="1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test traffic throughput via VPP virtual router in network node.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zh-CN" sz="1200" b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Single Node Performance Improvement </a:t>
            </a:r>
            <a:r>
              <a:rPr lang="zh-CN" altLang="en-US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&gt; 8X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altLang="zh-CN" sz="1200" b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16 Node Cluster Improvement</a:t>
            </a:r>
            <a:r>
              <a:rPr lang="en-US" altLang="zh-CN" sz="120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:  &gt; 16 * 8 = 128X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zh-CN" sz="1800">
              <a:latin typeface="Comic Sans MS" panose="030F0702030302020204" pitchFamily="66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endParaRPr lang="zh-CN" altLang="en-US" sz="1800">
              <a:latin typeface="Comic Sans MS" panose="030F0702030302020204" pitchFamily="66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图表 4"/>
          <p:cNvGraphicFramePr>
            <a:graphicFrameLocks/>
          </p:cNvGraphicFramePr>
          <p:nvPr/>
        </p:nvGraphicFramePr>
        <p:xfrm>
          <a:off x="70637" y="3900927"/>
          <a:ext cx="4283525" cy="284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8437" name="直接连接符 9"/>
          <p:cNvCxnSpPr>
            <a:cxnSpLocks noChangeShapeType="1"/>
          </p:cNvCxnSpPr>
          <p:nvPr/>
        </p:nvCxnSpPr>
        <p:spPr bwMode="auto">
          <a:xfrm>
            <a:off x="4500563" y="1052513"/>
            <a:ext cx="0" cy="57610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8" name="文本框 11"/>
          <p:cNvSpPr txBox="1">
            <a:spLocks noChangeArrowheads="1"/>
          </p:cNvSpPr>
          <p:nvPr/>
        </p:nvSpPr>
        <p:spPr bwMode="auto">
          <a:xfrm>
            <a:off x="4716463" y="1125538"/>
            <a:ext cx="3587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–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楷体_GB2312" charset="0"/>
                <a:ea typeface="楷体_GB2312" charset="0"/>
                <a:cs typeface="楷体_GB2312" charset="0"/>
                <a:sym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zh-CN" sz="1800" b="1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Logic topology for test</a:t>
            </a:r>
            <a:endParaRPr lang="zh-CN" altLang="en-US" sz="1800" b="1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8439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917825"/>
            <a:ext cx="41624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4149725"/>
            <a:ext cx="416877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图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1579563"/>
            <a:ext cx="4230688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750"/>
    </mc:Choice>
    <mc:Fallback xmlns="">
      <p:transition spd="slow" advTm="21675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>
          <a:xfrm>
            <a:off x="438150" y="260350"/>
            <a:ext cx="8229600" cy="715963"/>
          </a:xfrm>
        </p:spPr>
        <p:txBody>
          <a:bodyPr/>
          <a:lstStyle/>
          <a:p>
            <a:r>
              <a:rPr lang="en-US" altLang="zh-CN" sz="2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Summary</a:t>
            </a:r>
            <a:endParaRPr lang="zh-CN" altLang="en-US" sz="24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0483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428625" y="1214438"/>
            <a:ext cx="8319723" cy="526891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VPP/DPDK is a fantastic network development platform. Graph Node and Plugin mechanism provide great flexibility for different network applications. New use cases for these new capabilities, re-arrangement network functionalities in datacenter.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There are several projects working on </a:t>
            </a:r>
            <a:r>
              <a:rPr lang="en-US" altLang="zh-CN" sz="18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openstack-vpp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integration, e.g. </a:t>
            </a:r>
            <a:r>
              <a:rPr lang="en-US" altLang="zh-CN" sz="18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Openstack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+ </a:t>
            </a:r>
            <a:r>
              <a:rPr lang="en-US" altLang="zh-CN" sz="18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OpenDayLight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+ </a:t>
            </a:r>
            <a:r>
              <a:rPr lang="en-US" altLang="zh-CN" sz="18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HoneyComb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+ VPP and networking-</a:t>
            </a:r>
            <a:r>
              <a:rPr lang="en-US" altLang="zh-CN" sz="18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vpp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; mostly focus on L2 functionality now, similar as OVS did. </a:t>
            </a:r>
            <a:r>
              <a:rPr lang="en-US" altLang="zh-CN" sz="18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Ovs-dpdk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has better community support, more mature and works well for L2 switch.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Stateless cluster like </a:t>
            </a:r>
            <a:r>
              <a:rPr lang="en-US" altLang="zh-CN" sz="1800" dirty="0" err="1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Meglev</a:t>
            </a: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is good way of scale-out not only for Load Balance but also for other network applications.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zh-CN" sz="18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Different solutions for different situations, looking forward to co-operations with community on these innovation opportunities VPP brings to reality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endParaRPr lang="en-US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zh-CN" sz="180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921"/>
    </mc:Choice>
    <mc:Fallback xmlns="">
      <p:transition spd="slow" advTm="28192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楷体_GB2312"/>
        <a:ea typeface="楷体_GB2312"/>
        <a:cs typeface="楷体_GB2312"/>
      </a:majorFont>
      <a:minorFont>
        <a:latin typeface="楷体_GB2312"/>
        <a:ea typeface="楷体_GB2312"/>
        <a:cs typeface="楷体_GB2312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853</Words>
  <Characters>0</Characters>
  <Application>Microsoft Office PowerPoint</Application>
  <DocSecurity>0</DocSecurity>
  <PresentationFormat>全屏显示(4:3)</PresentationFormat>
  <Lines>0</Lines>
  <Paragraphs>117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华文细黑</vt:lpstr>
      <vt:lpstr>楷体_GB2312</vt:lpstr>
      <vt:lpstr>宋体</vt:lpstr>
      <vt:lpstr>微软雅黑</vt:lpstr>
      <vt:lpstr>Arial</vt:lpstr>
      <vt:lpstr>Arial Narrow</vt:lpstr>
      <vt:lpstr>Calibri</vt:lpstr>
      <vt:lpstr>Comic Sans MS</vt:lpstr>
      <vt:lpstr>Times New Roman</vt:lpstr>
      <vt:lpstr>Wingdings</vt:lpstr>
      <vt:lpstr>Default Design</vt:lpstr>
      <vt:lpstr>PowerPoint 演示文稿</vt:lpstr>
      <vt:lpstr>Contents</vt:lpstr>
      <vt:lpstr>Chinac Cloud Products</vt:lpstr>
      <vt:lpstr>Ultra Speed Network Project</vt:lpstr>
      <vt:lpstr>Kernel to User Space Networking</vt:lpstr>
      <vt:lpstr>A/S HA to Cluster</vt:lpstr>
      <vt:lpstr>Simplify Compute Node</vt:lpstr>
      <vt:lpstr>POC Performance Data</vt:lpstr>
      <vt:lpstr>Summary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2013-12-27T08:25:58Z</dcterms:created>
  <dcterms:modified xsi:type="dcterms:W3CDTF">2016-09-29T09:43:03Z</dcterms:modified>
  <cp:category/>
</cp:coreProperties>
</file>