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wdp" ContentType="image/vnd.ms-photo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258" r:id="rId2"/>
    <p:sldId id="259" r:id="rId3"/>
    <p:sldId id="260" r:id="rId4"/>
    <p:sldId id="261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86" r:id="rId14"/>
    <p:sldId id="287" r:id="rId15"/>
    <p:sldId id="292" r:id="rId16"/>
    <p:sldId id="291" r:id="rId17"/>
    <p:sldId id="294" r:id="rId18"/>
    <p:sldId id="295" r:id="rId19"/>
    <p:sldId id="289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2" r:id="rId31"/>
    <p:sldId id="288" r:id="rId32"/>
    <p:sldId id="284" r:id="rId33"/>
    <p:sldId id="293" r:id="rId34"/>
    <p:sldId id="299" r:id="rId35"/>
    <p:sldId id="298" r:id="rId36"/>
    <p:sldId id="301" r:id="rId37"/>
    <p:sldId id="300" r:id="rId38"/>
    <p:sldId id="285" r:id="rId39"/>
    <p:sldId id="296" r:id="rId4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CFC"/>
    <a:srgbClr val="E5B480"/>
    <a:srgbClr val="E4BB03"/>
    <a:srgbClr val="26702E"/>
    <a:srgbClr val="FF9300"/>
    <a:srgbClr val="F7323F"/>
    <a:srgbClr val="3E4543"/>
    <a:srgbClr val="0C298B"/>
    <a:srgbClr val="60708B"/>
    <a:srgbClr val="F756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446" autoAdjust="0"/>
    <p:restoredTop sz="94660"/>
  </p:normalViewPr>
  <p:slideViewPr>
    <p:cSldViewPr snapToGrid="0">
      <p:cViewPr>
        <p:scale>
          <a:sx n="99" d="100"/>
          <a:sy n="99" d="100"/>
        </p:scale>
        <p:origin x="840" y="10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3096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notesMaster" Target="notesMasters/notesMaster1.xml"/><Relationship Id="rId42" Type="http://schemas.openxmlformats.org/officeDocument/2006/relationships/handoutMaster" Target="handoutMasters/handoutMaster1.xml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DEA57D-D858-4402-9858-9A8F9F67B2AE}" type="datetimeFigureOut">
              <a:rPr lang="en-US" smtClean="0"/>
              <a:t>8/20/16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261D7-761C-48EC-A92D-222EA5680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4581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D63993-F6F3-2B43-AD19-253EB4A4C7F8}" type="datetimeFigureOut">
              <a:rPr lang="en-US" smtClean="0"/>
              <a:t>8/20/16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C37BF7-95A9-A049-967F-0BC4A5936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622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789F4-9DB9-944E-B4CF-89C043BA86E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4630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26A79-1C2A-BD42-A45D-AFC7018AF4C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0507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26A79-1C2A-BD42-A45D-AFC7018AF4C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4502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26A79-1C2A-BD42-A45D-AFC7018AF4C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8400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26A79-1C2A-BD42-A45D-AFC7018AF4C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8124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26A79-1C2A-BD42-A45D-AFC7018AF4C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5476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C6BEE-B6DD-D246-94CA-167B9603F70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8834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C6BEE-B6DD-D246-94CA-167B9603F70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2353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C6BEE-B6DD-D246-94CA-167B9603F70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3170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26A79-1C2A-BD42-A45D-AFC7018AF4C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6187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789F4-9DB9-944E-B4CF-89C043BA86E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665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C6BEE-B6DD-D246-94CA-167B9603F70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226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789F4-9DB9-944E-B4CF-89C043BA86E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16817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789F4-9DB9-944E-B4CF-89C043BA86E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35338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789F4-9DB9-944E-B4CF-89C043BA86E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75221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789F4-9DB9-944E-B4CF-89C043BA86E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63558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789F4-9DB9-944E-B4CF-89C043BA86E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58058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789F4-9DB9-944E-B4CF-89C043BA86E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62632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789F4-9DB9-944E-B4CF-89C043BA86E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70841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789F4-9DB9-944E-B4CF-89C043BA86E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1674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789F4-9DB9-944E-B4CF-89C043BA86E5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42157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789F4-9DB9-944E-B4CF-89C043BA86E5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7433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26A79-1C2A-BD42-A45D-AFC7018AF4C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64776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789F4-9DB9-944E-B4CF-89C043BA86E5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80885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789F4-9DB9-944E-B4CF-89C043BA86E5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55209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37BF7-95A9-A049-967F-0BC4A5936D99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10953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26A79-1C2A-BD42-A45D-AFC7018AF4CE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4812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26A79-1C2A-BD42-A45D-AFC7018AF4CE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93014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26A79-1C2A-BD42-A45D-AFC7018AF4CE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804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26A79-1C2A-BD42-A45D-AFC7018AF4CE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6916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26A79-1C2A-BD42-A45D-AFC7018AF4C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1417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26A79-1C2A-BD42-A45D-AFC7018AF4C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7404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26A79-1C2A-BD42-A45D-AFC7018AF4C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5610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26A79-1C2A-BD42-A45D-AFC7018AF4C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7843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26A79-1C2A-BD42-A45D-AFC7018AF4C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031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26A79-1C2A-BD42-A45D-AFC7018AF4C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622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7323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8796" y="1742650"/>
            <a:ext cx="5693329" cy="2387600"/>
          </a:xfrm>
        </p:spPr>
        <p:txBody>
          <a:bodyPr anchor="b"/>
          <a:lstStyle>
            <a:lvl1pPr algn="ctr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Enter Talk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98796" y="4222325"/>
            <a:ext cx="5693329" cy="42467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Speaker Name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8/24/16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LinuxCon North America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2C12A61-9EE8-4E45-A1FB-04158638D41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155" y="1742650"/>
            <a:ext cx="5126486" cy="287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005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F7323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04666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8/24/16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LinuxCon North America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12A61-9EE8-4E45-A1FB-04158638D414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12140268" y="0"/>
            <a:ext cx="103464" cy="6858000"/>
          </a:xfrm>
          <a:prstGeom prst="rect">
            <a:avLst/>
          </a:prstGeom>
          <a:solidFill>
            <a:srgbClr val="F7323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089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2989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2989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8/24/16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LinuxCon North America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12A61-9EE8-4E45-A1FB-04158638D41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12088536" y="0"/>
            <a:ext cx="103464" cy="6858000"/>
          </a:xfrm>
          <a:prstGeom prst="rect">
            <a:avLst/>
          </a:prstGeom>
          <a:solidFill>
            <a:srgbClr val="F7323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120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_Heavy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 noChangeAspect="1"/>
          </p:cNvSpPr>
          <p:nvPr>
            <p:ph type="body" sz="quarter" idx="10"/>
          </p:nvPr>
        </p:nvSpPr>
        <p:spPr>
          <a:xfrm>
            <a:off x="306272" y="1339747"/>
            <a:ext cx="5496567" cy="4984855"/>
          </a:xfrm>
        </p:spPr>
        <p:txBody>
          <a:bodyPr>
            <a:noAutofit/>
          </a:bodyPr>
          <a:lstStyle>
            <a:lvl1pPr>
              <a:lnSpc>
                <a:spcPct val="95000"/>
              </a:lnSpc>
              <a:spcBef>
                <a:spcPts val="1000"/>
              </a:spcBef>
              <a:defRPr sz="2200">
                <a:solidFill>
                  <a:srgbClr val="0E243E"/>
                </a:solidFill>
                <a:latin typeface="+mj-lt"/>
              </a:defRPr>
            </a:lvl1pPr>
            <a:lvl2pPr>
              <a:lnSpc>
                <a:spcPct val="95000"/>
              </a:lnSpc>
              <a:spcBef>
                <a:spcPts val="1000"/>
              </a:spcBef>
              <a:defRPr sz="1700">
                <a:solidFill>
                  <a:srgbClr val="0E243E"/>
                </a:solidFill>
                <a:latin typeface="+mj-lt"/>
              </a:defRPr>
            </a:lvl2pPr>
            <a:lvl3pPr>
              <a:spcBef>
                <a:spcPts val="1000"/>
              </a:spcBef>
              <a:defRPr sz="1400">
                <a:solidFill>
                  <a:srgbClr val="0E243E"/>
                </a:solidFill>
                <a:latin typeface="+mj-lt"/>
              </a:defRPr>
            </a:lvl3pPr>
            <a:lvl4pPr>
              <a:spcBef>
                <a:spcPts val="1000"/>
              </a:spcBef>
              <a:defRPr sz="1300">
                <a:solidFill>
                  <a:srgbClr val="0E243E"/>
                </a:solidFill>
                <a:latin typeface="+mj-lt"/>
              </a:defRPr>
            </a:lvl4pPr>
            <a:lvl5pPr>
              <a:spcBef>
                <a:spcPts val="1000"/>
              </a:spcBef>
              <a:defRPr sz="1300">
                <a:solidFill>
                  <a:srgbClr val="0E243E"/>
                </a:solidFill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275708" y="1339747"/>
            <a:ext cx="5496567" cy="4984855"/>
          </a:xfrm>
        </p:spPr>
        <p:txBody>
          <a:bodyPr>
            <a:noAutofit/>
          </a:bodyPr>
          <a:lstStyle>
            <a:lvl1pPr>
              <a:lnSpc>
                <a:spcPct val="95000"/>
              </a:lnSpc>
              <a:spcBef>
                <a:spcPts val="1000"/>
              </a:spcBef>
              <a:defRPr sz="2200">
                <a:solidFill>
                  <a:srgbClr val="0E243E"/>
                </a:solidFill>
                <a:latin typeface="+mj-lt"/>
              </a:defRPr>
            </a:lvl1pPr>
            <a:lvl2pPr>
              <a:lnSpc>
                <a:spcPct val="95000"/>
              </a:lnSpc>
              <a:spcBef>
                <a:spcPts val="1000"/>
              </a:spcBef>
              <a:defRPr sz="1700">
                <a:solidFill>
                  <a:srgbClr val="0E243E"/>
                </a:solidFill>
                <a:latin typeface="+mj-lt"/>
              </a:defRPr>
            </a:lvl2pPr>
            <a:lvl3pPr>
              <a:spcBef>
                <a:spcPts val="1000"/>
              </a:spcBef>
              <a:defRPr sz="1400">
                <a:solidFill>
                  <a:srgbClr val="0E243E"/>
                </a:solidFill>
                <a:latin typeface="+mj-lt"/>
              </a:defRPr>
            </a:lvl3pPr>
            <a:lvl4pPr>
              <a:spcBef>
                <a:spcPts val="1000"/>
              </a:spcBef>
              <a:defRPr sz="1300">
                <a:solidFill>
                  <a:srgbClr val="0E243E"/>
                </a:solidFill>
                <a:latin typeface="+mj-lt"/>
              </a:defRPr>
            </a:lvl4pPr>
            <a:lvl5pPr>
              <a:spcBef>
                <a:spcPts val="1000"/>
              </a:spcBef>
              <a:defRPr sz="1300">
                <a:solidFill>
                  <a:srgbClr val="0E243E"/>
                </a:solidFill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306268" y="381003"/>
            <a:ext cx="11451815" cy="889415"/>
          </a:xfrm>
          <a:prstGeom prst="rect">
            <a:avLst/>
          </a:prstGeom>
        </p:spPr>
        <p:txBody>
          <a:bodyPr vert="horz" lIns="106676" tIns="53338" rIns="99056" bIns="53338" rtlCol="0" anchor="b" anchorCtr="0">
            <a:noAutofit/>
          </a:bodyPr>
          <a:lstStyle>
            <a:lvl1pPr algn="l" defTabSz="76197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US" sz="4200" b="0" kern="1200" spc="0" baseline="0" dirty="0">
                <a:gradFill>
                  <a:gsLst>
                    <a:gs pos="0">
                      <a:srgbClr val="00A5C7"/>
                    </a:gs>
                    <a:gs pos="44000">
                      <a:srgbClr val="00B0F0"/>
                    </a:gs>
                    <a:gs pos="100000">
                      <a:srgbClr val="00519A"/>
                    </a:gs>
                  </a:gsLst>
                  <a:lin ang="48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15695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5"/>
          <p:cNvSpPr>
            <a:spLocks noGrp="1"/>
          </p:cNvSpPr>
          <p:nvPr>
            <p:ph type="title"/>
          </p:nvPr>
        </p:nvSpPr>
        <p:spPr bwMode="auto">
          <a:xfrm>
            <a:off x="583688" y="455085"/>
            <a:ext cx="11127317" cy="97578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896" tIns="60948" rIns="121896" bIns="6094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1293581" y="637297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225295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8/24/16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LinuxCon North America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50E18-4659-754C-9054-7DE8E6E76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720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png"/><Relationship Id="rId9" Type="http://schemas.microsoft.com/office/2007/relationships/hdphoto" Target="../media/hdphoto1.wdp"/><Relationship Id="rId1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8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chemeClr val="bg2">
                <a:lumMod val="9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colorTemperature colorTemp="4353"/>
                    </a14:imgEffect>
                    <a14:imgEffect>
                      <a14:saturation sat="16000"/>
                    </a14:imgEffect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2911" y="778213"/>
            <a:ext cx="7717039" cy="432187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2312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89950" y="6356350"/>
            <a:ext cx="11073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8/24/16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LinuxCon North America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97298" y="6356350"/>
            <a:ext cx="4565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12A61-9EE8-4E45-A1FB-04158638D414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344" y="5945836"/>
            <a:ext cx="1388454" cy="775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398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6" r:id="rId5"/>
    <p:sldLayoutId id="2147483657" r:id="rId6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F7323F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fd.io/view/ONE#Tutorial" TargetMode="External"/><Relationship Id="rId4" Type="http://schemas.openxmlformats.org/officeDocument/2006/relationships/hyperlink" Target="https://wiki.fd.io/view/VPP#Tutorials" TargetMode="External"/><Relationship Id="rId5" Type="http://schemas.openxmlformats.org/officeDocument/2006/relationships/hyperlink" Target="https://lists.fd.io/mailman/listinfo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iki.fd.io/view/VPP/Setting_Up_Your_Dev_Environment" TargetMode="Externa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Programmable Overlays with VPP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600" dirty="0" err="1" smtClean="0"/>
              <a:t>LinuxCon</a:t>
            </a:r>
            <a:r>
              <a:rPr lang="en-US" sz="2600" dirty="0" smtClean="0"/>
              <a:t> 2016, Toronto</a:t>
            </a:r>
            <a:endParaRPr lang="en-US" sz="2600" dirty="0"/>
          </a:p>
        </p:txBody>
      </p:sp>
      <p:sp>
        <p:nvSpPr>
          <p:cNvPr id="9" name="TextBox 8"/>
          <p:cNvSpPr txBox="1"/>
          <p:nvPr/>
        </p:nvSpPr>
        <p:spPr>
          <a:xfrm>
            <a:off x="496486" y="4978166"/>
            <a:ext cx="3818802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FCFCFC"/>
                </a:solidFill>
              </a:rPr>
              <a:t>Florin </a:t>
            </a:r>
            <a:r>
              <a:rPr lang="en-US" sz="2600" dirty="0" err="1" smtClean="0">
                <a:solidFill>
                  <a:srgbClr val="FCFCFC"/>
                </a:solidFill>
              </a:rPr>
              <a:t>Coras</a:t>
            </a:r>
            <a:r>
              <a:rPr lang="en-US" sz="2600" dirty="0" smtClean="0">
                <a:solidFill>
                  <a:srgbClr val="FCFCFC"/>
                </a:solidFill>
              </a:rPr>
              <a:t>, </a:t>
            </a:r>
            <a:r>
              <a:rPr lang="en-US" sz="2600" dirty="0" err="1" smtClean="0">
                <a:solidFill>
                  <a:srgbClr val="FCFCFC"/>
                </a:solidFill>
              </a:rPr>
              <a:t>Vina</a:t>
            </a:r>
            <a:r>
              <a:rPr lang="en-US" sz="2600" dirty="0" smtClean="0">
                <a:solidFill>
                  <a:srgbClr val="FCFCFC"/>
                </a:solidFill>
              </a:rPr>
              <a:t> </a:t>
            </a:r>
            <a:r>
              <a:rPr lang="en-US" sz="2600" dirty="0" err="1" smtClean="0">
                <a:solidFill>
                  <a:srgbClr val="FCFCFC"/>
                </a:solidFill>
              </a:rPr>
              <a:t>Ermagan</a:t>
            </a:r>
            <a:endParaRPr lang="en-US" sz="2600" dirty="0">
              <a:solidFill>
                <a:srgbClr val="FCFCFC"/>
              </a:solidFill>
            </a:endParaRPr>
          </a:p>
          <a:p>
            <a:r>
              <a:rPr lang="en-US" sz="2600" dirty="0" smtClean="0">
                <a:solidFill>
                  <a:srgbClr val="FCFCFC"/>
                </a:solidFill>
              </a:rPr>
              <a:t>Cisco Systems</a:t>
            </a:r>
          </a:p>
        </p:txBody>
      </p:sp>
    </p:spTree>
    <p:extLst>
      <p:ext uri="{BB962C8B-B14F-4D97-AF65-F5344CB8AC3E}">
        <p14:creationId xmlns:p14="http://schemas.microsoft.com/office/powerpoint/2010/main" val="120201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20205" y="1389888"/>
            <a:ext cx="1981200" cy="1146483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25"/>
          <p:cNvPicPr>
            <a:picLocks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752080" y="3738880"/>
            <a:ext cx="1432560" cy="975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Picture 25"/>
          <p:cNvPicPr>
            <a:picLocks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770953" y="3738880"/>
            <a:ext cx="1432560" cy="975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25"/>
          <p:cNvPicPr>
            <a:picLocks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450080" y="3359826"/>
            <a:ext cx="3302000" cy="1496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Router symbol by cyberscooty -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1593" y="3924758"/>
            <a:ext cx="583966" cy="38308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Router symbol by cyberscooty -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993" y="3924758"/>
            <a:ext cx="583966" cy="38308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Simple PC by hector gomez - Simple isometric p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0552" y="3738880"/>
            <a:ext cx="615584" cy="75810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TextBox 35"/>
          <p:cNvSpPr txBox="1"/>
          <p:nvPr/>
        </p:nvSpPr>
        <p:spPr>
          <a:xfrm>
            <a:off x="5322448" y="1460428"/>
            <a:ext cx="1576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7F7F7F"/>
                </a:solidFill>
              </a:rPr>
              <a:t>SDN Controller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605317" y="3476826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VPP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7898843" y="4226560"/>
            <a:ext cx="569517" cy="184658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4659576" y="3700294"/>
            <a:ext cx="1075978" cy="416005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triangle"/>
          </a:ln>
          <a:effectLst>
            <a:outerShdw blurRad="50800" dist="63500" dir="5400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5522438" y="1862693"/>
            <a:ext cx="1157283" cy="53253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Mapping System</a:t>
            </a:r>
            <a:endParaRPr lang="en-US" dirty="0"/>
          </a:p>
        </p:txBody>
      </p:sp>
      <p:pic>
        <p:nvPicPr>
          <p:cNvPr id="21" name="Picture 2" descr="Router symbol by cyberscooty -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554" y="3508753"/>
            <a:ext cx="583966" cy="38308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22" name="Straight Arrow Connector 21"/>
          <p:cNvCxnSpPr>
            <a:stCxn id="21" idx="3"/>
            <a:endCxn id="8" idx="1"/>
          </p:cNvCxnSpPr>
          <p:nvPr/>
        </p:nvCxnSpPr>
        <p:spPr>
          <a:xfrm>
            <a:off x="6319520" y="3700294"/>
            <a:ext cx="962473" cy="416005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triangle"/>
          </a:ln>
          <a:effectLst>
            <a:outerShdw blurRad="50800" dist="63500" dir="5400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9025525" y="4496988"/>
            <a:ext cx="30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7F7F7F"/>
                </a:solidFill>
              </a:rPr>
              <a:t>b</a:t>
            </a:r>
            <a:endParaRPr lang="en-US" b="1" dirty="0">
              <a:solidFill>
                <a:srgbClr val="7F7F7F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448864" y="425418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890053" y="3895883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4373576" y="2395228"/>
            <a:ext cx="1727504" cy="1529530"/>
          </a:xfrm>
          <a:prstGeom prst="straightConnector1">
            <a:avLst/>
          </a:prstGeom>
          <a:ln w="50800">
            <a:solidFill>
              <a:schemeClr val="accent2">
                <a:lumMod val="40000"/>
                <a:lumOff val="6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932304" y="2663772"/>
            <a:ext cx="2298578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mtClean="0"/>
              <a:t>Reprogram forwarding</a:t>
            </a:r>
            <a:endParaRPr lang="en-US" dirty="0" smtClean="0"/>
          </a:p>
        </p:txBody>
      </p:sp>
      <p:pic>
        <p:nvPicPr>
          <p:cNvPr id="31" name="Picture 4" descr="Simple PC by hector gomez - Simple isometric p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3286" y="3336977"/>
            <a:ext cx="615584" cy="75810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32" name="Straight Arrow Connector 31"/>
          <p:cNvCxnSpPr/>
          <p:nvPr/>
        </p:nvCxnSpPr>
        <p:spPr>
          <a:xfrm>
            <a:off x="3651273" y="3941050"/>
            <a:ext cx="430320" cy="240806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Picture 4" descr="Simple PC by hector gomez - Simple isometric p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5329" y="4129593"/>
            <a:ext cx="615584" cy="75810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34" name="Straight Arrow Connector 33"/>
          <p:cNvCxnSpPr/>
          <p:nvPr/>
        </p:nvCxnSpPr>
        <p:spPr>
          <a:xfrm flipV="1">
            <a:off x="3623797" y="4254184"/>
            <a:ext cx="457796" cy="369332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085846" y="486632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x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8/24/16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LinuxCon North America 2016</a:t>
            </a:r>
            <a:endParaRPr lang="en-US"/>
          </a:p>
        </p:txBody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406400" y="62461"/>
            <a:ext cx="10515600" cy="1325563"/>
          </a:xfrm>
        </p:spPr>
        <p:txBody>
          <a:bodyPr/>
          <a:lstStyle/>
          <a:p>
            <a:r>
              <a:rPr lang="en-US" dirty="0" smtClean="0"/>
              <a:t>Overlay Features</a:t>
            </a:r>
            <a:endParaRPr lang="en-US" dirty="0"/>
          </a:p>
        </p:txBody>
      </p:sp>
      <p:cxnSp>
        <p:nvCxnSpPr>
          <p:cNvPr id="39" name="Straight Arrow Connector 38"/>
          <p:cNvCxnSpPr>
            <a:endCxn id="39" idx="3"/>
          </p:cNvCxnSpPr>
          <p:nvPr/>
        </p:nvCxnSpPr>
        <p:spPr>
          <a:xfrm flipH="1">
            <a:off x="7101405" y="1963129"/>
            <a:ext cx="503912" cy="1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7748943" y="1777763"/>
            <a:ext cx="1628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External trigger</a:t>
            </a:r>
            <a:endParaRPr lang="en-US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20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520"/>
    </mc:Choice>
    <mc:Fallback xmlns="">
      <p:transition spd="slow" advTm="4352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20205" y="1389888"/>
            <a:ext cx="1981200" cy="1146483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25"/>
          <p:cNvPicPr>
            <a:picLocks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752080" y="3738880"/>
            <a:ext cx="1432560" cy="975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Picture 25"/>
          <p:cNvPicPr>
            <a:picLocks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770953" y="3738880"/>
            <a:ext cx="1432560" cy="975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25"/>
          <p:cNvPicPr>
            <a:picLocks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450080" y="3359826"/>
            <a:ext cx="3302000" cy="1496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Router symbol by cyberscooty -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1593" y="3924758"/>
            <a:ext cx="583966" cy="38308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Router symbol by cyberscooty -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993" y="3924758"/>
            <a:ext cx="583966" cy="38308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Simple PC by hector gomez - Simple isometric p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0552" y="3738880"/>
            <a:ext cx="615584" cy="75810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TextBox 35"/>
          <p:cNvSpPr txBox="1"/>
          <p:nvPr/>
        </p:nvSpPr>
        <p:spPr>
          <a:xfrm>
            <a:off x="5322448" y="1460428"/>
            <a:ext cx="1576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7F7F7F"/>
                </a:solidFill>
              </a:rPr>
              <a:t>SDN Controller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605317" y="3476826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VPP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3651273" y="3941050"/>
            <a:ext cx="430320" cy="240806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7898843" y="4226560"/>
            <a:ext cx="569517" cy="184658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4659576" y="3700294"/>
            <a:ext cx="1075978" cy="416005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triangle"/>
          </a:ln>
          <a:effectLst>
            <a:outerShdw blurRad="50800" dist="63500" dir="5400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5522438" y="1862693"/>
            <a:ext cx="1157283" cy="53253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Mapping System</a:t>
            </a:r>
            <a:endParaRPr lang="en-US" dirty="0"/>
          </a:p>
        </p:txBody>
      </p:sp>
      <p:pic>
        <p:nvPicPr>
          <p:cNvPr id="21" name="Picture 2" descr="Router symbol by cyberscooty -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554" y="3508753"/>
            <a:ext cx="583966" cy="38308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22" name="Straight Arrow Connector 21"/>
          <p:cNvCxnSpPr>
            <a:stCxn id="21" idx="3"/>
            <a:endCxn id="8" idx="1"/>
          </p:cNvCxnSpPr>
          <p:nvPr/>
        </p:nvCxnSpPr>
        <p:spPr>
          <a:xfrm>
            <a:off x="6319520" y="3700294"/>
            <a:ext cx="962473" cy="416005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triangle"/>
          </a:ln>
          <a:effectLst>
            <a:outerShdw blurRad="50800" dist="63500" dir="5400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3166110" y="2180912"/>
            <a:ext cx="1417320" cy="11952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9025525" y="4496988"/>
            <a:ext cx="30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7F7F7F"/>
                </a:solidFill>
              </a:rPr>
              <a:t>b</a:t>
            </a:r>
            <a:endParaRPr lang="en-US" b="1" dirty="0">
              <a:solidFill>
                <a:srgbClr val="7F7F7F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448864" y="425418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890053" y="3895883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297076" y="3028748"/>
            <a:ext cx="1169670" cy="23668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[x,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]-&gt;B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288303" y="2716298"/>
            <a:ext cx="1169670" cy="23668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-&gt;[C, B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]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 flipV="1">
            <a:off x="3623797" y="4254184"/>
            <a:ext cx="457796" cy="369332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085846" y="486632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x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8" name="Freeform 37"/>
          <p:cNvSpPr/>
          <p:nvPr/>
        </p:nvSpPr>
        <p:spPr>
          <a:xfrm>
            <a:off x="4657344" y="4218432"/>
            <a:ext cx="2572512" cy="353723"/>
          </a:xfrm>
          <a:custGeom>
            <a:avLst/>
            <a:gdLst>
              <a:gd name="connsiteX0" fmla="*/ 0 w 2572512"/>
              <a:gd name="connsiteY0" fmla="*/ 0 h 353723"/>
              <a:gd name="connsiteX1" fmla="*/ 1536192 w 2572512"/>
              <a:gd name="connsiteY1" fmla="*/ 353568 h 353723"/>
              <a:gd name="connsiteX2" fmla="*/ 2572512 w 2572512"/>
              <a:gd name="connsiteY2" fmla="*/ 48768 h 353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72512" h="353723">
                <a:moveTo>
                  <a:pt x="0" y="0"/>
                </a:moveTo>
                <a:cubicBezTo>
                  <a:pt x="553720" y="172720"/>
                  <a:pt x="1107440" y="345440"/>
                  <a:pt x="1536192" y="353568"/>
                </a:cubicBezTo>
                <a:cubicBezTo>
                  <a:pt x="1964944" y="361696"/>
                  <a:pt x="2572512" y="48768"/>
                  <a:pt x="2572512" y="48768"/>
                </a:cubicBezTo>
              </a:path>
            </a:pathLst>
          </a:custGeom>
          <a:noFill/>
          <a:ln w="50800">
            <a:solidFill>
              <a:schemeClr val="accent2">
                <a:lumMod val="75000"/>
              </a:schemeClr>
            </a:solidFill>
            <a:tailEnd type="triangle"/>
          </a:ln>
          <a:effectLst>
            <a:outerShdw blurRad="50800" dist="635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9" name="Picture 4" descr="Simple PC by hector gomez - Simple isometric p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3286" y="3336977"/>
            <a:ext cx="615584" cy="75810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4" descr="Simple PC by hector gomez - Simple isometric p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5329" y="4129593"/>
            <a:ext cx="615584" cy="75810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TextBox 40"/>
          <p:cNvSpPr txBox="1"/>
          <p:nvPr/>
        </p:nvSpPr>
        <p:spPr>
          <a:xfrm>
            <a:off x="5202891" y="4614072"/>
            <a:ext cx="2026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only </a:t>
            </a:r>
            <a:r>
              <a:rPr lang="en-US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if sourced by x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8/24/16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LinuxCon North America 2016</a:t>
            </a:r>
            <a:endParaRPr lang="en-US"/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406400" y="62461"/>
            <a:ext cx="10515600" cy="1325563"/>
          </a:xfrm>
        </p:spPr>
        <p:txBody>
          <a:bodyPr/>
          <a:lstStyle/>
          <a:p>
            <a:r>
              <a:rPr lang="en-US" dirty="0" smtClean="0"/>
              <a:t>Overlay Features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503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520"/>
    </mc:Choice>
    <mc:Fallback xmlns="">
      <p:transition spd="slow" advTm="4352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06400" y="62461"/>
            <a:ext cx="10515600" cy="1325563"/>
          </a:xfrm>
        </p:spPr>
        <p:txBody>
          <a:bodyPr/>
          <a:lstStyle/>
          <a:p>
            <a:r>
              <a:rPr lang="en-US" dirty="0" smtClean="0"/>
              <a:t>APIs</a:t>
            </a:r>
            <a:endParaRPr lang="en-US" dirty="0"/>
          </a:p>
        </p:txBody>
      </p:sp>
      <p:pic>
        <p:nvPicPr>
          <p:cNvPr id="32" name="Picture 2" descr="Router symbol by cyberscooty -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738" y="4817274"/>
            <a:ext cx="1000526" cy="65634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TextBox 33"/>
          <p:cNvSpPr txBox="1"/>
          <p:nvPr/>
        </p:nvSpPr>
        <p:spPr>
          <a:xfrm>
            <a:off x="5562898" y="5485812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VPP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413363" y="3813811"/>
            <a:ext cx="1706880" cy="56083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Binary API</a:t>
            </a:r>
            <a:endParaRPr lang="en-US"/>
          </a:p>
        </p:txBody>
      </p:sp>
      <p:sp>
        <p:nvSpPr>
          <p:cNvPr id="49" name="Rounded Rectangle 48"/>
          <p:cNvSpPr/>
          <p:nvPr/>
        </p:nvSpPr>
        <p:spPr>
          <a:xfrm>
            <a:off x="4411560" y="2349478"/>
            <a:ext cx="1706880" cy="56083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NETCONF</a:t>
            </a:r>
          </a:p>
          <a:p>
            <a:pPr algn="ctr"/>
            <a:r>
              <a:rPr lang="en-US" dirty="0" smtClean="0"/>
              <a:t>(Honeycomb)</a:t>
            </a:r>
            <a:endParaRPr lang="en-US" dirty="0"/>
          </a:p>
        </p:txBody>
      </p:sp>
      <p:sp>
        <p:nvSpPr>
          <p:cNvPr id="50" name="Rounded Rectangle 49"/>
          <p:cNvSpPr/>
          <p:nvPr/>
        </p:nvSpPr>
        <p:spPr>
          <a:xfrm>
            <a:off x="5155022" y="497750"/>
            <a:ext cx="1706880" cy="5608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Controller</a:t>
            </a:r>
            <a:endParaRPr lang="en-US" dirty="0"/>
          </a:p>
        </p:txBody>
      </p:sp>
      <p:sp>
        <p:nvSpPr>
          <p:cNvPr id="52" name="Rounded Rectangle 51"/>
          <p:cNvSpPr/>
          <p:nvPr/>
        </p:nvSpPr>
        <p:spPr>
          <a:xfrm>
            <a:off x="6620506" y="3821895"/>
            <a:ext cx="1706880" cy="560832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 Protocol</a:t>
            </a:r>
            <a:endParaRPr lang="en-US" dirty="0"/>
          </a:p>
        </p:txBody>
      </p:sp>
      <p:sp>
        <p:nvSpPr>
          <p:cNvPr id="53" name="Rounded Rectangle 52"/>
          <p:cNvSpPr/>
          <p:nvPr/>
        </p:nvSpPr>
        <p:spPr>
          <a:xfrm>
            <a:off x="3003384" y="3795423"/>
            <a:ext cx="1018032" cy="5608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CLI</a:t>
            </a:r>
            <a:endParaRPr lang="en-US"/>
          </a:p>
        </p:txBody>
      </p:sp>
      <p:cxnSp>
        <p:nvCxnSpPr>
          <p:cNvPr id="54" name="Straight Arrow Connector 53"/>
          <p:cNvCxnSpPr>
            <a:stCxn id="50" idx="2"/>
            <a:endCxn id="49" idx="0"/>
          </p:cNvCxnSpPr>
          <p:nvPr/>
        </p:nvCxnSpPr>
        <p:spPr>
          <a:xfrm flipH="1">
            <a:off x="5265000" y="1058582"/>
            <a:ext cx="743462" cy="12908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49" idx="2"/>
            <a:endCxn id="7" idx="0"/>
          </p:cNvCxnSpPr>
          <p:nvPr/>
        </p:nvCxnSpPr>
        <p:spPr>
          <a:xfrm>
            <a:off x="5265000" y="2910310"/>
            <a:ext cx="1803" cy="9035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50" idx="2"/>
            <a:endCxn id="52" idx="0"/>
          </p:cNvCxnSpPr>
          <p:nvPr/>
        </p:nvCxnSpPr>
        <p:spPr>
          <a:xfrm>
            <a:off x="6008462" y="1058582"/>
            <a:ext cx="1465484" cy="27633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1780032" y="3523488"/>
            <a:ext cx="7290816" cy="4876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1780032" y="4568316"/>
            <a:ext cx="7290816" cy="4876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9604772" y="3949345"/>
            <a:ext cx="599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7F7F7F"/>
                </a:solidFill>
              </a:rPr>
              <a:t>APIs</a:t>
            </a:r>
            <a:endParaRPr lang="en-US" b="1" dirty="0">
              <a:solidFill>
                <a:srgbClr val="7F7F7F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8/24/16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LinuxCon North America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247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520"/>
    </mc:Choice>
    <mc:Fallback xmlns="">
      <p:transition spd="slow" advTm="4352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1"/>
          <p:cNvSpPr>
            <a:spLocks noGrp="1"/>
          </p:cNvSpPr>
          <p:nvPr>
            <p:ph type="title"/>
          </p:nvPr>
        </p:nvSpPr>
        <p:spPr>
          <a:xfrm>
            <a:off x="406400" y="62461"/>
            <a:ext cx="10515600" cy="1325563"/>
          </a:xfrm>
        </p:spPr>
        <p:txBody>
          <a:bodyPr/>
          <a:lstStyle/>
          <a:p>
            <a:r>
              <a:rPr lang="en-US" dirty="0" smtClean="0"/>
              <a:t>APIs</a:t>
            </a:r>
            <a:endParaRPr lang="en-US" dirty="0"/>
          </a:p>
        </p:txBody>
      </p:sp>
      <p:pic>
        <p:nvPicPr>
          <p:cNvPr id="32" name="Picture 2" descr="Router symbol by cyberscooty -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738" y="4817274"/>
            <a:ext cx="1000526" cy="65634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TextBox 33"/>
          <p:cNvSpPr txBox="1"/>
          <p:nvPr/>
        </p:nvSpPr>
        <p:spPr>
          <a:xfrm>
            <a:off x="5562898" y="5485812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VPP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413363" y="3813811"/>
            <a:ext cx="1706880" cy="56083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Binary API</a:t>
            </a:r>
            <a:endParaRPr lang="en-US"/>
          </a:p>
        </p:txBody>
      </p:sp>
      <p:sp>
        <p:nvSpPr>
          <p:cNvPr id="49" name="Rounded Rectangle 48"/>
          <p:cNvSpPr/>
          <p:nvPr/>
        </p:nvSpPr>
        <p:spPr>
          <a:xfrm>
            <a:off x="4411560" y="2349478"/>
            <a:ext cx="1706880" cy="56083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NETCONF</a:t>
            </a:r>
          </a:p>
          <a:p>
            <a:pPr algn="ctr"/>
            <a:r>
              <a:rPr lang="en-US" dirty="0" smtClean="0"/>
              <a:t>(Honeycomb)</a:t>
            </a:r>
            <a:endParaRPr lang="en-US" dirty="0"/>
          </a:p>
        </p:txBody>
      </p:sp>
      <p:sp>
        <p:nvSpPr>
          <p:cNvPr id="50" name="Rounded Rectangle 49"/>
          <p:cNvSpPr/>
          <p:nvPr/>
        </p:nvSpPr>
        <p:spPr>
          <a:xfrm>
            <a:off x="5155022" y="497750"/>
            <a:ext cx="1706880" cy="5608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Controller</a:t>
            </a:r>
            <a:endParaRPr lang="en-US" dirty="0"/>
          </a:p>
        </p:txBody>
      </p:sp>
      <p:sp>
        <p:nvSpPr>
          <p:cNvPr id="52" name="Rounded Rectangle 51"/>
          <p:cNvSpPr/>
          <p:nvPr/>
        </p:nvSpPr>
        <p:spPr>
          <a:xfrm>
            <a:off x="6620506" y="3821895"/>
            <a:ext cx="1706880" cy="560832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 Protocol</a:t>
            </a:r>
            <a:endParaRPr lang="en-US" dirty="0"/>
          </a:p>
        </p:txBody>
      </p:sp>
      <p:sp>
        <p:nvSpPr>
          <p:cNvPr id="53" name="Rounded Rectangle 52"/>
          <p:cNvSpPr/>
          <p:nvPr/>
        </p:nvSpPr>
        <p:spPr>
          <a:xfrm>
            <a:off x="3003384" y="3795423"/>
            <a:ext cx="1018032" cy="5608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CLI</a:t>
            </a:r>
            <a:endParaRPr lang="en-US"/>
          </a:p>
        </p:txBody>
      </p:sp>
      <p:cxnSp>
        <p:nvCxnSpPr>
          <p:cNvPr id="54" name="Straight Arrow Connector 53"/>
          <p:cNvCxnSpPr>
            <a:stCxn id="50" idx="2"/>
            <a:endCxn id="49" idx="0"/>
          </p:cNvCxnSpPr>
          <p:nvPr/>
        </p:nvCxnSpPr>
        <p:spPr>
          <a:xfrm flipH="1">
            <a:off x="5265000" y="1058582"/>
            <a:ext cx="743462" cy="12908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49" idx="2"/>
            <a:endCxn id="7" idx="0"/>
          </p:cNvCxnSpPr>
          <p:nvPr/>
        </p:nvCxnSpPr>
        <p:spPr>
          <a:xfrm>
            <a:off x="5265000" y="2910310"/>
            <a:ext cx="1803" cy="9035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50" idx="2"/>
            <a:endCxn id="52" idx="0"/>
          </p:cNvCxnSpPr>
          <p:nvPr/>
        </p:nvCxnSpPr>
        <p:spPr>
          <a:xfrm>
            <a:off x="6008462" y="1058582"/>
            <a:ext cx="1465484" cy="27633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1780032" y="3523488"/>
            <a:ext cx="7290816" cy="4876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1780032" y="4568316"/>
            <a:ext cx="7290816" cy="4876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9604772" y="3949345"/>
            <a:ext cx="599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7F7F7F"/>
                </a:solidFill>
              </a:rPr>
              <a:t>APIs</a:t>
            </a:r>
            <a:endParaRPr lang="en-US" b="1" dirty="0">
              <a:solidFill>
                <a:srgbClr val="7F7F7F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8/24/16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LinuxCon North America 2016</a:t>
            </a:r>
            <a:endParaRPr lang="en-US"/>
          </a:p>
        </p:txBody>
      </p:sp>
      <p:cxnSp>
        <p:nvCxnSpPr>
          <p:cNvPr id="19" name="Straight Arrow Connector 18"/>
          <p:cNvCxnSpPr>
            <a:stCxn id="24" idx="2"/>
          </p:cNvCxnSpPr>
          <p:nvPr/>
        </p:nvCxnSpPr>
        <p:spPr>
          <a:xfrm>
            <a:off x="2724778" y="1981029"/>
            <a:ext cx="1558037" cy="68098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24" idx="2"/>
          </p:cNvCxnSpPr>
          <p:nvPr/>
        </p:nvCxnSpPr>
        <p:spPr>
          <a:xfrm>
            <a:off x="2724778" y="1981029"/>
            <a:ext cx="627414" cy="168292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780032" y="1519364"/>
            <a:ext cx="18894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7F7F7F"/>
                </a:solidFill>
              </a:rPr>
              <a:t>configuration</a:t>
            </a:r>
            <a:endParaRPr lang="en-US" sz="2400" b="1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281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520"/>
    </mc:Choice>
    <mc:Fallback xmlns="">
      <p:transition spd="slow" advTm="4352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406400" y="62461"/>
            <a:ext cx="10515600" cy="1325563"/>
          </a:xfrm>
        </p:spPr>
        <p:txBody>
          <a:bodyPr/>
          <a:lstStyle/>
          <a:p>
            <a:r>
              <a:rPr lang="en-US" smtClean="0"/>
              <a:t>APIs</a:t>
            </a:r>
            <a:endParaRPr lang="en-US" dirty="0"/>
          </a:p>
        </p:txBody>
      </p:sp>
      <p:pic>
        <p:nvPicPr>
          <p:cNvPr id="32" name="Picture 2" descr="Router symbol by cyberscooty -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738" y="4817274"/>
            <a:ext cx="1000526" cy="65634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TextBox 33"/>
          <p:cNvSpPr txBox="1"/>
          <p:nvPr/>
        </p:nvSpPr>
        <p:spPr>
          <a:xfrm>
            <a:off x="5562898" y="5485812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VPP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413363" y="3813811"/>
            <a:ext cx="1706880" cy="56083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Binary API</a:t>
            </a:r>
            <a:endParaRPr lang="en-US"/>
          </a:p>
        </p:txBody>
      </p:sp>
      <p:sp>
        <p:nvSpPr>
          <p:cNvPr id="49" name="Rounded Rectangle 48"/>
          <p:cNvSpPr/>
          <p:nvPr/>
        </p:nvSpPr>
        <p:spPr>
          <a:xfrm>
            <a:off x="4411560" y="2349478"/>
            <a:ext cx="1706880" cy="56083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NETCONF</a:t>
            </a:r>
          </a:p>
          <a:p>
            <a:pPr algn="ctr"/>
            <a:r>
              <a:rPr lang="en-US" dirty="0" smtClean="0"/>
              <a:t>(Honeycomb)</a:t>
            </a:r>
            <a:endParaRPr lang="en-US" dirty="0"/>
          </a:p>
        </p:txBody>
      </p:sp>
      <p:sp>
        <p:nvSpPr>
          <p:cNvPr id="50" name="Rounded Rectangle 49"/>
          <p:cNvSpPr/>
          <p:nvPr/>
        </p:nvSpPr>
        <p:spPr>
          <a:xfrm>
            <a:off x="5155022" y="497750"/>
            <a:ext cx="1706880" cy="5608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Controller</a:t>
            </a:r>
            <a:endParaRPr lang="en-US" dirty="0"/>
          </a:p>
        </p:txBody>
      </p:sp>
      <p:sp>
        <p:nvSpPr>
          <p:cNvPr id="52" name="Rounded Rectangle 51"/>
          <p:cNvSpPr/>
          <p:nvPr/>
        </p:nvSpPr>
        <p:spPr>
          <a:xfrm>
            <a:off x="6620506" y="3821895"/>
            <a:ext cx="1706880" cy="560832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 Protocol</a:t>
            </a:r>
            <a:endParaRPr lang="en-US" dirty="0"/>
          </a:p>
        </p:txBody>
      </p:sp>
      <p:sp>
        <p:nvSpPr>
          <p:cNvPr id="53" name="Rounded Rectangle 52"/>
          <p:cNvSpPr/>
          <p:nvPr/>
        </p:nvSpPr>
        <p:spPr>
          <a:xfrm>
            <a:off x="3003384" y="3795423"/>
            <a:ext cx="1018032" cy="5608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CLI</a:t>
            </a:r>
            <a:endParaRPr lang="en-US"/>
          </a:p>
        </p:txBody>
      </p:sp>
      <p:cxnSp>
        <p:nvCxnSpPr>
          <p:cNvPr id="54" name="Straight Arrow Connector 53"/>
          <p:cNvCxnSpPr>
            <a:stCxn id="50" idx="2"/>
            <a:endCxn id="49" idx="0"/>
          </p:cNvCxnSpPr>
          <p:nvPr/>
        </p:nvCxnSpPr>
        <p:spPr>
          <a:xfrm flipH="1">
            <a:off x="5265000" y="1058582"/>
            <a:ext cx="743462" cy="12908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49" idx="2"/>
            <a:endCxn id="7" idx="0"/>
          </p:cNvCxnSpPr>
          <p:nvPr/>
        </p:nvCxnSpPr>
        <p:spPr>
          <a:xfrm>
            <a:off x="5265000" y="2910310"/>
            <a:ext cx="1803" cy="9035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50" idx="2"/>
            <a:endCxn id="52" idx="0"/>
          </p:cNvCxnSpPr>
          <p:nvPr/>
        </p:nvCxnSpPr>
        <p:spPr>
          <a:xfrm>
            <a:off x="6008462" y="1058582"/>
            <a:ext cx="1465484" cy="27633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1780032" y="3523488"/>
            <a:ext cx="7290816" cy="4876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1780032" y="4568316"/>
            <a:ext cx="7290816" cy="4876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9604772" y="3949345"/>
            <a:ext cx="599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7F7F7F"/>
                </a:solidFill>
              </a:rPr>
              <a:t>APIs</a:t>
            </a:r>
            <a:endParaRPr lang="en-US" b="1" dirty="0">
              <a:solidFill>
                <a:srgbClr val="7F7F7F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8/24/16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LinuxCon North America 2016</a:t>
            </a:r>
            <a:endParaRPr lang="en-US"/>
          </a:p>
        </p:txBody>
      </p:sp>
      <p:cxnSp>
        <p:nvCxnSpPr>
          <p:cNvPr id="22" name="Straight Arrow Connector 21"/>
          <p:cNvCxnSpPr>
            <a:stCxn id="24" idx="2"/>
          </p:cNvCxnSpPr>
          <p:nvPr/>
        </p:nvCxnSpPr>
        <p:spPr>
          <a:xfrm flipH="1">
            <a:off x="7653412" y="2526068"/>
            <a:ext cx="1921545" cy="1269355"/>
          </a:xfrm>
          <a:prstGeom prst="straightConnector1">
            <a:avLst/>
          </a:prstGeom>
          <a:ln w="25400">
            <a:solidFill>
              <a:schemeClr val="tx1">
                <a:lumMod val="90000"/>
                <a:lumOff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8137480" y="1695071"/>
            <a:ext cx="28749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7F7F7F"/>
                </a:solidFill>
              </a:rPr>
              <a:t>d</a:t>
            </a:r>
            <a:r>
              <a:rPr lang="en-US" sz="2400" b="1" dirty="0" smtClean="0">
                <a:solidFill>
                  <a:srgbClr val="7F7F7F"/>
                </a:solidFill>
              </a:rPr>
              <a:t>ynamic updating </a:t>
            </a:r>
            <a:r>
              <a:rPr lang="en-US" sz="2400" b="1" smtClean="0">
                <a:solidFill>
                  <a:srgbClr val="7F7F7F"/>
                </a:solidFill>
              </a:rPr>
              <a:t>of </a:t>
            </a:r>
          </a:p>
          <a:p>
            <a:pPr algn="ctr"/>
            <a:r>
              <a:rPr lang="en-US" sz="2400" b="1" dirty="0" smtClean="0">
                <a:solidFill>
                  <a:srgbClr val="7F7F7F"/>
                </a:solidFill>
              </a:rPr>
              <a:t>forwarding</a:t>
            </a:r>
            <a:endParaRPr lang="en-US" sz="2400" b="1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660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520"/>
    </mc:Choice>
    <mc:Fallback xmlns="">
      <p:transition spd="slow" advTm="4352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GRE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MPLS-GRE</a:t>
            </a:r>
          </a:p>
          <a:p>
            <a:r>
              <a:rPr lang="en-US" smtClean="0">
                <a:solidFill>
                  <a:schemeClr val="tx1"/>
                </a:solidFill>
              </a:rPr>
              <a:t>L2TP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VXLAN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VXLAN-GPE</a:t>
            </a:r>
          </a:p>
          <a:p>
            <a:r>
              <a:rPr lang="en-US" dirty="0">
                <a:solidFill>
                  <a:schemeClr val="tx1"/>
                </a:solidFill>
              </a:rPr>
              <a:t>ILA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IPSEC-GRE (code just in)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8/24/16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LinuxCon North America 2016</a:t>
            </a:r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06400" y="6246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F7323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Tunneling protocols in VPP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62461"/>
            <a:ext cx="10515600" cy="1325563"/>
          </a:xfrm>
        </p:spPr>
        <p:txBody>
          <a:bodyPr/>
          <a:lstStyle/>
          <a:p>
            <a:r>
              <a:rPr lang="en-US" dirty="0" smtClean="0"/>
              <a:t>Overlay Network Engine (ONE)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12800" y="1699162"/>
            <a:ext cx="1082954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189" indent="-457189">
              <a:buFont typeface="Arial" charset="0"/>
              <a:buChar char="•"/>
            </a:pPr>
            <a:r>
              <a:rPr lang="en-US" sz="2600" b="1" dirty="0"/>
              <a:t>SDN controller</a:t>
            </a:r>
            <a:r>
              <a:rPr lang="en-US" sz="2600" dirty="0"/>
              <a:t>: </a:t>
            </a:r>
            <a:r>
              <a:rPr lang="en-US" sz="2600" dirty="0" err="1" smtClean="0"/>
              <a:t>OpenDaylight</a:t>
            </a:r>
            <a:endParaRPr lang="en-US" sz="2600" b="1" dirty="0" smtClean="0"/>
          </a:p>
          <a:p>
            <a:pPr marL="457189" indent="-457189">
              <a:buFont typeface="Arial" charset="0"/>
              <a:buChar char="•"/>
            </a:pPr>
            <a:r>
              <a:rPr lang="en-US" sz="2600" b="1" dirty="0" smtClean="0"/>
              <a:t>control plane</a:t>
            </a:r>
            <a:r>
              <a:rPr lang="en-US" sz="2600" dirty="0" smtClean="0"/>
              <a:t>: LISP </a:t>
            </a:r>
          </a:p>
          <a:p>
            <a:pPr marL="457189" indent="-457189">
              <a:buFont typeface="Arial" charset="0"/>
              <a:buChar char="•"/>
            </a:pPr>
            <a:r>
              <a:rPr lang="en-US" sz="2600" b="1" dirty="0" smtClean="0"/>
              <a:t>data </a:t>
            </a:r>
            <a:r>
              <a:rPr lang="en-US" sz="2600" b="1" dirty="0"/>
              <a:t>plane</a:t>
            </a:r>
            <a:r>
              <a:rPr lang="en-US" sz="2600" dirty="0"/>
              <a:t>: </a:t>
            </a:r>
            <a:r>
              <a:rPr lang="en-US" sz="2600" u="sng" dirty="0"/>
              <a:t>starting</a:t>
            </a:r>
            <a:r>
              <a:rPr lang="en-US" sz="2600" dirty="0"/>
              <a:t> with Generic Protocol Encapsulation (LISP-GPE</a:t>
            </a:r>
            <a:r>
              <a:rPr lang="en-US" sz="2600" dirty="0" smtClean="0"/>
              <a:t>)</a:t>
            </a:r>
            <a:endParaRPr lang="en-US" sz="2600" dirty="0"/>
          </a:p>
        </p:txBody>
      </p:sp>
      <p:sp>
        <p:nvSpPr>
          <p:cNvPr id="5" name="Rectangle 4"/>
          <p:cNvSpPr/>
          <p:nvPr/>
        </p:nvSpPr>
        <p:spPr>
          <a:xfrm>
            <a:off x="406401" y="1180058"/>
            <a:ext cx="31423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Project definition</a:t>
            </a:r>
            <a:endParaRPr lang="en-US" sz="3200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8/24/16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LinuxCon North America 2016</a:t>
            </a:r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2043275" y="5295014"/>
            <a:ext cx="2801075" cy="28397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3768141" y="4746873"/>
            <a:ext cx="966298" cy="331755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LISP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2418205" y="5514594"/>
            <a:ext cx="966298" cy="331755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GPE</a:t>
            </a:r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4374342" y="3183071"/>
            <a:ext cx="2407534" cy="930049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3750728" y="5529524"/>
            <a:ext cx="966298" cy="331755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Other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904459" y="5845391"/>
            <a:ext cx="567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7F7F7F"/>
                </a:solidFill>
              </a:rPr>
              <a:t>VPP</a:t>
            </a:r>
            <a:endParaRPr lang="en-US" b="1" dirty="0">
              <a:solidFill>
                <a:srgbClr val="7F7F7F"/>
              </a:solidFill>
            </a:endParaRPr>
          </a:p>
        </p:txBody>
      </p:sp>
      <p:cxnSp>
        <p:nvCxnSpPr>
          <p:cNvPr id="26" name="Straight Arrow Connector 25"/>
          <p:cNvCxnSpPr>
            <a:stCxn id="29" idx="2"/>
            <a:endCxn id="15" idx="0"/>
          </p:cNvCxnSpPr>
          <p:nvPr/>
        </p:nvCxnSpPr>
        <p:spPr>
          <a:xfrm flipH="1">
            <a:off x="4251290" y="3979571"/>
            <a:ext cx="1345518" cy="76730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/>
        </p:nvSpPr>
        <p:spPr>
          <a:xfrm>
            <a:off x="4631659" y="3587116"/>
            <a:ext cx="1930297" cy="392455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LispFlowMapping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112374" y="320042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7F7F7F"/>
                </a:solidFill>
              </a:rPr>
              <a:t>ODL</a:t>
            </a:r>
            <a:endParaRPr lang="en-US" b="1" dirty="0">
              <a:solidFill>
                <a:srgbClr val="7F7F7F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750748" y="4519508"/>
            <a:ext cx="3302260" cy="1726746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6568758" y="5295014"/>
            <a:ext cx="2801075" cy="28397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6688343" y="4785763"/>
            <a:ext cx="966298" cy="331755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LISP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6688280" y="5538536"/>
            <a:ext cx="966298" cy="331755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GPE</a:t>
            </a:r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8076491" y="5539157"/>
            <a:ext cx="966298" cy="331755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Other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9100859" y="5845710"/>
            <a:ext cx="567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7F7F7F"/>
                </a:solidFill>
              </a:rPr>
              <a:t>VPP</a:t>
            </a:r>
            <a:endParaRPr lang="en-US" b="1" dirty="0">
              <a:solidFill>
                <a:srgbClr val="7F7F7F"/>
              </a:solidFill>
            </a:endParaRPr>
          </a:p>
        </p:txBody>
      </p:sp>
      <p:cxnSp>
        <p:nvCxnSpPr>
          <p:cNvPr id="31" name="Straight Arrow Connector 30"/>
          <p:cNvCxnSpPr>
            <a:stCxn id="29" idx="2"/>
            <a:endCxn id="22" idx="0"/>
          </p:cNvCxnSpPr>
          <p:nvPr/>
        </p:nvCxnSpPr>
        <p:spPr>
          <a:xfrm>
            <a:off x="5596808" y="3979571"/>
            <a:ext cx="1574684" cy="80619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6407027" y="4519508"/>
            <a:ext cx="3265007" cy="1726746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7969295" y="4785762"/>
            <a:ext cx="1105868" cy="33175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NETCONF</a:t>
            </a:r>
            <a:endParaRPr lang="en-US" dirty="0"/>
          </a:p>
        </p:txBody>
      </p:sp>
      <p:sp>
        <p:nvSpPr>
          <p:cNvPr id="34" name="Rounded Rectangle 33"/>
          <p:cNvSpPr/>
          <p:nvPr/>
        </p:nvSpPr>
        <p:spPr>
          <a:xfrm>
            <a:off x="2418205" y="4746873"/>
            <a:ext cx="1105868" cy="33175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NETCONF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8403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62461"/>
            <a:ext cx="10515600" cy="1325563"/>
          </a:xfrm>
        </p:spPr>
        <p:txBody>
          <a:bodyPr/>
          <a:lstStyle/>
          <a:p>
            <a:r>
              <a:rPr lang="en-US" dirty="0" smtClean="0"/>
              <a:t>Overlay Network Engine (ONE)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15655" y="2151908"/>
            <a:ext cx="10829544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189" indent="-457189">
              <a:buFont typeface="Arial" charset="0"/>
              <a:buChar char="•"/>
            </a:pPr>
            <a:r>
              <a:rPr lang="en-US" sz="2600" dirty="0" smtClean="0"/>
              <a:t>Any of IP4, IP6 and L2 overlays on top of IP4 and/or IP6 underlays</a:t>
            </a:r>
          </a:p>
          <a:p>
            <a:pPr marL="457189" indent="-457189">
              <a:buFont typeface="Arial" charset="0"/>
              <a:buChar char="•"/>
            </a:pPr>
            <a:r>
              <a:rPr lang="en-US" sz="2600" dirty="0" err="1" smtClean="0"/>
              <a:t>Multihoming</a:t>
            </a:r>
            <a:r>
              <a:rPr lang="en-US" sz="2600" dirty="0" smtClean="0"/>
              <a:t>/load balancing between underlay attachment </a:t>
            </a:r>
            <a:r>
              <a:rPr lang="en-US" sz="2600" dirty="0" smtClean="0"/>
              <a:t>points</a:t>
            </a:r>
          </a:p>
          <a:p>
            <a:pPr marL="457189" indent="-457189">
              <a:buFont typeface="Arial" charset="0"/>
              <a:buChar char="•"/>
            </a:pPr>
            <a:r>
              <a:rPr lang="en-US" sz="2600" dirty="0" smtClean="0"/>
              <a:t>Multitenancy/EID virtualization</a:t>
            </a:r>
            <a:endParaRPr lang="en-US" sz="2600" dirty="0" smtClean="0"/>
          </a:p>
          <a:p>
            <a:pPr marL="457189" indent="-457189">
              <a:buFont typeface="Arial" charset="0"/>
              <a:buChar char="•"/>
            </a:pPr>
            <a:r>
              <a:rPr lang="en-US" sz="2600" dirty="0" smtClean="0"/>
              <a:t>Overlays </a:t>
            </a:r>
            <a:r>
              <a:rPr lang="en-US" sz="2600" dirty="0"/>
              <a:t>spanning disjoint underlays with re-encapsulating routers</a:t>
            </a:r>
          </a:p>
          <a:p>
            <a:pPr marL="457189" indent="-457189">
              <a:buFont typeface="Arial" charset="0"/>
              <a:buChar char="•"/>
            </a:pPr>
            <a:r>
              <a:rPr lang="en-US" sz="2600" dirty="0" smtClean="0"/>
              <a:t>CLI</a:t>
            </a:r>
            <a:r>
              <a:rPr lang="en-US" sz="2600" dirty="0"/>
              <a:t>, binary API and </a:t>
            </a:r>
            <a:r>
              <a:rPr lang="en-US" sz="2600" dirty="0" smtClean="0"/>
              <a:t>VAT (test API)</a:t>
            </a:r>
            <a:endParaRPr lang="en-US" sz="2600" dirty="0"/>
          </a:p>
          <a:p>
            <a:pPr marL="457189" indent="-457189">
              <a:buFont typeface="Arial" charset="0"/>
              <a:buChar char="•"/>
            </a:pPr>
            <a:r>
              <a:rPr lang="en-US" sz="2600" dirty="0"/>
              <a:t>Soon: </a:t>
            </a:r>
            <a:r>
              <a:rPr lang="en-US" sz="2600" dirty="0" smtClean="0"/>
              <a:t>NETCONF </a:t>
            </a:r>
            <a:r>
              <a:rPr lang="en-US" sz="2600" dirty="0"/>
              <a:t>support (Honeycomb</a:t>
            </a:r>
            <a:r>
              <a:rPr lang="en-US" sz="2600" dirty="0" smtClean="0"/>
              <a:t>) and </a:t>
            </a:r>
            <a:r>
              <a:rPr lang="en-US" sz="2600" dirty="0" err="1" smtClean="0"/>
              <a:t>src</a:t>
            </a:r>
            <a:r>
              <a:rPr lang="en-US" sz="2600" dirty="0" smtClean="0"/>
              <a:t>/</a:t>
            </a:r>
            <a:r>
              <a:rPr lang="en-US" sz="2600" dirty="0" err="1" smtClean="0"/>
              <a:t>dst</a:t>
            </a:r>
            <a:r>
              <a:rPr lang="en-US" sz="2600" dirty="0" smtClean="0"/>
              <a:t> control plane support</a:t>
            </a:r>
            <a:endParaRPr lang="en-US" sz="2600" dirty="0"/>
          </a:p>
        </p:txBody>
      </p:sp>
      <p:sp>
        <p:nvSpPr>
          <p:cNvPr id="7" name="Rectangle 6"/>
          <p:cNvSpPr/>
          <p:nvPr/>
        </p:nvSpPr>
        <p:spPr>
          <a:xfrm>
            <a:off x="406400" y="1486271"/>
            <a:ext cx="164705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Features</a:t>
            </a:r>
            <a:endParaRPr lang="en-US" sz="3200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8/24/16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LinuxCon North America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591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62461"/>
            <a:ext cx="10515600" cy="1325563"/>
          </a:xfrm>
        </p:spPr>
        <p:txBody>
          <a:bodyPr/>
          <a:lstStyle/>
          <a:p>
            <a:r>
              <a:rPr lang="en-US" dirty="0"/>
              <a:t>Overlay Network Engine (ONE)</a:t>
            </a:r>
          </a:p>
        </p:txBody>
      </p:sp>
      <p:sp>
        <p:nvSpPr>
          <p:cNvPr id="7" name="Rectangle 6"/>
          <p:cNvSpPr/>
          <p:nvPr/>
        </p:nvSpPr>
        <p:spPr>
          <a:xfrm>
            <a:off x="406400" y="1486271"/>
            <a:ext cx="30260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Programmability</a:t>
            </a:r>
            <a:endParaRPr lang="en-US" sz="3200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8/24/16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LinuxCon North America 2016</a:t>
            </a:r>
            <a:endParaRPr lang="en-US"/>
          </a:p>
        </p:txBody>
      </p:sp>
      <p:pic>
        <p:nvPicPr>
          <p:cNvPr id="9" name="Picture 2" descr="Router symbol by cyberscooty -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2831" y="5102602"/>
            <a:ext cx="1000526" cy="65634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ounded Rectangle 9"/>
          <p:cNvSpPr/>
          <p:nvPr/>
        </p:nvSpPr>
        <p:spPr>
          <a:xfrm>
            <a:off x="4293357" y="2914372"/>
            <a:ext cx="2407534" cy="930049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4550674" y="3318417"/>
            <a:ext cx="1930297" cy="392455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LispFlowMapping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031389" y="2931729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7F7F7F"/>
                </a:solidFill>
              </a:rPr>
              <a:t>ODL</a:t>
            </a:r>
            <a:endParaRPr lang="en-US" b="1" dirty="0">
              <a:solidFill>
                <a:srgbClr val="7F7F7F"/>
              </a:solidFill>
            </a:endParaRPr>
          </a:p>
        </p:txBody>
      </p:sp>
      <p:cxnSp>
        <p:nvCxnSpPr>
          <p:cNvPr id="13" name="Straight Arrow Connector 12"/>
          <p:cNvCxnSpPr>
            <a:stCxn id="11" idx="2"/>
            <a:endCxn id="9" idx="0"/>
          </p:cNvCxnSpPr>
          <p:nvPr/>
        </p:nvCxnSpPr>
        <p:spPr>
          <a:xfrm flipH="1">
            <a:off x="3793094" y="3710872"/>
            <a:ext cx="1722729" cy="1391730"/>
          </a:xfrm>
          <a:prstGeom prst="straightConnector1">
            <a:avLst/>
          </a:prstGeom>
          <a:ln w="254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148593" y="4696724"/>
            <a:ext cx="567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7F7F7F"/>
                </a:solidFill>
              </a:rPr>
              <a:t>VPP</a:t>
            </a:r>
            <a:endParaRPr lang="en-US" b="1" dirty="0">
              <a:solidFill>
                <a:srgbClr val="7F7F7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994607" y="4183671"/>
            <a:ext cx="40639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ODL tracks mappings subscribers and </a:t>
            </a:r>
          </a:p>
          <a:p>
            <a:r>
              <a:rPr lang="en-US" b="1" dirty="0" smtClean="0"/>
              <a:t>pushes</a:t>
            </a:r>
            <a:r>
              <a:rPr lang="en-US" dirty="0" smtClean="0"/>
              <a:t> </a:t>
            </a:r>
            <a:r>
              <a:rPr lang="en-US" b="1" dirty="0" smtClean="0"/>
              <a:t>notifications</a:t>
            </a:r>
            <a:r>
              <a:rPr lang="en-US" dirty="0" smtClean="0"/>
              <a:t> when changes occur.</a:t>
            </a:r>
          </a:p>
        </p:txBody>
      </p:sp>
      <p:cxnSp>
        <p:nvCxnSpPr>
          <p:cNvPr id="14" name="Straight Arrow Connector 13"/>
          <p:cNvCxnSpPr>
            <a:endCxn id="10" idx="0"/>
          </p:cNvCxnSpPr>
          <p:nvPr/>
        </p:nvCxnSpPr>
        <p:spPr>
          <a:xfrm flipH="1">
            <a:off x="5497124" y="2336559"/>
            <a:ext cx="18699" cy="577813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701368" y="1906051"/>
            <a:ext cx="1628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External trigger</a:t>
            </a:r>
            <a:endParaRPr lang="en-US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9441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5"/>
          <p:cNvPicPr>
            <a:picLocks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0347167" y="3596005"/>
            <a:ext cx="1432560" cy="975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Picture 25"/>
          <p:cNvPicPr>
            <a:picLocks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366040" y="3596005"/>
            <a:ext cx="1432560" cy="975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25"/>
          <p:cNvPicPr>
            <a:picLocks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045167" y="3216951"/>
            <a:ext cx="3302000" cy="1496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Router symbol by cyberscooty -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6680" y="3781883"/>
            <a:ext cx="583966" cy="38308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Router symbol by cyberscooty -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7080" y="3781883"/>
            <a:ext cx="583966" cy="38308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Simple PC by hector gomez - Simple isometric p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8928" y="3518617"/>
            <a:ext cx="615584" cy="75810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Simple PC by hector gomez - Simple isometric p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5639" y="3596005"/>
            <a:ext cx="615584" cy="75810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TextBox 35"/>
          <p:cNvSpPr txBox="1"/>
          <p:nvPr/>
        </p:nvSpPr>
        <p:spPr>
          <a:xfrm>
            <a:off x="406399" y="1695681"/>
            <a:ext cx="559515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lisp enable</a:t>
            </a:r>
          </a:p>
          <a:p>
            <a:r>
              <a:rPr lang="en-US" sz="1400" dirty="0" smtClean="0">
                <a:latin typeface="Courier New" charset="0"/>
                <a:ea typeface="Courier New" charset="0"/>
                <a:cs typeface="Courier New" charset="0"/>
              </a:rPr>
              <a:t>lisp </a:t>
            </a: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locator-set add ls1 </a:t>
            </a:r>
            <a:r>
              <a:rPr lang="en-US" sz="1400" dirty="0" err="1" smtClean="0">
                <a:latin typeface="Courier New" charset="0"/>
                <a:ea typeface="Courier New" charset="0"/>
                <a:cs typeface="Courier New" charset="0"/>
              </a:rPr>
              <a:t>iface</a:t>
            </a:r>
            <a:r>
              <a:rPr lang="en-US" sz="1400" dirty="0" smtClean="0">
                <a:latin typeface="Courier New" charset="0"/>
                <a:ea typeface="Courier New" charset="0"/>
                <a:cs typeface="Courier New" charset="0"/>
              </a:rPr>
              <a:t> &lt;ifname1&gt; </a:t>
            </a: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p 1 w 1 </a:t>
            </a:r>
            <a:r>
              <a:rPr lang="en-US" sz="1400" dirty="0" smtClean="0">
                <a:latin typeface="Courier New" charset="0"/>
                <a:ea typeface="Courier New" charset="0"/>
                <a:cs typeface="Courier New" charset="0"/>
              </a:rPr>
              <a:t>      		      </a:t>
            </a: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sz="1400" dirty="0" err="1" smtClean="0">
                <a:latin typeface="Courier New" charset="0"/>
                <a:ea typeface="Courier New" charset="0"/>
                <a:cs typeface="Courier New" charset="0"/>
              </a:rPr>
              <a:t>iface</a:t>
            </a:r>
            <a:r>
              <a:rPr lang="en-US" sz="1400" dirty="0" smtClean="0">
                <a:latin typeface="Courier New" charset="0"/>
                <a:ea typeface="Courier New" charset="0"/>
                <a:cs typeface="Courier New" charset="0"/>
              </a:rPr>
              <a:t> &lt;ifname2&gt; </a:t>
            </a: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p </a:t>
            </a:r>
            <a:r>
              <a:rPr lang="en-US" sz="1400" dirty="0" smtClean="0">
                <a:latin typeface="Courier New" charset="0"/>
                <a:ea typeface="Courier New" charset="0"/>
                <a:cs typeface="Courier New" charset="0"/>
              </a:rPr>
              <a:t>1 </a:t>
            </a: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w 1</a:t>
            </a:r>
          </a:p>
          <a:p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lisp </a:t>
            </a:r>
            <a:r>
              <a:rPr lang="en-US" sz="1400" dirty="0" err="1">
                <a:latin typeface="Courier New" charset="0"/>
                <a:ea typeface="Courier New" charset="0"/>
                <a:cs typeface="Courier New" charset="0"/>
              </a:rPr>
              <a:t>eid</a:t>
            </a: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-table add </a:t>
            </a:r>
            <a:r>
              <a:rPr lang="en-US" sz="1400" dirty="0" err="1">
                <a:latin typeface="Courier New" charset="0"/>
                <a:ea typeface="Courier New" charset="0"/>
                <a:cs typeface="Courier New" charset="0"/>
              </a:rPr>
              <a:t>eid</a:t>
            </a: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dirty="0" smtClean="0">
                <a:latin typeface="Courier New" charset="0"/>
                <a:ea typeface="Courier New" charset="0"/>
                <a:cs typeface="Courier New" charset="0"/>
              </a:rPr>
              <a:t>&lt;</a:t>
            </a:r>
            <a:r>
              <a:rPr lang="en-US" sz="1400" dirty="0" err="1" smtClean="0">
                <a:latin typeface="Courier New" charset="0"/>
                <a:ea typeface="Courier New" charset="0"/>
                <a:cs typeface="Courier New" charset="0"/>
              </a:rPr>
              <a:t>ip</a:t>
            </a:r>
            <a:r>
              <a:rPr lang="en-US" sz="1400" dirty="0" smtClean="0">
                <a:latin typeface="Courier New" charset="0"/>
                <a:ea typeface="Courier New" charset="0"/>
                <a:cs typeface="Courier New" charset="0"/>
              </a:rPr>
              <a:t>-prefix&gt; </a:t>
            </a: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locator-set ls1</a:t>
            </a:r>
          </a:p>
          <a:p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lisp map-resolver add </a:t>
            </a:r>
            <a:r>
              <a:rPr lang="en-US" sz="1400" dirty="0" smtClean="0">
                <a:latin typeface="Courier New" charset="0"/>
                <a:ea typeface="Courier New" charset="0"/>
                <a:cs typeface="Courier New" charset="0"/>
              </a:rPr>
              <a:t>&lt;</a:t>
            </a:r>
            <a:r>
              <a:rPr lang="en-US" sz="1400" dirty="0" err="1" smtClean="0">
                <a:latin typeface="Courier New" charset="0"/>
                <a:ea typeface="Courier New" charset="0"/>
                <a:cs typeface="Courier New" charset="0"/>
              </a:rPr>
              <a:t>mr-ip</a:t>
            </a:r>
            <a:r>
              <a:rPr lang="en-US" sz="1400" dirty="0" smtClean="0">
                <a:latin typeface="Courier New" charset="0"/>
                <a:ea typeface="Courier New" charset="0"/>
                <a:cs typeface="Courier New" charset="0"/>
              </a:rPr>
              <a:t>&gt;</a:t>
            </a:r>
            <a:endParaRPr lang="en-US" sz="1400" dirty="0">
              <a:solidFill>
                <a:srgbClr val="7F7F7F"/>
              </a:solidFill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0200404" y="3333951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VPP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6164512" y="4038981"/>
            <a:ext cx="512168" cy="237744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8" idx="1"/>
          </p:cNvCxnSpPr>
          <p:nvPr/>
        </p:nvCxnSpPr>
        <p:spPr>
          <a:xfrm>
            <a:off x="7254663" y="3973424"/>
            <a:ext cx="2622417" cy="0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triangle"/>
          </a:ln>
          <a:effectLst>
            <a:outerShdw blurRad="50800" dist="63500" dir="5400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reeform 27"/>
          <p:cNvSpPr/>
          <p:nvPr/>
        </p:nvSpPr>
        <p:spPr>
          <a:xfrm>
            <a:off x="7252431" y="4075557"/>
            <a:ext cx="2572512" cy="353723"/>
          </a:xfrm>
          <a:custGeom>
            <a:avLst/>
            <a:gdLst>
              <a:gd name="connsiteX0" fmla="*/ 0 w 2572512"/>
              <a:gd name="connsiteY0" fmla="*/ 0 h 353723"/>
              <a:gd name="connsiteX1" fmla="*/ 1536192 w 2572512"/>
              <a:gd name="connsiteY1" fmla="*/ 353568 h 353723"/>
              <a:gd name="connsiteX2" fmla="*/ 2572512 w 2572512"/>
              <a:gd name="connsiteY2" fmla="*/ 48768 h 353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72512" h="353723">
                <a:moveTo>
                  <a:pt x="0" y="0"/>
                </a:moveTo>
                <a:cubicBezTo>
                  <a:pt x="553720" y="172720"/>
                  <a:pt x="1107440" y="345440"/>
                  <a:pt x="1536192" y="353568"/>
                </a:cubicBezTo>
                <a:cubicBezTo>
                  <a:pt x="1964944" y="361696"/>
                  <a:pt x="2572512" y="48768"/>
                  <a:pt x="2572512" y="48768"/>
                </a:cubicBezTo>
              </a:path>
            </a:pathLst>
          </a:custGeom>
          <a:noFill/>
          <a:ln w="50800">
            <a:solidFill>
              <a:schemeClr val="accent2">
                <a:lumMod val="75000"/>
              </a:schemeClr>
            </a:solidFill>
            <a:tailEnd type="triangle"/>
          </a:ln>
          <a:effectLst>
            <a:outerShdw blurRad="50800" dist="635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8117525" y="1719818"/>
            <a:ext cx="1157283" cy="53253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Mapping System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6337707" y="2373857"/>
            <a:ext cx="1417320" cy="11952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440890" y="2585161"/>
            <a:ext cx="1221288" cy="23668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b-&gt;{B1, B2}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620612" y="4354113"/>
            <a:ext cx="30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7F7F7F"/>
                </a:solidFill>
              </a:rPr>
              <a:t>b</a:t>
            </a:r>
            <a:endParaRPr lang="en-US" b="1" dirty="0">
              <a:solidFill>
                <a:srgbClr val="7F7F7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725430" y="4157853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B2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502830" y="3511641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B1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8/24/16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LinuxCon North America 2016</a:t>
            </a:r>
            <a:endParaRPr lang="en-US"/>
          </a:p>
        </p:txBody>
      </p:sp>
      <p:sp>
        <p:nvSpPr>
          <p:cNvPr id="26" name="Title 1"/>
          <p:cNvSpPr>
            <a:spLocks noGrp="1"/>
          </p:cNvSpPr>
          <p:nvPr>
            <p:ph type="title"/>
          </p:nvPr>
        </p:nvSpPr>
        <p:spPr>
          <a:xfrm>
            <a:off x="406400" y="62461"/>
            <a:ext cx="10515600" cy="1325563"/>
          </a:xfrm>
        </p:spPr>
        <p:txBody>
          <a:bodyPr/>
          <a:lstStyle/>
          <a:p>
            <a:r>
              <a:rPr lang="en-US" dirty="0" smtClean="0"/>
              <a:t>Create overlay: use-case </a:t>
            </a:r>
            <a:r>
              <a:rPr lang="en-US" dirty="0" err="1" smtClean="0"/>
              <a:t>multihoming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15936" y="1326349"/>
            <a:ext cx="1464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7F7F7F"/>
                </a:solidFill>
              </a:rPr>
              <a:t>Router </a:t>
            </a:r>
            <a:r>
              <a:rPr lang="en-US" b="1" dirty="0" err="1" smtClean="0">
                <a:solidFill>
                  <a:srgbClr val="7F7F7F"/>
                </a:solidFill>
              </a:rPr>
              <a:t>config</a:t>
            </a:r>
            <a:endParaRPr lang="en-US" b="1" dirty="0">
              <a:solidFill>
                <a:srgbClr val="7F7F7F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99847" y="3854961"/>
            <a:ext cx="47975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 RESTCONF to add two mappings, one per router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09383" y="3485629"/>
            <a:ext cx="1216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7F7F7F"/>
                </a:solidFill>
              </a:rPr>
              <a:t>ODL </a:t>
            </a:r>
            <a:r>
              <a:rPr lang="en-US" b="1" dirty="0" err="1" smtClean="0">
                <a:solidFill>
                  <a:srgbClr val="7F7F7F"/>
                </a:solidFill>
              </a:rPr>
              <a:t>config</a:t>
            </a:r>
            <a:endParaRPr lang="en-US" b="1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04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520"/>
    </mc:Choice>
    <mc:Fallback xmlns="">
      <p:transition spd="slow" advTm="4352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Overlay Network Engine Objective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02229" y="2664733"/>
            <a:ext cx="10829544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2600" dirty="0" smtClean="0"/>
              <a:t>Data driven control-plane protocol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600" dirty="0" smtClean="0"/>
              <a:t>Rich set of forwarding policies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600" dirty="0"/>
              <a:t>Various overlay address families and encapsulation </a:t>
            </a:r>
            <a:r>
              <a:rPr lang="en-US" sz="2600" dirty="0" smtClean="0"/>
              <a:t>technologies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600" dirty="0" smtClean="0"/>
              <a:t>SDN controller driven </a:t>
            </a:r>
            <a:endParaRPr lang="en-US" sz="2600" dirty="0"/>
          </a:p>
        </p:txBody>
      </p:sp>
      <p:sp>
        <p:nvSpPr>
          <p:cNvPr id="5" name="Rectangle 4"/>
          <p:cNvSpPr/>
          <p:nvPr/>
        </p:nvSpPr>
        <p:spPr>
          <a:xfrm>
            <a:off x="1221813" y="1930173"/>
            <a:ext cx="87454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Enable programmable, software defined, overlays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8/24/16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LinuxCon North America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17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3524" y="3429202"/>
            <a:ext cx="103650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ipX</a:t>
            </a:r>
            <a:r>
              <a:rPr lang="en-US" dirty="0" smtClean="0">
                <a:solidFill>
                  <a:srgbClr val="7F7F7F"/>
                </a:solidFill>
              </a:rPr>
              <a:t>-input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9" name="Straight Arrow Connector 8"/>
          <p:cNvCxnSpPr>
            <a:stCxn id="58" idx="3"/>
            <a:endCxn id="10" idx="1"/>
          </p:cNvCxnSpPr>
          <p:nvPr/>
        </p:nvCxnSpPr>
        <p:spPr>
          <a:xfrm>
            <a:off x="3788856" y="3613868"/>
            <a:ext cx="409595" cy="16215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198451" y="5050780"/>
            <a:ext cx="97533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ipX</a:t>
            </a:r>
            <a:r>
              <a:rPr lang="en-US" dirty="0" smtClean="0">
                <a:solidFill>
                  <a:srgbClr val="7F7F7F"/>
                </a:solidFill>
              </a:rPr>
              <a:t>-local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96328" y="5025428"/>
            <a:ext cx="167098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ipX</a:t>
            </a:r>
            <a:r>
              <a:rPr lang="en-US" dirty="0" smtClean="0">
                <a:solidFill>
                  <a:srgbClr val="7F7F7F"/>
                </a:solidFill>
              </a:rPr>
              <a:t>-</a:t>
            </a:r>
            <a:r>
              <a:rPr lang="en-US" dirty="0" err="1" smtClean="0">
                <a:solidFill>
                  <a:srgbClr val="7F7F7F"/>
                </a:solidFill>
              </a:rPr>
              <a:t>udp</a:t>
            </a:r>
            <a:r>
              <a:rPr lang="en-US" dirty="0" smtClean="0">
                <a:solidFill>
                  <a:srgbClr val="7F7F7F"/>
                </a:solidFill>
              </a:rPr>
              <a:t>-lookup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53" name="Straight Arrow Connector 52"/>
          <p:cNvCxnSpPr>
            <a:stCxn id="10" idx="3"/>
            <a:endCxn id="18" idx="1"/>
          </p:cNvCxnSpPr>
          <p:nvPr/>
        </p:nvCxnSpPr>
        <p:spPr>
          <a:xfrm flipV="1">
            <a:off x="5173783" y="5210094"/>
            <a:ext cx="1222545" cy="253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853524" y="2099320"/>
            <a:ext cx="106356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eth-input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51" name="Straight Arrow Connector 50"/>
          <p:cNvCxnSpPr>
            <a:stCxn id="41" idx="2"/>
            <a:endCxn id="4" idx="0"/>
          </p:cNvCxnSpPr>
          <p:nvPr/>
        </p:nvCxnSpPr>
        <p:spPr>
          <a:xfrm flipH="1">
            <a:off x="1371775" y="2468652"/>
            <a:ext cx="13530" cy="9605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2606032" y="3429202"/>
            <a:ext cx="118282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ipX</a:t>
            </a:r>
            <a:r>
              <a:rPr lang="en-US" dirty="0" smtClean="0">
                <a:solidFill>
                  <a:srgbClr val="7F7F7F"/>
                </a:solidFill>
              </a:rPr>
              <a:t>-lookup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60" name="Straight Arrow Connector 59"/>
          <p:cNvCxnSpPr>
            <a:stCxn id="4" idx="3"/>
            <a:endCxn id="58" idx="1"/>
          </p:cNvCxnSpPr>
          <p:nvPr/>
        </p:nvCxnSpPr>
        <p:spPr>
          <a:xfrm>
            <a:off x="1890026" y="3613868"/>
            <a:ext cx="71600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91" idx="2"/>
            <a:endCxn id="41" idx="0"/>
          </p:cNvCxnSpPr>
          <p:nvPr/>
        </p:nvCxnSpPr>
        <p:spPr>
          <a:xfrm flipH="1">
            <a:off x="1385305" y="1654011"/>
            <a:ext cx="2938" cy="4453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782404" y="1284679"/>
            <a:ext cx="121167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dpdk</a:t>
            </a:r>
            <a:r>
              <a:rPr lang="en-US" dirty="0" smtClean="0">
                <a:solidFill>
                  <a:srgbClr val="7F7F7F"/>
                </a:solidFill>
              </a:rPr>
              <a:t>-input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02826" y="2190613"/>
            <a:ext cx="122104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ipX</a:t>
            </a:r>
            <a:r>
              <a:rPr lang="en-US" dirty="0" smtClean="0">
                <a:solidFill>
                  <a:srgbClr val="7F7F7F"/>
                </a:solidFill>
              </a:rPr>
              <a:t>-rewrite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16" name="Straight Arrow Connector 15"/>
          <p:cNvCxnSpPr>
            <a:stCxn id="58" idx="3"/>
            <a:endCxn id="15" idx="1"/>
          </p:cNvCxnSpPr>
          <p:nvPr/>
        </p:nvCxnSpPr>
        <p:spPr>
          <a:xfrm flipV="1">
            <a:off x="3788856" y="2375279"/>
            <a:ext cx="413970" cy="12385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396328" y="2190613"/>
            <a:ext cx="144751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7F7F7F"/>
                </a:solidFill>
              </a:rPr>
              <a:t>iface_output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20" name="Straight Arrow Connector 19"/>
          <p:cNvCxnSpPr>
            <a:stCxn id="15" idx="3"/>
            <a:endCxn id="19" idx="1"/>
          </p:cNvCxnSpPr>
          <p:nvPr/>
        </p:nvCxnSpPr>
        <p:spPr>
          <a:xfrm>
            <a:off x="5423866" y="2375279"/>
            <a:ext cx="97246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8/24/16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LinuxCon North America 2016</a:t>
            </a:r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8506115" y="2190613"/>
            <a:ext cx="100936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solidFill>
                  <a:srgbClr val="7F7F7F"/>
                </a:solidFill>
              </a:rPr>
              <a:t>i</a:t>
            </a:r>
            <a:r>
              <a:rPr lang="en-US" dirty="0" err="1" smtClean="0">
                <a:solidFill>
                  <a:srgbClr val="7F7F7F"/>
                </a:solidFill>
              </a:rPr>
              <a:t>face_tx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24" name="Straight Arrow Connector 23"/>
          <p:cNvCxnSpPr>
            <a:stCxn id="19" idx="3"/>
            <a:endCxn id="23" idx="1"/>
          </p:cNvCxnSpPr>
          <p:nvPr/>
        </p:nvCxnSpPr>
        <p:spPr>
          <a:xfrm>
            <a:off x="7843838" y="2375279"/>
            <a:ext cx="66227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itle 1"/>
          <p:cNvSpPr txBox="1">
            <a:spLocks/>
          </p:cNvSpPr>
          <p:nvPr/>
        </p:nvSpPr>
        <p:spPr>
          <a:xfrm>
            <a:off x="558800" y="214861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F7323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VPP node </a:t>
            </a:r>
            <a:r>
              <a:rPr lang="en-US" dirty="0" smtClean="0"/>
              <a:t>graph (simplified)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52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3524" y="3429202"/>
            <a:ext cx="103650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ipX</a:t>
            </a:r>
            <a:r>
              <a:rPr lang="en-US" dirty="0" smtClean="0">
                <a:solidFill>
                  <a:srgbClr val="7F7F7F"/>
                </a:solidFill>
              </a:rPr>
              <a:t>-input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9" name="Straight Arrow Connector 8"/>
          <p:cNvCxnSpPr>
            <a:stCxn id="58" idx="3"/>
            <a:endCxn id="10" idx="1"/>
          </p:cNvCxnSpPr>
          <p:nvPr/>
        </p:nvCxnSpPr>
        <p:spPr>
          <a:xfrm>
            <a:off x="3788856" y="3613868"/>
            <a:ext cx="409595" cy="16215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198451" y="5050780"/>
            <a:ext cx="97533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ipX</a:t>
            </a:r>
            <a:r>
              <a:rPr lang="en-US" dirty="0" smtClean="0">
                <a:solidFill>
                  <a:srgbClr val="7F7F7F"/>
                </a:solidFill>
              </a:rPr>
              <a:t>-local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96328" y="5025428"/>
            <a:ext cx="167098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ipX</a:t>
            </a:r>
            <a:r>
              <a:rPr lang="en-US" dirty="0" smtClean="0">
                <a:solidFill>
                  <a:srgbClr val="7F7F7F"/>
                </a:solidFill>
              </a:rPr>
              <a:t>-</a:t>
            </a:r>
            <a:r>
              <a:rPr lang="en-US" dirty="0" err="1" smtClean="0">
                <a:solidFill>
                  <a:srgbClr val="7F7F7F"/>
                </a:solidFill>
              </a:rPr>
              <a:t>udp</a:t>
            </a:r>
            <a:r>
              <a:rPr lang="en-US" dirty="0" smtClean="0">
                <a:solidFill>
                  <a:srgbClr val="7F7F7F"/>
                </a:solidFill>
              </a:rPr>
              <a:t>-lookup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53" name="Straight Arrow Connector 52"/>
          <p:cNvCxnSpPr>
            <a:stCxn id="10" idx="3"/>
            <a:endCxn id="18" idx="1"/>
          </p:cNvCxnSpPr>
          <p:nvPr/>
        </p:nvCxnSpPr>
        <p:spPr>
          <a:xfrm flipV="1">
            <a:off x="5173783" y="5210094"/>
            <a:ext cx="1222545" cy="253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853524" y="2099320"/>
            <a:ext cx="106356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eth-input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51" name="Straight Arrow Connector 50"/>
          <p:cNvCxnSpPr>
            <a:stCxn id="41" idx="2"/>
            <a:endCxn id="4" idx="0"/>
          </p:cNvCxnSpPr>
          <p:nvPr/>
        </p:nvCxnSpPr>
        <p:spPr>
          <a:xfrm flipH="1">
            <a:off x="1371775" y="2468652"/>
            <a:ext cx="13530" cy="9605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2606032" y="3429202"/>
            <a:ext cx="118282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ipX</a:t>
            </a:r>
            <a:r>
              <a:rPr lang="en-US" dirty="0" smtClean="0">
                <a:solidFill>
                  <a:srgbClr val="7F7F7F"/>
                </a:solidFill>
              </a:rPr>
              <a:t>-lookup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60" name="Straight Arrow Connector 59"/>
          <p:cNvCxnSpPr>
            <a:stCxn id="4" idx="3"/>
            <a:endCxn id="58" idx="1"/>
          </p:cNvCxnSpPr>
          <p:nvPr/>
        </p:nvCxnSpPr>
        <p:spPr>
          <a:xfrm>
            <a:off x="1890026" y="3613868"/>
            <a:ext cx="71600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91" idx="2"/>
            <a:endCxn id="41" idx="0"/>
          </p:cNvCxnSpPr>
          <p:nvPr/>
        </p:nvCxnSpPr>
        <p:spPr>
          <a:xfrm flipH="1">
            <a:off x="1385305" y="1654011"/>
            <a:ext cx="2938" cy="4453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782404" y="1284679"/>
            <a:ext cx="121167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dpdk</a:t>
            </a:r>
            <a:r>
              <a:rPr lang="en-US" dirty="0" smtClean="0">
                <a:solidFill>
                  <a:srgbClr val="7F7F7F"/>
                </a:solidFill>
              </a:rPr>
              <a:t>-input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56167" y="5530843"/>
            <a:ext cx="1425775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7F7F7F"/>
                </a:solidFill>
              </a:rPr>
              <a:t>data-plane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075948" y="2462118"/>
            <a:ext cx="165250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lgpe</a:t>
            </a:r>
            <a:r>
              <a:rPr lang="en-US" dirty="0" smtClean="0">
                <a:solidFill>
                  <a:srgbClr val="7F7F7F"/>
                </a:solidFill>
              </a:rPr>
              <a:t>-</a:t>
            </a:r>
            <a:r>
              <a:rPr lang="en-US" dirty="0" err="1" smtClean="0">
                <a:solidFill>
                  <a:srgbClr val="7F7F7F"/>
                </a:solidFill>
              </a:rPr>
              <a:t>ipX</a:t>
            </a:r>
            <a:r>
              <a:rPr lang="en-US" dirty="0" smtClean="0">
                <a:solidFill>
                  <a:srgbClr val="7F7F7F"/>
                </a:solidFill>
              </a:rPr>
              <a:t>-lookup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231822" y="2462118"/>
            <a:ext cx="116570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lisp-</a:t>
            </a:r>
            <a:r>
              <a:rPr lang="en-US" dirty="0" err="1" smtClean="0">
                <a:solidFill>
                  <a:srgbClr val="7F7F7F"/>
                </a:solidFill>
              </a:rPr>
              <a:t>gpe</a:t>
            </a:r>
            <a:r>
              <a:rPr lang="en-US" dirty="0" smtClean="0">
                <a:solidFill>
                  <a:srgbClr val="7F7F7F"/>
                </a:solidFill>
              </a:rPr>
              <a:t>-</a:t>
            </a:r>
            <a:r>
              <a:rPr lang="en-US" dirty="0" err="1" smtClean="0">
                <a:solidFill>
                  <a:srgbClr val="7F7F7F"/>
                </a:solidFill>
              </a:rPr>
              <a:t>tx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965933" y="4127612"/>
            <a:ext cx="184121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lisp-</a:t>
            </a:r>
            <a:r>
              <a:rPr lang="en-US" dirty="0" err="1" smtClean="0">
                <a:solidFill>
                  <a:srgbClr val="7F7F7F"/>
                </a:solidFill>
              </a:rPr>
              <a:t>gpe</a:t>
            </a:r>
            <a:r>
              <a:rPr lang="en-US" dirty="0" smtClean="0">
                <a:solidFill>
                  <a:srgbClr val="7F7F7F"/>
                </a:solidFill>
              </a:rPr>
              <a:t>-</a:t>
            </a:r>
            <a:r>
              <a:rPr lang="en-US" dirty="0" err="1" smtClean="0">
                <a:solidFill>
                  <a:srgbClr val="7F7F7F"/>
                </a:solidFill>
              </a:rPr>
              <a:t>ipX</a:t>
            </a:r>
            <a:r>
              <a:rPr lang="en-US" dirty="0" smtClean="0">
                <a:solidFill>
                  <a:srgbClr val="7F7F7F"/>
                </a:solidFill>
              </a:rPr>
              <a:t>-input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48" name="Straight Arrow Connector 47"/>
          <p:cNvCxnSpPr>
            <a:stCxn id="49" idx="3"/>
          </p:cNvCxnSpPr>
          <p:nvPr/>
        </p:nvCxnSpPr>
        <p:spPr>
          <a:xfrm>
            <a:off x="5728452" y="2646784"/>
            <a:ext cx="492535" cy="6962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V="1">
            <a:off x="8067316" y="4312278"/>
            <a:ext cx="898617" cy="8978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7930220" y="4518034"/>
            <a:ext cx="6014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4341</a:t>
            </a:r>
            <a:endParaRPr lang="en-US" sz="1600" dirty="0"/>
          </a:p>
        </p:txBody>
      </p:sp>
      <p:cxnSp>
        <p:nvCxnSpPr>
          <p:cNvPr id="52" name="Curved Connector 51"/>
          <p:cNvCxnSpPr>
            <a:endCxn id="45" idx="2"/>
          </p:cNvCxnSpPr>
          <p:nvPr/>
        </p:nvCxnSpPr>
        <p:spPr>
          <a:xfrm rot="10800000">
            <a:off x="1371775" y="3798534"/>
            <a:ext cx="7594158" cy="513744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10512407" y="1914654"/>
            <a:ext cx="62754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iface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55" name="Straight Arrow Connector 54"/>
          <p:cNvCxnSpPr>
            <a:stCxn id="62" idx="3"/>
          </p:cNvCxnSpPr>
          <p:nvPr/>
        </p:nvCxnSpPr>
        <p:spPr>
          <a:xfrm flipV="1">
            <a:off x="8397526" y="2099320"/>
            <a:ext cx="2114881" cy="547464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endCxn id="49" idx="1"/>
          </p:cNvCxnSpPr>
          <p:nvPr/>
        </p:nvCxnSpPr>
        <p:spPr>
          <a:xfrm flipV="1">
            <a:off x="3788856" y="2646784"/>
            <a:ext cx="287092" cy="9670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909844" y="3343037"/>
            <a:ext cx="62228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lispX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61" name="Straight Arrow Connector 60"/>
          <p:cNvCxnSpPr>
            <a:endCxn id="62" idx="1"/>
          </p:cNvCxnSpPr>
          <p:nvPr/>
        </p:nvCxnSpPr>
        <p:spPr>
          <a:xfrm flipV="1">
            <a:off x="6220987" y="2646784"/>
            <a:ext cx="1010835" cy="6962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9008069" y="2510035"/>
            <a:ext cx="13485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/>
              <a:t>r</a:t>
            </a:r>
            <a:r>
              <a:rPr lang="en-US" sz="1600" smtClean="0"/>
              <a:t>ecirculate via</a:t>
            </a:r>
          </a:p>
          <a:p>
            <a:pPr algn="ctr"/>
            <a:r>
              <a:rPr lang="en-US" sz="1600" dirty="0" smtClean="0"/>
              <a:t> </a:t>
            </a:r>
            <a:r>
              <a:rPr lang="en-US" sz="1600" dirty="0" err="1" smtClean="0"/>
              <a:t>ip</a:t>
            </a:r>
            <a:r>
              <a:rPr lang="en-US" sz="1600" dirty="0" err="1"/>
              <a:t>X</a:t>
            </a:r>
            <a:r>
              <a:rPr lang="en-US" sz="1600" dirty="0" smtClean="0"/>
              <a:t>-lookup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8/24/16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LinuxCon North America 2016</a:t>
            </a:r>
            <a:endParaRPr lang="en-US"/>
          </a:p>
        </p:txBody>
      </p:sp>
      <p:sp>
        <p:nvSpPr>
          <p:cNvPr id="32" name="Title 1"/>
          <p:cNvSpPr txBox="1">
            <a:spLocks/>
          </p:cNvSpPr>
          <p:nvPr/>
        </p:nvSpPr>
        <p:spPr>
          <a:xfrm>
            <a:off x="558800" y="214861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F7323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ONE node graph </a:t>
            </a:r>
            <a:r>
              <a:rPr lang="en-US" dirty="0" err="1" smtClean="0"/>
              <a:t>init</a:t>
            </a:r>
            <a:r>
              <a:rPr lang="en-US" dirty="0" smtClean="0"/>
              <a:t> - </a:t>
            </a:r>
            <a:r>
              <a:rPr lang="en-US" dirty="0" err="1" smtClean="0"/>
              <a:t>dp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67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3524" y="3429202"/>
            <a:ext cx="103650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ipX</a:t>
            </a:r>
            <a:r>
              <a:rPr lang="en-US" dirty="0" smtClean="0">
                <a:solidFill>
                  <a:srgbClr val="7F7F7F"/>
                </a:solidFill>
              </a:rPr>
              <a:t>-input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9" name="Straight Arrow Connector 8"/>
          <p:cNvCxnSpPr>
            <a:stCxn id="58" idx="3"/>
            <a:endCxn id="10" idx="1"/>
          </p:cNvCxnSpPr>
          <p:nvPr/>
        </p:nvCxnSpPr>
        <p:spPr>
          <a:xfrm>
            <a:off x="3788856" y="3613868"/>
            <a:ext cx="409595" cy="16215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198451" y="5050780"/>
            <a:ext cx="97533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ipX</a:t>
            </a:r>
            <a:r>
              <a:rPr lang="en-US" dirty="0" smtClean="0">
                <a:solidFill>
                  <a:srgbClr val="7F7F7F"/>
                </a:solidFill>
              </a:rPr>
              <a:t>-local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96328" y="5025428"/>
            <a:ext cx="167098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ipX</a:t>
            </a:r>
            <a:r>
              <a:rPr lang="en-US" dirty="0" smtClean="0">
                <a:solidFill>
                  <a:srgbClr val="7F7F7F"/>
                </a:solidFill>
              </a:rPr>
              <a:t>-</a:t>
            </a:r>
            <a:r>
              <a:rPr lang="en-US" dirty="0" err="1" smtClean="0">
                <a:solidFill>
                  <a:srgbClr val="7F7F7F"/>
                </a:solidFill>
              </a:rPr>
              <a:t>udp</a:t>
            </a:r>
            <a:r>
              <a:rPr lang="en-US" dirty="0" smtClean="0">
                <a:solidFill>
                  <a:srgbClr val="7F7F7F"/>
                </a:solidFill>
              </a:rPr>
              <a:t>-lookup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53" name="Straight Arrow Connector 52"/>
          <p:cNvCxnSpPr>
            <a:stCxn id="10" idx="3"/>
            <a:endCxn id="18" idx="1"/>
          </p:cNvCxnSpPr>
          <p:nvPr/>
        </p:nvCxnSpPr>
        <p:spPr>
          <a:xfrm flipV="1">
            <a:off x="5173783" y="5210094"/>
            <a:ext cx="1222545" cy="253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853524" y="2099320"/>
            <a:ext cx="106356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eth-input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51" name="Straight Arrow Connector 50"/>
          <p:cNvCxnSpPr>
            <a:stCxn id="41" idx="2"/>
            <a:endCxn id="4" idx="0"/>
          </p:cNvCxnSpPr>
          <p:nvPr/>
        </p:nvCxnSpPr>
        <p:spPr>
          <a:xfrm flipH="1">
            <a:off x="1371775" y="2468652"/>
            <a:ext cx="13530" cy="9605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2606032" y="3429202"/>
            <a:ext cx="118282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ipX</a:t>
            </a:r>
            <a:r>
              <a:rPr lang="en-US" dirty="0" smtClean="0">
                <a:solidFill>
                  <a:srgbClr val="7F7F7F"/>
                </a:solidFill>
              </a:rPr>
              <a:t>-lookup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60" name="Straight Arrow Connector 59"/>
          <p:cNvCxnSpPr>
            <a:stCxn id="4" idx="3"/>
            <a:endCxn id="58" idx="1"/>
          </p:cNvCxnSpPr>
          <p:nvPr/>
        </p:nvCxnSpPr>
        <p:spPr>
          <a:xfrm>
            <a:off x="1890026" y="3613868"/>
            <a:ext cx="71600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91" idx="2"/>
            <a:endCxn id="41" idx="0"/>
          </p:cNvCxnSpPr>
          <p:nvPr/>
        </p:nvCxnSpPr>
        <p:spPr>
          <a:xfrm flipH="1">
            <a:off x="1385305" y="1654011"/>
            <a:ext cx="2938" cy="4453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782404" y="1284679"/>
            <a:ext cx="121167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dpdk</a:t>
            </a:r>
            <a:r>
              <a:rPr lang="en-US" dirty="0" smtClean="0">
                <a:solidFill>
                  <a:srgbClr val="7F7F7F"/>
                </a:solidFill>
              </a:rPr>
              <a:t>-input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56167" y="5530843"/>
            <a:ext cx="1425775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7F7F7F"/>
                </a:solidFill>
              </a:rPr>
              <a:t>data-plane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075948" y="2462118"/>
            <a:ext cx="165250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lgpe</a:t>
            </a:r>
            <a:r>
              <a:rPr lang="en-US" dirty="0" smtClean="0">
                <a:solidFill>
                  <a:srgbClr val="7F7F7F"/>
                </a:solidFill>
              </a:rPr>
              <a:t>-</a:t>
            </a:r>
            <a:r>
              <a:rPr lang="en-US" dirty="0" err="1" smtClean="0">
                <a:solidFill>
                  <a:srgbClr val="7F7F7F"/>
                </a:solidFill>
              </a:rPr>
              <a:t>ipX</a:t>
            </a:r>
            <a:r>
              <a:rPr lang="en-US" dirty="0" smtClean="0">
                <a:solidFill>
                  <a:srgbClr val="7F7F7F"/>
                </a:solidFill>
              </a:rPr>
              <a:t>-lookup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231822" y="2462118"/>
            <a:ext cx="116570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lisp-</a:t>
            </a:r>
            <a:r>
              <a:rPr lang="en-US" dirty="0" err="1" smtClean="0">
                <a:solidFill>
                  <a:srgbClr val="7F7F7F"/>
                </a:solidFill>
              </a:rPr>
              <a:t>gpe</a:t>
            </a:r>
            <a:r>
              <a:rPr lang="en-US" dirty="0" smtClean="0">
                <a:solidFill>
                  <a:srgbClr val="7F7F7F"/>
                </a:solidFill>
              </a:rPr>
              <a:t>-</a:t>
            </a:r>
            <a:r>
              <a:rPr lang="en-US" dirty="0" err="1" smtClean="0">
                <a:solidFill>
                  <a:srgbClr val="7F7F7F"/>
                </a:solidFill>
              </a:rPr>
              <a:t>tx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965933" y="4127612"/>
            <a:ext cx="184121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lisp-</a:t>
            </a:r>
            <a:r>
              <a:rPr lang="en-US" dirty="0" err="1" smtClean="0">
                <a:solidFill>
                  <a:srgbClr val="7F7F7F"/>
                </a:solidFill>
              </a:rPr>
              <a:t>gpe</a:t>
            </a:r>
            <a:r>
              <a:rPr lang="en-US" dirty="0" smtClean="0">
                <a:solidFill>
                  <a:srgbClr val="7F7F7F"/>
                </a:solidFill>
              </a:rPr>
              <a:t>-</a:t>
            </a:r>
            <a:r>
              <a:rPr lang="en-US" dirty="0" err="1" smtClean="0">
                <a:solidFill>
                  <a:srgbClr val="7F7F7F"/>
                </a:solidFill>
              </a:rPr>
              <a:t>ipX</a:t>
            </a:r>
            <a:r>
              <a:rPr lang="en-US" dirty="0" smtClean="0">
                <a:solidFill>
                  <a:srgbClr val="7F7F7F"/>
                </a:solidFill>
              </a:rPr>
              <a:t>-input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48" name="Straight Arrow Connector 47"/>
          <p:cNvCxnSpPr>
            <a:stCxn id="49" idx="3"/>
          </p:cNvCxnSpPr>
          <p:nvPr/>
        </p:nvCxnSpPr>
        <p:spPr>
          <a:xfrm>
            <a:off x="5728452" y="2646784"/>
            <a:ext cx="492535" cy="6962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V="1">
            <a:off x="8067316" y="4312278"/>
            <a:ext cx="898617" cy="8978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7930220" y="4518034"/>
            <a:ext cx="6014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4341</a:t>
            </a:r>
            <a:endParaRPr lang="en-US" sz="1600" dirty="0"/>
          </a:p>
        </p:txBody>
      </p:sp>
      <p:cxnSp>
        <p:nvCxnSpPr>
          <p:cNvPr id="52" name="Curved Connector 51"/>
          <p:cNvCxnSpPr>
            <a:endCxn id="45" idx="2"/>
          </p:cNvCxnSpPr>
          <p:nvPr/>
        </p:nvCxnSpPr>
        <p:spPr>
          <a:xfrm rot="10800000">
            <a:off x="1371775" y="3798534"/>
            <a:ext cx="7594158" cy="513744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10512407" y="1914654"/>
            <a:ext cx="62754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iface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55" name="Straight Arrow Connector 54"/>
          <p:cNvCxnSpPr>
            <a:stCxn id="62" idx="3"/>
          </p:cNvCxnSpPr>
          <p:nvPr/>
        </p:nvCxnSpPr>
        <p:spPr>
          <a:xfrm flipV="1">
            <a:off x="8397526" y="2099320"/>
            <a:ext cx="2114881" cy="547464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endCxn id="49" idx="1"/>
          </p:cNvCxnSpPr>
          <p:nvPr/>
        </p:nvCxnSpPr>
        <p:spPr>
          <a:xfrm flipV="1">
            <a:off x="3788856" y="2646784"/>
            <a:ext cx="287092" cy="9670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909844" y="3343037"/>
            <a:ext cx="62228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lispX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61" name="Straight Arrow Connector 60"/>
          <p:cNvCxnSpPr>
            <a:endCxn id="62" idx="1"/>
          </p:cNvCxnSpPr>
          <p:nvPr/>
        </p:nvCxnSpPr>
        <p:spPr>
          <a:xfrm flipV="1">
            <a:off x="6220987" y="2646784"/>
            <a:ext cx="1010835" cy="6962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9008069" y="2510035"/>
            <a:ext cx="13485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/>
              <a:t>r</a:t>
            </a:r>
            <a:r>
              <a:rPr lang="en-US" sz="1600" smtClean="0"/>
              <a:t>ecirculate via</a:t>
            </a:r>
          </a:p>
          <a:p>
            <a:pPr algn="ctr"/>
            <a:r>
              <a:rPr lang="en-US" sz="1600" dirty="0" smtClean="0"/>
              <a:t> </a:t>
            </a:r>
            <a:r>
              <a:rPr lang="en-US" sz="1600" dirty="0" err="1" smtClean="0"/>
              <a:t>ip</a:t>
            </a:r>
            <a:r>
              <a:rPr lang="en-US" sz="1600" dirty="0" err="1"/>
              <a:t>X</a:t>
            </a:r>
            <a:r>
              <a:rPr lang="en-US" sz="1600" dirty="0" smtClean="0"/>
              <a:t>-lookup</a:t>
            </a:r>
            <a:endParaRPr lang="en-US" sz="1600" dirty="0"/>
          </a:p>
        </p:txBody>
      </p:sp>
      <p:sp>
        <p:nvSpPr>
          <p:cNvPr id="29" name="Oval 28"/>
          <p:cNvSpPr/>
          <p:nvPr/>
        </p:nvSpPr>
        <p:spPr>
          <a:xfrm>
            <a:off x="3429292" y="2802422"/>
            <a:ext cx="910895" cy="611718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607944" y="1307297"/>
            <a:ext cx="3996176" cy="9471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Attach </a:t>
            </a:r>
            <a:r>
              <a:rPr lang="en-US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lgpe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</a:t>
            </a:r>
            <a:r>
              <a:rPr lang="en-US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ipX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-lookup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as possible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next_hop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to </a:t>
            </a:r>
            <a:r>
              <a:rPr lang="en-US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ipX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-lookup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when lisp-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gpe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interface is switched on. 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517848" y="3792464"/>
            <a:ext cx="1414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dst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matching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361150" y="2852246"/>
            <a:ext cx="13882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src</a:t>
            </a:r>
            <a:r>
              <a:rPr lang="en-US" b="1" dirty="0">
                <a:solidFill>
                  <a:srgbClr val="FF0000"/>
                </a:solidFill>
              </a:rPr>
              <a:t> matching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8/24/16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LinuxCon North America 2016</a:t>
            </a:r>
            <a:endParaRPr lang="en-US"/>
          </a:p>
        </p:txBody>
      </p:sp>
      <p:sp>
        <p:nvSpPr>
          <p:cNvPr id="36" name="Title 1"/>
          <p:cNvSpPr txBox="1">
            <a:spLocks/>
          </p:cNvSpPr>
          <p:nvPr/>
        </p:nvSpPr>
        <p:spPr>
          <a:xfrm>
            <a:off x="558800" y="214861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F7323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ONE node graph </a:t>
            </a:r>
            <a:r>
              <a:rPr lang="en-US" dirty="0" err="1" smtClean="0"/>
              <a:t>init</a:t>
            </a:r>
            <a:r>
              <a:rPr lang="en-US" dirty="0" smtClean="0"/>
              <a:t> - </a:t>
            </a:r>
            <a:r>
              <a:rPr lang="en-US" dirty="0" err="1" smtClean="0"/>
              <a:t>dp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12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3524" y="3429202"/>
            <a:ext cx="103650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ipX</a:t>
            </a:r>
            <a:r>
              <a:rPr lang="en-US" dirty="0" smtClean="0">
                <a:solidFill>
                  <a:srgbClr val="7F7F7F"/>
                </a:solidFill>
              </a:rPr>
              <a:t>-input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9" name="Straight Arrow Connector 8"/>
          <p:cNvCxnSpPr>
            <a:stCxn id="58" idx="3"/>
            <a:endCxn id="10" idx="1"/>
          </p:cNvCxnSpPr>
          <p:nvPr/>
        </p:nvCxnSpPr>
        <p:spPr>
          <a:xfrm>
            <a:off x="3788856" y="3613868"/>
            <a:ext cx="409595" cy="16215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198451" y="5050780"/>
            <a:ext cx="97533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ipX</a:t>
            </a:r>
            <a:r>
              <a:rPr lang="en-US" dirty="0" smtClean="0">
                <a:solidFill>
                  <a:srgbClr val="7F7F7F"/>
                </a:solidFill>
              </a:rPr>
              <a:t>-local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96328" y="5025428"/>
            <a:ext cx="167098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ipX</a:t>
            </a:r>
            <a:r>
              <a:rPr lang="en-US" dirty="0" smtClean="0">
                <a:solidFill>
                  <a:srgbClr val="7F7F7F"/>
                </a:solidFill>
              </a:rPr>
              <a:t>-</a:t>
            </a:r>
            <a:r>
              <a:rPr lang="en-US" dirty="0" err="1" smtClean="0">
                <a:solidFill>
                  <a:srgbClr val="7F7F7F"/>
                </a:solidFill>
              </a:rPr>
              <a:t>udp</a:t>
            </a:r>
            <a:r>
              <a:rPr lang="en-US" dirty="0" smtClean="0">
                <a:solidFill>
                  <a:srgbClr val="7F7F7F"/>
                </a:solidFill>
              </a:rPr>
              <a:t>-lookup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53" name="Straight Arrow Connector 52"/>
          <p:cNvCxnSpPr>
            <a:stCxn id="10" idx="3"/>
            <a:endCxn id="18" idx="1"/>
          </p:cNvCxnSpPr>
          <p:nvPr/>
        </p:nvCxnSpPr>
        <p:spPr>
          <a:xfrm flipV="1">
            <a:off x="5173783" y="5210094"/>
            <a:ext cx="1222545" cy="253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853524" y="2099320"/>
            <a:ext cx="106356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eth-input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51" name="Straight Arrow Connector 50"/>
          <p:cNvCxnSpPr>
            <a:stCxn id="41" idx="2"/>
            <a:endCxn id="4" idx="0"/>
          </p:cNvCxnSpPr>
          <p:nvPr/>
        </p:nvCxnSpPr>
        <p:spPr>
          <a:xfrm flipH="1">
            <a:off x="1371775" y="2468652"/>
            <a:ext cx="13530" cy="9605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2606032" y="3429202"/>
            <a:ext cx="118282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ipX</a:t>
            </a:r>
            <a:r>
              <a:rPr lang="en-US" dirty="0" smtClean="0">
                <a:solidFill>
                  <a:srgbClr val="7F7F7F"/>
                </a:solidFill>
              </a:rPr>
              <a:t>-lookup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60" name="Straight Arrow Connector 59"/>
          <p:cNvCxnSpPr>
            <a:stCxn id="4" idx="3"/>
            <a:endCxn id="58" idx="1"/>
          </p:cNvCxnSpPr>
          <p:nvPr/>
        </p:nvCxnSpPr>
        <p:spPr>
          <a:xfrm>
            <a:off x="1890026" y="3613868"/>
            <a:ext cx="71600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91" idx="2"/>
            <a:endCxn id="41" idx="0"/>
          </p:cNvCxnSpPr>
          <p:nvPr/>
        </p:nvCxnSpPr>
        <p:spPr>
          <a:xfrm flipH="1">
            <a:off x="1385305" y="1654011"/>
            <a:ext cx="2938" cy="4453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782404" y="1284679"/>
            <a:ext cx="121167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dpdk</a:t>
            </a:r>
            <a:r>
              <a:rPr lang="en-US" dirty="0" smtClean="0">
                <a:solidFill>
                  <a:srgbClr val="7F7F7F"/>
                </a:solidFill>
              </a:rPr>
              <a:t>-input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56167" y="5530843"/>
            <a:ext cx="1425775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7F7F7F"/>
                </a:solidFill>
              </a:rPr>
              <a:t>data-plane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075948" y="2462118"/>
            <a:ext cx="165250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lgpe</a:t>
            </a:r>
            <a:r>
              <a:rPr lang="en-US" dirty="0" smtClean="0">
                <a:solidFill>
                  <a:srgbClr val="7F7F7F"/>
                </a:solidFill>
              </a:rPr>
              <a:t>-</a:t>
            </a:r>
            <a:r>
              <a:rPr lang="en-US" dirty="0" err="1" smtClean="0">
                <a:solidFill>
                  <a:srgbClr val="7F7F7F"/>
                </a:solidFill>
              </a:rPr>
              <a:t>ipX</a:t>
            </a:r>
            <a:r>
              <a:rPr lang="en-US" dirty="0" smtClean="0">
                <a:solidFill>
                  <a:srgbClr val="7F7F7F"/>
                </a:solidFill>
              </a:rPr>
              <a:t>-lookup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231822" y="2462118"/>
            <a:ext cx="116570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lisp-</a:t>
            </a:r>
            <a:r>
              <a:rPr lang="en-US" dirty="0" err="1" smtClean="0">
                <a:solidFill>
                  <a:srgbClr val="7F7F7F"/>
                </a:solidFill>
              </a:rPr>
              <a:t>gpe</a:t>
            </a:r>
            <a:r>
              <a:rPr lang="en-US" dirty="0" smtClean="0">
                <a:solidFill>
                  <a:srgbClr val="7F7F7F"/>
                </a:solidFill>
              </a:rPr>
              <a:t>-</a:t>
            </a:r>
            <a:r>
              <a:rPr lang="en-US" dirty="0" err="1" smtClean="0">
                <a:solidFill>
                  <a:srgbClr val="7F7F7F"/>
                </a:solidFill>
              </a:rPr>
              <a:t>tx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965933" y="4127612"/>
            <a:ext cx="184121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lisp-</a:t>
            </a:r>
            <a:r>
              <a:rPr lang="en-US" dirty="0" err="1" smtClean="0">
                <a:solidFill>
                  <a:srgbClr val="7F7F7F"/>
                </a:solidFill>
              </a:rPr>
              <a:t>gpe</a:t>
            </a:r>
            <a:r>
              <a:rPr lang="en-US" dirty="0" smtClean="0">
                <a:solidFill>
                  <a:srgbClr val="7F7F7F"/>
                </a:solidFill>
              </a:rPr>
              <a:t>-</a:t>
            </a:r>
            <a:r>
              <a:rPr lang="en-US" dirty="0" err="1" smtClean="0">
                <a:solidFill>
                  <a:srgbClr val="7F7F7F"/>
                </a:solidFill>
              </a:rPr>
              <a:t>ipX</a:t>
            </a:r>
            <a:r>
              <a:rPr lang="en-US" dirty="0" smtClean="0">
                <a:solidFill>
                  <a:srgbClr val="7F7F7F"/>
                </a:solidFill>
              </a:rPr>
              <a:t>-input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48" name="Straight Arrow Connector 47"/>
          <p:cNvCxnSpPr>
            <a:stCxn id="49" idx="3"/>
          </p:cNvCxnSpPr>
          <p:nvPr/>
        </p:nvCxnSpPr>
        <p:spPr>
          <a:xfrm>
            <a:off x="5728452" y="2646784"/>
            <a:ext cx="492535" cy="6962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V="1">
            <a:off x="8067316" y="4312278"/>
            <a:ext cx="898617" cy="8978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7930220" y="4518034"/>
            <a:ext cx="6014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4341</a:t>
            </a:r>
            <a:endParaRPr lang="en-US" sz="1600" dirty="0"/>
          </a:p>
        </p:txBody>
      </p:sp>
      <p:cxnSp>
        <p:nvCxnSpPr>
          <p:cNvPr id="52" name="Curved Connector 51"/>
          <p:cNvCxnSpPr>
            <a:endCxn id="45" idx="2"/>
          </p:cNvCxnSpPr>
          <p:nvPr/>
        </p:nvCxnSpPr>
        <p:spPr>
          <a:xfrm rot="10800000">
            <a:off x="1371775" y="3798534"/>
            <a:ext cx="7594158" cy="513744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10512407" y="1914654"/>
            <a:ext cx="62754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iface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55" name="Straight Arrow Connector 54"/>
          <p:cNvCxnSpPr>
            <a:stCxn id="62" idx="3"/>
          </p:cNvCxnSpPr>
          <p:nvPr/>
        </p:nvCxnSpPr>
        <p:spPr>
          <a:xfrm flipV="1">
            <a:off x="8397526" y="2099320"/>
            <a:ext cx="2114881" cy="547464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endCxn id="49" idx="1"/>
          </p:cNvCxnSpPr>
          <p:nvPr/>
        </p:nvCxnSpPr>
        <p:spPr>
          <a:xfrm flipV="1">
            <a:off x="3788856" y="2646784"/>
            <a:ext cx="287092" cy="9670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909844" y="3343037"/>
            <a:ext cx="62228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lispX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61" name="Straight Arrow Connector 60"/>
          <p:cNvCxnSpPr>
            <a:endCxn id="62" idx="1"/>
          </p:cNvCxnSpPr>
          <p:nvPr/>
        </p:nvCxnSpPr>
        <p:spPr>
          <a:xfrm flipV="1">
            <a:off x="6220987" y="2646784"/>
            <a:ext cx="1010835" cy="6962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9008069" y="2510035"/>
            <a:ext cx="13485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/>
              <a:t>r</a:t>
            </a:r>
            <a:r>
              <a:rPr lang="en-US" sz="1600" smtClean="0"/>
              <a:t>ecirculate via</a:t>
            </a:r>
          </a:p>
          <a:p>
            <a:pPr algn="ctr"/>
            <a:r>
              <a:rPr lang="en-US" sz="1600" dirty="0" smtClean="0"/>
              <a:t> </a:t>
            </a:r>
            <a:r>
              <a:rPr lang="en-US" sz="1600" dirty="0" err="1" smtClean="0"/>
              <a:t>ip</a:t>
            </a:r>
            <a:r>
              <a:rPr lang="en-US" sz="1600" dirty="0" err="1"/>
              <a:t>X</a:t>
            </a:r>
            <a:r>
              <a:rPr lang="en-US" sz="1600" dirty="0" smtClean="0"/>
              <a:t>-lookup</a:t>
            </a:r>
            <a:endParaRPr lang="en-US" sz="1600" dirty="0"/>
          </a:p>
        </p:txBody>
      </p:sp>
      <p:sp>
        <p:nvSpPr>
          <p:cNvPr id="29" name="Oval 28"/>
          <p:cNvSpPr/>
          <p:nvPr/>
        </p:nvSpPr>
        <p:spPr>
          <a:xfrm>
            <a:off x="5750489" y="3221844"/>
            <a:ext cx="910895" cy="611718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364653" y="1428220"/>
            <a:ext cx="4167014" cy="72324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Add one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lispX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interface per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table_id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(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vrf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 and have the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tx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function do the lisp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encap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440227" y="3834416"/>
            <a:ext cx="16781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o</a:t>
            </a:r>
            <a:r>
              <a:rPr lang="en-US" b="1" smtClean="0">
                <a:solidFill>
                  <a:srgbClr val="FF0000"/>
                </a:solidFill>
              </a:rPr>
              <a:t>utput </a:t>
            </a:r>
            <a:r>
              <a:rPr lang="en-US" b="1" dirty="0" smtClean="0">
                <a:solidFill>
                  <a:srgbClr val="FF0000"/>
                </a:solidFill>
              </a:rPr>
              <a:t>features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8/24/16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LinuxCon North America 2016</a:t>
            </a:r>
            <a:endParaRPr lang="en-US"/>
          </a:p>
        </p:txBody>
      </p:sp>
      <p:sp>
        <p:nvSpPr>
          <p:cNvPr id="35" name="Title 1"/>
          <p:cNvSpPr txBox="1">
            <a:spLocks/>
          </p:cNvSpPr>
          <p:nvPr/>
        </p:nvSpPr>
        <p:spPr>
          <a:xfrm>
            <a:off x="558800" y="214861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F7323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ONE node graph </a:t>
            </a:r>
            <a:r>
              <a:rPr lang="en-US" dirty="0" err="1" smtClean="0"/>
              <a:t>init</a:t>
            </a:r>
            <a:r>
              <a:rPr lang="en-US" dirty="0" smtClean="0"/>
              <a:t> - </a:t>
            </a:r>
            <a:r>
              <a:rPr lang="en-US" dirty="0" err="1" smtClean="0"/>
              <a:t>dp</a:t>
            </a:r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7049251" y="2320307"/>
            <a:ext cx="1605352" cy="611718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18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3524" y="3429202"/>
            <a:ext cx="103650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ipX</a:t>
            </a:r>
            <a:r>
              <a:rPr lang="en-US" dirty="0" smtClean="0">
                <a:solidFill>
                  <a:srgbClr val="7F7F7F"/>
                </a:solidFill>
              </a:rPr>
              <a:t>-input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9" name="Straight Arrow Connector 8"/>
          <p:cNvCxnSpPr>
            <a:stCxn id="58" idx="3"/>
            <a:endCxn id="10" idx="1"/>
          </p:cNvCxnSpPr>
          <p:nvPr/>
        </p:nvCxnSpPr>
        <p:spPr>
          <a:xfrm>
            <a:off x="3788856" y="3613868"/>
            <a:ext cx="409595" cy="16215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198451" y="5050780"/>
            <a:ext cx="97533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ipX</a:t>
            </a:r>
            <a:r>
              <a:rPr lang="en-US" dirty="0" smtClean="0">
                <a:solidFill>
                  <a:srgbClr val="7F7F7F"/>
                </a:solidFill>
              </a:rPr>
              <a:t>-local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96328" y="5025428"/>
            <a:ext cx="167098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ipX</a:t>
            </a:r>
            <a:r>
              <a:rPr lang="en-US" dirty="0" smtClean="0">
                <a:solidFill>
                  <a:srgbClr val="7F7F7F"/>
                </a:solidFill>
              </a:rPr>
              <a:t>-</a:t>
            </a:r>
            <a:r>
              <a:rPr lang="en-US" dirty="0" err="1" smtClean="0">
                <a:solidFill>
                  <a:srgbClr val="7F7F7F"/>
                </a:solidFill>
              </a:rPr>
              <a:t>udp</a:t>
            </a:r>
            <a:r>
              <a:rPr lang="en-US" dirty="0" smtClean="0">
                <a:solidFill>
                  <a:srgbClr val="7F7F7F"/>
                </a:solidFill>
              </a:rPr>
              <a:t>-lookup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53" name="Straight Arrow Connector 52"/>
          <p:cNvCxnSpPr>
            <a:stCxn id="10" idx="3"/>
            <a:endCxn id="18" idx="1"/>
          </p:cNvCxnSpPr>
          <p:nvPr/>
        </p:nvCxnSpPr>
        <p:spPr>
          <a:xfrm flipV="1">
            <a:off x="5173783" y="5210094"/>
            <a:ext cx="1222545" cy="253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853524" y="2099320"/>
            <a:ext cx="106356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eth-input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51" name="Straight Arrow Connector 50"/>
          <p:cNvCxnSpPr>
            <a:stCxn id="41" idx="2"/>
            <a:endCxn id="4" idx="0"/>
          </p:cNvCxnSpPr>
          <p:nvPr/>
        </p:nvCxnSpPr>
        <p:spPr>
          <a:xfrm flipH="1">
            <a:off x="1371775" y="2468652"/>
            <a:ext cx="13530" cy="9605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2606032" y="3429202"/>
            <a:ext cx="118282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ipX</a:t>
            </a:r>
            <a:r>
              <a:rPr lang="en-US" dirty="0" smtClean="0">
                <a:solidFill>
                  <a:srgbClr val="7F7F7F"/>
                </a:solidFill>
              </a:rPr>
              <a:t>-lookup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60" name="Straight Arrow Connector 59"/>
          <p:cNvCxnSpPr>
            <a:stCxn id="4" idx="3"/>
            <a:endCxn id="58" idx="1"/>
          </p:cNvCxnSpPr>
          <p:nvPr/>
        </p:nvCxnSpPr>
        <p:spPr>
          <a:xfrm>
            <a:off x="1890026" y="3613868"/>
            <a:ext cx="71600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91" idx="2"/>
            <a:endCxn id="41" idx="0"/>
          </p:cNvCxnSpPr>
          <p:nvPr/>
        </p:nvCxnSpPr>
        <p:spPr>
          <a:xfrm flipH="1">
            <a:off x="1385305" y="1654011"/>
            <a:ext cx="2938" cy="4453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782404" y="1284679"/>
            <a:ext cx="121167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dpdk</a:t>
            </a:r>
            <a:r>
              <a:rPr lang="en-US" dirty="0" smtClean="0">
                <a:solidFill>
                  <a:srgbClr val="7F7F7F"/>
                </a:solidFill>
              </a:rPr>
              <a:t>-input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56167" y="5530843"/>
            <a:ext cx="1425775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7F7F7F"/>
                </a:solidFill>
              </a:rPr>
              <a:t>data-plane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075948" y="2462118"/>
            <a:ext cx="165250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lgpe</a:t>
            </a:r>
            <a:r>
              <a:rPr lang="en-US" dirty="0" smtClean="0">
                <a:solidFill>
                  <a:srgbClr val="7F7F7F"/>
                </a:solidFill>
              </a:rPr>
              <a:t>-</a:t>
            </a:r>
            <a:r>
              <a:rPr lang="en-US" dirty="0" err="1" smtClean="0">
                <a:solidFill>
                  <a:srgbClr val="7F7F7F"/>
                </a:solidFill>
              </a:rPr>
              <a:t>ipX</a:t>
            </a:r>
            <a:r>
              <a:rPr lang="en-US" dirty="0" smtClean="0">
                <a:solidFill>
                  <a:srgbClr val="7F7F7F"/>
                </a:solidFill>
              </a:rPr>
              <a:t>-lookup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231822" y="2462118"/>
            <a:ext cx="116570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lisp-</a:t>
            </a:r>
            <a:r>
              <a:rPr lang="en-US" dirty="0" err="1" smtClean="0">
                <a:solidFill>
                  <a:srgbClr val="7F7F7F"/>
                </a:solidFill>
              </a:rPr>
              <a:t>gpe</a:t>
            </a:r>
            <a:r>
              <a:rPr lang="en-US" dirty="0" smtClean="0">
                <a:solidFill>
                  <a:srgbClr val="7F7F7F"/>
                </a:solidFill>
              </a:rPr>
              <a:t>-</a:t>
            </a:r>
            <a:r>
              <a:rPr lang="en-US" dirty="0" err="1" smtClean="0">
                <a:solidFill>
                  <a:srgbClr val="7F7F7F"/>
                </a:solidFill>
              </a:rPr>
              <a:t>tx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965933" y="4127612"/>
            <a:ext cx="184121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lisp-</a:t>
            </a:r>
            <a:r>
              <a:rPr lang="en-US" dirty="0" err="1" smtClean="0">
                <a:solidFill>
                  <a:srgbClr val="7F7F7F"/>
                </a:solidFill>
              </a:rPr>
              <a:t>gpe</a:t>
            </a:r>
            <a:r>
              <a:rPr lang="en-US" dirty="0" smtClean="0">
                <a:solidFill>
                  <a:srgbClr val="7F7F7F"/>
                </a:solidFill>
              </a:rPr>
              <a:t>-</a:t>
            </a:r>
            <a:r>
              <a:rPr lang="en-US" dirty="0" err="1" smtClean="0">
                <a:solidFill>
                  <a:srgbClr val="7F7F7F"/>
                </a:solidFill>
              </a:rPr>
              <a:t>ipX</a:t>
            </a:r>
            <a:r>
              <a:rPr lang="en-US" dirty="0" smtClean="0">
                <a:solidFill>
                  <a:srgbClr val="7F7F7F"/>
                </a:solidFill>
              </a:rPr>
              <a:t>-input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48" name="Straight Arrow Connector 47"/>
          <p:cNvCxnSpPr>
            <a:stCxn id="49" idx="3"/>
          </p:cNvCxnSpPr>
          <p:nvPr/>
        </p:nvCxnSpPr>
        <p:spPr>
          <a:xfrm>
            <a:off x="5728452" y="2646784"/>
            <a:ext cx="492535" cy="6962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V="1">
            <a:off x="8067316" y="4312278"/>
            <a:ext cx="898617" cy="8978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7930220" y="4518034"/>
            <a:ext cx="6014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4341</a:t>
            </a:r>
            <a:endParaRPr lang="en-US" sz="1600" dirty="0"/>
          </a:p>
        </p:txBody>
      </p:sp>
      <p:cxnSp>
        <p:nvCxnSpPr>
          <p:cNvPr id="52" name="Curved Connector 51"/>
          <p:cNvCxnSpPr>
            <a:endCxn id="45" idx="2"/>
          </p:cNvCxnSpPr>
          <p:nvPr/>
        </p:nvCxnSpPr>
        <p:spPr>
          <a:xfrm rot="10800000">
            <a:off x="1371775" y="3798534"/>
            <a:ext cx="7594158" cy="513744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10512407" y="1914654"/>
            <a:ext cx="62754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iface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55" name="Straight Arrow Connector 54"/>
          <p:cNvCxnSpPr>
            <a:stCxn id="62" idx="3"/>
          </p:cNvCxnSpPr>
          <p:nvPr/>
        </p:nvCxnSpPr>
        <p:spPr>
          <a:xfrm flipV="1">
            <a:off x="8397526" y="2099320"/>
            <a:ext cx="2114881" cy="547464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endCxn id="49" idx="1"/>
          </p:cNvCxnSpPr>
          <p:nvPr/>
        </p:nvCxnSpPr>
        <p:spPr>
          <a:xfrm flipV="1">
            <a:off x="3788856" y="2646784"/>
            <a:ext cx="287092" cy="9670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909844" y="3343037"/>
            <a:ext cx="62228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lispX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61" name="Straight Arrow Connector 60"/>
          <p:cNvCxnSpPr>
            <a:endCxn id="62" idx="1"/>
          </p:cNvCxnSpPr>
          <p:nvPr/>
        </p:nvCxnSpPr>
        <p:spPr>
          <a:xfrm flipV="1">
            <a:off x="6220987" y="2646784"/>
            <a:ext cx="1010835" cy="6962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9008069" y="2510035"/>
            <a:ext cx="13485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/>
              <a:t>r</a:t>
            </a:r>
            <a:r>
              <a:rPr lang="en-US" sz="1600" smtClean="0"/>
              <a:t>ecirculate via</a:t>
            </a:r>
          </a:p>
          <a:p>
            <a:pPr algn="ctr"/>
            <a:r>
              <a:rPr lang="en-US" sz="1600" dirty="0" smtClean="0"/>
              <a:t> </a:t>
            </a:r>
            <a:r>
              <a:rPr lang="en-US" sz="1600" dirty="0" err="1" smtClean="0"/>
              <a:t>ip</a:t>
            </a:r>
            <a:r>
              <a:rPr lang="en-US" sz="1600" dirty="0" err="1"/>
              <a:t>X</a:t>
            </a:r>
            <a:r>
              <a:rPr lang="en-US" sz="1600" dirty="0" smtClean="0"/>
              <a:t>-lookup</a:t>
            </a:r>
            <a:endParaRPr lang="en-US" sz="1600" dirty="0"/>
          </a:p>
        </p:txBody>
      </p:sp>
      <p:sp>
        <p:nvSpPr>
          <p:cNvPr id="29" name="Oval 28"/>
          <p:cNvSpPr/>
          <p:nvPr/>
        </p:nvSpPr>
        <p:spPr>
          <a:xfrm>
            <a:off x="5505651" y="2812222"/>
            <a:ext cx="973848" cy="444509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955218" y="880756"/>
            <a:ext cx="4527569" cy="134074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If all goes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right in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lookup, send to  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lisp-</a:t>
            </a:r>
            <a:r>
              <a:rPr lang="en-US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gpe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</a:t>
            </a:r>
            <a:r>
              <a:rPr lang="en-US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output_node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(output features like 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IPsec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can be executed here) and subsequently to 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lisp-</a:t>
            </a:r>
            <a:r>
              <a:rPr lang="en-US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gpe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</a:t>
            </a:r>
            <a:r>
              <a:rPr lang="en-US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tx_node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where packets are lisp-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gpe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encapsulated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440227" y="3834416"/>
            <a:ext cx="16781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o</a:t>
            </a:r>
            <a:r>
              <a:rPr lang="en-US" b="1" smtClean="0">
                <a:solidFill>
                  <a:srgbClr val="FF0000"/>
                </a:solidFill>
              </a:rPr>
              <a:t>utput </a:t>
            </a:r>
            <a:r>
              <a:rPr lang="en-US" b="1" dirty="0" smtClean="0">
                <a:solidFill>
                  <a:srgbClr val="FF0000"/>
                </a:solidFill>
              </a:rPr>
              <a:t>features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8/24/16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LinuxCon North America 2016</a:t>
            </a:r>
            <a:endParaRPr lang="en-US"/>
          </a:p>
        </p:txBody>
      </p:sp>
      <p:sp>
        <p:nvSpPr>
          <p:cNvPr id="35" name="Title 1"/>
          <p:cNvSpPr txBox="1">
            <a:spLocks/>
          </p:cNvSpPr>
          <p:nvPr/>
        </p:nvSpPr>
        <p:spPr>
          <a:xfrm>
            <a:off x="558800" y="214861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F7323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ONE node graph </a:t>
            </a:r>
            <a:r>
              <a:rPr lang="en-US" dirty="0" err="1" smtClean="0"/>
              <a:t>init</a:t>
            </a:r>
            <a:r>
              <a:rPr lang="en-US" dirty="0" smtClean="0"/>
              <a:t> - </a:t>
            </a:r>
            <a:r>
              <a:rPr lang="en-US" dirty="0" err="1" smtClean="0"/>
              <a:t>dp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68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3524" y="3429202"/>
            <a:ext cx="103650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ipX</a:t>
            </a:r>
            <a:r>
              <a:rPr lang="en-US" dirty="0" smtClean="0">
                <a:solidFill>
                  <a:srgbClr val="7F7F7F"/>
                </a:solidFill>
              </a:rPr>
              <a:t>-input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9" name="Straight Arrow Connector 8"/>
          <p:cNvCxnSpPr>
            <a:stCxn id="58" idx="3"/>
            <a:endCxn id="10" idx="1"/>
          </p:cNvCxnSpPr>
          <p:nvPr/>
        </p:nvCxnSpPr>
        <p:spPr>
          <a:xfrm>
            <a:off x="3788856" y="3613868"/>
            <a:ext cx="409595" cy="16215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198451" y="5050780"/>
            <a:ext cx="97533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ipX</a:t>
            </a:r>
            <a:r>
              <a:rPr lang="en-US" dirty="0" smtClean="0">
                <a:solidFill>
                  <a:srgbClr val="7F7F7F"/>
                </a:solidFill>
              </a:rPr>
              <a:t>-local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96328" y="5025428"/>
            <a:ext cx="167098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ipX</a:t>
            </a:r>
            <a:r>
              <a:rPr lang="en-US" dirty="0" smtClean="0">
                <a:solidFill>
                  <a:srgbClr val="7F7F7F"/>
                </a:solidFill>
              </a:rPr>
              <a:t>-</a:t>
            </a:r>
            <a:r>
              <a:rPr lang="en-US" dirty="0" err="1" smtClean="0">
                <a:solidFill>
                  <a:srgbClr val="7F7F7F"/>
                </a:solidFill>
              </a:rPr>
              <a:t>udp</a:t>
            </a:r>
            <a:r>
              <a:rPr lang="en-US" dirty="0" smtClean="0">
                <a:solidFill>
                  <a:srgbClr val="7F7F7F"/>
                </a:solidFill>
              </a:rPr>
              <a:t>-lookup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53" name="Straight Arrow Connector 52"/>
          <p:cNvCxnSpPr>
            <a:stCxn id="10" idx="3"/>
            <a:endCxn id="18" idx="1"/>
          </p:cNvCxnSpPr>
          <p:nvPr/>
        </p:nvCxnSpPr>
        <p:spPr>
          <a:xfrm flipV="1">
            <a:off x="5173783" y="5210094"/>
            <a:ext cx="1222545" cy="253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853524" y="2099320"/>
            <a:ext cx="106356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eth-input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51" name="Straight Arrow Connector 50"/>
          <p:cNvCxnSpPr>
            <a:stCxn id="41" idx="2"/>
            <a:endCxn id="4" idx="0"/>
          </p:cNvCxnSpPr>
          <p:nvPr/>
        </p:nvCxnSpPr>
        <p:spPr>
          <a:xfrm flipH="1">
            <a:off x="1371775" y="2468652"/>
            <a:ext cx="13530" cy="9605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2606032" y="3429202"/>
            <a:ext cx="118282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ipX</a:t>
            </a:r>
            <a:r>
              <a:rPr lang="en-US" dirty="0" smtClean="0">
                <a:solidFill>
                  <a:srgbClr val="7F7F7F"/>
                </a:solidFill>
              </a:rPr>
              <a:t>-lookup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60" name="Straight Arrow Connector 59"/>
          <p:cNvCxnSpPr>
            <a:stCxn id="4" idx="3"/>
            <a:endCxn id="58" idx="1"/>
          </p:cNvCxnSpPr>
          <p:nvPr/>
        </p:nvCxnSpPr>
        <p:spPr>
          <a:xfrm>
            <a:off x="1890026" y="3613868"/>
            <a:ext cx="71600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91" idx="2"/>
            <a:endCxn id="41" idx="0"/>
          </p:cNvCxnSpPr>
          <p:nvPr/>
        </p:nvCxnSpPr>
        <p:spPr>
          <a:xfrm flipH="1">
            <a:off x="1385305" y="1654011"/>
            <a:ext cx="2938" cy="4453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782404" y="1284679"/>
            <a:ext cx="121167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dpdk</a:t>
            </a:r>
            <a:r>
              <a:rPr lang="en-US" dirty="0" smtClean="0">
                <a:solidFill>
                  <a:srgbClr val="7F7F7F"/>
                </a:solidFill>
              </a:rPr>
              <a:t>-input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56167" y="5530843"/>
            <a:ext cx="1425775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7F7F7F"/>
                </a:solidFill>
              </a:rPr>
              <a:t>data-plane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075948" y="2462118"/>
            <a:ext cx="165250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lgpe</a:t>
            </a:r>
            <a:r>
              <a:rPr lang="en-US" dirty="0" smtClean="0">
                <a:solidFill>
                  <a:srgbClr val="7F7F7F"/>
                </a:solidFill>
              </a:rPr>
              <a:t>-</a:t>
            </a:r>
            <a:r>
              <a:rPr lang="en-US" dirty="0" err="1" smtClean="0">
                <a:solidFill>
                  <a:srgbClr val="7F7F7F"/>
                </a:solidFill>
              </a:rPr>
              <a:t>ipX</a:t>
            </a:r>
            <a:r>
              <a:rPr lang="en-US" dirty="0" smtClean="0">
                <a:solidFill>
                  <a:srgbClr val="7F7F7F"/>
                </a:solidFill>
              </a:rPr>
              <a:t>-lookup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231822" y="2462118"/>
            <a:ext cx="116570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lisp-</a:t>
            </a:r>
            <a:r>
              <a:rPr lang="en-US" dirty="0" err="1" smtClean="0">
                <a:solidFill>
                  <a:srgbClr val="7F7F7F"/>
                </a:solidFill>
              </a:rPr>
              <a:t>gpe</a:t>
            </a:r>
            <a:r>
              <a:rPr lang="en-US" dirty="0" smtClean="0">
                <a:solidFill>
                  <a:srgbClr val="7F7F7F"/>
                </a:solidFill>
              </a:rPr>
              <a:t>-</a:t>
            </a:r>
            <a:r>
              <a:rPr lang="en-US" dirty="0" err="1" smtClean="0">
                <a:solidFill>
                  <a:srgbClr val="7F7F7F"/>
                </a:solidFill>
              </a:rPr>
              <a:t>tx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965933" y="4127612"/>
            <a:ext cx="184121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lisp-</a:t>
            </a:r>
            <a:r>
              <a:rPr lang="en-US" dirty="0" err="1" smtClean="0">
                <a:solidFill>
                  <a:srgbClr val="7F7F7F"/>
                </a:solidFill>
              </a:rPr>
              <a:t>gpe</a:t>
            </a:r>
            <a:r>
              <a:rPr lang="en-US" dirty="0" smtClean="0">
                <a:solidFill>
                  <a:srgbClr val="7F7F7F"/>
                </a:solidFill>
              </a:rPr>
              <a:t>-</a:t>
            </a:r>
            <a:r>
              <a:rPr lang="en-US" dirty="0" err="1" smtClean="0">
                <a:solidFill>
                  <a:srgbClr val="7F7F7F"/>
                </a:solidFill>
              </a:rPr>
              <a:t>ipX</a:t>
            </a:r>
            <a:r>
              <a:rPr lang="en-US" dirty="0" smtClean="0">
                <a:solidFill>
                  <a:srgbClr val="7F7F7F"/>
                </a:solidFill>
              </a:rPr>
              <a:t>-input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48" name="Straight Arrow Connector 47"/>
          <p:cNvCxnSpPr>
            <a:stCxn id="49" idx="3"/>
          </p:cNvCxnSpPr>
          <p:nvPr/>
        </p:nvCxnSpPr>
        <p:spPr>
          <a:xfrm>
            <a:off x="5728452" y="2646784"/>
            <a:ext cx="492535" cy="6962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V="1">
            <a:off x="8067316" y="4312278"/>
            <a:ext cx="898617" cy="8978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7930220" y="4518034"/>
            <a:ext cx="6014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4341</a:t>
            </a:r>
            <a:endParaRPr lang="en-US" sz="1600" dirty="0"/>
          </a:p>
        </p:txBody>
      </p:sp>
      <p:cxnSp>
        <p:nvCxnSpPr>
          <p:cNvPr id="52" name="Curved Connector 51"/>
          <p:cNvCxnSpPr>
            <a:endCxn id="45" idx="2"/>
          </p:cNvCxnSpPr>
          <p:nvPr/>
        </p:nvCxnSpPr>
        <p:spPr>
          <a:xfrm rot="10800000">
            <a:off x="1371775" y="3798534"/>
            <a:ext cx="7594158" cy="513744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10512407" y="1914654"/>
            <a:ext cx="62754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iface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55" name="Straight Arrow Connector 54"/>
          <p:cNvCxnSpPr>
            <a:stCxn id="62" idx="3"/>
          </p:cNvCxnSpPr>
          <p:nvPr/>
        </p:nvCxnSpPr>
        <p:spPr>
          <a:xfrm flipV="1">
            <a:off x="8397526" y="2099320"/>
            <a:ext cx="2114881" cy="547464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endCxn id="49" idx="1"/>
          </p:cNvCxnSpPr>
          <p:nvPr/>
        </p:nvCxnSpPr>
        <p:spPr>
          <a:xfrm flipV="1">
            <a:off x="3788856" y="2646784"/>
            <a:ext cx="287092" cy="9670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909844" y="3343037"/>
            <a:ext cx="62228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lispX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61" name="Straight Arrow Connector 60"/>
          <p:cNvCxnSpPr>
            <a:endCxn id="62" idx="1"/>
          </p:cNvCxnSpPr>
          <p:nvPr/>
        </p:nvCxnSpPr>
        <p:spPr>
          <a:xfrm flipV="1">
            <a:off x="6220987" y="2646784"/>
            <a:ext cx="1010835" cy="6962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9008069" y="2510035"/>
            <a:ext cx="13485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/>
              <a:t>r</a:t>
            </a:r>
            <a:r>
              <a:rPr lang="en-US" sz="1600" smtClean="0"/>
              <a:t>ecirculate via</a:t>
            </a:r>
          </a:p>
          <a:p>
            <a:pPr algn="ctr"/>
            <a:r>
              <a:rPr lang="en-US" sz="1600" dirty="0" smtClean="0"/>
              <a:t> </a:t>
            </a:r>
            <a:r>
              <a:rPr lang="en-US" sz="1600" dirty="0" err="1" smtClean="0"/>
              <a:t>ip</a:t>
            </a:r>
            <a:r>
              <a:rPr lang="en-US" sz="1600" dirty="0" err="1"/>
              <a:t>X</a:t>
            </a:r>
            <a:r>
              <a:rPr lang="en-US" sz="1600" dirty="0" smtClean="0"/>
              <a:t>-lookup</a:t>
            </a:r>
            <a:endParaRPr lang="en-US" sz="1600" dirty="0"/>
          </a:p>
        </p:txBody>
      </p:sp>
      <p:sp>
        <p:nvSpPr>
          <p:cNvPr id="29" name="Oval 28"/>
          <p:cNvSpPr/>
          <p:nvPr/>
        </p:nvSpPr>
        <p:spPr>
          <a:xfrm>
            <a:off x="7864008" y="4489018"/>
            <a:ext cx="1144061" cy="626285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7176018" y="3429202"/>
            <a:ext cx="3400959" cy="5905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Register 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lisp-</a:t>
            </a:r>
            <a:r>
              <a:rPr lang="en-US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gpe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</a:t>
            </a:r>
            <a:r>
              <a:rPr lang="en-US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ipX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-input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as handler of UDP port 4341 packets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8/24/16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LinuxCon North America 2016</a:t>
            </a:r>
            <a:endParaRPr lang="en-US"/>
          </a:p>
        </p:txBody>
      </p:sp>
      <p:sp>
        <p:nvSpPr>
          <p:cNvPr id="34" name="Title 1"/>
          <p:cNvSpPr txBox="1">
            <a:spLocks/>
          </p:cNvSpPr>
          <p:nvPr/>
        </p:nvSpPr>
        <p:spPr>
          <a:xfrm>
            <a:off x="558800" y="214861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F7323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ONE node graph </a:t>
            </a:r>
            <a:r>
              <a:rPr lang="en-US" dirty="0" err="1" smtClean="0"/>
              <a:t>init</a:t>
            </a:r>
            <a:r>
              <a:rPr lang="en-US" dirty="0" smtClean="0"/>
              <a:t> - </a:t>
            </a:r>
            <a:r>
              <a:rPr lang="en-US" dirty="0" err="1" smtClean="0"/>
              <a:t>dp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5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3524" y="3429202"/>
            <a:ext cx="103650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ipX</a:t>
            </a:r>
            <a:r>
              <a:rPr lang="en-US" dirty="0" smtClean="0">
                <a:solidFill>
                  <a:srgbClr val="7F7F7F"/>
                </a:solidFill>
              </a:rPr>
              <a:t>-input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75948" y="2462118"/>
            <a:ext cx="165250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lgpe</a:t>
            </a:r>
            <a:r>
              <a:rPr lang="en-US" dirty="0" smtClean="0">
                <a:solidFill>
                  <a:srgbClr val="7F7F7F"/>
                </a:solidFill>
              </a:rPr>
              <a:t>-</a:t>
            </a:r>
            <a:r>
              <a:rPr lang="en-US" dirty="0" err="1" smtClean="0">
                <a:solidFill>
                  <a:srgbClr val="7F7F7F"/>
                </a:solidFill>
              </a:rPr>
              <a:t>ipX</a:t>
            </a:r>
            <a:r>
              <a:rPr lang="en-US" dirty="0" smtClean="0">
                <a:solidFill>
                  <a:srgbClr val="7F7F7F"/>
                </a:solidFill>
              </a:rPr>
              <a:t>-lookup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9" name="Straight Arrow Connector 8"/>
          <p:cNvCxnSpPr>
            <a:stCxn id="58" idx="3"/>
            <a:endCxn id="10" idx="1"/>
          </p:cNvCxnSpPr>
          <p:nvPr/>
        </p:nvCxnSpPr>
        <p:spPr>
          <a:xfrm>
            <a:off x="3788856" y="3613868"/>
            <a:ext cx="409595" cy="16215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198451" y="5050780"/>
            <a:ext cx="97533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ipX</a:t>
            </a:r>
            <a:r>
              <a:rPr lang="en-US" dirty="0" smtClean="0">
                <a:solidFill>
                  <a:srgbClr val="7F7F7F"/>
                </a:solidFill>
              </a:rPr>
              <a:t>-local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231822" y="2462118"/>
            <a:ext cx="116570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lisp-</a:t>
            </a:r>
            <a:r>
              <a:rPr lang="en-US" dirty="0" err="1" smtClean="0">
                <a:solidFill>
                  <a:srgbClr val="7F7F7F"/>
                </a:solidFill>
              </a:rPr>
              <a:t>gpe</a:t>
            </a:r>
            <a:r>
              <a:rPr lang="en-US" dirty="0" smtClean="0">
                <a:solidFill>
                  <a:srgbClr val="7F7F7F"/>
                </a:solidFill>
              </a:rPr>
              <a:t>-</a:t>
            </a:r>
            <a:r>
              <a:rPr lang="en-US" dirty="0" err="1" smtClean="0">
                <a:solidFill>
                  <a:srgbClr val="7F7F7F"/>
                </a:solidFill>
              </a:rPr>
              <a:t>tx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96328" y="5025428"/>
            <a:ext cx="167098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ipX</a:t>
            </a:r>
            <a:r>
              <a:rPr lang="en-US" dirty="0" smtClean="0">
                <a:solidFill>
                  <a:srgbClr val="7F7F7F"/>
                </a:solidFill>
              </a:rPr>
              <a:t>-</a:t>
            </a:r>
            <a:r>
              <a:rPr lang="en-US" dirty="0" err="1" smtClean="0">
                <a:solidFill>
                  <a:srgbClr val="7F7F7F"/>
                </a:solidFill>
              </a:rPr>
              <a:t>udp</a:t>
            </a:r>
            <a:r>
              <a:rPr lang="en-US" dirty="0" smtClean="0">
                <a:solidFill>
                  <a:srgbClr val="7F7F7F"/>
                </a:solidFill>
              </a:rPr>
              <a:t>-lookup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965933" y="4127612"/>
            <a:ext cx="184121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lisp-</a:t>
            </a:r>
            <a:r>
              <a:rPr lang="en-US" dirty="0" err="1" smtClean="0">
                <a:solidFill>
                  <a:srgbClr val="7F7F7F"/>
                </a:solidFill>
              </a:rPr>
              <a:t>gpe</a:t>
            </a:r>
            <a:r>
              <a:rPr lang="en-US" dirty="0" smtClean="0">
                <a:solidFill>
                  <a:srgbClr val="7F7F7F"/>
                </a:solidFill>
              </a:rPr>
              <a:t>-</a:t>
            </a:r>
            <a:r>
              <a:rPr lang="en-US" dirty="0" err="1" smtClean="0">
                <a:solidFill>
                  <a:srgbClr val="7F7F7F"/>
                </a:solidFill>
              </a:rPr>
              <a:t>ipX</a:t>
            </a:r>
            <a:r>
              <a:rPr lang="en-US" dirty="0" smtClean="0">
                <a:solidFill>
                  <a:srgbClr val="7F7F7F"/>
                </a:solidFill>
              </a:rPr>
              <a:t>-input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46" name="Straight Arrow Connector 45"/>
          <p:cNvCxnSpPr>
            <a:stCxn id="6" idx="3"/>
            <a:endCxn id="31" idx="0"/>
          </p:cNvCxnSpPr>
          <p:nvPr/>
        </p:nvCxnSpPr>
        <p:spPr>
          <a:xfrm>
            <a:off x="5728452" y="2646784"/>
            <a:ext cx="492535" cy="6962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10" idx="3"/>
            <a:endCxn id="18" idx="1"/>
          </p:cNvCxnSpPr>
          <p:nvPr/>
        </p:nvCxnSpPr>
        <p:spPr>
          <a:xfrm flipV="1">
            <a:off x="5173783" y="5210094"/>
            <a:ext cx="1222545" cy="253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18" idx="3"/>
            <a:endCxn id="19" idx="1"/>
          </p:cNvCxnSpPr>
          <p:nvPr/>
        </p:nvCxnSpPr>
        <p:spPr>
          <a:xfrm flipV="1">
            <a:off x="8067316" y="4312278"/>
            <a:ext cx="898617" cy="8978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7930220" y="4518034"/>
            <a:ext cx="6014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4341</a:t>
            </a:r>
            <a:endParaRPr lang="en-US" sz="1600" dirty="0"/>
          </a:p>
        </p:txBody>
      </p:sp>
      <p:cxnSp>
        <p:nvCxnSpPr>
          <p:cNvPr id="277" name="Curved Connector 276"/>
          <p:cNvCxnSpPr>
            <a:stCxn id="19" idx="1"/>
            <a:endCxn id="4" idx="2"/>
          </p:cNvCxnSpPr>
          <p:nvPr/>
        </p:nvCxnSpPr>
        <p:spPr>
          <a:xfrm rot="10800000">
            <a:off x="1371775" y="3798534"/>
            <a:ext cx="7594158" cy="513744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7" name="TextBox 286"/>
          <p:cNvSpPr txBox="1"/>
          <p:nvPr/>
        </p:nvSpPr>
        <p:spPr>
          <a:xfrm>
            <a:off x="10512407" y="1914654"/>
            <a:ext cx="62754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iface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288" name="Straight Arrow Connector 287"/>
          <p:cNvCxnSpPr>
            <a:stCxn id="14" idx="3"/>
            <a:endCxn id="287" idx="1"/>
          </p:cNvCxnSpPr>
          <p:nvPr/>
        </p:nvCxnSpPr>
        <p:spPr>
          <a:xfrm flipV="1">
            <a:off x="8397526" y="2099320"/>
            <a:ext cx="2114881" cy="547464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853524" y="2099320"/>
            <a:ext cx="106356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eth-input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51" name="Straight Arrow Connector 50"/>
          <p:cNvCxnSpPr>
            <a:stCxn id="41" idx="2"/>
            <a:endCxn id="4" idx="0"/>
          </p:cNvCxnSpPr>
          <p:nvPr/>
        </p:nvCxnSpPr>
        <p:spPr>
          <a:xfrm flipH="1">
            <a:off x="1371775" y="2468652"/>
            <a:ext cx="13530" cy="9605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2606032" y="3429202"/>
            <a:ext cx="118282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ipX</a:t>
            </a:r>
            <a:r>
              <a:rPr lang="en-US" dirty="0" smtClean="0">
                <a:solidFill>
                  <a:srgbClr val="7F7F7F"/>
                </a:solidFill>
              </a:rPr>
              <a:t>-lookup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60" name="Straight Arrow Connector 59"/>
          <p:cNvCxnSpPr>
            <a:stCxn id="4" idx="3"/>
            <a:endCxn id="58" idx="1"/>
          </p:cNvCxnSpPr>
          <p:nvPr/>
        </p:nvCxnSpPr>
        <p:spPr>
          <a:xfrm>
            <a:off x="1890026" y="3613868"/>
            <a:ext cx="71600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91" idx="2"/>
            <a:endCxn id="41" idx="0"/>
          </p:cNvCxnSpPr>
          <p:nvPr/>
        </p:nvCxnSpPr>
        <p:spPr>
          <a:xfrm flipH="1">
            <a:off x="1385305" y="1654011"/>
            <a:ext cx="2938" cy="4453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782404" y="1284679"/>
            <a:ext cx="121167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dpdk</a:t>
            </a:r>
            <a:r>
              <a:rPr lang="en-US" dirty="0" smtClean="0">
                <a:solidFill>
                  <a:srgbClr val="7F7F7F"/>
                </a:solidFill>
              </a:rPr>
              <a:t>-input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64" name="Straight Arrow Connector 63"/>
          <p:cNvCxnSpPr>
            <a:stCxn id="58" idx="3"/>
            <a:endCxn id="6" idx="1"/>
          </p:cNvCxnSpPr>
          <p:nvPr/>
        </p:nvCxnSpPr>
        <p:spPr>
          <a:xfrm flipV="1">
            <a:off x="3788856" y="2646784"/>
            <a:ext cx="287092" cy="9670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556167" y="5530843"/>
            <a:ext cx="1425775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7F7F7F"/>
                </a:solidFill>
              </a:rPr>
              <a:t>data-plane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909844" y="3343037"/>
            <a:ext cx="62228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lispX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32" name="Straight Arrow Connector 31"/>
          <p:cNvCxnSpPr>
            <a:stCxn id="31" idx="0"/>
            <a:endCxn id="14" idx="1"/>
          </p:cNvCxnSpPr>
          <p:nvPr/>
        </p:nvCxnSpPr>
        <p:spPr>
          <a:xfrm flipV="1">
            <a:off x="6220987" y="2646784"/>
            <a:ext cx="1010835" cy="6962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9008069" y="2510035"/>
            <a:ext cx="13485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/>
              <a:t>r</a:t>
            </a:r>
            <a:r>
              <a:rPr lang="en-US" sz="1600" smtClean="0"/>
              <a:t>ecirculate via</a:t>
            </a:r>
          </a:p>
          <a:p>
            <a:pPr algn="ctr"/>
            <a:r>
              <a:rPr lang="en-US" sz="1600" dirty="0" smtClean="0"/>
              <a:t> </a:t>
            </a:r>
            <a:r>
              <a:rPr lang="en-US" sz="1600" dirty="0" err="1" smtClean="0"/>
              <a:t>ip</a:t>
            </a:r>
            <a:r>
              <a:rPr lang="en-US" sz="1600" dirty="0" err="1"/>
              <a:t>X</a:t>
            </a:r>
            <a:r>
              <a:rPr lang="en-US" sz="1600" dirty="0" smtClean="0"/>
              <a:t>-lookup</a:t>
            </a:r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8965933" y="5258725"/>
            <a:ext cx="1358064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lisp-</a:t>
            </a:r>
            <a:r>
              <a:rPr lang="en-US" dirty="0" err="1" smtClean="0">
                <a:solidFill>
                  <a:srgbClr val="7F7F7F"/>
                </a:solidFill>
              </a:rPr>
              <a:t>cp</a:t>
            </a:r>
            <a:r>
              <a:rPr lang="en-US" dirty="0" smtClean="0">
                <a:solidFill>
                  <a:srgbClr val="7F7F7F"/>
                </a:solidFill>
              </a:rPr>
              <a:t>-input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30" name="Straight Arrow Connector 29"/>
          <p:cNvCxnSpPr>
            <a:stCxn id="18" idx="3"/>
            <a:endCxn id="29" idx="1"/>
          </p:cNvCxnSpPr>
          <p:nvPr/>
        </p:nvCxnSpPr>
        <p:spPr>
          <a:xfrm>
            <a:off x="8067316" y="5210094"/>
            <a:ext cx="898617" cy="2332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947737" y="5390899"/>
            <a:ext cx="6014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4342</a:t>
            </a:r>
            <a:endParaRPr lang="en-US" sz="1600"/>
          </a:p>
        </p:txBody>
      </p:sp>
      <p:sp>
        <p:nvSpPr>
          <p:cNvPr id="34" name="TextBox 33"/>
          <p:cNvSpPr txBox="1"/>
          <p:nvPr/>
        </p:nvSpPr>
        <p:spPr>
          <a:xfrm>
            <a:off x="7109347" y="1532364"/>
            <a:ext cx="1504386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lisp-</a:t>
            </a:r>
            <a:r>
              <a:rPr lang="en-US" dirty="0" err="1" smtClean="0">
                <a:solidFill>
                  <a:srgbClr val="7F7F7F"/>
                </a:solidFill>
              </a:rPr>
              <a:t>cp</a:t>
            </a:r>
            <a:r>
              <a:rPr lang="en-US" dirty="0" smtClean="0">
                <a:solidFill>
                  <a:srgbClr val="7F7F7F"/>
                </a:solidFill>
              </a:rPr>
              <a:t>-lookup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35" name="Straight Arrow Connector 34"/>
          <p:cNvCxnSpPr>
            <a:stCxn id="6" idx="3"/>
            <a:endCxn id="34" idx="1"/>
          </p:cNvCxnSpPr>
          <p:nvPr/>
        </p:nvCxnSpPr>
        <p:spPr>
          <a:xfrm flipV="1">
            <a:off x="5728452" y="1717030"/>
            <a:ext cx="1380895" cy="9297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158855" y="5530843"/>
            <a:ext cx="1443408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control-plane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42" name="Straight Arrow Connector 41"/>
          <p:cNvCxnSpPr>
            <a:stCxn id="34" idx="3"/>
            <a:endCxn id="287" idx="1"/>
          </p:cNvCxnSpPr>
          <p:nvPr/>
        </p:nvCxnSpPr>
        <p:spPr>
          <a:xfrm>
            <a:off x="8613733" y="1717030"/>
            <a:ext cx="1898674" cy="382290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8/24/16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LinuxCon North America 2016</a:t>
            </a:r>
            <a:endParaRPr lang="en-US"/>
          </a:p>
        </p:txBody>
      </p:sp>
      <p:sp>
        <p:nvSpPr>
          <p:cNvPr id="39" name="Title 1"/>
          <p:cNvSpPr txBox="1">
            <a:spLocks/>
          </p:cNvSpPr>
          <p:nvPr/>
        </p:nvSpPr>
        <p:spPr>
          <a:xfrm>
            <a:off x="558800" y="214861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F7323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ONE node graph </a:t>
            </a:r>
            <a:r>
              <a:rPr lang="en-US" dirty="0" err="1" smtClean="0"/>
              <a:t>init</a:t>
            </a:r>
            <a:r>
              <a:rPr lang="en-US" dirty="0" smtClean="0"/>
              <a:t> - </a:t>
            </a:r>
            <a:r>
              <a:rPr lang="en-US" dirty="0" err="1"/>
              <a:t>c</a:t>
            </a:r>
            <a:r>
              <a:rPr lang="en-US" dirty="0" err="1" smtClean="0"/>
              <a:t>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1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3524" y="3429202"/>
            <a:ext cx="103650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ipX</a:t>
            </a:r>
            <a:r>
              <a:rPr lang="en-US" dirty="0" smtClean="0">
                <a:solidFill>
                  <a:srgbClr val="7F7F7F"/>
                </a:solidFill>
              </a:rPr>
              <a:t>-input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75948" y="2462118"/>
            <a:ext cx="165250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lgpe</a:t>
            </a:r>
            <a:r>
              <a:rPr lang="en-US" dirty="0" smtClean="0">
                <a:solidFill>
                  <a:srgbClr val="7F7F7F"/>
                </a:solidFill>
              </a:rPr>
              <a:t>-</a:t>
            </a:r>
            <a:r>
              <a:rPr lang="en-US" dirty="0" err="1" smtClean="0">
                <a:solidFill>
                  <a:srgbClr val="7F7F7F"/>
                </a:solidFill>
              </a:rPr>
              <a:t>ipX</a:t>
            </a:r>
            <a:r>
              <a:rPr lang="en-US" dirty="0" smtClean="0">
                <a:solidFill>
                  <a:srgbClr val="7F7F7F"/>
                </a:solidFill>
              </a:rPr>
              <a:t>-lookup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9" name="Straight Arrow Connector 8"/>
          <p:cNvCxnSpPr>
            <a:stCxn id="58" idx="3"/>
            <a:endCxn id="10" idx="1"/>
          </p:cNvCxnSpPr>
          <p:nvPr/>
        </p:nvCxnSpPr>
        <p:spPr>
          <a:xfrm>
            <a:off x="3788856" y="3613868"/>
            <a:ext cx="409595" cy="16215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198451" y="5050780"/>
            <a:ext cx="97533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ipX</a:t>
            </a:r>
            <a:r>
              <a:rPr lang="en-US" dirty="0" smtClean="0">
                <a:solidFill>
                  <a:srgbClr val="7F7F7F"/>
                </a:solidFill>
              </a:rPr>
              <a:t>-local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231822" y="2462118"/>
            <a:ext cx="116570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lisp-</a:t>
            </a:r>
            <a:r>
              <a:rPr lang="en-US" dirty="0" err="1" smtClean="0">
                <a:solidFill>
                  <a:srgbClr val="7F7F7F"/>
                </a:solidFill>
              </a:rPr>
              <a:t>gpe</a:t>
            </a:r>
            <a:r>
              <a:rPr lang="en-US" dirty="0" smtClean="0">
                <a:solidFill>
                  <a:srgbClr val="7F7F7F"/>
                </a:solidFill>
              </a:rPr>
              <a:t>-</a:t>
            </a:r>
            <a:r>
              <a:rPr lang="en-US" dirty="0" err="1" smtClean="0">
                <a:solidFill>
                  <a:srgbClr val="7F7F7F"/>
                </a:solidFill>
              </a:rPr>
              <a:t>tx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96328" y="5025428"/>
            <a:ext cx="167098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ipX</a:t>
            </a:r>
            <a:r>
              <a:rPr lang="en-US" dirty="0" smtClean="0">
                <a:solidFill>
                  <a:srgbClr val="7F7F7F"/>
                </a:solidFill>
              </a:rPr>
              <a:t>-</a:t>
            </a:r>
            <a:r>
              <a:rPr lang="en-US" dirty="0" err="1" smtClean="0">
                <a:solidFill>
                  <a:srgbClr val="7F7F7F"/>
                </a:solidFill>
              </a:rPr>
              <a:t>udp</a:t>
            </a:r>
            <a:r>
              <a:rPr lang="en-US" dirty="0" smtClean="0">
                <a:solidFill>
                  <a:srgbClr val="7F7F7F"/>
                </a:solidFill>
              </a:rPr>
              <a:t>-lookup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965933" y="4127612"/>
            <a:ext cx="184121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lisp-</a:t>
            </a:r>
            <a:r>
              <a:rPr lang="en-US" dirty="0" err="1" smtClean="0">
                <a:solidFill>
                  <a:srgbClr val="7F7F7F"/>
                </a:solidFill>
              </a:rPr>
              <a:t>gpe</a:t>
            </a:r>
            <a:r>
              <a:rPr lang="en-US" dirty="0" smtClean="0">
                <a:solidFill>
                  <a:srgbClr val="7F7F7F"/>
                </a:solidFill>
              </a:rPr>
              <a:t>-</a:t>
            </a:r>
            <a:r>
              <a:rPr lang="en-US" dirty="0" err="1" smtClean="0">
                <a:solidFill>
                  <a:srgbClr val="7F7F7F"/>
                </a:solidFill>
              </a:rPr>
              <a:t>ipX</a:t>
            </a:r>
            <a:r>
              <a:rPr lang="en-US" dirty="0" smtClean="0">
                <a:solidFill>
                  <a:srgbClr val="7F7F7F"/>
                </a:solidFill>
              </a:rPr>
              <a:t>-input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46" name="Straight Arrow Connector 45"/>
          <p:cNvCxnSpPr>
            <a:stCxn id="6" idx="3"/>
            <a:endCxn id="31" idx="0"/>
          </p:cNvCxnSpPr>
          <p:nvPr/>
        </p:nvCxnSpPr>
        <p:spPr>
          <a:xfrm>
            <a:off x="5728452" y="2646784"/>
            <a:ext cx="492535" cy="6962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10" idx="3"/>
            <a:endCxn id="18" idx="1"/>
          </p:cNvCxnSpPr>
          <p:nvPr/>
        </p:nvCxnSpPr>
        <p:spPr>
          <a:xfrm flipV="1">
            <a:off x="5173783" y="5210094"/>
            <a:ext cx="1222545" cy="253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18" idx="3"/>
            <a:endCxn id="19" idx="1"/>
          </p:cNvCxnSpPr>
          <p:nvPr/>
        </p:nvCxnSpPr>
        <p:spPr>
          <a:xfrm flipV="1">
            <a:off x="8067316" y="4312278"/>
            <a:ext cx="898617" cy="8978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7930220" y="4518034"/>
            <a:ext cx="6014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4341</a:t>
            </a:r>
            <a:endParaRPr lang="en-US" sz="1600" dirty="0"/>
          </a:p>
        </p:txBody>
      </p:sp>
      <p:cxnSp>
        <p:nvCxnSpPr>
          <p:cNvPr id="277" name="Curved Connector 276"/>
          <p:cNvCxnSpPr>
            <a:stCxn id="19" idx="1"/>
            <a:endCxn id="4" idx="2"/>
          </p:cNvCxnSpPr>
          <p:nvPr/>
        </p:nvCxnSpPr>
        <p:spPr>
          <a:xfrm rot="10800000">
            <a:off x="1371775" y="3798534"/>
            <a:ext cx="7594158" cy="513744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7" name="TextBox 286"/>
          <p:cNvSpPr txBox="1"/>
          <p:nvPr/>
        </p:nvSpPr>
        <p:spPr>
          <a:xfrm>
            <a:off x="10512407" y="1914654"/>
            <a:ext cx="62754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iface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288" name="Straight Arrow Connector 287"/>
          <p:cNvCxnSpPr>
            <a:stCxn id="14" idx="3"/>
            <a:endCxn id="287" idx="1"/>
          </p:cNvCxnSpPr>
          <p:nvPr/>
        </p:nvCxnSpPr>
        <p:spPr>
          <a:xfrm flipV="1">
            <a:off x="8397526" y="2099320"/>
            <a:ext cx="2114881" cy="547464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853524" y="2099320"/>
            <a:ext cx="106356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eth-input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51" name="Straight Arrow Connector 50"/>
          <p:cNvCxnSpPr>
            <a:stCxn id="41" idx="2"/>
            <a:endCxn id="4" idx="0"/>
          </p:cNvCxnSpPr>
          <p:nvPr/>
        </p:nvCxnSpPr>
        <p:spPr>
          <a:xfrm flipH="1">
            <a:off x="1371775" y="2468652"/>
            <a:ext cx="13530" cy="9605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2606032" y="3429202"/>
            <a:ext cx="118282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ipX</a:t>
            </a:r>
            <a:r>
              <a:rPr lang="en-US" dirty="0" smtClean="0">
                <a:solidFill>
                  <a:srgbClr val="7F7F7F"/>
                </a:solidFill>
              </a:rPr>
              <a:t>-lookup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60" name="Straight Arrow Connector 59"/>
          <p:cNvCxnSpPr>
            <a:stCxn id="4" idx="3"/>
            <a:endCxn id="58" idx="1"/>
          </p:cNvCxnSpPr>
          <p:nvPr/>
        </p:nvCxnSpPr>
        <p:spPr>
          <a:xfrm>
            <a:off x="1890026" y="3613868"/>
            <a:ext cx="71600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91" idx="2"/>
            <a:endCxn id="41" idx="0"/>
          </p:cNvCxnSpPr>
          <p:nvPr/>
        </p:nvCxnSpPr>
        <p:spPr>
          <a:xfrm flipH="1">
            <a:off x="1385305" y="1654011"/>
            <a:ext cx="2938" cy="4453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782404" y="1284679"/>
            <a:ext cx="121167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dpdk</a:t>
            </a:r>
            <a:r>
              <a:rPr lang="en-US" dirty="0" smtClean="0">
                <a:solidFill>
                  <a:srgbClr val="7F7F7F"/>
                </a:solidFill>
              </a:rPr>
              <a:t>-input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64" name="Straight Arrow Connector 63"/>
          <p:cNvCxnSpPr>
            <a:stCxn id="58" idx="3"/>
            <a:endCxn id="6" idx="1"/>
          </p:cNvCxnSpPr>
          <p:nvPr/>
        </p:nvCxnSpPr>
        <p:spPr>
          <a:xfrm flipV="1">
            <a:off x="3788856" y="2646784"/>
            <a:ext cx="287092" cy="9670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556167" y="5530843"/>
            <a:ext cx="1425775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7F7F7F"/>
                </a:solidFill>
              </a:rPr>
              <a:t>data-plane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909844" y="3343037"/>
            <a:ext cx="62228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lispX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32" name="Straight Arrow Connector 31"/>
          <p:cNvCxnSpPr>
            <a:stCxn id="31" idx="0"/>
            <a:endCxn id="14" idx="1"/>
          </p:cNvCxnSpPr>
          <p:nvPr/>
        </p:nvCxnSpPr>
        <p:spPr>
          <a:xfrm flipV="1">
            <a:off x="6220987" y="2646784"/>
            <a:ext cx="1010835" cy="6962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9008069" y="2510035"/>
            <a:ext cx="13485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/>
              <a:t>r</a:t>
            </a:r>
            <a:r>
              <a:rPr lang="en-US" sz="1600" smtClean="0"/>
              <a:t>ecirculate via</a:t>
            </a:r>
          </a:p>
          <a:p>
            <a:pPr algn="ctr"/>
            <a:r>
              <a:rPr lang="en-US" sz="1600" dirty="0" smtClean="0"/>
              <a:t> </a:t>
            </a:r>
            <a:r>
              <a:rPr lang="en-US" sz="1600" dirty="0" err="1" smtClean="0"/>
              <a:t>ip</a:t>
            </a:r>
            <a:r>
              <a:rPr lang="en-US" sz="1600" dirty="0" err="1"/>
              <a:t>X</a:t>
            </a:r>
            <a:r>
              <a:rPr lang="en-US" sz="1600" dirty="0" smtClean="0"/>
              <a:t>-lookup</a:t>
            </a:r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8965933" y="5258725"/>
            <a:ext cx="1358064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lisp-</a:t>
            </a:r>
            <a:r>
              <a:rPr lang="en-US" dirty="0" err="1" smtClean="0">
                <a:solidFill>
                  <a:srgbClr val="7F7F7F"/>
                </a:solidFill>
              </a:rPr>
              <a:t>cp</a:t>
            </a:r>
            <a:r>
              <a:rPr lang="en-US" dirty="0" smtClean="0">
                <a:solidFill>
                  <a:srgbClr val="7F7F7F"/>
                </a:solidFill>
              </a:rPr>
              <a:t>-input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30" name="Straight Arrow Connector 29"/>
          <p:cNvCxnSpPr>
            <a:stCxn id="18" idx="3"/>
            <a:endCxn id="29" idx="1"/>
          </p:cNvCxnSpPr>
          <p:nvPr/>
        </p:nvCxnSpPr>
        <p:spPr>
          <a:xfrm>
            <a:off x="8067316" y="5210094"/>
            <a:ext cx="898617" cy="2332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947737" y="5390899"/>
            <a:ext cx="6014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4342</a:t>
            </a:r>
            <a:endParaRPr lang="en-US" sz="1600"/>
          </a:p>
        </p:txBody>
      </p:sp>
      <p:sp>
        <p:nvSpPr>
          <p:cNvPr id="34" name="TextBox 33"/>
          <p:cNvSpPr txBox="1"/>
          <p:nvPr/>
        </p:nvSpPr>
        <p:spPr>
          <a:xfrm>
            <a:off x="7109347" y="1532364"/>
            <a:ext cx="1504386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lisp-</a:t>
            </a:r>
            <a:r>
              <a:rPr lang="en-US" dirty="0" err="1" smtClean="0">
                <a:solidFill>
                  <a:srgbClr val="7F7F7F"/>
                </a:solidFill>
              </a:rPr>
              <a:t>cp</a:t>
            </a:r>
            <a:r>
              <a:rPr lang="en-US" dirty="0" smtClean="0">
                <a:solidFill>
                  <a:srgbClr val="7F7F7F"/>
                </a:solidFill>
              </a:rPr>
              <a:t>-lookup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35" name="Straight Arrow Connector 34"/>
          <p:cNvCxnSpPr>
            <a:stCxn id="6" idx="3"/>
            <a:endCxn id="34" idx="1"/>
          </p:cNvCxnSpPr>
          <p:nvPr/>
        </p:nvCxnSpPr>
        <p:spPr>
          <a:xfrm flipV="1">
            <a:off x="5728452" y="1717030"/>
            <a:ext cx="1380895" cy="9297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4" idx="3"/>
            <a:endCxn id="287" idx="1"/>
          </p:cNvCxnSpPr>
          <p:nvPr/>
        </p:nvCxnSpPr>
        <p:spPr>
          <a:xfrm>
            <a:off x="8613733" y="1717030"/>
            <a:ext cx="1898674" cy="382290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3465095" y="2898839"/>
            <a:ext cx="1269424" cy="530363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2582697" y="1283738"/>
            <a:ext cx="2945698" cy="61824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Add default route that points to 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lisp-</a:t>
            </a:r>
            <a:r>
              <a:rPr lang="en-US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cp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-lookup. 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5806634" y="1929814"/>
            <a:ext cx="1269424" cy="635062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2158855" y="5530843"/>
            <a:ext cx="1443408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control-plane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8/24/16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LinuxCon North America 2016</a:t>
            </a:r>
            <a:endParaRPr lang="en-US"/>
          </a:p>
        </p:txBody>
      </p:sp>
      <p:sp>
        <p:nvSpPr>
          <p:cNvPr id="44" name="Title 1"/>
          <p:cNvSpPr txBox="1">
            <a:spLocks/>
          </p:cNvSpPr>
          <p:nvPr/>
        </p:nvSpPr>
        <p:spPr>
          <a:xfrm>
            <a:off x="558800" y="214861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F7323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ONE node graph </a:t>
            </a:r>
            <a:r>
              <a:rPr lang="en-US" dirty="0" err="1" smtClean="0"/>
              <a:t>init</a:t>
            </a:r>
            <a:r>
              <a:rPr lang="en-US" dirty="0" smtClean="0"/>
              <a:t> - </a:t>
            </a:r>
            <a:r>
              <a:rPr lang="en-US" dirty="0" err="1"/>
              <a:t>c</a:t>
            </a:r>
            <a:r>
              <a:rPr lang="en-US" dirty="0" err="1" smtClean="0"/>
              <a:t>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2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3524" y="3429202"/>
            <a:ext cx="103650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ipX</a:t>
            </a:r>
            <a:r>
              <a:rPr lang="en-US" dirty="0" smtClean="0">
                <a:solidFill>
                  <a:srgbClr val="7F7F7F"/>
                </a:solidFill>
              </a:rPr>
              <a:t>-input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75948" y="2462118"/>
            <a:ext cx="165250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lgpe</a:t>
            </a:r>
            <a:r>
              <a:rPr lang="en-US" dirty="0" smtClean="0">
                <a:solidFill>
                  <a:srgbClr val="7F7F7F"/>
                </a:solidFill>
              </a:rPr>
              <a:t>-</a:t>
            </a:r>
            <a:r>
              <a:rPr lang="en-US" dirty="0" err="1" smtClean="0">
                <a:solidFill>
                  <a:srgbClr val="7F7F7F"/>
                </a:solidFill>
              </a:rPr>
              <a:t>ipX</a:t>
            </a:r>
            <a:r>
              <a:rPr lang="en-US" dirty="0" smtClean="0">
                <a:solidFill>
                  <a:srgbClr val="7F7F7F"/>
                </a:solidFill>
              </a:rPr>
              <a:t>-lookup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9" name="Straight Arrow Connector 8"/>
          <p:cNvCxnSpPr>
            <a:stCxn id="58" idx="3"/>
            <a:endCxn id="10" idx="1"/>
          </p:cNvCxnSpPr>
          <p:nvPr/>
        </p:nvCxnSpPr>
        <p:spPr>
          <a:xfrm>
            <a:off x="3788856" y="3613868"/>
            <a:ext cx="409595" cy="16215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198451" y="5050780"/>
            <a:ext cx="97533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ipX</a:t>
            </a:r>
            <a:r>
              <a:rPr lang="en-US" dirty="0" smtClean="0">
                <a:solidFill>
                  <a:srgbClr val="7F7F7F"/>
                </a:solidFill>
              </a:rPr>
              <a:t>-local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231822" y="2462118"/>
            <a:ext cx="116570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lisp-</a:t>
            </a:r>
            <a:r>
              <a:rPr lang="en-US" dirty="0" err="1" smtClean="0">
                <a:solidFill>
                  <a:srgbClr val="7F7F7F"/>
                </a:solidFill>
              </a:rPr>
              <a:t>gpe</a:t>
            </a:r>
            <a:r>
              <a:rPr lang="en-US" dirty="0" smtClean="0">
                <a:solidFill>
                  <a:srgbClr val="7F7F7F"/>
                </a:solidFill>
              </a:rPr>
              <a:t>-</a:t>
            </a:r>
            <a:r>
              <a:rPr lang="en-US" dirty="0" err="1" smtClean="0">
                <a:solidFill>
                  <a:srgbClr val="7F7F7F"/>
                </a:solidFill>
              </a:rPr>
              <a:t>tx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96328" y="5025428"/>
            <a:ext cx="167098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ipX</a:t>
            </a:r>
            <a:r>
              <a:rPr lang="en-US" dirty="0" smtClean="0">
                <a:solidFill>
                  <a:srgbClr val="7F7F7F"/>
                </a:solidFill>
              </a:rPr>
              <a:t>-</a:t>
            </a:r>
            <a:r>
              <a:rPr lang="en-US" dirty="0" err="1" smtClean="0">
                <a:solidFill>
                  <a:srgbClr val="7F7F7F"/>
                </a:solidFill>
              </a:rPr>
              <a:t>udp</a:t>
            </a:r>
            <a:r>
              <a:rPr lang="en-US" dirty="0" smtClean="0">
                <a:solidFill>
                  <a:srgbClr val="7F7F7F"/>
                </a:solidFill>
              </a:rPr>
              <a:t>-lookup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965933" y="4127612"/>
            <a:ext cx="184121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lisp-</a:t>
            </a:r>
            <a:r>
              <a:rPr lang="en-US" dirty="0" err="1" smtClean="0">
                <a:solidFill>
                  <a:srgbClr val="7F7F7F"/>
                </a:solidFill>
              </a:rPr>
              <a:t>gpe</a:t>
            </a:r>
            <a:r>
              <a:rPr lang="en-US" dirty="0" smtClean="0">
                <a:solidFill>
                  <a:srgbClr val="7F7F7F"/>
                </a:solidFill>
              </a:rPr>
              <a:t>-</a:t>
            </a:r>
            <a:r>
              <a:rPr lang="en-US" dirty="0" err="1" smtClean="0">
                <a:solidFill>
                  <a:srgbClr val="7F7F7F"/>
                </a:solidFill>
              </a:rPr>
              <a:t>ipX</a:t>
            </a:r>
            <a:r>
              <a:rPr lang="en-US" dirty="0" smtClean="0">
                <a:solidFill>
                  <a:srgbClr val="7F7F7F"/>
                </a:solidFill>
              </a:rPr>
              <a:t>-input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46" name="Straight Arrow Connector 45"/>
          <p:cNvCxnSpPr>
            <a:stCxn id="6" idx="3"/>
            <a:endCxn id="31" idx="0"/>
          </p:cNvCxnSpPr>
          <p:nvPr/>
        </p:nvCxnSpPr>
        <p:spPr>
          <a:xfrm>
            <a:off x="5728452" y="2646784"/>
            <a:ext cx="492535" cy="6962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10" idx="3"/>
            <a:endCxn id="18" idx="1"/>
          </p:cNvCxnSpPr>
          <p:nvPr/>
        </p:nvCxnSpPr>
        <p:spPr>
          <a:xfrm flipV="1">
            <a:off x="5173783" y="5210094"/>
            <a:ext cx="1222545" cy="253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18" idx="3"/>
            <a:endCxn id="19" idx="1"/>
          </p:cNvCxnSpPr>
          <p:nvPr/>
        </p:nvCxnSpPr>
        <p:spPr>
          <a:xfrm flipV="1">
            <a:off x="8067316" y="4312278"/>
            <a:ext cx="898617" cy="8978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7930220" y="4518034"/>
            <a:ext cx="6014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4341</a:t>
            </a:r>
            <a:endParaRPr lang="en-US" sz="1600" dirty="0"/>
          </a:p>
        </p:txBody>
      </p:sp>
      <p:cxnSp>
        <p:nvCxnSpPr>
          <p:cNvPr id="277" name="Curved Connector 276"/>
          <p:cNvCxnSpPr>
            <a:stCxn id="19" idx="1"/>
            <a:endCxn id="4" idx="2"/>
          </p:cNvCxnSpPr>
          <p:nvPr/>
        </p:nvCxnSpPr>
        <p:spPr>
          <a:xfrm rot="10800000">
            <a:off x="1371775" y="3798534"/>
            <a:ext cx="7594158" cy="513744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7" name="TextBox 286"/>
          <p:cNvSpPr txBox="1"/>
          <p:nvPr/>
        </p:nvSpPr>
        <p:spPr>
          <a:xfrm>
            <a:off x="10512407" y="1914654"/>
            <a:ext cx="62754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iface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288" name="Straight Arrow Connector 287"/>
          <p:cNvCxnSpPr>
            <a:stCxn id="14" idx="3"/>
            <a:endCxn id="287" idx="1"/>
          </p:cNvCxnSpPr>
          <p:nvPr/>
        </p:nvCxnSpPr>
        <p:spPr>
          <a:xfrm flipV="1">
            <a:off x="8397526" y="2099320"/>
            <a:ext cx="2114881" cy="547464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853524" y="2099320"/>
            <a:ext cx="106356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eth-input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51" name="Straight Arrow Connector 50"/>
          <p:cNvCxnSpPr>
            <a:stCxn id="41" idx="2"/>
            <a:endCxn id="4" idx="0"/>
          </p:cNvCxnSpPr>
          <p:nvPr/>
        </p:nvCxnSpPr>
        <p:spPr>
          <a:xfrm flipH="1">
            <a:off x="1371775" y="2468652"/>
            <a:ext cx="13530" cy="9605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2606032" y="3429202"/>
            <a:ext cx="118282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ipX</a:t>
            </a:r>
            <a:r>
              <a:rPr lang="en-US" dirty="0" smtClean="0">
                <a:solidFill>
                  <a:srgbClr val="7F7F7F"/>
                </a:solidFill>
              </a:rPr>
              <a:t>-lookup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60" name="Straight Arrow Connector 59"/>
          <p:cNvCxnSpPr>
            <a:stCxn id="4" idx="3"/>
            <a:endCxn id="58" idx="1"/>
          </p:cNvCxnSpPr>
          <p:nvPr/>
        </p:nvCxnSpPr>
        <p:spPr>
          <a:xfrm>
            <a:off x="1890026" y="3613868"/>
            <a:ext cx="71600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91" idx="2"/>
            <a:endCxn id="41" idx="0"/>
          </p:cNvCxnSpPr>
          <p:nvPr/>
        </p:nvCxnSpPr>
        <p:spPr>
          <a:xfrm flipH="1">
            <a:off x="1385305" y="1654011"/>
            <a:ext cx="2938" cy="4453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782404" y="1284679"/>
            <a:ext cx="121167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dpdk</a:t>
            </a:r>
            <a:r>
              <a:rPr lang="en-US" dirty="0" smtClean="0">
                <a:solidFill>
                  <a:srgbClr val="7F7F7F"/>
                </a:solidFill>
              </a:rPr>
              <a:t>-input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64" name="Straight Arrow Connector 63"/>
          <p:cNvCxnSpPr>
            <a:stCxn id="58" idx="3"/>
            <a:endCxn id="6" idx="1"/>
          </p:cNvCxnSpPr>
          <p:nvPr/>
        </p:nvCxnSpPr>
        <p:spPr>
          <a:xfrm flipV="1">
            <a:off x="3788856" y="2646784"/>
            <a:ext cx="287092" cy="9670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556167" y="5530843"/>
            <a:ext cx="1425775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7F7F7F"/>
                </a:solidFill>
              </a:rPr>
              <a:t>data-plane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909844" y="3343037"/>
            <a:ext cx="62228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lispX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32" name="Straight Arrow Connector 31"/>
          <p:cNvCxnSpPr>
            <a:stCxn id="31" idx="0"/>
            <a:endCxn id="14" idx="1"/>
          </p:cNvCxnSpPr>
          <p:nvPr/>
        </p:nvCxnSpPr>
        <p:spPr>
          <a:xfrm flipV="1">
            <a:off x="6220987" y="2646784"/>
            <a:ext cx="1010835" cy="6962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9008069" y="2510035"/>
            <a:ext cx="13485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/>
              <a:t>r</a:t>
            </a:r>
            <a:r>
              <a:rPr lang="en-US" sz="1600" smtClean="0"/>
              <a:t>ecirculate via</a:t>
            </a:r>
          </a:p>
          <a:p>
            <a:pPr algn="ctr"/>
            <a:r>
              <a:rPr lang="en-US" sz="1600" dirty="0" smtClean="0"/>
              <a:t> </a:t>
            </a:r>
            <a:r>
              <a:rPr lang="en-US" sz="1600" dirty="0" err="1" smtClean="0"/>
              <a:t>ip</a:t>
            </a:r>
            <a:r>
              <a:rPr lang="en-US" sz="1600" dirty="0" err="1"/>
              <a:t>X</a:t>
            </a:r>
            <a:r>
              <a:rPr lang="en-US" sz="1600" dirty="0" smtClean="0"/>
              <a:t>-lookup</a:t>
            </a:r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8965933" y="5258725"/>
            <a:ext cx="1358064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lisp-</a:t>
            </a:r>
            <a:r>
              <a:rPr lang="en-US" dirty="0" err="1" smtClean="0">
                <a:solidFill>
                  <a:srgbClr val="7F7F7F"/>
                </a:solidFill>
              </a:rPr>
              <a:t>cp</a:t>
            </a:r>
            <a:r>
              <a:rPr lang="en-US" dirty="0" smtClean="0">
                <a:solidFill>
                  <a:srgbClr val="7F7F7F"/>
                </a:solidFill>
              </a:rPr>
              <a:t>-input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30" name="Straight Arrow Connector 29"/>
          <p:cNvCxnSpPr>
            <a:stCxn id="18" idx="3"/>
            <a:endCxn id="29" idx="1"/>
          </p:cNvCxnSpPr>
          <p:nvPr/>
        </p:nvCxnSpPr>
        <p:spPr>
          <a:xfrm>
            <a:off x="8067316" y="5210094"/>
            <a:ext cx="898617" cy="2332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947737" y="5390899"/>
            <a:ext cx="6014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4342</a:t>
            </a:r>
            <a:endParaRPr lang="en-US" sz="1600"/>
          </a:p>
        </p:txBody>
      </p:sp>
      <p:sp>
        <p:nvSpPr>
          <p:cNvPr id="34" name="TextBox 33"/>
          <p:cNvSpPr txBox="1"/>
          <p:nvPr/>
        </p:nvSpPr>
        <p:spPr>
          <a:xfrm>
            <a:off x="7109347" y="1532364"/>
            <a:ext cx="1504386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lisp-</a:t>
            </a:r>
            <a:r>
              <a:rPr lang="en-US" dirty="0" err="1" smtClean="0">
                <a:solidFill>
                  <a:srgbClr val="7F7F7F"/>
                </a:solidFill>
              </a:rPr>
              <a:t>cp</a:t>
            </a:r>
            <a:r>
              <a:rPr lang="en-US" dirty="0" smtClean="0">
                <a:solidFill>
                  <a:srgbClr val="7F7F7F"/>
                </a:solidFill>
              </a:rPr>
              <a:t>-lookup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35" name="Straight Arrow Connector 34"/>
          <p:cNvCxnSpPr>
            <a:stCxn id="6" idx="3"/>
            <a:endCxn id="34" idx="1"/>
          </p:cNvCxnSpPr>
          <p:nvPr/>
        </p:nvCxnSpPr>
        <p:spPr>
          <a:xfrm flipV="1">
            <a:off x="5728452" y="1717030"/>
            <a:ext cx="1380895" cy="9297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4" idx="3"/>
            <a:endCxn id="287" idx="1"/>
          </p:cNvCxnSpPr>
          <p:nvPr/>
        </p:nvCxnSpPr>
        <p:spPr>
          <a:xfrm>
            <a:off x="8613733" y="1717030"/>
            <a:ext cx="1898674" cy="382290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7914472" y="5139891"/>
            <a:ext cx="1051461" cy="653216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6731502" y="4382482"/>
            <a:ext cx="3332047" cy="67734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Register 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lisp-</a:t>
            </a:r>
            <a:r>
              <a:rPr lang="en-US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cp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-input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as handler of UDP port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4342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packets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158855" y="5530843"/>
            <a:ext cx="1443408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control-plane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8/24/16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LinuxCon North America 2016</a:t>
            </a:r>
            <a:endParaRPr lang="en-US"/>
          </a:p>
        </p:txBody>
      </p:sp>
      <p:sp>
        <p:nvSpPr>
          <p:cNvPr id="43" name="Title 1"/>
          <p:cNvSpPr txBox="1">
            <a:spLocks/>
          </p:cNvSpPr>
          <p:nvPr/>
        </p:nvSpPr>
        <p:spPr>
          <a:xfrm>
            <a:off x="558800" y="214861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F7323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ONE node graph </a:t>
            </a:r>
            <a:r>
              <a:rPr lang="en-US" dirty="0" err="1" smtClean="0"/>
              <a:t>init</a:t>
            </a:r>
            <a:r>
              <a:rPr lang="en-US" dirty="0" smtClean="0"/>
              <a:t> - </a:t>
            </a:r>
            <a:r>
              <a:rPr lang="en-US" dirty="0" err="1"/>
              <a:t>c</a:t>
            </a:r>
            <a:r>
              <a:rPr lang="en-US" dirty="0" err="1" smtClean="0"/>
              <a:t>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68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3524" y="3429202"/>
            <a:ext cx="103650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ipX</a:t>
            </a:r>
            <a:r>
              <a:rPr lang="en-US" dirty="0" smtClean="0">
                <a:solidFill>
                  <a:srgbClr val="7F7F7F"/>
                </a:solidFill>
              </a:rPr>
              <a:t>-input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75948" y="2462118"/>
            <a:ext cx="165250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lgpe</a:t>
            </a:r>
            <a:r>
              <a:rPr lang="en-US" dirty="0" smtClean="0">
                <a:solidFill>
                  <a:srgbClr val="7F7F7F"/>
                </a:solidFill>
              </a:rPr>
              <a:t>-</a:t>
            </a:r>
            <a:r>
              <a:rPr lang="en-US" dirty="0" err="1" smtClean="0">
                <a:solidFill>
                  <a:srgbClr val="7F7F7F"/>
                </a:solidFill>
              </a:rPr>
              <a:t>ipX</a:t>
            </a:r>
            <a:r>
              <a:rPr lang="en-US" dirty="0" smtClean="0">
                <a:solidFill>
                  <a:srgbClr val="7F7F7F"/>
                </a:solidFill>
              </a:rPr>
              <a:t>-lookup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9" name="Straight Arrow Connector 8"/>
          <p:cNvCxnSpPr>
            <a:stCxn id="58" idx="3"/>
            <a:endCxn id="10" idx="1"/>
          </p:cNvCxnSpPr>
          <p:nvPr/>
        </p:nvCxnSpPr>
        <p:spPr>
          <a:xfrm>
            <a:off x="3788856" y="3613868"/>
            <a:ext cx="409595" cy="16215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198451" y="5050780"/>
            <a:ext cx="97533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ipX</a:t>
            </a:r>
            <a:r>
              <a:rPr lang="en-US" dirty="0" smtClean="0">
                <a:solidFill>
                  <a:srgbClr val="7F7F7F"/>
                </a:solidFill>
              </a:rPr>
              <a:t>-local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231822" y="2462118"/>
            <a:ext cx="116570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lisp-</a:t>
            </a:r>
            <a:r>
              <a:rPr lang="en-US" dirty="0" err="1" smtClean="0">
                <a:solidFill>
                  <a:srgbClr val="7F7F7F"/>
                </a:solidFill>
              </a:rPr>
              <a:t>gpe</a:t>
            </a:r>
            <a:r>
              <a:rPr lang="en-US" dirty="0" smtClean="0">
                <a:solidFill>
                  <a:srgbClr val="7F7F7F"/>
                </a:solidFill>
              </a:rPr>
              <a:t>-</a:t>
            </a:r>
            <a:r>
              <a:rPr lang="en-US" dirty="0" err="1" smtClean="0">
                <a:solidFill>
                  <a:srgbClr val="7F7F7F"/>
                </a:solidFill>
              </a:rPr>
              <a:t>tx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96328" y="5025428"/>
            <a:ext cx="167098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ipX</a:t>
            </a:r>
            <a:r>
              <a:rPr lang="en-US" dirty="0" smtClean="0">
                <a:solidFill>
                  <a:srgbClr val="7F7F7F"/>
                </a:solidFill>
              </a:rPr>
              <a:t>-</a:t>
            </a:r>
            <a:r>
              <a:rPr lang="en-US" dirty="0" err="1" smtClean="0">
                <a:solidFill>
                  <a:srgbClr val="7F7F7F"/>
                </a:solidFill>
              </a:rPr>
              <a:t>udp</a:t>
            </a:r>
            <a:r>
              <a:rPr lang="en-US" dirty="0" smtClean="0">
                <a:solidFill>
                  <a:srgbClr val="7F7F7F"/>
                </a:solidFill>
              </a:rPr>
              <a:t>-lookup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965933" y="4127612"/>
            <a:ext cx="184121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lisp-</a:t>
            </a:r>
            <a:r>
              <a:rPr lang="en-US" dirty="0" err="1" smtClean="0">
                <a:solidFill>
                  <a:srgbClr val="7F7F7F"/>
                </a:solidFill>
              </a:rPr>
              <a:t>gpe</a:t>
            </a:r>
            <a:r>
              <a:rPr lang="en-US" dirty="0" smtClean="0">
                <a:solidFill>
                  <a:srgbClr val="7F7F7F"/>
                </a:solidFill>
              </a:rPr>
              <a:t>-</a:t>
            </a:r>
            <a:r>
              <a:rPr lang="en-US" dirty="0" err="1" smtClean="0">
                <a:solidFill>
                  <a:srgbClr val="7F7F7F"/>
                </a:solidFill>
              </a:rPr>
              <a:t>ipX</a:t>
            </a:r>
            <a:r>
              <a:rPr lang="en-US" dirty="0" smtClean="0">
                <a:solidFill>
                  <a:srgbClr val="7F7F7F"/>
                </a:solidFill>
              </a:rPr>
              <a:t>-input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46" name="Straight Arrow Connector 45"/>
          <p:cNvCxnSpPr>
            <a:stCxn id="6" idx="3"/>
            <a:endCxn id="31" idx="0"/>
          </p:cNvCxnSpPr>
          <p:nvPr/>
        </p:nvCxnSpPr>
        <p:spPr>
          <a:xfrm>
            <a:off x="5728452" y="2646784"/>
            <a:ext cx="492535" cy="6962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10" idx="3"/>
            <a:endCxn id="18" idx="1"/>
          </p:cNvCxnSpPr>
          <p:nvPr/>
        </p:nvCxnSpPr>
        <p:spPr>
          <a:xfrm flipV="1">
            <a:off x="5173783" y="5210094"/>
            <a:ext cx="1222545" cy="253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18" idx="3"/>
            <a:endCxn id="19" idx="1"/>
          </p:cNvCxnSpPr>
          <p:nvPr/>
        </p:nvCxnSpPr>
        <p:spPr>
          <a:xfrm flipV="1">
            <a:off x="8067316" y="4312278"/>
            <a:ext cx="898617" cy="8978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7930220" y="4518034"/>
            <a:ext cx="6014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4341</a:t>
            </a:r>
            <a:endParaRPr lang="en-US" sz="1600" dirty="0"/>
          </a:p>
        </p:txBody>
      </p:sp>
      <p:cxnSp>
        <p:nvCxnSpPr>
          <p:cNvPr id="277" name="Curved Connector 276"/>
          <p:cNvCxnSpPr>
            <a:stCxn id="19" idx="1"/>
            <a:endCxn id="4" idx="2"/>
          </p:cNvCxnSpPr>
          <p:nvPr/>
        </p:nvCxnSpPr>
        <p:spPr>
          <a:xfrm rot="10800000">
            <a:off x="1371775" y="3798534"/>
            <a:ext cx="7594158" cy="513744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7" name="TextBox 286"/>
          <p:cNvSpPr txBox="1"/>
          <p:nvPr/>
        </p:nvSpPr>
        <p:spPr>
          <a:xfrm>
            <a:off x="10512407" y="1914654"/>
            <a:ext cx="62754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iface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288" name="Straight Arrow Connector 287"/>
          <p:cNvCxnSpPr>
            <a:stCxn id="14" idx="3"/>
            <a:endCxn id="287" idx="1"/>
          </p:cNvCxnSpPr>
          <p:nvPr/>
        </p:nvCxnSpPr>
        <p:spPr>
          <a:xfrm flipV="1">
            <a:off x="8397526" y="2099320"/>
            <a:ext cx="2114881" cy="547464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853524" y="2099320"/>
            <a:ext cx="106356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eth-input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51" name="Straight Arrow Connector 50"/>
          <p:cNvCxnSpPr>
            <a:stCxn id="41" idx="2"/>
            <a:endCxn id="4" idx="0"/>
          </p:cNvCxnSpPr>
          <p:nvPr/>
        </p:nvCxnSpPr>
        <p:spPr>
          <a:xfrm flipH="1">
            <a:off x="1371775" y="2468652"/>
            <a:ext cx="13530" cy="9605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2606032" y="3429202"/>
            <a:ext cx="118282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ipX</a:t>
            </a:r>
            <a:r>
              <a:rPr lang="en-US" dirty="0" smtClean="0">
                <a:solidFill>
                  <a:srgbClr val="7F7F7F"/>
                </a:solidFill>
              </a:rPr>
              <a:t>-lookup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60" name="Straight Arrow Connector 59"/>
          <p:cNvCxnSpPr>
            <a:stCxn id="4" idx="3"/>
            <a:endCxn id="58" idx="1"/>
          </p:cNvCxnSpPr>
          <p:nvPr/>
        </p:nvCxnSpPr>
        <p:spPr>
          <a:xfrm>
            <a:off x="1890026" y="3613868"/>
            <a:ext cx="71600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91" idx="2"/>
            <a:endCxn id="41" idx="0"/>
          </p:cNvCxnSpPr>
          <p:nvPr/>
        </p:nvCxnSpPr>
        <p:spPr>
          <a:xfrm flipH="1">
            <a:off x="1385305" y="1654011"/>
            <a:ext cx="2938" cy="4453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782404" y="1284679"/>
            <a:ext cx="121167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dpdk</a:t>
            </a:r>
            <a:r>
              <a:rPr lang="en-US" dirty="0" smtClean="0">
                <a:solidFill>
                  <a:srgbClr val="7F7F7F"/>
                </a:solidFill>
              </a:rPr>
              <a:t>-input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64" name="Straight Arrow Connector 63"/>
          <p:cNvCxnSpPr>
            <a:stCxn id="58" idx="3"/>
            <a:endCxn id="6" idx="1"/>
          </p:cNvCxnSpPr>
          <p:nvPr/>
        </p:nvCxnSpPr>
        <p:spPr>
          <a:xfrm flipV="1">
            <a:off x="3788856" y="2646784"/>
            <a:ext cx="287092" cy="9670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556167" y="5530843"/>
            <a:ext cx="1425775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7F7F7F"/>
                </a:solidFill>
              </a:rPr>
              <a:t>data-plane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909844" y="3343037"/>
            <a:ext cx="62228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lispX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32" name="Straight Arrow Connector 31"/>
          <p:cNvCxnSpPr>
            <a:stCxn id="31" idx="0"/>
            <a:endCxn id="14" idx="1"/>
          </p:cNvCxnSpPr>
          <p:nvPr/>
        </p:nvCxnSpPr>
        <p:spPr>
          <a:xfrm flipV="1">
            <a:off x="6220987" y="2646784"/>
            <a:ext cx="1010835" cy="6962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9008069" y="2510035"/>
            <a:ext cx="13485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/>
              <a:t>r</a:t>
            </a:r>
            <a:r>
              <a:rPr lang="en-US" sz="1600" smtClean="0"/>
              <a:t>ecirculate via</a:t>
            </a:r>
          </a:p>
          <a:p>
            <a:pPr algn="ctr"/>
            <a:r>
              <a:rPr lang="en-US" sz="1600" dirty="0" smtClean="0"/>
              <a:t> </a:t>
            </a:r>
            <a:r>
              <a:rPr lang="en-US" sz="1600" dirty="0" err="1" smtClean="0"/>
              <a:t>ip</a:t>
            </a:r>
            <a:r>
              <a:rPr lang="en-US" sz="1600" dirty="0" err="1"/>
              <a:t>X</a:t>
            </a:r>
            <a:r>
              <a:rPr lang="en-US" sz="1600" dirty="0" smtClean="0"/>
              <a:t>-lookup</a:t>
            </a:r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8965933" y="5258725"/>
            <a:ext cx="1358064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lisp-</a:t>
            </a:r>
            <a:r>
              <a:rPr lang="en-US" dirty="0" err="1" smtClean="0">
                <a:solidFill>
                  <a:srgbClr val="7F7F7F"/>
                </a:solidFill>
              </a:rPr>
              <a:t>cp</a:t>
            </a:r>
            <a:r>
              <a:rPr lang="en-US" dirty="0" smtClean="0">
                <a:solidFill>
                  <a:srgbClr val="7F7F7F"/>
                </a:solidFill>
              </a:rPr>
              <a:t>-input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30" name="Straight Arrow Connector 29"/>
          <p:cNvCxnSpPr>
            <a:stCxn id="18" idx="3"/>
            <a:endCxn id="29" idx="1"/>
          </p:cNvCxnSpPr>
          <p:nvPr/>
        </p:nvCxnSpPr>
        <p:spPr>
          <a:xfrm>
            <a:off x="8067316" y="5210094"/>
            <a:ext cx="898617" cy="2332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947737" y="5390899"/>
            <a:ext cx="6014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4342</a:t>
            </a:r>
            <a:endParaRPr lang="en-US" sz="1600"/>
          </a:p>
        </p:txBody>
      </p:sp>
      <p:sp>
        <p:nvSpPr>
          <p:cNvPr id="34" name="TextBox 33"/>
          <p:cNvSpPr txBox="1"/>
          <p:nvPr/>
        </p:nvSpPr>
        <p:spPr>
          <a:xfrm>
            <a:off x="7109347" y="1532364"/>
            <a:ext cx="1504386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lisp-</a:t>
            </a:r>
            <a:r>
              <a:rPr lang="en-US" dirty="0" err="1" smtClean="0">
                <a:solidFill>
                  <a:srgbClr val="7F7F7F"/>
                </a:solidFill>
              </a:rPr>
              <a:t>cp</a:t>
            </a:r>
            <a:r>
              <a:rPr lang="en-US" dirty="0" smtClean="0">
                <a:solidFill>
                  <a:srgbClr val="7F7F7F"/>
                </a:solidFill>
              </a:rPr>
              <a:t>-lookup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35" name="Straight Arrow Connector 34"/>
          <p:cNvCxnSpPr>
            <a:stCxn id="6" idx="3"/>
            <a:endCxn id="34" idx="1"/>
          </p:cNvCxnSpPr>
          <p:nvPr/>
        </p:nvCxnSpPr>
        <p:spPr>
          <a:xfrm flipV="1">
            <a:off x="5728452" y="1717030"/>
            <a:ext cx="1380895" cy="9297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4" idx="3"/>
            <a:endCxn id="287" idx="1"/>
          </p:cNvCxnSpPr>
          <p:nvPr/>
        </p:nvCxnSpPr>
        <p:spPr>
          <a:xfrm>
            <a:off x="8613733" y="1717030"/>
            <a:ext cx="1898674" cy="382290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7231823" y="3216165"/>
            <a:ext cx="2287562" cy="610023"/>
          </a:xfrm>
          <a:prstGeom prst="rect">
            <a:avLst/>
          </a:prstGeom>
          <a:noFill/>
          <a:ln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406814" y="3336869"/>
            <a:ext cx="854016" cy="369332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classify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513864" y="3848104"/>
            <a:ext cx="12386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ipsec</a:t>
            </a:r>
            <a:r>
              <a:rPr lang="en-US" sz="1600" dirty="0" smtClean="0"/>
              <a:t>-output</a:t>
            </a:r>
            <a:endParaRPr lang="en-US" sz="1600" dirty="0"/>
          </a:p>
        </p:txBody>
      </p:sp>
      <p:sp>
        <p:nvSpPr>
          <p:cNvPr id="43" name="TextBox 42"/>
          <p:cNvSpPr txBox="1"/>
          <p:nvPr/>
        </p:nvSpPr>
        <p:spPr>
          <a:xfrm>
            <a:off x="8501150" y="3346135"/>
            <a:ext cx="902811" cy="369332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encrypt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88021" y="4344389"/>
            <a:ext cx="1227324" cy="369332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ipsec</a:t>
            </a:r>
            <a:r>
              <a:rPr lang="en-US" dirty="0">
                <a:solidFill>
                  <a:srgbClr val="7F7F7F"/>
                </a:solidFill>
              </a:rPr>
              <a:t>-</a:t>
            </a:r>
            <a:r>
              <a:rPr lang="en-US" dirty="0" smtClean="0">
                <a:solidFill>
                  <a:srgbClr val="7F7F7F"/>
                </a:solidFill>
              </a:rPr>
              <a:t>input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158855" y="6056127"/>
            <a:ext cx="1425775" cy="369332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rgbClr val="7F7F7F"/>
                </a:solidFill>
              </a:rPr>
              <a:t>iface</a:t>
            </a:r>
            <a:r>
              <a:rPr lang="en-US" dirty="0" smtClean="0">
                <a:solidFill>
                  <a:srgbClr val="7F7F7F"/>
                </a:solidFill>
              </a:rPr>
              <a:t>-feature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 flipV="1">
            <a:off x="6532130" y="3521177"/>
            <a:ext cx="699693" cy="652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1001683" y="3798534"/>
            <a:ext cx="370092" cy="54585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158855" y="5530843"/>
            <a:ext cx="1443408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control-plane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8/24/16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LinuxCon North America 2016</a:t>
            </a:r>
            <a:endParaRPr lang="en-US"/>
          </a:p>
        </p:txBody>
      </p:sp>
      <p:sp>
        <p:nvSpPr>
          <p:cNvPr id="50" name="Title 1"/>
          <p:cNvSpPr txBox="1">
            <a:spLocks/>
          </p:cNvSpPr>
          <p:nvPr/>
        </p:nvSpPr>
        <p:spPr>
          <a:xfrm>
            <a:off x="558800" y="214861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F7323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ONE node graph </a:t>
            </a:r>
            <a:r>
              <a:rPr lang="en-US" dirty="0" err="1" smtClean="0"/>
              <a:t>init</a:t>
            </a:r>
            <a:r>
              <a:rPr lang="en-US" dirty="0" smtClean="0"/>
              <a:t> – features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66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Straight Connector 23"/>
          <p:cNvCxnSpPr/>
          <p:nvPr/>
        </p:nvCxnSpPr>
        <p:spPr>
          <a:xfrm>
            <a:off x="7605317" y="2731008"/>
            <a:ext cx="0" cy="275539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362556" y="2731008"/>
            <a:ext cx="0" cy="275539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5"/>
          <p:cNvPicPr>
            <a:picLocks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752080" y="3738880"/>
            <a:ext cx="1432560" cy="975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Picture 25"/>
          <p:cNvPicPr>
            <a:picLocks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770953" y="3738880"/>
            <a:ext cx="1432560" cy="975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25"/>
          <p:cNvPicPr>
            <a:picLocks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450080" y="3359826"/>
            <a:ext cx="3302000" cy="1496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Router symbol by cyberscooty -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1593" y="3924758"/>
            <a:ext cx="583966" cy="38308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Router symbol by cyberscooty -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993" y="3924758"/>
            <a:ext cx="583966" cy="38308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Simple PC by hector gomez - Simple isometric p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3841" y="3661492"/>
            <a:ext cx="615584" cy="75810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Simple PC by hector gomez - Simple isometric p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0552" y="3738880"/>
            <a:ext cx="615584" cy="75810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TextBox 35"/>
          <p:cNvSpPr txBox="1"/>
          <p:nvPr/>
        </p:nvSpPr>
        <p:spPr>
          <a:xfrm>
            <a:off x="3881911" y="3476826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VPP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605317" y="3476826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VPP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5522438" y="1862693"/>
            <a:ext cx="1157283" cy="53253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Mapping System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246910" y="5036190"/>
            <a:ext cx="866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overlay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034940" y="5117068"/>
            <a:ext cx="866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overlay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522438" y="5117068"/>
            <a:ext cx="1009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underlay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065489" y="1363067"/>
            <a:ext cx="22165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accent2"/>
                </a:solidFill>
              </a:rPr>
              <a:t>Overlay Control </a:t>
            </a:r>
            <a:r>
              <a:rPr lang="en-US" dirty="0" smtClean="0">
                <a:solidFill>
                  <a:schemeClr val="accent2"/>
                </a:solidFill>
              </a:rPr>
              <a:t>Plane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8/24/16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LinuxCon North America 2016</a:t>
            </a:r>
            <a:endParaRPr lang="en-US"/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406400" y="62461"/>
            <a:ext cx="10515600" cy="1325563"/>
          </a:xfrm>
        </p:spPr>
        <p:txBody>
          <a:bodyPr/>
          <a:lstStyle/>
          <a:p>
            <a:r>
              <a:rPr lang="en-US" dirty="0" smtClean="0"/>
              <a:t>Overlay Features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71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520"/>
    </mc:Choice>
    <mc:Fallback xmlns="">
      <p:transition spd="slow" advTm="4352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17561" y="3162442"/>
            <a:ext cx="92044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7F7F7F"/>
                </a:solidFill>
              </a:rPr>
              <a:t>l2-input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9" name="Straight Arrow Connector 8"/>
          <p:cNvCxnSpPr>
            <a:stCxn id="39" idx="2"/>
            <a:endCxn id="46" idx="0"/>
          </p:cNvCxnSpPr>
          <p:nvPr/>
        </p:nvCxnSpPr>
        <p:spPr>
          <a:xfrm>
            <a:off x="942140" y="3536441"/>
            <a:ext cx="0" cy="5789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454739" y="5025428"/>
            <a:ext cx="97533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ipX</a:t>
            </a:r>
            <a:r>
              <a:rPr lang="en-US" dirty="0" smtClean="0">
                <a:solidFill>
                  <a:srgbClr val="7F7F7F"/>
                </a:solidFill>
              </a:rPr>
              <a:t>-local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96328" y="5025428"/>
            <a:ext cx="167098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ipX</a:t>
            </a:r>
            <a:r>
              <a:rPr lang="en-US" dirty="0" smtClean="0">
                <a:solidFill>
                  <a:srgbClr val="7F7F7F"/>
                </a:solidFill>
              </a:rPr>
              <a:t>-</a:t>
            </a:r>
            <a:r>
              <a:rPr lang="en-US" dirty="0" err="1" smtClean="0">
                <a:solidFill>
                  <a:srgbClr val="7F7F7F"/>
                </a:solidFill>
              </a:rPr>
              <a:t>udp</a:t>
            </a:r>
            <a:r>
              <a:rPr lang="en-US" dirty="0" smtClean="0">
                <a:solidFill>
                  <a:srgbClr val="7F7F7F"/>
                </a:solidFill>
              </a:rPr>
              <a:t>-lookup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53" name="Straight Arrow Connector 52"/>
          <p:cNvCxnSpPr>
            <a:stCxn id="10" idx="3"/>
            <a:endCxn id="18" idx="1"/>
          </p:cNvCxnSpPr>
          <p:nvPr/>
        </p:nvCxnSpPr>
        <p:spPr>
          <a:xfrm>
            <a:off x="4430071" y="5210094"/>
            <a:ext cx="196625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853524" y="2099320"/>
            <a:ext cx="106356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eth-input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51" name="Straight Arrow Connector 50"/>
          <p:cNvCxnSpPr>
            <a:stCxn id="41" idx="2"/>
            <a:endCxn id="4" idx="0"/>
          </p:cNvCxnSpPr>
          <p:nvPr/>
        </p:nvCxnSpPr>
        <p:spPr>
          <a:xfrm>
            <a:off x="1385305" y="2468652"/>
            <a:ext cx="792479" cy="6937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4" idx="3"/>
            <a:endCxn id="57" idx="1"/>
          </p:cNvCxnSpPr>
          <p:nvPr/>
        </p:nvCxnSpPr>
        <p:spPr>
          <a:xfrm flipV="1">
            <a:off x="2638006" y="2646784"/>
            <a:ext cx="1966870" cy="7003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91" idx="2"/>
            <a:endCxn id="41" idx="0"/>
          </p:cNvCxnSpPr>
          <p:nvPr/>
        </p:nvCxnSpPr>
        <p:spPr>
          <a:xfrm flipH="1">
            <a:off x="1385305" y="1654011"/>
            <a:ext cx="2938" cy="4453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782404" y="1284679"/>
            <a:ext cx="121167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dpdk</a:t>
            </a:r>
            <a:r>
              <a:rPr lang="en-US" dirty="0" smtClean="0">
                <a:solidFill>
                  <a:srgbClr val="7F7F7F"/>
                </a:solidFill>
              </a:rPr>
              <a:t>-input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56167" y="5530843"/>
            <a:ext cx="1425775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7F7F7F"/>
                </a:solidFill>
              </a:rPr>
              <a:t>data-plane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683182" y="2462118"/>
            <a:ext cx="116570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lisp-</a:t>
            </a:r>
            <a:r>
              <a:rPr lang="en-US" dirty="0" err="1" smtClean="0">
                <a:solidFill>
                  <a:srgbClr val="7F7F7F"/>
                </a:solidFill>
              </a:rPr>
              <a:t>gpe</a:t>
            </a:r>
            <a:r>
              <a:rPr lang="en-US" dirty="0" smtClean="0">
                <a:solidFill>
                  <a:srgbClr val="7F7F7F"/>
                </a:solidFill>
              </a:rPr>
              <a:t>-</a:t>
            </a:r>
            <a:r>
              <a:rPr lang="en-US" dirty="0" err="1" smtClean="0">
                <a:solidFill>
                  <a:srgbClr val="7F7F7F"/>
                </a:solidFill>
              </a:rPr>
              <a:t>tx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965933" y="4127612"/>
            <a:ext cx="184121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lisp-</a:t>
            </a:r>
            <a:r>
              <a:rPr lang="en-US" dirty="0" err="1" smtClean="0">
                <a:solidFill>
                  <a:srgbClr val="7F7F7F"/>
                </a:solidFill>
              </a:rPr>
              <a:t>gpe</a:t>
            </a:r>
            <a:r>
              <a:rPr lang="en-US" dirty="0" smtClean="0">
                <a:solidFill>
                  <a:srgbClr val="7F7F7F"/>
                </a:solidFill>
              </a:rPr>
              <a:t>-</a:t>
            </a:r>
            <a:r>
              <a:rPr lang="en-US" dirty="0" err="1" smtClean="0">
                <a:solidFill>
                  <a:srgbClr val="7F7F7F"/>
                </a:solidFill>
              </a:rPr>
              <a:t>ipX</a:t>
            </a:r>
            <a:r>
              <a:rPr lang="en-US" dirty="0" smtClean="0">
                <a:solidFill>
                  <a:srgbClr val="7F7F7F"/>
                </a:solidFill>
              </a:rPr>
              <a:t>-input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 flipV="1">
            <a:off x="8067316" y="4312278"/>
            <a:ext cx="898617" cy="8978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urved Connector 51"/>
          <p:cNvCxnSpPr>
            <a:endCxn id="4" idx="2"/>
          </p:cNvCxnSpPr>
          <p:nvPr/>
        </p:nvCxnSpPr>
        <p:spPr>
          <a:xfrm rot="10800000">
            <a:off x="2177785" y="3531774"/>
            <a:ext cx="6788149" cy="768312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10512407" y="1914654"/>
            <a:ext cx="62754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iface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55" name="Straight Arrow Connector 54"/>
          <p:cNvCxnSpPr>
            <a:stCxn id="43" idx="3"/>
          </p:cNvCxnSpPr>
          <p:nvPr/>
        </p:nvCxnSpPr>
        <p:spPr>
          <a:xfrm flipV="1">
            <a:off x="7848886" y="2099320"/>
            <a:ext cx="2626945" cy="547464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604876" y="2462118"/>
            <a:ext cx="862737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F7F7F"/>
                </a:solidFill>
              </a:rPr>
              <a:t>l</a:t>
            </a:r>
            <a:r>
              <a:rPr lang="en-US" dirty="0" smtClean="0">
                <a:solidFill>
                  <a:srgbClr val="7F7F7F"/>
                </a:solidFill>
              </a:rPr>
              <a:t>2-lispX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61" name="Straight Arrow Connector 60"/>
          <p:cNvCxnSpPr>
            <a:stCxn id="57" idx="3"/>
            <a:endCxn id="43" idx="1"/>
          </p:cNvCxnSpPr>
          <p:nvPr/>
        </p:nvCxnSpPr>
        <p:spPr>
          <a:xfrm>
            <a:off x="5467613" y="2646784"/>
            <a:ext cx="121556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9008069" y="2510035"/>
            <a:ext cx="13485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/>
              <a:t>r</a:t>
            </a:r>
            <a:r>
              <a:rPr lang="en-US" sz="1600" smtClean="0"/>
              <a:t>ecirculate via</a:t>
            </a:r>
          </a:p>
          <a:p>
            <a:pPr algn="ctr"/>
            <a:r>
              <a:rPr lang="en-US" sz="1600" dirty="0" smtClean="0"/>
              <a:t> </a:t>
            </a:r>
            <a:r>
              <a:rPr lang="en-US" sz="1600" dirty="0" err="1" smtClean="0"/>
              <a:t>ip</a:t>
            </a:r>
            <a:r>
              <a:rPr lang="en-US" sz="1600" dirty="0" err="1"/>
              <a:t>X</a:t>
            </a:r>
            <a:r>
              <a:rPr lang="en-US" sz="1600" dirty="0" smtClean="0"/>
              <a:t>-lookup</a:t>
            </a:r>
            <a:endParaRPr lang="en-US" sz="1600" dirty="0"/>
          </a:p>
        </p:txBody>
      </p:sp>
      <p:sp>
        <p:nvSpPr>
          <p:cNvPr id="39" name="TextBox 38"/>
          <p:cNvSpPr txBox="1"/>
          <p:nvPr/>
        </p:nvSpPr>
        <p:spPr>
          <a:xfrm>
            <a:off x="423889" y="3167109"/>
            <a:ext cx="103650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ipX</a:t>
            </a:r>
            <a:r>
              <a:rPr lang="en-US" dirty="0" smtClean="0">
                <a:solidFill>
                  <a:srgbClr val="7F7F7F"/>
                </a:solidFill>
              </a:rPr>
              <a:t>-input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44" name="Straight Arrow Connector 43"/>
          <p:cNvCxnSpPr>
            <a:stCxn id="41" idx="2"/>
            <a:endCxn id="39" idx="0"/>
          </p:cNvCxnSpPr>
          <p:nvPr/>
        </p:nvCxnSpPr>
        <p:spPr>
          <a:xfrm flipH="1">
            <a:off x="942140" y="2468652"/>
            <a:ext cx="443165" cy="6984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50728" y="4115421"/>
            <a:ext cx="118282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ipX</a:t>
            </a:r>
            <a:r>
              <a:rPr lang="en-US" dirty="0" smtClean="0">
                <a:solidFill>
                  <a:srgbClr val="7F7F7F"/>
                </a:solidFill>
              </a:rPr>
              <a:t>-lookup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59" name="Straight Arrow Connector 58"/>
          <p:cNvCxnSpPr>
            <a:stCxn id="46" idx="2"/>
            <a:endCxn id="10" idx="1"/>
          </p:cNvCxnSpPr>
          <p:nvPr/>
        </p:nvCxnSpPr>
        <p:spPr>
          <a:xfrm>
            <a:off x="942140" y="4484753"/>
            <a:ext cx="2512599" cy="7253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8/24/16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LinuxCon North America 2016</a:t>
            </a:r>
            <a:endParaRPr lang="en-US"/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558800" y="214861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F7323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ONE node graph </a:t>
            </a:r>
            <a:r>
              <a:rPr lang="en-US" dirty="0" err="1" smtClean="0"/>
              <a:t>init</a:t>
            </a:r>
            <a:r>
              <a:rPr lang="en-US" dirty="0" smtClean="0"/>
              <a:t> – L2 </a:t>
            </a:r>
            <a:r>
              <a:rPr lang="en-US" dirty="0" err="1" smtClean="0"/>
              <a:t>dp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92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17561" y="3162442"/>
            <a:ext cx="92044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7F7F7F"/>
                </a:solidFill>
              </a:rPr>
              <a:t>l2-input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9" name="Straight Arrow Connector 8"/>
          <p:cNvCxnSpPr>
            <a:stCxn id="39" idx="2"/>
            <a:endCxn id="46" idx="0"/>
          </p:cNvCxnSpPr>
          <p:nvPr/>
        </p:nvCxnSpPr>
        <p:spPr>
          <a:xfrm>
            <a:off x="942140" y="3536441"/>
            <a:ext cx="0" cy="5789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454739" y="5025428"/>
            <a:ext cx="97533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ipX</a:t>
            </a:r>
            <a:r>
              <a:rPr lang="en-US" dirty="0" smtClean="0">
                <a:solidFill>
                  <a:srgbClr val="7F7F7F"/>
                </a:solidFill>
              </a:rPr>
              <a:t>-local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96328" y="5025428"/>
            <a:ext cx="167098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ipX</a:t>
            </a:r>
            <a:r>
              <a:rPr lang="en-US" dirty="0" smtClean="0">
                <a:solidFill>
                  <a:srgbClr val="7F7F7F"/>
                </a:solidFill>
              </a:rPr>
              <a:t>-</a:t>
            </a:r>
            <a:r>
              <a:rPr lang="en-US" dirty="0" err="1" smtClean="0">
                <a:solidFill>
                  <a:srgbClr val="7F7F7F"/>
                </a:solidFill>
              </a:rPr>
              <a:t>udp</a:t>
            </a:r>
            <a:r>
              <a:rPr lang="en-US" dirty="0" smtClean="0">
                <a:solidFill>
                  <a:srgbClr val="7F7F7F"/>
                </a:solidFill>
              </a:rPr>
              <a:t>-lookup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53" name="Straight Arrow Connector 52"/>
          <p:cNvCxnSpPr>
            <a:stCxn id="10" idx="3"/>
            <a:endCxn id="18" idx="1"/>
          </p:cNvCxnSpPr>
          <p:nvPr/>
        </p:nvCxnSpPr>
        <p:spPr>
          <a:xfrm>
            <a:off x="4430071" y="5210094"/>
            <a:ext cx="196625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853524" y="2099320"/>
            <a:ext cx="106356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eth-input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51" name="Straight Arrow Connector 50"/>
          <p:cNvCxnSpPr>
            <a:stCxn id="41" idx="2"/>
            <a:endCxn id="4" idx="0"/>
          </p:cNvCxnSpPr>
          <p:nvPr/>
        </p:nvCxnSpPr>
        <p:spPr>
          <a:xfrm>
            <a:off x="1385305" y="2468652"/>
            <a:ext cx="792479" cy="6937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4" idx="3"/>
            <a:endCxn id="57" idx="1"/>
          </p:cNvCxnSpPr>
          <p:nvPr/>
        </p:nvCxnSpPr>
        <p:spPr>
          <a:xfrm flipV="1">
            <a:off x="2638006" y="2646784"/>
            <a:ext cx="1966870" cy="7003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91" idx="2"/>
            <a:endCxn id="41" idx="0"/>
          </p:cNvCxnSpPr>
          <p:nvPr/>
        </p:nvCxnSpPr>
        <p:spPr>
          <a:xfrm flipH="1">
            <a:off x="1385305" y="1654011"/>
            <a:ext cx="2938" cy="4453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782404" y="1284679"/>
            <a:ext cx="121167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dpdk</a:t>
            </a:r>
            <a:r>
              <a:rPr lang="en-US" dirty="0" smtClean="0">
                <a:solidFill>
                  <a:srgbClr val="7F7F7F"/>
                </a:solidFill>
              </a:rPr>
              <a:t>-input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56167" y="5530843"/>
            <a:ext cx="1425775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7F7F7F"/>
                </a:solidFill>
              </a:rPr>
              <a:t>data-plane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683182" y="2462118"/>
            <a:ext cx="116570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lisp-</a:t>
            </a:r>
            <a:r>
              <a:rPr lang="en-US" dirty="0" err="1" smtClean="0">
                <a:solidFill>
                  <a:srgbClr val="7F7F7F"/>
                </a:solidFill>
              </a:rPr>
              <a:t>gpe</a:t>
            </a:r>
            <a:r>
              <a:rPr lang="en-US" dirty="0" smtClean="0">
                <a:solidFill>
                  <a:srgbClr val="7F7F7F"/>
                </a:solidFill>
              </a:rPr>
              <a:t>-</a:t>
            </a:r>
            <a:r>
              <a:rPr lang="en-US" dirty="0" err="1" smtClean="0">
                <a:solidFill>
                  <a:srgbClr val="7F7F7F"/>
                </a:solidFill>
              </a:rPr>
              <a:t>tx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965933" y="4127612"/>
            <a:ext cx="184121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lisp-</a:t>
            </a:r>
            <a:r>
              <a:rPr lang="en-US" dirty="0" err="1" smtClean="0">
                <a:solidFill>
                  <a:srgbClr val="7F7F7F"/>
                </a:solidFill>
              </a:rPr>
              <a:t>gpe</a:t>
            </a:r>
            <a:r>
              <a:rPr lang="en-US" dirty="0" smtClean="0">
                <a:solidFill>
                  <a:srgbClr val="7F7F7F"/>
                </a:solidFill>
              </a:rPr>
              <a:t>-</a:t>
            </a:r>
            <a:r>
              <a:rPr lang="en-US" dirty="0" err="1" smtClean="0">
                <a:solidFill>
                  <a:srgbClr val="7F7F7F"/>
                </a:solidFill>
              </a:rPr>
              <a:t>ipX</a:t>
            </a:r>
            <a:r>
              <a:rPr lang="en-US" dirty="0" smtClean="0">
                <a:solidFill>
                  <a:srgbClr val="7F7F7F"/>
                </a:solidFill>
              </a:rPr>
              <a:t>-input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 flipV="1">
            <a:off x="8067316" y="4312278"/>
            <a:ext cx="898617" cy="8978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urved Connector 51"/>
          <p:cNvCxnSpPr>
            <a:endCxn id="4" idx="2"/>
          </p:cNvCxnSpPr>
          <p:nvPr/>
        </p:nvCxnSpPr>
        <p:spPr>
          <a:xfrm rot="10800000">
            <a:off x="2177785" y="3531774"/>
            <a:ext cx="6788149" cy="768312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10512407" y="1914654"/>
            <a:ext cx="62754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iface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55" name="Straight Arrow Connector 54"/>
          <p:cNvCxnSpPr>
            <a:stCxn id="43" idx="3"/>
          </p:cNvCxnSpPr>
          <p:nvPr/>
        </p:nvCxnSpPr>
        <p:spPr>
          <a:xfrm flipV="1">
            <a:off x="7848886" y="2099320"/>
            <a:ext cx="2626945" cy="547464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604876" y="2462118"/>
            <a:ext cx="862737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l2-lispX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61" name="Straight Arrow Connector 60"/>
          <p:cNvCxnSpPr>
            <a:stCxn id="57" idx="3"/>
            <a:endCxn id="43" idx="1"/>
          </p:cNvCxnSpPr>
          <p:nvPr/>
        </p:nvCxnSpPr>
        <p:spPr>
          <a:xfrm>
            <a:off x="5467613" y="2646784"/>
            <a:ext cx="121556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9008069" y="2510035"/>
            <a:ext cx="13485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/>
              <a:t>r</a:t>
            </a:r>
            <a:r>
              <a:rPr lang="en-US" sz="1600" smtClean="0"/>
              <a:t>ecirculate via</a:t>
            </a:r>
          </a:p>
          <a:p>
            <a:pPr algn="ctr"/>
            <a:r>
              <a:rPr lang="en-US" sz="1600" dirty="0" smtClean="0"/>
              <a:t> </a:t>
            </a:r>
            <a:r>
              <a:rPr lang="en-US" sz="1600" dirty="0" err="1" smtClean="0"/>
              <a:t>ip</a:t>
            </a:r>
            <a:r>
              <a:rPr lang="en-US" sz="1600" dirty="0" err="1"/>
              <a:t>X</a:t>
            </a:r>
            <a:r>
              <a:rPr lang="en-US" sz="1600" dirty="0" smtClean="0"/>
              <a:t>-lookup</a:t>
            </a:r>
            <a:endParaRPr lang="en-US" sz="1600" dirty="0"/>
          </a:p>
        </p:txBody>
      </p:sp>
      <p:sp>
        <p:nvSpPr>
          <p:cNvPr id="39" name="TextBox 38"/>
          <p:cNvSpPr txBox="1"/>
          <p:nvPr/>
        </p:nvSpPr>
        <p:spPr>
          <a:xfrm>
            <a:off x="423889" y="3167109"/>
            <a:ext cx="103650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ipX</a:t>
            </a:r>
            <a:r>
              <a:rPr lang="en-US" dirty="0" smtClean="0">
                <a:solidFill>
                  <a:srgbClr val="7F7F7F"/>
                </a:solidFill>
              </a:rPr>
              <a:t>-input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44" name="Straight Arrow Connector 43"/>
          <p:cNvCxnSpPr>
            <a:stCxn id="41" idx="2"/>
            <a:endCxn id="39" idx="0"/>
          </p:cNvCxnSpPr>
          <p:nvPr/>
        </p:nvCxnSpPr>
        <p:spPr>
          <a:xfrm flipH="1">
            <a:off x="942140" y="2468652"/>
            <a:ext cx="443165" cy="6984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50728" y="4115421"/>
            <a:ext cx="118282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ipX</a:t>
            </a:r>
            <a:r>
              <a:rPr lang="en-US" dirty="0" smtClean="0">
                <a:solidFill>
                  <a:srgbClr val="7F7F7F"/>
                </a:solidFill>
              </a:rPr>
              <a:t>-lookup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59" name="Straight Arrow Connector 58"/>
          <p:cNvCxnSpPr>
            <a:stCxn id="46" idx="2"/>
            <a:endCxn id="10" idx="1"/>
          </p:cNvCxnSpPr>
          <p:nvPr/>
        </p:nvCxnSpPr>
        <p:spPr>
          <a:xfrm>
            <a:off x="942140" y="4484753"/>
            <a:ext cx="2512599" cy="7253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8/24/16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LinuxCon North America 2016</a:t>
            </a:r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4427538" y="2319849"/>
            <a:ext cx="1234479" cy="611718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4364653" y="1256768"/>
            <a:ext cx="4293572" cy="85576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Add one 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l2_lispX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interface per 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bridge domain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and have the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tx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function do the lisp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encap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2" name="Title 1"/>
          <p:cNvSpPr txBox="1">
            <a:spLocks/>
          </p:cNvSpPr>
          <p:nvPr/>
        </p:nvSpPr>
        <p:spPr>
          <a:xfrm>
            <a:off x="558800" y="214861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F7323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ONE node graph </a:t>
            </a:r>
            <a:r>
              <a:rPr lang="en-US" dirty="0" err="1" smtClean="0"/>
              <a:t>init</a:t>
            </a:r>
            <a:r>
              <a:rPr lang="en-US" dirty="0" smtClean="0"/>
              <a:t> – L2 </a:t>
            </a:r>
            <a:r>
              <a:rPr lang="en-US" dirty="0" err="1" smtClean="0"/>
              <a:t>dp</a:t>
            </a:r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6488778" y="2307311"/>
            <a:ext cx="1600331" cy="690212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5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17561" y="3162442"/>
            <a:ext cx="92044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7F7F7F"/>
                </a:solidFill>
              </a:rPr>
              <a:t>l2-input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9" name="Straight Arrow Connector 8"/>
          <p:cNvCxnSpPr>
            <a:stCxn id="39" idx="2"/>
            <a:endCxn id="46" idx="0"/>
          </p:cNvCxnSpPr>
          <p:nvPr/>
        </p:nvCxnSpPr>
        <p:spPr>
          <a:xfrm>
            <a:off x="942140" y="3536441"/>
            <a:ext cx="0" cy="5789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454739" y="5025428"/>
            <a:ext cx="97533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ipX</a:t>
            </a:r>
            <a:r>
              <a:rPr lang="en-US" dirty="0" smtClean="0">
                <a:solidFill>
                  <a:srgbClr val="7F7F7F"/>
                </a:solidFill>
              </a:rPr>
              <a:t>-local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96328" y="5025428"/>
            <a:ext cx="167098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ipX</a:t>
            </a:r>
            <a:r>
              <a:rPr lang="en-US" dirty="0" smtClean="0">
                <a:solidFill>
                  <a:srgbClr val="7F7F7F"/>
                </a:solidFill>
              </a:rPr>
              <a:t>-</a:t>
            </a:r>
            <a:r>
              <a:rPr lang="en-US" dirty="0" err="1" smtClean="0">
                <a:solidFill>
                  <a:srgbClr val="7F7F7F"/>
                </a:solidFill>
              </a:rPr>
              <a:t>udp</a:t>
            </a:r>
            <a:r>
              <a:rPr lang="en-US" dirty="0" smtClean="0">
                <a:solidFill>
                  <a:srgbClr val="7F7F7F"/>
                </a:solidFill>
              </a:rPr>
              <a:t>-lookup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53" name="Straight Arrow Connector 52"/>
          <p:cNvCxnSpPr>
            <a:stCxn id="10" idx="3"/>
            <a:endCxn id="18" idx="1"/>
          </p:cNvCxnSpPr>
          <p:nvPr/>
        </p:nvCxnSpPr>
        <p:spPr>
          <a:xfrm>
            <a:off x="4430071" y="5210094"/>
            <a:ext cx="196625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853524" y="2099320"/>
            <a:ext cx="106356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eth-input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51" name="Straight Arrow Connector 50"/>
          <p:cNvCxnSpPr>
            <a:stCxn id="41" idx="2"/>
            <a:endCxn id="4" idx="0"/>
          </p:cNvCxnSpPr>
          <p:nvPr/>
        </p:nvCxnSpPr>
        <p:spPr>
          <a:xfrm>
            <a:off x="1385305" y="2468652"/>
            <a:ext cx="792479" cy="6937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4" idx="3"/>
            <a:endCxn id="57" idx="1"/>
          </p:cNvCxnSpPr>
          <p:nvPr/>
        </p:nvCxnSpPr>
        <p:spPr>
          <a:xfrm flipV="1">
            <a:off x="2638006" y="2646784"/>
            <a:ext cx="1966870" cy="7003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91" idx="2"/>
            <a:endCxn id="41" idx="0"/>
          </p:cNvCxnSpPr>
          <p:nvPr/>
        </p:nvCxnSpPr>
        <p:spPr>
          <a:xfrm flipH="1">
            <a:off x="1385305" y="1654011"/>
            <a:ext cx="2938" cy="4453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782404" y="1284679"/>
            <a:ext cx="121167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dpdk</a:t>
            </a:r>
            <a:r>
              <a:rPr lang="en-US" dirty="0" smtClean="0">
                <a:solidFill>
                  <a:srgbClr val="7F7F7F"/>
                </a:solidFill>
              </a:rPr>
              <a:t>-input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56167" y="5530843"/>
            <a:ext cx="1425775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7F7F7F"/>
                </a:solidFill>
              </a:rPr>
              <a:t>data-plane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683182" y="2462118"/>
            <a:ext cx="116570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lisp-</a:t>
            </a:r>
            <a:r>
              <a:rPr lang="en-US" dirty="0" err="1" smtClean="0">
                <a:solidFill>
                  <a:srgbClr val="7F7F7F"/>
                </a:solidFill>
              </a:rPr>
              <a:t>gpe</a:t>
            </a:r>
            <a:r>
              <a:rPr lang="en-US" dirty="0" smtClean="0">
                <a:solidFill>
                  <a:srgbClr val="7F7F7F"/>
                </a:solidFill>
              </a:rPr>
              <a:t>-</a:t>
            </a:r>
            <a:r>
              <a:rPr lang="en-US" dirty="0" err="1" smtClean="0">
                <a:solidFill>
                  <a:srgbClr val="7F7F7F"/>
                </a:solidFill>
              </a:rPr>
              <a:t>tx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965933" y="4127612"/>
            <a:ext cx="184121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lisp-</a:t>
            </a:r>
            <a:r>
              <a:rPr lang="en-US" dirty="0" err="1" smtClean="0">
                <a:solidFill>
                  <a:srgbClr val="7F7F7F"/>
                </a:solidFill>
              </a:rPr>
              <a:t>gpe</a:t>
            </a:r>
            <a:r>
              <a:rPr lang="en-US" dirty="0" smtClean="0">
                <a:solidFill>
                  <a:srgbClr val="7F7F7F"/>
                </a:solidFill>
              </a:rPr>
              <a:t>-</a:t>
            </a:r>
            <a:r>
              <a:rPr lang="en-US" dirty="0" err="1" smtClean="0">
                <a:solidFill>
                  <a:srgbClr val="7F7F7F"/>
                </a:solidFill>
              </a:rPr>
              <a:t>ipX</a:t>
            </a:r>
            <a:r>
              <a:rPr lang="en-US" dirty="0" smtClean="0">
                <a:solidFill>
                  <a:srgbClr val="7F7F7F"/>
                </a:solidFill>
              </a:rPr>
              <a:t>-input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 flipV="1">
            <a:off x="8067316" y="4312278"/>
            <a:ext cx="898617" cy="8978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urved Connector 51"/>
          <p:cNvCxnSpPr>
            <a:endCxn id="4" idx="2"/>
          </p:cNvCxnSpPr>
          <p:nvPr/>
        </p:nvCxnSpPr>
        <p:spPr>
          <a:xfrm rot="10800000">
            <a:off x="2177785" y="3531774"/>
            <a:ext cx="6788149" cy="768312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10512407" y="1914654"/>
            <a:ext cx="62754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iface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55" name="Straight Arrow Connector 54"/>
          <p:cNvCxnSpPr>
            <a:stCxn id="43" idx="3"/>
          </p:cNvCxnSpPr>
          <p:nvPr/>
        </p:nvCxnSpPr>
        <p:spPr>
          <a:xfrm flipV="1">
            <a:off x="7848886" y="2099320"/>
            <a:ext cx="2626945" cy="547464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604876" y="2462118"/>
            <a:ext cx="862737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l2-lispX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61" name="Straight Arrow Connector 60"/>
          <p:cNvCxnSpPr>
            <a:stCxn id="57" idx="3"/>
            <a:endCxn id="43" idx="1"/>
          </p:cNvCxnSpPr>
          <p:nvPr/>
        </p:nvCxnSpPr>
        <p:spPr>
          <a:xfrm>
            <a:off x="5467613" y="2646784"/>
            <a:ext cx="121556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9008069" y="2510035"/>
            <a:ext cx="13485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/>
              <a:t>r</a:t>
            </a:r>
            <a:r>
              <a:rPr lang="en-US" sz="1600" smtClean="0"/>
              <a:t>ecirculate via</a:t>
            </a:r>
          </a:p>
          <a:p>
            <a:pPr algn="ctr"/>
            <a:r>
              <a:rPr lang="en-US" sz="1600" dirty="0" smtClean="0"/>
              <a:t> </a:t>
            </a:r>
            <a:r>
              <a:rPr lang="en-US" sz="1600" dirty="0" err="1" smtClean="0"/>
              <a:t>ip</a:t>
            </a:r>
            <a:r>
              <a:rPr lang="en-US" sz="1600" dirty="0" err="1"/>
              <a:t>X</a:t>
            </a:r>
            <a:r>
              <a:rPr lang="en-US" sz="1600" dirty="0" smtClean="0"/>
              <a:t>-lookup</a:t>
            </a:r>
            <a:endParaRPr lang="en-US" sz="1600" dirty="0"/>
          </a:p>
        </p:txBody>
      </p:sp>
      <p:sp>
        <p:nvSpPr>
          <p:cNvPr id="39" name="TextBox 38"/>
          <p:cNvSpPr txBox="1"/>
          <p:nvPr/>
        </p:nvSpPr>
        <p:spPr>
          <a:xfrm>
            <a:off x="423889" y="3167109"/>
            <a:ext cx="103650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ipX</a:t>
            </a:r>
            <a:r>
              <a:rPr lang="en-US" dirty="0" smtClean="0">
                <a:solidFill>
                  <a:srgbClr val="7F7F7F"/>
                </a:solidFill>
              </a:rPr>
              <a:t>-input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44" name="Straight Arrow Connector 43"/>
          <p:cNvCxnSpPr>
            <a:stCxn id="41" idx="2"/>
            <a:endCxn id="39" idx="0"/>
          </p:cNvCxnSpPr>
          <p:nvPr/>
        </p:nvCxnSpPr>
        <p:spPr>
          <a:xfrm flipH="1">
            <a:off x="942140" y="2468652"/>
            <a:ext cx="443165" cy="6984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50728" y="4115421"/>
            <a:ext cx="118282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ipX</a:t>
            </a:r>
            <a:r>
              <a:rPr lang="en-US" dirty="0" smtClean="0">
                <a:solidFill>
                  <a:srgbClr val="7F7F7F"/>
                </a:solidFill>
              </a:rPr>
              <a:t>-lookup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59" name="Straight Arrow Connector 58"/>
          <p:cNvCxnSpPr>
            <a:stCxn id="46" idx="2"/>
            <a:endCxn id="10" idx="1"/>
          </p:cNvCxnSpPr>
          <p:nvPr/>
        </p:nvCxnSpPr>
        <p:spPr>
          <a:xfrm>
            <a:off x="942140" y="4484753"/>
            <a:ext cx="2512599" cy="7253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226685" y="1444588"/>
            <a:ext cx="1504386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lisp-</a:t>
            </a:r>
            <a:r>
              <a:rPr lang="en-US" dirty="0" err="1" smtClean="0">
                <a:solidFill>
                  <a:srgbClr val="7F7F7F"/>
                </a:solidFill>
              </a:rPr>
              <a:t>cp</a:t>
            </a:r>
            <a:r>
              <a:rPr lang="en-US" dirty="0" smtClean="0">
                <a:solidFill>
                  <a:srgbClr val="7F7F7F"/>
                </a:solidFill>
              </a:rPr>
              <a:t>-lookup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29" name="Straight Arrow Connector 28"/>
          <p:cNvCxnSpPr>
            <a:stCxn id="43" idx="3"/>
            <a:endCxn id="28" idx="2"/>
          </p:cNvCxnSpPr>
          <p:nvPr/>
        </p:nvCxnSpPr>
        <p:spPr>
          <a:xfrm flipV="1">
            <a:off x="7848886" y="1813920"/>
            <a:ext cx="1129992" cy="8328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8" idx="3"/>
            <a:endCxn id="35" idx="1"/>
          </p:cNvCxnSpPr>
          <p:nvPr/>
        </p:nvCxnSpPr>
        <p:spPr>
          <a:xfrm>
            <a:off x="8067316" y="5210094"/>
            <a:ext cx="940753" cy="5043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9008069" y="5529746"/>
            <a:ext cx="1358064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lisp-</a:t>
            </a:r>
            <a:r>
              <a:rPr lang="en-US" dirty="0" err="1" smtClean="0">
                <a:solidFill>
                  <a:srgbClr val="7F7F7F"/>
                </a:solidFill>
              </a:rPr>
              <a:t>cp</a:t>
            </a:r>
            <a:r>
              <a:rPr lang="en-US" dirty="0" smtClean="0">
                <a:solidFill>
                  <a:srgbClr val="7F7F7F"/>
                </a:solidFill>
              </a:rPr>
              <a:t>-input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8/24/16</a:t>
            </a:r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LinuxCon North America 2016</a:t>
            </a:r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7654402" y="1902463"/>
            <a:ext cx="1234479" cy="611718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3154103" y="1298694"/>
            <a:ext cx="4293572" cy="85576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Flood packets with unknown destinations are sent to 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lisp-</a:t>
            </a:r>
            <a:r>
              <a:rPr lang="en-US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cp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-lookup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7" name="Title 1"/>
          <p:cNvSpPr txBox="1">
            <a:spLocks/>
          </p:cNvSpPr>
          <p:nvPr/>
        </p:nvSpPr>
        <p:spPr>
          <a:xfrm>
            <a:off x="558800" y="214861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F7323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ONE node graph </a:t>
            </a:r>
            <a:r>
              <a:rPr lang="en-US" dirty="0" err="1" smtClean="0"/>
              <a:t>init</a:t>
            </a:r>
            <a:r>
              <a:rPr lang="en-US" dirty="0" smtClean="0"/>
              <a:t> – L2 </a:t>
            </a:r>
            <a:r>
              <a:rPr lang="en-US" dirty="0" err="1"/>
              <a:t>c</a:t>
            </a:r>
            <a:r>
              <a:rPr lang="en-US" dirty="0" err="1" smtClean="0"/>
              <a:t>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30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889909" y="4117347"/>
            <a:ext cx="135806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lisp-</a:t>
            </a:r>
            <a:r>
              <a:rPr lang="en-US" dirty="0" err="1" smtClean="0">
                <a:solidFill>
                  <a:srgbClr val="7F7F7F"/>
                </a:solidFill>
              </a:rPr>
              <a:t>cp</a:t>
            </a:r>
            <a:r>
              <a:rPr lang="en-US" dirty="0" smtClean="0">
                <a:solidFill>
                  <a:srgbClr val="7F7F7F"/>
                </a:solidFill>
              </a:rPr>
              <a:t>-input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46" name="Straight Arrow Connector 45"/>
          <p:cNvCxnSpPr>
            <a:stCxn id="14" idx="0"/>
            <a:endCxn id="41" idx="2"/>
          </p:cNvCxnSpPr>
          <p:nvPr/>
        </p:nvCxnSpPr>
        <p:spPr>
          <a:xfrm flipV="1">
            <a:off x="4568941" y="2509634"/>
            <a:ext cx="1184202" cy="1607713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834030" y="4055538"/>
            <a:ext cx="150438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lisp-</a:t>
            </a:r>
            <a:r>
              <a:rPr lang="en-US" dirty="0" err="1" smtClean="0">
                <a:solidFill>
                  <a:srgbClr val="7F7F7F"/>
                </a:solidFill>
              </a:rPr>
              <a:t>cp</a:t>
            </a:r>
            <a:r>
              <a:rPr lang="en-US" dirty="0" smtClean="0">
                <a:solidFill>
                  <a:srgbClr val="7F7F7F"/>
                </a:solidFill>
              </a:rPr>
              <a:t>-lookup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497689" y="1000374"/>
            <a:ext cx="148079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7F7F7F"/>
                </a:solidFill>
              </a:rPr>
              <a:t>g</a:t>
            </a:r>
            <a:r>
              <a:rPr lang="en-US" dirty="0" err="1" smtClean="0">
                <a:solidFill>
                  <a:srgbClr val="7F7F7F"/>
                </a:solidFill>
              </a:rPr>
              <a:t>id</a:t>
            </a:r>
            <a:r>
              <a:rPr lang="en-US" dirty="0" smtClean="0">
                <a:solidFill>
                  <a:srgbClr val="7F7F7F"/>
                </a:solidFill>
              </a:rPr>
              <a:t>-dictionary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243698" y="4054776"/>
            <a:ext cx="117211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lisp-</a:t>
            </a:r>
            <a:r>
              <a:rPr lang="en-US" dirty="0" err="1" smtClean="0">
                <a:solidFill>
                  <a:srgbClr val="7F7F7F"/>
                </a:solidFill>
              </a:rPr>
              <a:t>dp</a:t>
            </a:r>
            <a:r>
              <a:rPr lang="en-US" dirty="0" smtClean="0">
                <a:solidFill>
                  <a:srgbClr val="7F7F7F"/>
                </a:solidFill>
              </a:rPr>
              <a:t>-</a:t>
            </a:r>
            <a:r>
              <a:rPr lang="en-US" dirty="0" err="1" smtClean="0">
                <a:solidFill>
                  <a:srgbClr val="7F7F7F"/>
                </a:solidFill>
              </a:rPr>
              <a:t>api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155383" y="1000374"/>
            <a:ext cx="163051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lisp_fwd_cache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728471" y="2140302"/>
            <a:ext cx="204934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7F7F7F"/>
                </a:solidFill>
              </a:rPr>
              <a:t>lisp-</a:t>
            </a:r>
            <a:r>
              <a:rPr lang="en-US" dirty="0" err="1" smtClean="0">
                <a:solidFill>
                  <a:srgbClr val="7F7F7F"/>
                </a:solidFill>
              </a:rPr>
              <a:t>gpe</a:t>
            </a:r>
            <a:r>
              <a:rPr lang="en-US" dirty="0" smtClean="0">
                <a:solidFill>
                  <a:srgbClr val="7F7F7F"/>
                </a:solidFill>
              </a:rPr>
              <a:t> router logic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47" name="Straight Arrow Connector 46"/>
          <p:cNvCxnSpPr>
            <a:stCxn id="33" idx="0"/>
            <a:endCxn id="41" idx="2"/>
          </p:cNvCxnSpPr>
          <p:nvPr/>
        </p:nvCxnSpPr>
        <p:spPr>
          <a:xfrm flipH="1" flipV="1">
            <a:off x="5753143" y="2509634"/>
            <a:ext cx="833080" cy="15459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6653517" y="4701869"/>
            <a:ext cx="16730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fwd</a:t>
            </a:r>
            <a:r>
              <a:rPr lang="en-US" sz="1600" dirty="0"/>
              <a:t> </a:t>
            </a:r>
            <a:r>
              <a:rPr lang="en-US" sz="1600" dirty="0" smtClean="0"/>
              <a:t>entry request</a:t>
            </a:r>
            <a:endParaRPr lang="en-US" sz="1600" dirty="0"/>
          </a:p>
        </p:txBody>
      </p:sp>
      <p:cxnSp>
        <p:nvCxnSpPr>
          <p:cNvPr id="50" name="Straight Arrow Connector 49"/>
          <p:cNvCxnSpPr>
            <a:stCxn id="41" idx="0"/>
            <a:endCxn id="40" idx="2"/>
          </p:cNvCxnSpPr>
          <p:nvPr/>
        </p:nvCxnSpPr>
        <p:spPr>
          <a:xfrm flipV="1">
            <a:off x="5753143" y="1369706"/>
            <a:ext cx="2217496" cy="77059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470343" y="1701201"/>
            <a:ext cx="15200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CRD </a:t>
            </a:r>
            <a:r>
              <a:rPr lang="en-US" sz="1600" dirty="0" err="1" smtClean="0"/>
              <a:t>fwd</a:t>
            </a:r>
            <a:r>
              <a:rPr lang="en-US" sz="1600" dirty="0" smtClean="0"/>
              <a:t> entries</a:t>
            </a:r>
            <a:endParaRPr lang="en-US" sz="1600" dirty="0"/>
          </a:p>
        </p:txBody>
      </p:sp>
      <p:cxnSp>
        <p:nvCxnSpPr>
          <p:cNvPr id="55" name="Straight Arrow Connector 54"/>
          <p:cNvCxnSpPr>
            <a:stCxn id="41" idx="2"/>
            <a:endCxn id="39" idx="0"/>
          </p:cNvCxnSpPr>
          <p:nvPr/>
        </p:nvCxnSpPr>
        <p:spPr>
          <a:xfrm>
            <a:off x="5753143" y="2509634"/>
            <a:ext cx="3076613" cy="15451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8877779" y="4665931"/>
            <a:ext cx="16843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add/del </a:t>
            </a:r>
            <a:r>
              <a:rPr lang="en-US" sz="1600" dirty="0" err="1" smtClean="0"/>
              <a:t>fwd</a:t>
            </a:r>
            <a:r>
              <a:rPr lang="en-US" sz="1600" dirty="0" smtClean="0"/>
              <a:t> entry</a:t>
            </a:r>
            <a:endParaRPr lang="en-US" sz="1600" dirty="0"/>
          </a:p>
        </p:txBody>
      </p:sp>
      <p:cxnSp>
        <p:nvCxnSpPr>
          <p:cNvPr id="61" name="Straight Arrow Connector 60"/>
          <p:cNvCxnSpPr>
            <a:stCxn id="41" idx="0"/>
            <a:endCxn id="37" idx="2"/>
          </p:cNvCxnSpPr>
          <p:nvPr/>
        </p:nvCxnSpPr>
        <p:spPr>
          <a:xfrm flipH="1" flipV="1">
            <a:off x="4238084" y="1369706"/>
            <a:ext cx="1515059" cy="77059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3505715" y="1721521"/>
            <a:ext cx="13853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CRD mappings</a:t>
            </a:r>
            <a:endParaRPr lang="en-US" sz="1600" dirty="0"/>
          </a:p>
        </p:txBody>
      </p:sp>
      <p:cxnSp>
        <p:nvCxnSpPr>
          <p:cNvPr id="67" name="Straight Arrow Connector 66"/>
          <p:cNvCxnSpPr>
            <a:stCxn id="14" idx="2"/>
          </p:cNvCxnSpPr>
          <p:nvPr/>
        </p:nvCxnSpPr>
        <p:spPr>
          <a:xfrm>
            <a:off x="4568941" y="4486679"/>
            <a:ext cx="0" cy="926582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endCxn id="33" idx="2"/>
          </p:cNvCxnSpPr>
          <p:nvPr/>
        </p:nvCxnSpPr>
        <p:spPr>
          <a:xfrm flipV="1">
            <a:off x="6586223" y="4424870"/>
            <a:ext cx="0" cy="9371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39" idx="2"/>
          </p:cNvCxnSpPr>
          <p:nvPr/>
        </p:nvCxnSpPr>
        <p:spPr>
          <a:xfrm>
            <a:off x="8829756" y="4424108"/>
            <a:ext cx="0" cy="9287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2996152" y="4624924"/>
            <a:ext cx="12521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i</a:t>
            </a:r>
            <a:r>
              <a:rPr lang="en-US" sz="1600" b="1" dirty="0" smtClean="0"/>
              <a:t>ngress </a:t>
            </a:r>
          </a:p>
          <a:p>
            <a:r>
              <a:rPr lang="en-US" sz="1600" dirty="0" smtClean="0"/>
              <a:t>map-request</a:t>
            </a:r>
          </a:p>
          <a:p>
            <a:r>
              <a:rPr lang="en-US" sz="1600" dirty="0" smtClean="0"/>
              <a:t>map-reply</a:t>
            </a:r>
            <a:endParaRPr lang="en-US" sz="1600" dirty="0"/>
          </a:p>
        </p:txBody>
      </p:sp>
      <p:cxnSp>
        <p:nvCxnSpPr>
          <p:cNvPr id="100" name="Straight Arrow Connector 99"/>
          <p:cNvCxnSpPr>
            <a:stCxn id="41" idx="2"/>
          </p:cNvCxnSpPr>
          <p:nvPr/>
        </p:nvCxnSpPr>
        <p:spPr>
          <a:xfrm flipH="1">
            <a:off x="2525455" y="2509634"/>
            <a:ext cx="3227688" cy="1760524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1263157" y="4643155"/>
            <a:ext cx="12521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egress</a:t>
            </a:r>
          </a:p>
          <a:p>
            <a:r>
              <a:rPr lang="en-US" sz="1600" dirty="0" smtClean="0"/>
              <a:t>map-request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321105" y="5361976"/>
            <a:ext cx="2689737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7F7F7F"/>
                </a:solidFill>
              </a:rPr>
              <a:t>lisp-</a:t>
            </a:r>
            <a:r>
              <a:rPr lang="en-US" dirty="0" err="1" smtClean="0">
                <a:solidFill>
                  <a:srgbClr val="7F7F7F"/>
                </a:solidFill>
              </a:rPr>
              <a:t>gpe</a:t>
            </a:r>
            <a:r>
              <a:rPr lang="en-US" dirty="0" smtClean="0">
                <a:solidFill>
                  <a:srgbClr val="7F7F7F"/>
                </a:solidFill>
              </a:rPr>
              <a:t> data </a:t>
            </a:r>
            <a:r>
              <a:rPr lang="en-US" dirty="0" smtClean="0">
                <a:solidFill>
                  <a:srgbClr val="7F7F7F"/>
                </a:solidFill>
              </a:rPr>
              <a:t>plane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038734" y="5441355"/>
            <a:ext cx="2689737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rgbClr val="7F7F7F"/>
                </a:solidFill>
              </a:rPr>
              <a:t>vpp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63" name="Straight Arrow Connector 62"/>
          <p:cNvCxnSpPr/>
          <p:nvPr/>
        </p:nvCxnSpPr>
        <p:spPr>
          <a:xfrm flipH="1">
            <a:off x="2525455" y="4261548"/>
            <a:ext cx="4386" cy="1100428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8/24/16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LinuxCon North America 2016</a:t>
            </a:r>
            <a:endParaRPr lang="en-US"/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558800" y="214861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F7323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ONE control plane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47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5"/>
          <p:cNvPicPr>
            <a:picLocks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752080" y="3738880"/>
            <a:ext cx="1432560" cy="975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Picture 25"/>
          <p:cNvPicPr>
            <a:picLocks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770953" y="3738880"/>
            <a:ext cx="1432560" cy="975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25"/>
          <p:cNvPicPr>
            <a:picLocks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450080" y="3359826"/>
            <a:ext cx="3302000" cy="1496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Router symbol by cyberscooty -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1593" y="3924758"/>
            <a:ext cx="583966" cy="38308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Router symbol by cyberscooty -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993" y="3924758"/>
            <a:ext cx="583966" cy="38308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Simple PC by hector gomez - Simple isometric p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3841" y="3661492"/>
            <a:ext cx="615584" cy="75810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Simple PC by hector gomez - Simple isometric p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0552" y="3738880"/>
            <a:ext cx="615584" cy="75810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TextBox 35"/>
          <p:cNvSpPr txBox="1"/>
          <p:nvPr/>
        </p:nvSpPr>
        <p:spPr>
          <a:xfrm>
            <a:off x="3881911" y="3476826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VPP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605317" y="3476826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VPP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3569425" y="4181856"/>
            <a:ext cx="512168" cy="237744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7898843" y="4226560"/>
            <a:ext cx="569517" cy="184658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659576" y="4116299"/>
            <a:ext cx="2622417" cy="0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triangle"/>
          </a:ln>
          <a:effectLst>
            <a:outerShdw blurRad="50800" dist="63500" dir="5400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251116" y="5236746"/>
            <a:ext cx="2030877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mtClean="0"/>
              <a:t>IP6 over IP4 overlay</a:t>
            </a:r>
            <a:endParaRPr lang="en-US" dirty="0" smtClean="0"/>
          </a:p>
        </p:txBody>
      </p:sp>
      <p:sp>
        <p:nvSpPr>
          <p:cNvPr id="17" name="Rounded Rectangle 16"/>
          <p:cNvSpPr/>
          <p:nvPr/>
        </p:nvSpPr>
        <p:spPr>
          <a:xfrm>
            <a:off x="5522438" y="1862693"/>
            <a:ext cx="1157283" cy="53253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Mapping System</a:t>
            </a:r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2961460" y="2510947"/>
            <a:ext cx="1417320" cy="6525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075760" y="2722251"/>
            <a:ext cx="1169670" cy="23668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b-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&gt;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909891" y="2070405"/>
            <a:ext cx="1253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Map-Cache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932284" y="4234934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7F7F7F"/>
                </a:solidFill>
              </a:rPr>
              <a:t>B</a:t>
            </a:r>
            <a:endParaRPr lang="en-US" b="1" dirty="0">
              <a:solidFill>
                <a:srgbClr val="7F7F7F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918494" y="441489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solidFill>
                  <a:srgbClr val="7F7F7F"/>
                </a:solidFill>
              </a:rPr>
              <a:t>b</a:t>
            </a:r>
            <a:endParaRPr lang="en-US" b="1" dirty="0">
              <a:solidFill>
                <a:srgbClr val="7F7F7F"/>
              </a:solidFill>
            </a:endParaRPr>
          </a:p>
        </p:txBody>
      </p:sp>
      <p:sp>
        <p:nvSpPr>
          <p:cNvPr id="28" name="Title 1"/>
          <p:cNvSpPr txBox="1">
            <a:spLocks/>
          </p:cNvSpPr>
          <p:nvPr/>
        </p:nvSpPr>
        <p:spPr>
          <a:xfrm>
            <a:off x="558800" y="214861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F7323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Demo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508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520"/>
    </mc:Choice>
    <mc:Fallback xmlns="">
      <p:transition spd="slow" advTm="43520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5"/>
          <p:cNvPicPr>
            <a:picLocks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869538" y="4579300"/>
            <a:ext cx="1735779" cy="938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5"/>
          <p:cNvPicPr>
            <a:picLocks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752080" y="3738880"/>
            <a:ext cx="1432560" cy="975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Picture 25"/>
          <p:cNvPicPr>
            <a:picLocks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770953" y="3738880"/>
            <a:ext cx="1432560" cy="975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25"/>
          <p:cNvPicPr>
            <a:picLocks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427579" y="3426581"/>
            <a:ext cx="3302000" cy="1059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Router symbol by cyberscooty -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1593" y="3924758"/>
            <a:ext cx="583966" cy="38308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Router symbol by cyberscooty -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993" y="3924758"/>
            <a:ext cx="583966" cy="38308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Simple PC by hector gomez - Simple isometric p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3841" y="3661492"/>
            <a:ext cx="615584" cy="75810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Simple PC by hector gomez - Simple isometric p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0552" y="3738880"/>
            <a:ext cx="615584" cy="75810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TextBox 35"/>
          <p:cNvSpPr txBox="1"/>
          <p:nvPr/>
        </p:nvSpPr>
        <p:spPr>
          <a:xfrm>
            <a:off x="3881911" y="3476826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VPP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605317" y="3476826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VPP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3569425" y="4181856"/>
            <a:ext cx="512168" cy="237744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5522438" y="1862693"/>
            <a:ext cx="1157283" cy="53253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Mapping System</a:t>
            </a:r>
            <a:endParaRPr lang="en-US" dirty="0"/>
          </a:p>
        </p:txBody>
      </p:sp>
      <p:pic>
        <p:nvPicPr>
          <p:cNvPr id="21" name="Picture 2" descr="Router symbol by cyberscooty -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4613" y="4045980"/>
            <a:ext cx="583966" cy="38308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TextBox 37"/>
          <p:cNvSpPr txBox="1"/>
          <p:nvPr/>
        </p:nvSpPr>
        <p:spPr>
          <a:xfrm>
            <a:off x="6503280" y="5008676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7F7F7F"/>
                </a:solidFill>
              </a:rPr>
              <a:t>IPv6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894753" y="3555426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IPv4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181835" y="4383669"/>
            <a:ext cx="544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RTR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2961460" y="2510947"/>
            <a:ext cx="1417320" cy="6525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3075760" y="2722251"/>
            <a:ext cx="1169670" cy="23668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b-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&gt;B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909891" y="2070405"/>
            <a:ext cx="1253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Map-Cache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8/24/16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LinuxCon North America 2016</a:t>
            </a:r>
            <a:endParaRPr lang="en-US"/>
          </a:p>
        </p:txBody>
      </p:sp>
      <p:sp>
        <p:nvSpPr>
          <p:cNvPr id="31" name="Rounded Rectangular Callout 30"/>
          <p:cNvSpPr/>
          <p:nvPr/>
        </p:nvSpPr>
        <p:spPr>
          <a:xfrm>
            <a:off x="1880359" y="5274883"/>
            <a:ext cx="3213748" cy="786827"/>
          </a:xfrm>
          <a:prstGeom prst="wedgeRoundRectCallout">
            <a:avLst>
              <a:gd name="adj1" fmla="val 77162"/>
              <a:gd name="adj2" fmla="val -63485"/>
              <a:gd name="adj3" fmla="val 16667"/>
            </a:avLst>
          </a:pr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  <a:ln w="6350">
            <a:solidFill>
              <a:schemeClr val="accent6">
                <a:shade val="95000"/>
                <a:satMod val="10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500" dirty="0" smtClean="0"/>
              <a:t>Buy </a:t>
            </a:r>
            <a:r>
              <a:rPr lang="en-US" sz="1500" dirty="0"/>
              <a:t>faster/cheaper </a:t>
            </a:r>
            <a:r>
              <a:rPr lang="en-US" sz="1500" dirty="0" smtClean="0"/>
              <a:t>transit or transition </a:t>
            </a:r>
            <a:r>
              <a:rPr lang="en-US" sz="1500" dirty="0" smtClean="0"/>
              <a:t>part of the core to IPv6 </a:t>
            </a:r>
          </a:p>
        </p:txBody>
      </p:sp>
      <p:sp>
        <p:nvSpPr>
          <p:cNvPr id="32" name="Title 1"/>
          <p:cNvSpPr txBox="1">
            <a:spLocks/>
          </p:cNvSpPr>
          <p:nvPr/>
        </p:nvSpPr>
        <p:spPr>
          <a:xfrm>
            <a:off x="558800" y="214861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F7323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Demo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441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520"/>
    </mc:Choice>
    <mc:Fallback xmlns="">
      <p:transition spd="slow" advTm="43520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5"/>
          <p:cNvPicPr>
            <a:picLocks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869538" y="4579300"/>
            <a:ext cx="1735779" cy="938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5"/>
          <p:cNvPicPr>
            <a:picLocks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752080" y="3738880"/>
            <a:ext cx="1432560" cy="975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Picture 25"/>
          <p:cNvPicPr>
            <a:picLocks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770953" y="3738880"/>
            <a:ext cx="1432560" cy="975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25"/>
          <p:cNvPicPr>
            <a:picLocks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427579" y="3426581"/>
            <a:ext cx="3302000" cy="1059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Router symbol by cyberscooty -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1593" y="3924758"/>
            <a:ext cx="583966" cy="38308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Router symbol by cyberscooty -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993" y="3924758"/>
            <a:ext cx="583966" cy="38308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Simple PC by hector gomez - Simple isometric p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3841" y="3661492"/>
            <a:ext cx="615584" cy="75810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Simple PC by hector gomez - Simple isometric p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0552" y="3738880"/>
            <a:ext cx="615584" cy="75810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TextBox 35"/>
          <p:cNvSpPr txBox="1"/>
          <p:nvPr/>
        </p:nvSpPr>
        <p:spPr>
          <a:xfrm>
            <a:off x="3881911" y="3476826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VPP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605317" y="3476826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VPP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3569425" y="4181856"/>
            <a:ext cx="512168" cy="237744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5522438" y="1862693"/>
            <a:ext cx="1157283" cy="53253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Mapping System</a:t>
            </a:r>
            <a:endParaRPr lang="en-US" dirty="0"/>
          </a:p>
        </p:txBody>
      </p:sp>
      <p:pic>
        <p:nvPicPr>
          <p:cNvPr id="21" name="Picture 2" descr="Router symbol by cyberscooty -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4613" y="4045980"/>
            <a:ext cx="583966" cy="38308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TextBox 37"/>
          <p:cNvSpPr txBox="1"/>
          <p:nvPr/>
        </p:nvSpPr>
        <p:spPr>
          <a:xfrm>
            <a:off x="6503280" y="5008676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7F7F7F"/>
                </a:solidFill>
              </a:rPr>
              <a:t>IPv6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894753" y="3555426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IPv4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181835" y="4383669"/>
            <a:ext cx="544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RTR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2961460" y="2510947"/>
            <a:ext cx="1417320" cy="6525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3075760" y="2722251"/>
            <a:ext cx="1169670" cy="23668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b-&gt;RTR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909891" y="2070405"/>
            <a:ext cx="1253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Map-Cache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8/24/16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LinuxCon North America 2016</a:t>
            </a:r>
            <a:endParaRPr lang="en-US"/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4373576" y="2395228"/>
            <a:ext cx="1727504" cy="1529530"/>
          </a:xfrm>
          <a:prstGeom prst="straightConnector1">
            <a:avLst/>
          </a:prstGeom>
          <a:ln w="50800">
            <a:solidFill>
              <a:schemeClr val="accent2">
                <a:lumMod val="40000"/>
                <a:lumOff val="6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 flipV="1">
            <a:off x="6101080" y="2395228"/>
            <a:ext cx="1472896" cy="1529530"/>
          </a:xfrm>
          <a:prstGeom prst="straightConnector1">
            <a:avLst/>
          </a:prstGeom>
          <a:ln w="50800">
            <a:solidFill>
              <a:schemeClr val="accent2">
                <a:lumMod val="40000"/>
                <a:lumOff val="6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002827" y="2674167"/>
            <a:ext cx="2298578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mtClean="0"/>
              <a:t>Reprogram forwarding</a:t>
            </a:r>
            <a:endParaRPr lang="en-US" dirty="0" smtClean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6101080" y="1371600"/>
            <a:ext cx="0" cy="491093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081638" y="906498"/>
            <a:ext cx="1945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Switch to </a:t>
            </a:r>
            <a:r>
              <a:rPr lang="en-US" smtClean="0">
                <a:solidFill>
                  <a:srgbClr val="7F7F7F"/>
                </a:solidFill>
              </a:rPr>
              <a:t>RTR path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32" name="Title 1"/>
          <p:cNvSpPr txBox="1">
            <a:spLocks/>
          </p:cNvSpPr>
          <p:nvPr/>
        </p:nvSpPr>
        <p:spPr>
          <a:xfrm>
            <a:off x="558800" y="214861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F7323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Demo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612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520"/>
    </mc:Choice>
    <mc:Fallback xmlns="">
      <p:transition spd="slow" advTm="43520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5"/>
          <p:cNvPicPr>
            <a:picLocks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869538" y="4579300"/>
            <a:ext cx="1735779" cy="938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5"/>
          <p:cNvPicPr>
            <a:picLocks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752080" y="3738880"/>
            <a:ext cx="1432560" cy="975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Picture 25"/>
          <p:cNvPicPr>
            <a:picLocks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770953" y="3738880"/>
            <a:ext cx="1432560" cy="975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25"/>
          <p:cNvPicPr>
            <a:picLocks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427579" y="3426581"/>
            <a:ext cx="3302000" cy="1059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Router symbol by cyberscooty -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1593" y="3924758"/>
            <a:ext cx="583966" cy="38308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Router symbol by cyberscooty -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993" y="3924758"/>
            <a:ext cx="583966" cy="38308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Simple PC by hector gomez - Simple isometric p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3841" y="3661492"/>
            <a:ext cx="615584" cy="75810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Simple PC by hector gomez - Simple isometric p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0552" y="3738880"/>
            <a:ext cx="615584" cy="75810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TextBox 35"/>
          <p:cNvSpPr txBox="1"/>
          <p:nvPr/>
        </p:nvSpPr>
        <p:spPr>
          <a:xfrm>
            <a:off x="3881911" y="3476826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VPP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605317" y="3476826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VPP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3569425" y="4181856"/>
            <a:ext cx="512168" cy="237744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5522438" y="1862693"/>
            <a:ext cx="1157283" cy="53253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Mapping System</a:t>
            </a:r>
            <a:endParaRPr lang="en-US" dirty="0"/>
          </a:p>
        </p:txBody>
      </p:sp>
      <p:pic>
        <p:nvPicPr>
          <p:cNvPr id="21" name="Picture 2" descr="Router symbol by cyberscooty -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4613" y="4045980"/>
            <a:ext cx="583966" cy="38308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22" name="Straight Arrow Connector 21"/>
          <p:cNvCxnSpPr>
            <a:stCxn id="6" idx="3"/>
            <a:endCxn id="21" idx="1"/>
          </p:cNvCxnSpPr>
          <p:nvPr/>
        </p:nvCxnSpPr>
        <p:spPr>
          <a:xfrm>
            <a:off x="4665559" y="4116299"/>
            <a:ext cx="829054" cy="121222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triangle"/>
          </a:ln>
          <a:effectLst>
            <a:outerShdw blurRad="50800" dist="63500" dir="5400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urved Connector 13"/>
          <p:cNvCxnSpPr>
            <a:stCxn id="21" idx="2"/>
            <a:endCxn id="8" idx="2"/>
          </p:cNvCxnSpPr>
          <p:nvPr/>
        </p:nvCxnSpPr>
        <p:spPr>
          <a:xfrm rot="5400000" flipH="1" flipV="1">
            <a:off x="6619675" y="3474761"/>
            <a:ext cx="121222" cy="1787380"/>
          </a:xfrm>
          <a:prstGeom prst="curvedConnector3">
            <a:avLst>
              <a:gd name="adj1" fmla="val -328918"/>
            </a:avLst>
          </a:prstGeom>
          <a:ln w="50800">
            <a:solidFill>
              <a:schemeClr val="accent2">
                <a:lumMod val="75000"/>
              </a:schemeClr>
            </a:solidFill>
            <a:tailEnd type="triangle"/>
          </a:ln>
          <a:effectLst>
            <a:outerShdw blurRad="50800" dist="50800" dir="5400000" algn="ctr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4373576" y="2395228"/>
            <a:ext cx="1727504" cy="1529530"/>
          </a:xfrm>
          <a:prstGeom prst="straightConnector1">
            <a:avLst/>
          </a:prstGeom>
          <a:ln w="50800">
            <a:solidFill>
              <a:schemeClr val="accent2">
                <a:lumMod val="40000"/>
                <a:lumOff val="6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17" idx="0"/>
          </p:cNvCxnSpPr>
          <p:nvPr/>
        </p:nvCxnSpPr>
        <p:spPr>
          <a:xfrm>
            <a:off x="6101080" y="1371600"/>
            <a:ext cx="0" cy="491093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6503280" y="5008676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7F7F7F"/>
                </a:solidFill>
              </a:rPr>
              <a:t>IPv6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894753" y="3555426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IPv4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40" name="Straight Arrow Connector 39"/>
          <p:cNvCxnSpPr>
            <a:stCxn id="8" idx="0"/>
            <a:endCxn id="17" idx="2"/>
          </p:cNvCxnSpPr>
          <p:nvPr/>
        </p:nvCxnSpPr>
        <p:spPr>
          <a:xfrm flipH="1" flipV="1">
            <a:off x="6101080" y="2395228"/>
            <a:ext cx="1472896" cy="1529530"/>
          </a:xfrm>
          <a:prstGeom prst="straightConnector1">
            <a:avLst/>
          </a:prstGeom>
          <a:ln w="50800">
            <a:solidFill>
              <a:schemeClr val="accent2">
                <a:lumMod val="40000"/>
                <a:lumOff val="6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081638" y="906498"/>
            <a:ext cx="1945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Switch to </a:t>
            </a:r>
            <a:r>
              <a:rPr lang="en-US" smtClean="0">
                <a:solidFill>
                  <a:srgbClr val="7F7F7F"/>
                </a:solidFill>
              </a:rPr>
              <a:t>RTR path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181835" y="4383669"/>
            <a:ext cx="544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RTR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2961460" y="2510947"/>
            <a:ext cx="1417320" cy="6525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3075760" y="2722251"/>
            <a:ext cx="1169670" cy="23668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b-&gt;RTR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909891" y="2070405"/>
            <a:ext cx="1253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Map-Cache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8/24/16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LinuxCon North America 2016</a:t>
            </a:r>
            <a:endParaRPr lang="en-US"/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558800" y="214861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F7323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Demo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19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520"/>
    </mc:Choice>
    <mc:Fallback xmlns="">
      <p:transition spd="slow" advTm="43520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5038" y="653271"/>
            <a:ext cx="11132466" cy="5458604"/>
          </a:xfrm>
        </p:spPr>
        <p:txBody>
          <a:bodyPr/>
          <a:lstStyle/>
          <a:p>
            <a:pPr marL="0" indent="0">
              <a:buNone/>
            </a:pPr>
            <a:endParaRPr lang="en-US" sz="2000" dirty="0" smtClean="0"/>
          </a:p>
          <a:p>
            <a:endParaRPr lang="en-US" sz="2000" dirty="0" smtClean="0">
              <a:hlinkClick r:id="rId2"/>
            </a:endParaRPr>
          </a:p>
          <a:p>
            <a:r>
              <a:rPr lang="en-US" sz="2000" dirty="0" smtClean="0">
                <a:hlinkClick r:id="rId2"/>
              </a:rPr>
              <a:t>Get the Code, Build the Code, Run the Code</a:t>
            </a:r>
            <a:endParaRPr lang="en-US" sz="2000" dirty="0" smtClean="0"/>
          </a:p>
          <a:p>
            <a:r>
              <a:rPr lang="en-US" sz="2000" dirty="0" smtClean="0">
                <a:hlinkClick r:id="rId3"/>
              </a:rPr>
              <a:t>Read/Watch the Tutorials</a:t>
            </a:r>
            <a:endParaRPr lang="en-US" sz="2000" dirty="0" smtClean="0"/>
          </a:p>
          <a:p>
            <a:r>
              <a:rPr lang="en-US" sz="2000" dirty="0">
                <a:hlinkClick r:id="rId4"/>
              </a:rPr>
              <a:t>Read/Watch </a:t>
            </a:r>
            <a:r>
              <a:rPr lang="en-US" sz="2000" dirty="0" smtClean="0">
                <a:hlinkClick r:id="rId4"/>
              </a:rPr>
              <a:t>VPP Tutorials</a:t>
            </a:r>
            <a:endParaRPr lang="en-US" sz="2000" dirty="0"/>
          </a:p>
          <a:p>
            <a:r>
              <a:rPr lang="en-US" sz="2000" dirty="0" smtClean="0">
                <a:hlinkClick r:id="rId5"/>
              </a:rPr>
              <a:t>Join the Mailing Lists</a:t>
            </a:r>
            <a:endParaRPr lang="en-US" sz="2000" dirty="0" smtClean="0">
              <a:hlinkClick r:id="rId4"/>
            </a:endParaRPr>
          </a:p>
          <a:p>
            <a:endParaRPr lang="en-US" sz="20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LinuxCon North America 2016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8/24/16</a:t>
            </a:r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558800" y="214861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F7323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Next steps – Get involved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10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8/24/16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LinuxCon North America 2016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237203" y="1825624"/>
            <a:ext cx="1372492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0" smtClean="0"/>
              <a:t>?</a:t>
            </a:r>
            <a:endParaRPr lang="en-US" sz="20000" dirty="0" smtClean="0"/>
          </a:p>
        </p:txBody>
      </p:sp>
    </p:spTree>
    <p:extLst>
      <p:ext uri="{BB962C8B-B14F-4D97-AF65-F5344CB8AC3E}">
        <p14:creationId xmlns:p14="http://schemas.microsoft.com/office/powerpoint/2010/main" val="200919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5"/>
          <p:cNvPicPr>
            <a:picLocks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752080" y="3738880"/>
            <a:ext cx="1432560" cy="975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Picture 25"/>
          <p:cNvPicPr>
            <a:picLocks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770953" y="3738880"/>
            <a:ext cx="1432560" cy="975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25"/>
          <p:cNvPicPr>
            <a:picLocks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450080" y="3359826"/>
            <a:ext cx="3302000" cy="1496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Router symbol by cyberscooty -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1593" y="3924758"/>
            <a:ext cx="583966" cy="38308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Router symbol by cyberscooty -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993" y="3924758"/>
            <a:ext cx="583966" cy="38308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Simple PC by hector gomez - Simple isometric p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3841" y="3661492"/>
            <a:ext cx="615584" cy="75810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Simple PC by hector gomez - Simple isometric p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0552" y="3738880"/>
            <a:ext cx="615584" cy="75810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TextBox 35"/>
          <p:cNvSpPr txBox="1"/>
          <p:nvPr/>
        </p:nvSpPr>
        <p:spPr>
          <a:xfrm>
            <a:off x="3881911" y="3476826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VPP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605317" y="3476826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VPP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14" name="Straight Arrow Connector 13"/>
          <p:cNvCxnSpPr>
            <a:stCxn id="6" idx="0"/>
          </p:cNvCxnSpPr>
          <p:nvPr/>
        </p:nvCxnSpPr>
        <p:spPr>
          <a:xfrm flipV="1">
            <a:off x="4373576" y="2395228"/>
            <a:ext cx="1727504" cy="1529530"/>
          </a:xfrm>
          <a:prstGeom prst="straightConnector1">
            <a:avLst/>
          </a:prstGeom>
          <a:ln w="50800">
            <a:solidFill>
              <a:schemeClr val="accent2">
                <a:lumMod val="40000"/>
                <a:lumOff val="6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953841" y="2447925"/>
            <a:ext cx="2073196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Retrieve destination</a:t>
            </a:r>
          </a:p>
          <a:p>
            <a:r>
              <a:rPr lang="en-US" dirty="0" smtClean="0"/>
              <a:t>mapping 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3569425" y="4181856"/>
            <a:ext cx="512168" cy="237744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5522438" y="1862693"/>
            <a:ext cx="1157283" cy="53253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Mapping System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8/24/16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LinuxCon North America 2016</a:t>
            </a:r>
            <a:endParaRPr lang="en-US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06400" y="62461"/>
            <a:ext cx="10515600" cy="1325563"/>
          </a:xfrm>
        </p:spPr>
        <p:txBody>
          <a:bodyPr/>
          <a:lstStyle/>
          <a:p>
            <a:r>
              <a:rPr lang="en-US" dirty="0" smtClean="0"/>
              <a:t>Overlay Features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984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520"/>
    </mc:Choice>
    <mc:Fallback xmlns="">
      <p:transition spd="slow" advTm="4352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5"/>
          <p:cNvPicPr>
            <a:picLocks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752080" y="3738880"/>
            <a:ext cx="1432560" cy="975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Picture 25"/>
          <p:cNvPicPr>
            <a:picLocks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770953" y="3738880"/>
            <a:ext cx="1432560" cy="975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25"/>
          <p:cNvPicPr>
            <a:picLocks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450080" y="3359826"/>
            <a:ext cx="3302000" cy="1496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Router symbol by cyberscooty -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1593" y="3924758"/>
            <a:ext cx="583966" cy="38308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Router symbol by cyberscooty -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993" y="3924758"/>
            <a:ext cx="583966" cy="38308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Simple PC by hector gomez - Simple isometric p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3841" y="3661492"/>
            <a:ext cx="615584" cy="75810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Simple PC by hector gomez - Simple isometric p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0552" y="3738880"/>
            <a:ext cx="615584" cy="75810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TextBox 35"/>
          <p:cNvSpPr txBox="1"/>
          <p:nvPr/>
        </p:nvSpPr>
        <p:spPr>
          <a:xfrm>
            <a:off x="3881911" y="3476826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VPP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605317" y="3476826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VPP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3569425" y="4181856"/>
            <a:ext cx="512168" cy="237744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8" idx="1"/>
          </p:cNvCxnSpPr>
          <p:nvPr/>
        </p:nvCxnSpPr>
        <p:spPr>
          <a:xfrm>
            <a:off x="4659576" y="4116299"/>
            <a:ext cx="2622417" cy="0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triangle"/>
          </a:ln>
          <a:effectLst>
            <a:outerShdw blurRad="50800" dist="63500" dir="5400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070707" y="5123537"/>
            <a:ext cx="4673331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Encapsulate and forward packets over underlay 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5522438" y="1862693"/>
            <a:ext cx="1157283" cy="53253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Mapping System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3166110" y="2180912"/>
            <a:ext cx="1417320" cy="11952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280410" y="2392216"/>
            <a:ext cx="1169670" cy="23668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b-&gt;B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025525" y="4496988"/>
            <a:ext cx="30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7F7F7F"/>
                </a:solidFill>
              </a:rPr>
              <a:t>b</a:t>
            </a:r>
            <a:endParaRPr lang="en-US" b="1" dirty="0">
              <a:solidFill>
                <a:srgbClr val="7F7F7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448864" y="423493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8/24/16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LinuxCon North America 2016</a:t>
            </a:r>
            <a:endParaRPr lang="en-US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406400" y="62461"/>
            <a:ext cx="10515600" cy="1325563"/>
          </a:xfrm>
        </p:spPr>
        <p:txBody>
          <a:bodyPr/>
          <a:lstStyle/>
          <a:p>
            <a:r>
              <a:rPr lang="en-US" dirty="0" smtClean="0"/>
              <a:t>Overlay Features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445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520"/>
    </mc:Choice>
    <mc:Fallback xmlns="">
      <p:transition spd="slow" advTm="4352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5"/>
          <p:cNvPicPr>
            <a:picLocks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752080" y="3738880"/>
            <a:ext cx="1432560" cy="975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Picture 25"/>
          <p:cNvPicPr>
            <a:picLocks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770953" y="3738880"/>
            <a:ext cx="1432560" cy="975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25"/>
          <p:cNvPicPr>
            <a:picLocks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450080" y="3359826"/>
            <a:ext cx="3302000" cy="1496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Router symbol by cyberscooty -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1593" y="3924758"/>
            <a:ext cx="583966" cy="38308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Router symbol by cyberscooty -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993" y="3924758"/>
            <a:ext cx="583966" cy="38308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Simple PC by hector gomez - Simple isometric p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3841" y="3661492"/>
            <a:ext cx="615584" cy="75810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Simple PC by hector gomez - Simple isometric p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0552" y="3738880"/>
            <a:ext cx="615584" cy="75810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TextBox 35"/>
          <p:cNvSpPr txBox="1"/>
          <p:nvPr/>
        </p:nvSpPr>
        <p:spPr>
          <a:xfrm>
            <a:off x="3881911" y="3476826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VPP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605317" y="3476826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VPP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3569425" y="4181856"/>
            <a:ext cx="512168" cy="237744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8" idx="1"/>
          </p:cNvCxnSpPr>
          <p:nvPr/>
        </p:nvCxnSpPr>
        <p:spPr>
          <a:xfrm>
            <a:off x="4659576" y="4116299"/>
            <a:ext cx="2622417" cy="0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triangle"/>
          </a:ln>
          <a:effectLst>
            <a:outerShdw blurRad="50800" dist="63500" dir="5400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reeform 27"/>
          <p:cNvSpPr/>
          <p:nvPr/>
        </p:nvSpPr>
        <p:spPr>
          <a:xfrm>
            <a:off x="4657344" y="4218432"/>
            <a:ext cx="2572512" cy="353723"/>
          </a:xfrm>
          <a:custGeom>
            <a:avLst/>
            <a:gdLst>
              <a:gd name="connsiteX0" fmla="*/ 0 w 2572512"/>
              <a:gd name="connsiteY0" fmla="*/ 0 h 353723"/>
              <a:gd name="connsiteX1" fmla="*/ 1536192 w 2572512"/>
              <a:gd name="connsiteY1" fmla="*/ 353568 h 353723"/>
              <a:gd name="connsiteX2" fmla="*/ 2572512 w 2572512"/>
              <a:gd name="connsiteY2" fmla="*/ 48768 h 353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72512" h="353723">
                <a:moveTo>
                  <a:pt x="0" y="0"/>
                </a:moveTo>
                <a:cubicBezTo>
                  <a:pt x="553720" y="172720"/>
                  <a:pt x="1107440" y="345440"/>
                  <a:pt x="1536192" y="353568"/>
                </a:cubicBezTo>
                <a:cubicBezTo>
                  <a:pt x="1964944" y="361696"/>
                  <a:pt x="2572512" y="48768"/>
                  <a:pt x="2572512" y="48768"/>
                </a:cubicBezTo>
              </a:path>
            </a:pathLst>
          </a:custGeom>
          <a:noFill/>
          <a:ln w="50800">
            <a:solidFill>
              <a:schemeClr val="accent2">
                <a:lumMod val="75000"/>
              </a:schemeClr>
            </a:solidFill>
            <a:tailEnd type="triangle"/>
          </a:ln>
          <a:effectLst>
            <a:outerShdw blurRad="50800" dist="635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778931" y="5113573"/>
            <a:ext cx="2936573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Use multiple paths </a:t>
            </a:r>
            <a:r>
              <a:rPr lang="en-US" smtClean="0"/>
              <a:t>if possible</a:t>
            </a:r>
            <a:endParaRPr lang="en-US" dirty="0" smtClean="0"/>
          </a:p>
        </p:txBody>
      </p:sp>
      <p:sp>
        <p:nvSpPr>
          <p:cNvPr id="17" name="Rounded Rectangle 16"/>
          <p:cNvSpPr/>
          <p:nvPr/>
        </p:nvSpPr>
        <p:spPr>
          <a:xfrm>
            <a:off x="5522438" y="1862693"/>
            <a:ext cx="1157283" cy="53253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Mapping System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3166110" y="2180912"/>
            <a:ext cx="1417320" cy="11952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269293" y="2392216"/>
            <a:ext cx="1221288" cy="23668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b-&gt;{B1, B2}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025525" y="4496988"/>
            <a:ext cx="30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7F7F7F"/>
                </a:solidFill>
              </a:rPr>
              <a:t>b</a:t>
            </a:r>
            <a:endParaRPr lang="en-US" b="1" dirty="0">
              <a:solidFill>
                <a:srgbClr val="7F7F7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130343" y="4300728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B2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907743" y="3654516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B1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8/24/16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LinuxCon North America 2016</a:t>
            </a:r>
            <a:endParaRPr lang="en-US"/>
          </a:p>
        </p:txBody>
      </p:sp>
      <p:sp>
        <p:nvSpPr>
          <p:cNvPr id="26" name="Title 1"/>
          <p:cNvSpPr>
            <a:spLocks noGrp="1"/>
          </p:cNvSpPr>
          <p:nvPr>
            <p:ph type="title"/>
          </p:nvPr>
        </p:nvSpPr>
        <p:spPr>
          <a:xfrm>
            <a:off x="406400" y="62461"/>
            <a:ext cx="10515600" cy="1325563"/>
          </a:xfrm>
        </p:spPr>
        <p:txBody>
          <a:bodyPr/>
          <a:lstStyle/>
          <a:p>
            <a:r>
              <a:rPr lang="en-US" dirty="0" smtClean="0"/>
              <a:t>Overlay Features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540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520"/>
    </mc:Choice>
    <mc:Fallback xmlns="">
      <p:transition spd="slow" advTm="4352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5"/>
          <p:cNvPicPr>
            <a:picLocks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752080" y="3738880"/>
            <a:ext cx="1432560" cy="975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Picture 25"/>
          <p:cNvPicPr>
            <a:picLocks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770953" y="3738880"/>
            <a:ext cx="1432560" cy="975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25"/>
          <p:cNvPicPr>
            <a:picLocks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450080" y="3359826"/>
            <a:ext cx="3302000" cy="1496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Router symbol by cyberscooty -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1593" y="3924758"/>
            <a:ext cx="583966" cy="38308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Router symbol by cyberscooty -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993" y="3924758"/>
            <a:ext cx="583966" cy="38308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Simple PC by hector gomez - Simple isometric p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3841" y="3661492"/>
            <a:ext cx="615584" cy="75810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Simple PC by hector gomez - Simple isometric p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0552" y="3738880"/>
            <a:ext cx="615584" cy="75810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TextBox 35"/>
          <p:cNvSpPr txBox="1"/>
          <p:nvPr/>
        </p:nvSpPr>
        <p:spPr>
          <a:xfrm>
            <a:off x="3881911" y="3476826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VPP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605317" y="3476826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VPP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3569425" y="4181856"/>
            <a:ext cx="512168" cy="237744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7898843" y="4226560"/>
            <a:ext cx="569517" cy="184658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532931" y="5123537"/>
            <a:ext cx="3333028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Decap</a:t>
            </a:r>
            <a:r>
              <a:rPr lang="en-US" dirty="0" smtClean="0"/>
              <a:t> and forward to destination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5522438" y="1862693"/>
            <a:ext cx="1157283" cy="53253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Mapping System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4659576" y="4116299"/>
            <a:ext cx="2622417" cy="0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triangle"/>
          </a:ln>
          <a:effectLst>
            <a:outerShdw blurRad="50800" dist="63500" dir="5400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reeform 24"/>
          <p:cNvSpPr/>
          <p:nvPr/>
        </p:nvSpPr>
        <p:spPr>
          <a:xfrm>
            <a:off x="4657344" y="4218432"/>
            <a:ext cx="2572512" cy="353723"/>
          </a:xfrm>
          <a:custGeom>
            <a:avLst/>
            <a:gdLst>
              <a:gd name="connsiteX0" fmla="*/ 0 w 2572512"/>
              <a:gd name="connsiteY0" fmla="*/ 0 h 353723"/>
              <a:gd name="connsiteX1" fmla="*/ 1536192 w 2572512"/>
              <a:gd name="connsiteY1" fmla="*/ 353568 h 353723"/>
              <a:gd name="connsiteX2" fmla="*/ 2572512 w 2572512"/>
              <a:gd name="connsiteY2" fmla="*/ 48768 h 353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72512" h="353723">
                <a:moveTo>
                  <a:pt x="0" y="0"/>
                </a:moveTo>
                <a:cubicBezTo>
                  <a:pt x="553720" y="172720"/>
                  <a:pt x="1107440" y="345440"/>
                  <a:pt x="1536192" y="353568"/>
                </a:cubicBezTo>
                <a:cubicBezTo>
                  <a:pt x="1964944" y="361696"/>
                  <a:pt x="2572512" y="48768"/>
                  <a:pt x="2572512" y="48768"/>
                </a:cubicBezTo>
              </a:path>
            </a:pathLst>
          </a:custGeom>
          <a:noFill/>
          <a:ln w="50800">
            <a:solidFill>
              <a:schemeClr val="accent2">
                <a:lumMod val="75000"/>
              </a:schemeClr>
            </a:solidFill>
            <a:tailEnd type="triangle"/>
          </a:ln>
          <a:effectLst>
            <a:outerShdw blurRad="50800" dist="635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7130343" y="4300728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B2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907743" y="3654516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B1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8/24/16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LinuxCon North America 2016</a:t>
            </a:r>
            <a:endParaRPr lang="en-US"/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406400" y="62461"/>
            <a:ext cx="10515600" cy="1325563"/>
          </a:xfrm>
        </p:spPr>
        <p:txBody>
          <a:bodyPr/>
          <a:lstStyle/>
          <a:p>
            <a:r>
              <a:rPr lang="en-US" dirty="0" smtClean="0"/>
              <a:t>Overlay Features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98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520"/>
    </mc:Choice>
    <mc:Fallback xmlns="">
      <p:transition spd="slow" advTm="4352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20205" y="1389888"/>
            <a:ext cx="1981200" cy="1146483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25"/>
          <p:cNvPicPr>
            <a:picLocks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752080" y="3738880"/>
            <a:ext cx="1432560" cy="975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Picture 25"/>
          <p:cNvPicPr>
            <a:picLocks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770953" y="3738880"/>
            <a:ext cx="1432560" cy="975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25"/>
          <p:cNvPicPr>
            <a:picLocks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450080" y="3359826"/>
            <a:ext cx="3302000" cy="1496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Router symbol by cyberscooty -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1593" y="3924758"/>
            <a:ext cx="583966" cy="38308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Router symbol by cyberscooty -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993" y="3924758"/>
            <a:ext cx="583966" cy="38308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Simple PC by hector gomez - Simple isometric p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3841" y="3661492"/>
            <a:ext cx="615584" cy="75810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Simple PC by hector gomez - Simple isometric p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0552" y="3738880"/>
            <a:ext cx="615584" cy="75810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TextBox 35"/>
          <p:cNvSpPr txBox="1"/>
          <p:nvPr/>
        </p:nvSpPr>
        <p:spPr>
          <a:xfrm>
            <a:off x="5322448" y="1460428"/>
            <a:ext cx="1576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7F7F7F"/>
                </a:solidFill>
              </a:rPr>
              <a:t>SDN Controller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605317" y="3476826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VPP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3569425" y="4181856"/>
            <a:ext cx="512168" cy="237744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7898843" y="4226560"/>
            <a:ext cx="569517" cy="184658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659576" y="4116299"/>
            <a:ext cx="2622417" cy="0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triangle"/>
          </a:ln>
          <a:effectLst>
            <a:outerShdw blurRad="50800" dist="63500" dir="5400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17" idx="2"/>
          </p:cNvCxnSpPr>
          <p:nvPr/>
        </p:nvCxnSpPr>
        <p:spPr>
          <a:xfrm flipV="1">
            <a:off x="4373576" y="2395228"/>
            <a:ext cx="1727504" cy="1529530"/>
          </a:xfrm>
          <a:prstGeom prst="straightConnector1">
            <a:avLst/>
          </a:prstGeom>
          <a:ln w="50800">
            <a:solidFill>
              <a:schemeClr val="accent2">
                <a:lumMod val="40000"/>
                <a:lumOff val="6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932304" y="2663772"/>
            <a:ext cx="2298578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mtClean="0"/>
              <a:t>Reprogram forwarding</a:t>
            </a:r>
            <a:endParaRPr lang="en-US" dirty="0" smtClean="0"/>
          </a:p>
        </p:txBody>
      </p:sp>
      <p:sp>
        <p:nvSpPr>
          <p:cNvPr id="20" name="Rounded Rectangle 19"/>
          <p:cNvSpPr/>
          <p:nvPr/>
        </p:nvSpPr>
        <p:spPr>
          <a:xfrm>
            <a:off x="5522438" y="1862693"/>
            <a:ext cx="1157283" cy="53253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Mapping System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8/24/16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LinuxCon North America 2016</a:t>
            </a:r>
            <a:endParaRPr lang="en-US"/>
          </a:p>
        </p:txBody>
      </p:sp>
      <p:cxnSp>
        <p:nvCxnSpPr>
          <p:cNvPr id="21" name="Straight Arrow Connector 20"/>
          <p:cNvCxnSpPr>
            <a:endCxn id="2" idx="3"/>
          </p:cNvCxnSpPr>
          <p:nvPr/>
        </p:nvCxnSpPr>
        <p:spPr>
          <a:xfrm flipH="1">
            <a:off x="7101405" y="1963129"/>
            <a:ext cx="503912" cy="1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748943" y="1777763"/>
            <a:ext cx="1628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External trigger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406400" y="62461"/>
            <a:ext cx="10515600" cy="1325563"/>
          </a:xfrm>
        </p:spPr>
        <p:txBody>
          <a:bodyPr/>
          <a:lstStyle/>
          <a:p>
            <a:r>
              <a:rPr lang="en-US" dirty="0" smtClean="0"/>
              <a:t>Overlay Features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504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520"/>
    </mc:Choice>
    <mc:Fallback xmlns="">
      <p:transition spd="slow" advTm="4352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20205" y="1389888"/>
            <a:ext cx="1981200" cy="1146483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25"/>
          <p:cNvPicPr>
            <a:picLocks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752080" y="3738880"/>
            <a:ext cx="1432560" cy="975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Picture 25"/>
          <p:cNvPicPr>
            <a:picLocks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770953" y="3738880"/>
            <a:ext cx="1432560" cy="975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25"/>
          <p:cNvPicPr>
            <a:picLocks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450080" y="3359826"/>
            <a:ext cx="3302000" cy="1496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Router symbol by cyberscooty -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1593" y="3924758"/>
            <a:ext cx="583966" cy="38308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Router symbol by cyberscooty -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993" y="3924758"/>
            <a:ext cx="583966" cy="38308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Simple PC by hector gomez - Simple isometric p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3841" y="3661492"/>
            <a:ext cx="615584" cy="75810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Simple PC by hector gomez - Simple isometric p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0552" y="3738880"/>
            <a:ext cx="615584" cy="75810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TextBox 35"/>
          <p:cNvSpPr txBox="1"/>
          <p:nvPr/>
        </p:nvSpPr>
        <p:spPr>
          <a:xfrm>
            <a:off x="5322448" y="1460428"/>
            <a:ext cx="1576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7F7F7F"/>
                </a:solidFill>
              </a:rPr>
              <a:t>SDN Controller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605317" y="3476826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VPP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3569425" y="4181856"/>
            <a:ext cx="512168" cy="237744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7898843" y="4226560"/>
            <a:ext cx="569517" cy="184658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4659576" y="3700294"/>
            <a:ext cx="1075978" cy="416005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triangle"/>
          </a:ln>
          <a:effectLst>
            <a:outerShdw blurRad="50800" dist="63500" dir="5400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5522438" y="1862693"/>
            <a:ext cx="1157283" cy="53253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Mapping System</a:t>
            </a:r>
            <a:endParaRPr lang="en-US" dirty="0"/>
          </a:p>
        </p:txBody>
      </p:sp>
      <p:pic>
        <p:nvPicPr>
          <p:cNvPr id="21" name="Picture 2" descr="Router symbol by cyberscooty -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554" y="3508753"/>
            <a:ext cx="583966" cy="38308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22" name="Straight Arrow Connector 21"/>
          <p:cNvCxnSpPr>
            <a:stCxn id="21" idx="3"/>
            <a:endCxn id="8" idx="1"/>
          </p:cNvCxnSpPr>
          <p:nvPr/>
        </p:nvCxnSpPr>
        <p:spPr>
          <a:xfrm>
            <a:off x="6319520" y="3700294"/>
            <a:ext cx="962473" cy="416005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triangle"/>
          </a:ln>
          <a:effectLst>
            <a:outerShdw blurRad="50800" dist="63500" dir="5400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3166110" y="2180912"/>
            <a:ext cx="1417320" cy="11952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288303" y="2716298"/>
            <a:ext cx="1169670" cy="23668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-&gt;[C, B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]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9025525" y="4496988"/>
            <a:ext cx="30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7F7F7F"/>
                </a:solidFill>
              </a:rPr>
              <a:t>b</a:t>
            </a:r>
            <a:endParaRPr lang="en-US" b="1" dirty="0">
              <a:solidFill>
                <a:srgbClr val="7F7F7F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448864" y="425418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890053" y="3895883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8/24/16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LinuxCon North America 2016</a:t>
            </a:r>
            <a:endParaRPr lang="en-US"/>
          </a:p>
        </p:txBody>
      </p:sp>
      <p:sp>
        <p:nvSpPr>
          <p:cNvPr id="31" name="Title 1"/>
          <p:cNvSpPr>
            <a:spLocks noGrp="1"/>
          </p:cNvSpPr>
          <p:nvPr>
            <p:ph type="title"/>
          </p:nvPr>
        </p:nvSpPr>
        <p:spPr>
          <a:xfrm>
            <a:off x="406400" y="62461"/>
            <a:ext cx="10515600" cy="1325563"/>
          </a:xfrm>
        </p:spPr>
        <p:txBody>
          <a:bodyPr/>
          <a:lstStyle/>
          <a:p>
            <a:r>
              <a:rPr lang="en-US" dirty="0" smtClean="0"/>
              <a:t>Overlay Features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618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520"/>
    </mc:Choice>
    <mc:Fallback xmlns="">
      <p:transition spd="slow" advTm="4352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D.io">
      <a:dk1>
        <a:srgbClr val="2B2929"/>
      </a:dk1>
      <a:lt1>
        <a:srgbClr val="FFFFFF"/>
      </a:lt1>
      <a:dk2>
        <a:srgbClr val="F7323F"/>
      </a:dk2>
      <a:lt2>
        <a:srgbClr val="FFFFFF"/>
      </a:lt2>
      <a:accent1>
        <a:srgbClr val="F7323F"/>
      </a:accent1>
      <a:accent2>
        <a:srgbClr val="3A3838"/>
      </a:accent2>
      <a:accent3>
        <a:srgbClr val="F7323F"/>
      </a:accent3>
      <a:accent4>
        <a:srgbClr val="3A3838"/>
      </a:accent4>
      <a:accent5>
        <a:srgbClr val="F7323F"/>
      </a:accent5>
      <a:accent6>
        <a:srgbClr val="3A3838"/>
      </a:accent6>
      <a:hlink>
        <a:srgbClr val="26CAD3"/>
      </a:hlink>
      <a:folHlink>
        <a:srgbClr val="26CAD3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10814</TotalTime>
  <Words>1200</Words>
  <Application>Microsoft Macintosh PowerPoint</Application>
  <PresentationFormat>Widescreen</PresentationFormat>
  <Paragraphs>579</Paragraphs>
  <Slides>39</Slides>
  <Notes>36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4" baseType="lpstr">
      <vt:lpstr>Calibri</vt:lpstr>
      <vt:lpstr>Calibri Light</vt:lpstr>
      <vt:lpstr>Courier New</vt:lpstr>
      <vt:lpstr>Arial</vt:lpstr>
      <vt:lpstr>Office Theme</vt:lpstr>
      <vt:lpstr>Programmable Overlays with VPP</vt:lpstr>
      <vt:lpstr>Overlay Network Engine Objective</vt:lpstr>
      <vt:lpstr>Overlay Features</vt:lpstr>
      <vt:lpstr>Overlay Features</vt:lpstr>
      <vt:lpstr>Overlay Features</vt:lpstr>
      <vt:lpstr>Overlay Features</vt:lpstr>
      <vt:lpstr>Overlay Features</vt:lpstr>
      <vt:lpstr>Overlay Features</vt:lpstr>
      <vt:lpstr>Overlay Features</vt:lpstr>
      <vt:lpstr>Overlay Features</vt:lpstr>
      <vt:lpstr>Overlay Features</vt:lpstr>
      <vt:lpstr>APIs</vt:lpstr>
      <vt:lpstr>APIs</vt:lpstr>
      <vt:lpstr>APIs</vt:lpstr>
      <vt:lpstr>PowerPoint Presentation</vt:lpstr>
      <vt:lpstr>Overlay Network Engine (ONE)</vt:lpstr>
      <vt:lpstr>Overlay Network Engine (ONE)</vt:lpstr>
      <vt:lpstr>Overlay Network Engine (ONE)</vt:lpstr>
      <vt:lpstr>Create overlay: use-case multihoming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you!</vt:lpstr>
    </vt:vector>
  </TitlesOfParts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thre3</dc:creator>
  <cp:lastModifiedBy>Microsoft Office User</cp:lastModifiedBy>
  <cp:revision>191</cp:revision>
  <dcterms:created xsi:type="dcterms:W3CDTF">2016-02-09T20:55:00Z</dcterms:created>
  <dcterms:modified xsi:type="dcterms:W3CDTF">2016-08-24T14:26:32Z</dcterms:modified>
</cp:coreProperties>
</file>