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0" r:id="rId1"/>
    <p:sldMasterId id="2147483689" r:id="rId2"/>
    <p:sldMasterId id="2147483694" r:id="rId3"/>
    <p:sldMasterId id="2147483738" r:id="rId4"/>
  </p:sldMasterIdLst>
  <p:notesMasterIdLst>
    <p:notesMasterId r:id="rId29"/>
  </p:notesMasterIdLst>
  <p:sldIdLst>
    <p:sldId id="286" r:id="rId5"/>
    <p:sldId id="259" r:id="rId6"/>
    <p:sldId id="260" r:id="rId7"/>
    <p:sldId id="261" r:id="rId8"/>
    <p:sldId id="281" r:id="rId9"/>
    <p:sldId id="282" r:id="rId10"/>
    <p:sldId id="283" r:id="rId11"/>
    <p:sldId id="284" r:id="rId12"/>
    <p:sldId id="268" r:id="rId13"/>
    <p:sldId id="280" r:id="rId14"/>
    <p:sldId id="270" r:id="rId15"/>
    <p:sldId id="271" r:id="rId16"/>
    <p:sldId id="272" r:id="rId17"/>
    <p:sldId id="273" r:id="rId18"/>
    <p:sldId id="274" r:id="rId19"/>
    <p:sldId id="275" r:id="rId20"/>
    <p:sldId id="269" r:id="rId21"/>
    <p:sldId id="276" r:id="rId22"/>
    <p:sldId id="278" r:id="rId23"/>
    <p:sldId id="266" r:id="rId24"/>
    <p:sldId id="267" r:id="rId25"/>
    <p:sldId id="279" r:id="rId26"/>
    <p:sldId id="285" r:id="rId27"/>
    <p:sldId id="287" r:id="rId2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75"/>
  </p:normalViewPr>
  <p:slideViewPr>
    <p:cSldViewPr snapToGrid="0" snapToObjects="1">
      <p:cViewPr varScale="1">
        <p:scale>
          <a:sx n="120" d="100"/>
          <a:sy n="120" d="100"/>
        </p:scale>
        <p:origin x="20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\\localhost\Users\maciek\Documents\technologies\openvpp\openvpp-mwc-demo\160217-omfg-vpp-graph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\\localhost\Users\maciek\Documents\technologies\openvpp\openvpp-mwc-demo\160217-omfg-vpp-graph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maciek\Documents\technologies\openvpp\openvpp-blog\160402-omfg-vpp-graph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maciek\Documents\technologies\openvpp\openvpp-blog\160402-omfg-vpp-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900858261547901"/>
          <c:y val="0.0570675348467421"/>
          <c:w val="0.83388674382876"/>
          <c:h val="0.87842529702050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'working tests'!$E$23</c:f>
              <c:strCache>
                <c:ptCount val="1"/>
                <c:pt idx="0">
                  <c:v>64B</c:v>
                </c:pt>
              </c:strCache>
            </c:strRef>
          </c:tx>
          <c:spPr>
            <a:solidFill>
              <a:srgbClr val="F88D37"/>
            </a:solidFill>
          </c:spPr>
          <c:invertIfNegative val="0"/>
          <c:cat>
            <c:strRef>
              <c:f>'working tests'!$F$22:$K$22</c:f>
              <c:strCache>
                <c:ptCount val="6"/>
                <c:pt idx="0">
                  <c:v>12 routes </c:v>
                </c:pt>
                <c:pt idx="1">
                  <c:v>1k routes</c:v>
                </c:pt>
                <c:pt idx="2">
                  <c:v>100k routes</c:v>
                </c:pt>
                <c:pt idx="3">
                  <c:v>500k routes</c:v>
                </c:pt>
                <c:pt idx="4">
                  <c:v>1M routes</c:v>
                </c:pt>
                <c:pt idx="5">
                  <c:v>2M routes</c:v>
                </c:pt>
              </c:strCache>
            </c:strRef>
          </c:cat>
          <c:val>
            <c:numRef>
              <c:f>'working tests'!$F$23:$K$23</c:f>
              <c:numCache>
                <c:formatCode>0.0</c:formatCode>
                <c:ptCount val="6"/>
                <c:pt idx="0">
                  <c:v>108.0</c:v>
                </c:pt>
                <c:pt idx="1">
                  <c:v>108.0</c:v>
                </c:pt>
                <c:pt idx="2">
                  <c:v>108.0</c:v>
                </c:pt>
                <c:pt idx="3">
                  <c:v>108.0</c:v>
                </c:pt>
                <c:pt idx="4">
                  <c:v>108.0</c:v>
                </c:pt>
                <c:pt idx="5">
                  <c:v>108.0</c:v>
                </c:pt>
              </c:numCache>
            </c:numRef>
          </c:val>
        </c:ser>
        <c:ser>
          <c:idx val="1"/>
          <c:order val="1"/>
          <c:tx>
            <c:strRef>
              <c:f>'working tests'!$E$24</c:f>
              <c:strCache>
                <c:ptCount val="1"/>
                <c:pt idx="0">
                  <c:v>IMIX</c:v>
                </c:pt>
              </c:strCache>
            </c:strRef>
          </c:tx>
          <c:spPr>
            <a:solidFill>
              <a:srgbClr val="C6E873"/>
            </a:solidFill>
          </c:spPr>
          <c:invertIfNegative val="0"/>
          <c:cat>
            <c:strRef>
              <c:f>'working tests'!$F$22:$K$22</c:f>
              <c:strCache>
                <c:ptCount val="6"/>
                <c:pt idx="0">
                  <c:v>12 routes </c:v>
                </c:pt>
                <c:pt idx="1">
                  <c:v>1k routes</c:v>
                </c:pt>
                <c:pt idx="2">
                  <c:v>100k routes</c:v>
                </c:pt>
                <c:pt idx="3">
                  <c:v>500k routes</c:v>
                </c:pt>
                <c:pt idx="4">
                  <c:v>1M routes</c:v>
                </c:pt>
                <c:pt idx="5">
                  <c:v>2M routes</c:v>
                </c:pt>
              </c:strCache>
            </c:strRef>
          </c:cat>
          <c:val>
            <c:numRef>
              <c:f>'working tests'!$F$24:$K$24</c:f>
              <c:numCache>
                <c:formatCode>0.0</c:formatCode>
                <c:ptCount val="6"/>
                <c:pt idx="0">
                  <c:v>480.0</c:v>
                </c:pt>
                <c:pt idx="1">
                  <c:v>480.0</c:v>
                </c:pt>
                <c:pt idx="2">
                  <c:v>480.0</c:v>
                </c:pt>
                <c:pt idx="3">
                  <c:v>480.0</c:v>
                </c:pt>
                <c:pt idx="4">
                  <c:v>480.0</c:v>
                </c:pt>
                <c:pt idx="5">
                  <c:v>480.0</c:v>
                </c:pt>
              </c:numCache>
            </c:numRef>
          </c:val>
        </c:ser>
        <c:ser>
          <c:idx val="2"/>
          <c:order val="2"/>
          <c:tx>
            <c:strRef>
              <c:f>'working tests'!$E$25</c:f>
              <c:strCache>
                <c:ptCount val="1"/>
                <c:pt idx="0">
                  <c:v>1518B</c:v>
                </c:pt>
              </c:strCache>
            </c:strRef>
          </c:tx>
          <c:spPr>
            <a:solidFill>
              <a:srgbClr val="26BBD5"/>
            </a:solidFill>
          </c:spPr>
          <c:invertIfNegative val="0"/>
          <c:cat>
            <c:strRef>
              <c:f>'working tests'!$F$22:$K$22</c:f>
              <c:strCache>
                <c:ptCount val="6"/>
                <c:pt idx="0">
                  <c:v>12 routes </c:v>
                </c:pt>
                <c:pt idx="1">
                  <c:v>1k routes</c:v>
                </c:pt>
                <c:pt idx="2">
                  <c:v>100k routes</c:v>
                </c:pt>
                <c:pt idx="3">
                  <c:v>500k routes</c:v>
                </c:pt>
                <c:pt idx="4">
                  <c:v>1M routes</c:v>
                </c:pt>
                <c:pt idx="5">
                  <c:v>2M routes</c:v>
                </c:pt>
              </c:strCache>
            </c:strRef>
          </c:cat>
          <c:val>
            <c:numRef>
              <c:f>'working tests'!$F$25:$K$25</c:f>
              <c:numCache>
                <c:formatCode>0.0</c:formatCode>
                <c:ptCount val="6"/>
                <c:pt idx="0">
                  <c:v>480.0</c:v>
                </c:pt>
                <c:pt idx="1">
                  <c:v>480.0</c:v>
                </c:pt>
                <c:pt idx="2">
                  <c:v>480.0</c:v>
                </c:pt>
                <c:pt idx="3">
                  <c:v>480.0</c:v>
                </c:pt>
                <c:pt idx="4">
                  <c:v>480.0</c:v>
                </c:pt>
                <c:pt idx="5">
                  <c:v>480.0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360048448"/>
        <c:axId val="-1359811728"/>
        <c:axId val="-1359813856"/>
      </c:bar3DChart>
      <c:catAx>
        <c:axId val="-1360048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-1359811728"/>
        <c:crosses val="autoZero"/>
        <c:auto val="1"/>
        <c:lblAlgn val="ctr"/>
        <c:lblOffset val="100"/>
        <c:noMultiLvlLbl val="0"/>
      </c:catAx>
      <c:valAx>
        <c:axId val="-135981172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-1360048448"/>
        <c:crosses val="autoZero"/>
        <c:crossBetween val="between"/>
      </c:valAx>
      <c:serAx>
        <c:axId val="-13598138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-1359811728"/>
        <c:crosses val="autoZero"/>
      </c:serAx>
      <c:spPr>
        <a:noFill/>
      </c:spPr>
    </c:plotArea>
    <c:plotVisOnly val="1"/>
    <c:dispBlanksAs val="gap"/>
    <c:showDLblsOverMax val="0"/>
  </c:chart>
  <c:spPr>
    <a:noFill/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3388326459193"/>
          <c:y val="0.0635758998435055"/>
          <c:w val="0.799197600299962"/>
          <c:h val="0.77622939078037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'working tests'!$E$23</c:f>
              <c:strCache>
                <c:ptCount val="1"/>
                <c:pt idx="0">
                  <c:v>64B</c:v>
                </c:pt>
              </c:strCache>
            </c:strRef>
          </c:tx>
          <c:spPr>
            <a:solidFill>
              <a:srgbClr val="F88D37"/>
            </a:solidFill>
          </c:spPr>
          <c:invertIfNegative val="0"/>
          <c:cat>
            <c:strRef>
              <c:f>'working tests'!$F$22:$K$22</c:f>
              <c:strCache>
                <c:ptCount val="6"/>
                <c:pt idx="0">
                  <c:v>12 routes </c:v>
                </c:pt>
                <c:pt idx="1">
                  <c:v>1k routes</c:v>
                </c:pt>
                <c:pt idx="2">
                  <c:v>100k routes</c:v>
                </c:pt>
                <c:pt idx="3">
                  <c:v>500k routes</c:v>
                </c:pt>
                <c:pt idx="4">
                  <c:v>1M routes</c:v>
                </c:pt>
                <c:pt idx="5">
                  <c:v>2M routes</c:v>
                </c:pt>
              </c:strCache>
            </c:strRef>
          </c:cat>
          <c:val>
            <c:numRef>
              <c:f>'working tests'!$O$23:$T$23</c:f>
              <c:numCache>
                <c:formatCode>0.0</c:formatCode>
                <c:ptCount val="6"/>
                <c:pt idx="0">
                  <c:v>210.0</c:v>
                </c:pt>
                <c:pt idx="1">
                  <c:v>210.0</c:v>
                </c:pt>
                <c:pt idx="2">
                  <c:v>210.0</c:v>
                </c:pt>
                <c:pt idx="3">
                  <c:v>210.0</c:v>
                </c:pt>
                <c:pt idx="4">
                  <c:v>210.0</c:v>
                </c:pt>
                <c:pt idx="5">
                  <c:v>210.0</c:v>
                </c:pt>
              </c:numCache>
            </c:numRef>
          </c:val>
        </c:ser>
        <c:ser>
          <c:idx val="1"/>
          <c:order val="1"/>
          <c:tx>
            <c:strRef>
              <c:f>'working tests'!$E$24</c:f>
              <c:strCache>
                <c:ptCount val="1"/>
                <c:pt idx="0">
                  <c:v>IMIX</c:v>
                </c:pt>
              </c:strCache>
            </c:strRef>
          </c:tx>
          <c:spPr>
            <a:solidFill>
              <a:srgbClr val="C3DB64"/>
            </a:solidFill>
          </c:spPr>
          <c:invertIfNegative val="0"/>
          <c:cat>
            <c:strRef>
              <c:f>'working tests'!$F$22:$K$22</c:f>
              <c:strCache>
                <c:ptCount val="6"/>
                <c:pt idx="0">
                  <c:v>12 routes </c:v>
                </c:pt>
                <c:pt idx="1">
                  <c:v>1k routes</c:v>
                </c:pt>
                <c:pt idx="2">
                  <c:v>100k routes</c:v>
                </c:pt>
                <c:pt idx="3">
                  <c:v>500k routes</c:v>
                </c:pt>
                <c:pt idx="4">
                  <c:v>1M routes</c:v>
                </c:pt>
                <c:pt idx="5">
                  <c:v>2M routes</c:v>
                </c:pt>
              </c:strCache>
            </c:strRef>
          </c:cat>
          <c:val>
            <c:numRef>
              <c:f>'working tests'!$O$24:$T$24</c:f>
              <c:numCache>
                <c:formatCode>0.0</c:formatCode>
                <c:ptCount val="6"/>
                <c:pt idx="0">
                  <c:v>160.0</c:v>
                </c:pt>
                <c:pt idx="1">
                  <c:v>160.0</c:v>
                </c:pt>
                <c:pt idx="2">
                  <c:v>160.0</c:v>
                </c:pt>
                <c:pt idx="3">
                  <c:v>160.0</c:v>
                </c:pt>
                <c:pt idx="4">
                  <c:v>160.0</c:v>
                </c:pt>
                <c:pt idx="5">
                  <c:v>160.0</c:v>
                </c:pt>
              </c:numCache>
            </c:numRef>
          </c:val>
        </c:ser>
        <c:ser>
          <c:idx val="2"/>
          <c:order val="2"/>
          <c:tx>
            <c:strRef>
              <c:f>'working tests'!$E$25</c:f>
              <c:strCache>
                <c:ptCount val="1"/>
                <c:pt idx="0">
                  <c:v>1518B</c:v>
                </c:pt>
              </c:strCache>
            </c:strRef>
          </c:tx>
          <c:spPr>
            <a:solidFill>
              <a:srgbClr val="43D2D2"/>
            </a:solidFill>
          </c:spPr>
          <c:invertIfNegative val="0"/>
          <c:cat>
            <c:strRef>
              <c:f>'working tests'!$F$22:$K$22</c:f>
              <c:strCache>
                <c:ptCount val="6"/>
                <c:pt idx="0">
                  <c:v>12 routes </c:v>
                </c:pt>
                <c:pt idx="1">
                  <c:v>1k routes</c:v>
                </c:pt>
                <c:pt idx="2">
                  <c:v>100k routes</c:v>
                </c:pt>
                <c:pt idx="3">
                  <c:v>500k routes</c:v>
                </c:pt>
                <c:pt idx="4">
                  <c:v>1M routes</c:v>
                </c:pt>
                <c:pt idx="5">
                  <c:v>2M routes</c:v>
                </c:pt>
              </c:strCache>
            </c:strRef>
          </c:cat>
          <c:val>
            <c:numRef>
              <c:f>'working tests'!$O$25:$T$25</c:f>
              <c:numCache>
                <c:formatCode>0.0</c:formatCode>
                <c:ptCount val="6"/>
                <c:pt idx="0">
                  <c:v>39.0</c:v>
                </c:pt>
                <c:pt idx="1">
                  <c:v>39.0</c:v>
                </c:pt>
                <c:pt idx="2">
                  <c:v>39.0</c:v>
                </c:pt>
                <c:pt idx="3">
                  <c:v>39.0</c:v>
                </c:pt>
                <c:pt idx="4">
                  <c:v>39.0</c:v>
                </c:pt>
                <c:pt idx="5">
                  <c:v>39.0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051510384"/>
        <c:axId val="-1078265488"/>
        <c:axId val="-1078263632"/>
      </c:bar3DChart>
      <c:catAx>
        <c:axId val="-1051510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-1078265488"/>
        <c:crosses val="autoZero"/>
        <c:auto val="1"/>
        <c:lblAlgn val="ctr"/>
        <c:lblOffset val="100"/>
        <c:noMultiLvlLbl val="0"/>
      </c:catAx>
      <c:valAx>
        <c:axId val="-1078265488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-1051510384"/>
        <c:crosses val="autoZero"/>
        <c:crossBetween val="between"/>
      </c:valAx>
      <c:serAx>
        <c:axId val="-10782636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-1078265488"/>
        <c:crosses val="autoZero"/>
      </c:ser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'MWC original targets'!$E$45</c:f>
              <c:strCache>
                <c:ptCount val="1"/>
                <c:pt idx="0">
                  <c:v>64B</c:v>
                </c:pt>
              </c:strCache>
            </c:strRef>
          </c:tx>
          <c:spPr>
            <a:solidFill>
              <a:srgbClr val="F88237"/>
            </a:solidFill>
          </c:spPr>
          <c:invertIfNegative val="0"/>
          <c:cat>
            <c:strRef>
              <c:f>'MWC original targets'!$F$44:$K$44</c:f>
              <c:strCache>
                <c:ptCount val="6"/>
                <c:pt idx="0">
                  <c:v>1k routes</c:v>
                </c:pt>
                <c:pt idx="1">
                  <c:v>500k routes</c:v>
                </c:pt>
                <c:pt idx="2">
                  <c:v>1M routes</c:v>
                </c:pt>
                <c:pt idx="3">
                  <c:v>2M routes</c:v>
                </c:pt>
                <c:pt idx="4">
                  <c:v>4M routes</c:v>
                </c:pt>
                <c:pt idx="5">
                  <c:v>8M routes</c:v>
                </c:pt>
              </c:strCache>
            </c:strRef>
          </c:cat>
          <c:val>
            <c:numRef>
              <c:f>'MWC original targets'!$F$45:$K$45</c:f>
              <c:numCache>
                <c:formatCode>0</c:formatCode>
                <c:ptCount val="6"/>
                <c:pt idx="0">
                  <c:v>199.58</c:v>
                </c:pt>
                <c:pt idx="1">
                  <c:v>199.58</c:v>
                </c:pt>
                <c:pt idx="2">
                  <c:v>199.58</c:v>
                </c:pt>
                <c:pt idx="3">
                  <c:v>199.58</c:v>
                </c:pt>
                <c:pt idx="4">
                  <c:v>199.58</c:v>
                </c:pt>
                <c:pt idx="5">
                  <c:v>199.58</c:v>
                </c:pt>
              </c:numCache>
            </c:numRef>
          </c:val>
        </c:ser>
        <c:ser>
          <c:idx val="1"/>
          <c:order val="1"/>
          <c:tx>
            <c:strRef>
              <c:f>'MWC original targets'!$E$46</c:f>
              <c:strCache>
                <c:ptCount val="1"/>
                <c:pt idx="0">
                  <c:v>IMIX</c:v>
                </c:pt>
              </c:strCache>
            </c:strRef>
          </c:tx>
          <c:spPr>
            <a:solidFill>
              <a:srgbClr val="C6E873"/>
            </a:solidFill>
          </c:spPr>
          <c:invertIfNegative val="0"/>
          <c:cat>
            <c:strRef>
              <c:f>'MWC original targets'!$F$44:$K$44</c:f>
              <c:strCache>
                <c:ptCount val="6"/>
                <c:pt idx="0">
                  <c:v>1k routes</c:v>
                </c:pt>
                <c:pt idx="1">
                  <c:v>500k routes</c:v>
                </c:pt>
                <c:pt idx="2">
                  <c:v>1M routes</c:v>
                </c:pt>
                <c:pt idx="3">
                  <c:v>2M routes</c:v>
                </c:pt>
                <c:pt idx="4">
                  <c:v>4M routes</c:v>
                </c:pt>
                <c:pt idx="5">
                  <c:v>8M routes</c:v>
                </c:pt>
              </c:strCache>
            </c:strRef>
          </c:cat>
          <c:val>
            <c:numRef>
              <c:f>'MWC original targets'!$F$46:$K$46</c:f>
              <c:numCache>
                <c:formatCode>0</c:formatCode>
                <c:ptCount val="6"/>
                <c:pt idx="0">
                  <c:v>342.0</c:v>
                </c:pt>
                <c:pt idx="1">
                  <c:v>342.0</c:v>
                </c:pt>
                <c:pt idx="2">
                  <c:v>342.0</c:v>
                </c:pt>
                <c:pt idx="3">
                  <c:v>342.0</c:v>
                </c:pt>
                <c:pt idx="4">
                  <c:v>342.0</c:v>
                </c:pt>
                <c:pt idx="5">
                  <c:v>342.0</c:v>
                </c:pt>
              </c:numCache>
            </c:numRef>
          </c:val>
        </c:ser>
        <c:ser>
          <c:idx val="2"/>
          <c:order val="2"/>
          <c:tx>
            <c:strRef>
              <c:f>'MWC original targets'!$E$47</c:f>
              <c:strCache>
                <c:ptCount val="1"/>
                <c:pt idx="0">
                  <c:v>1518B</c:v>
                </c:pt>
              </c:strCache>
            </c:strRef>
          </c:tx>
          <c:spPr>
            <a:solidFill>
              <a:srgbClr val="26BBD5"/>
            </a:solidFill>
          </c:spPr>
          <c:invertIfNegative val="0"/>
          <c:cat>
            <c:strRef>
              <c:f>'MWC original targets'!$F$44:$K$44</c:f>
              <c:strCache>
                <c:ptCount val="6"/>
                <c:pt idx="0">
                  <c:v>1k routes</c:v>
                </c:pt>
                <c:pt idx="1">
                  <c:v>500k routes</c:v>
                </c:pt>
                <c:pt idx="2">
                  <c:v>1M routes</c:v>
                </c:pt>
                <c:pt idx="3">
                  <c:v>2M routes</c:v>
                </c:pt>
                <c:pt idx="4">
                  <c:v>4M routes</c:v>
                </c:pt>
                <c:pt idx="5">
                  <c:v>8M routes</c:v>
                </c:pt>
              </c:strCache>
            </c:strRef>
          </c:cat>
          <c:val>
            <c:numRef>
              <c:f>'MWC original targets'!$F$47:$K$47</c:f>
              <c:numCache>
                <c:formatCode>0</c:formatCode>
                <c:ptCount val="6"/>
                <c:pt idx="0">
                  <c:v>462.0</c:v>
                </c:pt>
                <c:pt idx="1">
                  <c:v>462.0</c:v>
                </c:pt>
                <c:pt idx="2">
                  <c:v>462.0</c:v>
                </c:pt>
                <c:pt idx="3">
                  <c:v>462.0</c:v>
                </c:pt>
                <c:pt idx="4">
                  <c:v>462.0</c:v>
                </c:pt>
                <c:pt idx="5">
                  <c:v>462.0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360360720"/>
        <c:axId val="-1117955568"/>
        <c:axId val="-1359834864"/>
      </c:bar3DChart>
      <c:catAx>
        <c:axId val="-1360360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-1117955568"/>
        <c:crosses val="autoZero"/>
        <c:auto val="1"/>
        <c:lblAlgn val="ctr"/>
        <c:lblOffset val="100"/>
        <c:noMultiLvlLbl val="0"/>
      </c:catAx>
      <c:valAx>
        <c:axId val="-1117955568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-1360360720"/>
        <c:crosses val="autoZero"/>
        <c:crossBetween val="between"/>
      </c:valAx>
      <c:serAx>
        <c:axId val="-13598348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-1117955568"/>
        <c:crosses val="autoZero"/>
      </c:ser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'MWC original targets'!$N$45</c:f>
              <c:strCache>
                <c:ptCount val="1"/>
                <c:pt idx="0">
                  <c:v>64B</c:v>
                </c:pt>
              </c:strCache>
            </c:strRef>
          </c:tx>
          <c:spPr>
            <a:solidFill>
              <a:srgbClr val="F88D37"/>
            </a:solidFill>
          </c:spPr>
          <c:invertIfNegative val="0"/>
          <c:cat>
            <c:strRef>
              <c:f>'MWC original targets'!$O$44:$T$44</c:f>
              <c:strCache>
                <c:ptCount val="6"/>
                <c:pt idx="0">
                  <c:v>1k routes</c:v>
                </c:pt>
                <c:pt idx="1">
                  <c:v>500k routes</c:v>
                </c:pt>
                <c:pt idx="2">
                  <c:v>1M routes</c:v>
                </c:pt>
                <c:pt idx="3">
                  <c:v>2M routes</c:v>
                </c:pt>
                <c:pt idx="4">
                  <c:v>4M routes</c:v>
                </c:pt>
                <c:pt idx="5">
                  <c:v>8M routes</c:v>
                </c:pt>
              </c:strCache>
            </c:strRef>
          </c:cat>
          <c:val>
            <c:numRef>
              <c:f>'MWC original targets'!$O$45:$T$45</c:f>
              <c:numCache>
                <c:formatCode>0</c:formatCode>
                <c:ptCount val="6"/>
                <c:pt idx="0">
                  <c:v>297.0</c:v>
                </c:pt>
                <c:pt idx="1">
                  <c:v>297.0</c:v>
                </c:pt>
                <c:pt idx="2">
                  <c:v>297.0</c:v>
                </c:pt>
                <c:pt idx="3">
                  <c:v>297.0</c:v>
                </c:pt>
                <c:pt idx="4">
                  <c:v>297.0</c:v>
                </c:pt>
                <c:pt idx="5">
                  <c:v>297.0</c:v>
                </c:pt>
              </c:numCache>
            </c:numRef>
          </c:val>
        </c:ser>
        <c:ser>
          <c:idx val="1"/>
          <c:order val="1"/>
          <c:tx>
            <c:strRef>
              <c:f>'MWC original targets'!$N$46</c:f>
              <c:strCache>
                <c:ptCount val="1"/>
                <c:pt idx="0">
                  <c:v>IMIX</c:v>
                </c:pt>
              </c:strCache>
            </c:strRef>
          </c:tx>
          <c:spPr>
            <a:solidFill>
              <a:srgbClr val="C6E873"/>
            </a:solidFill>
          </c:spPr>
          <c:invertIfNegative val="0"/>
          <c:cat>
            <c:strRef>
              <c:f>'MWC original targets'!$O$44:$T$44</c:f>
              <c:strCache>
                <c:ptCount val="6"/>
                <c:pt idx="0">
                  <c:v>1k routes</c:v>
                </c:pt>
                <c:pt idx="1">
                  <c:v>500k routes</c:v>
                </c:pt>
                <c:pt idx="2">
                  <c:v>1M routes</c:v>
                </c:pt>
                <c:pt idx="3">
                  <c:v>2M routes</c:v>
                </c:pt>
                <c:pt idx="4">
                  <c:v>4M routes</c:v>
                </c:pt>
                <c:pt idx="5">
                  <c:v>8M routes</c:v>
                </c:pt>
              </c:strCache>
            </c:strRef>
          </c:cat>
          <c:val>
            <c:numRef>
              <c:f>'MWC original targets'!$O$46:$T$46</c:f>
              <c:numCache>
                <c:formatCode>0</c:formatCode>
                <c:ptCount val="6"/>
                <c:pt idx="0">
                  <c:v>160.0</c:v>
                </c:pt>
                <c:pt idx="1">
                  <c:v>160.0</c:v>
                </c:pt>
                <c:pt idx="2">
                  <c:v>160.0</c:v>
                </c:pt>
                <c:pt idx="3">
                  <c:v>160.0</c:v>
                </c:pt>
                <c:pt idx="4">
                  <c:v>160.0</c:v>
                </c:pt>
                <c:pt idx="5">
                  <c:v>160.0</c:v>
                </c:pt>
              </c:numCache>
            </c:numRef>
          </c:val>
        </c:ser>
        <c:ser>
          <c:idx val="2"/>
          <c:order val="2"/>
          <c:tx>
            <c:strRef>
              <c:f>'MWC original targets'!$N$47</c:f>
              <c:strCache>
                <c:ptCount val="1"/>
                <c:pt idx="0">
                  <c:v>1518B</c:v>
                </c:pt>
              </c:strCache>
            </c:strRef>
          </c:tx>
          <c:spPr>
            <a:solidFill>
              <a:srgbClr val="26BBD5"/>
            </a:solidFill>
          </c:spPr>
          <c:invertIfNegative val="0"/>
          <c:cat>
            <c:strRef>
              <c:f>'MWC original targets'!$O$44:$T$44</c:f>
              <c:strCache>
                <c:ptCount val="6"/>
                <c:pt idx="0">
                  <c:v>1k routes</c:v>
                </c:pt>
                <c:pt idx="1">
                  <c:v>500k routes</c:v>
                </c:pt>
                <c:pt idx="2">
                  <c:v>1M routes</c:v>
                </c:pt>
                <c:pt idx="3">
                  <c:v>2M routes</c:v>
                </c:pt>
                <c:pt idx="4">
                  <c:v>4M routes</c:v>
                </c:pt>
                <c:pt idx="5">
                  <c:v>8M routes</c:v>
                </c:pt>
              </c:strCache>
            </c:strRef>
          </c:cat>
          <c:val>
            <c:numRef>
              <c:f>'MWC original targets'!$O$47:$T$47</c:f>
              <c:numCache>
                <c:formatCode>0</c:formatCode>
                <c:ptCount val="6"/>
                <c:pt idx="0">
                  <c:v>39.0</c:v>
                </c:pt>
                <c:pt idx="1">
                  <c:v>39.0</c:v>
                </c:pt>
                <c:pt idx="2">
                  <c:v>39.0</c:v>
                </c:pt>
                <c:pt idx="3">
                  <c:v>39.0</c:v>
                </c:pt>
                <c:pt idx="4">
                  <c:v>39.0</c:v>
                </c:pt>
                <c:pt idx="5">
                  <c:v>39.0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360315072"/>
        <c:axId val="-1359929968"/>
        <c:axId val="-1360513536"/>
      </c:bar3DChart>
      <c:catAx>
        <c:axId val="-1360315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-1359929968"/>
        <c:crosses val="autoZero"/>
        <c:auto val="1"/>
        <c:lblAlgn val="ctr"/>
        <c:lblOffset val="100"/>
        <c:noMultiLvlLbl val="0"/>
      </c:catAx>
      <c:valAx>
        <c:axId val="-1359929968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-1360315072"/>
        <c:crosses val="autoZero"/>
        <c:crossBetween val="between"/>
      </c:valAx>
      <c:serAx>
        <c:axId val="-13605135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en-US"/>
          </a:p>
        </c:txPr>
        <c:crossAx val="-1359929968"/>
        <c:crosses val="autoZero"/>
      </c:ser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461E2-42C7-164F-9CC7-6E45B5763A9D}" type="datetimeFigureOut">
              <a:rPr lang="en-US" smtClean="0"/>
              <a:t>4/20/17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419C4-84BF-6340-BE26-6832442E2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2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59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BDB99-8D42-BF45-BDAB-83BECAC8CA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53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BDB99-8D42-BF45-BDAB-83BECAC8CA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74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1DC3E-9B58-4178-99D0-EDD655FFF52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070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25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6875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22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03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216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docs.fd.io</a:t>
            </a:r>
            <a:r>
              <a:rPr lang="en-US" dirty="0" smtClean="0"/>
              <a:t>/</a:t>
            </a:r>
            <a:r>
              <a:rPr lang="en-US" dirty="0" err="1" smtClean="0"/>
              <a:t>vpp</a:t>
            </a:r>
            <a:r>
              <a:rPr lang="en-US" dirty="0" smtClean="0"/>
              <a:t>/17.04/release_notes_1704.html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419C4-84BF-6340-BE26-6832442E2A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32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1DC3E-9B58-4178-99D0-EDD655FFF52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441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Shape 7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Shape 7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785" name="Shape 78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55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BDB99-8D42-BF45-BDAB-83BECAC8CA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84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BDB99-8D42-BF45-BDAB-83BECAC8CA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6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jpeg"/><Relationship Id="rId3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jpeg"/><Relationship Id="rId3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eg"/><Relationship Id="rId3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jpeg"/><Relationship Id="rId3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jpeg"/><Relationship Id="rId3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jpeg"/><Relationship Id="rId3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jpeg"/><Relationship Id="rId3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hyperlink" Target="http://ciscolive.com/Online" TargetMode="External"/><Relationship Id="rId1" Type="http://schemas.openxmlformats.org/officeDocument/2006/relationships/slideMaster" Target="../slideMasters/slideMaster3.xml"/><Relationship Id="rId2" Type="http://schemas.openxmlformats.org/officeDocument/2006/relationships/hyperlink" Target="CiscoLive.com/Online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jpeg"/><Relationship Id="rId3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jpeg"/><Relationship Id="rId3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1603428"/>
            <a:ext cx="6007474" cy="626531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330154"/>
            <a:ext cx="6007474" cy="1263323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648821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471" y="4767263"/>
            <a:ext cx="3516405" cy="273844"/>
          </a:xfrm>
        </p:spPr>
        <p:txBody>
          <a:bodyPr/>
          <a:lstStyle/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8235" y="4767263"/>
            <a:ext cx="447115" cy="273844"/>
          </a:xfrm>
        </p:spPr>
        <p:txBody>
          <a:bodyPr/>
          <a:lstStyle/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429043"/>
            <a:ext cx="1990202" cy="111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695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229706" y="1004812"/>
            <a:ext cx="4122425" cy="3738641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3" y="1004812"/>
            <a:ext cx="4122425" cy="3738641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650">
                <a:solidFill>
                  <a:srgbClr val="0E243E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rgbClr val="0E243E"/>
                </a:solidFill>
                <a:latin typeface="+mj-lt"/>
              </a:defRPr>
            </a:lvl2pPr>
            <a:lvl3pPr>
              <a:spcBef>
                <a:spcPts val="750"/>
              </a:spcBef>
              <a:defRPr sz="1050">
                <a:solidFill>
                  <a:srgbClr val="0E243E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rgbClr val="0E243E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9703" y="285754"/>
            <a:ext cx="8588861" cy="667061"/>
          </a:xfrm>
          <a:prstGeom prst="rect">
            <a:avLst/>
          </a:prstGeom>
        </p:spPr>
        <p:txBody>
          <a:bodyPr vert="horz" lIns="106676" tIns="53338" rIns="99056" bIns="53338" rtlCol="0" anchor="b" anchorCtr="0">
            <a:noAutofit/>
          </a:bodyPr>
          <a:lstStyle>
            <a:lvl1pPr algn="l" defTabSz="57146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150" b="0" kern="1200" spc="0" baseline="0" dirty="0">
                <a:gradFill>
                  <a:gsLst>
                    <a:gs pos="0">
                      <a:srgbClr val="00A5C7"/>
                    </a:gs>
                    <a:gs pos="44000">
                      <a:srgbClr val="00B0F0"/>
                    </a:gs>
                    <a:gs pos="100000">
                      <a:srgbClr val="00519A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14698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11700" y="881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199" y="4471400"/>
            <a:ext cx="618300" cy="618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732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098547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fd.io Foundation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13" y="112407"/>
            <a:ext cx="990313" cy="55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85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336624" y="1489433"/>
            <a:ext cx="8416893" cy="12495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 anchor="b"/>
          <a:lstStyle>
            <a:lvl1pPr algn="l">
              <a:defRPr lang="en-US" sz="4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Presentation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2483" y="3376465"/>
            <a:ext cx="8416892" cy="336551"/>
          </a:xfrm>
        </p:spPr>
        <p:txBody>
          <a:bodyPr lIns="91440" tIns="45720" rIns="91440" bIns="45720" anchor="b"/>
          <a:lstStyle>
            <a:lvl1pPr marL="1785" indent="0" algn="l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192881" indent="0">
              <a:buNone/>
              <a:defRPr/>
            </a:lvl2pPr>
            <a:lvl3pPr marL="386655" indent="0">
              <a:buNone/>
              <a:defRPr/>
            </a:lvl3pPr>
            <a:lvl4pPr marL="546497" indent="0">
              <a:buNone/>
              <a:defRPr/>
            </a:lvl4pPr>
            <a:lvl5pPr marL="706338" indent="0">
              <a:buNone/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52482" y="3722263"/>
            <a:ext cx="5221886" cy="250298"/>
          </a:xfrm>
        </p:spPr>
        <p:txBody>
          <a:bodyPr/>
          <a:lstStyle>
            <a:lvl1pPr marL="1785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Session ID</a:t>
            </a:r>
          </a:p>
        </p:txBody>
      </p:sp>
    </p:spTree>
    <p:extLst>
      <p:ext uri="{BB962C8B-B14F-4D97-AF65-F5344CB8AC3E}">
        <p14:creationId xmlns:p14="http://schemas.microsoft.com/office/powerpoint/2010/main" val="63490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Segue/Chapter Slide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3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Segue/Chapter Slide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1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3276" y="1347788"/>
            <a:ext cx="8277344" cy="28556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Tx/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Tx/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58" indent="-171415">
              <a:buClrTx/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1035" indent="-171415">
              <a:buClrTx/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450" indent="-168240">
              <a:buClrTx/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6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3276" y="1347788"/>
            <a:ext cx="8277344" cy="28556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Tx/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Tx/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58" indent="-171415">
              <a:buClrTx/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1035" indent="-171415">
              <a:buClrTx/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450" indent="-168240">
              <a:buClrTx/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8513064" cy="339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6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04257"/>
            <a:ext cx="8110995" cy="3711742"/>
          </a:xfrm>
          <a:prstGeom prst="rect">
            <a:avLst/>
          </a:prstGeom>
        </p:spPr>
        <p:txBody>
          <a:bodyPr lIns="121890" tIns="60945" rIns="121890" bIns="60945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25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575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25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86574"/>
            <a:ext cx="7886700" cy="497086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066402" y="0"/>
            <a:ext cx="77598" cy="5143500"/>
          </a:xfrm>
          <a:prstGeom prst="rect">
            <a:avLst/>
          </a:prstGeom>
          <a:solidFill>
            <a:srgbClr val="F732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15732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1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241425"/>
            <a:ext cx="8513064" cy="29521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819150"/>
            <a:ext cx="8513064" cy="381000"/>
          </a:xfrm>
        </p:spPr>
        <p:txBody>
          <a:bodyPr/>
          <a:lstStyle>
            <a:lvl1pPr marL="1785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973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6616" y="217715"/>
            <a:ext cx="8513064" cy="7654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11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048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82296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9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616" y="218947"/>
            <a:ext cx="8513064" cy="76543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077912"/>
            <a:ext cx="4069080" cy="32579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2"/>
          </p:nvPr>
        </p:nvSpPr>
        <p:spPr>
          <a:xfrm>
            <a:off x="4800600" y="1077913"/>
            <a:ext cx="4069080" cy="32534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8650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1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241425"/>
            <a:ext cx="4069080" cy="30978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13"/>
          </p:nvPr>
        </p:nvSpPr>
        <p:spPr>
          <a:xfrm>
            <a:off x="4800600" y="1241425"/>
            <a:ext cx="4069080" cy="31096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2851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616" y="219456"/>
            <a:ext cx="8513064" cy="76543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6616" y="1100308"/>
            <a:ext cx="2743200" cy="3262760"/>
          </a:xfrm>
        </p:spPr>
        <p:txBody>
          <a:bodyPr lIns="91440" tIns="45720" rIns="91440" bIns="45720"/>
          <a:lstStyle>
            <a:lvl1pPr>
              <a:spcBef>
                <a:spcPts val="1200"/>
              </a:spcBef>
              <a:buClrTx/>
              <a:defRPr sz="16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200"/>
              </a:spcBef>
              <a:defRPr sz="1200">
                <a:solidFill>
                  <a:schemeClr val="tx1"/>
                </a:solidFill>
              </a:defRPr>
            </a:lvl3pPr>
            <a:lvl4pPr>
              <a:spcBef>
                <a:spcPts val="20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26480" y="1100307"/>
            <a:ext cx="2743200" cy="3264861"/>
          </a:xfrm>
        </p:spPr>
        <p:txBody>
          <a:bodyPr lIns="91440" tIns="45720" rIns="91440" bIns="4572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41548" y="1100307"/>
            <a:ext cx="2743200" cy="3264408"/>
          </a:xfrm>
        </p:spPr>
        <p:txBody>
          <a:bodyPr lIns="91440" tIns="45720" rIns="91440" bIns="4572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9283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 marL="6251" indent="-6251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0565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575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3562350"/>
            <a:ext cx="5551460" cy="609600"/>
          </a:xfrm>
        </p:spPr>
        <p:txBody>
          <a:bodyPr/>
          <a:lstStyle>
            <a:lvl1pPr marL="1785" indent="0" algn="l">
              <a:spcBef>
                <a:spcPts val="0"/>
              </a:spcBef>
              <a:buNone/>
              <a:defRPr lang="en-US" sz="14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  <a:p>
            <a:pPr lvl="0"/>
            <a:r>
              <a:rPr lang="en-US" dirty="0"/>
              <a:t>Company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6616" y="1600200"/>
            <a:ext cx="7795985" cy="1733550"/>
          </a:xfrm>
        </p:spPr>
        <p:txBody>
          <a:bodyPr/>
          <a:lstStyle>
            <a:lvl1pPr marL="173038" indent="-173038">
              <a:lnSpc>
                <a:spcPts val="3680"/>
              </a:lnSpc>
              <a:spcBef>
                <a:spcPts val="0"/>
              </a:spcBef>
              <a:buClr>
                <a:schemeClr val="accent1"/>
              </a:buClr>
              <a:buSzPct val="105000"/>
              <a:buFont typeface="Arial" panose="020B0604020202020204" pitchFamily="34" charset="0"/>
              <a:buNone/>
              <a:tabLst>
                <a:tab pos="173038" algn="l"/>
              </a:tabLst>
              <a:defRPr lang="en-US" sz="3200" b="0" i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pPr lvl="0"/>
            <a:r>
              <a:rPr lang="en-US" dirty="0"/>
              <a:t>“	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35745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0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42463" y="4767263"/>
            <a:ext cx="83051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066402" y="0"/>
            <a:ext cx="77598" cy="5143500"/>
          </a:xfrm>
          <a:prstGeom prst="rect">
            <a:avLst/>
          </a:prstGeom>
          <a:solidFill>
            <a:srgbClr val="F732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86873985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Video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Demo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9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gue Demo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Demo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9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74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3952921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6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9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69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15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56616" y="504248"/>
            <a:ext cx="684257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6251" indent="-6251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676767"/>
                </a:solidFill>
                <a:ea typeface="+mj-ea"/>
                <a:cs typeface="+mj-cs"/>
                <a:sym typeface="Arial" pitchFamily="34" charset="0"/>
              </a:rPr>
              <a:t>Complete Your Online Session Evaluation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78828" y="3790950"/>
            <a:ext cx="41910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400" dirty="0">
                <a:solidFill>
                  <a:srgbClr val="676767"/>
                </a:solidFill>
              </a:rPr>
              <a:t>Don’t forget: Cisco Live sessions will be available for viewing on-demand after the event at </a:t>
            </a:r>
            <a:r>
              <a:rPr lang="en-US" sz="1400" u="sng" dirty="0">
                <a:solidFill>
                  <a:srgbClr val="1F92D3"/>
                </a:solidFill>
                <a:hlinkClick r:id="rId2" action="ppaction://hlinkfile"/>
              </a:rPr>
              <a:t>CiscoLive.com/Online</a:t>
            </a:r>
            <a:endParaRPr lang="en-US" sz="1600" dirty="0">
              <a:solidFill>
                <a:srgbClr val="1F92D3"/>
              </a:solidFill>
              <a:ea typeface="ＭＳ Ｐゴシック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53787" y="1077913"/>
            <a:ext cx="4446813" cy="31700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marL="187523" indent="-185738" algn="l" defTabSz="4572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76767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Please complete your Online Session Evaluations after each session</a:t>
            </a:r>
          </a:p>
          <a:p>
            <a:pPr marL="187523" indent="-185738" algn="l" defTabSz="4572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76767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Complete 4 Session Evaluations &amp; the Overall Conference Evaluation</a:t>
            </a:r>
            <a:r>
              <a:rPr lang="en-GB" sz="2000" kern="1200" baseline="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 </a:t>
            </a: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(available from Thursday) to receive your</a:t>
            </a:r>
            <a:r>
              <a:rPr lang="en-GB" sz="2000" kern="1200" baseline="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 </a:t>
            </a: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Cisco Live T-shirt</a:t>
            </a:r>
          </a:p>
          <a:p>
            <a:pPr marL="187523" indent="-185738" algn="l" defTabSz="4572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76767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All surveys can be completed via the Cisco Live Mobile App or the Communication Stations</a:t>
            </a:r>
            <a:endParaRPr lang="en-US" sz="2000" kern="1200" dirty="0">
              <a:solidFill>
                <a:srgbClr val="676767"/>
              </a:solidFill>
              <a:latin typeface="+mn-lt"/>
              <a:ea typeface="+mn-ea"/>
              <a:cs typeface="+mn-cs"/>
              <a:sym typeface="Arial" pitchFamily="34" charset="0"/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595" y="1128177"/>
            <a:ext cx="3875778" cy="2583852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/>
        </p:nvSpPr>
        <p:spPr bwMode="auto">
          <a:xfrm>
            <a:off x="4738254" y="4226128"/>
            <a:ext cx="1898073" cy="22055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93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 &amp;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Q &amp; A 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2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910244"/>
            <a:ext cx="3886200" cy="34813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10245"/>
            <a:ext cx="3886200" cy="348139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42463" y="4767263"/>
            <a:ext cx="83051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66402" y="0"/>
            <a:ext cx="77598" cy="5143500"/>
          </a:xfrm>
          <a:prstGeom prst="rect">
            <a:avLst/>
          </a:prstGeom>
          <a:solidFill>
            <a:srgbClr val="F732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69342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578" y="3564404"/>
            <a:ext cx="8394192" cy="53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251" indent="-6251" defTabSz="914400" eaLnBrk="0" latinLnBrk="0" hangingPunct="0">
              <a:lnSpc>
                <a:spcPct val="90000"/>
              </a:lnSpc>
              <a:defRPr lang="en-US" sz="4000" b="0" i="0" dirty="0" smtClean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2400" dirty="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5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6" y="1249964"/>
            <a:ext cx="8582751" cy="3266034"/>
          </a:xfrm>
          <a:prstGeom prst="rect">
            <a:avLst/>
          </a:prstGeom>
        </p:spPr>
        <p:txBody>
          <a:bodyPr>
            <a:noAutofit/>
          </a:bodyPr>
          <a:lstStyle>
            <a:lvl1pPr marL="280988" indent="-223838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8000" indent="-2159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713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225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675" indent="-168275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C878D-9058-49C6-891A-9C4FA82258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087407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963AD-827E-451B-B89D-80F76706B5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8945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327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44484" cy="73183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46CAE-FCAC-4753-B91E-EDBC8CF231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090209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6616" y="1347788"/>
            <a:ext cx="8430768" cy="284576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30768" cy="73183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55425"/>
      </p:ext>
    </p:extLst>
  </p:cSld>
  <p:clrMapOvr>
    <a:masterClrMapping/>
  </p:clrMapOvr>
  <p:transition spd="med">
    <p:fade/>
  </p:transition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4132" y="1347788"/>
            <a:ext cx="8493252" cy="288514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30768" cy="73183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72646"/>
      </p:ext>
    </p:extLst>
  </p:cSld>
  <p:clrMapOvr>
    <a:masterClrMapping/>
  </p:clrMapOvr>
  <p:transition spd="med">
    <p:fade/>
  </p:transition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1603428"/>
            <a:ext cx="6007474" cy="626531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" y="330154"/>
            <a:ext cx="6007474" cy="1263323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64882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7471" y="4767263"/>
            <a:ext cx="3516405" cy="273844"/>
          </a:xfrm>
        </p:spPr>
        <p:txBody>
          <a:bodyPr/>
          <a:lstStyle/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8235" y="4767263"/>
            <a:ext cx="447115" cy="273844"/>
          </a:xfrm>
        </p:spPr>
        <p:txBody>
          <a:bodyPr/>
          <a:lstStyle/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461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0" y="881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746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42463" y="4767263"/>
            <a:ext cx="83051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7388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910244"/>
            <a:ext cx="3886200" cy="34813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10245"/>
            <a:ext cx="3886200" cy="348139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42463" y="4767263"/>
            <a:ext cx="83051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1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754380"/>
            <a:ext cx="7886700" cy="3649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2463" y="4767263"/>
            <a:ext cx="830511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05201" y="0"/>
            <a:ext cx="77598" cy="5143500"/>
          </a:xfrm>
          <a:prstGeom prst="rect">
            <a:avLst/>
          </a:prstGeom>
          <a:solidFill>
            <a:srgbClr val="F732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731918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546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11700" y="881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93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8337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167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495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239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164"/>
            <a:ext cx="732586" cy="4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3058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3ED-6974-CB41-B153-6BAC42FDD2B1}" type="datetimeFigureOut">
              <a:rPr lang="en-US" smtClean="0"/>
              <a:t>4/22/17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164"/>
            <a:ext cx="732586" cy="4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7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3ED-6974-CB41-B153-6BAC42FDD2B1}" type="datetimeFigureOut">
              <a:rPr lang="en-US" smtClean="0"/>
              <a:t>4/22/17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164"/>
            <a:ext cx="732586" cy="4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58944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164"/>
            <a:ext cx="732586" cy="4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48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9842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9066402" y="0"/>
            <a:ext cx="77598" cy="5143500"/>
          </a:xfrm>
          <a:prstGeom prst="rect">
            <a:avLst/>
          </a:prstGeom>
          <a:solidFill>
            <a:srgbClr val="F732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5646053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3ED-6974-CB41-B153-6BAC42FDD2B1}" type="datetimeFigureOut">
              <a:rPr lang="en-US" smtClean="0"/>
              <a:t>4/22/17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164"/>
            <a:ext cx="732586" cy="4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9282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3ED-6974-CB41-B153-6BAC42FDD2B1}" type="datetimeFigureOut">
              <a:rPr lang="en-US" smtClean="0"/>
              <a:t>4/22/17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164"/>
            <a:ext cx="732586" cy="4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  <a:effectLst/>
              </a:defRPr>
            </a:lvl1pPr>
          </a:lstStyle>
          <a:p>
            <a:r>
              <a:rPr lang="en-US" dirty="0" err="1" smtClean="0"/>
              <a:t>fd.io</a:t>
            </a:r>
            <a:r>
              <a:rPr lang="en-US" dirty="0" smtClean="0"/>
              <a:t> Foundation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164"/>
            <a:ext cx="732586" cy="4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7747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3ED-6974-CB41-B153-6BAC42FDD2B1}" type="datetimeFigureOut">
              <a:rPr lang="en-US" smtClean="0"/>
              <a:t>4/22/17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164"/>
            <a:ext cx="732586" cy="4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50193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3ED-6974-CB41-B153-6BAC42FDD2B1}" type="datetimeFigureOut">
              <a:rPr lang="en-US" smtClean="0"/>
              <a:t>4/22/17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164"/>
            <a:ext cx="732586" cy="4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31106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3ED-6974-CB41-B153-6BAC42FDD2B1}" type="datetimeFigureOut">
              <a:rPr lang="en-US" smtClean="0"/>
              <a:t>4/22/17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164"/>
            <a:ext cx="732586" cy="4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2352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3ED-6974-CB41-B153-6BAC42FDD2B1}" type="datetimeFigureOut">
              <a:rPr lang="en-US" smtClean="0"/>
              <a:t>4/22/17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164"/>
            <a:ext cx="732586" cy="4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73759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0" y="881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164"/>
            <a:ext cx="732586" cy="4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017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6" y="1249964"/>
            <a:ext cx="8582751" cy="3266034"/>
          </a:xfrm>
          <a:prstGeom prst="rect">
            <a:avLst/>
          </a:prstGeom>
        </p:spPr>
        <p:txBody>
          <a:bodyPr>
            <a:noAutofit/>
          </a:bodyPr>
          <a:lstStyle>
            <a:lvl1pPr marL="280988" indent="-223838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8000" indent="-2159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713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225" indent="-17145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675" indent="-168275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C878D-9058-49C6-891A-9C4FA82258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164"/>
            <a:ext cx="732586" cy="4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60383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164"/>
            <a:ext cx="732586" cy="4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88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28650" y="86574"/>
            <a:ext cx="7886700" cy="49708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F7323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/>
          </a:p>
        </p:txBody>
      </p:sp>
      <p:sp>
        <p:nvSpPr>
          <p:cNvPr id="3" name="Rectangle 2"/>
          <p:cNvSpPr/>
          <p:nvPr/>
        </p:nvSpPr>
        <p:spPr>
          <a:xfrm>
            <a:off x="9066402" y="0"/>
            <a:ext cx="77598" cy="5143500"/>
          </a:xfrm>
          <a:prstGeom prst="rect">
            <a:avLst/>
          </a:prstGeom>
          <a:solidFill>
            <a:srgbClr val="F7323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738726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327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44484" cy="73183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46CAE-FCAC-4753-B91E-EDBC8CF231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164"/>
            <a:ext cx="732586" cy="4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04043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963AD-827E-451B-B89D-80F76706B5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164"/>
            <a:ext cx="732586" cy="4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5903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164"/>
            <a:ext cx="732586" cy="4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08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164"/>
            <a:ext cx="732586" cy="4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10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164"/>
            <a:ext cx="732586" cy="4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60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0164"/>
            <a:ext cx="732586" cy="4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92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970186" y="4779729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13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78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0" y="881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199" y="4471400"/>
            <a:ext cx="618300" cy="618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600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Relationship Id="rId3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30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44.xml"/><Relationship Id="rId9" Type="http://schemas.openxmlformats.org/officeDocument/2006/relationships/slideLayout" Target="../slideLayouts/slideLayout21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33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1.xml"/><Relationship Id="rId37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0.xml"/><Relationship Id="rId39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55.xml"/><Relationship Id="rId44" Type="http://schemas.openxmlformats.org/officeDocument/2006/relationships/theme" Target="../theme/theme3.xml"/><Relationship Id="rId45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75.xml"/><Relationship Id="rId21" Type="http://schemas.openxmlformats.org/officeDocument/2006/relationships/theme" Target="../theme/theme4.xml"/><Relationship Id="rId10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43958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3339" cy="2987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84352"/>
            <a:ext cx="648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7556" y="4784352"/>
            <a:ext cx="351640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8235" y="4767263"/>
            <a:ext cx="44711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smtClean="0"/>
              <a:t>fd.io Foundation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3092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91" r:id="rId9"/>
    <p:sldLayoutId id="2147483692" r:id="rId10"/>
    <p:sldLayoutId id="214748369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43958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3339" cy="2987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84352"/>
            <a:ext cx="648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7556" y="4784352"/>
            <a:ext cx="351640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fd.io Foundation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8235" y="4767263"/>
            <a:ext cx="44711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44820-5EBE-4784-9F95-AB0F35B86F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86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6616" y="217715"/>
            <a:ext cx="851306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6616" y="1079426"/>
            <a:ext cx="8513064" cy="330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000000"/>
                </a:solidFill>
                <a:ea typeface="ＭＳ Ｐゴシック" charset="0"/>
                <a:cs typeface="CiscoSans Thin"/>
              </a:rPr>
              <a:t>© 2017  Cisco and/or its affiliates. All rights reserved.   Cisco Public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40"/>
          <a:stretch/>
        </p:blipFill>
        <p:spPr>
          <a:xfrm>
            <a:off x="277735" y="4784538"/>
            <a:ext cx="828000" cy="30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0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732" r:id="rId38"/>
    <p:sldLayoutId id="2147483733" r:id="rId39"/>
    <p:sldLayoutId id="2147483734" r:id="rId40"/>
    <p:sldLayoutId id="2147483735" r:id="rId41"/>
    <p:sldLayoutId id="2147483736" r:id="rId42"/>
    <p:sldLayoutId id="2147483737" r:id="rId4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800" b="0" kern="1200" dirty="0" smtClean="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60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23" indent="-185738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56" indent="-193775" algn="l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97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39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311" indent="-66973" algn="l" rtl="0" eaLnBrk="1" fontAlgn="base" hangingPunct="1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4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42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9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7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fd.io Foundation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0DC79-E0A8-0840-A4ED-AACE5C039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8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6" Type="http://schemas.openxmlformats.org/officeDocument/2006/relationships/chart" Target="../charts/chart3.xml"/><Relationship Id="rId7" Type="http://schemas.openxmlformats.org/officeDocument/2006/relationships/chart" Target="../charts/chart4.xml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20" Type="http://schemas.openxmlformats.org/officeDocument/2006/relationships/image" Target="../media/image46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Relationship Id="rId25" Type="http://schemas.openxmlformats.org/officeDocument/2006/relationships/image" Target="../media/image51.png"/><Relationship Id="rId10" Type="http://schemas.openxmlformats.org/officeDocument/2006/relationships/image" Target="../media/image37.png"/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28.png"/><Relationship Id="rId16" Type="http://schemas.openxmlformats.org/officeDocument/2006/relationships/image" Target="../media/image42.png"/><Relationship Id="rId17" Type="http://schemas.openxmlformats.org/officeDocument/2006/relationships/image" Target="../media/image43.png"/><Relationship Id="rId18" Type="http://schemas.openxmlformats.org/officeDocument/2006/relationships/image" Target="../media/image44.png"/><Relationship Id="rId19" Type="http://schemas.openxmlformats.org/officeDocument/2006/relationships/image" Target="../media/image45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21.emf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017\Intel\DPDK\Jpeg\DPDK Templates\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5" y="2715767"/>
            <a:ext cx="35283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VPP overview</a:t>
            </a:r>
            <a:br>
              <a:rPr lang="en-US" sz="2800" dirty="0" smtClean="0"/>
            </a:b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Shwetha</a:t>
            </a:r>
            <a:r>
              <a:rPr lang="en-GB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Bhandari</a:t>
            </a:r>
            <a:endParaRPr lang="en-GB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Developer@Cisco</a:t>
            </a:r>
            <a:endParaRPr lang="en-GB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896" y="1551910"/>
            <a:ext cx="1570960" cy="78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8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2"/>
          <p:cNvSpPr txBox="1"/>
          <p:nvPr/>
        </p:nvSpPr>
        <p:spPr>
          <a:xfrm>
            <a:off x="465273" y="2863057"/>
            <a:ext cx="7056900" cy="5928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3000" dirty="0"/>
              <a:t>VPP: </a:t>
            </a:r>
            <a:r>
              <a:rPr lang="en-US" sz="3000" i="1" dirty="0"/>
              <a:t>Dipping into </a:t>
            </a:r>
            <a:r>
              <a:rPr lang="en-GB" sz="3000" i="1" dirty="0"/>
              <a:t>internals</a:t>
            </a:r>
            <a:r>
              <a:rPr lang="en-GB" sz="3000" dirty="0"/>
              <a:t>..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206277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140423" y="1223179"/>
            <a:ext cx="7815803" cy="4288361"/>
          </a:xfrm>
        </p:spPr>
        <p:txBody>
          <a:bodyPr/>
          <a:lstStyle/>
          <a:p>
            <a:pPr marL="285743" lvl="1" indent="-285743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Always 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process as many packets as possible</a:t>
            </a:r>
          </a:p>
          <a:p>
            <a:pPr marL="285743" lvl="1" indent="-285743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As vector size increases, processing cost per packet decreases</a:t>
            </a:r>
          </a:p>
          <a:p>
            <a:pPr marL="285743" lvl="1" indent="-285743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Amortize I-cache misses 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marL="285743" lvl="1" indent="-285743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Native support for interrupt  and polling modes</a:t>
            </a:r>
          </a:p>
          <a:p>
            <a:pPr marL="285743" lvl="1" indent="-285743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Node types:</a:t>
            </a:r>
          </a:p>
          <a:p>
            <a:pPr marL="719982" lvl="2" indent="-285743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575" dirty="0">
                <a:latin typeface="Arial" charset="0"/>
                <a:ea typeface="Arial" charset="0"/>
                <a:cs typeface="Arial" charset="0"/>
              </a:rPr>
              <a:t>Internal</a:t>
            </a:r>
          </a:p>
          <a:p>
            <a:pPr marL="719982" lvl="2" indent="-285743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575" dirty="0">
                <a:latin typeface="Arial" charset="0"/>
                <a:ea typeface="Arial" charset="0"/>
                <a:cs typeface="Arial" charset="0"/>
              </a:rPr>
              <a:t>Process</a:t>
            </a:r>
          </a:p>
          <a:p>
            <a:pPr marL="719982" lvl="2" indent="-285743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575" dirty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sz="1575" dirty="0">
                <a:latin typeface="Arial" charset="0"/>
                <a:ea typeface="Arial" charset="0"/>
                <a:cs typeface="Arial" charset="0"/>
              </a:rPr>
              <a:t>nput</a:t>
            </a:r>
            <a:endParaRPr lang="en-US" sz="1575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423" y="292133"/>
            <a:ext cx="8588861" cy="516376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VPP </a:t>
            </a:r>
            <a:r>
              <a:rPr lang="en-US" sz="28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Graph Scheduler </a:t>
            </a:r>
            <a:endParaRPr lang="en-US" sz="28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6641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 txBox="1">
            <a:spLocks noGrp="1"/>
          </p:cNvSpPr>
          <p:nvPr>
            <p:ph type="title"/>
          </p:nvPr>
        </p:nvSpPr>
        <p:spPr>
          <a:xfrm>
            <a:off x="0" y="314039"/>
            <a:ext cx="8520600" cy="5727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r>
              <a:rPr lang="en-US" dirty="0"/>
              <a:t>Sample </a:t>
            </a:r>
            <a:r>
              <a:rPr lang="en-US" dirty="0" smtClean="0"/>
              <a:t>Graph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88" name="Shape 788"/>
          <p:cNvSpPr/>
          <p:nvPr/>
        </p:nvSpPr>
        <p:spPr>
          <a:xfrm>
            <a:off x="4516778" y="584650"/>
            <a:ext cx="908700" cy="491100"/>
          </a:xfrm>
          <a:prstGeom prst="ellipse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600" b="1"/>
              <a:t>dpdk-input</a:t>
            </a:r>
          </a:p>
        </p:txBody>
      </p:sp>
      <p:sp>
        <p:nvSpPr>
          <p:cNvPr id="789" name="Shape 789"/>
          <p:cNvSpPr/>
          <p:nvPr/>
        </p:nvSpPr>
        <p:spPr>
          <a:xfrm>
            <a:off x="3911753" y="1673000"/>
            <a:ext cx="908700" cy="491100"/>
          </a:xfrm>
          <a:prstGeom prst="ellipse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600" b="1"/>
              <a:t>ethernet</a:t>
            </a:r>
          </a:p>
          <a:p>
            <a:pPr algn="ctr"/>
            <a:r>
              <a:rPr lang="en-US" sz="600" b="1"/>
              <a:t>-input</a:t>
            </a:r>
          </a:p>
        </p:txBody>
      </p:sp>
      <p:sp>
        <p:nvSpPr>
          <p:cNvPr id="790" name="Shape 790"/>
          <p:cNvSpPr/>
          <p:nvPr/>
        </p:nvSpPr>
        <p:spPr>
          <a:xfrm>
            <a:off x="1883879" y="2048975"/>
            <a:ext cx="908700" cy="491100"/>
          </a:xfrm>
          <a:prstGeom prst="ellipse">
            <a:avLst/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600" b="1"/>
              <a:t>ip6-input</a:t>
            </a:r>
          </a:p>
        </p:txBody>
      </p:sp>
      <p:sp>
        <p:nvSpPr>
          <p:cNvPr id="791" name="Shape 791"/>
          <p:cNvSpPr/>
          <p:nvPr/>
        </p:nvSpPr>
        <p:spPr>
          <a:xfrm>
            <a:off x="6155516" y="830187"/>
            <a:ext cx="908700" cy="4911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600" b="1"/>
              <a:t>mpls-gre</a:t>
            </a:r>
          </a:p>
          <a:p>
            <a:pPr algn="ctr"/>
            <a:r>
              <a:rPr lang="en-US" sz="600" b="1"/>
              <a:t>-input</a:t>
            </a:r>
          </a:p>
        </p:txBody>
      </p:sp>
      <p:sp>
        <p:nvSpPr>
          <p:cNvPr id="792" name="Shape 792"/>
          <p:cNvSpPr/>
          <p:nvPr/>
        </p:nvSpPr>
        <p:spPr>
          <a:xfrm>
            <a:off x="5055203" y="2370000"/>
            <a:ext cx="908700" cy="491100"/>
          </a:xfrm>
          <a:prstGeom prst="ellipse">
            <a:avLst/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600" b="1"/>
              <a:t>ip4-input-no-checksum</a:t>
            </a:r>
          </a:p>
        </p:txBody>
      </p:sp>
      <p:sp>
        <p:nvSpPr>
          <p:cNvPr id="793" name="Shape 793"/>
          <p:cNvSpPr/>
          <p:nvPr/>
        </p:nvSpPr>
        <p:spPr>
          <a:xfrm>
            <a:off x="3608078" y="3273462"/>
            <a:ext cx="908700" cy="491100"/>
          </a:xfrm>
          <a:prstGeom prst="ellipse">
            <a:avLst/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600" b="1"/>
              <a:t>ip4-lookup</a:t>
            </a:r>
          </a:p>
        </p:txBody>
      </p:sp>
      <p:sp>
        <p:nvSpPr>
          <p:cNvPr id="794" name="Shape 794"/>
          <p:cNvSpPr/>
          <p:nvPr/>
        </p:nvSpPr>
        <p:spPr>
          <a:xfrm>
            <a:off x="5786954" y="3236087"/>
            <a:ext cx="908700" cy="491100"/>
          </a:xfrm>
          <a:prstGeom prst="ellipse">
            <a:avLst/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600" b="1"/>
              <a:t>ip4-lookup-multicast</a:t>
            </a:r>
          </a:p>
        </p:txBody>
      </p:sp>
      <p:cxnSp>
        <p:nvCxnSpPr>
          <p:cNvPr id="796" name="Shape 796"/>
          <p:cNvCxnSpPr>
            <a:stCxn id="788" idx="4"/>
            <a:endCxn id="792" idx="0"/>
          </p:cNvCxnSpPr>
          <p:nvPr/>
        </p:nvCxnSpPr>
        <p:spPr>
          <a:xfrm>
            <a:off x="4971128" y="1075750"/>
            <a:ext cx="538500" cy="129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97" name="Shape 797"/>
          <p:cNvCxnSpPr>
            <a:stCxn id="788" idx="6"/>
            <a:endCxn id="791" idx="2"/>
          </p:cNvCxnSpPr>
          <p:nvPr/>
        </p:nvCxnSpPr>
        <p:spPr>
          <a:xfrm>
            <a:off x="5425478" y="830200"/>
            <a:ext cx="729900" cy="24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98" name="Shape 798"/>
          <p:cNvCxnSpPr>
            <a:stCxn id="788" idx="3"/>
            <a:endCxn id="790" idx="0"/>
          </p:cNvCxnSpPr>
          <p:nvPr/>
        </p:nvCxnSpPr>
        <p:spPr>
          <a:xfrm flipH="1">
            <a:off x="2338355" y="1003830"/>
            <a:ext cx="2311500" cy="104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99" name="Shape 799"/>
          <p:cNvCxnSpPr>
            <a:stCxn id="788" idx="4"/>
            <a:endCxn id="789" idx="0"/>
          </p:cNvCxnSpPr>
          <p:nvPr/>
        </p:nvCxnSpPr>
        <p:spPr>
          <a:xfrm flipH="1">
            <a:off x="4366028" y="1075750"/>
            <a:ext cx="605100" cy="59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0" name="Shape 800"/>
          <p:cNvCxnSpPr>
            <a:stCxn id="792" idx="4"/>
            <a:endCxn id="793" idx="7"/>
          </p:cNvCxnSpPr>
          <p:nvPr/>
        </p:nvCxnSpPr>
        <p:spPr>
          <a:xfrm flipH="1">
            <a:off x="4383653" y="2861100"/>
            <a:ext cx="1125900" cy="48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1" name="Shape 801"/>
          <p:cNvCxnSpPr>
            <a:stCxn id="792" idx="4"/>
            <a:endCxn id="794" idx="0"/>
          </p:cNvCxnSpPr>
          <p:nvPr/>
        </p:nvCxnSpPr>
        <p:spPr>
          <a:xfrm>
            <a:off x="5509553" y="2861100"/>
            <a:ext cx="731700" cy="37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02" name="Shape 802"/>
          <p:cNvSpPr/>
          <p:nvPr/>
        </p:nvSpPr>
        <p:spPr>
          <a:xfrm>
            <a:off x="4383704" y="4491625"/>
            <a:ext cx="908700" cy="491100"/>
          </a:xfrm>
          <a:prstGeom prst="ellipse">
            <a:avLst/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600" b="1"/>
              <a:t>ip4-rewrite</a:t>
            </a:r>
          </a:p>
          <a:p>
            <a:pPr algn="ctr"/>
            <a:r>
              <a:rPr lang="en-US" sz="600" b="1"/>
              <a:t>-transit</a:t>
            </a:r>
          </a:p>
        </p:txBody>
      </p:sp>
      <p:sp>
        <p:nvSpPr>
          <p:cNvPr id="803" name="Shape 803"/>
          <p:cNvSpPr/>
          <p:nvPr/>
        </p:nvSpPr>
        <p:spPr>
          <a:xfrm>
            <a:off x="3373154" y="4343250"/>
            <a:ext cx="908700" cy="491100"/>
          </a:xfrm>
          <a:prstGeom prst="ellipse">
            <a:avLst/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600" b="1"/>
              <a:t>ip4-local</a:t>
            </a:r>
          </a:p>
        </p:txBody>
      </p:sp>
      <p:sp>
        <p:nvSpPr>
          <p:cNvPr id="804" name="Shape 804"/>
          <p:cNvSpPr/>
          <p:nvPr/>
        </p:nvSpPr>
        <p:spPr>
          <a:xfrm>
            <a:off x="5786954" y="4419675"/>
            <a:ext cx="908700" cy="491100"/>
          </a:xfrm>
          <a:prstGeom prst="ellipse">
            <a:avLst/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600" b="1"/>
              <a:t>ip4-classify</a:t>
            </a:r>
          </a:p>
        </p:txBody>
      </p:sp>
      <p:cxnSp>
        <p:nvCxnSpPr>
          <p:cNvPr id="805" name="Shape 805"/>
          <p:cNvCxnSpPr>
            <a:stCxn id="793" idx="4"/>
            <a:endCxn id="803" idx="0"/>
          </p:cNvCxnSpPr>
          <p:nvPr/>
        </p:nvCxnSpPr>
        <p:spPr>
          <a:xfrm flipH="1">
            <a:off x="3827528" y="3764562"/>
            <a:ext cx="234900" cy="578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6" name="Shape 806"/>
          <p:cNvCxnSpPr>
            <a:stCxn id="793" idx="5"/>
            <a:endCxn id="802" idx="0"/>
          </p:cNvCxnSpPr>
          <p:nvPr/>
        </p:nvCxnSpPr>
        <p:spPr>
          <a:xfrm>
            <a:off x="4383701" y="3692642"/>
            <a:ext cx="454500" cy="79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7" name="Shape 807"/>
          <p:cNvCxnSpPr>
            <a:stCxn id="793" idx="6"/>
            <a:endCxn id="804" idx="1"/>
          </p:cNvCxnSpPr>
          <p:nvPr/>
        </p:nvCxnSpPr>
        <p:spPr>
          <a:xfrm>
            <a:off x="4516778" y="3519012"/>
            <a:ext cx="1403400" cy="972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08" name="Shape 808"/>
          <p:cNvSpPr/>
          <p:nvPr/>
        </p:nvSpPr>
        <p:spPr>
          <a:xfrm>
            <a:off x="3608066" y="2451662"/>
            <a:ext cx="908700" cy="491100"/>
          </a:xfrm>
          <a:prstGeom prst="ellipse">
            <a:avLst/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600" b="1"/>
              <a:t>ip4-input</a:t>
            </a:r>
          </a:p>
        </p:txBody>
      </p:sp>
      <p:cxnSp>
        <p:nvCxnSpPr>
          <p:cNvPr id="809" name="Shape 809"/>
          <p:cNvCxnSpPr>
            <a:stCxn id="808" idx="4"/>
            <a:endCxn id="793" idx="0"/>
          </p:cNvCxnSpPr>
          <p:nvPr/>
        </p:nvCxnSpPr>
        <p:spPr>
          <a:xfrm>
            <a:off x="4062416" y="2942762"/>
            <a:ext cx="0" cy="33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10" name="Shape 810"/>
          <p:cNvCxnSpPr>
            <a:stCxn id="789" idx="3"/>
            <a:endCxn id="790" idx="7"/>
          </p:cNvCxnSpPr>
          <p:nvPr/>
        </p:nvCxnSpPr>
        <p:spPr>
          <a:xfrm flipH="1">
            <a:off x="2659430" y="2092180"/>
            <a:ext cx="1385400" cy="2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11" name="Shape 811"/>
          <p:cNvCxnSpPr>
            <a:stCxn id="789" idx="4"/>
            <a:endCxn id="808" idx="0"/>
          </p:cNvCxnSpPr>
          <p:nvPr/>
        </p:nvCxnSpPr>
        <p:spPr>
          <a:xfrm flipH="1">
            <a:off x="4062503" y="2164100"/>
            <a:ext cx="303600" cy="28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12" name="Shape 812"/>
          <p:cNvSpPr/>
          <p:nvPr/>
        </p:nvSpPr>
        <p:spPr>
          <a:xfrm>
            <a:off x="1599828" y="3091850"/>
            <a:ext cx="908700" cy="491100"/>
          </a:xfrm>
          <a:prstGeom prst="ellipse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600" b="1"/>
              <a:t>mpls</a:t>
            </a:r>
          </a:p>
          <a:p>
            <a:pPr algn="ctr"/>
            <a:r>
              <a:rPr lang="en-US" sz="600" b="1"/>
              <a:t>-ethernet</a:t>
            </a:r>
          </a:p>
          <a:p>
            <a:pPr algn="ctr"/>
            <a:r>
              <a:rPr lang="en-US" sz="600" b="1"/>
              <a:t>-input</a:t>
            </a:r>
          </a:p>
        </p:txBody>
      </p:sp>
      <p:cxnSp>
        <p:nvCxnSpPr>
          <p:cNvPr id="813" name="Shape 813"/>
          <p:cNvCxnSpPr>
            <a:stCxn id="789" idx="3"/>
            <a:endCxn id="812" idx="0"/>
          </p:cNvCxnSpPr>
          <p:nvPr/>
        </p:nvCxnSpPr>
        <p:spPr>
          <a:xfrm flipH="1">
            <a:off x="2054030" y="2092180"/>
            <a:ext cx="1990800" cy="99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1203471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35" y="123540"/>
            <a:ext cx="8139842" cy="731837"/>
          </a:xfrm>
        </p:spPr>
        <p:txBody>
          <a:bodyPr>
            <a:normAutofit/>
          </a:bodyPr>
          <a:lstStyle/>
          <a:p>
            <a:r>
              <a:rPr lang="en-US" dirty="0" smtClean="0"/>
              <a:t>How does it work?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597114" y="4453703"/>
            <a:ext cx="25378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* approx. 173 nodes in default deployment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340339" y="903123"/>
            <a:ext cx="2803826" cy="3056084"/>
            <a:chOff x="513852" y="1363773"/>
            <a:chExt cx="4052157" cy="4167261"/>
          </a:xfrm>
        </p:grpSpPr>
        <p:sp>
          <p:nvSpPr>
            <p:cNvPr id="25" name="Oval 24"/>
            <p:cNvSpPr/>
            <p:nvPr/>
          </p:nvSpPr>
          <p:spPr>
            <a:xfrm>
              <a:off x="1999517" y="2048680"/>
              <a:ext cx="627444" cy="4593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675" dirty="0" err="1">
                  <a:solidFill>
                    <a:schemeClr val="tx1"/>
                  </a:solidFill>
                </a:rPr>
                <a:t>ethernet</a:t>
              </a:r>
              <a:r>
                <a:rPr lang="en-US" sz="675" dirty="0">
                  <a:solidFill>
                    <a:schemeClr val="tx1"/>
                  </a:solidFill>
                </a:rPr>
                <a:t>-</a:t>
              </a:r>
            </a:p>
            <a:p>
              <a:pPr algn="ctr"/>
              <a:r>
                <a:rPr lang="en-US" sz="675" dirty="0">
                  <a:solidFill>
                    <a:schemeClr val="tx1"/>
                  </a:solidFill>
                </a:rPr>
                <a:t>input</a:t>
              </a:r>
              <a:endParaRPr lang="en-US" sz="675" dirty="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047423" y="1363773"/>
              <a:ext cx="627444" cy="4593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675" dirty="0" err="1">
                  <a:solidFill>
                    <a:schemeClr val="tx1"/>
                  </a:solidFill>
                </a:rPr>
                <a:t>dpdk</a:t>
              </a:r>
              <a:r>
                <a:rPr lang="en-US" sz="675" dirty="0">
                  <a:solidFill>
                    <a:schemeClr val="tx1"/>
                  </a:solidFill>
                </a:rPr>
                <a:t>-input</a:t>
              </a:r>
              <a:endParaRPr lang="en-US" sz="675" dirty="0">
                <a:solidFill>
                  <a:schemeClr val="tx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313239" y="1363773"/>
              <a:ext cx="627444" cy="4593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675" dirty="0" err="1">
                  <a:solidFill>
                    <a:schemeClr val="tx1"/>
                  </a:solidFill>
                </a:rPr>
                <a:t>af</a:t>
              </a:r>
              <a:r>
                <a:rPr lang="en-US" sz="675" dirty="0">
                  <a:solidFill>
                    <a:schemeClr val="tx1"/>
                  </a:solidFill>
                </a:rPr>
                <a:t>-packet-</a:t>
              </a:r>
            </a:p>
            <a:p>
              <a:pPr algn="ctr"/>
              <a:r>
                <a:rPr lang="en-US" sz="675" dirty="0">
                  <a:solidFill>
                    <a:schemeClr val="tx1"/>
                  </a:solidFill>
                </a:rPr>
                <a:t>input</a:t>
              </a:r>
              <a:endParaRPr lang="en-US" sz="675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547461" y="1363773"/>
              <a:ext cx="627444" cy="4593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675" dirty="0" err="1">
                  <a:solidFill>
                    <a:schemeClr val="tx1"/>
                  </a:solidFill>
                </a:rPr>
                <a:t>vhost</a:t>
              </a:r>
              <a:r>
                <a:rPr lang="en-US" sz="675" dirty="0">
                  <a:solidFill>
                    <a:schemeClr val="tx1"/>
                  </a:solidFill>
                </a:rPr>
                <a:t>-user-</a:t>
              </a:r>
            </a:p>
            <a:p>
              <a:pPr algn="ctr"/>
              <a:r>
                <a:rPr lang="en-US" sz="675" dirty="0">
                  <a:solidFill>
                    <a:schemeClr val="tx1"/>
                  </a:solidFill>
                </a:rPr>
                <a:t>input</a:t>
              </a:r>
              <a:endParaRPr lang="en-US" sz="675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13852" y="2733587"/>
              <a:ext cx="627444" cy="4593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675" dirty="0" err="1">
                  <a:solidFill>
                    <a:schemeClr val="tx1"/>
                  </a:solidFill>
                </a:rPr>
                <a:t>mpls</a:t>
              </a:r>
              <a:r>
                <a:rPr lang="en-US" sz="675" dirty="0">
                  <a:solidFill>
                    <a:schemeClr val="tx1"/>
                  </a:solidFill>
                </a:rPr>
                <a:t>-input</a:t>
              </a:r>
              <a:endParaRPr lang="en-US" sz="675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811669" y="2733587"/>
              <a:ext cx="627444" cy="4593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675" dirty="0" err="1">
                  <a:solidFill>
                    <a:schemeClr val="tx1"/>
                  </a:solidFill>
                </a:rPr>
                <a:t>lldp</a:t>
              </a:r>
              <a:r>
                <a:rPr lang="en-US" sz="675" dirty="0">
                  <a:solidFill>
                    <a:schemeClr val="tx1"/>
                  </a:solidFill>
                </a:rPr>
                <a:t>-input</a:t>
              </a:r>
              <a:endParaRPr lang="en-US" sz="675" dirty="0">
                <a:solidFill>
                  <a:schemeClr val="tx1"/>
                </a:solidFill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2906377" y="2733587"/>
              <a:ext cx="941166" cy="739279"/>
              <a:chOff x="5201325" y="1999766"/>
              <a:chExt cx="1336698" cy="739279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41" name="Oval 40"/>
              <p:cNvSpPr/>
              <p:nvPr/>
            </p:nvSpPr>
            <p:spPr>
              <a:xfrm>
                <a:off x="5646891" y="2279723"/>
                <a:ext cx="891132" cy="459322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675" dirty="0">
                    <a:solidFill>
                      <a:schemeClr val="tx1"/>
                    </a:solidFill>
                  </a:rPr>
                  <a:t>...-no-</a:t>
                </a:r>
              </a:p>
              <a:p>
                <a:pPr algn="ctr"/>
                <a:r>
                  <a:rPr lang="en-US" sz="675" dirty="0">
                    <a:solidFill>
                      <a:schemeClr val="tx1"/>
                    </a:solidFill>
                  </a:rPr>
                  <a:t>checksum</a:t>
                </a:r>
                <a:endParaRPr lang="en-US" sz="675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201325" y="1999766"/>
                <a:ext cx="891132" cy="459322"/>
              </a:xfrm>
              <a:prstGeom prst="ellipse">
                <a:avLst/>
              </a:pr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675" dirty="0">
                    <a:solidFill>
                      <a:schemeClr val="tx1"/>
                    </a:solidFill>
                  </a:rPr>
                  <a:t>ip4-input</a:t>
                </a:r>
                <a:endParaRPr lang="en-US" sz="675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0" name="Oval 29"/>
            <p:cNvSpPr/>
            <p:nvPr/>
          </p:nvSpPr>
          <p:spPr>
            <a:xfrm>
              <a:off x="3938565" y="2733587"/>
              <a:ext cx="627444" cy="4593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675" dirty="0">
                  <a:solidFill>
                    <a:schemeClr val="tx1"/>
                  </a:solidFill>
                </a:rPr>
                <a:t>ip6-input</a:t>
              </a:r>
              <a:endParaRPr lang="en-US" sz="675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141296" y="2733587"/>
              <a:ext cx="627444" cy="4593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675" dirty="0" err="1">
                  <a:solidFill>
                    <a:schemeClr val="tx1"/>
                  </a:solidFill>
                </a:rPr>
                <a:t>arp</a:t>
              </a:r>
              <a:r>
                <a:rPr lang="en-US" sz="675" dirty="0">
                  <a:solidFill>
                    <a:schemeClr val="tx1"/>
                  </a:solidFill>
                </a:rPr>
                <a:t>-input</a:t>
              </a:r>
              <a:endParaRPr lang="en-US" sz="675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421358" y="2733587"/>
              <a:ext cx="627444" cy="4593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675" dirty="0" err="1">
                  <a:solidFill>
                    <a:schemeClr val="tx1"/>
                  </a:solidFill>
                </a:rPr>
                <a:t>cdp</a:t>
              </a:r>
              <a:r>
                <a:rPr lang="en-US" sz="675" dirty="0">
                  <a:solidFill>
                    <a:schemeClr val="tx1"/>
                  </a:solidFill>
                </a:rPr>
                <a:t>-input</a:t>
              </a:r>
              <a:endParaRPr lang="en-US" sz="675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2127994" y="2733587"/>
              <a:ext cx="627444" cy="4593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675" dirty="0">
                  <a:solidFill>
                    <a:schemeClr val="tx1"/>
                  </a:solidFill>
                </a:rPr>
                <a:t>l2-input</a:t>
              </a:r>
              <a:endParaRPr lang="en-US" sz="675" dirty="0">
                <a:solidFill>
                  <a:schemeClr val="tx1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2036311" y="3698451"/>
              <a:ext cx="627444" cy="4593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675">
                  <a:solidFill>
                    <a:schemeClr val="tx1"/>
                  </a:solidFill>
                </a:rPr>
                <a:t>ip4-lookup</a:t>
              </a:r>
              <a:endParaRPr lang="en-US" sz="675" dirty="0">
                <a:solidFill>
                  <a:schemeClr val="tx1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842840" y="3698451"/>
              <a:ext cx="627444" cy="4593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675" dirty="0">
                  <a:solidFill>
                    <a:schemeClr val="tx1"/>
                  </a:solidFill>
                </a:rPr>
                <a:t>ip4-lookup-</a:t>
              </a:r>
            </a:p>
            <a:p>
              <a:pPr algn="ctr"/>
              <a:r>
                <a:rPr lang="en-US" sz="675" dirty="0" err="1">
                  <a:solidFill>
                    <a:schemeClr val="tx1"/>
                  </a:solidFill>
                </a:rPr>
                <a:t>mulitcast</a:t>
              </a:r>
              <a:endParaRPr lang="en-US" sz="675" dirty="0">
                <a:solidFill>
                  <a:schemeClr val="tx1"/>
                </a:solid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294754" y="4386805"/>
              <a:ext cx="627444" cy="4593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675" dirty="0">
                  <a:solidFill>
                    <a:schemeClr val="tx1"/>
                  </a:solidFill>
                </a:rPr>
                <a:t>ip4-rewrite-</a:t>
              </a:r>
            </a:p>
            <a:p>
              <a:pPr algn="ctr"/>
              <a:r>
                <a:rPr lang="en-US" sz="675" dirty="0">
                  <a:solidFill>
                    <a:schemeClr val="tx1"/>
                  </a:solidFill>
                </a:rPr>
                <a:t>transit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1532519" y="4383358"/>
              <a:ext cx="627444" cy="4593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675" dirty="0">
                  <a:solidFill>
                    <a:schemeClr val="tx1"/>
                  </a:solidFill>
                </a:rPr>
                <a:t>ip4-load-</a:t>
              </a:r>
            </a:p>
            <a:p>
              <a:pPr algn="ctr"/>
              <a:r>
                <a:rPr lang="en-US" sz="675" dirty="0">
                  <a:solidFill>
                    <a:schemeClr val="tx1"/>
                  </a:solidFill>
                </a:rPr>
                <a:t>balance</a:t>
              </a:r>
            </a:p>
          </p:txBody>
        </p:sp>
        <p:sp>
          <p:nvSpPr>
            <p:cNvPr id="38" name="Oval 37"/>
            <p:cNvSpPr/>
            <p:nvPr/>
          </p:nvSpPr>
          <p:spPr>
            <a:xfrm>
              <a:off x="3156562" y="4383358"/>
              <a:ext cx="627444" cy="4593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675" dirty="0">
                  <a:solidFill>
                    <a:schemeClr val="tx1"/>
                  </a:solidFill>
                </a:rPr>
                <a:t>ip4-</a:t>
              </a:r>
            </a:p>
            <a:p>
              <a:pPr algn="ctr"/>
              <a:r>
                <a:rPr lang="en-US" sz="675" dirty="0">
                  <a:solidFill>
                    <a:schemeClr val="tx1"/>
                  </a:solidFill>
                </a:rPr>
                <a:t>midchain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714988" y="4383358"/>
              <a:ext cx="627444" cy="4593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675" dirty="0" err="1">
                  <a:solidFill>
                    <a:schemeClr val="tx1"/>
                  </a:solidFill>
                </a:rPr>
                <a:t>mpls</a:t>
              </a:r>
              <a:r>
                <a:rPr lang="en-US" sz="675" dirty="0">
                  <a:solidFill>
                    <a:schemeClr val="tx1"/>
                  </a:solidFill>
                </a:rPr>
                <a:t>-policy-</a:t>
              </a:r>
            </a:p>
            <a:p>
              <a:pPr algn="ctr"/>
              <a:r>
                <a:rPr lang="en-US" sz="675" dirty="0" err="1">
                  <a:solidFill>
                    <a:schemeClr val="tx1"/>
                  </a:solidFill>
                </a:rPr>
                <a:t>encap</a:t>
              </a:r>
              <a:endParaRPr lang="en-US" sz="675" dirty="0">
                <a:solidFill>
                  <a:schemeClr val="tx1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626961" y="5071712"/>
              <a:ext cx="627444" cy="45932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675" dirty="0">
                  <a:solidFill>
                    <a:schemeClr val="tx1"/>
                  </a:solidFill>
                </a:rPr>
                <a:t>interface-</a:t>
              </a:r>
            </a:p>
            <a:p>
              <a:pPr algn="ctr"/>
              <a:r>
                <a:rPr lang="en-US" sz="675" dirty="0">
                  <a:solidFill>
                    <a:schemeClr val="tx1"/>
                  </a:solidFill>
                </a:rPr>
                <a:t>output</a:t>
              </a:r>
            </a:p>
          </p:txBody>
        </p:sp>
        <p:cxnSp>
          <p:nvCxnSpPr>
            <p:cNvPr id="48" name="Straight Arrow Connector 47"/>
            <p:cNvCxnSpPr>
              <a:stCxn id="25" idx="5"/>
              <a:endCxn id="29" idx="1"/>
            </p:cNvCxnSpPr>
            <p:nvPr/>
          </p:nvCxnSpPr>
          <p:spPr>
            <a:xfrm>
              <a:off x="2535074" y="2440736"/>
              <a:ext cx="463190" cy="36011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22" idx="5"/>
              <a:endCxn id="30" idx="0"/>
            </p:cNvCxnSpPr>
            <p:nvPr/>
          </p:nvCxnSpPr>
          <p:spPr>
            <a:xfrm>
              <a:off x="3582980" y="1755829"/>
              <a:ext cx="669307" cy="97775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22" idx="3"/>
              <a:endCxn id="25" idx="7"/>
            </p:cNvCxnSpPr>
            <p:nvPr/>
          </p:nvCxnSpPr>
          <p:spPr>
            <a:xfrm flipH="1">
              <a:off x="2535074" y="1755829"/>
              <a:ext cx="604236" cy="36011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22" idx="4"/>
              <a:endCxn id="41" idx="7"/>
            </p:cNvCxnSpPr>
            <p:nvPr/>
          </p:nvCxnSpPr>
          <p:spPr>
            <a:xfrm>
              <a:off x="3361145" y="1823095"/>
              <a:ext cx="394511" cy="12577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25" idx="4"/>
              <a:endCxn id="34" idx="0"/>
            </p:cNvCxnSpPr>
            <p:nvPr/>
          </p:nvCxnSpPr>
          <p:spPr>
            <a:xfrm>
              <a:off x="2313239" y="2508002"/>
              <a:ext cx="128477" cy="2255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26" idx="4"/>
              <a:endCxn id="25" idx="0"/>
            </p:cNvCxnSpPr>
            <p:nvPr/>
          </p:nvCxnSpPr>
          <p:spPr>
            <a:xfrm flipH="1">
              <a:off x="2313239" y="1823095"/>
              <a:ext cx="313722" cy="22558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29" idx="3"/>
              <a:endCxn id="35" idx="0"/>
            </p:cNvCxnSpPr>
            <p:nvPr/>
          </p:nvCxnSpPr>
          <p:spPr>
            <a:xfrm flipH="1">
              <a:off x="2350033" y="3125643"/>
              <a:ext cx="648231" cy="57280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35" idx="3"/>
              <a:endCxn id="37" idx="0"/>
            </p:cNvCxnSpPr>
            <p:nvPr/>
          </p:nvCxnSpPr>
          <p:spPr>
            <a:xfrm flipH="1">
              <a:off x="1846241" y="4090507"/>
              <a:ext cx="281957" cy="29285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35" idx="4"/>
              <a:endCxn id="24" idx="1"/>
            </p:cNvCxnSpPr>
            <p:nvPr/>
          </p:nvCxnSpPr>
          <p:spPr>
            <a:xfrm>
              <a:off x="2350033" y="4157773"/>
              <a:ext cx="36608" cy="29629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35" idx="2"/>
              <a:endCxn id="39" idx="0"/>
            </p:cNvCxnSpPr>
            <p:nvPr/>
          </p:nvCxnSpPr>
          <p:spPr>
            <a:xfrm flipH="1">
              <a:off x="1028710" y="3928112"/>
              <a:ext cx="1007601" cy="45524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stCxn id="35" idx="6"/>
              <a:endCxn id="38" idx="1"/>
            </p:cNvCxnSpPr>
            <p:nvPr/>
          </p:nvCxnSpPr>
          <p:spPr>
            <a:xfrm>
              <a:off x="2663755" y="3928112"/>
              <a:ext cx="584694" cy="5225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>
              <a:stCxn id="24" idx="4"/>
              <a:endCxn id="40" idx="1"/>
            </p:cNvCxnSpPr>
            <p:nvPr/>
          </p:nvCxnSpPr>
          <p:spPr>
            <a:xfrm>
              <a:off x="2608476" y="4846127"/>
              <a:ext cx="110372" cy="29285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37" idx="6"/>
              <a:endCxn id="24" idx="2"/>
            </p:cNvCxnSpPr>
            <p:nvPr/>
          </p:nvCxnSpPr>
          <p:spPr>
            <a:xfrm>
              <a:off x="2159963" y="4613019"/>
              <a:ext cx="134791" cy="344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urved Connector 100"/>
            <p:cNvCxnSpPr>
              <a:stCxn id="37" idx="5"/>
              <a:endCxn id="37" idx="4"/>
            </p:cNvCxnSpPr>
            <p:nvPr/>
          </p:nvCxnSpPr>
          <p:spPr>
            <a:xfrm rot="5400000">
              <a:off x="1923526" y="4698130"/>
              <a:ext cx="67266" cy="221835"/>
            </a:xfrm>
            <a:prstGeom prst="curvedConnector3">
              <a:avLst>
                <a:gd name="adj1" fmla="val 439845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 rot="5400000">
            <a:off x="3310354" y="1626199"/>
            <a:ext cx="2542922" cy="973583"/>
            <a:chOff x="7405106" y="492056"/>
            <a:chExt cx="3784714" cy="855317"/>
          </a:xfrm>
        </p:grpSpPr>
        <p:sp>
          <p:nvSpPr>
            <p:cNvPr id="7" name="Rounded Rectangle 6"/>
            <p:cNvSpPr/>
            <p:nvPr/>
          </p:nvSpPr>
          <p:spPr>
            <a:xfrm>
              <a:off x="7405106" y="492056"/>
              <a:ext cx="3784714" cy="855317"/>
            </a:xfrm>
            <a:prstGeom prst="round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" name="Rectangle 4"/>
            <p:cNvSpPr/>
            <p:nvPr/>
          </p:nvSpPr>
          <p:spPr>
            <a:xfrm rot="16200000">
              <a:off x="7691444" y="763682"/>
              <a:ext cx="448948" cy="23772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</a:rPr>
                <a:t>Packet 0</a:t>
              </a:r>
              <a:endParaRPr lang="en-US" sz="750" dirty="0">
                <a:solidFill>
                  <a:schemeClr val="tx1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 rot="16200000">
              <a:off x="7967753" y="763682"/>
              <a:ext cx="448948" cy="23772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</a:rPr>
                <a:t>Packet 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 rot="16200000">
              <a:off x="8244062" y="763682"/>
              <a:ext cx="448948" cy="23772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</a:rPr>
                <a:t>Packet 2</a:t>
              </a:r>
            </a:p>
          </p:txBody>
        </p:sp>
        <p:sp>
          <p:nvSpPr>
            <p:cNvPr id="45" name="Rectangle 44"/>
            <p:cNvSpPr/>
            <p:nvPr/>
          </p:nvSpPr>
          <p:spPr>
            <a:xfrm rot="16200000">
              <a:off x="8520371" y="763682"/>
              <a:ext cx="448948" cy="23772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</a:rPr>
                <a:t>Packet 3</a:t>
              </a:r>
            </a:p>
          </p:txBody>
        </p:sp>
        <p:sp>
          <p:nvSpPr>
            <p:cNvPr id="46" name="Rectangle 45"/>
            <p:cNvSpPr/>
            <p:nvPr/>
          </p:nvSpPr>
          <p:spPr>
            <a:xfrm rot="16200000">
              <a:off x="8796680" y="763682"/>
              <a:ext cx="448948" cy="23772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</a:rPr>
                <a:t>Packet 4</a:t>
              </a:r>
            </a:p>
          </p:txBody>
        </p:sp>
        <p:sp>
          <p:nvSpPr>
            <p:cNvPr id="47" name="Rectangle 46"/>
            <p:cNvSpPr/>
            <p:nvPr/>
          </p:nvSpPr>
          <p:spPr>
            <a:xfrm rot="16200000">
              <a:off x="9072989" y="763682"/>
              <a:ext cx="448948" cy="23772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</a:rPr>
                <a:t>Packet 5</a:t>
              </a:r>
            </a:p>
          </p:txBody>
        </p:sp>
        <p:sp>
          <p:nvSpPr>
            <p:cNvPr id="50" name="Rectangle 49"/>
            <p:cNvSpPr/>
            <p:nvPr/>
          </p:nvSpPr>
          <p:spPr>
            <a:xfrm rot="16200000">
              <a:off x="9349298" y="763682"/>
              <a:ext cx="448948" cy="23772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</a:rPr>
                <a:t>Packet 6</a:t>
              </a:r>
            </a:p>
          </p:txBody>
        </p:sp>
        <p:sp>
          <p:nvSpPr>
            <p:cNvPr id="51" name="Rectangle 50"/>
            <p:cNvSpPr/>
            <p:nvPr/>
          </p:nvSpPr>
          <p:spPr>
            <a:xfrm rot="16200000">
              <a:off x="9625607" y="763682"/>
              <a:ext cx="448948" cy="23772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</a:rPr>
                <a:t>Packet 7</a:t>
              </a:r>
            </a:p>
          </p:txBody>
        </p:sp>
        <p:sp>
          <p:nvSpPr>
            <p:cNvPr id="52" name="Rectangle 51"/>
            <p:cNvSpPr/>
            <p:nvPr/>
          </p:nvSpPr>
          <p:spPr>
            <a:xfrm rot="16200000">
              <a:off x="9901916" y="763682"/>
              <a:ext cx="448948" cy="23772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</a:rPr>
                <a:t>Packet 8</a:t>
              </a:r>
            </a:p>
          </p:txBody>
        </p:sp>
        <p:sp>
          <p:nvSpPr>
            <p:cNvPr id="54" name="Rectangle 53"/>
            <p:cNvSpPr/>
            <p:nvPr/>
          </p:nvSpPr>
          <p:spPr>
            <a:xfrm rot="16200000">
              <a:off x="10178225" y="763682"/>
              <a:ext cx="448948" cy="23772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</a:rPr>
                <a:t>Packet 9</a:t>
              </a:r>
            </a:p>
          </p:txBody>
        </p:sp>
        <p:sp>
          <p:nvSpPr>
            <p:cNvPr id="55" name="Rectangle 54"/>
            <p:cNvSpPr/>
            <p:nvPr/>
          </p:nvSpPr>
          <p:spPr>
            <a:xfrm rot="16200000">
              <a:off x="10454530" y="763681"/>
              <a:ext cx="448948" cy="23772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</a:rPr>
                <a:t>Packet 10</a:t>
              </a:r>
            </a:p>
          </p:txBody>
        </p:sp>
      </p:grpSp>
      <p:sp>
        <p:nvSpPr>
          <p:cNvPr id="11" name="Donut 10"/>
          <p:cNvSpPr/>
          <p:nvPr/>
        </p:nvSpPr>
        <p:spPr>
          <a:xfrm>
            <a:off x="482731" y="829689"/>
            <a:ext cx="146723" cy="146867"/>
          </a:xfrm>
          <a:prstGeom prst="donut">
            <a:avLst>
              <a:gd name="adj" fmla="val 74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1</a:t>
            </a:r>
            <a:endParaRPr lang="en-US" sz="750" dirty="0">
              <a:solidFill>
                <a:schemeClr val="tx1"/>
              </a:solidFill>
            </a:endParaRPr>
          </a:p>
        </p:txBody>
      </p:sp>
      <p:sp>
        <p:nvSpPr>
          <p:cNvPr id="61" name="Donut 60"/>
          <p:cNvSpPr/>
          <p:nvPr/>
        </p:nvSpPr>
        <p:spPr>
          <a:xfrm>
            <a:off x="4163220" y="951444"/>
            <a:ext cx="146723" cy="146867"/>
          </a:xfrm>
          <a:prstGeom prst="donut">
            <a:avLst>
              <a:gd name="adj" fmla="val 74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2</a:t>
            </a:r>
            <a:endParaRPr lang="en-US" sz="75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9780" y="4039905"/>
            <a:ext cx="2905096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13" dirty="0"/>
              <a:t>Packet processing is decomposed into a directed graph node …</a:t>
            </a:r>
            <a:endParaRPr lang="en-US" sz="1013" dirty="0"/>
          </a:p>
        </p:txBody>
      </p:sp>
      <p:sp>
        <p:nvSpPr>
          <p:cNvPr id="4" name="Rectangle 3"/>
          <p:cNvSpPr/>
          <p:nvPr/>
        </p:nvSpPr>
        <p:spPr>
          <a:xfrm>
            <a:off x="3576575" y="3622361"/>
            <a:ext cx="1584088" cy="404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13" dirty="0"/>
              <a:t>… packets moved through </a:t>
            </a:r>
            <a:br>
              <a:rPr lang="en-US" sz="1013" dirty="0"/>
            </a:br>
            <a:r>
              <a:rPr lang="en-US" sz="1013" dirty="0"/>
              <a:t>graph nodes in vector …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28831" y="1457563"/>
            <a:ext cx="2030506" cy="1828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ounded Rectangle 8"/>
          <p:cNvSpPr/>
          <p:nvPr/>
        </p:nvSpPr>
        <p:spPr>
          <a:xfrm>
            <a:off x="6224866" y="2052208"/>
            <a:ext cx="1869141" cy="502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/>
                </a:solidFill>
              </a:rPr>
              <a:t>Instruction Cache</a:t>
            </a: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6213690" y="2634350"/>
            <a:ext cx="1869141" cy="502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>
                <a:solidFill>
                  <a:schemeClr val="tx1"/>
                </a:solidFill>
              </a:rPr>
              <a:t>Data Cache</a:t>
            </a:r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67062" y="1613470"/>
            <a:ext cx="1532965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13" dirty="0">
                <a:solidFill>
                  <a:schemeClr val="bg1"/>
                </a:solidFill>
              </a:rPr>
              <a:t>Microprocessor</a:t>
            </a:r>
            <a:endParaRPr lang="en-US" sz="1013" dirty="0">
              <a:solidFill>
                <a:schemeClr val="bg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065232" y="809106"/>
            <a:ext cx="2042547" cy="404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13" dirty="0"/>
              <a:t>… </a:t>
            </a:r>
            <a:r>
              <a:rPr lang="en-US" sz="1013" dirty="0"/>
              <a:t>graph nodes are optimized </a:t>
            </a:r>
            <a:br>
              <a:rPr lang="en-US" sz="1013" dirty="0"/>
            </a:br>
            <a:r>
              <a:rPr lang="en-US" sz="1013" dirty="0"/>
              <a:t>to fit inside the instruction cache </a:t>
            </a:r>
            <a:r>
              <a:rPr lang="en-US" sz="1013" dirty="0"/>
              <a:t>…</a:t>
            </a:r>
          </a:p>
        </p:txBody>
      </p:sp>
      <p:sp>
        <p:nvSpPr>
          <p:cNvPr id="62" name="Donut 61"/>
          <p:cNvSpPr/>
          <p:nvPr/>
        </p:nvSpPr>
        <p:spPr>
          <a:xfrm>
            <a:off x="6293701" y="2250267"/>
            <a:ext cx="146723" cy="146867"/>
          </a:xfrm>
          <a:prstGeom prst="donut">
            <a:avLst>
              <a:gd name="adj" fmla="val 74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3</a:t>
            </a:r>
            <a:endParaRPr lang="en-US" sz="750" dirty="0">
              <a:solidFill>
                <a:schemeClr val="tx1"/>
              </a:solidFill>
            </a:endParaRPr>
          </a:p>
        </p:txBody>
      </p:sp>
      <p:sp>
        <p:nvSpPr>
          <p:cNvPr id="63" name="Donut 62"/>
          <p:cNvSpPr/>
          <p:nvPr/>
        </p:nvSpPr>
        <p:spPr>
          <a:xfrm>
            <a:off x="6288165" y="2806865"/>
            <a:ext cx="146723" cy="146867"/>
          </a:xfrm>
          <a:prstGeom prst="donut">
            <a:avLst>
              <a:gd name="adj" fmla="val 74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4</a:t>
            </a:r>
            <a:endParaRPr lang="en-US" sz="750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142371" y="3606577"/>
            <a:ext cx="1619354" cy="404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13" dirty="0"/>
              <a:t>… </a:t>
            </a:r>
            <a:r>
              <a:rPr lang="en-US" sz="1013" dirty="0"/>
              <a:t>packets are pre-fetched, </a:t>
            </a:r>
            <a:br>
              <a:rPr lang="en-US" sz="1013" dirty="0"/>
            </a:br>
            <a:r>
              <a:rPr lang="en-US" sz="1013" dirty="0"/>
              <a:t>into the data cache …</a:t>
            </a:r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508541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ounded Rectangle 58"/>
          <p:cNvSpPr/>
          <p:nvPr/>
        </p:nvSpPr>
        <p:spPr>
          <a:xfrm>
            <a:off x="5910220" y="436903"/>
            <a:ext cx="1370064" cy="4353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dispatch </a:t>
            </a:r>
            <a:r>
              <a:rPr lang="en-US" sz="1050" dirty="0" err="1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fn</a:t>
            </a:r>
            <a:r>
              <a:rPr lang="en-US" sz="1050" dirty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()</a:t>
            </a:r>
            <a:endParaRPr lang="en-US" sz="1050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32" name="Freeform 131"/>
          <p:cNvSpPr/>
          <p:nvPr/>
        </p:nvSpPr>
        <p:spPr>
          <a:xfrm>
            <a:off x="3887385" y="742249"/>
            <a:ext cx="1701050" cy="3364429"/>
          </a:xfrm>
          <a:custGeom>
            <a:avLst/>
            <a:gdLst>
              <a:gd name="connsiteX0" fmla="*/ 202308 w 3383752"/>
              <a:gd name="connsiteY0" fmla="*/ 0 h 5673791"/>
              <a:gd name="connsiteX1" fmla="*/ 202310 w 3383752"/>
              <a:gd name="connsiteY1" fmla="*/ 0 h 5673791"/>
              <a:gd name="connsiteX2" fmla="*/ 3181448 w 3383752"/>
              <a:gd name="connsiteY2" fmla="*/ 0 h 5673791"/>
              <a:gd name="connsiteX3" fmla="*/ 3383752 w 3383752"/>
              <a:gd name="connsiteY3" fmla="*/ 202304 h 5673791"/>
              <a:gd name="connsiteX4" fmla="*/ 3181448 w 3383752"/>
              <a:gd name="connsiteY4" fmla="*/ 404608 h 5673791"/>
              <a:gd name="connsiteX5" fmla="*/ 404612 w 3383752"/>
              <a:gd name="connsiteY5" fmla="*/ 404608 h 5673791"/>
              <a:gd name="connsiteX6" fmla="*/ 404612 w 3383752"/>
              <a:gd name="connsiteY6" fmla="*/ 5471487 h 5673791"/>
              <a:gd name="connsiteX7" fmla="*/ 202308 w 3383752"/>
              <a:gd name="connsiteY7" fmla="*/ 5673791 h 5673791"/>
              <a:gd name="connsiteX8" fmla="*/ 4 w 3383752"/>
              <a:gd name="connsiteY8" fmla="*/ 5471487 h 5673791"/>
              <a:gd name="connsiteX9" fmla="*/ 4 w 3383752"/>
              <a:gd name="connsiteY9" fmla="*/ 202339 h 5673791"/>
              <a:gd name="connsiteX10" fmla="*/ 0 w 3383752"/>
              <a:gd name="connsiteY10" fmla="*/ 202304 h 5673791"/>
              <a:gd name="connsiteX11" fmla="*/ 202304 w 3383752"/>
              <a:gd name="connsiteY11" fmla="*/ 0 h 5673791"/>
              <a:gd name="connsiteX12" fmla="*/ 202305 w 3383752"/>
              <a:gd name="connsiteY12" fmla="*/ 0 h 567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3752" h="5673791">
                <a:moveTo>
                  <a:pt x="202308" y="0"/>
                </a:moveTo>
                <a:lnTo>
                  <a:pt x="202310" y="0"/>
                </a:lnTo>
                <a:lnTo>
                  <a:pt x="3181448" y="0"/>
                </a:lnTo>
                <a:cubicBezTo>
                  <a:pt x="3293177" y="0"/>
                  <a:pt x="3383752" y="90575"/>
                  <a:pt x="3383752" y="202304"/>
                </a:cubicBezTo>
                <a:cubicBezTo>
                  <a:pt x="3383752" y="314033"/>
                  <a:pt x="3293177" y="404608"/>
                  <a:pt x="3181448" y="404608"/>
                </a:cubicBezTo>
                <a:lnTo>
                  <a:pt x="404612" y="404608"/>
                </a:lnTo>
                <a:lnTo>
                  <a:pt x="404612" y="5471487"/>
                </a:lnTo>
                <a:cubicBezTo>
                  <a:pt x="404612" y="5583216"/>
                  <a:pt x="314037" y="5673791"/>
                  <a:pt x="202308" y="5673791"/>
                </a:cubicBezTo>
                <a:cubicBezTo>
                  <a:pt x="90579" y="5673791"/>
                  <a:pt x="4" y="5583216"/>
                  <a:pt x="4" y="5471487"/>
                </a:cubicBezTo>
                <a:lnTo>
                  <a:pt x="4" y="202339"/>
                </a:lnTo>
                <a:lnTo>
                  <a:pt x="0" y="202304"/>
                </a:lnTo>
                <a:cubicBezTo>
                  <a:pt x="0" y="90575"/>
                  <a:pt x="90575" y="0"/>
                  <a:pt x="202304" y="0"/>
                </a:cubicBezTo>
                <a:lnTo>
                  <a:pt x="202305" y="0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numCol="1" spcCol="0" rtlCol="0" fromWordArt="0" anchor="ctr" anchorCtr="0" forceAA="0" compatLnSpc="1"/>
          <a:lstStyle/>
          <a:p>
            <a:pPr algn="ctr"/>
            <a:endParaRPr lang="en-US" sz="1013" dirty="0"/>
          </a:p>
        </p:txBody>
      </p:sp>
      <p:sp>
        <p:nvSpPr>
          <p:cNvPr id="133" name="Rounded Rectangle 132"/>
          <p:cNvSpPr/>
          <p:nvPr/>
        </p:nvSpPr>
        <p:spPr>
          <a:xfrm>
            <a:off x="4382649" y="1025795"/>
            <a:ext cx="2050105" cy="205740"/>
          </a:xfrm>
          <a:prstGeom prst="roundRect">
            <a:avLst>
              <a:gd name="adj" fmla="val 18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G</a:t>
            </a:r>
            <a:r>
              <a:rPr lang="en-US" sz="1200" dirty="0">
                <a:solidFill>
                  <a:schemeClr val="tx1"/>
                </a:solidFill>
              </a:rPr>
              <a:t>et pointer to vector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4" name="Freeform 133"/>
          <p:cNvSpPr/>
          <p:nvPr/>
        </p:nvSpPr>
        <p:spPr>
          <a:xfrm>
            <a:off x="4350566" y="1282399"/>
            <a:ext cx="2101157" cy="1813991"/>
          </a:xfrm>
          <a:custGeom>
            <a:avLst/>
            <a:gdLst>
              <a:gd name="connsiteX0" fmla="*/ 202304 w 4179651"/>
              <a:gd name="connsiteY0" fmla="*/ 0 h 3572562"/>
              <a:gd name="connsiteX1" fmla="*/ 218523 w 4179651"/>
              <a:gd name="connsiteY1" fmla="*/ 1635 h 3572562"/>
              <a:gd name="connsiteX2" fmla="*/ 3977347 w 4179651"/>
              <a:gd name="connsiteY2" fmla="*/ 1635 h 3572562"/>
              <a:gd name="connsiteX3" fmla="*/ 4179651 w 4179651"/>
              <a:gd name="connsiteY3" fmla="*/ 203939 h 3572562"/>
              <a:gd name="connsiteX4" fmla="*/ 3977347 w 4179651"/>
              <a:gd name="connsiteY4" fmla="*/ 406243 h 3572562"/>
              <a:gd name="connsiteX5" fmla="*/ 404608 w 4179651"/>
              <a:gd name="connsiteY5" fmla="*/ 406243 h 3572562"/>
              <a:gd name="connsiteX6" fmla="*/ 404608 w 4179651"/>
              <a:gd name="connsiteY6" fmla="*/ 3370258 h 3572562"/>
              <a:gd name="connsiteX7" fmla="*/ 202304 w 4179651"/>
              <a:gd name="connsiteY7" fmla="*/ 3572562 h 3572562"/>
              <a:gd name="connsiteX8" fmla="*/ 0 w 4179651"/>
              <a:gd name="connsiteY8" fmla="*/ 3370258 h 3572562"/>
              <a:gd name="connsiteX9" fmla="*/ 0 w 4179651"/>
              <a:gd name="connsiteY9" fmla="*/ 203939 h 3572562"/>
              <a:gd name="connsiteX10" fmla="*/ 0 w 4179651"/>
              <a:gd name="connsiteY10" fmla="*/ 202304 h 3572562"/>
              <a:gd name="connsiteX11" fmla="*/ 202304 w 4179651"/>
              <a:gd name="connsiteY11" fmla="*/ 0 h 357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79651" h="3572562">
                <a:moveTo>
                  <a:pt x="202304" y="0"/>
                </a:moveTo>
                <a:lnTo>
                  <a:pt x="218523" y="1635"/>
                </a:lnTo>
                <a:lnTo>
                  <a:pt x="3977347" y="1635"/>
                </a:lnTo>
                <a:cubicBezTo>
                  <a:pt x="4089076" y="1635"/>
                  <a:pt x="4179651" y="92210"/>
                  <a:pt x="4179651" y="203939"/>
                </a:cubicBezTo>
                <a:cubicBezTo>
                  <a:pt x="4179651" y="315668"/>
                  <a:pt x="4089076" y="406243"/>
                  <a:pt x="3977347" y="406243"/>
                </a:cubicBezTo>
                <a:lnTo>
                  <a:pt x="404608" y="406243"/>
                </a:lnTo>
                <a:lnTo>
                  <a:pt x="404608" y="3370258"/>
                </a:lnTo>
                <a:cubicBezTo>
                  <a:pt x="404608" y="3481987"/>
                  <a:pt x="314033" y="3572562"/>
                  <a:pt x="202304" y="3572562"/>
                </a:cubicBezTo>
                <a:cubicBezTo>
                  <a:pt x="90575" y="3572562"/>
                  <a:pt x="0" y="3481987"/>
                  <a:pt x="0" y="3370258"/>
                </a:cubicBezTo>
                <a:lnTo>
                  <a:pt x="0" y="203939"/>
                </a:lnTo>
                <a:lnTo>
                  <a:pt x="0" y="202304"/>
                </a:lnTo>
                <a:cubicBezTo>
                  <a:pt x="0" y="90575"/>
                  <a:pt x="90575" y="0"/>
                  <a:pt x="202304" y="0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numCol="1" spcCol="0" rtlCol="0" fromWordArt="0" anchor="ctr" anchorCtr="0" forceAA="0" compatLnSpc="1"/>
          <a:lstStyle/>
          <a:p>
            <a:pPr algn="ctr"/>
            <a:endParaRPr lang="en-US" sz="1013" dirty="0"/>
          </a:p>
        </p:txBody>
      </p:sp>
      <p:sp>
        <p:nvSpPr>
          <p:cNvPr id="135" name="Rounded Rectangle 134"/>
          <p:cNvSpPr/>
          <p:nvPr/>
        </p:nvSpPr>
        <p:spPr>
          <a:xfrm>
            <a:off x="4817877" y="1560107"/>
            <a:ext cx="2050105" cy="205740"/>
          </a:xfrm>
          <a:prstGeom prst="roundRect">
            <a:avLst>
              <a:gd name="adj" fmla="val 18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PREFETCH #3 and #4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4817877" y="1855348"/>
            <a:ext cx="2050105" cy="205740"/>
          </a:xfrm>
          <a:prstGeom prst="roundRect">
            <a:avLst>
              <a:gd name="adj" fmla="val 18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PROCESS #1 and #2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4817877" y="2154215"/>
            <a:ext cx="3060455" cy="205740"/>
          </a:xfrm>
          <a:prstGeom prst="roundRect">
            <a:avLst>
              <a:gd name="adj" fmla="val 18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ASSUME </a:t>
            </a:r>
            <a:r>
              <a:rPr lang="en-US" sz="1200" dirty="0" err="1">
                <a:solidFill>
                  <a:schemeClr val="tx1"/>
                </a:solidFill>
              </a:rPr>
              <a:t>next_node</a:t>
            </a:r>
            <a:r>
              <a:rPr lang="en-US" sz="1200" dirty="0">
                <a:solidFill>
                  <a:schemeClr val="tx1"/>
                </a:solidFill>
              </a:rPr>
              <a:t> same as last packet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4817876" y="2474181"/>
            <a:ext cx="2666138" cy="205740"/>
          </a:xfrm>
          <a:prstGeom prst="roundRect">
            <a:avLst>
              <a:gd name="adj" fmla="val 18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U</a:t>
            </a:r>
            <a:r>
              <a:rPr lang="en-US" sz="1200" dirty="0">
                <a:solidFill>
                  <a:schemeClr val="tx1"/>
                </a:solidFill>
              </a:rPr>
              <a:t>pdate counters</a:t>
            </a:r>
            <a:r>
              <a:rPr lang="en-US" sz="1200">
                <a:solidFill>
                  <a:schemeClr val="tx1"/>
                </a:solidFill>
              </a:rPr>
              <a:t>, advance </a:t>
            </a:r>
            <a:r>
              <a:rPr lang="en-US" sz="1200" dirty="0">
                <a:solidFill>
                  <a:schemeClr val="tx1"/>
                </a:solidFill>
              </a:rPr>
              <a:t>buffers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4805068" y="2801467"/>
            <a:ext cx="3060455" cy="205740"/>
          </a:xfrm>
          <a:prstGeom prst="roundRect">
            <a:avLst>
              <a:gd name="adj" fmla="val 18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 err="1">
                <a:solidFill>
                  <a:schemeClr val="tx1"/>
                </a:solidFill>
              </a:rPr>
              <a:t>Enqueue</a:t>
            </a:r>
            <a:r>
              <a:rPr lang="en-US" sz="1200" dirty="0">
                <a:solidFill>
                  <a:schemeClr val="tx1"/>
                </a:solidFill>
              </a:rPr>
              <a:t> the packet to </a:t>
            </a:r>
            <a:r>
              <a:rPr lang="en-US" sz="1200" dirty="0" err="1">
                <a:solidFill>
                  <a:schemeClr val="tx1"/>
                </a:solidFill>
              </a:rPr>
              <a:t>next_node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0" name="Freeform 139"/>
          <p:cNvSpPr/>
          <p:nvPr/>
        </p:nvSpPr>
        <p:spPr>
          <a:xfrm>
            <a:off x="4363375" y="3162556"/>
            <a:ext cx="2101157" cy="525821"/>
          </a:xfrm>
          <a:custGeom>
            <a:avLst/>
            <a:gdLst>
              <a:gd name="connsiteX0" fmla="*/ 202304 w 4179651"/>
              <a:gd name="connsiteY0" fmla="*/ 0 h 937756"/>
              <a:gd name="connsiteX1" fmla="*/ 3977347 w 4179651"/>
              <a:gd name="connsiteY1" fmla="*/ 0 h 937756"/>
              <a:gd name="connsiteX2" fmla="*/ 4179651 w 4179651"/>
              <a:gd name="connsiteY2" fmla="*/ 202304 h 937756"/>
              <a:gd name="connsiteX3" fmla="*/ 3977347 w 4179651"/>
              <a:gd name="connsiteY3" fmla="*/ 404608 h 937756"/>
              <a:gd name="connsiteX4" fmla="*/ 404608 w 4179651"/>
              <a:gd name="connsiteY4" fmla="*/ 404608 h 937756"/>
              <a:gd name="connsiteX5" fmla="*/ 404608 w 4179651"/>
              <a:gd name="connsiteY5" fmla="*/ 735452 h 937756"/>
              <a:gd name="connsiteX6" fmla="*/ 202304 w 4179651"/>
              <a:gd name="connsiteY6" fmla="*/ 937756 h 937756"/>
              <a:gd name="connsiteX7" fmla="*/ 0 w 4179651"/>
              <a:gd name="connsiteY7" fmla="*/ 735452 h 937756"/>
              <a:gd name="connsiteX8" fmla="*/ 0 w 4179651"/>
              <a:gd name="connsiteY8" fmla="*/ 202304 h 937756"/>
              <a:gd name="connsiteX9" fmla="*/ 202304 w 4179651"/>
              <a:gd name="connsiteY9" fmla="*/ 0 h 93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79651" h="937756">
                <a:moveTo>
                  <a:pt x="202304" y="0"/>
                </a:moveTo>
                <a:lnTo>
                  <a:pt x="3977347" y="0"/>
                </a:lnTo>
                <a:cubicBezTo>
                  <a:pt x="4089076" y="0"/>
                  <a:pt x="4179651" y="90575"/>
                  <a:pt x="4179651" y="202304"/>
                </a:cubicBezTo>
                <a:cubicBezTo>
                  <a:pt x="4179651" y="314033"/>
                  <a:pt x="4089076" y="404608"/>
                  <a:pt x="3977347" y="404608"/>
                </a:cubicBezTo>
                <a:lnTo>
                  <a:pt x="404608" y="404608"/>
                </a:lnTo>
                <a:lnTo>
                  <a:pt x="404608" y="735452"/>
                </a:lnTo>
                <a:cubicBezTo>
                  <a:pt x="404608" y="847181"/>
                  <a:pt x="314033" y="937756"/>
                  <a:pt x="202304" y="937756"/>
                </a:cubicBezTo>
                <a:cubicBezTo>
                  <a:pt x="90575" y="937756"/>
                  <a:pt x="0" y="847181"/>
                  <a:pt x="0" y="735452"/>
                </a:cubicBezTo>
                <a:lnTo>
                  <a:pt x="0" y="202304"/>
                </a:lnTo>
                <a:cubicBezTo>
                  <a:pt x="0" y="90575"/>
                  <a:pt x="90575" y="0"/>
                  <a:pt x="202304" y="0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numCol="1" spcCol="0" rtlCol="0" fromWordArt="0" anchor="ctr" anchorCtr="0" forceAA="0" compatLnSpc="1"/>
          <a:lstStyle/>
          <a:p>
            <a:pPr algn="ctr"/>
            <a:endParaRPr lang="en-US" sz="1013" dirty="0"/>
          </a:p>
        </p:txBody>
      </p:sp>
      <p:sp>
        <p:nvSpPr>
          <p:cNvPr id="141" name="Rounded Rectangle 140"/>
          <p:cNvSpPr/>
          <p:nvPr/>
        </p:nvSpPr>
        <p:spPr>
          <a:xfrm>
            <a:off x="4817877" y="3460722"/>
            <a:ext cx="2050105" cy="205740"/>
          </a:xfrm>
          <a:prstGeom prst="roundRect">
            <a:avLst>
              <a:gd name="adj" fmla="val 18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&lt;as above but single packet&gt;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3920023" y="723366"/>
            <a:ext cx="1648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while packets in vector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396067" y="1238692"/>
            <a:ext cx="1715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while 4 or more packets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4401704" y="3141785"/>
            <a:ext cx="1318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while any packets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4868" y="1237826"/>
            <a:ext cx="2030506" cy="2519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" name="Rounded Rectangle 34"/>
          <p:cNvSpPr/>
          <p:nvPr/>
        </p:nvSpPr>
        <p:spPr>
          <a:xfrm>
            <a:off x="950903" y="1832470"/>
            <a:ext cx="1869141" cy="502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39727" y="2414612"/>
            <a:ext cx="1869141" cy="119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93099" y="1393732"/>
            <a:ext cx="1532965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13" dirty="0">
                <a:solidFill>
                  <a:schemeClr val="bg1"/>
                </a:solidFill>
              </a:rPr>
              <a:t>Microprocessor</a:t>
            </a:r>
            <a:endParaRPr lang="en-US" sz="1013" dirty="0">
              <a:solidFill>
                <a:schemeClr val="bg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1321311" y="1915508"/>
            <a:ext cx="1280362" cy="344492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050" dirty="0" err="1">
                <a:solidFill>
                  <a:schemeClr val="bg1"/>
                </a:solidFill>
              </a:rPr>
              <a:t>ethernet</a:t>
            </a:r>
            <a:r>
              <a:rPr lang="en-US" sz="1050" dirty="0">
                <a:solidFill>
                  <a:schemeClr val="bg1"/>
                </a:solidFill>
              </a:rPr>
              <a:t>-input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 rot="5400000">
            <a:off x="1480206" y="2519288"/>
            <a:ext cx="1008670" cy="973583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3" name="Rectangle 52"/>
          <p:cNvSpPr/>
          <p:nvPr/>
        </p:nvSpPr>
        <p:spPr>
          <a:xfrm>
            <a:off x="1771339" y="2692504"/>
            <a:ext cx="511025" cy="152342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Packet 1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771339" y="2869574"/>
            <a:ext cx="511025" cy="152342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Packet 2</a:t>
            </a:r>
          </a:p>
        </p:txBody>
      </p:sp>
      <p:sp>
        <p:nvSpPr>
          <p:cNvPr id="74" name="Rectangle 73"/>
          <p:cNvSpPr/>
          <p:nvPr/>
        </p:nvSpPr>
        <p:spPr>
          <a:xfrm>
            <a:off x="3920023" y="4206250"/>
            <a:ext cx="3671633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13" dirty="0"/>
              <a:t>… packets are processed in groups of four,</a:t>
            </a:r>
            <a:r>
              <a:rPr lang="en-US" sz="1013" dirty="0"/>
              <a:t> </a:t>
            </a:r>
            <a:r>
              <a:rPr lang="en-US" sz="1013" dirty="0"/>
              <a:t/>
            </a:r>
            <a:br>
              <a:rPr lang="en-US" sz="1013" dirty="0"/>
            </a:br>
            <a:r>
              <a:rPr lang="en-US" sz="1013" dirty="0"/>
              <a:t>any remaining packets are processed on by one … </a:t>
            </a:r>
            <a:endParaRPr lang="en-US" sz="1013" dirty="0"/>
          </a:p>
        </p:txBody>
      </p:sp>
      <p:sp>
        <p:nvSpPr>
          <p:cNvPr id="75" name="Donut 74"/>
          <p:cNvSpPr/>
          <p:nvPr/>
        </p:nvSpPr>
        <p:spPr>
          <a:xfrm>
            <a:off x="1053209" y="2017702"/>
            <a:ext cx="146723" cy="146867"/>
          </a:xfrm>
          <a:prstGeom prst="donut">
            <a:avLst>
              <a:gd name="adj" fmla="val 74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4</a:t>
            </a:r>
            <a:endParaRPr lang="en-US" sz="750" dirty="0">
              <a:solidFill>
                <a:schemeClr val="tx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-20350" y="731256"/>
            <a:ext cx="3671633" cy="559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13" dirty="0"/>
              <a:t>… instruction cache is warm with the instructions from a single graph node …</a:t>
            </a:r>
            <a:endParaRPr lang="en-US" sz="1013" dirty="0"/>
          </a:p>
          <a:p>
            <a:pPr algn="ctr"/>
            <a:r>
              <a:rPr lang="en-US" sz="1013" dirty="0"/>
              <a:t> </a:t>
            </a:r>
            <a:endParaRPr lang="en-US" sz="1013" dirty="0"/>
          </a:p>
        </p:txBody>
      </p:sp>
      <p:sp>
        <p:nvSpPr>
          <p:cNvPr id="77" name="Donut 76"/>
          <p:cNvSpPr/>
          <p:nvPr/>
        </p:nvSpPr>
        <p:spPr>
          <a:xfrm>
            <a:off x="1046955" y="2519983"/>
            <a:ext cx="146723" cy="146867"/>
          </a:xfrm>
          <a:prstGeom prst="donut">
            <a:avLst>
              <a:gd name="adj" fmla="val 74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5</a:t>
            </a:r>
            <a:endParaRPr lang="en-US" sz="750" dirty="0">
              <a:solidFill>
                <a:schemeClr val="tx1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0267" y="3826597"/>
            <a:ext cx="3671633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13" dirty="0"/>
              <a:t>… data cache is warm with a small number of packets ..</a:t>
            </a:r>
            <a:endParaRPr lang="en-US" sz="1013" dirty="0"/>
          </a:p>
          <a:p>
            <a:pPr algn="ctr"/>
            <a:r>
              <a:rPr lang="en-US" sz="1013" dirty="0"/>
              <a:t> </a:t>
            </a:r>
            <a:endParaRPr lang="en-US" sz="1013" dirty="0"/>
          </a:p>
        </p:txBody>
      </p:sp>
      <p:sp>
        <p:nvSpPr>
          <p:cNvPr id="79" name="Donut 78"/>
          <p:cNvSpPr/>
          <p:nvPr/>
        </p:nvSpPr>
        <p:spPr>
          <a:xfrm>
            <a:off x="4962939" y="389806"/>
            <a:ext cx="146723" cy="146867"/>
          </a:xfrm>
          <a:prstGeom prst="donut">
            <a:avLst>
              <a:gd name="adj" fmla="val 74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6</a:t>
            </a:r>
            <a:endParaRPr lang="en-US" sz="750" dirty="0">
              <a:solidFill>
                <a:schemeClr val="tx1"/>
              </a:solidFill>
            </a:endParaRPr>
          </a:p>
        </p:txBody>
      </p:sp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311635" y="123540"/>
            <a:ext cx="8139842" cy="731837"/>
          </a:xfrm>
        </p:spPr>
        <p:txBody>
          <a:bodyPr>
            <a:normAutofit/>
          </a:bodyPr>
          <a:lstStyle/>
          <a:p>
            <a:r>
              <a:rPr lang="en-US" dirty="0" smtClean="0"/>
              <a:t>How does it work?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3478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ounded Rectangle 58"/>
          <p:cNvSpPr/>
          <p:nvPr/>
        </p:nvSpPr>
        <p:spPr>
          <a:xfrm>
            <a:off x="5910220" y="436903"/>
            <a:ext cx="1370064" cy="4353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dispatch </a:t>
            </a:r>
            <a:r>
              <a:rPr lang="en-US" sz="1050" dirty="0" err="1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fn</a:t>
            </a:r>
            <a:r>
              <a:rPr lang="en-US" sz="1050" dirty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()</a:t>
            </a:r>
            <a:endParaRPr lang="en-US" sz="1050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32" name="Freeform 131"/>
          <p:cNvSpPr/>
          <p:nvPr/>
        </p:nvSpPr>
        <p:spPr>
          <a:xfrm>
            <a:off x="3887385" y="742249"/>
            <a:ext cx="1701050" cy="3364429"/>
          </a:xfrm>
          <a:custGeom>
            <a:avLst/>
            <a:gdLst>
              <a:gd name="connsiteX0" fmla="*/ 202308 w 3383752"/>
              <a:gd name="connsiteY0" fmla="*/ 0 h 5673791"/>
              <a:gd name="connsiteX1" fmla="*/ 202310 w 3383752"/>
              <a:gd name="connsiteY1" fmla="*/ 0 h 5673791"/>
              <a:gd name="connsiteX2" fmla="*/ 3181448 w 3383752"/>
              <a:gd name="connsiteY2" fmla="*/ 0 h 5673791"/>
              <a:gd name="connsiteX3" fmla="*/ 3383752 w 3383752"/>
              <a:gd name="connsiteY3" fmla="*/ 202304 h 5673791"/>
              <a:gd name="connsiteX4" fmla="*/ 3181448 w 3383752"/>
              <a:gd name="connsiteY4" fmla="*/ 404608 h 5673791"/>
              <a:gd name="connsiteX5" fmla="*/ 404612 w 3383752"/>
              <a:gd name="connsiteY5" fmla="*/ 404608 h 5673791"/>
              <a:gd name="connsiteX6" fmla="*/ 404612 w 3383752"/>
              <a:gd name="connsiteY6" fmla="*/ 5471487 h 5673791"/>
              <a:gd name="connsiteX7" fmla="*/ 202308 w 3383752"/>
              <a:gd name="connsiteY7" fmla="*/ 5673791 h 5673791"/>
              <a:gd name="connsiteX8" fmla="*/ 4 w 3383752"/>
              <a:gd name="connsiteY8" fmla="*/ 5471487 h 5673791"/>
              <a:gd name="connsiteX9" fmla="*/ 4 w 3383752"/>
              <a:gd name="connsiteY9" fmla="*/ 202339 h 5673791"/>
              <a:gd name="connsiteX10" fmla="*/ 0 w 3383752"/>
              <a:gd name="connsiteY10" fmla="*/ 202304 h 5673791"/>
              <a:gd name="connsiteX11" fmla="*/ 202304 w 3383752"/>
              <a:gd name="connsiteY11" fmla="*/ 0 h 5673791"/>
              <a:gd name="connsiteX12" fmla="*/ 202305 w 3383752"/>
              <a:gd name="connsiteY12" fmla="*/ 0 h 567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3752" h="5673791">
                <a:moveTo>
                  <a:pt x="202308" y="0"/>
                </a:moveTo>
                <a:lnTo>
                  <a:pt x="202310" y="0"/>
                </a:lnTo>
                <a:lnTo>
                  <a:pt x="3181448" y="0"/>
                </a:lnTo>
                <a:cubicBezTo>
                  <a:pt x="3293177" y="0"/>
                  <a:pt x="3383752" y="90575"/>
                  <a:pt x="3383752" y="202304"/>
                </a:cubicBezTo>
                <a:cubicBezTo>
                  <a:pt x="3383752" y="314033"/>
                  <a:pt x="3293177" y="404608"/>
                  <a:pt x="3181448" y="404608"/>
                </a:cubicBezTo>
                <a:lnTo>
                  <a:pt x="404612" y="404608"/>
                </a:lnTo>
                <a:lnTo>
                  <a:pt x="404612" y="5471487"/>
                </a:lnTo>
                <a:cubicBezTo>
                  <a:pt x="404612" y="5583216"/>
                  <a:pt x="314037" y="5673791"/>
                  <a:pt x="202308" y="5673791"/>
                </a:cubicBezTo>
                <a:cubicBezTo>
                  <a:pt x="90579" y="5673791"/>
                  <a:pt x="4" y="5583216"/>
                  <a:pt x="4" y="5471487"/>
                </a:cubicBezTo>
                <a:lnTo>
                  <a:pt x="4" y="202339"/>
                </a:lnTo>
                <a:lnTo>
                  <a:pt x="0" y="202304"/>
                </a:lnTo>
                <a:cubicBezTo>
                  <a:pt x="0" y="90575"/>
                  <a:pt x="90575" y="0"/>
                  <a:pt x="202304" y="0"/>
                </a:cubicBezTo>
                <a:lnTo>
                  <a:pt x="202305" y="0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numCol="1" spcCol="0" rtlCol="0" fromWordArt="0" anchor="ctr" anchorCtr="0" forceAA="0" compatLnSpc="1"/>
          <a:lstStyle/>
          <a:p>
            <a:pPr algn="ctr"/>
            <a:endParaRPr lang="en-US" sz="1013" dirty="0"/>
          </a:p>
        </p:txBody>
      </p:sp>
      <p:sp>
        <p:nvSpPr>
          <p:cNvPr id="133" name="Rounded Rectangle 132"/>
          <p:cNvSpPr/>
          <p:nvPr/>
        </p:nvSpPr>
        <p:spPr>
          <a:xfrm>
            <a:off x="4382649" y="1025795"/>
            <a:ext cx="2050105" cy="205740"/>
          </a:xfrm>
          <a:prstGeom prst="roundRect">
            <a:avLst>
              <a:gd name="adj" fmla="val 18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G</a:t>
            </a:r>
            <a:r>
              <a:rPr lang="en-US" sz="1200" dirty="0">
                <a:solidFill>
                  <a:schemeClr val="tx1"/>
                </a:solidFill>
              </a:rPr>
              <a:t>et pointer to vector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4" name="Freeform 133"/>
          <p:cNvSpPr/>
          <p:nvPr/>
        </p:nvSpPr>
        <p:spPr>
          <a:xfrm>
            <a:off x="4350566" y="1282399"/>
            <a:ext cx="2101157" cy="1813991"/>
          </a:xfrm>
          <a:custGeom>
            <a:avLst/>
            <a:gdLst>
              <a:gd name="connsiteX0" fmla="*/ 202304 w 4179651"/>
              <a:gd name="connsiteY0" fmla="*/ 0 h 3572562"/>
              <a:gd name="connsiteX1" fmla="*/ 218523 w 4179651"/>
              <a:gd name="connsiteY1" fmla="*/ 1635 h 3572562"/>
              <a:gd name="connsiteX2" fmla="*/ 3977347 w 4179651"/>
              <a:gd name="connsiteY2" fmla="*/ 1635 h 3572562"/>
              <a:gd name="connsiteX3" fmla="*/ 4179651 w 4179651"/>
              <a:gd name="connsiteY3" fmla="*/ 203939 h 3572562"/>
              <a:gd name="connsiteX4" fmla="*/ 3977347 w 4179651"/>
              <a:gd name="connsiteY4" fmla="*/ 406243 h 3572562"/>
              <a:gd name="connsiteX5" fmla="*/ 404608 w 4179651"/>
              <a:gd name="connsiteY5" fmla="*/ 406243 h 3572562"/>
              <a:gd name="connsiteX6" fmla="*/ 404608 w 4179651"/>
              <a:gd name="connsiteY6" fmla="*/ 3370258 h 3572562"/>
              <a:gd name="connsiteX7" fmla="*/ 202304 w 4179651"/>
              <a:gd name="connsiteY7" fmla="*/ 3572562 h 3572562"/>
              <a:gd name="connsiteX8" fmla="*/ 0 w 4179651"/>
              <a:gd name="connsiteY8" fmla="*/ 3370258 h 3572562"/>
              <a:gd name="connsiteX9" fmla="*/ 0 w 4179651"/>
              <a:gd name="connsiteY9" fmla="*/ 203939 h 3572562"/>
              <a:gd name="connsiteX10" fmla="*/ 0 w 4179651"/>
              <a:gd name="connsiteY10" fmla="*/ 202304 h 3572562"/>
              <a:gd name="connsiteX11" fmla="*/ 202304 w 4179651"/>
              <a:gd name="connsiteY11" fmla="*/ 0 h 357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79651" h="3572562">
                <a:moveTo>
                  <a:pt x="202304" y="0"/>
                </a:moveTo>
                <a:lnTo>
                  <a:pt x="218523" y="1635"/>
                </a:lnTo>
                <a:lnTo>
                  <a:pt x="3977347" y="1635"/>
                </a:lnTo>
                <a:cubicBezTo>
                  <a:pt x="4089076" y="1635"/>
                  <a:pt x="4179651" y="92210"/>
                  <a:pt x="4179651" y="203939"/>
                </a:cubicBezTo>
                <a:cubicBezTo>
                  <a:pt x="4179651" y="315668"/>
                  <a:pt x="4089076" y="406243"/>
                  <a:pt x="3977347" y="406243"/>
                </a:cubicBezTo>
                <a:lnTo>
                  <a:pt x="404608" y="406243"/>
                </a:lnTo>
                <a:lnTo>
                  <a:pt x="404608" y="3370258"/>
                </a:lnTo>
                <a:cubicBezTo>
                  <a:pt x="404608" y="3481987"/>
                  <a:pt x="314033" y="3572562"/>
                  <a:pt x="202304" y="3572562"/>
                </a:cubicBezTo>
                <a:cubicBezTo>
                  <a:pt x="90575" y="3572562"/>
                  <a:pt x="0" y="3481987"/>
                  <a:pt x="0" y="3370258"/>
                </a:cubicBezTo>
                <a:lnTo>
                  <a:pt x="0" y="203939"/>
                </a:lnTo>
                <a:lnTo>
                  <a:pt x="0" y="202304"/>
                </a:lnTo>
                <a:cubicBezTo>
                  <a:pt x="0" y="90575"/>
                  <a:pt x="90575" y="0"/>
                  <a:pt x="202304" y="0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numCol="1" spcCol="0" rtlCol="0" fromWordArt="0" anchor="ctr" anchorCtr="0" forceAA="0" compatLnSpc="1"/>
          <a:lstStyle/>
          <a:p>
            <a:pPr algn="ctr"/>
            <a:endParaRPr lang="en-US" sz="1013" dirty="0"/>
          </a:p>
        </p:txBody>
      </p:sp>
      <p:sp>
        <p:nvSpPr>
          <p:cNvPr id="135" name="Rounded Rectangle 134"/>
          <p:cNvSpPr/>
          <p:nvPr/>
        </p:nvSpPr>
        <p:spPr>
          <a:xfrm>
            <a:off x="4817877" y="1560107"/>
            <a:ext cx="2050105" cy="205740"/>
          </a:xfrm>
          <a:prstGeom prst="roundRect">
            <a:avLst>
              <a:gd name="adj" fmla="val 18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PREFETCH #1 and #2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4817877" y="1855348"/>
            <a:ext cx="2050105" cy="205740"/>
          </a:xfrm>
          <a:prstGeom prst="roundRect">
            <a:avLst>
              <a:gd name="adj" fmla="val 18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PROCESS #1 and #2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4817877" y="2154215"/>
            <a:ext cx="3060455" cy="205740"/>
          </a:xfrm>
          <a:prstGeom prst="roundRect">
            <a:avLst>
              <a:gd name="adj" fmla="val 18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ASSUME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next_node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same as last packet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4817876" y="2474181"/>
            <a:ext cx="2666138" cy="205740"/>
          </a:xfrm>
          <a:prstGeom prst="roundRect">
            <a:avLst>
              <a:gd name="adj" fmla="val 18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U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pdate counters</a:t>
            </a:r>
            <a:r>
              <a:rPr lang="en-US" sz="1200">
                <a:solidFill>
                  <a:schemeClr val="bg2">
                    <a:lumMod val="50000"/>
                  </a:schemeClr>
                </a:solidFill>
              </a:rPr>
              <a:t>, advance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buffers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4805068" y="2801467"/>
            <a:ext cx="3060455" cy="205740"/>
          </a:xfrm>
          <a:prstGeom prst="roundRect">
            <a:avLst>
              <a:gd name="adj" fmla="val 18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Enqueue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the packet to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next_node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0" name="Freeform 139"/>
          <p:cNvSpPr/>
          <p:nvPr/>
        </p:nvSpPr>
        <p:spPr>
          <a:xfrm>
            <a:off x="4363375" y="3162556"/>
            <a:ext cx="2101157" cy="525821"/>
          </a:xfrm>
          <a:custGeom>
            <a:avLst/>
            <a:gdLst>
              <a:gd name="connsiteX0" fmla="*/ 202304 w 4179651"/>
              <a:gd name="connsiteY0" fmla="*/ 0 h 937756"/>
              <a:gd name="connsiteX1" fmla="*/ 3977347 w 4179651"/>
              <a:gd name="connsiteY1" fmla="*/ 0 h 937756"/>
              <a:gd name="connsiteX2" fmla="*/ 4179651 w 4179651"/>
              <a:gd name="connsiteY2" fmla="*/ 202304 h 937756"/>
              <a:gd name="connsiteX3" fmla="*/ 3977347 w 4179651"/>
              <a:gd name="connsiteY3" fmla="*/ 404608 h 937756"/>
              <a:gd name="connsiteX4" fmla="*/ 404608 w 4179651"/>
              <a:gd name="connsiteY4" fmla="*/ 404608 h 937756"/>
              <a:gd name="connsiteX5" fmla="*/ 404608 w 4179651"/>
              <a:gd name="connsiteY5" fmla="*/ 735452 h 937756"/>
              <a:gd name="connsiteX6" fmla="*/ 202304 w 4179651"/>
              <a:gd name="connsiteY6" fmla="*/ 937756 h 937756"/>
              <a:gd name="connsiteX7" fmla="*/ 0 w 4179651"/>
              <a:gd name="connsiteY7" fmla="*/ 735452 h 937756"/>
              <a:gd name="connsiteX8" fmla="*/ 0 w 4179651"/>
              <a:gd name="connsiteY8" fmla="*/ 202304 h 937756"/>
              <a:gd name="connsiteX9" fmla="*/ 202304 w 4179651"/>
              <a:gd name="connsiteY9" fmla="*/ 0 h 93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79651" h="937756">
                <a:moveTo>
                  <a:pt x="202304" y="0"/>
                </a:moveTo>
                <a:lnTo>
                  <a:pt x="3977347" y="0"/>
                </a:lnTo>
                <a:cubicBezTo>
                  <a:pt x="4089076" y="0"/>
                  <a:pt x="4179651" y="90575"/>
                  <a:pt x="4179651" y="202304"/>
                </a:cubicBezTo>
                <a:cubicBezTo>
                  <a:pt x="4179651" y="314033"/>
                  <a:pt x="4089076" y="404608"/>
                  <a:pt x="3977347" y="404608"/>
                </a:cubicBezTo>
                <a:lnTo>
                  <a:pt x="404608" y="404608"/>
                </a:lnTo>
                <a:lnTo>
                  <a:pt x="404608" y="735452"/>
                </a:lnTo>
                <a:cubicBezTo>
                  <a:pt x="404608" y="847181"/>
                  <a:pt x="314033" y="937756"/>
                  <a:pt x="202304" y="937756"/>
                </a:cubicBezTo>
                <a:cubicBezTo>
                  <a:pt x="90575" y="937756"/>
                  <a:pt x="0" y="847181"/>
                  <a:pt x="0" y="735452"/>
                </a:cubicBezTo>
                <a:lnTo>
                  <a:pt x="0" y="202304"/>
                </a:lnTo>
                <a:cubicBezTo>
                  <a:pt x="0" y="90575"/>
                  <a:pt x="90575" y="0"/>
                  <a:pt x="202304" y="0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numCol="1" spcCol="0" rtlCol="0" fromWordArt="0" anchor="ctr" anchorCtr="0" forceAA="0" compatLnSpc="1"/>
          <a:lstStyle/>
          <a:p>
            <a:pPr algn="ctr"/>
            <a:endParaRPr lang="en-US" sz="1013" dirty="0"/>
          </a:p>
        </p:txBody>
      </p:sp>
      <p:sp>
        <p:nvSpPr>
          <p:cNvPr id="141" name="Rounded Rectangle 140"/>
          <p:cNvSpPr/>
          <p:nvPr/>
        </p:nvSpPr>
        <p:spPr>
          <a:xfrm>
            <a:off x="4817877" y="3460722"/>
            <a:ext cx="2050105" cy="205740"/>
          </a:xfrm>
          <a:prstGeom prst="roundRect">
            <a:avLst>
              <a:gd name="adj" fmla="val 18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&lt;as above but single packet&gt;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3920023" y="723366"/>
            <a:ext cx="1648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while packets in vector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396067" y="1238692"/>
            <a:ext cx="1715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while 4 or more packets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4401704" y="3141785"/>
            <a:ext cx="1318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while any packets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4868" y="1237826"/>
            <a:ext cx="2030506" cy="2519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" name="Rounded Rectangle 34"/>
          <p:cNvSpPr/>
          <p:nvPr/>
        </p:nvSpPr>
        <p:spPr>
          <a:xfrm>
            <a:off x="950903" y="1832470"/>
            <a:ext cx="1869141" cy="502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39727" y="2414612"/>
            <a:ext cx="1869141" cy="119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93099" y="1393732"/>
            <a:ext cx="1532965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13" dirty="0">
                <a:solidFill>
                  <a:schemeClr val="bg1"/>
                </a:solidFill>
              </a:rPr>
              <a:t>Microprocessor</a:t>
            </a:r>
            <a:endParaRPr lang="en-US" sz="1013" dirty="0">
              <a:solidFill>
                <a:schemeClr val="bg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1321311" y="1915508"/>
            <a:ext cx="1280362" cy="344492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050" dirty="0" err="1">
                <a:solidFill>
                  <a:schemeClr val="bg1"/>
                </a:solidFill>
              </a:rPr>
              <a:t>ethernet</a:t>
            </a:r>
            <a:r>
              <a:rPr lang="en-US" sz="1050" dirty="0">
                <a:solidFill>
                  <a:schemeClr val="bg1"/>
                </a:solidFill>
              </a:rPr>
              <a:t>-input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 rot="5400000">
            <a:off x="1480206" y="2519288"/>
            <a:ext cx="1008670" cy="973583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3" name="Rectangle 52"/>
          <p:cNvSpPr/>
          <p:nvPr/>
        </p:nvSpPr>
        <p:spPr>
          <a:xfrm>
            <a:off x="1771339" y="2692504"/>
            <a:ext cx="511025" cy="152342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Packet 1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771339" y="2869574"/>
            <a:ext cx="511025" cy="152342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Packet 2</a:t>
            </a:r>
          </a:p>
        </p:txBody>
      </p:sp>
      <p:sp>
        <p:nvSpPr>
          <p:cNvPr id="74" name="Rectangle 73"/>
          <p:cNvSpPr/>
          <p:nvPr/>
        </p:nvSpPr>
        <p:spPr>
          <a:xfrm>
            <a:off x="3920023" y="4206250"/>
            <a:ext cx="3671633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13" dirty="0"/>
              <a:t>… </a:t>
            </a:r>
            <a:r>
              <a:rPr lang="en-US" sz="1013" dirty="0" err="1"/>
              <a:t>prefetch</a:t>
            </a:r>
            <a:r>
              <a:rPr lang="en-US" sz="1013" dirty="0"/>
              <a:t> packets #1 and #2 …</a:t>
            </a:r>
            <a:endParaRPr lang="en-US" sz="1013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991971" y="1670731"/>
            <a:ext cx="1761565" cy="831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onut 32"/>
          <p:cNvSpPr/>
          <p:nvPr/>
        </p:nvSpPr>
        <p:spPr>
          <a:xfrm>
            <a:off x="722565" y="1055232"/>
            <a:ext cx="146723" cy="146867"/>
          </a:xfrm>
          <a:prstGeom prst="donut">
            <a:avLst>
              <a:gd name="adj" fmla="val 74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7</a:t>
            </a:r>
            <a:endParaRPr lang="en-US" sz="750" dirty="0">
              <a:solidFill>
                <a:schemeClr val="tx1"/>
              </a:solidFill>
            </a:endParaRP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311635" y="123540"/>
            <a:ext cx="8139842" cy="731837"/>
          </a:xfrm>
        </p:spPr>
        <p:txBody>
          <a:bodyPr>
            <a:normAutofit/>
          </a:bodyPr>
          <a:lstStyle/>
          <a:p>
            <a:r>
              <a:rPr lang="en-US" dirty="0" smtClean="0"/>
              <a:t>How does it work?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307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ounded Rectangle 58"/>
          <p:cNvSpPr/>
          <p:nvPr/>
        </p:nvSpPr>
        <p:spPr>
          <a:xfrm>
            <a:off x="5910220" y="436903"/>
            <a:ext cx="1370064" cy="4353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dispatch </a:t>
            </a:r>
            <a:r>
              <a:rPr lang="en-US" sz="1050" dirty="0" err="1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fn</a:t>
            </a:r>
            <a:r>
              <a:rPr lang="en-US" sz="1050" dirty="0">
                <a:solidFill>
                  <a:schemeClr val="tx1"/>
                </a:solidFill>
                <a:latin typeface="Consolas" charset="0"/>
                <a:ea typeface="Consolas" charset="0"/>
                <a:cs typeface="Consolas" charset="0"/>
              </a:rPr>
              <a:t>()</a:t>
            </a:r>
            <a:endParaRPr lang="en-US" sz="1050" dirty="0">
              <a:solidFill>
                <a:schemeClr val="tx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132" name="Freeform 131"/>
          <p:cNvSpPr/>
          <p:nvPr/>
        </p:nvSpPr>
        <p:spPr>
          <a:xfrm>
            <a:off x="3887385" y="742249"/>
            <a:ext cx="1701050" cy="3364429"/>
          </a:xfrm>
          <a:custGeom>
            <a:avLst/>
            <a:gdLst>
              <a:gd name="connsiteX0" fmla="*/ 202308 w 3383752"/>
              <a:gd name="connsiteY0" fmla="*/ 0 h 5673791"/>
              <a:gd name="connsiteX1" fmla="*/ 202310 w 3383752"/>
              <a:gd name="connsiteY1" fmla="*/ 0 h 5673791"/>
              <a:gd name="connsiteX2" fmla="*/ 3181448 w 3383752"/>
              <a:gd name="connsiteY2" fmla="*/ 0 h 5673791"/>
              <a:gd name="connsiteX3" fmla="*/ 3383752 w 3383752"/>
              <a:gd name="connsiteY3" fmla="*/ 202304 h 5673791"/>
              <a:gd name="connsiteX4" fmla="*/ 3181448 w 3383752"/>
              <a:gd name="connsiteY4" fmla="*/ 404608 h 5673791"/>
              <a:gd name="connsiteX5" fmla="*/ 404612 w 3383752"/>
              <a:gd name="connsiteY5" fmla="*/ 404608 h 5673791"/>
              <a:gd name="connsiteX6" fmla="*/ 404612 w 3383752"/>
              <a:gd name="connsiteY6" fmla="*/ 5471487 h 5673791"/>
              <a:gd name="connsiteX7" fmla="*/ 202308 w 3383752"/>
              <a:gd name="connsiteY7" fmla="*/ 5673791 h 5673791"/>
              <a:gd name="connsiteX8" fmla="*/ 4 w 3383752"/>
              <a:gd name="connsiteY8" fmla="*/ 5471487 h 5673791"/>
              <a:gd name="connsiteX9" fmla="*/ 4 w 3383752"/>
              <a:gd name="connsiteY9" fmla="*/ 202339 h 5673791"/>
              <a:gd name="connsiteX10" fmla="*/ 0 w 3383752"/>
              <a:gd name="connsiteY10" fmla="*/ 202304 h 5673791"/>
              <a:gd name="connsiteX11" fmla="*/ 202304 w 3383752"/>
              <a:gd name="connsiteY11" fmla="*/ 0 h 5673791"/>
              <a:gd name="connsiteX12" fmla="*/ 202305 w 3383752"/>
              <a:gd name="connsiteY12" fmla="*/ 0 h 567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3752" h="5673791">
                <a:moveTo>
                  <a:pt x="202308" y="0"/>
                </a:moveTo>
                <a:lnTo>
                  <a:pt x="202310" y="0"/>
                </a:lnTo>
                <a:lnTo>
                  <a:pt x="3181448" y="0"/>
                </a:lnTo>
                <a:cubicBezTo>
                  <a:pt x="3293177" y="0"/>
                  <a:pt x="3383752" y="90575"/>
                  <a:pt x="3383752" y="202304"/>
                </a:cubicBezTo>
                <a:cubicBezTo>
                  <a:pt x="3383752" y="314033"/>
                  <a:pt x="3293177" y="404608"/>
                  <a:pt x="3181448" y="404608"/>
                </a:cubicBezTo>
                <a:lnTo>
                  <a:pt x="404612" y="404608"/>
                </a:lnTo>
                <a:lnTo>
                  <a:pt x="404612" y="5471487"/>
                </a:lnTo>
                <a:cubicBezTo>
                  <a:pt x="404612" y="5583216"/>
                  <a:pt x="314037" y="5673791"/>
                  <a:pt x="202308" y="5673791"/>
                </a:cubicBezTo>
                <a:cubicBezTo>
                  <a:pt x="90579" y="5673791"/>
                  <a:pt x="4" y="5583216"/>
                  <a:pt x="4" y="5471487"/>
                </a:cubicBezTo>
                <a:lnTo>
                  <a:pt x="4" y="202339"/>
                </a:lnTo>
                <a:lnTo>
                  <a:pt x="0" y="202304"/>
                </a:lnTo>
                <a:cubicBezTo>
                  <a:pt x="0" y="90575"/>
                  <a:pt x="90575" y="0"/>
                  <a:pt x="202304" y="0"/>
                </a:cubicBezTo>
                <a:lnTo>
                  <a:pt x="202305" y="0"/>
                </a:ln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numCol="1" spcCol="0" rtlCol="0" fromWordArt="0" anchor="ctr" anchorCtr="0" forceAA="0" compatLnSpc="1"/>
          <a:lstStyle/>
          <a:p>
            <a:pPr algn="ctr"/>
            <a:endParaRPr lang="en-US" sz="1013" dirty="0"/>
          </a:p>
        </p:txBody>
      </p:sp>
      <p:sp>
        <p:nvSpPr>
          <p:cNvPr id="133" name="Rounded Rectangle 132"/>
          <p:cNvSpPr/>
          <p:nvPr/>
        </p:nvSpPr>
        <p:spPr>
          <a:xfrm>
            <a:off x="4382649" y="1025795"/>
            <a:ext cx="2050105" cy="205740"/>
          </a:xfrm>
          <a:prstGeom prst="roundRect">
            <a:avLst>
              <a:gd name="adj" fmla="val 18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G</a:t>
            </a:r>
            <a:r>
              <a:rPr lang="en-US" sz="1200" dirty="0">
                <a:solidFill>
                  <a:schemeClr val="tx1"/>
                </a:solidFill>
              </a:rPr>
              <a:t>et pointer to vector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4" name="Freeform 133"/>
          <p:cNvSpPr/>
          <p:nvPr/>
        </p:nvSpPr>
        <p:spPr>
          <a:xfrm>
            <a:off x="4350566" y="1282399"/>
            <a:ext cx="2101157" cy="1813991"/>
          </a:xfrm>
          <a:custGeom>
            <a:avLst/>
            <a:gdLst>
              <a:gd name="connsiteX0" fmla="*/ 202304 w 4179651"/>
              <a:gd name="connsiteY0" fmla="*/ 0 h 3572562"/>
              <a:gd name="connsiteX1" fmla="*/ 218523 w 4179651"/>
              <a:gd name="connsiteY1" fmla="*/ 1635 h 3572562"/>
              <a:gd name="connsiteX2" fmla="*/ 3977347 w 4179651"/>
              <a:gd name="connsiteY2" fmla="*/ 1635 h 3572562"/>
              <a:gd name="connsiteX3" fmla="*/ 4179651 w 4179651"/>
              <a:gd name="connsiteY3" fmla="*/ 203939 h 3572562"/>
              <a:gd name="connsiteX4" fmla="*/ 3977347 w 4179651"/>
              <a:gd name="connsiteY4" fmla="*/ 406243 h 3572562"/>
              <a:gd name="connsiteX5" fmla="*/ 404608 w 4179651"/>
              <a:gd name="connsiteY5" fmla="*/ 406243 h 3572562"/>
              <a:gd name="connsiteX6" fmla="*/ 404608 w 4179651"/>
              <a:gd name="connsiteY6" fmla="*/ 3370258 h 3572562"/>
              <a:gd name="connsiteX7" fmla="*/ 202304 w 4179651"/>
              <a:gd name="connsiteY7" fmla="*/ 3572562 h 3572562"/>
              <a:gd name="connsiteX8" fmla="*/ 0 w 4179651"/>
              <a:gd name="connsiteY8" fmla="*/ 3370258 h 3572562"/>
              <a:gd name="connsiteX9" fmla="*/ 0 w 4179651"/>
              <a:gd name="connsiteY9" fmla="*/ 203939 h 3572562"/>
              <a:gd name="connsiteX10" fmla="*/ 0 w 4179651"/>
              <a:gd name="connsiteY10" fmla="*/ 202304 h 3572562"/>
              <a:gd name="connsiteX11" fmla="*/ 202304 w 4179651"/>
              <a:gd name="connsiteY11" fmla="*/ 0 h 357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79651" h="3572562">
                <a:moveTo>
                  <a:pt x="202304" y="0"/>
                </a:moveTo>
                <a:lnTo>
                  <a:pt x="218523" y="1635"/>
                </a:lnTo>
                <a:lnTo>
                  <a:pt x="3977347" y="1635"/>
                </a:lnTo>
                <a:cubicBezTo>
                  <a:pt x="4089076" y="1635"/>
                  <a:pt x="4179651" y="92210"/>
                  <a:pt x="4179651" y="203939"/>
                </a:cubicBezTo>
                <a:cubicBezTo>
                  <a:pt x="4179651" y="315668"/>
                  <a:pt x="4089076" y="406243"/>
                  <a:pt x="3977347" y="406243"/>
                </a:cubicBezTo>
                <a:lnTo>
                  <a:pt x="404608" y="406243"/>
                </a:lnTo>
                <a:lnTo>
                  <a:pt x="404608" y="3370258"/>
                </a:lnTo>
                <a:cubicBezTo>
                  <a:pt x="404608" y="3481987"/>
                  <a:pt x="314033" y="3572562"/>
                  <a:pt x="202304" y="3572562"/>
                </a:cubicBezTo>
                <a:cubicBezTo>
                  <a:pt x="90575" y="3572562"/>
                  <a:pt x="0" y="3481987"/>
                  <a:pt x="0" y="3370258"/>
                </a:cubicBezTo>
                <a:lnTo>
                  <a:pt x="0" y="203939"/>
                </a:lnTo>
                <a:lnTo>
                  <a:pt x="0" y="202304"/>
                </a:lnTo>
                <a:cubicBezTo>
                  <a:pt x="0" y="90575"/>
                  <a:pt x="90575" y="0"/>
                  <a:pt x="202304" y="0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numCol="1" spcCol="0" rtlCol="0" fromWordArt="0" anchor="ctr" anchorCtr="0" forceAA="0" compatLnSpc="1"/>
          <a:lstStyle/>
          <a:p>
            <a:pPr algn="ctr"/>
            <a:endParaRPr lang="en-US" sz="1013" dirty="0"/>
          </a:p>
        </p:txBody>
      </p:sp>
      <p:sp>
        <p:nvSpPr>
          <p:cNvPr id="135" name="Rounded Rectangle 134"/>
          <p:cNvSpPr/>
          <p:nvPr/>
        </p:nvSpPr>
        <p:spPr>
          <a:xfrm>
            <a:off x="4817877" y="1560107"/>
            <a:ext cx="2050105" cy="205740"/>
          </a:xfrm>
          <a:prstGeom prst="roundRect">
            <a:avLst>
              <a:gd name="adj" fmla="val 18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PREFETCH #3 and #4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4817877" y="1855348"/>
            <a:ext cx="2050105" cy="205740"/>
          </a:xfrm>
          <a:prstGeom prst="roundRect">
            <a:avLst>
              <a:gd name="adj" fmla="val 1852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PROCESS #1 and #2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4817877" y="2154215"/>
            <a:ext cx="3060455" cy="205740"/>
          </a:xfrm>
          <a:prstGeom prst="roundRect">
            <a:avLst>
              <a:gd name="adj" fmla="val 18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ASSUME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next_node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same as last packet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4817876" y="2474181"/>
            <a:ext cx="2666138" cy="205740"/>
          </a:xfrm>
          <a:prstGeom prst="roundRect">
            <a:avLst>
              <a:gd name="adj" fmla="val 18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U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pdate counters</a:t>
            </a:r>
            <a:r>
              <a:rPr lang="en-US" sz="1200">
                <a:solidFill>
                  <a:schemeClr val="bg2">
                    <a:lumMod val="50000"/>
                  </a:schemeClr>
                </a:solidFill>
              </a:rPr>
              <a:t>, advance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buffers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4805068" y="2801467"/>
            <a:ext cx="3060455" cy="205740"/>
          </a:xfrm>
          <a:prstGeom prst="roundRect">
            <a:avLst>
              <a:gd name="adj" fmla="val 18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Enqueue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the packet to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next_node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0" name="Freeform 139"/>
          <p:cNvSpPr/>
          <p:nvPr/>
        </p:nvSpPr>
        <p:spPr>
          <a:xfrm>
            <a:off x="4363375" y="3162556"/>
            <a:ext cx="2101157" cy="525821"/>
          </a:xfrm>
          <a:custGeom>
            <a:avLst/>
            <a:gdLst>
              <a:gd name="connsiteX0" fmla="*/ 202304 w 4179651"/>
              <a:gd name="connsiteY0" fmla="*/ 0 h 937756"/>
              <a:gd name="connsiteX1" fmla="*/ 3977347 w 4179651"/>
              <a:gd name="connsiteY1" fmla="*/ 0 h 937756"/>
              <a:gd name="connsiteX2" fmla="*/ 4179651 w 4179651"/>
              <a:gd name="connsiteY2" fmla="*/ 202304 h 937756"/>
              <a:gd name="connsiteX3" fmla="*/ 3977347 w 4179651"/>
              <a:gd name="connsiteY3" fmla="*/ 404608 h 937756"/>
              <a:gd name="connsiteX4" fmla="*/ 404608 w 4179651"/>
              <a:gd name="connsiteY4" fmla="*/ 404608 h 937756"/>
              <a:gd name="connsiteX5" fmla="*/ 404608 w 4179651"/>
              <a:gd name="connsiteY5" fmla="*/ 735452 h 937756"/>
              <a:gd name="connsiteX6" fmla="*/ 202304 w 4179651"/>
              <a:gd name="connsiteY6" fmla="*/ 937756 h 937756"/>
              <a:gd name="connsiteX7" fmla="*/ 0 w 4179651"/>
              <a:gd name="connsiteY7" fmla="*/ 735452 h 937756"/>
              <a:gd name="connsiteX8" fmla="*/ 0 w 4179651"/>
              <a:gd name="connsiteY8" fmla="*/ 202304 h 937756"/>
              <a:gd name="connsiteX9" fmla="*/ 202304 w 4179651"/>
              <a:gd name="connsiteY9" fmla="*/ 0 h 93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79651" h="937756">
                <a:moveTo>
                  <a:pt x="202304" y="0"/>
                </a:moveTo>
                <a:lnTo>
                  <a:pt x="3977347" y="0"/>
                </a:lnTo>
                <a:cubicBezTo>
                  <a:pt x="4089076" y="0"/>
                  <a:pt x="4179651" y="90575"/>
                  <a:pt x="4179651" y="202304"/>
                </a:cubicBezTo>
                <a:cubicBezTo>
                  <a:pt x="4179651" y="314033"/>
                  <a:pt x="4089076" y="404608"/>
                  <a:pt x="3977347" y="404608"/>
                </a:cubicBezTo>
                <a:lnTo>
                  <a:pt x="404608" y="404608"/>
                </a:lnTo>
                <a:lnTo>
                  <a:pt x="404608" y="735452"/>
                </a:lnTo>
                <a:cubicBezTo>
                  <a:pt x="404608" y="847181"/>
                  <a:pt x="314033" y="937756"/>
                  <a:pt x="202304" y="937756"/>
                </a:cubicBezTo>
                <a:cubicBezTo>
                  <a:pt x="90575" y="937756"/>
                  <a:pt x="0" y="847181"/>
                  <a:pt x="0" y="735452"/>
                </a:cubicBezTo>
                <a:lnTo>
                  <a:pt x="0" y="202304"/>
                </a:lnTo>
                <a:cubicBezTo>
                  <a:pt x="0" y="90575"/>
                  <a:pt x="90575" y="0"/>
                  <a:pt x="202304" y="0"/>
                </a:cubicBezTo>
                <a:close/>
              </a:path>
            </a:pathLst>
          </a:cu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numCol="1" spcCol="0" rtlCol="0" fromWordArt="0" anchor="ctr" anchorCtr="0" forceAA="0" compatLnSpc="1"/>
          <a:lstStyle/>
          <a:p>
            <a:pPr algn="ctr"/>
            <a:endParaRPr lang="en-US" sz="1013" dirty="0"/>
          </a:p>
        </p:txBody>
      </p:sp>
      <p:sp>
        <p:nvSpPr>
          <p:cNvPr id="141" name="Rounded Rectangle 140"/>
          <p:cNvSpPr/>
          <p:nvPr/>
        </p:nvSpPr>
        <p:spPr>
          <a:xfrm>
            <a:off x="4817877" y="3460722"/>
            <a:ext cx="2050105" cy="205740"/>
          </a:xfrm>
          <a:prstGeom prst="roundRect">
            <a:avLst>
              <a:gd name="adj" fmla="val 18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&lt;as above but single packet&gt;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3920023" y="723366"/>
            <a:ext cx="1648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while packets in vector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396067" y="1238692"/>
            <a:ext cx="1715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while 4 or more packets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4401704" y="3141785"/>
            <a:ext cx="1318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while any packets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54868" y="1237826"/>
            <a:ext cx="2030506" cy="2519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" name="Rounded Rectangle 34"/>
          <p:cNvSpPr/>
          <p:nvPr/>
        </p:nvSpPr>
        <p:spPr>
          <a:xfrm>
            <a:off x="950903" y="1832470"/>
            <a:ext cx="1869141" cy="502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39727" y="2414612"/>
            <a:ext cx="1869141" cy="11966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93099" y="1393732"/>
            <a:ext cx="1532965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13" dirty="0">
                <a:solidFill>
                  <a:schemeClr val="bg1"/>
                </a:solidFill>
              </a:rPr>
              <a:t>Microprocessor</a:t>
            </a:r>
            <a:endParaRPr lang="en-US" sz="1013" dirty="0">
              <a:solidFill>
                <a:schemeClr val="bg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1321311" y="1915508"/>
            <a:ext cx="1280362" cy="344492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050" dirty="0" err="1">
                <a:solidFill>
                  <a:schemeClr val="bg1"/>
                </a:solidFill>
              </a:rPr>
              <a:t>ethernet</a:t>
            </a:r>
            <a:r>
              <a:rPr lang="en-US" sz="1050" dirty="0">
                <a:solidFill>
                  <a:schemeClr val="bg1"/>
                </a:solidFill>
              </a:rPr>
              <a:t>-input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 rot="5400000">
            <a:off x="1480206" y="2519288"/>
            <a:ext cx="1008670" cy="973583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3" name="Rectangle 52"/>
          <p:cNvSpPr/>
          <p:nvPr/>
        </p:nvSpPr>
        <p:spPr>
          <a:xfrm>
            <a:off x="1771339" y="2692504"/>
            <a:ext cx="511025" cy="152342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Packet 1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771339" y="2869574"/>
            <a:ext cx="511025" cy="152342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Packet 2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991971" y="1670731"/>
            <a:ext cx="1761565" cy="831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771339" y="3060045"/>
            <a:ext cx="511025" cy="152342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Packet </a:t>
            </a:r>
            <a:r>
              <a:rPr lang="en-US" sz="750" dirty="0">
                <a:solidFill>
                  <a:schemeClr val="tx1"/>
                </a:solidFill>
              </a:rPr>
              <a:t>3</a:t>
            </a:r>
            <a:endParaRPr lang="en-US" sz="750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71339" y="3237115"/>
            <a:ext cx="511025" cy="152342"/>
          </a:xfrm>
          <a:prstGeom prst="rect">
            <a:avLst/>
          </a:prstGeom>
          <a:solidFill>
            <a:srgbClr val="FFFF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Packet </a:t>
            </a:r>
            <a:r>
              <a:rPr lang="en-US" sz="750" dirty="0">
                <a:solidFill>
                  <a:schemeClr val="tx1"/>
                </a:solidFill>
              </a:rPr>
              <a:t>4</a:t>
            </a:r>
            <a:endParaRPr lang="en-US" sz="750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20023" y="4206250"/>
            <a:ext cx="3671633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13" dirty="0"/>
              <a:t>… process packet #3 and #4 …</a:t>
            </a:r>
            <a:br>
              <a:rPr lang="en-US" sz="1013" dirty="0"/>
            </a:br>
            <a:r>
              <a:rPr lang="en-US" sz="1013" dirty="0"/>
              <a:t>… update counters, </a:t>
            </a:r>
            <a:r>
              <a:rPr lang="en-US" sz="1013" dirty="0" err="1"/>
              <a:t>enqueue</a:t>
            </a:r>
            <a:r>
              <a:rPr lang="en-US" sz="1013" dirty="0"/>
              <a:t> packets to the next node …</a:t>
            </a:r>
            <a:endParaRPr lang="en-US" sz="1013" dirty="0"/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162779" y="206850"/>
            <a:ext cx="8139842" cy="731837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How does it work?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Donut 30"/>
          <p:cNvSpPr/>
          <p:nvPr/>
        </p:nvSpPr>
        <p:spPr>
          <a:xfrm>
            <a:off x="722565" y="1055232"/>
            <a:ext cx="146723" cy="146867"/>
          </a:xfrm>
          <a:prstGeom prst="donut">
            <a:avLst>
              <a:gd name="adj" fmla="val 741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8</a:t>
            </a:r>
            <a:endParaRPr lang="en-US" sz="7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229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21" y="215881"/>
            <a:ext cx="8345488" cy="731837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Arial"/>
                <a:cs typeface="Arial"/>
              </a:rPr>
              <a:t>Modularity Enabling Flexible Plugins</a:t>
            </a:r>
            <a:endParaRPr lang="en-US" sz="27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933450"/>
            <a:ext cx="4437063" cy="39449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Arial"/>
              </a:rPr>
              <a:t>Plugins </a:t>
            </a:r>
            <a:r>
              <a:rPr lang="en-US" dirty="0" smtClean="0">
                <a:solidFill>
                  <a:schemeClr val="tx1"/>
                </a:solidFill>
                <a:latin typeface="Arial"/>
              </a:rPr>
              <a:t>can:</a:t>
            </a:r>
          </a:p>
          <a:p>
            <a:pPr lvl="1"/>
            <a:r>
              <a:rPr lang="en-US" sz="1350" dirty="0">
                <a:solidFill>
                  <a:schemeClr val="tx1"/>
                </a:solidFill>
                <a:latin typeface="Arial"/>
              </a:rPr>
              <a:t>Introduce new graph nodes</a:t>
            </a:r>
          </a:p>
          <a:p>
            <a:pPr lvl="1"/>
            <a:r>
              <a:rPr lang="en-US" sz="1350" dirty="0">
                <a:solidFill>
                  <a:schemeClr val="tx1"/>
                </a:solidFill>
                <a:latin typeface="Arial"/>
              </a:rPr>
              <a:t>Rearrange packet processing graph</a:t>
            </a:r>
          </a:p>
          <a:p>
            <a:pPr lvl="1"/>
            <a:r>
              <a:rPr lang="en-US" sz="1350" dirty="0">
                <a:solidFill>
                  <a:schemeClr val="tx1"/>
                </a:solidFill>
                <a:latin typeface="Arial"/>
              </a:rPr>
              <a:t>Can be built independently of VPP source tree</a:t>
            </a:r>
          </a:p>
          <a:p>
            <a:pPr lvl="1"/>
            <a:r>
              <a:rPr lang="en-US" sz="1350" dirty="0">
                <a:solidFill>
                  <a:schemeClr val="tx1"/>
                </a:solidFill>
                <a:latin typeface="Arial"/>
              </a:rPr>
              <a:t>Can be added at runtime (drop into plugin directory)</a:t>
            </a:r>
            <a:endParaRPr lang="en-US" sz="1200" dirty="0">
              <a:solidFill>
                <a:schemeClr val="tx1"/>
              </a:solidFill>
              <a:latin typeface="Arial"/>
            </a:endParaRPr>
          </a:p>
          <a:p>
            <a:pPr lvl="1"/>
            <a:r>
              <a:rPr lang="en-US" sz="1350" dirty="0">
                <a:solidFill>
                  <a:schemeClr val="tx1"/>
                </a:solidFill>
                <a:latin typeface="Arial"/>
              </a:rPr>
              <a:t>All in user </a:t>
            </a:r>
            <a:r>
              <a:rPr lang="en-US" sz="1350" dirty="0">
                <a:solidFill>
                  <a:schemeClr val="tx1"/>
                </a:solidFill>
                <a:latin typeface="Arial"/>
              </a:rPr>
              <a:t>space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Arial"/>
              </a:rPr>
              <a:t>Enabling:</a:t>
            </a:r>
          </a:p>
          <a:p>
            <a:pPr lvl="1"/>
            <a:r>
              <a:rPr lang="en-US" sz="1350" dirty="0">
                <a:solidFill>
                  <a:schemeClr val="tx1"/>
                </a:solidFill>
                <a:latin typeface="Arial"/>
              </a:rPr>
              <a:t>Ability to take advantage of diverse hardware when present</a:t>
            </a:r>
          </a:p>
          <a:p>
            <a:pPr lvl="1"/>
            <a:r>
              <a:rPr lang="en-US" sz="1350" dirty="0">
                <a:solidFill>
                  <a:schemeClr val="tx1"/>
                </a:solidFill>
                <a:latin typeface="Arial"/>
              </a:rPr>
              <a:t>Support for multiple processor architectures (x86, ARM, PPC)</a:t>
            </a:r>
          </a:p>
          <a:p>
            <a:pPr lvl="1"/>
            <a:r>
              <a:rPr lang="en-US" sz="1350" dirty="0">
                <a:solidFill>
                  <a:schemeClr val="tx1"/>
                </a:solidFill>
                <a:latin typeface="Arial"/>
              </a:rPr>
              <a:t>Few dependencies on the OS (</a:t>
            </a:r>
            <a:r>
              <a:rPr lang="en-US" sz="1350" dirty="0" err="1">
                <a:solidFill>
                  <a:schemeClr val="tx1"/>
                </a:solidFill>
                <a:latin typeface="Arial"/>
              </a:rPr>
              <a:t>clib</a:t>
            </a:r>
            <a:r>
              <a:rPr lang="en-US" sz="1350" dirty="0">
                <a:solidFill>
                  <a:schemeClr val="tx1"/>
                </a:solidFill>
                <a:latin typeface="Arial"/>
              </a:rPr>
              <a:t>) allowing easier ports to other </a:t>
            </a:r>
            <a:r>
              <a:rPr lang="en-US" sz="1350" dirty="0" err="1">
                <a:solidFill>
                  <a:schemeClr val="tx1"/>
                </a:solidFill>
                <a:latin typeface="Arial"/>
              </a:rPr>
              <a:t>Oses</a:t>
            </a:r>
            <a:r>
              <a:rPr lang="en-US" sz="1350" dirty="0">
                <a:solidFill>
                  <a:schemeClr val="tx1"/>
                </a:solidFill>
                <a:latin typeface="Arial"/>
              </a:rPr>
              <a:t>/</a:t>
            </a:r>
            <a:r>
              <a:rPr lang="en-US" sz="1350" dirty="0" err="1">
                <a:solidFill>
                  <a:schemeClr val="tx1"/>
                </a:solidFill>
                <a:latin typeface="Arial"/>
              </a:rPr>
              <a:t>Env</a:t>
            </a:r>
            <a:endParaRPr lang="en-US" sz="1350" dirty="0">
              <a:solidFill>
                <a:schemeClr val="tx1"/>
              </a:solidFill>
              <a:latin typeface="Arial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6381751" y="973474"/>
            <a:ext cx="880369" cy="795100"/>
            <a:chOff x="5638800" y="1623440"/>
            <a:chExt cx="1408590" cy="1272160"/>
          </a:xfrm>
        </p:grpSpPr>
        <p:sp>
          <p:nvSpPr>
            <p:cNvPr id="100" name="Oval 99"/>
            <p:cNvSpPr/>
            <p:nvPr/>
          </p:nvSpPr>
          <p:spPr>
            <a:xfrm>
              <a:off x="5791200" y="1905000"/>
              <a:ext cx="990600" cy="990600"/>
            </a:xfrm>
            <a:prstGeom prst="ellipse">
              <a:avLst/>
            </a:prstGeom>
            <a:solidFill>
              <a:srgbClr val="0096D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638800" y="1623440"/>
              <a:ext cx="1408590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/>
                <a:t>ethernet</a:t>
              </a:r>
              <a:r>
                <a:rPr lang="en-US" sz="900" dirty="0"/>
                <a:t>-input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5715002" y="2159361"/>
            <a:ext cx="1078795" cy="847463"/>
            <a:chOff x="5791200" y="1539660"/>
            <a:chExt cx="1726071" cy="1355940"/>
          </a:xfrm>
        </p:grpSpPr>
        <p:sp>
          <p:nvSpPr>
            <p:cNvPr id="103" name="Oval 102"/>
            <p:cNvSpPr/>
            <p:nvPr/>
          </p:nvSpPr>
          <p:spPr>
            <a:xfrm>
              <a:off x="5791200" y="1905000"/>
              <a:ext cx="990600" cy="990600"/>
            </a:xfrm>
            <a:prstGeom prst="ellipse">
              <a:avLst/>
            </a:prstGeom>
            <a:solidFill>
              <a:srgbClr val="0096D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534438" y="1539660"/>
              <a:ext cx="982833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ip6-</a:t>
              </a:r>
              <a:r>
                <a:rPr lang="en-US" sz="900" dirty="0"/>
                <a:t>input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6619882" y="2045713"/>
            <a:ext cx="844367" cy="961112"/>
            <a:chOff x="5791200" y="1357822"/>
            <a:chExt cx="1350984" cy="1537778"/>
          </a:xfrm>
        </p:grpSpPr>
        <p:sp>
          <p:nvSpPr>
            <p:cNvPr id="106" name="Oval 105"/>
            <p:cNvSpPr/>
            <p:nvPr/>
          </p:nvSpPr>
          <p:spPr>
            <a:xfrm>
              <a:off x="5791200" y="1905000"/>
              <a:ext cx="990600" cy="990600"/>
            </a:xfrm>
            <a:prstGeom prst="ellipse">
              <a:avLst/>
            </a:prstGeom>
            <a:solidFill>
              <a:srgbClr val="0096D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215778" y="1357822"/>
              <a:ext cx="926406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ip4input</a:t>
              </a:r>
              <a:endParaRPr lang="en-US" sz="900" dirty="0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4682722" y="1983028"/>
            <a:ext cx="1141659" cy="1023797"/>
            <a:chOff x="5663554" y="1257526"/>
            <a:chExt cx="1826654" cy="1638074"/>
          </a:xfrm>
        </p:grpSpPr>
        <p:sp>
          <p:nvSpPr>
            <p:cNvPr id="109" name="Oval 108"/>
            <p:cNvSpPr/>
            <p:nvPr/>
          </p:nvSpPr>
          <p:spPr>
            <a:xfrm>
              <a:off x="6019800" y="1905000"/>
              <a:ext cx="990600" cy="990600"/>
            </a:xfrm>
            <a:prstGeom prst="ellipse">
              <a:avLst/>
            </a:prstGeom>
            <a:solidFill>
              <a:srgbClr val="0096D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663554" y="1257526"/>
              <a:ext cx="182665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/>
                <a:t>mpls</a:t>
              </a:r>
              <a:r>
                <a:rPr lang="en-US" sz="900" dirty="0"/>
                <a:t>-</a:t>
              </a:r>
              <a:r>
                <a:rPr lang="en-US" sz="900" dirty="0" err="1"/>
                <a:t>ethernet</a:t>
              </a:r>
              <a:r>
                <a:rPr lang="en-US" sz="900" dirty="0"/>
                <a:t>-input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7282159" y="2221038"/>
            <a:ext cx="1052216" cy="785786"/>
            <a:chOff x="5098255" y="1638342"/>
            <a:chExt cx="1683545" cy="1257258"/>
          </a:xfrm>
        </p:grpSpPr>
        <p:sp>
          <p:nvSpPr>
            <p:cNvPr id="112" name="Oval 111"/>
            <p:cNvSpPr/>
            <p:nvPr/>
          </p:nvSpPr>
          <p:spPr>
            <a:xfrm>
              <a:off x="5791200" y="1905000"/>
              <a:ext cx="990600" cy="990600"/>
            </a:xfrm>
            <a:prstGeom prst="ellipse">
              <a:avLst/>
            </a:prstGeom>
            <a:solidFill>
              <a:srgbClr val="0096D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098255" y="1638342"/>
              <a:ext cx="998222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/>
                <a:t>arp</a:t>
              </a:r>
              <a:r>
                <a:rPr lang="en-US" sz="900" dirty="0"/>
                <a:t>-input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8315170" y="2071857"/>
            <a:ext cx="723676" cy="939251"/>
            <a:chOff x="5623919" y="1392799"/>
            <a:chExt cx="1157881" cy="1502801"/>
          </a:xfrm>
        </p:grpSpPr>
        <p:sp>
          <p:nvSpPr>
            <p:cNvPr id="115" name="Oval 114"/>
            <p:cNvSpPr/>
            <p:nvPr/>
          </p:nvSpPr>
          <p:spPr>
            <a:xfrm>
              <a:off x="5791200" y="1905000"/>
              <a:ext cx="990600" cy="990600"/>
            </a:xfrm>
            <a:prstGeom prst="ellipse">
              <a:avLst/>
            </a:prstGeom>
            <a:solidFill>
              <a:srgbClr val="0096D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623919" y="1392799"/>
              <a:ext cx="91358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/>
                <a:t>llc</a:t>
              </a:r>
              <a:r>
                <a:rPr lang="en-US" sz="900" dirty="0"/>
                <a:t>-input</a:t>
              </a:r>
            </a:p>
          </p:txBody>
        </p:sp>
      </p:grpSp>
      <p:cxnSp>
        <p:nvCxnSpPr>
          <p:cNvPr id="117" name="Straight Arrow Connector 116"/>
          <p:cNvCxnSpPr>
            <a:stCxn id="100" idx="4"/>
            <a:endCxn id="109" idx="0"/>
          </p:cNvCxnSpPr>
          <p:nvPr/>
        </p:nvCxnSpPr>
        <p:spPr>
          <a:xfrm flipH="1">
            <a:off x="5214938" y="1768574"/>
            <a:ext cx="1571625" cy="6191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100" idx="4"/>
            <a:endCxn id="103" idx="0"/>
          </p:cNvCxnSpPr>
          <p:nvPr/>
        </p:nvCxnSpPr>
        <p:spPr>
          <a:xfrm flipH="1">
            <a:off x="6024563" y="1768574"/>
            <a:ext cx="762000" cy="6191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00" idx="4"/>
            <a:endCxn id="106" idx="0"/>
          </p:cNvCxnSpPr>
          <p:nvPr/>
        </p:nvCxnSpPr>
        <p:spPr>
          <a:xfrm>
            <a:off x="6786563" y="1768574"/>
            <a:ext cx="142875" cy="6191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7334250" y="2530573"/>
            <a:ext cx="272506" cy="323163"/>
          </a:xfrm>
          <a:prstGeom prst="rect">
            <a:avLst/>
          </a:prstGeom>
          <a:noFill/>
        </p:spPr>
        <p:txBody>
          <a:bodyPr wrap="none" lIns="57148" tIns="28574" rIns="57148" bIns="28574" rtlCol="0">
            <a:spAutoFit/>
          </a:bodyPr>
          <a:lstStyle/>
          <a:p>
            <a:r>
              <a:rPr lang="en-US" sz="1725" b="1" dirty="0"/>
              <a:t>…</a:t>
            </a:r>
          </a:p>
        </p:txBody>
      </p:sp>
      <p:cxnSp>
        <p:nvCxnSpPr>
          <p:cNvPr id="121" name="Straight Arrow Connector 120"/>
          <p:cNvCxnSpPr>
            <a:stCxn id="100" idx="4"/>
            <a:endCxn id="112" idx="0"/>
          </p:cNvCxnSpPr>
          <p:nvPr/>
        </p:nvCxnSpPr>
        <p:spPr>
          <a:xfrm>
            <a:off x="6786563" y="1768574"/>
            <a:ext cx="1238250" cy="6191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00" idx="4"/>
            <a:endCxn id="115" idx="0"/>
          </p:cNvCxnSpPr>
          <p:nvPr/>
        </p:nvCxnSpPr>
        <p:spPr>
          <a:xfrm>
            <a:off x="6786562" y="1768574"/>
            <a:ext cx="1942721" cy="6234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3" name="Group 122"/>
          <p:cNvGrpSpPr/>
          <p:nvPr/>
        </p:nvGrpSpPr>
        <p:grpSpPr>
          <a:xfrm>
            <a:off x="5715000" y="2986236"/>
            <a:ext cx="964261" cy="877838"/>
            <a:chOff x="5791200" y="1491059"/>
            <a:chExt cx="1542819" cy="1404541"/>
          </a:xfrm>
        </p:grpSpPr>
        <p:sp>
          <p:nvSpPr>
            <p:cNvPr id="124" name="Oval 123"/>
            <p:cNvSpPr/>
            <p:nvPr/>
          </p:nvSpPr>
          <p:spPr>
            <a:xfrm>
              <a:off x="5791200" y="1905000"/>
              <a:ext cx="990600" cy="990600"/>
            </a:xfrm>
            <a:prstGeom prst="ellipse">
              <a:avLst/>
            </a:prstGeom>
            <a:solidFill>
              <a:srgbClr val="0096D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6230639" y="1491059"/>
              <a:ext cx="1103380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ip6-</a:t>
              </a:r>
              <a:r>
                <a:rPr lang="en-US" sz="900" dirty="0"/>
                <a:t>lookup</a:t>
              </a:r>
            </a:p>
          </p:txBody>
        </p:sp>
      </p:grpSp>
      <p:cxnSp>
        <p:nvCxnSpPr>
          <p:cNvPr id="126" name="Straight Arrow Connector 125"/>
          <p:cNvCxnSpPr>
            <a:stCxn id="103" idx="4"/>
            <a:endCxn id="124" idx="0"/>
          </p:cNvCxnSpPr>
          <p:nvPr/>
        </p:nvCxnSpPr>
        <p:spPr>
          <a:xfrm>
            <a:off x="6024563" y="3006824"/>
            <a:ext cx="0" cy="238125"/>
          </a:xfrm>
          <a:prstGeom prst="straightConnector1">
            <a:avLst/>
          </a:prstGeom>
          <a:ln>
            <a:solidFill>
              <a:srgbClr val="2B292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124" idx="4"/>
            <a:endCxn id="129" idx="0"/>
          </p:cNvCxnSpPr>
          <p:nvPr/>
        </p:nvCxnSpPr>
        <p:spPr>
          <a:xfrm flipH="1">
            <a:off x="5500688" y="3864074"/>
            <a:ext cx="523875" cy="238125"/>
          </a:xfrm>
          <a:prstGeom prst="straightConnector1">
            <a:avLst/>
          </a:prstGeom>
          <a:ln>
            <a:solidFill>
              <a:srgbClr val="2B292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8" name="Group 127"/>
          <p:cNvGrpSpPr/>
          <p:nvPr/>
        </p:nvGrpSpPr>
        <p:grpSpPr>
          <a:xfrm>
            <a:off x="4755561" y="3781895"/>
            <a:ext cx="1141659" cy="939429"/>
            <a:chOff x="5475298" y="1392514"/>
            <a:chExt cx="1826654" cy="1503086"/>
          </a:xfrm>
        </p:grpSpPr>
        <p:sp>
          <p:nvSpPr>
            <p:cNvPr id="129" name="Oval 128"/>
            <p:cNvSpPr/>
            <p:nvPr/>
          </p:nvSpPr>
          <p:spPr>
            <a:xfrm>
              <a:off x="6172200" y="1905000"/>
              <a:ext cx="990600" cy="990600"/>
            </a:xfrm>
            <a:prstGeom prst="ellipse">
              <a:avLst/>
            </a:prstGeom>
            <a:solidFill>
              <a:srgbClr val="0096D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475298" y="1392514"/>
              <a:ext cx="1826654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ip6-</a:t>
              </a:r>
              <a:r>
                <a:rPr lang="en-US" sz="900" dirty="0"/>
                <a:t>rewrite-transmit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6381751" y="3864074"/>
            <a:ext cx="631439" cy="857250"/>
            <a:chOff x="5791200" y="1524000"/>
            <a:chExt cx="1010302" cy="1371600"/>
          </a:xfrm>
        </p:grpSpPr>
        <p:sp>
          <p:nvSpPr>
            <p:cNvPr id="132" name="Oval 131"/>
            <p:cNvSpPr/>
            <p:nvPr/>
          </p:nvSpPr>
          <p:spPr>
            <a:xfrm>
              <a:off x="5791200" y="1905000"/>
              <a:ext cx="990600" cy="990600"/>
            </a:xfrm>
            <a:prstGeom prst="ellipse">
              <a:avLst/>
            </a:prstGeom>
            <a:solidFill>
              <a:srgbClr val="0096D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867400" y="1524000"/>
              <a:ext cx="934102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ip6-</a:t>
              </a:r>
              <a:r>
                <a:rPr lang="en-US" sz="900" dirty="0"/>
                <a:t>local</a:t>
              </a:r>
            </a:p>
          </p:txBody>
        </p:sp>
      </p:grpSp>
      <p:cxnSp>
        <p:nvCxnSpPr>
          <p:cNvPr id="134" name="Straight Arrow Connector 133"/>
          <p:cNvCxnSpPr>
            <a:stCxn id="124" idx="4"/>
            <a:endCxn id="132" idx="0"/>
          </p:cNvCxnSpPr>
          <p:nvPr/>
        </p:nvCxnSpPr>
        <p:spPr>
          <a:xfrm>
            <a:off x="6024563" y="3864074"/>
            <a:ext cx="666750" cy="238125"/>
          </a:xfrm>
          <a:prstGeom prst="straightConnector1">
            <a:avLst/>
          </a:prstGeom>
          <a:ln>
            <a:solidFill>
              <a:srgbClr val="2B292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6721283" y="430793"/>
            <a:ext cx="2476500" cy="703239"/>
            <a:chOff x="9144000" y="4147860"/>
            <a:chExt cx="3962400" cy="1125180"/>
          </a:xfrm>
        </p:grpSpPr>
        <p:sp>
          <p:nvSpPr>
            <p:cNvPr id="136" name="Rounded Rectangle 100"/>
            <p:cNvSpPr>
              <a:spLocks noChangeArrowheads="1"/>
            </p:cNvSpPr>
            <p:nvPr/>
          </p:nvSpPr>
          <p:spPr bwMode="auto">
            <a:xfrm>
              <a:off x="9144000" y="4495800"/>
              <a:ext cx="3962400" cy="777240"/>
            </a:xfrm>
            <a:prstGeom prst="roundRect">
              <a:avLst>
                <a:gd name="adj" fmla="val 6898"/>
              </a:avLst>
            </a:prstGeom>
            <a:noFill/>
            <a:ln w="127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rightRoom" dir="t"/>
            </a:scene3d>
            <a:sp3d prstMaterial="metal">
              <a:bevelT w="38100" h="38100" prst="softRound"/>
              <a:bevelB w="38100" h="38100" prst="softRound"/>
            </a:sp3d>
          </p:spPr>
          <p:txBody>
            <a:bodyPr wrap="square" lIns="0" tIns="0" rIns="0" bIns="0" anchor="ctr" anchorCtr="1"/>
            <a:lstStyle/>
            <a:p>
              <a:pPr fontAlgn="base">
                <a:lnSpc>
                  <a:spcPct val="95000"/>
                </a:lnSpc>
                <a:defRPr/>
              </a:pPr>
              <a:endParaRPr lang="en-US" sz="1013" b="1" dirty="0">
                <a:solidFill>
                  <a:srgbClr val="FFFFFF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137" name="Rounded Rectangle 97"/>
            <p:cNvSpPr>
              <a:spLocks noChangeArrowheads="1"/>
            </p:cNvSpPr>
            <p:nvPr/>
          </p:nvSpPr>
          <p:spPr bwMode="auto">
            <a:xfrm>
              <a:off x="9372601" y="4648200"/>
              <a:ext cx="228600" cy="457200"/>
            </a:xfrm>
            <a:prstGeom prst="roundRect">
              <a:avLst>
                <a:gd name="adj" fmla="val 6898"/>
              </a:avLst>
            </a:prstGeom>
            <a:gradFill rotWithShape="1">
              <a:gsLst>
                <a:gs pos="0">
                  <a:srgbClr val="D09E00"/>
                </a:gs>
                <a:gs pos="1000">
                  <a:srgbClr val="FFC000"/>
                </a:gs>
                <a:gs pos="39000">
                  <a:srgbClr val="C89800"/>
                </a:gs>
                <a:gs pos="98000">
                  <a:srgbClr val="483700"/>
                </a:gs>
                <a:gs pos="100000">
                  <a:srgbClr val="765A00"/>
                </a:gs>
              </a:gsLst>
              <a:lin ang="5400000" scaled="0"/>
            </a:gradFill>
            <a:ln w="12700" algn="ctr">
              <a:solidFill>
                <a:srgbClr val="FFC0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rightRoom" dir="t"/>
            </a:scene3d>
            <a:sp3d prstMaterial="metal">
              <a:bevelT w="38100" h="38100" prst="softRound"/>
              <a:bevelB w="38100" h="38100" prst="softRound"/>
            </a:sp3d>
          </p:spPr>
          <p:txBody>
            <a:bodyPr wrap="square" lIns="0" tIns="0" rIns="0" bIns="0" anchor="ctr" anchorCtr="1"/>
            <a:lstStyle/>
            <a:p>
              <a:pPr fontAlgn="base">
                <a:lnSpc>
                  <a:spcPct val="95000"/>
                </a:lnSpc>
                <a:defRPr/>
              </a:pPr>
              <a:endParaRPr lang="en-US" sz="1013" b="1" dirty="0">
                <a:solidFill>
                  <a:srgbClr val="FFFFFF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138" name="Rounded Rectangle 97"/>
            <p:cNvSpPr>
              <a:spLocks noChangeArrowheads="1"/>
            </p:cNvSpPr>
            <p:nvPr/>
          </p:nvSpPr>
          <p:spPr bwMode="auto">
            <a:xfrm>
              <a:off x="9677400" y="4648200"/>
              <a:ext cx="228600" cy="457200"/>
            </a:xfrm>
            <a:prstGeom prst="roundRect">
              <a:avLst>
                <a:gd name="adj" fmla="val 6898"/>
              </a:avLst>
            </a:prstGeom>
            <a:gradFill rotWithShape="1">
              <a:gsLst>
                <a:gs pos="0">
                  <a:srgbClr val="D09E00"/>
                </a:gs>
                <a:gs pos="1000">
                  <a:srgbClr val="FFC000"/>
                </a:gs>
                <a:gs pos="39000">
                  <a:srgbClr val="C89800"/>
                </a:gs>
                <a:gs pos="98000">
                  <a:srgbClr val="483700"/>
                </a:gs>
                <a:gs pos="100000">
                  <a:srgbClr val="765A00"/>
                </a:gs>
              </a:gsLst>
              <a:lin ang="5400000" scaled="0"/>
            </a:gradFill>
            <a:ln w="12700" algn="ctr">
              <a:solidFill>
                <a:srgbClr val="FFC0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rightRoom" dir="t"/>
            </a:scene3d>
            <a:sp3d prstMaterial="metal">
              <a:bevelT w="38100" h="38100" prst="softRound"/>
              <a:bevelB w="38100" h="38100" prst="softRound"/>
            </a:sp3d>
          </p:spPr>
          <p:txBody>
            <a:bodyPr wrap="square" lIns="0" tIns="0" rIns="0" bIns="0" anchor="ctr" anchorCtr="1"/>
            <a:lstStyle/>
            <a:p>
              <a:pPr fontAlgn="base">
                <a:lnSpc>
                  <a:spcPct val="95000"/>
                </a:lnSpc>
                <a:defRPr/>
              </a:pPr>
              <a:endParaRPr lang="en-US" sz="1013" b="1" dirty="0">
                <a:solidFill>
                  <a:srgbClr val="FFFFFF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139" name="Rounded Rectangle 97"/>
            <p:cNvSpPr>
              <a:spLocks noChangeArrowheads="1"/>
            </p:cNvSpPr>
            <p:nvPr/>
          </p:nvSpPr>
          <p:spPr bwMode="auto">
            <a:xfrm>
              <a:off x="9982200" y="4648200"/>
              <a:ext cx="228600" cy="457200"/>
            </a:xfrm>
            <a:prstGeom prst="roundRect">
              <a:avLst>
                <a:gd name="adj" fmla="val 6898"/>
              </a:avLst>
            </a:prstGeom>
            <a:gradFill rotWithShape="1">
              <a:gsLst>
                <a:gs pos="0">
                  <a:srgbClr val="D09E00"/>
                </a:gs>
                <a:gs pos="1000">
                  <a:srgbClr val="FFC000"/>
                </a:gs>
                <a:gs pos="39000">
                  <a:srgbClr val="C89800"/>
                </a:gs>
                <a:gs pos="98000">
                  <a:srgbClr val="483700"/>
                </a:gs>
                <a:gs pos="100000">
                  <a:srgbClr val="765A00"/>
                </a:gs>
              </a:gsLst>
              <a:lin ang="5400000" scaled="0"/>
            </a:gradFill>
            <a:ln w="12700" algn="ctr">
              <a:solidFill>
                <a:srgbClr val="FFC0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rightRoom" dir="t"/>
            </a:scene3d>
            <a:sp3d prstMaterial="metal">
              <a:bevelT w="38100" h="38100" prst="softRound"/>
              <a:bevelB w="38100" h="38100" prst="softRound"/>
            </a:sp3d>
          </p:spPr>
          <p:txBody>
            <a:bodyPr wrap="square" lIns="0" tIns="0" rIns="0" bIns="0" anchor="ctr" anchorCtr="1"/>
            <a:lstStyle/>
            <a:p>
              <a:pPr fontAlgn="base">
                <a:lnSpc>
                  <a:spcPct val="95000"/>
                </a:lnSpc>
                <a:defRPr/>
              </a:pPr>
              <a:endParaRPr lang="en-US" sz="1013" b="1" dirty="0">
                <a:solidFill>
                  <a:srgbClr val="FFFFFF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140" name="Rounded Rectangle 97"/>
            <p:cNvSpPr>
              <a:spLocks noChangeArrowheads="1"/>
            </p:cNvSpPr>
            <p:nvPr/>
          </p:nvSpPr>
          <p:spPr bwMode="auto">
            <a:xfrm>
              <a:off x="10287000" y="4648200"/>
              <a:ext cx="228600" cy="457200"/>
            </a:xfrm>
            <a:prstGeom prst="roundRect">
              <a:avLst>
                <a:gd name="adj" fmla="val 6898"/>
              </a:avLst>
            </a:prstGeom>
            <a:gradFill rotWithShape="1">
              <a:gsLst>
                <a:gs pos="0">
                  <a:srgbClr val="D09E00"/>
                </a:gs>
                <a:gs pos="1000">
                  <a:srgbClr val="FFC000"/>
                </a:gs>
                <a:gs pos="39000">
                  <a:srgbClr val="C89800"/>
                </a:gs>
                <a:gs pos="98000">
                  <a:srgbClr val="483700"/>
                </a:gs>
                <a:gs pos="100000">
                  <a:srgbClr val="765A00"/>
                </a:gs>
              </a:gsLst>
              <a:lin ang="5400000" scaled="0"/>
            </a:gradFill>
            <a:ln w="12700" algn="ctr">
              <a:solidFill>
                <a:srgbClr val="FFC0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rightRoom" dir="t"/>
            </a:scene3d>
            <a:sp3d prstMaterial="metal">
              <a:bevelT w="38100" h="38100" prst="softRound"/>
              <a:bevelB w="38100" h="38100" prst="softRound"/>
            </a:sp3d>
          </p:spPr>
          <p:txBody>
            <a:bodyPr wrap="square" lIns="0" tIns="0" rIns="0" bIns="0" anchor="ctr" anchorCtr="1"/>
            <a:lstStyle/>
            <a:p>
              <a:pPr fontAlgn="base">
                <a:lnSpc>
                  <a:spcPct val="95000"/>
                </a:lnSpc>
                <a:defRPr/>
              </a:pPr>
              <a:endParaRPr lang="en-US" sz="1013" b="1" dirty="0">
                <a:solidFill>
                  <a:srgbClr val="FFFFFF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141" name="Rounded Rectangle 97"/>
            <p:cNvSpPr>
              <a:spLocks noChangeArrowheads="1"/>
            </p:cNvSpPr>
            <p:nvPr/>
          </p:nvSpPr>
          <p:spPr bwMode="auto">
            <a:xfrm>
              <a:off x="10591800" y="4648200"/>
              <a:ext cx="228600" cy="457200"/>
            </a:xfrm>
            <a:prstGeom prst="roundRect">
              <a:avLst>
                <a:gd name="adj" fmla="val 6898"/>
              </a:avLst>
            </a:prstGeom>
            <a:gradFill rotWithShape="1">
              <a:gsLst>
                <a:gs pos="0">
                  <a:srgbClr val="D09E00"/>
                </a:gs>
                <a:gs pos="1000">
                  <a:srgbClr val="FFC000"/>
                </a:gs>
                <a:gs pos="39000">
                  <a:srgbClr val="C89800"/>
                </a:gs>
                <a:gs pos="98000">
                  <a:srgbClr val="483700"/>
                </a:gs>
                <a:gs pos="100000">
                  <a:srgbClr val="765A00"/>
                </a:gs>
              </a:gsLst>
              <a:lin ang="5400000" scaled="0"/>
            </a:gradFill>
            <a:ln w="12700" algn="ctr">
              <a:solidFill>
                <a:srgbClr val="FFC0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rightRoom" dir="t"/>
            </a:scene3d>
            <a:sp3d prstMaterial="metal">
              <a:bevelT w="38100" h="38100" prst="softRound"/>
              <a:bevelB w="38100" h="38100" prst="softRound"/>
            </a:sp3d>
          </p:spPr>
          <p:txBody>
            <a:bodyPr wrap="square" lIns="0" tIns="0" rIns="0" bIns="0" anchor="ctr" anchorCtr="1"/>
            <a:lstStyle/>
            <a:p>
              <a:pPr fontAlgn="base">
                <a:lnSpc>
                  <a:spcPct val="95000"/>
                </a:lnSpc>
                <a:defRPr/>
              </a:pPr>
              <a:endParaRPr lang="en-US" sz="1013" b="1" dirty="0">
                <a:solidFill>
                  <a:srgbClr val="FFFFFF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142" name="Rounded Rectangle 141"/>
            <p:cNvSpPr>
              <a:spLocks noChangeArrowheads="1"/>
            </p:cNvSpPr>
            <p:nvPr/>
          </p:nvSpPr>
          <p:spPr bwMode="auto">
            <a:xfrm>
              <a:off x="10896600" y="4648200"/>
              <a:ext cx="228600" cy="457200"/>
            </a:xfrm>
            <a:prstGeom prst="roundRect">
              <a:avLst>
                <a:gd name="adj" fmla="val 6898"/>
              </a:avLst>
            </a:prstGeom>
            <a:gradFill rotWithShape="1">
              <a:gsLst>
                <a:gs pos="0">
                  <a:srgbClr val="D09E00"/>
                </a:gs>
                <a:gs pos="1000">
                  <a:srgbClr val="FFC000"/>
                </a:gs>
                <a:gs pos="39000">
                  <a:srgbClr val="C89800"/>
                </a:gs>
                <a:gs pos="98000">
                  <a:srgbClr val="483700"/>
                </a:gs>
                <a:gs pos="100000">
                  <a:srgbClr val="765A00"/>
                </a:gs>
              </a:gsLst>
              <a:lin ang="5400000" scaled="0"/>
            </a:gradFill>
            <a:ln w="12700" algn="ctr">
              <a:solidFill>
                <a:srgbClr val="FFC0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rightRoom" dir="t"/>
            </a:scene3d>
            <a:sp3d prstMaterial="metal">
              <a:bevelT w="38100" h="38100" prst="softRound"/>
              <a:bevelB w="38100" h="38100" prst="softRound"/>
            </a:sp3d>
          </p:spPr>
          <p:txBody>
            <a:bodyPr wrap="square" lIns="0" tIns="0" rIns="0" bIns="0" anchor="ctr" anchorCtr="1"/>
            <a:lstStyle/>
            <a:p>
              <a:pPr fontAlgn="base">
                <a:lnSpc>
                  <a:spcPct val="95000"/>
                </a:lnSpc>
                <a:defRPr/>
              </a:pPr>
              <a:endParaRPr lang="en-US" sz="1013" b="1" dirty="0">
                <a:solidFill>
                  <a:srgbClr val="FFFFFF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143" name="Rounded Rectangle 97"/>
            <p:cNvSpPr>
              <a:spLocks noChangeArrowheads="1"/>
            </p:cNvSpPr>
            <p:nvPr/>
          </p:nvSpPr>
          <p:spPr bwMode="auto">
            <a:xfrm>
              <a:off x="11201400" y="4648200"/>
              <a:ext cx="228600" cy="457200"/>
            </a:xfrm>
            <a:prstGeom prst="roundRect">
              <a:avLst>
                <a:gd name="adj" fmla="val 6898"/>
              </a:avLst>
            </a:prstGeom>
            <a:gradFill rotWithShape="1">
              <a:gsLst>
                <a:gs pos="0">
                  <a:srgbClr val="D09E00"/>
                </a:gs>
                <a:gs pos="1000">
                  <a:srgbClr val="FFC000"/>
                </a:gs>
                <a:gs pos="39000">
                  <a:srgbClr val="C89800"/>
                </a:gs>
                <a:gs pos="98000">
                  <a:srgbClr val="483700"/>
                </a:gs>
                <a:gs pos="100000">
                  <a:srgbClr val="765A00"/>
                </a:gs>
              </a:gsLst>
              <a:lin ang="5400000" scaled="0"/>
            </a:gradFill>
            <a:ln w="12700" algn="ctr">
              <a:solidFill>
                <a:srgbClr val="FFC0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rightRoom" dir="t"/>
            </a:scene3d>
            <a:sp3d prstMaterial="metal">
              <a:bevelT w="38100" h="38100" prst="softRound"/>
              <a:bevelB w="38100" h="38100" prst="softRound"/>
            </a:sp3d>
          </p:spPr>
          <p:txBody>
            <a:bodyPr wrap="square" lIns="0" tIns="0" rIns="0" bIns="0" anchor="ctr" anchorCtr="1"/>
            <a:lstStyle/>
            <a:p>
              <a:pPr fontAlgn="base">
                <a:lnSpc>
                  <a:spcPct val="95000"/>
                </a:lnSpc>
                <a:defRPr/>
              </a:pPr>
              <a:endParaRPr lang="en-US" sz="1013" b="1" dirty="0">
                <a:solidFill>
                  <a:srgbClr val="FFFFFF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144" name="Rounded Rectangle 97"/>
            <p:cNvSpPr>
              <a:spLocks noChangeArrowheads="1"/>
            </p:cNvSpPr>
            <p:nvPr/>
          </p:nvSpPr>
          <p:spPr bwMode="auto">
            <a:xfrm>
              <a:off x="11506200" y="4648200"/>
              <a:ext cx="228600" cy="457200"/>
            </a:xfrm>
            <a:prstGeom prst="roundRect">
              <a:avLst>
                <a:gd name="adj" fmla="val 6898"/>
              </a:avLst>
            </a:prstGeom>
            <a:gradFill rotWithShape="1">
              <a:gsLst>
                <a:gs pos="0">
                  <a:srgbClr val="D09E00"/>
                </a:gs>
                <a:gs pos="1000">
                  <a:srgbClr val="FFC000"/>
                </a:gs>
                <a:gs pos="39000">
                  <a:srgbClr val="C89800"/>
                </a:gs>
                <a:gs pos="98000">
                  <a:srgbClr val="483700"/>
                </a:gs>
                <a:gs pos="100000">
                  <a:srgbClr val="765A00"/>
                </a:gs>
              </a:gsLst>
              <a:lin ang="5400000" scaled="0"/>
            </a:gradFill>
            <a:ln w="12700" algn="ctr">
              <a:solidFill>
                <a:srgbClr val="FFC0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rightRoom" dir="t"/>
            </a:scene3d>
            <a:sp3d prstMaterial="metal">
              <a:bevelT w="38100" h="38100" prst="softRound"/>
              <a:bevelB w="38100" h="38100" prst="softRound"/>
            </a:sp3d>
          </p:spPr>
          <p:txBody>
            <a:bodyPr wrap="square" lIns="0" tIns="0" rIns="0" bIns="0" anchor="ctr" anchorCtr="1"/>
            <a:lstStyle/>
            <a:p>
              <a:pPr fontAlgn="base">
                <a:lnSpc>
                  <a:spcPct val="95000"/>
                </a:lnSpc>
                <a:defRPr/>
              </a:pPr>
              <a:endParaRPr lang="en-US" sz="1013" b="1" dirty="0">
                <a:solidFill>
                  <a:srgbClr val="FFFFFF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145" name="Rounded Rectangle 97"/>
            <p:cNvSpPr>
              <a:spLocks noChangeArrowheads="1"/>
            </p:cNvSpPr>
            <p:nvPr/>
          </p:nvSpPr>
          <p:spPr bwMode="auto">
            <a:xfrm>
              <a:off x="12344400" y="4648200"/>
              <a:ext cx="228600" cy="457200"/>
            </a:xfrm>
            <a:prstGeom prst="roundRect">
              <a:avLst>
                <a:gd name="adj" fmla="val 6898"/>
              </a:avLst>
            </a:prstGeom>
            <a:gradFill rotWithShape="1">
              <a:gsLst>
                <a:gs pos="0">
                  <a:srgbClr val="D09E00"/>
                </a:gs>
                <a:gs pos="1000">
                  <a:srgbClr val="FFC000"/>
                </a:gs>
                <a:gs pos="39000">
                  <a:srgbClr val="C89800"/>
                </a:gs>
                <a:gs pos="98000">
                  <a:srgbClr val="483700"/>
                </a:gs>
                <a:gs pos="100000">
                  <a:srgbClr val="765A00"/>
                </a:gs>
              </a:gsLst>
              <a:lin ang="5400000" scaled="0"/>
            </a:gradFill>
            <a:ln w="12700" algn="ctr">
              <a:solidFill>
                <a:srgbClr val="FFC0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rightRoom" dir="t"/>
            </a:scene3d>
            <a:sp3d prstMaterial="metal">
              <a:bevelT w="38100" h="38100" prst="softRound"/>
              <a:bevelB w="38100" h="38100" prst="softRound"/>
            </a:sp3d>
          </p:spPr>
          <p:txBody>
            <a:bodyPr wrap="square" lIns="0" tIns="0" rIns="0" bIns="0" anchor="ctr" anchorCtr="1"/>
            <a:lstStyle/>
            <a:p>
              <a:pPr fontAlgn="base">
                <a:lnSpc>
                  <a:spcPct val="95000"/>
                </a:lnSpc>
                <a:defRPr/>
              </a:pPr>
              <a:endParaRPr lang="en-US" sz="1013" b="1" dirty="0">
                <a:solidFill>
                  <a:srgbClr val="FFFFFF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146" name="Rounded Rectangle 97"/>
            <p:cNvSpPr>
              <a:spLocks noChangeArrowheads="1"/>
            </p:cNvSpPr>
            <p:nvPr/>
          </p:nvSpPr>
          <p:spPr bwMode="auto">
            <a:xfrm>
              <a:off x="12649200" y="4648200"/>
              <a:ext cx="228600" cy="457200"/>
            </a:xfrm>
            <a:prstGeom prst="roundRect">
              <a:avLst>
                <a:gd name="adj" fmla="val 6898"/>
              </a:avLst>
            </a:prstGeom>
            <a:gradFill rotWithShape="1">
              <a:gsLst>
                <a:gs pos="0">
                  <a:srgbClr val="D09E00"/>
                </a:gs>
                <a:gs pos="1000">
                  <a:srgbClr val="FFC000"/>
                </a:gs>
                <a:gs pos="39000">
                  <a:srgbClr val="C89800"/>
                </a:gs>
                <a:gs pos="98000">
                  <a:srgbClr val="483700"/>
                </a:gs>
                <a:gs pos="100000">
                  <a:srgbClr val="765A00"/>
                </a:gs>
              </a:gsLst>
              <a:lin ang="5400000" scaled="0"/>
            </a:gradFill>
            <a:ln w="12700" algn="ctr">
              <a:solidFill>
                <a:srgbClr val="FFC0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rightRoom" dir="t"/>
            </a:scene3d>
            <a:sp3d prstMaterial="metal">
              <a:bevelT w="38100" h="38100" prst="softRound"/>
              <a:bevelB w="38100" h="38100" prst="softRound"/>
            </a:sp3d>
          </p:spPr>
          <p:txBody>
            <a:bodyPr wrap="square" lIns="0" tIns="0" rIns="0" bIns="0" anchor="ctr" anchorCtr="1"/>
            <a:lstStyle/>
            <a:p>
              <a:pPr fontAlgn="base">
                <a:lnSpc>
                  <a:spcPct val="95000"/>
                </a:lnSpc>
                <a:defRPr/>
              </a:pPr>
              <a:endParaRPr lang="en-US" sz="1013" b="1" dirty="0">
                <a:solidFill>
                  <a:srgbClr val="FFFFFF"/>
                </a:solidFill>
                <a:latin typeface="+mj-lt"/>
                <a:ea typeface="ＭＳ Ｐゴシック" pitchFamily="34" charset="-128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1811000" y="4648200"/>
              <a:ext cx="546816" cy="572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25" b="1" dirty="0">
                  <a:solidFill>
                    <a:srgbClr val="F9BC00"/>
                  </a:solidFill>
                </a:rPr>
                <a:t>…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0439400" y="4147860"/>
              <a:ext cx="1311128" cy="369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F9BC00"/>
                  </a:solidFill>
                </a:rPr>
                <a:t>Packet vector</a:t>
              </a:r>
            </a:p>
          </p:txBody>
        </p:sp>
      </p:grpSp>
      <p:cxnSp>
        <p:nvCxnSpPr>
          <p:cNvPr id="149" name="Straight Arrow Connector 148"/>
          <p:cNvCxnSpPr>
            <a:stCxn id="136" idx="2"/>
            <a:endCxn id="100" idx="6"/>
          </p:cNvCxnSpPr>
          <p:nvPr/>
        </p:nvCxnSpPr>
        <p:spPr>
          <a:xfrm flipH="1">
            <a:off x="7096126" y="1134032"/>
            <a:ext cx="863407" cy="324980"/>
          </a:xfrm>
          <a:prstGeom prst="straightConnector1">
            <a:avLst/>
          </a:prstGeom>
          <a:ln>
            <a:solidFill>
              <a:srgbClr val="F9BC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6334125" y="3202561"/>
            <a:ext cx="2618107" cy="1796159"/>
            <a:chOff x="8445499" y="4270082"/>
            <a:chExt cx="3490808" cy="2394878"/>
          </a:xfrm>
        </p:grpSpPr>
        <p:cxnSp>
          <p:nvCxnSpPr>
            <p:cNvPr id="59" name="Straight Arrow Connector 58"/>
            <p:cNvCxnSpPr>
              <a:stCxn id="124" idx="6"/>
              <a:endCxn id="56" idx="2"/>
            </p:cNvCxnSpPr>
            <p:nvPr/>
          </p:nvCxnSpPr>
          <p:spPr>
            <a:xfrm>
              <a:off x="8445499" y="4739348"/>
              <a:ext cx="1953412" cy="233614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9779001" y="4270082"/>
              <a:ext cx="2157306" cy="2394878"/>
              <a:chOff x="9779001" y="4270082"/>
              <a:chExt cx="2157306" cy="2394878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10426177" y="4422485"/>
                <a:ext cx="246308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900" dirty="0"/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9943881" y="4270082"/>
                <a:ext cx="1992426" cy="1159016"/>
                <a:chOff x="5605743" y="1637072"/>
                <a:chExt cx="2141337" cy="1258528"/>
              </a:xfrm>
            </p:grpSpPr>
            <p:sp>
              <p:nvSpPr>
                <p:cNvPr id="56" name="Oval 55"/>
                <p:cNvSpPr/>
                <p:nvPr/>
              </p:nvSpPr>
              <p:spPr>
                <a:xfrm>
                  <a:off x="6094771" y="1905000"/>
                  <a:ext cx="990600" cy="990600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noFill/>
                </a:ln>
                <a:effectLst>
                  <a:outerShdw blurRad="76200" dist="50800" dir="5400000" algn="ctr" rotWithShape="0">
                    <a:srgbClr val="000000">
                      <a:alpha val="27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 dirty="0"/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5605743" y="1637072"/>
                  <a:ext cx="2141337" cy="3342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/>
                    <a:t>Plug-in to create new nodes</a:t>
                  </a:r>
                  <a:endParaRPr lang="en-US" sz="900" dirty="0"/>
                </a:p>
              </p:txBody>
            </p:sp>
          </p:grpSp>
          <p:cxnSp>
            <p:nvCxnSpPr>
              <p:cNvPr id="66" name="Straight Arrow Connector 65"/>
              <p:cNvCxnSpPr>
                <a:stCxn id="56" idx="4"/>
                <a:endCxn id="67" idx="0"/>
              </p:cNvCxnSpPr>
              <p:nvPr/>
            </p:nvCxnSpPr>
            <p:spPr>
              <a:xfrm>
                <a:off x="10859768" y="5429098"/>
                <a:ext cx="538482" cy="277970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Oval 66"/>
              <p:cNvSpPr/>
              <p:nvPr/>
            </p:nvSpPr>
            <p:spPr>
              <a:xfrm>
                <a:off x="10995867" y="5707068"/>
                <a:ext cx="804765" cy="7810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9990235" y="5723241"/>
                <a:ext cx="804765" cy="781059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/>
              </a:p>
            </p:txBody>
          </p:sp>
          <p:cxnSp>
            <p:nvCxnSpPr>
              <p:cNvPr id="76" name="Straight Arrow Connector 75"/>
              <p:cNvCxnSpPr>
                <a:stCxn id="56" idx="4"/>
                <a:endCxn id="75" idx="0"/>
              </p:cNvCxnSpPr>
              <p:nvPr/>
            </p:nvCxnSpPr>
            <p:spPr>
              <a:xfrm flipH="1">
                <a:off x="10392618" y="5429098"/>
                <a:ext cx="467150" cy="294143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 13"/>
              <p:cNvSpPr/>
              <p:nvPr/>
            </p:nvSpPr>
            <p:spPr>
              <a:xfrm>
                <a:off x="9779001" y="4270082"/>
                <a:ext cx="2144920" cy="2394878"/>
              </a:xfrm>
              <a:prstGeom prst="rect">
                <a:avLst/>
              </a:prstGeom>
              <a:noFill/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9854136" y="5381510"/>
                <a:ext cx="861774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Custom-A</a:t>
                </a:r>
                <a:endParaRPr lang="en-US" sz="900" dirty="0"/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11068259" y="5376436"/>
                <a:ext cx="855362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Custom-B</a:t>
                </a:r>
                <a:endParaRPr lang="en-US" sz="900" dirty="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5428936" y="903634"/>
            <a:ext cx="1678382" cy="2283578"/>
            <a:chOff x="7238581" y="1204844"/>
            <a:chExt cx="2237842" cy="3044771"/>
          </a:xfrm>
        </p:grpSpPr>
        <p:grpSp>
          <p:nvGrpSpPr>
            <p:cNvPr id="8" name="Group 7"/>
            <p:cNvGrpSpPr/>
            <p:nvPr/>
          </p:nvGrpSpPr>
          <p:grpSpPr>
            <a:xfrm>
              <a:off x="7238581" y="1204844"/>
              <a:ext cx="2237842" cy="3044771"/>
              <a:chOff x="7238581" y="1204844"/>
              <a:chExt cx="2237842" cy="3044771"/>
            </a:xfrm>
          </p:grpSpPr>
          <p:sp>
            <p:nvSpPr>
              <p:cNvPr id="70" name="Oval 69"/>
              <p:cNvSpPr/>
              <p:nvPr/>
            </p:nvSpPr>
            <p:spPr>
              <a:xfrm>
                <a:off x="8650923" y="1518893"/>
                <a:ext cx="825500" cy="82550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dirty="0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7238581" y="1204844"/>
                <a:ext cx="1815209" cy="3044771"/>
                <a:chOff x="7238581" y="1204844"/>
                <a:chExt cx="1815209" cy="3044771"/>
              </a:xfrm>
            </p:grpSpPr>
            <p:sp>
              <p:nvSpPr>
                <p:cNvPr id="74" name="Rectangle 73"/>
                <p:cNvSpPr/>
                <p:nvPr/>
              </p:nvSpPr>
              <p:spPr>
                <a:xfrm rot="1945876">
                  <a:off x="8082773" y="1204844"/>
                  <a:ext cx="971017" cy="3044771"/>
                </a:xfrm>
                <a:prstGeom prst="rect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7238581" y="1680205"/>
                  <a:ext cx="1227552" cy="861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/>
                    <a:t>Plug-in to enable new HW input Nodes</a:t>
                  </a:r>
                  <a:endParaRPr lang="en-US" sz="900" dirty="0"/>
                </a:p>
              </p:txBody>
            </p:sp>
          </p:grpSp>
        </p:grpSp>
        <p:sp>
          <p:nvSpPr>
            <p:cNvPr id="78" name="Oval 77"/>
            <p:cNvSpPr/>
            <p:nvPr/>
          </p:nvSpPr>
          <p:spPr>
            <a:xfrm>
              <a:off x="7608196" y="3183598"/>
              <a:ext cx="825500" cy="8255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val="285240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2"/>
          <p:cNvSpPr txBox="1"/>
          <p:nvPr/>
        </p:nvSpPr>
        <p:spPr>
          <a:xfrm>
            <a:off x="465273" y="2863057"/>
            <a:ext cx="7056900" cy="5928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3000" dirty="0"/>
              <a:t>VPP: </a:t>
            </a:r>
            <a:r>
              <a:rPr lang="en-GB" sz="3000" i="1" dirty="0"/>
              <a:t>performance</a:t>
            </a:r>
            <a:endParaRPr sz="3000" i="1" dirty="0"/>
          </a:p>
        </p:txBody>
      </p:sp>
    </p:spTree>
    <p:extLst>
      <p:ext uri="{BB962C8B-B14F-4D97-AF65-F5344CB8AC3E}">
        <p14:creationId xmlns:p14="http://schemas.microsoft.com/office/powerpoint/2010/main" val="177155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 bwMode="auto">
          <a:xfrm>
            <a:off x="7836186" y="50819"/>
            <a:ext cx="1212565" cy="40005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050" b="1" dirty="0" err="1">
                <a:solidFill>
                  <a:srgbClr val="2B2929"/>
                </a:solidFill>
              </a:rPr>
              <a:t>Phy</a:t>
            </a:r>
            <a:r>
              <a:rPr lang="en-US" sz="1050" b="1" dirty="0">
                <a:solidFill>
                  <a:srgbClr val="2B2929"/>
                </a:solidFill>
              </a:rPr>
              <a:t>-VS-</a:t>
            </a:r>
            <a:r>
              <a:rPr lang="en-US" sz="1050" b="1" dirty="0" err="1">
                <a:solidFill>
                  <a:srgbClr val="2B2929"/>
                </a:solidFill>
              </a:rPr>
              <a:t>Phy</a:t>
            </a:r>
            <a:endParaRPr lang="en-US" sz="1050" b="1" dirty="0">
              <a:solidFill>
                <a:srgbClr val="2B292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76" y="109378"/>
            <a:ext cx="8345488" cy="731837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VPP Performance at Scale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4621" y="879578"/>
            <a:ext cx="3086100" cy="1885950"/>
            <a:chOff x="250602" y="983901"/>
            <a:chExt cx="4970762" cy="2783346"/>
          </a:xfrm>
        </p:grpSpPr>
        <p:grpSp>
          <p:nvGrpSpPr>
            <p:cNvPr id="11" name="Group 10"/>
            <p:cNvGrpSpPr/>
            <p:nvPr/>
          </p:nvGrpSpPr>
          <p:grpSpPr>
            <a:xfrm>
              <a:off x="293423" y="991559"/>
              <a:ext cx="4927941" cy="2733299"/>
              <a:chOff x="258422" y="1061517"/>
              <a:chExt cx="4927941" cy="2733299"/>
            </a:xfrm>
          </p:grpSpPr>
          <p:graphicFrame>
            <p:nvGraphicFramePr>
              <p:cNvPr id="24" name="Chart 23"/>
              <p:cNvGraphicFramePr>
                <a:graphicFrameLocks/>
              </p:cNvGraphicFramePr>
              <p:nvPr>
                <p:extLst/>
              </p:nvPr>
            </p:nvGraphicFramePr>
            <p:xfrm>
              <a:off x="381767" y="1061517"/>
              <a:ext cx="4804596" cy="259608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6" name="TextBox 5"/>
              <p:cNvSpPr txBox="1"/>
              <p:nvPr/>
            </p:nvSpPr>
            <p:spPr>
              <a:xfrm>
                <a:off x="258422" y="1095736"/>
                <a:ext cx="1033295" cy="3633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6905"/>
                <a:r>
                  <a:rPr lang="en-US" sz="1000" b="1" dirty="0">
                    <a:solidFill>
                      <a:srgbClr val="2B2929"/>
                    </a:solidFill>
                    <a:latin typeface="Arial"/>
                  </a:rPr>
                  <a:t>[</a:t>
                </a:r>
                <a:r>
                  <a:rPr lang="en-US" sz="1000" b="1" dirty="0" err="1">
                    <a:solidFill>
                      <a:srgbClr val="2B2929"/>
                    </a:solidFill>
                    <a:latin typeface="Arial"/>
                  </a:rPr>
                  <a:t>Gbps</a:t>
                </a:r>
                <a:r>
                  <a:rPr lang="en-US" sz="1000" b="1" dirty="0">
                    <a:solidFill>
                      <a:srgbClr val="2B2929"/>
                    </a:solidFill>
                    <a:latin typeface="Arial"/>
                  </a:rPr>
                  <a:t>]</a:t>
                </a:r>
                <a:r>
                  <a:rPr lang="en-US" sz="1000" b="1" dirty="0">
                    <a:solidFill>
                      <a:prstClr val="white"/>
                    </a:solidFill>
                    <a:latin typeface="Arial"/>
                  </a:rPr>
                  <a:t>]</a:t>
                </a:r>
                <a:endParaRPr lang="en-US" sz="1000" b="1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313750" y="3428501"/>
                <a:ext cx="2422383" cy="366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13" b="1" dirty="0">
                    <a:solidFill>
                      <a:srgbClr val="FF6600"/>
                    </a:solidFill>
                  </a:rPr>
                  <a:t>480Gbps </a:t>
                </a:r>
                <a:r>
                  <a:rPr lang="en-US" sz="1013" b="1" dirty="0">
                    <a:solidFill>
                      <a:srgbClr val="FF6600"/>
                    </a:solidFill>
                  </a:rPr>
                  <a:t>zero frame </a:t>
                </a:r>
                <a:r>
                  <a:rPr lang="en-US" sz="1013" b="1" dirty="0">
                    <a:solidFill>
                      <a:srgbClr val="FF6600"/>
                    </a:solidFill>
                  </a:rPr>
                  <a:t>loss</a:t>
                </a:r>
                <a:endParaRPr lang="en-US" sz="1013" b="1" dirty="0">
                  <a:solidFill>
                    <a:srgbClr val="FF6600"/>
                  </a:solidFill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250602" y="983901"/>
              <a:ext cx="4950151" cy="27833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4621" y="2844228"/>
            <a:ext cx="3086100" cy="1885950"/>
            <a:chOff x="187051" y="3649856"/>
            <a:chExt cx="4970762" cy="3000378"/>
          </a:xfrm>
        </p:grpSpPr>
        <p:graphicFrame>
          <p:nvGraphicFramePr>
            <p:cNvPr id="31" name="Chart 30"/>
            <p:cNvGraphicFramePr>
              <a:graphicFrameLocks/>
            </p:cNvGraphicFramePr>
            <p:nvPr>
              <p:extLst/>
            </p:nvPr>
          </p:nvGraphicFramePr>
          <p:xfrm>
            <a:off x="298268" y="3697318"/>
            <a:ext cx="4800600" cy="28826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7" name="TextBox 26"/>
            <p:cNvSpPr txBox="1"/>
            <p:nvPr/>
          </p:nvSpPr>
          <p:spPr>
            <a:xfrm>
              <a:off x="207739" y="3697318"/>
              <a:ext cx="976493" cy="391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905"/>
              <a:r>
                <a:rPr lang="en-US" sz="1000" b="1" dirty="0">
                  <a:solidFill>
                    <a:srgbClr val="2B2929"/>
                  </a:solidFill>
                  <a:latin typeface="Arial"/>
                </a:rPr>
                <a:t>[</a:t>
              </a:r>
              <a:r>
                <a:rPr lang="en-US" sz="1000" b="1" dirty="0" err="1">
                  <a:solidFill>
                    <a:srgbClr val="2B2929"/>
                  </a:solidFill>
                  <a:latin typeface="Arial"/>
                </a:rPr>
                <a:t>Mpps</a:t>
              </a:r>
              <a:r>
                <a:rPr lang="en-US" sz="1000" b="1" dirty="0">
                  <a:solidFill>
                    <a:srgbClr val="2B2929"/>
                  </a:solidFill>
                  <a:latin typeface="Arial"/>
                </a:rPr>
                <a:t>]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02001" y="6210680"/>
              <a:ext cx="2471439" cy="394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13" b="1" dirty="0">
                  <a:solidFill>
                    <a:srgbClr val="FF6600"/>
                  </a:solidFill>
                </a:rPr>
                <a:t>200Mpps </a:t>
              </a:r>
              <a:r>
                <a:rPr lang="en-US" sz="1013" b="1" dirty="0">
                  <a:solidFill>
                    <a:srgbClr val="FF6600"/>
                  </a:solidFill>
                </a:rPr>
                <a:t>zero frame loss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87051" y="3649856"/>
              <a:ext cx="4970762" cy="30003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994341" y="874945"/>
            <a:ext cx="3086100" cy="1885950"/>
            <a:chOff x="6356721" y="1264088"/>
            <a:chExt cx="5735638" cy="2783346"/>
          </a:xfrm>
        </p:grpSpPr>
        <p:graphicFrame>
          <p:nvGraphicFramePr>
            <p:cNvPr id="20" name="Chart 19"/>
            <p:cNvGraphicFramePr>
              <a:graphicFrameLocks noChangeAspect="1"/>
            </p:cNvGraphicFramePr>
            <p:nvPr>
              <p:extLst/>
            </p:nvPr>
          </p:nvGraphicFramePr>
          <p:xfrm>
            <a:off x="6614709" y="1303055"/>
            <a:ext cx="5219663" cy="25968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2" name="TextBox 21"/>
            <p:cNvSpPr txBox="1"/>
            <p:nvPr/>
          </p:nvSpPr>
          <p:spPr>
            <a:xfrm>
              <a:off x="6614709" y="1352154"/>
              <a:ext cx="1192294" cy="3633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905"/>
              <a:r>
                <a:rPr lang="en-US" sz="1000" b="1" dirty="0">
                  <a:solidFill>
                    <a:srgbClr val="2B2929"/>
                  </a:solidFill>
                  <a:latin typeface="Arial"/>
                </a:rPr>
                <a:t>[</a:t>
              </a:r>
              <a:r>
                <a:rPr lang="en-US" sz="1000" b="1" dirty="0" err="1">
                  <a:solidFill>
                    <a:srgbClr val="2B2929"/>
                  </a:solidFill>
                  <a:latin typeface="Arial"/>
                </a:rPr>
                <a:t>Gbps</a:t>
              </a:r>
              <a:r>
                <a:rPr lang="en-US" sz="1000" b="1" dirty="0">
                  <a:solidFill>
                    <a:srgbClr val="2B2929"/>
                  </a:solidFill>
                  <a:latin typeface="Arial"/>
                </a:rPr>
                <a:t>]</a:t>
              </a:r>
              <a:r>
                <a:rPr lang="en-US" sz="1000" b="1" dirty="0">
                  <a:solidFill>
                    <a:prstClr val="white"/>
                  </a:solidFill>
                  <a:latin typeface="Arial"/>
                </a:rPr>
                <a:t>]</a:t>
              </a:r>
              <a:endParaRPr lang="en-US" sz="1000" b="1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356721" y="3609529"/>
              <a:ext cx="5735638" cy="366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783" fontAlgn="base">
                <a:spcAft>
                  <a:spcPct val="0"/>
                </a:spcAft>
                <a:buClr>
                  <a:srgbClr val="26BBD5"/>
                </a:buClr>
              </a:pPr>
              <a:r>
                <a:rPr lang="en-US" sz="1013" b="1" dirty="0">
                  <a:solidFill>
                    <a:srgbClr val="FF6501"/>
                  </a:solidFill>
                </a:rPr>
                <a:t>IMIX </a:t>
              </a:r>
              <a:r>
                <a:rPr lang="en-US" sz="1013" b="1" dirty="0">
                  <a:solidFill>
                    <a:srgbClr val="FF6501"/>
                  </a:solidFill>
                </a:rPr>
                <a:t>=&gt; 342 </a:t>
              </a:r>
              <a:r>
                <a:rPr lang="en-US" sz="1013" b="1" dirty="0">
                  <a:solidFill>
                    <a:srgbClr val="FF6501"/>
                  </a:solidFill>
                </a:rPr>
                <a:t>Gbps,1518B </a:t>
              </a:r>
              <a:r>
                <a:rPr lang="en-US" sz="1013" b="1" dirty="0">
                  <a:solidFill>
                    <a:srgbClr val="FF6501"/>
                  </a:solidFill>
                </a:rPr>
                <a:t>=&gt; 462 </a:t>
              </a:r>
              <a:r>
                <a:rPr lang="en-US" sz="1013" b="1" dirty="0" err="1">
                  <a:solidFill>
                    <a:srgbClr val="FF6501"/>
                  </a:solidFill>
                </a:rPr>
                <a:t>Gbps</a:t>
              </a:r>
              <a:endParaRPr lang="en-US" sz="1013" b="1" dirty="0">
                <a:solidFill>
                  <a:srgbClr val="FF650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357291" y="1264088"/>
              <a:ext cx="5477081" cy="27833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94341" y="2770717"/>
            <a:ext cx="2947289" cy="1959461"/>
            <a:chOff x="6329933" y="3634991"/>
            <a:chExt cx="5257400" cy="3200399"/>
          </a:xfrm>
        </p:grpSpPr>
        <p:graphicFrame>
          <p:nvGraphicFramePr>
            <p:cNvPr id="23" name="Chart 22"/>
            <p:cNvGraphicFramePr>
              <a:graphicFrameLocks noChangeAspect="1"/>
            </p:cNvGraphicFramePr>
            <p:nvPr>
              <p:extLst/>
            </p:nvPr>
          </p:nvGraphicFramePr>
          <p:xfrm>
            <a:off x="6628613" y="3634991"/>
            <a:ext cx="4800600" cy="32003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6" name="TextBox 25"/>
            <p:cNvSpPr txBox="1"/>
            <p:nvPr/>
          </p:nvSpPr>
          <p:spPr>
            <a:xfrm>
              <a:off x="6406371" y="3802184"/>
              <a:ext cx="1081445" cy="402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905"/>
              <a:r>
                <a:rPr lang="en-US" sz="1000" b="1" dirty="0">
                  <a:solidFill>
                    <a:srgbClr val="2B2929"/>
                  </a:solidFill>
                  <a:latin typeface="Arial"/>
                </a:rPr>
                <a:t>[</a:t>
              </a:r>
              <a:r>
                <a:rPr lang="en-US" sz="1000" b="1" dirty="0" err="1">
                  <a:solidFill>
                    <a:srgbClr val="2B2929"/>
                  </a:solidFill>
                  <a:latin typeface="Arial"/>
                </a:rPr>
                <a:t>Mpps</a:t>
              </a:r>
              <a:r>
                <a:rPr lang="en-US" sz="1000" b="1" dirty="0">
                  <a:solidFill>
                    <a:srgbClr val="2B2929"/>
                  </a:solidFill>
                  <a:latin typeface="Arial"/>
                </a:rPr>
                <a:t>]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044974" y="6368289"/>
              <a:ext cx="1967875" cy="4054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 fontAlgn="base">
                <a:spcAft>
                  <a:spcPct val="0"/>
                </a:spcAft>
                <a:buClr>
                  <a:srgbClr val="26BBD5"/>
                </a:buClr>
              </a:pPr>
              <a:r>
                <a:rPr lang="en-US" sz="1013" b="1" dirty="0">
                  <a:solidFill>
                    <a:srgbClr val="FF6501"/>
                  </a:solidFill>
                </a:rPr>
                <a:t>64B </a:t>
              </a:r>
              <a:r>
                <a:rPr lang="en-US" sz="1013" b="1" dirty="0">
                  <a:solidFill>
                    <a:srgbClr val="FF6501"/>
                  </a:solidFill>
                </a:rPr>
                <a:t>=&gt; 238 </a:t>
              </a:r>
              <a:r>
                <a:rPr lang="en-US" sz="1013" b="1" dirty="0" err="1">
                  <a:solidFill>
                    <a:srgbClr val="FF6501"/>
                  </a:solidFill>
                </a:rPr>
                <a:t>Mpps</a:t>
              </a:r>
              <a:endParaRPr lang="en-US" sz="1013" b="1" dirty="0">
                <a:solidFill>
                  <a:srgbClr val="FF650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29933" y="3778669"/>
              <a:ext cx="5257400" cy="30291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42" name="Rectangle 41"/>
          <p:cNvSpPr/>
          <p:nvPr/>
        </p:nvSpPr>
        <p:spPr>
          <a:xfrm>
            <a:off x="226422" y="596506"/>
            <a:ext cx="3493050" cy="4242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79253" y="545871"/>
            <a:ext cx="122822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solidFill>
                  <a:prstClr val="black"/>
                </a:solidFill>
              </a:rPr>
              <a:t>IPv6, 24 of 72 cores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833659" y="596507"/>
            <a:ext cx="3324379" cy="4242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55240" y="574850"/>
            <a:ext cx="1967205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b="1" dirty="0">
                <a:solidFill>
                  <a:prstClr val="black"/>
                </a:solidFill>
              </a:rPr>
              <a:t>IPv4+ 2k Whitelist, 36 of 72 cores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261910" y="596508"/>
            <a:ext cx="1781351" cy="38048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>
            <a:defPPr>
              <a:defRPr lang="en-US"/>
            </a:defPPr>
            <a:lvl1pPr defTabSz="609223" eaLnBrk="1" fontAlgn="auto" hangingPunct="1">
              <a:spcBef>
                <a:spcPts val="0"/>
              </a:spcBef>
              <a:spcAft>
                <a:spcPts val="0"/>
              </a:spcAft>
              <a:defRPr sz="1333">
                <a:solidFill>
                  <a:schemeClr val="tx1"/>
                </a:solidFill>
              </a:defRPr>
            </a:lvl1pPr>
          </a:lstStyle>
          <a:p>
            <a:r>
              <a:rPr lang="en-US" sz="1000" dirty="0">
                <a:solidFill>
                  <a:prstClr val="black"/>
                </a:solidFill>
              </a:rPr>
              <a:t>Zero-packet-loss Throughput </a:t>
            </a:r>
            <a:endParaRPr lang="en-US" sz="1000" dirty="0">
              <a:solidFill>
                <a:prstClr val="black"/>
              </a:solidFill>
            </a:endParaRPr>
          </a:p>
          <a:p>
            <a:r>
              <a:rPr lang="en-US" sz="1000" dirty="0">
                <a:solidFill>
                  <a:prstClr val="black"/>
                </a:solidFill>
              </a:rPr>
              <a:t>for </a:t>
            </a:r>
            <a:r>
              <a:rPr lang="en-US" sz="1000" dirty="0">
                <a:solidFill>
                  <a:prstClr val="black"/>
                </a:solidFill>
              </a:rPr>
              <a:t>12 port </a:t>
            </a:r>
            <a:r>
              <a:rPr lang="en-US" sz="1000" dirty="0">
                <a:solidFill>
                  <a:prstClr val="black"/>
                </a:solidFill>
              </a:rPr>
              <a:t>40GE</a:t>
            </a:r>
            <a:endParaRPr lang="en-US" sz="1000" dirty="0">
              <a:solidFill>
                <a:srgbClr val="FF0000"/>
              </a:solidFill>
            </a:endParaRPr>
          </a:p>
        </p:txBody>
      </p:sp>
      <p:graphicFrame>
        <p:nvGraphicFramePr>
          <p:cNvPr id="47" name="Table 46"/>
          <p:cNvGraphicFramePr>
            <a:graphicFrameLocks noGrp="1"/>
          </p:cNvGraphicFramePr>
          <p:nvPr>
            <p:extLst/>
          </p:nvPr>
        </p:nvGraphicFramePr>
        <p:xfrm>
          <a:off x="7272225" y="1162328"/>
          <a:ext cx="1771036" cy="1355090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676767">
                        <a:tint val="50000"/>
                        <a:satMod val="300000"/>
                      </a:srgbClr>
                    </a:gs>
                    <a:gs pos="35000">
                      <a:srgbClr val="676767">
                        <a:tint val="37000"/>
                        <a:satMod val="300000"/>
                      </a:srgbClr>
                    </a:gs>
                    <a:gs pos="100000">
                      <a:srgbClr val="67676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71036"/>
              </a:tblGrid>
              <a:tr h="3154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</a:rPr>
                        <a:t>Hardware: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</a:rPr>
                        <a:t>Cisco </a:t>
                      </a:r>
                      <a:r>
                        <a:rPr lang="en-US" sz="900" b="1" dirty="0">
                          <a:solidFill>
                            <a:schemeClr val="tx1"/>
                          </a:solidFill>
                          <a:effectLst/>
                        </a:rPr>
                        <a:t>UCS C460 M4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77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Intel® C610 series chipset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4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4 x Intel® Xeon® Processor </a:t>
                      </a:r>
                      <a:r>
                        <a:rPr lang="fi-FI" sz="800" dirty="0">
                          <a:solidFill>
                            <a:schemeClr val="tx1"/>
                          </a:solidFill>
                          <a:effectLst/>
                        </a:rPr>
                        <a:t>E7-8890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 v3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800" baseline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effectLst/>
                        </a:rPr>
                        <a:t> cores,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2.5GHz, 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  <a:effectLst/>
                        </a:rPr>
                        <a:t>45MB Cache)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77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2133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MHz, 512 GB Total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54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</a:rPr>
                        <a:t>9 x 2p40GE Intel</a:t>
                      </a:r>
                      <a:r>
                        <a:rPr lang="de-DE" sz="800" baseline="0" dirty="0">
                          <a:solidFill>
                            <a:schemeClr val="tx1"/>
                          </a:solidFill>
                          <a:effectLst/>
                        </a:rPr>
                        <a:t> XL710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aseline="0" dirty="0">
                          <a:solidFill>
                            <a:schemeClr val="tx1"/>
                          </a:solidFill>
                          <a:effectLst/>
                          <a:latin typeface="Verdana"/>
                          <a:ea typeface="Calibri"/>
                          <a:cs typeface="Verdana"/>
                        </a:rPr>
                        <a:t>18 x 40GE = 720GE !!</a:t>
                      </a:r>
                      <a:endParaRPr lang="en-US" sz="800" baseline="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/>
          </p:nvPr>
        </p:nvGraphicFramePr>
        <p:xfrm>
          <a:off x="7267068" y="2613724"/>
          <a:ext cx="1771036" cy="804562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676767">
                        <a:tint val="50000"/>
                        <a:satMod val="300000"/>
                      </a:srgbClr>
                    </a:gs>
                    <a:gs pos="35000">
                      <a:srgbClr val="676767">
                        <a:tint val="37000"/>
                        <a:satMod val="300000"/>
                      </a:srgbClr>
                    </a:gs>
                    <a:gs pos="100000">
                      <a:srgbClr val="67676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71036"/>
              </a:tblGrid>
              <a:tr h="1439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</a:rPr>
                        <a:t>Latency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77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18 x 7.7trillion packets soak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test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0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Average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latency:  &lt;23 </a:t>
                      </a:r>
                      <a:r>
                        <a:rPr lang="en-US" sz="800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usec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77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Min Latency: 7</a:t>
                      </a:r>
                      <a:r>
                        <a:rPr lang="mr-IN" sz="800" dirty="0" smtClean="0">
                          <a:solidFill>
                            <a:schemeClr val="tx1"/>
                          </a:solidFill>
                          <a:effectLst/>
                        </a:rPr>
                        <a:t>…</a:t>
                      </a: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10 </a:t>
                      </a:r>
                      <a:r>
                        <a:rPr lang="en-US" sz="800" dirty="0" err="1" smtClean="0">
                          <a:solidFill>
                            <a:schemeClr val="tx1"/>
                          </a:solidFill>
                          <a:effectLst/>
                        </a:rPr>
                        <a:t>usec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44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solidFill>
                            <a:schemeClr val="tx1"/>
                          </a:solidFill>
                          <a:effectLst/>
                        </a:rPr>
                        <a:t>Max </a:t>
                      </a:r>
                      <a:r>
                        <a:rPr lang="de-DE" sz="800" dirty="0" err="1" smtClean="0">
                          <a:solidFill>
                            <a:schemeClr val="tx1"/>
                          </a:solidFill>
                          <a:effectLst/>
                        </a:rPr>
                        <a:t>Latency</a:t>
                      </a:r>
                      <a:r>
                        <a:rPr lang="de-DE" sz="800" dirty="0" smtClean="0">
                          <a:solidFill>
                            <a:schemeClr val="tx1"/>
                          </a:solidFill>
                          <a:effectLst/>
                        </a:rPr>
                        <a:t>: 3.5 </a:t>
                      </a:r>
                      <a:r>
                        <a:rPr lang="de-DE" sz="800" dirty="0" err="1" smtClean="0">
                          <a:solidFill>
                            <a:schemeClr val="tx1"/>
                          </a:solidFill>
                          <a:effectLst/>
                        </a:rPr>
                        <a:t>ms</a:t>
                      </a:r>
                      <a:endParaRPr lang="en-US" sz="800" baseline="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/>
          </p:nvPr>
        </p:nvGraphicFramePr>
        <p:xfrm>
          <a:off x="7261911" y="3559143"/>
          <a:ext cx="1771036" cy="91492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676767">
                        <a:tint val="50000"/>
                        <a:satMod val="300000"/>
                      </a:srgbClr>
                    </a:gs>
                    <a:gs pos="35000">
                      <a:srgbClr val="676767">
                        <a:tint val="37000"/>
                        <a:satMod val="300000"/>
                      </a:srgbClr>
                    </a:gs>
                    <a:gs pos="100000">
                      <a:srgbClr val="67676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771036"/>
              </a:tblGrid>
              <a:tr h="1439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effectLst/>
                        </a:rPr>
                        <a:t>Headroom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77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Average vector size ~24-27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0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</a:rPr>
                        <a:t>Max vector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size 255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13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"/>
                          <a:cs typeface=""/>
                        </a:rPr>
                        <a:t>Headroom 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effectLst/>
                          <a:latin typeface="Arial"/>
                          <a:ea typeface=""/>
                          <a:cs typeface=""/>
                        </a:rPr>
                        <a:t>for much more throughput/features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445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 smtClean="0">
                          <a:solidFill>
                            <a:schemeClr val="tx1"/>
                          </a:solidFill>
                          <a:effectLst/>
                        </a:rPr>
                        <a:t>NIC/PCI </a:t>
                      </a:r>
                      <a:r>
                        <a:rPr lang="de-DE" sz="800" dirty="0" err="1" smtClean="0">
                          <a:solidFill>
                            <a:schemeClr val="tx1"/>
                          </a:solidFill>
                          <a:effectLst/>
                        </a:rPr>
                        <a:t>bus</a:t>
                      </a:r>
                      <a:r>
                        <a:rPr lang="de-DE" sz="8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800" dirty="0" err="1" smtClean="0">
                          <a:solidFill>
                            <a:schemeClr val="tx1"/>
                          </a:solidFill>
                          <a:effectLst/>
                        </a:rPr>
                        <a:t>is</a:t>
                      </a:r>
                      <a:r>
                        <a:rPr lang="de-DE" sz="8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800" dirty="0" err="1" smtClean="0">
                          <a:solidFill>
                            <a:schemeClr val="tx1"/>
                          </a:solidFill>
                          <a:effectLst/>
                        </a:rPr>
                        <a:t>the</a:t>
                      </a:r>
                      <a:r>
                        <a:rPr lang="de-DE" sz="8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800" dirty="0" err="1" smtClean="0">
                          <a:solidFill>
                            <a:schemeClr val="tx1"/>
                          </a:solidFill>
                          <a:effectLst/>
                        </a:rPr>
                        <a:t>limit</a:t>
                      </a:r>
                      <a:r>
                        <a:rPr lang="de-DE" sz="800" dirty="0" smtClean="0">
                          <a:solidFill>
                            <a:schemeClr val="tx1"/>
                          </a:solidFill>
                          <a:effectLst/>
                        </a:rPr>
                        <a:t> not </a:t>
                      </a:r>
                      <a:r>
                        <a:rPr lang="de-DE" sz="800" dirty="0" err="1" smtClean="0">
                          <a:solidFill>
                            <a:schemeClr val="tx1"/>
                          </a:solidFill>
                          <a:effectLst/>
                        </a:rPr>
                        <a:t>vpp</a:t>
                      </a:r>
                      <a:endParaRPr lang="en-US" sz="800" baseline="0" dirty="0">
                        <a:solidFill>
                          <a:schemeClr val="tx1"/>
                        </a:solidFill>
                        <a:effectLst/>
                        <a:latin typeface="Verdana"/>
                        <a:ea typeface="Calibri"/>
                        <a:cs typeface="Verdana"/>
                      </a:endParaRPr>
                    </a:p>
                  </a:txBody>
                  <a:tcPr marL="38576" marR="38576" marT="0" marB="0">
                    <a:lnL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7676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498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343580"/>
            <a:ext cx="8520600" cy="5727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Scalar Packet Processing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205375" y="1259828"/>
            <a:ext cx="8520600" cy="3908075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285743" indent="-285743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A fancy name for processing one packet at a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time</a:t>
            </a:r>
          </a:p>
          <a:p>
            <a:pPr marL="285743" indent="-285743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Traditional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straightforward implementation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scheme</a:t>
            </a:r>
          </a:p>
          <a:p>
            <a:pPr marL="285743" indent="-285743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Interrupt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a calls b calls c … return return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return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285743" indent="-285743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Issues:</a:t>
            </a:r>
          </a:p>
          <a:p>
            <a:pPr marL="719982" lvl="4" indent="-285743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thrashing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the I-cache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 (when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code path length exceeds the primary I-cache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size)</a:t>
            </a:r>
          </a:p>
          <a:p>
            <a:pPr marL="738881" lvl="8" indent="-342892">
              <a:buFont typeface="Arial" charset="0"/>
              <a:buChar char="•"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Dependent read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latency (packet headers, forwarding tables, stack, other data structures)</a:t>
            </a:r>
          </a:p>
          <a:p>
            <a:pPr marL="738881" lvl="8" indent="-342892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Each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packet incurs an identical set of I-cache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and D-Cache misses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639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2"/>
          <p:cNvSpPr txBox="1"/>
          <p:nvPr/>
        </p:nvSpPr>
        <p:spPr>
          <a:xfrm>
            <a:off x="465273" y="2950463"/>
            <a:ext cx="7056900" cy="5928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3000" dirty="0"/>
              <a:t>VPP: </a:t>
            </a:r>
            <a:r>
              <a:rPr lang="en-GB" sz="3000" i="1" dirty="0"/>
              <a:t>integrations</a:t>
            </a:r>
            <a:endParaRPr sz="3000" i="1" dirty="0"/>
          </a:p>
        </p:txBody>
      </p:sp>
    </p:spTree>
    <p:extLst>
      <p:ext uri="{BB962C8B-B14F-4D97-AF65-F5344CB8AC3E}">
        <p14:creationId xmlns:p14="http://schemas.microsoft.com/office/powerpoint/2010/main" val="184905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1963"/>
            <a:ext cx="7886700" cy="476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FD.io Integrations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03476" y="3851194"/>
            <a:ext cx="447115" cy="273844"/>
          </a:xfrm>
        </p:spPr>
        <p:txBody>
          <a:bodyPr/>
          <a:lstStyle/>
          <a:p>
            <a:fld id="{E2C12A61-9EE8-4E45-A1FB-04158638D4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9343" y="1934828"/>
            <a:ext cx="7609175" cy="1411601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t"/>
          <a:lstStyle/>
          <a:p>
            <a:pPr algn="ctr">
              <a:defRPr/>
            </a:pPr>
            <a:endParaRPr lang="en-US" sz="825" kern="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7486" y="3946241"/>
            <a:ext cx="7591032" cy="867473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t"/>
          <a:lstStyle/>
          <a:p>
            <a:pPr algn="ctr">
              <a:defRPr/>
            </a:pPr>
            <a:endParaRPr lang="en-US" sz="825" kern="0" dirty="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02901" y="4437204"/>
            <a:ext cx="7354499" cy="314745"/>
          </a:xfrm>
          <a:prstGeom prst="roundRect">
            <a:avLst/>
          </a:prstGeom>
          <a:solidFill>
            <a:schemeClr val="accent6"/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ctr"/>
          <a:lstStyle/>
          <a:p>
            <a:pPr algn="ctr">
              <a:defRPr/>
            </a:pPr>
            <a:r>
              <a:rPr lang="en-US" sz="750" kern="0" dirty="0">
                <a:solidFill>
                  <a:prstClr val="black"/>
                </a:solidFill>
                <a:latin typeface="Century Gothic"/>
                <a:cs typeface="Century Gothic"/>
              </a:rPr>
              <a:t>VPP</a:t>
            </a:r>
          </a:p>
        </p:txBody>
      </p:sp>
      <p:sp>
        <p:nvSpPr>
          <p:cNvPr id="10" name="Rectangle 9"/>
          <p:cNvSpPr/>
          <p:nvPr/>
        </p:nvSpPr>
        <p:spPr>
          <a:xfrm rot="16200000">
            <a:off x="-18508" y="2458576"/>
            <a:ext cx="1411601" cy="364104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t"/>
          <a:lstStyle/>
          <a:p>
            <a:pPr algn="ctr">
              <a:defRPr/>
            </a:pPr>
            <a:r>
              <a:rPr lang="en-US" sz="1050" kern="0" dirty="0">
                <a:solidFill>
                  <a:prstClr val="white"/>
                </a:solidFill>
              </a:rPr>
              <a:t>Control Plane</a:t>
            </a:r>
          </a:p>
        </p:txBody>
      </p:sp>
      <p:sp>
        <p:nvSpPr>
          <p:cNvPr id="11" name="Rectangle 10"/>
          <p:cNvSpPr/>
          <p:nvPr/>
        </p:nvSpPr>
        <p:spPr>
          <a:xfrm rot="16200000">
            <a:off x="271698" y="4197925"/>
            <a:ext cx="867474" cy="364103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t"/>
          <a:lstStyle/>
          <a:p>
            <a:pPr algn="ctr">
              <a:defRPr/>
            </a:pPr>
            <a:r>
              <a:rPr lang="en-US" sz="1050" kern="0">
                <a:solidFill>
                  <a:prstClr val="white"/>
                </a:solidFill>
              </a:rPr>
              <a:t>Data Plane</a:t>
            </a:r>
            <a:endParaRPr lang="en-US" sz="825" kern="0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28409" y="4047658"/>
            <a:ext cx="2345604" cy="292302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ctr"/>
          <a:lstStyle/>
          <a:p>
            <a:pPr algn="ctr">
              <a:defRPr/>
            </a:pPr>
            <a:r>
              <a:rPr lang="en-US" sz="750" kern="0" dirty="0">
                <a:solidFill>
                  <a:prstClr val="black"/>
                </a:solidFill>
                <a:latin typeface="Century Gothic"/>
                <a:cs typeface="Century Gothic"/>
              </a:rPr>
              <a:t>Honeycomb</a:t>
            </a: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>
            <a:off x="3891860" y="3046183"/>
            <a:ext cx="4726" cy="976307"/>
          </a:xfrm>
          <a:prstGeom prst="straightConnector1">
            <a:avLst/>
          </a:prstGeom>
          <a:ln>
            <a:solidFill>
              <a:srgbClr val="061C2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65418" y="3449657"/>
            <a:ext cx="904415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Netconf/Yang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14717" y="2100321"/>
            <a:ext cx="3282098" cy="10570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t"/>
          <a:lstStyle/>
          <a:p>
            <a:pPr algn="ctr">
              <a:defRPr/>
            </a:pPr>
            <a:endParaRPr lang="en-US" sz="750" kern="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43" y="2281726"/>
            <a:ext cx="808781" cy="29612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645861" y="2767974"/>
            <a:ext cx="491996" cy="2782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ctr"/>
          <a:lstStyle/>
          <a:p>
            <a:pPr algn="ctr">
              <a:defRPr/>
            </a:pPr>
            <a:r>
              <a:rPr lang="en-US" sz="750" kern="0" dirty="0">
                <a:solidFill>
                  <a:prstClr val="black"/>
                </a:solidFill>
                <a:latin typeface="Century Gothic"/>
                <a:cs typeface="Century Gothic"/>
              </a:rPr>
              <a:t>VBD app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74082" y="2747124"/>
            <a:ext cx="964406" cy="2923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ctr"/>
          <a:lstStyle/>
          <a:p>
            <a:pPr algn="ctr">
              <a:defRPr/>
            </a:pPr>
            <a:r>
              <a:rPr lang="en-US" sz="750" kern="0" dirty="0" err="1">
                <a:solidFill>
                  <a:prstClr val="black"/>
                </a:solidFill>
                <a:latin typeface="Century Gothic"/>
                <a:cs typeface="Century Gothic"/>
              </a:rPr>
              <a:t>Lispflowmapping</a:t>
            </a:r>
            <a:r>
              <a:rPr lang="en-US" sz="750" kern="0" dirty="0">
                <a:solidFill>
                  <a:prstClr val="black"/>
                </a:solidFill>
                <a:latin typeface="Century Gothic"/>
                <a:cs typeface="Century Gothic"/>
              </a:rPr>
              <a:t> app</a:t>
            </a:r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 flipH="1">
            <a:off x="1553546" y="3039426"/>
            <a:ext cx="2739" cy="1340551"/>
          </a:xfrm>
          <a:prstGeom prst="straightConnector1">
            <a:avLst/>
          </a:prstGeom>
          <a:ln>
            <a:solidFill>
              <a:srgbClr val="061C2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13151" y="3475194"/>
            <a:ext cx="1354858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LISP Mapping Protocol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108298" y="2763252"/>
            <a:ext cx="964406" cy="2923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ctr"/>
          <a:lstStyle/>
          <a:p>
            <a:pPr algn="ctr">
              <a:defRPr/>
            </a:pPr>
            <a:r>
              <a:rPr lang="en-US" sz="750" kern="0" dirty="0">
                <a:solidFill>
                  <a:prstClr val="black"/>
                </a:solidFill>
                <a:latin typeface="Century Gothic"/>
                <a:cs typeface="Century Gothic"/>
              </a:rPr>
              <a:t>SFC</a:t>
            </a:r>
          </a:p>
        </p:txBody>
      </p:sp>
      <p:cxnSp>
        <p:nvCxnSpPr>
          <p:cNvPr id="35" name="Straight Arrow Connector 34"/>
          <p:cNvCxnSpPr>
            <a:stCxn id="34" idx="2"/>
          </p:cNvCxnSpPr>
          <p:nvPr/>
        </p:nvCxnSpPr>
        <p:spPr>
          <a:xfrm flipH="1">
            <a:off x="2587057" y="3055555"/>
            <a:ext cx="3445" cy="1005836"/>
          </a:xfrm>
          <a:prstGeom prst="straightConnector1">
            <a:avLst/>
          </a:prstGeom>
          <a:ln>
            <a:solidFill>
              <a:srgbClr val="061C2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65052" y="3519846"/>
            <a:ext cx="899605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 dirty="0">
                <a:solidFill>
                  <a:prstClr val="black"/>
                </a:solidFill>
              </a:rPr>
              <a:t>Netconf/yang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509543" y="581861"/>
            <a:ext cx="1998926" cy="908326"/>
          </a:xfrm>
          <a:prstGeom prst="roundRect">
            <a:avLst/>
          </a:prstGeom>
          <a:solidFill>
            <a:srgbClr val="FBA7AB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013" dirty="0">
                <a:solidFill>
                  <a:prstClr val="white"/>
                </a:solidFill>
                <a:latin typeface="Century Gothic"/>
                <a:cs typeface="Century Gothic"/>
              </a:rPr>
              <a:t>Openstack</a:t>
            </a:r>
            <a:endParaRPr lang="en-US" sz="1013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645861" y="1115200"/>
            <a:ext cx="1712581" cy="431537"/>
          </a:xfrm>
          <a:prstGeom prst="roundRect">
            <a:avLst>
              <a:gd name="adj" fmla="val 0"/>
            </a:avLst>
          </a:prstGeom>
          <a:solidFill>
            <a:srgbClr val="FB646B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 dirty="0">
                <a:solidFill>
                  <a:prstClr val="black"/>
                </a:solidFill>
                <a:latin typeface="Century Gothic"/>
                <a:cs typeface="Century Gothic"/>
              </a:rPr>
              <a:t>Neutron</a:t>
            </a:r>
            <a:endParaRPr lang="en-US" sz="9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687768" y="1394922"/>
            <a:ext cx="480449" cy="3180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rtlCol="0" anchor="t"/>
          <a:lstStyle/>
          <a:p>
            <a:pPr algn="ctr">
              <a:defRPr/>
            </a:pPr>
            <a:r>
              <a:rPr lang="en-US" sz="788" kern="0">
                <a:solidFill>
                  <a:prstClr val="black"/>
                </a:solidFill>
                <a:latin typeface="Century Gothic"/>
                <a:cs typeface="Century Gothic"/>
              </a:rPr>
              <a:t>ODL</a:t>
            </a:r>
          </a:p>
          <a:p>
            <a:pPr algn="ctr">
              <a:defRPr/>
            </a:pPr>
            <a:r>
              <a:rPr lang="en-US" sz="788" kern="0" dirty="0">
                <a:solidFill>
                  <a:prstClr val="black"/>
                </a:solidFill>
                <a:latin typeface="Century Gothic"/>
                <a:cs typeface="Century Gothic"/>
              </a:rPr>
              <a:t>Plugin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4877993" y="1384820"/>
            <a:ext cx="480449" cy="3839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rtlCol="0" anchor="t"/>
          <a:lstStyle/>
          <a:p>
            <a:pPr algn="ctr">
              <a:defRPr/>
            </a:pPr>
            <a:r>
              <a:rPr lang="en-US" sz="788" kern="0" dirty="0">
                <a:solidFill>
                  <a:prstClr val="black"/>
                </a:solidFill>
                <a:latin typeface="Century Gothic"/>
                <a:cs typeface="Century Gothic"/>
              </a:rPr>
              <a:t>FD.io</a:t>
            </a:r>
          </a:p>
          <a:p>
            <a:pPr algn="ctr">
              <a:defRPr/>
            </a:pPr>
            <a:r>
              <a:rPr lang="en-US" sz="788" kern="0" dirty="0">
                <a:solidFill>
                  <a:prstClr val="black"/>
                </a:solidFill>
                <a:latin typeface="Century Gothic"/>
                <a:cs typeface="Century Gothic"/>
              </a:rPr>
              <a:t>Plugin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4539713" y="4061390"/>
            <a:ext cx="1175224" cy="292302"/>
          </a:xfrm>
          <a:prstGeom prst="roundRect">
            <a:avLst/>
          </a:prstGeom>
          <a:solidFill>
            <a:schemeClr val="accent4"/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ctr"/>
          <a:lstStyle/>
          <a:p>
            <a:pPr algn="ctr">
              <a:defRPr/>
            </a:pPr>
            <a:r>
              <a:rPr lang="en-US" sz="750" kern="0" dirty="0">
                <a:solidFill>
                  <a:prstClr val="black"/>
                </a:solidFill>
                <a:latin typeface="Century Gothic"/>
                <a:cs typeface="Century Gothic"/>
              </a:rPr>
              <a:t>FD.io ML2 Agent</a:t>
            </a:r>
          </a:p>
        </p:txBody>
      </p:sp>
      <p:cxnSp>
        <p:nvCxnSpPr>
          <p:cNvPr id="60" name="Straight Arrow Connector 59"/>
          <p:cNvCxnSpPr>
            <a:stCxn id="46" idx="2"/>
          </p:cNvCxnSpPr>
          <p:nvPr/>
        </p:nvCxnSpPr>
        <p:spPr>
          <a:xfrm flipH="1">
            <a:off x="3927827" y="1712987"/>
            <a:ext cx="165" cy="398617"/>
          </a:xfrm>
          <a:prstGeom prst="straightConnector1">
            <a:avLst/>
          </a:prstGeom>
          <a:ln>
            <a:solidFill>
              <a:srgbClr val="061C2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54" idx="2"/>
            <a:endCxn id="55" idx="0"/>
          </p:cNvCxnSpPr>
          <p:nvPr/>
        </p:nvCxnSpPr>
        <p:spPr>
          <a:xfrm>
            <a:off x="5118218" y="1768747"/>
            <a:ext cx="9107" cy="2292644"/>
          </a:xfrm>
          <a:prstGeom prst="straightConnector1">
            <a:avLst/>
          </a:prstGeom>
          <a:ln>
            <a:solidFill>
              <a:srgbClr val="061C2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118217" y="3494945"/>
            <a:ext cx="437940" cy="245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8">
                <a:solidFill>
                  <a:prstClr val="black"/>
                </a:solidFill>
              </a:rPr>
              <a:t>REST</a:t>
            </a:r>
            <a:endParaRPr lang="en-US" sz="998" dirty="0">
              <a:solidFill>
                <a:prstClr val="black"/>
              </a:solidFill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3645861" y="2299302"/>
            <a:ext cx="491996" cy="2782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ctr"/>
          <a:lstStyle/>
          <a:p>
            <a:pPr algn="ctr">
              <a:defRPr/>
            </a:pPr>
            <a:r>
              <a:rPr lang="en-US" sz="750" kern="0" dirty="0">
                <a:solidFill>
                  <a:prstClr val="black"/>
                </a:solidFill>
                <a:latin typeface="Century Gothic"/>
                <a:cs typeface="Century Gothic"/>
              </a:rPr>
              <a:t>GBP app</a:t>
            </a:r>
          </a:p>
        </p:txBody>
      </p:sp>
      <p:cxnSp>
        <p:nvCxnSpPr>
          <p:cNvPr id="78" name="Straight Arrow Connector 77"/>
          <p:cNvCxnSpPr>
            <a:stCxn id="77" idx="2"/>
          </p:cNvCxnSpPr>
          <p:nvPr/>
        </p:nvCxnSpPr>
        <p:spPr>
          <a:xfrm>
            <a:off x="3891859" y="2577511"/>
            <a:ext cx="9753" cy="161407"/>
          </a:xfrm>
          <a:prstGeom prst="straightConnector1">
            <a:avLst/>
          </a:prstGeom>
          <a:ln>
            <a:solidFill>
              <a:srgbClr val="061C2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3216950" y="422266"/>
            <a:ext cx="2567316" cy="4721234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5227" y="1308612"/>
            <a:ext cx="2650091" cy="248209"/>
            <a:chOff x="8440064" y="433879"/>
            <a:chExt cx="3533454" cy="330945"/>
          </a:xfrm>
        </p:grpSpPr>
        <p:pic>
          <p:nvPicPr>
            <p:cNvPr id="32" name="Picture 31" descr="logo-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9284" y="510888"/>
              <a:ext cx="1024234" cy="240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440064" y="433879"/>
              <a:ext cx="2003112" cy="330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 dirty="0">
                  <a:solidFill>
                    <a:prstClr val="black"/>
                  </a:solidFill>
                </a:rPr>
                <a:t>Integration work done at</a:t>
              </a:r>
            </a:p>
          </p:txBody>
        </p:sp>
      </p:grpSp>
      <p:cxnSp>
        <p:nvCxnSpPr>
          <p:cNvPr id="19" name="Straight Arrow Connector 18"/>
          <p:cNvCxnSpPr>
            <a:stCxn id="32" idx="3"/>
          </p:cNvCxnSpPr>
          <p:nvPr/>
        </p:nvCxnSpPr>
        <p:spPr>
          <a:xfrm>
            <a:off x="2825319" y="1456553"/>
            <a:ext cx="528650" cy="20045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5944044" y="2085954"/>
            <a:ext cx="1295180" cy="10570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t"/>
          <a:lstStyle/>
          <a:p>
            <a:pPr algn="ctr">
              <a:defRPr/>
            </a:pPr>
            <a:endParaRPr lang="en-US" sz="750" kern="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pic>
        <p:nvPicPr>
          <p:cNvPr id="42" name="Picture 41" descr="fdio_calic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74" y="2099701"/>
            <a:ext cx="922625" cy="566756"/>
          </a:xfrm>
          <a:prstGeom prst="rect">
            <a:avLst/>
          </a:prstGeom>
          <a:effectLst/>
        </p:spPr>
      </p:pic>
      <p:sp>
        <p:nvSpPr>
          <p:cNvPr id="47" name="Rounded Rectangle 46"/>
          <p:cNvSpPr/>
          <p:nvPr/>
        </p:nvSpPr>
        <p:spPr>
          <a:xfrm>
            <a:off x="6004021" y="4061390"/>
            <a:ext cx="1175224" cy="292302"/>
          </a:xfrm>
          <a:prstGeom prst="roundRect">
            <a:avLst/>
          </a:prstGeom>
          <a:solidFill>
            <a:schemeClr val="accent4"/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rIns="0" rtlCol="0" anchor="ctr"/>
          <a:lstStyle/>
          <a:p>
            <a:pPr algn="ctr">
              <a:defRPr/>
            </a:pPr>
            <a:r>
              <a:rPr lang="en-US" sz="750" kern="0" dirty="0">
                <a:solidFill>
                  <a:prstClr val="black"/>
                </a:solidFill>
                <a:latin typeface="Century Gothic"/>
                <a:cs typeface="Century Gothic"/>
              </a:rPr>
              <a:t>Felixv2 (Calico Agent)</a:t>
            </a:r>
          </a:p>
        </p:txBody>
      </p:sp>
      <p:cxnSp>
        <p:nvCxnSpPr>
          <p:cNvPr id="48" name="Straight Arrow Connector 47"/>
          <p:cNvCxnSpPr>
            <a:stCxn id="43" idx="2"/>
            <a:endCxn id="47" idx="0"/>
          </p:cNvCxnSpPr>
          <p:nvPr/>
        </p:nvCxnSpPr>
        <p:spPr>
          <a:xfrm flipH="1">
            <a:off x="6591633" y="3142988"/>
            <a:ext cx="1" cy="918403"/>
          </a:xfrm>
          <a:prstGeom prst="straightConnector1">
            <a:avLst/>
          </a:prstGeom>
          <a:ln>
            <a:solidFill>
              <a:srgbClr val="061C2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42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341710" y="231636"/>
            <a:ext cx="6172200" cy="6515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F5324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Summary</a:t>
            </a:r>
            <a:endParaRPr lang="en-US" sz="33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221875" y="883146"/>
            <a:ext cx="8713694" cy="3063566"/>
          </a:xfrm>
          <a:prstGeom prst="rect">
            <a:avLst/>
          </a:prstGeom>
        </p:spPr>
        <p:txBody>
          <a:bodyPr/>
          <a:lstStyle>
            <a:lvl1pPr marL="0" indent="0" algn="l" defTabSz="457178" rtl="0" eaLnBrk="1" latinLnBrk="0" hangingPunct="1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b="0" kern="1200">
                <a:solidFill>
                  <a:srgbClr val="0071C5"/>
                </a:solidFill>
                <a:latin typeface="+mn-lt"/>
                <a:ea typeface="+mn-ea"/>
                <a:cs typeface="Intel Clear" panose="020B0604020203020204" pitchFamily="34" charset="0"/>
              </a:defRPr>
            </a:lvl1pPr>
            <a:lvl2pPr marL="225414" indent="-225414" algn="l" defTabSz="457178" rtl="0" eaLnBrk="1" latinLnBrk="0" hangingPunct="1">
              <a:spcBef>
                <a:spcPts val="1200"/>
              </a:spcBef>
              <a:buFont typeface="Wingdings" charset="2"/>
              <a:buChar char="§"/>
              <a:defRPr sz="1600" kern="1200" baseline="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2pPr>
            <a:lvl3pPr marL="571472" indent="-228589" algn="l" defTabSz="457178" rtl="0" eaLnBrk="1" latinLnBrk="0" hangingPunct="1">
              <a:spcBef>
                <a:spcPts val="800"/>
              </a:spcBef>
              <a:buFont typeface="Intel Clear" panose="020B0604020203020204" pitchFamily="34" charset="0"/>
              <a:buChar char="–"/>
              <a:defRPr sz="16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3pPr>
            <a:lvl4pPr marL="969914" indent="-228589" algn="l" defTabSz="457178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4pPr>
            <a:lvl5pPr marL="1319147" indent="-228589" algn="l" defTabSz="457178" rtl="0" eaLnBrk="1" latinLnBrk="0" hangingPunct="1">
              <a:spcBef>
                <a:spcPct val="20000"/>
              </a:spcBef>
              <a:buFont typeface="Intel Clear" panose="020B0604020203020204" pitchFamily="34" charset="0"/>
              <a:buChar char="–"/>
              <a:defRPr sz="1400" kern="1200">
                <a:solidFill>
                  <a:srgbClr val="003C71"/>
                </a:solidFill>
                <a:latin typeface="+mn-lt"/>
                <a:ea typeface="+mn-ea"/>
                <a:cs typeface="Intel Clear" panose="020B0604020203020204" pitchFamily="34" charset="0"/>
              </a:defRPr>
            </a:lvl5pPr>
            <a:lvl6pPr marL="2514474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45717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VPP is a fast, scalable and low latency network stack in user space.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VPP is trace-able, debug-able and fully featured layer 2, 3 ,4 implementation.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VPP is easy to integrate with your data-centre environment for both NFV and Cloud use cases.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VPP is always growing, innovating</a:t>
            </a:r>
            <a:r>
              <a:rPr lang="en-GB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and getting faster.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VPP is a fast growing community of fellow travellers.</a:t>
            </a:r>
            <a:r>
              <a:rPr lang="en-GB" sz="135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GB" sz="135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ML</a:t>
            </a:r>
            <a:r>
              <a:rPr lang="en-GB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GB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vpp-dev@lists.fd.io</a:t>
            </a:r>
            <a:r>
              <a:rPr lang="en-GB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						</a:t>
            </a:r>
            <a:r>
              <a:rPr lang="en-GB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      Wiki</a:t>
            </a:r>
            <a:r>
              <a:rPr lang="en-GB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GB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wiki.fd.io/view/VPP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GB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1875" y="4048023"/>
            <a:ext cx="8607800" cy="710293"/>
          </a:xfrm>
          <a:prstGeom prst="roundRect">
            <a:avLst/>
          </a:prstGeom>
          <a:solidFill>
            <a:schemeClr val="tx2">
              <a:alpha val="38000"/>
            </a:scheme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>
                <a:solidFill>
                  <a:schemeClr val="bg1"/>
                </a:solidFill>
              </a:rPr>
              <a:t>Join us in FD.io &amp; VPP - f</a:t>
            </a:r>
            <a:r>
              <a:rPr lang="en-GB" sz="1500" b="1" i="1" dirty="0">
                <a:solidFill>
                  <a:schemeClr val="bg1"/>
                </a:solidFill>
              </a:rPr>
              <a:t>ellow travellers are </a:t>
            </a:r>
            <a:r>
              <a:rPr lang="en-GB" sz="1500" b="1" i="1" u="sng" dirty="0">
                <a:solidFill>
                  <a:schemeClr val="bg1"/>
                </a:solidFill>
              </a:rPr>
              <a:t>always</a:t>
            </a:r>
            <a:r>
              <a:rPr lang="en-GB" sz="1500" b="1" i="1" dirty="0">
                <a:solidFill>
                  <a:schemeClr val="bg1"/>
                </a:solidFill>
              </a:rPr>
              <a:t> welcome. </a:t>
            </a:r>
          </a:p>
          <a:p>
            <a:pPr algn="ctr"/>
            <a:r>
              <a:rPr lang="en-GB" sz="1500" b="1" i="1" dirty="0">
                <a:solidFill>
                  <a:schemeClr val="bg1"/>
                </a:solidFill>
              </a:rPr>
              <a:t>Please reuse and contribute!</a:t>
            </a:r>
            <a:endParaRPr lang="en-GB" sz="15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5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C8E1A-A953-FA40-9E8D-D790E7D153E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27000"/>
            <a:ext cx="8437563" cy="857250"/>
          </a:xfrm>
        </p:spPr>
        <p:txBody>
          <a:bodyPr>
            <a:normAutofit/>
          </a:bodyPr>
          <a:lstStyle/>
          <a:p>
            <a:r>
              <a:rPr lang="en-US" sz="3000" dirty="0"/>
              <a:t>Contributors</a:t>
            </a:r>
            <a:r>
              <a:rPr lang="is-IS" sz="3000" dirty="0"/>
              <a:t>…</a:t>
            </a:r>
            <a:endParaRPr lang="en-US" sz="3000" dirty="0"/>
          </a:p>
        </p:txBody>
      </p:sp>
      <p:pic>
        <p:nvPicPr>
          <p:cNvPr id="9" name="Picture 8" descr="fdio_cis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3" y="777998"/>
            <a:ext cx="2000250" cy="1228725"/>
          </a:xfrm>
          <a:prstGeom prst="rect">
            <a:avLst/>
          </a:prstGeom>
        </p:spPr>
      </p:pic>
      <p:pic>
        <p:nvPicPr>
          <p:cNvPr id="10" name="Picture 9" descr="fdio_int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01" y="731609"/>
            <a:ext cx="2000250" cy="1228725"/>
          </a:xfrm>
          <a:prstGeom prst="rect">
            <a:avLst/>
          </a:prstGeom>
        </p:spPr>
      </p:pic>
      <p:pic>
        <p:nvPicPr>
          <p:cNvPr id="11" name="Picture 10" descr="fdio_6wi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95" y="1229986"/>
            <a:ext cx="2000250" cy="1228725"/>
          </a:xfrm>
          <a:prstGeom prst="rect">
            <a:avLst/>
          </a:prstGeom>
        </p:spPr>
      </p:pic>
      <p:pic>
        <p:nvPicPr>
          <p:cNvPr id="12" name="Picture 11" descr="fdio_huawe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84" y="1905981"/>
            <a:ext cx="2000250" cy="1228725"/>
          </a:xfrm>
          <a:prstGeom prst="rect">
            <a:avLst/>
          </a:prstGeom>
        </p:spPr>
      </p:pic>
      <p:pic>
        <p:nvPicPr>
          <p:cNvPr id="13" name="Picture 12" descr="comcast-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13" y="1747199"/>
            <a:ext cx="2000250" cy="1228725"/>
          </a:xfrm>
          <a:prstGeom prst="rect">
            <a:avLst/>
          </a:prstGeom>
        </p:spPr>
      </p:pic>
      <p:pic>
        <p:nvPicPr>
          <p:cNvPr id="14" name="Picture 13" descr="fdio_redh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936" y="3885911"/>
            <a:ext cx="2000250" cy="1228725"/>
          </a:xfrm>
          <a:prstGeom prst="rect">
            <a:avLst/>
          </a:prstGeom>
        </p:spPr>
      </p:pic>
      <p:pic>
        <p:nvPicPr>
          <p:cNvPr id="16" name="Picture 15" descr="netgate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59" y="2944228"/>
            <a:ext cx="2114550" cy="1028700"/>
          </a:xfrm>
          <a:prstGeom prst="rect">
            <a:avLst/>
          </a:prstGeom>
        </p:spPr>
      </p:pic>
      <p:pic>
        <p:nvPicPr>
          <p:cNvPr id="17" name="Picture 16" descr="kalray_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253" y="3549965"/>
            <a:ext cx="2846070" cy="685800"/>
          </a:xfrm>
          <a:prstGeom prst="rect">
            <a:avLst/>
          </a:prstGeom>
        </p:spPr>
      </p:pic>
      <p:pic>
        <p:nvPicPr>
          <p:cNvPr id="18" name="Picture 17" descr="upc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83" y="3537805"/>
            <a:ext cx="998528" cy="9985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36714" y="4554161"/>
            <a:ext cx="21611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/>
              <a:t>Universitat</a:t>
            </a:r>
            <a:r>
              <a:rPr lang="en-US" sz="900" dirty="0"/>
              <a:t> </a:t>
            </a:r>
            <a:r>
              <a:rPr lang="en-US" sz="900" dirty="0" err="1"/>
              <a:t>Politècnica</a:t>
            </a:r>
            <a:r>
              <a:rPr lang="en-US" sz="900" dirty="0"/>
              <a:t> de </a:t>
            </a:r>
            <a:r>
              <a:rPr lang="en-US" sz="900" dirty="0" err="1"/>
              <a:t>Catalunya</a:t>
            </a:r>
            <a:r>
              <a:rPr lang="en-US" sz="900" dirty="0"/>
              <a:t> (UPC)</a:t>
            </a:r>
            <a:endParaRPr lang="en-US" sz="900" dirty="0"/>
          </a:p>
        </p:txBody>
      </p:sp>
      <p:pic>
        <p:nvPicPr>
          <p:cNvPr id="23" name="Picture 22" descr="fdio_ericsson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57" y="536377"/>
            <a:ext cx="2000250" cy="1228725"/>
          </a:xfrm>
          <a:prstGeom prst="rect">
            <a:avLst/>
          </a:prstGeom>
        </p:spPr>
      </p:pic>
      <p:pic>
        <p:nvPicPr>
          <p:cNvPr id="20" name="Picture 19" descr="logo_fdio_nx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22" y="2774076"/>
            <a:ext cx="1578929" cy="969913"/>
          </a:xfrm>
          <a:prstGeom prst="rect">
            <a:avLst/>
          </a:prstGeom>
        </p:spPr>
      </p:pic>
      <p:pic>
        <p:nvPicPr>
          <p:cNvPr id="3" name="Picture 2" descr="qosmos (1)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807" y="2305472"/>
            <a:ext cx="1943100" cy="342900"/>
          </a:xfrm>
          <a:prstGeom prst="rect">
            <a:avLst/>
          </a:prstGeom>
        </p:spPr>
      </p:pic>
      <p:pic>
        <p:nvPicPr>
          <p:cNvPr id="21" name="Picture 20" descr="fdio_inocyb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8" y="3614344"/>
            <a:ext cx="1490731" cy="915734"/>
          </a:xfrm>
          <a:prstGeom prst="rect">
            <a:avLst/>
          </a:prstGeom>
        </p:spPr>
      </p:pic>
      <p:pic>
        <p:nvPicPr>
          <p:cNvPr id="22" name="Picture 21" descr="fdio_calico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436" y="2534375"/>
            <a:ext cx="1473091" cy="904899"/>
          </a:xfrm>
          <a:prstGeom prst="rect">
            <a:avLst/>
          </a:prstGeom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307" y="820749"/>
            <a:ext cx="1133475" cy="800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72" y="1664712"/>
            <a:ext cx="876300" cy="5905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782186" y="2416469"/>
            <a:ext cx="5245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/>
              <a:t>Yandex</a:t>
            </a:r>
            <a:endParaRPr lang="en-US" sz="9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58" y="2476923"/>
            <a:ext cx="1261985" cy="814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747" y="3296963"/>
            <a:ext cx="1143000" cy="5238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33" y="2036735"/>
            <a:ext cx="1190625" cy="838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786" y="831157"/>
            <a:ext cx="1347521" cy="8277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20" y="1670765"/>
            <a:ext cx="1395678" cy="3721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38" y="1709858"/>
            <a:ext cx="781050" cy="78105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186824" y="2235494"/>
            <a:ext cx="4379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/>
              <a:t>Qiniu</a:t>
            </a:r>
            <a:endParaRPr lang="en-US" sz="9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017" y="3581546"/>
            <a:ext cx="1666875" cy="7524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980" y="2875744"/>
            <a:ext cx="1844879" cy="61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5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017\Intel\DPDK\Jpeg\DPDK Templates\Slid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2017\Intel\DPDK\Jpeg\DPDK Templates\Slid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2017\Intel\DPDK\Jpeg\DPDK Templates\Slid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92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374451"/>
            <a:ext cx="8520600" cy="5727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Packet</a:t>
            </a:r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Processing Budget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311700" y="1391777"/>
            <a:ext cx="8520600" cy="3908075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285743" indent="-285743">
              <a:buFont typeface="Arial" charset="0"/>
              <a:buChar char="•"/>
            </a:pPr>
            <a:endParaRPr lang="en-US" dirty="0" smtClean="0">
              <a:latin typeface="Baskerville" charset="0"/>
              <a:ea typeface="Baskerville" charset="0"/>
              <a:cs typeface="Baskerville" charset="0"/>
            </a:endParaRPr>
          </a:p>
          <a:p>
            <a:pPr marL="0" indent="0">
              <a:buNone/>
            </a:pPr>
            <a:endParaRPr lang="en-US" sz="3300" dirty="0">
              <a:latin typeface="Arial" charset="0"/>
              <a:ea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en-US" sz="3300" dirty="0">
                <a:latin typeface="Arial" charset="0"/>
                <a:ea typeface="Arial" charset="0"/>
                <a:cs typeface="Arial" charset="0"/>
              </a:rPr>
              <a:t>14 </a:t>
            </a:r>
            <a:r>
              <a:rPr lang="en-US" sz="3300" dirty="0" err="1">
                <a:latin typeface="Arial" charset="0"/>
                <a:ea typeface="Arial" charset="0"/>
                <a:cs typeface="Arial" charset="0"/>
              </a:rPr>
              <a:t>Mpps</a:t>
            </a:r>
            <a:r>
              <a:rPr lang="en-US" sz="3300" dirty="0">
                <a:latin typeface="Arial" charset="0"/>
                <a:ea typeface="Arial" charset="0"/>
                <a:cs typeface="Arial" charset="0"/>
              </a:rPr>
              <a:t> on 3.5 GHz CPU = 250 cycles per packet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236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7" y="654810"/>
            <a:ext cx="8672660" cy="4099458"/>
          </a:xfrm>
          <a:prstGeom prst="rect">
            <a:avLst/>
          </a:prstGeom>
        </p:spPr>
      </p:pic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01067" y="173161"/>
            <a:ext cx="8520600" cy="5727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Memory Read/Write latency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4571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/>
        </p:nvSpPr>
        <p:spPr>
          <a:xfrm>
            <a:off x="504265" y="2957187"/>
            <a:ext cx="7535620" cy="6062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3000" dirty="0"/>
              <a:t>Introducing VPP: the </a:t>
            </a:r>
            <a:r>
              <a:rPr lang="en-US" sz="3000" i="1" dirty="0"/>
              <a:t>vector packet processor</a:t>
            </a:r>
            <a:endParaRPr sz="30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DC79-E0A8-0840-A4ED-AACE5C039A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6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5456641" y="1452948"/>
            <a:ext cx="2995541" cy="2667762"/>
          </a:xfrm>
          <a:prstGeom prst="roundRect">
            <a:avLst>
              <a:gd name="adj" fmla="val 2586"/>
            </a:avLst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25"/>
            <a:endParaRPr lang="en-US" sz="1400" dirty="0" err="1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653" y="38230"/>
            <a:ext cx="7439585" cy="994172"/>
          </a:xfrm>
        </p:spPr>
        <p:txBody>
          <a:bodyPr>
            <a:noAutofit/>
          </a:bodyPr>
          <a:lstStyle/>
          <a:p>
            <a:r>
              <a:rPr lang="sv-SE" dirty="0" err="1" smtClean="0">
                <a:latin typeface="Arial" charset="0"/>
                <a:ea typeface="Arial" charset="0"/>
                <a:cs typeface="Arial" charset="0"/>
              </a:rPr>
              <a:t>Introducing</a:t>
            </a:r>
            <a:r>
              <a:rPr lang="sv-SE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sv-SE" dirty="0" smtClean="0">
                <a:latin typeface="Arial" charset="0"/>
                <a:ea typeface="Arial" charset="0"/>
                <a:cs typeface="Arial" charset="0"/>
              </a:rPr>
              <a:t>VPP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Content Placeholder 2"/>
          <p:cNvSpPr>
            <a:spLocks noGrp="1"/>
          </p:cNvSpPr>
          <p:nvPr>
            <p:ph sz="half" idx="1"/>
          </p:nvPr>
        </p:nvSpPr>
        <p:spPr>
          <a:xfrm>
            <a:off x="205208" y="839212"/>
            <a:ext cx="4666507" cy="3801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i="1" dirty="0"/>
              <a:t>Accelerating the </a:t>
            </a:r>
            <a:r>
              <a:rPr lang="en-GB" sz="1800" b="1" i="1" dirty="0" err="1"/>
              <a:t>dataplane</a:t>
            </a:r>
            <a:r>
              <a:rPr lang="en-GB" sz="1800" b="1" i="1" dirty="0"/>
              <a:t> since 2002</a:t>
            </a:r>
            <a:endParaRPr lang="en-US" sz="1800" b="1" i="1" dirty="0"/>
          </a:p>
          <a:p>
            <a:pPr marL="0" indent="0">
              <a:buNone/>
            </a:pPr>
            <a:r>
              <a:rPr lang="en-US" sz="1800" b="1" dirty="0"/>
              <a:t>Fast, Scalable and consistent</a:t>
            </a:r>
          </a:p>
          <a:p>
            <a:pPr lvl="1"/>
            <a:r>
              <a:rPr lang="en-US" sz="1500" dirty="0"/>
              <a:t>14+ </a:t>
            </a:r>
            <a:r>
              <a:rPr lang="en-US" sz="1500" dirty="0" err="1"/>
              <a:t>Mpps</a:t>
            </a:r>
            <a:r>
              <a:rPr lang="en-US" sz="1500" dirty="0"/>
              <a:t> </a:t>
            </a:r>
            <a:r>
              <a:rPr lang="en-US" sz="1500" dirty="0"/>
              <a:t>per core</a:t>
            </a:r>
          </a:p>
          <a:p>
            <a:pPr lvl="1"/>
            <a:r>
              <a:rPr lang="en-US" sz="1500" dirty="0"/>
              <a:t>Tested to </a:t>
            </a:r>
            <a:r>
              <a:rPr lang="en-US" sz="1500" dirty="0"/>
              <a:t>1TB</a:t>
            </a:r>
            <a:endParaRPr lang="en-US" sz="1500" dirty="0">
              <a:solidFill>
                <a:srgbClr val="FF0000"/>
              </a:solidFill>
            </a:endParaRPr>
          </a:p>
          <a:p>
            <a:pPr lvl="1"/>
            <a:r>
              <a:rPr lang="en-US" sz="1500" dirty="0"/>
              <a:t>Scalable </a:t>
            </a:r>
            <a:r>
              <a:rPr lang="en-US" sz="1500" dirty="0"/>
              <a:t>FIB: supporting millions of entries</a:t>
            </a:r>
          </a:p>
          <a:p>
            <a:pPr lvl="1"/>
            <a:r>
              <a:rPr lang="en-US" sz="1500" dirty="0"/>
              <a:t>0 packet drops, ~15µs </a:t>
            </a:r>
            <a:r>
              <a:rPr lang="en-US" sz="1500" dirty="0"/>
              <a:t>latency</a:t>
            </a:r>
          </a:p>
          <a:p>
            <a:pPr marL="0" indent="0">
              <a:buNone/>
            </a:pPr>
            <a:r>
              <a:rPr lang="en-GB" sz="1800" b="1" dirty="0"/>
              <a:t>Optimized</a:t>
            </a:r>
          </a:p>
          <a:p>
            <a:pPr lvl="1"/>
            <a:r>
              <a:rPr lang="en-GB" sz="1500" b="1" dirty="0"/>
              <a:t>DPDK </a:t>
            </a:r>
            <a:r>
              <a:rPr lang="en-GB" sz="1500" dirty="0"/>
              <a:t>for fast I/O</a:t>
            </a:r>
          </a:p>
          <a:p>
            <a:pPr lvl="1"/>
            <a:r>
              <a:rPr lang="en-GB" sz="1500" b="1" dirty="0"/>
              <a:t>ISA: </a:t>
            </a:r>
            <a:r>
              <a:rPr lang="en-GB" sz="1500" dirty="0"/>
              <a:t>SSE, </a:t>
            </a:r>
            <a:r>
              <a:rPr lang="en-GB" sz="1500" dirty="0"/>
              <a:t>AVX, </a:t>
            </a:r>
            <a:r>
              <a:rPr lang="en-GB" sz="1500" dirty="0"/>
              <a:t>AVX2, NEON ..</a:t>
            </a:r>
          </a:p>
          <a:p>
            <a:pPr lvl="1"/>
            <a:r>
              <a:rPr lang="en-GB" sz="1500" b="1" dirty="0"/>
              <a:t>IPC: </a:t>
            </a:r>
            <a:r>
              <a:rPr lang="en-GB" sz="1500" dirty="0"/>
              <a:t>Batching, no mode switching, no context switches, </a:t>
            </a:r>
            <a:r>
              <a:rPr lang="en-GB" sz="1500" dirty="0"/>
              <a:t>n</a:t>
            </a:r>
            <a:r>
              <a:rPr lang="en-GB" sz="1500" dirty="0"/>
              <a:t>on-blocking </a:t>
            </a:r>
          </a:p>
          <a:p>
            <a:pPr lvl="1"/>
            <a:r>
              <a:rPr lang="en-GB" sz="1500" b="1" dirty="0"/>
              <a:t>Multi-core:</a:t>
            </a:r>
            <a:r>
              <a:rPr lang="en-GB" sz="1500" dirty="0"/>
              <a:t> Cache and memory efficient</a:t>
            </a:r>
            <a:endParaRPr lang="en-US" sz="1500" dirty="0"/>
          </a:p>
          <a:p>
            <a:pPr marL="0" indent="0">
              <a:buNone/>
            </a:pPr>
            <a:r>
              <a:rPr lang="en-GB" sz="1800" dirty="0"/>
              <a:t/>
            </a:r>
            <a:br>
              <a:rPr lang="en-GB" sz="1800" dirty="0"/>
            </a:br>
            <a:endParaRPr lang="en-US" sz="18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DC79-E0A8-0840-A4ED-AACE5C039A5C}" type="slidenum">
              <a:rPr lang="en-US" smtClean="0"/>
              <a:t>6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 bwMode="auto">
          <a:xfrm>
            <a:off x="5459944" y="4161403"/>
            <a:ext cx="2995541" cy="363725"/>
          </a:xfrm>
          <a:prstGeom prst="roundRect">
            <a:avLst>
              <a:gd name="adj" fmla="val 14758"/>
            </a:avLst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25"/>
            <a:r>
              <a:rPr lang="de-DE" sz="1400" dirty="0">
                <a:ea typeface="Arial" pitchFamily="-107" charset="0"/>
                <a:cs typeface="Arial" pitchFamily="-107" charset="0"/>
                <a:sym typeface="Arial" pitchFamily="-107" charset="0"/>
              </a:rPr>
              <a:t>Network </a:t>
            </a:r>
            <a:r>
              <a:rPr lang="de-DE" sz="1400" dirty="0">
                <a:ea typeface="Arial" pitchFamily="-107" charset="0"/>
                <a:cs typeface="Arial" pitchFamily="-107" charset="0"/>
                <a:sym typeface="Arial" pitchFamily="-107" charset="0"/>
              </a:rPr>
              <a:t>I/O</a:t>
            </a:r>
            <a:endParaRPr lang="en-US" sz="1400" dirty="0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1962" y="1473744"/>
            <a:ext cx="18528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25"/>
            <a:r>
              <a:rPr lang="de-DE" sz="1400" dirty="0">
                <a:ea typeface="Arial" pitchFamily="-107" charset="0"/>
                <a:cs typeface="Arial" pitchFamily="-107" charset="0"/>
                <a:sym typeface="Arial" pitchFamily="-107" charset="0"/>
              </a:rPr>
              <a:t>Packet Processing: VPP</a:t>
            </a:r>
            <a:endParaRPr lang="en-US" sz="1400" dirty="0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456641" y="1042800"/>
            <a:ext cx="2995541" cy="363725"/>
          </a:xfrm>
          <a:prstGeom prst="roundRect">
            <a:avLst>
              <a:gd name="adj" fmla="val 14758"/>
            </a:avLst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25"/>
            <a:r>
              <a:rPr lang="de-DE" sz="1400" dirty="0">
                <a:ea typeface="Arial" pitchFamily="-107" charset="0"/>
                <a:cs typeface="Arial" pitchFamily="-107" charset="0"/>
                <a:sym typeface="Arial" pitchFamily="-107" charset="0"/>
              </a:rPr>
              <a:t>Management </a:t>
            </a:r>
            <a:r>
              <a:rPr lang="de-DE" sz="1400" dirty="0">
                <a:ea typeface="Arial" pitchFamily="-107" charset="0"/>
                <a:cs typeface="Arial" pitchFamily="-107" charset="0"/>
                <a:sym typeface="Arial" pitchFamily="-107" charset="0"/>
              </a:rPr>
              <a:t>Agent</a:t>
            </a:r>
            <a:endParaRPr lang="en-US" sz="1400" dirty="0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5494625" y="861141"/>
            <a:ext cx="1016277" cy="267090"/>
          </a:xfrm>
          <a:prstGeom prst="roundRect">
            <a:avLst>
              <a:gd name="adj" fmla="val 14758"/>
            </a:avLst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lIns="0" tIns="45720" rIns="0" bIns="45720" rtlCol="0" anchor="ctr"/>
          <a:lstStyle/>
          <a:p>
            <a:pPr algn="ctr" defTabSz="514325"/>
            <a:r>
              <a:rPr lang="de-DE" sz="1000" dirty="0">
                <a:ea typeface="Arial" pitchFamily="-107" charset="0"/>
                <a:cs typeface="Arial" pitchFamily="-107" charset="0"/>
                <a:sym typeface="Arial" pitchFamily="-107" charset="0"/>
              </a:rPr>
              <a:t>Netconf/Yang</a:t>
            </a:r>
            <a:endParaRPr lang="en-US" sz="1000" dirty="0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6560269" y="861141"/>
            <a:ext cx="954452" cy="253532"/>
          </a:xfrm>
          <a:prstGeom prst="roundRect">
            <a:avLst>
              <a:gd name="adj" fmla="val 14758"/>
            </a:avLst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25"/>
            <a:r>
              <a:rPr lang="de-DE" sz="1000" dirty="0">
                <a:ea typeface="Arial" pitchFamily="-107" charset="0"/>
                <a:cs typeface="Arial" pitchFamily="-107" charset="0"/>
                <a:sym typeface="Arial" pitchFamily="-107" charset="0"/>
              </a:rPr>
              <a:t>REST</a:t>
            </a:r>
            <a:endParaRPr lang="en-US" sz="1000" dirty="0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552586" y="839212"/>
            <a:ext cx="806599" cy="275461"/>
          </a:xfrm>
          <a:prstGeom prst="roundRect">
            <a:avLst>
              <a:gd name="adj" fmla="val 14758"/>
            </a:avLst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25"/>
            <a:r>
              <a:rPr lang="de-DE" sz="1000" dirty="0">
                <a:ea typeface="Arial" pitchFamily="-107" charset="0"/>
                <a:cs typeface="Arial" pitchFamily="-107" charset="0"/>
                <a:sym typeface="Arial" pitchFamily="-107" charset="0"/>
              </a:rPr>
              <a:t>...</a:t>
            </a:r>
            <a:endParaRPr lang="en-US" sz="1000" dirty="0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14" name="Up-Down Arrow 13"/>
          <p:cNvSpPr/>
          <p:nvPr/>
        </p:nvSpPr>
        <p:spPr bwMode="auto">
          <a:xfrm>
            <a:off x="5610911" y="683453"/>
            <a:ext cx="173736" cy="231200"/>
          </a:xfrm>
          <a:prstGeom prst="upDownArrow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25"/>
            <a:endParaRPr lang="en-US" sz="1000" dirty="0" err="1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15" name="Up-Down Arrow 14"/>
          <p:cNvSpPr/>
          <p:nvPr/>
        </p:nvSpPr>
        <p:spPr bwMode="auto">
          <a:xfrm>
            <a:off x="6599646" y="683453"/>
            <a:ext cx="173736" cy="231200"/>
          </a:xfrm>
          <a:prstGeom prst="upDownArrow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25"/>
            <a:endParaRPr lang="en-US" sz="1000" dirty="0" err="1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16" name="Up-Down Arrow 15"/>
          <p:cNvSpPr/>
          <p:nvPr/>
        </p:nvSpPr>
        <p:spPr bwMode="auto">
          <a:xfrm>
            <a:off x="7512578" y="683453"/>
            <a:ext cx="173736" cy="231200"/>
          </a:xfrm>
          <a:prstGeom prst="upDownArrow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25"/>
            <a:endParaRPr lang="en-US" sz="1000" dirty="0" err="1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6" name="Up-Down Arrow 25"/>
          <p:cNvSpPr/>
          <p:nvPr/>
        </p:nvSpPr>
        <p:spPr bwMode="auto">
          <a:xfrm>
            <a:off x="6893359" y="4051075"/>
            <a:ext cx="173736" cy="181478"/>
          </a:xfrm>
          <a:prstGeom prst="upDownArrow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25"/>
            <a:endParaRPr lang="en-US" sz="1000" dirty="0" err="1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7" name="Up-Down Arrow 26"/>
          <p:cNvSpPr/>
          <p:nvPr/>
        </p:nvSpPr>
        <p:spPr bwMode="auto">
          <a:xfrm>
            <a:off x="6890056" y="1345185"/>
            <a:ext cx="173736" cy="181478"/>
          </a:xfrm>
          <a:prstGeom prst="upDownArrow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25"/>
            <a:endParaRPr lang="en-US" sz="1000" dirty="0" err="1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725" y="1757174"/>
            <a:ext cx="2276696" cy="2333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6BBAA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597554" y="4380079"/>
            <a:ext cx="481319" cy="32142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6BBAA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686376" y="4445287"/>
            <a:ext cx="481319" cy="32142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6BBAA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756540" y="4380079"/>
            <a:ext cx="481319" cy="3214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6BBAA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845362" y="4445287"/>
            <a:ext cx="481319" cy="3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1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2819"/>
            <a:ext cx="7439585" cy="994172"/>
          </a:xfrm>
        </p:spPr>
        <p:txBody>
          <a:bodyPr>
            <a:noAutofit/>
          </a:bodyPr>
          <a:lstStyle/>
          <a:p>
            <a:r>
              <a:rPr lang="sv-SE" dirty="0">
                <a:latin typeface="Arial" charset="0"/>
                <a:ea typeface="Arial" charset="0"/>
                <a:cs typeface="Arial" charset="0"/>
              </a:rPr>
              <a:t>Introducing VPP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53717" y="1002560"/>
            <a:ext cx="4314301" cy="3756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b="1" dirty="0"/>
              <a:t>Extensible and Flexible</a:t>
            </a:r>
            <a:r>
              <a:rPr lang="en-US" sz="1500" dirty="0"/>
              <a:t> </a:t>
            </a:r>
            <a:r>
              <a:rPr lang="en-US" sz="1500" b="1" dirty="0"/>
              <a:t>m</a:t>
            </a:r>
            <a:r>
              <a:rPr lang="en-US" sz="1500" b="1" dirty="0"/>
              <a:t>odular design</a:t>
            </a:r>
          </a:p>
          <a:p>
            <a:r>
              <a:rPr lang="en-US" sz="1500" dirty="0"/>
              <a:t>Implement as a directed </a:t>
            </a:r>
            <a:r>
              <a:rPr lang="en-US" sz="1500" dirty="0"/>
              <a:t>graph of </a:t>
            </a:r>
            <a:r>
              <a:rPr lang="en-US" sz="1500" dirty="0"/>
              <a:t>nodes</a:t>
            </a:r>
          </a:p>
          <a:p>
            <a:r>
              <a:rPr lang="en-GB" sz="1500" dirty="0"/>
              <a:t>Extensible with plugins, plugins are equal citizens.</a:t>
            </a:r>
          </a:p>
          <a:p>
            <a:r>
              <a:rPr lang="en-GB" sz="1500" dirty="0"/>
              <a:t>Configurable via CP and CLI</a:t>
            </a:r>
            <a:endParaRPr lang="en-US" sz="1500" b="1" dirty="0"/>
          </a:p>
          <a:p>
            <a:pPr marL="0" indent="0">
              <a:buNone/>
            </a:pPr>
            <a:r>
              <a:rPr lang="en-US" sz="1500" b="1" dirty="0"/>
              <a:t>Developer friendly</a:t>
            </a:r>
          </a:p>
          <a:p>
            <a:r>
              <a:rPr lang="en-GB" sz="1500" dirty="0"/>
              <a:t>Deep introspection with counters and tracing facilities.</a:t>
            </a:r>
          </a:p>
          <a:p>
            <a:r>
              <a:rPr lang="en-GB" sz="1500" dirty="0"/>
              <a:t>R</a:t>
            </a:r>
            <a:r>
              <a:rPr lang="en-GB" sz="1500" dirty="0"/>
              <a:t>untime counters with IPC and errors information.</a:t>
            </a:r>
          </a:p>
          <a:p>
            <a:r>
              <a:rPr lang="en-GB" sz="1500" dirty="0"/>
              <a:t>Pipeline tracing facilities, life-of-a-packet. </a:t>
            </a:r>
          </a:p>
          <a:p>
            <a:r>
              <a:rPr lang="en-GB" sz="1500" dirty="0"/>
              <a:t>Developed using standard toolchains.</a:t>
            </a:r>
          </a:p>
          <a:p>
            <a:endParaRPr lang="en-US" sz="15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DC79-E0A8-0840-A4ED-AACE5C039A5C}" type="slidenum">
              <a:rPr lang="en-US" smtClean="0"/>
              <a:t>7</a:t>
            </a:fld>
            <a:endParaRPr lang="en-US"/>
          </a:p>
        </p:txBody>
      </p:sp>
      <p:sp>
        <p:nvSpPr>
          <p:cNvPr id="25" name="Rounded Rectangle 24"/>
          <p:cNvSpPr/>
          <p:nvPr/>
        </p:nvSpPr>
        <p:spPr bwMode="auto">
          <a:xfrm>
            <a:off x="5456641" y="1452948"/>
            <a:ext cx="2995541" cy="2667762"/>
          </a:xfrm>
          <a:prstGeom prst="roundRect">
            <a:avLst>
              <a:gd name="adj" fmla="val 2586"/>
            </a:avLst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25"/>
            <a:endParaRPr lang="en-US" sz="1400" dirty="0" err="1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5459944" y="4161403"/>
            <a:ext cx="2995541" cy="363725"/>
          </a:xfrm>
          <a:prstGeom prst="roundRect">
            <a:avLst>
              <a:gd name="adj" fmla="val 14758"/>
            </a:avLst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25"/>
            <a:r>
              <a:rPr lang="de-DE" sz="1400" dirty="0">
                <a:ea typeface="Arial" pitchFamily="-107" charset="0"/>
                <a:cs typeface="Arial" pitchFamily="-107" charset="0"/>
                <a:sym typeface="Arial" pitchFamily="-107" charset="0"/>
              </a:rPr>
              <a:t>Network </a:t>
            </a:r>
            <a:r>
              <a:rPr lang="de-DE" sz="1400" dirty="0">
                <a:ea typeface="Arial" pitchFamily="-107" charset="0"/>
                <a:cs typeface="Arial" pitchFamily="-107" charset="0"/>
                <a:sym typeface="Arial" pitchFamily="-107" charset="0"/>
              </a:rPr>
              <a:t>I/O</a:t>
            </a:r>
            <a:endParaRPr lang="en-US" sz="1400" dirty="0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81962" y="1473744"/>
            <a:ext cx="18528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25"/>
            <a:r>
              <a:rPr lang="de-DE" sz="1400" dirty="0">
                <a:ea typeface="Arial" pitchFamily="-107" charset="0"/>
                <a:cs typeface="Arial" pitchFamily="-107" charset="0"/>
                <a:sym typeface="Arial" pitchFamily="-107" charset="0"/>
              </a:rPr>
              <a:t>Packet Processing: VPP</a:t>
            </a:r>
            <a:endParaRPr lang="en-US" sz="1400" dirty="0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5456641" y="1042800"/>
            <a:ext cx="2995541" cy="363725"/>
          </a:xfrm>
          <a:prstGeom prst="roundRect">
            <a:avLst>
              <a:gd name="adj" fmla="val 14758"/>
            </a:avLst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25"/>
            <a:r>
              <a:rPr lang="de-DE" sz="1400" dirty="0">
                <a:ea typeface="Arial" pitchFamily="-107" charset="0"/>
                <a:cs typeface="Arial" pitchFamily="-107" charset="0"/>
                <a:sym typeface="Arial" pitchFamily="-107" charset="0"/>
              </a:rPr>
              <a:t>Management </a:t>
            </a:r>
            <a:r>
              <a:rPr lang="de-DE" sz="1400" dirty="0">
                <a:ea typeface="Arial" pitchFamily="-107" charset="0"/>
                <a:cs typeface="Arial" pitchFamily="-107" charset="0"/>
                <a:sym typeface="Arial" pitchFamily="-107" charset="0"/>
              </a:rPr>
              <a:t>Agent</a:t>
            </a:r>
            <a:endParaRPr lang="en-US" sz="1400" dirty="0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3" name="Rounded Rectangle 32"/>
          <p:cNvSpPr/>
          <p:nvPr/>
        </p:nvSpPr>
        <p:spPr bwMode="auto">
          <a:xfrm>
            <a:off x="5494625" y="861141"/>
            <a:ext cx="1016277" cy="267090"/>
          </a:xfrm>
          <a:prstGeom prst="roundRect">
            <a:avLst>
              <a:gd name="adj" fmla="val 14758"/>
            </a:avLst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lIns="0" tIns="45720" rIns="0" bIns="45720" rtlCol="0" anchor="ctr"/>
          <a:lstStyle/>
          <a:p>
            <a:pPr algn="ctr" defTabSz="514325"/>
            <a:r>
              <a:rPr lang="de-DE" sz="1000" dirty="0">
                <a:ea typeface="Arial" pitchFamily="-107" charset="0"/>
                <a:cs typeface="Arial" pitchFamily="-107" charset="0"/>
                <a:sym typeface="Arial" pitchFamily="-107" charset="0"/>
              </a:rPr>
              <a:t>Netconf/Yang</a:t>
            </a:r>
            <a:endParaRPr lang="en-US" sz="1000" dirty="0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47" name="Rounded Rectangle 46"/>
          <p:cNvSpPr/>
          <p:nvPr/>
        </p:nvSpPr>
        <p:spPr bwMode="auto">
          <a:xfrm>
            <a:off x="6560269" y="861141"/>
            <a:ext cx="954452" cy="253532"/>
          </a:xfrm>
          <a:prstGeom prst="roundRect">
            <a:avLst>
              <a:gd name="adj" fmla="val 14758"/>
            </a:avLst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25"/>
            <a:r>
              <a:rPr lang="de-DE" sz="1000" dirty="0">
                <a:ea typeface="Arial" pitchFamily="-107" charset="0"/>
                <a:cs typeface="Arial" pitchFamily="-107" charset="0"/>
                <a:sym typeface="Arial" pitchFamily="-107" charset="0"/>
              </a:rPr>
              <a:t>REST</a:t>
            </a:r>
            <a:endParaRPr lang="en-US" sz="1000" dirty="0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48" name="Rounded Rectangle 47"/>
          <p:cNvSpPr/>
          <p:nvPr/>
        </p:nvSpPr>
        <p:spPr bwMode="auto">
          <a:xfrm>
            <a:off x="7552586" y="839212"/>
            <a:ext cx="806599" cy="275461"/>
          </a:xfrm>
          <a:prstGeom prst="roundRect">
            <a:avLst>
              <a:gd name="adj" fmla="val 14758"/>
            </a:avLst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25"/>
            <a:r>
              <a:rPr lang="de-DE" sz="1000" dirty="0">
                <a:ea typeface="Arial" pitchFamily="-107" charset="0"/>
                <a:cs typeface="Arial" pitchFamily="-107" charset="0"/>
                <a:sym typeface="Arial" pitchFamily="-107" charset="0"/>
              </a:rPr>
              <a:t>...</a:t>
            </a:r>
            <a:endParaRPr lang="en-US" sz="1000" dirty="0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49" name="Up-Down Arrow 48"/>
          <p:cNvSpPr/>
          <p:nvPr/>
        </p:nvSpPr>
        <p:spPr bwMode="auto">
          <a:xfrm>
            <a:off x="5610911" y="683453"/>
            <a:ext cx="173736" cy="231200"/>
          </a:xfrm>
          <a:prstGeom prst="upDownArrow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25"/>
            <a:endParaRPr lang="en-US" sz="1000" dirty="0" err="1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50" name="Up-Down Arrow 49"/>
          <p:cNvSpPr/>
          <p:nvPr/>
        </p:nvSpPr>
        <p:spPr bwMode="auto">
          <a:xfrm>
            <a:off x="6599646" y="683453"/>
            <a:ext cx="173736" cy="231200"/>
          </a:xfrm>
          <a:prstGeom prst="upDownArrow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25"/>
            <a:endParaRPr lang="en-US" sz="1000" dirty="0" err="1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51" name="Up-Down Arrow 50"/>
          <p:cNvSpPr/>
          <p:nvPr/>
        </p:nvSpPr>
        <p:spPr bwMode="auto">
          <a:xfrm>
            <a:off x="7512578" y="683453"/>
            <a:ext cx="173736" cy="231200"/>
          </a:xfrm>
          <a:prstGeom prst="upDownArrow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25"/>
            <a:endParaRPr lang="en-US" sz="1000" dirty="0" err="1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52" name="Up-Down Arrow 51"/>
          <p:cNvSpPr/>
          <p:nvPr/>
        </p:nvSpPr>
        <p:spPr bwMode="auto">
          <a:xfrm>
            <a:off x="6893359" y="4051075"/>
            <a:ext cx="173736" cy="181478"/>
          </a:xfrm>
          <a:prstGeom prst="upDownArrow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25"/>
            <a:endParaRPr lang="en-US" sz="1000" dirty="0" err="1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53" name="Up-Down Arrow 52"/>
          <p:cNvSpPr/>
          <p:nvPr/>
        </p:nvSpPr>
        <p:spPr bwMode="auto">
          <a:xfrm>
            <a:off x="6890056" y="1345185"/>
            <a:ext cx="173736" cy="181478"/>
          </a:xfrm>
          <a:prstGeom prst="upDownArrow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25"/>
            <a:endParaRPr lang="en-US" sz="1000" dirty="0" err="1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725" y="1757174"/>
            <a:ext cx="2276696" cy="23332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6BBAA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597554" y="4380079"/>
            <a:ext cx="481319" cy="32142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6BBAA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686376" y="4445287"/>
            <a:ext cx="481319" cy="32142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6BBAA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756540" y="4380079"/>
            <a:ext cx="481319" cy="32142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6BBAA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845362" y="4445287"/>
            <a:ext cx="481319" cy="3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dirty="0">
                <a:latin typeface="Arial" charset="0"/>
                <a:ea typeface="Arial" charset="0"/>
                <a:cs typeface="Arial" charset="0"/>
              </a:rPr>
              <a:t>Introducing VPP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Content Placeholder 2"/>
          <p:cNvSpPr>
            <a:spLocks noGrp="1"/>
          </p:cNvSpPr>
          <p:nvPr>
            <p:ph sz="half" idx="1"/>
          </p:nvPr>
        </p:nvSpPr>
        <p:spPr>
          <a:xfrm>
            <a:off x="564423" y="1111832"/>
            <a:ext cx="4730515" cy="40879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Fully featured</a:t>
            </a:r>
          </a:p>
          <a:p>
            <a:pPr lvl="1"/>
            <a:r>
              <a:rPr lang="en-GB" sz="1500" b="1" dirty="0"/>
              <a:t>L2: </a:t>
            </a:r>
            <a:r>
              <a:rPr lang="en-GB" sz="1500" dirty="0" err="1"/>
              <a:t>VLan</a:t>
            </a:r>
            <a:r>
              <a:rPr lang="en-GB" sz="1500" dirty="0"/>
              <a:t>, Q-in-Q, Bridge Domains, LLDP ...</a:t>
            </a:r>
          </a:p>
          <a:p>
            <a:pPr lvl="1"/>
            <a:r>
              <a:rPr lang="en-GB" sz="1500" b="1" dirty="0"/>
              <a:t>L3: </a:t>
            </a:r>
            <a:r>
              <a:rPr lang="en-GB" sz="1500" dirty="0"/>
              <a:t>IPv4, GRE, VXLAN, DHCP, IPSEC …</a:t>
            </a:r>
          </a:p>
          <a:p>
            <a:pPr lvl="1"/>
            <a:r>
              <a:rPr lang="en-GB" sz="1500" b="1" dirty="0"/>
              <a:t>L3: </a:t>
            </a:r>
            <a:r>
              <a:rPr lang="en-GB" sz="1500" dirty="0"/>
              <a:t>IPv6, Discovery, Segment Routing …</a:t>
            </a:r>
          </a:p>
          <a:p>
            <a:pPr lvl="1"/>
            <a:r>
              <a:rPr lang="en-GB" sz="1500" b="1" dirty="0"/>
              <a:t>CP: </a:t>
            </a:r>
            <a:r>
              <a:rPr lang="en-GB" sz="1500" dirty="0"/>
              <a:t>CLI, IKEv2 …</a:t>
            </a:r>
            <a:endParaRPr lang="en-GB" sz="1500" b="1" dirty="0"/>
          </a:p>
          <a:p>
            <a:pPr marL="0" indent="0">
              <a:buNone/>
            </a:pPr>
            <a:r>
              <a:rPr lang="en-GB" sz="1800" b="1" dirty="0"/>
              <a:t>Integrated</a:t>
            </a:r>
          </a:p>
          <a:p>
            <a:pPr lvl="1"/>
            <a:r>
              <a:rPr lang="en-GB" sz="1500" dirty="0"/>
              <a:t>Language bindings</a:t>
            </a:r>
            <a:endParaRPr lang="en-GB" sz="1500" b="1" dirty="0"/>
          </a:p>
          <a:p>
            <a:pPr lvl="1"/>
            <a:r>
              <a:rPr lang="en-GB" sz="1500" dirty="0"/>
              <a:t>Open Stack/ODL (</a:t>
            </a:r>
            <a:r>
              <a:rPr lang="en-GB" sz="1500" dirty="0" err="1"/>
              <a:t>Netconf</a:t>
            </a:r>
            <a:r>
              <a:rPr lang="en-GB" sz="1500" dirty="0"/>
              <a:t>/Yang)</a:t>
            </a:r>
          </a:p>
          <a:p>
            <a:pPr lvl="1"/>
            <a:r>
              <a:rPr lang="en-GB" sz="1500" dirty="0"/>
              <a:t>Kubernetes/</a:t>
            </a:r>
            <a:r>
              <a:rPr lang="en-GB" sz="1500" dirty="0" err="1"/>
              <a:t>Flanel</a:t>
            </a:r>
            <a:r>
              <a:rPr lang="en-GB" sz="1500" dirty="0"/>
              <a:t> (Python API)</a:t>
            </a:r>
          </a:p>
          <a:p>
            <a:pPr lvl="1"/>
            <a:r>
              <a:rPr lang="en-GB" sz="1500" dirty="0"/>
              <a:t>OSV Packaging</a:t>
            </a:r>
            <a:br>
              <a:rPr lang="en-GB" sz="1500" dirty="0"/>
            </a:br>
            <a:endParaRPr lang="en-US" sz="15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0DC79-E0A8-0840-A4ED-AACE5C039A5C}" type="slidenum">
              <a:rPr lang="en-US" smtClean="0"/>
              <a:t>8</a:t>
            </a:fld>
            <a:endParaRPr lang="en-US"/>
          </a:p>
        </p:txBody>
      </p:sp>
      <p:sp>
        <p:nvSpPr>
          <p:cNvPr id="22" name="Rounded Rectangle 21"/>
          <p:cNvSpPr/>
          <p:nvPr/>
        </p:nvSpPr>
        <p:spPr bwMode="auto">
          <a:xfrm>
            <a:off x="5456641" y="1452948"/>
            <a:ext cx="2995541" cy="2667762"/>
          </a:xfrm>
          <a:prstGeom prst="roundRect">
            <a:avLst>
              <a:gd name="adj" fmla="val 2586"/>
            </a:avLst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25"/>
            <a:endParaRPr lang="en-US" sz="1400" dirty="0" err="1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5459944" y="4161403"/>
            <a:ext cx="2995541" cy="363725"/>
          </a:xfrm>
          <a:prstGeom prst="roundRect">
            <a:avLst>
              <a:gd name="adj" fmla="val 14758"/>
            </a:avLst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25"/>
            <a:r>
              <a:rPr lang="de-DE" sz="1400" dirty="0">
                <a:ea typeface="Arial" pitchFamily="-107" charset="0"/>
                <a:cs typeface="Arial" pitchFamily="-107" charset="0"/>
                <a:sym typeface="Arial" pitchFamily="-107" charset="0"/>
              </a:rPr>
              <a:t>Network </a:t>
            </a:r>
            <a:r>
              <a:rPr lang="de-DE" sz="1400" dirty="0">
                <a:ea typeface="Arial" pitchFamily="-107" charset="0"/>
                <a:cs typeface="Arial" pitchFamily="-107" charset="0"/>
                <a:sym typeface="Arial" pitchFamily="-107" charset="0"/>
              </a:rPr>
              <a:t>I/O</a:t>
            </a:r>
            <a:endParaRPr lang="en-US" sz="1400" dirty="0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81962" y="1473744"/>
            <a:ext cx="18528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25"/>
            <a:r>
              <a:rPr lang="de-DE" sz="1400" dirty="0">
                <a:ea typeface="Arial" pitchFamily="-107" charset="0"/>
                <a:cs typeface="Arial" pitchFamily="-107" charset="0"/>
                <a:sym typeface="Arial" pitchFamily="-107" charset="0"/>
              </a:rPr>
              <a:t>Packet Processing: VPP</a:t>
            </a:r>
            <a:endParaRPr lang="en-US" sz="1400" dirty="0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5456641" y="1042800"/>
            <a:ext cx="2995541" cy="363725"/>
          </a:xfrm>
          <a:prstGeom prst="roundRect">
            <a:avLst>
              <a:gd name="adj" fmla="val 14758"/>
            </a:avLst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25"/>
            <a:r>
              <a:rPr lang="de-DE" sz="1400" dirty="0">
                <a:ea typeface="Arial" pitchFamily="-107" charset="0"/>
                <a:cs typeface="Arial" pitchFamily="-107" charset="0"/>
                <a:sym typeface="Arial" pitchFamily="-107" charset="0"/>
              </a:rPr>
              <a:t>Management </a:t>
            </a:r>
            <a:r>
              <a:rPr lang="de-DE" sz="1400" dirty="0">
                <a:ea typeface="Arial" pitchFamily="-107" charset="0"/>
                <a:cs typeface="Arial" pitchFamily="-107" charset="0"/>
                <a:sym typeface="Arial" pitchFamily="-107" charset="0"/>
              </a:rPr>
              <a:t>Agent</a:t>
            </a:r>
            <a:endParaRPr lang="en-US" sz="1400" dirty="0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5494625" y="861141"/>
            <a:ext cx="1016277" cy="267090"/>
          </a:xfrm>
          <a:prstGeom prst="roundRect">
            <a:avLst>
              <a:gd name="adj" fmla="val 14758"/>
            </a:avLst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lIns="0" tIns="45720" rIns="0" bIns="45720" rtlCol="0" anchor="ctr"/>
          <a:lstStyle/>
          <a:p>
            <a:pPr algn="ctr" defTabSz="514325"/>
            <a:r>
              <a:rPr lang="de-DE" sz="1000" dirty="0">
                <a:ea typeface="Arial" pitchFamily="-107" charset="0"/>
                <a:cs typeface="Arial" pitchFamily="-107" charset="0"/>
                <a:sym typeface="Arial" pitchFamily="-107" charset="0"/>
              </a:rPr>
              <a:t>Netconf/Yang</a:t>
            </a:r>
            <a:endParaRPr lang="en-US" sz="1000" dirty="0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6560269" y="861141"/>
            <a:ext cx="954452" cy="253532"/>
          </a:xfrm>
          <a:prstGeom prst="roundRect">
            <a:avLst>
              <a:gd name="adj" fmla="val 14758"/>
            </a:avLst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25"/>
            <a:r>
              <a:rPr lang="de-DE" sz="1000" dirty="0">
                <a:ea typeface="Arial" pitchFamily="-107" charset="0"/>
                <a:cs typeface="Arial" pitchFamily="-107" charset="0"/>
                <a:sym typeface="Arial" pitchFamily="-107" charset="0"/>
              </a:rPr>
              <a:t>REST</a:t>
            </a:r>
            <a:endParaRPr lang="en-US" sz="1000" dirty="0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7552586" y="839212"/>
            <a:ext cx="806599" cy="275461"/>
          </a:xfrm>
          <a:prstGeom prst="roundRect">
            <a:avLst>
              <a:gd name="adj" fmla="val 14758"/>
            </a:avLst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25"/>
            <a:r>
              <a:rPr lang="de-DE" sz="1000" dirty="0">
                <a:ea typeface="Arial" pitchFamily="-107" charset="0"/>
                <a:cs typeface="Arial" pitchFamily="-107" charset="0"/>
                <a:sym typeface="Arial" pitchFamily="-107" charset="0"/>
              </a:rPr>
              <a:t>...</a:t>
            </a:r>
            <a:endParaRPr lang="en-US" sz="1000" dirty="0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4" name="Up-Down Arrow 33"/>
          <p:cNvSpPr/>
          <p:nvPr/>
        </p:nvSpPr>
        <p:spPr bwMode="auto">
          <a:xfrm>
            <a:off x="5610911" y="683453"/>
            <a:ext cx="173736" cy="231200"/>
          </a:xfrm>
          <a:prstGeom prst="upDownArrow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25"/>
            <a:endParaRPr lang="en-US" sz="1000" dirty="0" err="1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6599646" y="683453"/>
            <a:ext cx="173736" cy="231200"/>
          </a:xfrm>
          <a:prstGeom prst="upDownArrow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25"/>
            <a:endParaRPr lang="en-US" sz="1000" dirty="0" err="1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8" name="Up-Down Arrow 37"/>
          <p:cNvSpPr/>
          <p:nvPr/>
        </p:nvSpPr>
        <p:spPr bwMode="auto">
          <a:xfrm>
            <a:off x="7512578" y="683453"/>
            <a:ext cx="173736" cy="231200"/>
          </a:xfrm>
          <a:prstGeom prst="upDownArrow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25"/>
            <a:endParaRPr lang="en-US" sz="1000" dirty="0" err="1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9" name="Up-Down Arrow 38"/>
          <p:cNvSpPr/>
          <p:nvPr/>
        </p:nvSpPr>
        <p:spPr bwMode="auto">
          <a:xfrm>
            <a:off x="6893359" y="4051075"/>
            <a:ext cx="173736" cy="181478"/>
          </a:xfrm>
          <a:prstGeom prst="upDownArrow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25"/>
            <a:endParaRPr lang="en-US" sz="1000" dirty="0" err="1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40" name="Up-Down Arrow 39"/>
          <p:cNvSpPr/>
          <p:nvPr/>
        </p:nvSpPr>
        <p:spPr bwMode="auto">
          <a:xfrm>
            <a:off x="6890056" y="1345185"/>
            <a:ext cx="173736" cy="181478"/>
          </a:xfrm>
          <a:prstGeom prst="upDownArrow">
            <a:avLst/>
          </a:prstGeom>
          <a:solidFill>
            <a:schemeClr val="bg1"/>
          </a:solidFill>
          <a:ln w="6350" cap="flat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25"/>
            <a:endParaRPr lang="en-US" sz="1000" dirty="0" err="1"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725" y="1757174"/>
            <a:ext cx="2276696" cy="233325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6BBAA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597554" y="4380079"/>
            <a:ext cx="481319" cy="32142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6BBAA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686376" y="4445287"/>
            <a:ext cx="481319" cy="32142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6BBAA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756540" y="4380079"/>
            <a:ext cx="481319" cy="32142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6BBAA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845362" y="4445287"/>
            <a:ext cx="481319" cy="3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162" y="348123"/>
            <a:ext cx="8345488" cy="73183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VPP in the Overall Stack</a:t>
            </a:r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29650" y="4642248"/>
            <a:ext cx="514350" cy="273844"/>
          </a:xfrm>
        </p:spPr>
        <p:txBody>
          <a:bodyPr/>
          <a:lstStyle/>
          <a:p>
            <a:fld id="{CFF69B97-F59E-A842-9C9E-9738B36A88E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994485" y="4222462"/>
            <a:ext cx="5337824" cy="458729"/>
          </a:xfrm>
          <a:prstGeom prst="roundRect">
            <a:avLst/>
          </a:prstGeom>
          <a:solidFill>
            <a:srgbClr val="0096D6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r>
              <a:rPr lang="en-US" sz="1013" dirty="0">
                <a:latin typeface="Arial"/>
                <a:cs typeface="Arial"/>
              </a:rPr>
              <a:t>Hardware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014429" y="786085"/>
            <a:ext cx="5337824" cy="458729"/>
          </a:xfrm>
          <a:prstGeom prst="roundRect">
            <a:avLst/>
          </a:prstGeom>
          <a:solidFill>
            <a:srgbClr val="0096D6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r>
              <a:rPr lang="en-US" sz="1013" dirty="0">
                <a:latin typeface="Arial"/>
                <a:cs typeface="Arial"/>
              </a:rPr>
              <a:t>Application Layer / App Server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014105" y="1302593"/>
            <a:ext cx="5337824" cy="458729"/>
          </a:xfrm>
          <a:prstGeom prst="roundRect">
            <a:avLst/>
          </a:prstGeom>
          <a:solidFill>
            <a:srgbClr val="0096D6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r>
              <a:rPr lang="en-US" sz="1013" dirty="0">
                <a:latin typeface="Arial"/>
                <a:cs typeface="Arial"/>
              </a:rPr>
              <a:t>VM/VIM Management Systems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014105" y="2267402"/>
            <a:ext cx="5337824" cy="458729"/>
          </a:xfrm>
          <a:prstGeom prst="roundRect">
            <a:avLst/>
          </a:prstGeom>
          <a:solidFill>
            <a:srgbClr val="0096D6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r>
              <a:rPr lang="en-US" sz="1013" dirty="0">
                <a:latin typeface="Arial"/>
                <a:cs typeface="Arial"/>
              </a:rPr>
              <a:t>Network Controller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014105" y="2767314"/>
            <a:ext cx="5337824" cy="458729"/>
          </a:xfrm>
          <a:prstGeom prst="roundRect">
            <a:avLst/>
          </a:prstGeom>
          <a:solidFill>
            <a:srgbClr val="0096D6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r>
              <a:rPr lang="en-US" sz="1013" dirty="0">
                <a:latin typeface="Arial"/>
                <a:cs typeface="Arial"/>
              </a:rPr>
              <a:t>Operating Systems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14105" y="3286072"/>
            <a:ext cx="5337824" cy="894459"/>
          </a:xfrm>
          <a:prstGeom prst="roundRect">
            <a:avLst/>
          </a:prstGeom>
          <a:solidFill>
            <a:srgbClr val="0096D6"/>
          </a:solidFill>
          <a:ln/>
          <a:effectLst>
            <a:glow rad="101600">
              <a:srgbClr val="6DAB4A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t" anchorCtr="0"/>
          <a:lstStyle/>
          <a:p>
            <a:pPr algn="ctr"/>
            <a:r>
              <a:rPr lang="en-US" sz="1013" dirty="0">
                <a:latin typeface="Arial"/>
                <a:cs typeface="Arial"/>
              </a:rPr>
              <a:t>Data Plane Services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183694" y="3740986"/>
            <a:ext cx="886805" cy="5411"/>
          </a:xfrm>
          <a:prstGeom prst="line">
            <a:avLst/>
          </a:prstGeom>
          <a:ln w="25400">
            <a:solidFill>
              <a:srgbClr val="6DB4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7614" y="3616705"/>
            <a:ext cx="887715" cy="248561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014105" y="1789282"/>
            <a:ext cx="5337824" cy="458729"/>
          </a:xfrm>
          <a:prstGeom prst="roundRect">
            <a:avLst/>
          </a:prstGeom>
          <a:solidFill>
            <a:srgbClr val="0096D6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r>
              <a:rPr lang="en-US" sz="1013" dirty="0">
                <a:latin typeface="Arial"/>
                <a:cs typeface="Arial"/>
              </a:rPr>
              <a:t>Orchestration 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816297" y="3649759"/>
            <a:ext cx="2367396" cy="458729"/>
          </a:xfrm>
          <a:prstGeom prst="roundRect">
            <a:avLst/>
          </a:prstGeom>
          <a:solidFill>
            <a:srgbClr val="0096D6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r>
              <a:rPr lang="en-US" sz="1013" dirty="0">
                <a:latin typeface="Arial"/>
                <a:cs typeface="Arial"/>
              </a:rPr>
              <a:t>Network IO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68287" y="3651105"/>
            <a:ext cx="4031197" cy="458729"/>
            <a:chOff x="891049" y="4868140"/>
            <a:chExt cx="5374929" cy="611638"/>
          </a:xfrm>
        </p:grpSpPr>
        <p:sp>
          <p:nvSpPr>
            <p:cNvPr id="28" name="TextBox 27"/>
            <p:cNvSpPr txBox="1"/>
            <p:nvPr/>
          </p:nvSpPr>
          <p:spPr>
            <a:xfrm>
              <a:off x="891049" y="4995195"/>
              <a:ext cx="500132" cy="284777"/>
            </a:xfrm>
            <a:prstGeom prst="rect">
              <a:avLst/>
            </a:prstGeom>
            <a:noFill/>
            <a:ln w="19050">
              <a:solidFill>
                <a:srgbClr val="008000"/>
              </a:solidFill>
              <a:prstDash val="dash"/>
            </a:ln>
          </p:spPr>
          <p:txBody>
            <a:bodyPr wrap="none" lIns="57148" tIns="28574" rIns="57148" bIns="28574" rtlCol="0">
              <a:spAutoFit/>
            </a:bodyPr>
            <a:lstStyle/>
            <a:p>
              <a:r>
                <a:rPr lang="en-US" sz="1013" dirty="0">
                  <a:solidFill>
                    <a:srgbClr val="008000"/>
                  </a:solidFill>
                  <a:latin typeface="Arial"/>
                  <a:cs typeface="Arial"/>
                </a:rPr>
                <a:t>VPP</a:t>
              </a:r>
              <a:endParaRPr lang="en-US" sz="1013" dirty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842418" y="4868140"/>
              <a:ext cx="3423560" cy="611638"/>
            </a:xfrm>
            <a:prstGeom prst="roundRect">
              <a:avLst/>
            </a:prstGeom>
            <a:solidFill>
              <a:srgbClr val="008CEA"/>
            </a:solidFill>
            <a:ln>
              <a:solidFill>
                <a:srgbClr val="008000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91436" tIns="45719" rIns="91436" bIns="45719" rtlCol="0" anchor="ctr"/>
            <a:lstStyle/>
            <a:p>
              <a:pPr algn="ctr"/>
              <a:r>
                <a:rPr lang="en-US" sz="1013" dirty="0">
                  <a:latin typeface="Arial"/>
                  <a:cs typeface="Arial"/>
                </a:rPr>
                <a:t>Packet Processing</a:t>
              </a:r>
            </a:p>
          </p:txBody>
        </p:sp>
        <p:cxnSp>
          <p:nvCxnSpPr>
            <p:cNvPr id="32" name="Straight Connector 31"/>
            <p:cNvCxnSpPr>
              <a:stCxn id="28" idx="3"/>
            </p:cNvCxnSpPr>
            <p:nvPr/>
          </p:nvCxnSpPr>
          <p:spPr>
            <a:xfrm>
              <a:off x="1391181" y="5137584"/>
              <a:ext cx="1451237" cy="34581"/>
            </a:xfrm>
            <a:prstGeom prst="line">
              <a:avLst/>
            </a:prstGeom>
            <a:ln w="254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765544" y="41254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7114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d.io vp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d.io vpp overview 24.03.18" id="{99B56AFF-C8DD-954B-AE6C-681BB52A1E26}" vid="{22E1940F-103F-B541-9A77-AC1119768FA2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d.io vpp overview 24.03.18" id="{99B56AFF-C8DD-954B-AE6C-681BB52A1E26}" vid="{5D30D9D9-3D27-8C40-9056-4D6B45DAF18F}"/>
    </a:ext>
  </a:extLst>
</a:theme>
</file>

<file path=ppt/theme/theme3.xml><?xml version="1.0" encoding="utf-8"?>
<a:theme xmlns:a="http://schemas.openxmlformats.org/drawingml/2006/main" name="CL-ioam">
  <a:themeElements>
    <a:clrScheme name="Cisco Live 2015">
      <a:dk1>
        <a:srgbClr val="676767"/>
      </a:dk1>
      <a:lt1>
        <a:srgbClr val="FFFFFF"/>
      </a:lt1>
      <a:dk2>
        <a:srgbClr val="A6A6A6"/>
      </a:dk2>
      <a:lt2>
        <a:srgbClr val="595959"/>
      </a:lt2>
      <a:accent1>
        <a:srgbClr val="00A3DE"/>
      </a:accent1>
      <a:accent2>
        <a:srgbClr val="F99D33"/>
      </a:accent2>
      <a:accent3>
        <a:srgbClr val="3DA649"/>
      </a:accent3>
      <a:accent4>
        <a:srgbClr val="F26122"/>
      </a:accent4>
      <a:accent5>
        <a:srgbClr val="0D868E"/>
      </a:accent5>
      <a:accent6>
        <a:srgbClr val="214794"/>
      </a:accent6>
      <a:hlink>
        <a:srgbClr val="2BA2D7"/>
      </a:hlink>
      <a:folHlink>
        <a:srgbClr val="2968AF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91440" tIns="45720" rIns="91440" bIns="4572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dirty="0" err="1" smtClean="0"/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L-ioam" id="{DB838C96-ECB9-4E4F-A396-036362FFDAFA}" vid="{1BC83648-A738-C248-A202-FD9413561CB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fd.io vpp</Template>
  <TotalTime>2751</TotalTime>
  <Words>1187</Words>
  <Application>Microsoft Macintosh PowerPoint</Application>
  <PresentationFormat>On-screen Show (16:9)</PresentationFormat>
  <Paragraphs>344</Paragraphs>
  <Slides>24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Apple LiGothic Medium</vt:lpstr>
      <vt:lpstr>Baskerville</vt:lpstr>
      <vt:lpstr>Calibri</vt:lpstr>
      <vt:lpstr>Calibri Light</vt:lpstr>
      <vt:lpstr>Century Gothic</vt:lpstr>
      <vt:lpstr>CiscoSans</vt:lpstr>
      <vt:lpstr>CiscoSans ExtraLight</vt:lpstr>
      <vt:lpstr>CiscoSans Thin</vt:lpstr>
      <vt:lpstr>Consolas</vt:lpstr>
      <vt:lpstr>ＭＳ Ｐゴシック</vt:lpstr>
      <vt:lpstr>Times New Roman</vt:lpstr>
      <vt:lpstr>Verdana</vt:lpstr>
      <vt:lpstr>Wingdings</vt:lpstr>
      <vt:lpstr>宋体</vt:lpstr>
      <vt:lpstr>Arial</vt:lpstr>
      <vt:lpstr>fd.io vpp</vt:lpstr>
      <vt:lpstr>1_Office Theme</vt:lpstr>
      <vt:lpstr>CL-ioam</vt:lpstr>
      <vt:lpstr>Office Theme</vt:lpstr>
      <vt:lpstr>PowerPoint Presentation</vt:lpstr>
      <vt:lpstr>Scalar Packet Processing</vt:lpstr>
      <vt:lpstr>Packet Processing Budget</vt:lpstr>
      <vt:lpstr>Memory Read/Write latency</vt:lpstr>
      <vt:lpstr>PowerPoint Presentation</vt:lpstr>
      <vt:lpstr>Introducing VPP</vt:lpstr>
      <vt:lpstr>Introducing VPP</vt:lpstr>
      <vt:lpstr>Introducing VPP</vt:lpstr>
      <vt:lpstr>VPP in the Overall Stack</vt:lpstr>
      <vt:lpstr>PowerPoint Presentation</vt:lpstr>
      <vt:lpstr>VPP Graph Scheduler </vt:lpstr>
      <vt:lpstr>Sample Graph</vt:lpstr>
      <vt:lpstr>How does it work?</vt:lpstr>
      <vt:lpstr>How does it work?</vt:lpstr>
      <vt:lpstr>How does it work?</vt:lpstr>
      <vt:lpstr>How does it work?</vt:lpstr>
      <vt:lpstr>Modularity Enabling Flexible Plugins</vt:lpstr>
      <vt:lpstr>PowerPoint Presentation</vt:lpstr>
      <vt:lpstr>VPP Performance at Scale</vt:lpstr>
      <vt:lpstr>PowerPoint Presentation</vt:lpstr>
      <vt:lpstr>FD.io Integrations</vt:lpstr>
      <vt:lpstr>PowerPoint Presentation</vt:lpstr>
      <vt:lpstr>Contributors…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VPP overview  DPDK Summit Apr’ 2017  Bangalore </dc:title>
  <dc:creator>Microsoft Office User</dc:creator>
  <cp:lastModifiedBy>Microsoft Office User</cp:lastModifiedBy>
  <cp:revision>44</cp:revision>
  <dcterms:created xsi:type="dcterms:W3CDTF">2017-04-20T03:42:33Z</dcterms:created>
  <dcterms:modified xsi:type="dcterms:W3CDTF">2017-04-22T01:34:10Z</dcterms:modified>
</cp:coreProperties>
</file>