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72" r:id="rId4"/>
    <p:sldId id="259" r:id="rId5"/>
    <p:sldId id="262" r:id="rId6"/>
    <p:sldId id="273" r:id="rId7"/>
    <p:sldId id="268" r:id="rId8"/>
    <p:sldId id="265" r:id="rId9"/>
    <p:sldId id="269" r:id="rId10"/>
    <p:sldId id="270" r:id="rId11"/>
    <p:sldId id="266" r:id="rId12"/>
    <p:sldId id="264" r:id="rId13"/>
    <p:sldId id="263" r:id="rId14"/>
    <p:sldId id="260" r:id="rId15"/>
    <p:sldId id="261" r:id="rId16"/>
    <p:sldId id="271"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id="{33400B39-ABD7-40B0-8B96-185E486CD7F2}">
          <p14:sldIdLst>
            <p14:sldId id="256"/>
          </p14:sldIdLst>
        </p14:section>
        <p14:section name="What is Honeycomb" id="{2DE90DFB-2980-4576-A3D1-AA7434115876}">
          <p14:sldIdLst>
            <p14:sldId id="257"/>
            <p14:sldId id="272"/>
            <p14:sldId id="259"/>
            <p14:sldId id="262"/>
          </p14:sldIdLst>
        </p14:section>
        <p14:section name="Honeycomb design" id="{6008BBDD-D749-4A1D-A89A-0DB8451E0DFA}">
          <p14:sldIdLst>
            <p14:sldId id="273"/>
            <p14:sldId id="268"/>
            <p14:sldId id="265"/>
            <p14:sldId id="269"/>
            <p14:sldId id="270"/>
            <p14:sldId id="266"/>
          </p14:sldIdLst>
        </p14:section>
        <p14:section name="Adding translation code" id="{9B3CED97-9177-4680-B772-6F5E784A930B}">
          <p14:sldIdLst>
            <p14:sldId id="264"/>
          </p14:sldIdLst>
        </p14:section>
        <p14:section name="JVpp" id="{C45D5CBF-BE75-4622-8365-E4CF2CFB0EBA}">
          <p14:sldIdLst>
            <p14:sldId id="263"/>
          </p14:sldIdLst>
        </p14:section>
        <p14:section name="Current features" id="{C690A0F2-4ABF-49F9-885E-944CDFCE1A75}">
          <p14:sldIdLst>
            <p14:sldId id="260"/>
            <p14:sldId id="261"/>
          </p14:sldIdLst>
        </p14:section>
        <p14:section name="What's next in terms of features" id="{41EE5EEE-A3B3-41B7-B60C-704404D3A7D5}">
          <p14:sldIdLst>
            <p14:sldId id="271"/>
          </p14:sldIdLst>
        </p14:section>
        <p14:section name="Links&amp;Pointers" id="{557236FB-05E6-412F-9B57-00DB696D79A1}">
          <p14:sldIdLst>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84529" autoAdjust="0"/>
  </p:normalViewPr>
  <p:slideViewPr>
    <p:cSldViewPr>
      <p:cViewPr varScale="1">
        <p:scale>
          <a:sx n="65" d="100"/>
          <a:sy n="65" d="100"/>
        </p:scale>
        <p:origin x="658" y="38"/>
      </p:cViewPr>
      <p:guideLst/>
    </p:cSldViewPr>
  </p:slideViewPr>
  <p:notesTextViewPr>
    <p:cViewPr>
      <p:scale>
        <a:sx n="1" d="1"/>
        <a:sy n="1" d="1"/>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69C9D-5778-415C-9300-63E2CDE2D287}" type="datetimeFigureOut">
              <a:rPr lang="en-US" smtClean="0"/>
              <a:t>5/30/2016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4E3F2A-68B3-43C9-BCD3-B74BA027EB1E}" type="slidenum">
              <a:rPr lang="en-US" smtClean="0"/>
              <a:t>‹#›</a:t>
            </a:fld>
            <a:endParaRPr lang="en-US"/>
          </a:p>
        </p:txBody>
      </p:sp>
    </p:spTree>
    <p:extLst>
      <p:ext uri="{BB962C8B-B14F-4D97-AF65-F5344CB8AC3E}">
        <p14:creationId xmlns:p14="http://schemas.microsoft.com/office/powerpoint/2010/main" val="260532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4E3F2A-68B3-43C9-BCD3-B74BA027EB1E}" type="slidenum">
              <a:rPr lang="en-US" smtClean="0"/>
              <a:t>1</a:t>
            </a:fld>
            <a:endParaRPr lang="en-US"/>
          </a:p>
        </p:txBody>
      </p:sp>
    </p:spTree>
    <p:extLst>
      <p:ext uri="{BB962C8B-B14F-4D97-AF65-F5344CB8AC3E}">
        <p14:creationId xmlns:p14="http://schemas.microsoft.com/office/powerpoint/2010/main" val="2525046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Honeycomb</a:t>
            </a:r>
            <a:r>
              <a:rPr lang="en-US" baseline="0" dirty="0" smtClean="0"/>
              <a:t> operational read sequence</a:t>
            </a:r>
          </a:p>
          <a:p>
            <a:endParaRPr lang="en-US" baseline="0" dirty="0" smtClean="0"/>
          </a:p>
          <a:p>
            <a:r>
              <a:rPr lang="en-US" baseline="0" dirty="0" err="1" smtClean="0"/>
              <a:t>Bassically</a:t>
            </a:r>
            <a:r>
              <a:rPr lang="en-US" baseline="0" dirty="0" smtClean="0"/>
              <a:t>, it goes straight to VPP for data and returns to user performing transformations on the fly</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10</a:t>
            </a:fld>
            <a:endParaRPr lang="en-US"/>
          </a:p>
        </p:txBody>
      </p:sp>
    </p:spTree>
    <p:extLst>
      <p:ext uri="{BB962C8B-B14F-4D97-AF65-F5344CB8AC3E}">
        <p14:creationId xmlns:p14="http://schemas.microsoft.com/office/powerpoint/2010/main" val="2913384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Translation layer shelters all the translation code (packaged in plugins) and invokes whatever necessary whenever it is necessary.</a:t>
            </a:r>
          </a:p>
          <a:p>
            <a:endParaRPr lang="en-US" dirty="0" smtClean="0"/>
          </a:p>
          <a:p>
            <a:r>
              <a:rPr lang="en-US" dirty="0" smtClean="0"/>
              <a:t>Translation layer uses</a:t>
            </a:r>
            <a:r>
              <a:rPr lang="en-US" baseline="0" dirty="0" smtClean="0"/>
              <a:t> separate registries for </a:t>
            </a:r>
            <a:r>
              <a:rPr lang="en-US" baseline="0" dirty="0" err="1" smtClean="0"/>
              <a:t>config</a:t>
            </a:r>
            <a:r>
              <a:rPr lang="en-US" baseline="0" dirty="0" smtClean="0"/>
              <a:t> and operational. These registries hold all the readers and writers provided by plugins and are called by the data processing layer.</a:t>
            </a:r>
            <a:endParaRPr lang="en-US" dirty="0" smtClean="0"/>
          </a:p>
          <a:p>
            <a:endParaRPr lang="en-US" dirty="0" smtClean="0"/>
          </a:p>
          <a:p>
            <a:r>
              <a:rPr lang="en-US" dirty="0" smtClean="0"/>
              <a:t>For</a:t>
            </a:r>
            <a:r>
              <a:rPr lang="en-US" baseline="0" dirty="0" smtClean="0"/>
              <a:t> writes, plugins </a:t>
            </a:r>
            <a:r>
              <a:rPr lang="en-US" dirty="0" smtClean="0"/>
              <a:t>literally just receive data in BA format (instances of Java code generated for yang by </a:t>
            </a:r>
            <a:r>
              <a:rPr lang="en-US" dirty="0" err="1" smtClean="0"/>
              <a:t>yangtools</a:t>
            </a:r>
            <a:r>
              <a:rPr lang="en-US" baseline="0" dirty="0" smtClean="0"/>
              <a:t> + </a:t>
            </a:r>
            <a:r>
              <a:rPr lang="en-US" baseline="0" dirty="0" err="1" smtClean="0"/>
              <a:t>mdsal</a:t>
            </a:r>
            <a:r>
              <a:rPr lang="en-US" baseline="0" dirty="0" smtClean="0"/>
              <a:t> + maven plugin) and invoke appropriate VPP calls. For Reads, plugins return data in BA format constructed from whatever VPP returned.</a:t>
            </a:r>
          </a:p>
          <a:p>
            <a:endParaRPr lang="en-US" baseline="0" dirty="0" smtClean="0"/>
          </a:p>
          <a:p>
            <a:r>
              <a:rPr lang="en-US" baseline="0" dirty="0" smtClean="0"/>
              <a:t>Translation layer provides basic framework for readers/writers + lots of utilities, base implementations etc. to make the plugin development easier.</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11</a:t>
            </a:fld>
            <a:endParaRPr lang="en-US"/>
          </a:p>
        </p:txBody>
      </p:sp>
    </p:spTree>
    <p:extLst>
      <p:ext uri="{BB962C8B-B14F-4D97-AF65-F5344CB8AC3E}">
        <p14:creationId xmlns:p14="http://schemas.microsoft.com/office/powerpoint/2010/main" val="278235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how Honeycomb features are currently</a:t>
            </a:r>
            <a:r>
              <a:rPr lang="en-US" baseline="0" dirty="0" smtClean="0"/>
              <a:t> developed…</a:t>
            </a:r>
          </a:p>
          <a:p>
            <a:r>
              <a:rPr lang="en-US" baseline="0" dirty="0" smtClean="0"/>
              <a:t>If VPP already provides the APIs, you just need a model then write small code for the translation fitting into Honeycomb’s framework </a:t>
            </a:r>
          </a:p>
          <a:p>
            <a:r>
              <a:rPr lang="en-US" baseline="0" dirty="0" smtClean="0"/>
              <a:t>And after updating wiring configuration, Honeycomb has new features</a:t>
            </a:r>
          </a:p>
          <a:p>
            <a:endParaRPr lang="en-US" baseline="0" dirty="0" smtClean="0"/>
          </a:p>
          <a:p>
            <a:r>
              <a:rPr lang="en-US" baseline="0" dirty="0" smtClean="0"/>
              <a:t>Currently all VPP related features live in Honeycomb project, but we would like to get them into dedicated projects later</a:t>
            </a:r>
          </a:p>
        </p:txBody>
      </p:sp>
      <p:sp>
        <p:nvSpPr>
          <p:cNvPr id="4" name="Slide Number Placeholder 3"/>
          <p:cNvSpPr>
            <a:spLocks noGrp="1"/>
          </p:cNvSpPr>
          <p:nvPr>
            <p:ph type="sldNum" sz="quarter" idx="10"/>
          </p:nvPr>
        </p:nvSpPr>
        <p:spPr/>
        <p:txBody>
          <a:bodyPr/>
          <a:lstStyle/>
          <a:p>
            <a:fld id="{CF4E3F2A-68B3-43C9-BCD3-B74BA027EB1E}" type="slidenum">
              <a:rPr lang="en-US" smtClean="0"/>
              <a:t>12</a:t>
            </a:fld>
            <a:endParaRPr lang="en-US"/>
          </a:p>
        </p:txBody>
      </p:sp>
    </p:spTree>
    <p:extLst>
      <p:ext uri="{BB962C8B-B14F-4D97-AF65-F5344CB8AC3E}">
        <p14:creationId xmlns:p14="http://schemas.microsoft.com/office/powerpoint/2010/main" val="2999520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Honeycomb needs an interface to VPP to actually invoke the calls</a:t>
            </a:r>
            <a:r>
              <a:rPr lang="en-US" baseline="0" dirty="0" smtClean="0"/>
              <a:t>. That’s where </a:t>
            </a:r>
            <a:r>
              <a:rPr lang="en-US" baseline="0" dirty="0" err="1" smtClean="0"/>
              <a:t>JVpp</a:t>
            </a:r>
            <a:r>
              <a:rPr lang="en-US" baseline="0" dirty="0" smtClean="0"/>
              <a:t> comes in … it’s JNI based, fully-generated Java code working on top of VPP’s shared memory APIs, making it possible for any JVM application to </a:t>
            </a:r>
            <a:r>
              <a:rPr lang="en-US" baseline="0" dirty="0" err="1" smtClean="0"/>
              <a:t>manage&amp;monitor</a:t>
            </a:r>
            <a:r>
              <a:rPr lang="en-US" baseline="0" dirty="0" smtClean="0"/>
              <a:t> VPP</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13</a:t>
            </a:fld>
            <a:endParaRPr lang="en-US"/>
          </a:p>
        </p:txBody>
      </p:sp>
    </p:spTree>
    <p:extLst>
      <p:ext uri="{BB962C8B-B14F-4D97-AF65-F5344CB8AC3E}">
        <p14:creationId xmlns:p14="http://schemas.microsoft.com/office/powerpoint/2010/main" val="3845370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changing “rapidly” but in the time of writing this ppt.</a:t>
            </a:r>
          </a:p>
          <a:p>
            <a:endParaRPr lang="en-US" dirty="0" smtClean="0"/>
          </a:p>
          <a:p>
            <a:r>
              <a:rPr lang="en-US" dirty="0" smtClean="0"/>
              <a:t>NETCONF is more suitable for controllers since its faster and transaction based</a:t>
            </a:r>
            <a:r>
              <a:rPr lang="en-US" baseline="0" dirty="0" smtClean="0"/>
              <a:t> + ODL does not have RESTCONF southbound plugin at the moment.</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14</a:t>
            </a:fld>
            <a:endParaRPr lang="en-US"/>
          </a:p>
        </p:txBody>
      </p:sp>
    </p:spTree>
    <p:extLst>
      <p:ext uri="{BB962C8B-B14F-4D97-AF65-F5344CB8AC3E}">
        <p14:creationId xmlns:p14="http://schemas.microsoft.com/office/powerpoint/2010/main" val="2057398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changing “rapidly” but in the time of writing this </a:t>
            </a:r>
            <a:r>
              <a:rPr lang="en-US" dirty="0" err="1" smtClean="0"/>
              <a:t>ppt</a:t>
            </a:r>
            <a:endParaRPr lang="en-US" dirty="0" smtClean="0"/>
          </a:p>
          <a:p>
            <a:endParaRPr lang="en-US" dirty="0" smtClean="0"/>
          </a:p>
          <a:p>
            <a:r>
              <a:rPr lang="en-US" dirty="0" smtClean="0"/>
              <a:t>Each</a:t>
            </a:r>
            <a:r>
              <a:rPr lang="en-US" baseline="0" dirty="0" smtClean="0"/>
              <a:t> supports both </a:t>
            </a:r>
            <a:r>
              <a:rPr lang="en-US" baseline="0" dirty="0" err="1" smtClean="0"/>
              <a:t>config</a:t>
            </a:r>
            <a:r>
              <a:rPr lang="en-US" baseline="0" dirty="0" smtClean="0"/>
              <a:t> and operational data. Enabling full management (CRUD operations) of VPP for these features.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Basic interface management</a:t>
            </a:r>
          </a:p>
          <a:p>
            <a:pPr marL="171450" indent="-171450">
              <a:buFontTx/>
              <a:buChar char="-"/>
            </a:pPr>
            <a:r>
              <a:rPr lang="en-US" dirty="0" smtClean="0"/>
              <a:t>enable/disable</a:t>
            </a:r>
          </a:p>
          <a:p>
            <a:pPr marL="171450" indent="-171450">
              <a:buFontTx/>
              <a:buChar char="-"/>
            </a:pPr>
            <a:r>
              <a:rPr lang="en-US" dirty="0" smtClean="0"/>
              <a:t>IP</a:t>
            </a:r>
            <a:r>
              <a:rPr lang="en-US" baseline="0" dirty="0" smtClean="0"/>
              <a:t> settings</a:t>
            </a:r>
          </a:p>
          <a:p>
            <a:pPr marL="171450" indent="-171450">
              <a:buFontTx/>
              <a:buChar char="-"/>
            </a:pPr>
            <a:endParaRPr lang="en-US" dirty="0" smtClean="0"/>
          </a:p>
          <a:p>
            <a:pPr marL="0" indent="0">
              <a:buFontTx/>
              <a:buNone/>
            </a:pPr>
            <a:r>
              <a:rPr lang="en-US" dirty="0" err="1" smtClean="0"/>
              <a:t>Vlan</a:t>
            </a:r>
            <a:r>
              <a:rPr lang="en-US" dirty="0" smtClean="0"/>
              <a:t> management</a:t>
            </a:r>
          </a:p>
          <a:p>
            <a:pPr marL="171450" indent="-171450">
              <a:buFontTx/>
              <a:buChar char="-"/>
            </a:pPr>
            <a:r>
              <a:rPr lang="en-US" dirty="0" err="1" smtClean="0"/>
              <a:t>Subinterface</a:t>
            </a:r>
            <a:r>
              <a:rPr lang="en-US" dirty="0" smtClean="0"/>
              <a:t> management</a:t>
            </a:r>
          </a:p>
          <a:p>
            <a:pPr marL="171450" indent="-171450">
              <a:buFontTx/>
              <a:buChar char="-"/>
            </a:pPr>
            <a:r>
              <a:rPr lang="en-US" dirty="0" smtClean="0"/>
              <a:t>Tag matching</a:t>
            </a:r>
          </a:p>
          <a:p>
            <a:pPr marL="171450" indent="-171450">
              <a:buFontTx/>
              <a:buChar char="-"/>
            </a:pPr>
            <a:r>
              <a:rPr lang="en-US" dirty="0" smtClean="0"/>
              <a:t>Tag rewrite</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15</a:t>
            </a:fld>
            <a:endParaRPr lang="en-US"/>
          </a:p>
        </p:txBody>
      </p:sp>
    </p:spTree>
    <p:extLst>
      <p:ext uri="{BB962C8B-B14F-4D97-AF65-F5344CB8AC3E}">
        <p14:creationId xmlns:p14="http://schemas.microsoft.com/office/powerpoint/2010/main" val="4004240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a:t>
            </a:r>
            <a:r>
              <a:rPr lang="en-US" baseline="0" dirty="0" smtClean="0"/>
              <a:t> items in our backlog we would like to work on in the near future</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16</a:t>
            </a:fld>
            <a:endParaRPr lang="en-US"/>
          </a:p>
        </p:txBody>
      </p:sp>
    </p:spTree>
    <p:extLst>
      <p:ext uri="{BB962C8B-B14F-4D97-AF65-F5344CB8AC3E}">
        <p14:creationId xmlns:p14="http://schemas.microsoft.com/office/powerpoint/2010/main" val="129506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Wiki provides general information,</a:t>
            </a:r>
            <a:r>
              <a:rPr lang="en-US" baseline="0" dirty="0" smtClean="0"/>
              <a:t> how to setup and run guides</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17</a:t>
            </a:fld>
            <a:endParaRPr lang="en-US"/>
          </a:p>
        </p:txBody>
      </p:sp>
    </p:spTree>
    <p:extLst>
      <p:ext uri="{BB962C8B-B14F-4D97-AF65-F5344CB8AC3E}">
        <p14:creationId xmlns:p14="http://schemas.microsoft.com/office/powerpoint/2010/main" val="3077549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data are handled similarly just in the</a:t>
            </a:r>
            <a:r>
              <a:rPr lang="en-US" baseline="0" dirty="0" smtClean="0"/>
              <a:t> opposite direction: invoking VPP API calls transforming the result into YANG described data</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2</a:t>
            </a:fld>
            <a:endParaRPr lang="en-US"/>
          </a:p>
        </p:txBody>
      </p:sp>
    </p:spTree>
    <p:extLst>
      <p:ext uri="{BB962C8B-B14F-4D97-AF65-F5344CB8AC3E}">
        <p14:creationId xmlns:p14="http://schemas.microsoft.com/office/powerpoint/2010/main" val="1928136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Honeycomb is on top of</a:t>
            </a:r>
            <a:r>
              <a:rPr lang="en-US" baseline="0" dirty="0" smtClean="0"/>
              <a:t> VPP, using its low level high performance shared memory APIs. Exposing them as high level NETCONF or RESTCONF APIs using YANG models, which are easily consumable by e.g. </a:t>
            </a:r>
            <a:r>
              <a:rPr lang="en-US" baseline="0" dirty="0" err="1" smtClean="0"/>
              <a:t>Opendaylight</a:t>
            </a:r>
            <a:r>
              <a:rPr lang="en-US" baseline="0" dirty="0" smtClean="0"/>
              <a:t> controller. Demo of an ODL based application talking to VPP through Honeycomb’s NETCONF is linked at the end of </a:t>
            </a:r>
            <a:r>
              <a:rPr lang="en-US" baseline="0" smtClean="0"/>
              <a:t>presentation (virtual </a:t>
            </a:r>
            <a:r>
              <a:rPr lang="en-US" baseline="0" dirty="0" smtClean="0"/>
              <a:t>bridge domain application).</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3</a:t>
            </a:fld>
            <a:endParaRPr lang="en-US"/>
          </a:p>
        </p:txBody>
      </p:sp>
    </p:spTree>
    <p:extLst>
      <p:ext uri="{BB962C8B-B14F-4D97-AF65-F5344CB8AC3E}">
        <p14:creationId xmlns:p14="http://schemas.microsoft.com/office/powerpoint/2010/main" val="30823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Yangtools</a:t>
            </a:r>
            <a:r>
              <a:rPr lang="en-US" dirty="0" smtClean="0"/>
              <a:t> for:</a:t>
            </a:r>
          </a:p>
          <a:p>
            <a:pPr marL="171450" indent="-171450">
              <a:buFontTx/>
              <a:buChar char="-"/>
            </a:pPr>
            <a:r>
              <a:rPr lang="en-US" dirty="0" smtClean="0"/>
              <a:t>yang language parser</a:t>
            </a:r>
          </a:p>
          <a:p>
            <a:pPr marL="171450" indent="-171450">
              <a:buFontTx/>
              <a:buChar char="-"/>
            </a:pPr>
            <a:r>
              <a:rPr lang="en-US" dirty="0" smtClean="0"/>
              <a:t>Data tree (tree like collection</a:t>
            </a:r>
            <a:r>
              <a:rPr lang="en-US" baseline="0" dirty="0" smtClean="0"/>
              <a:t> optimized for storing YANG structures</a:t>
            </a:r>
            <a:r>
              <a:rPr lang="en-US" dirty="0" smtClean="0"/>
              <a:t>) as </a:t>
            </a:r>
            <a:r>
              <a:rPr lang="en-US" baseline="0" dirty="0" smtClean="0"/>
              <a:t>in-memory database</a:t>
            </a:r>
          </a:p>
          <a:p>
            <a:r>
              <a:rPr lang="en-US" baseline="0" dirty="0" err="1" smtClean="0"/>
              <a:t>Md-sal</a:t>
            </a:r>
            <a:r>
              <a:rPr lang="en-US" baseline="0" dirty="0" smtClean="0"/>
              <a:t> for </a:t>
            </a:r>
          </a:p>
          <a:p>
            <a:pPr marL="171450" indent="-171450">
              <a:buFontTx/>
              <a:buChar char="-"/>
            </a:pPr>
            <a:r>
              <a:rPr lang="en-US" baseline="0" dirty="0" smtClean="0"/>
              <a:t>BA (java code) representation of YANG structures. In ODL there are 2 forms of data described by YANG (In HC, both forms are used): </a:t>
            </a:r>
          </a:p>
          <a:p>
            <a:pPr marL="628650" lvl="1" indent="-171450">
              <a:buFontTx/>
              <a:buChar char="-"/>
            </a:pPr>
            <a:r>
              <a:rPr lang="en-US" baseline="0" dirty="0" smtClean="0"/>
              <a:t>BI – binding independent – generated code is not used and only DOM like structures represent the data.</a:t>
            </a:r>
          </a:p>
          <a:p>
            <a:pPr marL="628650" lvl="1" indent="-171450">
              <a:buFontTx/>
              <a:buChar char="-"/>
            </a:pPr>
            <a:r>
              <a:rPr lang="en-US" baseline="0" dirty="0" smtClean="0"/>
              <a:t>BA – binding aware – instantiated generated code</a:t>
            </a:r>
          </a:p>
          <a:p>
            <a:pPr marL="171450" indent="-171450">
              <a:buFontTx/>
              <a:buChar char="-"/>
            </a:pPr>
            <a:r>
              <a:rPr lang="en-US" baseline="0" dirty="0" smtClean="0"/>
              <a:t>and MD-SAL APIs (which are implemented by Honeycomb in order to wire with NETCONF, RESTCONF)</a:t>
            </a:r>
          </a:p>
          <a:p>
            <a:r>
              <a:rPr lang="en-US" dirty="0" err="1" smtClean="0"/>
              <a:t>Netconf</a:t>
            </a:r>
            <a:r>
              <a:rPr lang="en-US" dirty="0" smtClean="0"/>
              <a:t> for</a:t>
            </a:r>
          </a:p>
          <a:p>
            <a:pPr marL="171450" indent="-171450">
              <a:buFontTx/>
              <a:buChar char="-"/>
            </a:pPr>
            <a:r>
              <a:rPr lang="en-US" dirty="0" smtClean="0"/>
              <a:t>NETCONF northbound server optimized to work with MD-SAL APIs (used completely as is)</a:t>
            </a:r>
          </a:p>
          <a:p>
            <a:r>
              <a:rPr lang="en-US" dirty="0" err="1" smtClean="0"/>
              <a:t>Restconf</a:t>
            </a:r>
            <a:r>
              <a:rPr lang="en-US" dirty="0" smtClean="0"/>
              <a:t> for </a:t>
            </a:r>
          </a:p>
          <a:p>
            <a:pPr marL="171450" indent="-171450">
              <a:buFontTx/>
              <a:buChar char="-"/>
            </a:pPr>
            <a:r>
              <a:rPr lang="en-US" dirty="0" smtClean="0"/>
              <a:t>REST northbound server</a:t>
            </a:r>
            <a:r>
              <a:rPr lang="en-US" baseline="0" dirty="0" smtClean="0"/>
              <a:t> optimized to work with MD-SAL APIs (used completely as is)</a:t>
            </a:r>
          </a:p>
          <a:p>
            <a:endParaRPr lang="en-US" dirty="0" smtClean="0"/>
          </a:p>
          <a:p>
            <a:endParaRPr lang="en-US" dirty="0" smtClean="0"/>
          </a:p>
          <a:p>
            <a:r>
              <a:rPr lang="en-US" dirty="0" smtClean="0"/>
              <a:t>NOT just an ODL application, it</a:t>
            </a:r>
            <a:r>
              <a:rPr lang="en-US" baseline="0" dirty="0" smtClean="0"/>
              <a:t> is a different distribution of ODL components + custom implementation for MD-SAL components + wiring to provide special way of data handling (not possible in a regular ODL application)</a:t>
            </a:r>
            <a:endParaRPr lang="en-US" dirty="0" smtClean="0"/>
          </a:p>
        </p:txBody>
      </p:sp>
      <p:sp>
        <p:nvSpPr>
          <p:cNvPr id="4" name="Slide Number Placeholder 3"/>
          <p:cNvSpPr>
            <a:spLocks noGrp="1"/>
          </p:cNvSpPr>
          <p:nvPr>
            <p:ph type="sldNum" sz="quarter" idx="10"/>
          </p:nvPr>
        </p:nvSpPr>
        <p:spPr/>
        <p:txBody>
          <a:bodyPr/>
          <a:lstStyle/>
          <a:p>
            <a:fld id="{CF4E3F2A-68B3-43C9-BCD3-B74BA027EB1E}" type="slidenum">
              <a:rPr lang="en-US" smtClean="0"/>
              <a:t>4</a:t>
            </a:fld>
            <a:endParaRPr lang="en-US"/>
          </a:p>
        </p:txBody>
      </p:sp>
    </p:spTree>
    <p:extLst>
      <p:ext uri="{BB962C8B-B14F-4D97-AF65-F5344CB8AC3E}">
        <p14:creationId xmlns:p14="http://schemas.microsoft.com/office/powerpoint/2010/main" val="3337163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tried to design/develop Honeycomb as generic as possible making</a:t>
            </a:r>
            <a:r>
              <a:rPr lang="en-US" baseline="0" dirty="0" smtClean="0"/>
              <a:t> it not just VPP specific agent but in the future a framework for Java based agents providing NETCONF/RESTCONF/BGP(maybe) </a:t>
            </a:r>
            <a:r>
              <a:rPr lang="en-US" baseline="0" dirty="0" err="1" smtClean="0"/>
              <a:t>northbounds</a:t>
            </a:r>
            <a:r>
              <a:rPr lang="en-US" baseline="0" dirty="0" smtClean="0"/>
              <a:t>.</a:t>
            </a:r>
          </a:p>
          <a:p>
            <a:endParaRPr lang="en-US" baseline="0" dirty="0" smtClean="0"/>
          </a:p>
          <a:p>
            <a:r>
              <a:rPr lang="en-US" baseline="0" dirty="0" smtClean="0"/>
              <a:t>All the specific translation functionality is self-contained in plugins for translation layer + their YANG models.</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5</a:t>
            </a:fld>
            <a:endParaRPr lang="en-US"/>
          </a:p>
        </p:txBody>
      </p:sp>
    </p:spTree>
    <p:extLst>
      <p:ext uri="{BB962C8B-B14F-4D97-AF65-F5344CB8AC3E}">
        <p14:creationId xmlns:p14="http://schemas.microsoft.com/office/powerpoint/2010/main" val="2962989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Data processing layer implements OLD’s API called </a:t>
            </a:r>
            <a:r>
              <a:rPr lang="en-US" baseline="0" dirty="0" err="1" smtClean="0"/>
              <a:t>DataBroker</a:t>
            </a:r>
            <a:r>
              <a:rPr lang="en-US" baseline="0" dirty="0" smtClean="0"/>
              <a:t> (</a:t>
            </a:r>
            <a:r>
              <a:rPr lang="en-US" baseline="0" dirty="0" err="1" smtClean="0"/>
              <a:t>DataBroker</a:t>
            </a:r>
            <a:r>
              <a:rPr lang="en-US" baseline="0" dirty="0" smtClean="0"/>
              <a:t> is an interface for transactional manipulation of data, exposing CRUD operations). It is BI (binding independent) (generated code is NOT used) and uses just DOM like representation of YANG structures. This makes it generic, since it does not depend on generated code for YANG models. Plus it also enables it to easily wire with existing implementations of NETCONF and RESTCONF northbound servers from </a:t>
            </a:r>
            <a:r>
              <a:rPr lang="en-US" baseline="0" dirty="0" err="1" smtClean="0"/>
              <a:t>Opendaylight</a:t>
            </a:r>
            <a:r>
              <a:rPr lang="en-US" baseline="0" dirty="0" smtClean="0"/>
              <a:t>.</a:t>
            </a:r>
          </a:p>
          <a:p>
            <a:endParaRPr lang="en-US" baseline="0" dirty="0" smtClean="0"/>
          </a:p>
          <a:p>
            <a:r>
              <a:rPr lang="en-US" baseline="0" dirty="0" smtClean="0"/>
              <a:t>Translation layer exposes Honeycomb’s custom APIs. They are utilizing BA (binding aware) representation of YANG structures (instances of generated Java code from YANG). It is still generic, since the models are brought in with the plugins (implementations of Readers and Writers). Readers and writers APIs are split in terms of APIs, to provide the freedom for plugins in case their YANG models are </a:t>
            </a:r>
            <a:r>
              <a:rPr lang="en-US" baseline="0" dirty="0" err="1" smtClean="0"/>
              <a:t>asymetrical</a:t>
            </a:r>
            <a:r>
              <a:rPr lang="en-US" baseline="0" dirty="0" smtClean="0"/>
              <a:t> (</a:t>
            </a:r>
            <a:r>
              <a:rPr lang="en-US" baseline="0" dirty="0" err="1" smtClean="0"/>
              <a:t>Config</a:t>
            </a:r>
            <a:r>
              <a:rPr lang="en-US" baseline="0" dirty="0" smtClean="0"/>
              <a:t> and Operational data are too different).</a:t>
            </a:r>
          </a:p>
          <a:p>
            <a:endParaRPr lang="en-US" baseline="0" dirty="0" smtClean="0"/>
          </a:p>
          <a:p>
            <a:r>
              <a:rPr lang="en-US" baseline="0" dirty="0" smtClean="0"/>
              <a:t>VPP is exposing its standard low level shared memory APIs and </a:t>
            </a:r>
            <a:r>
              <a:rPr lang="en-US" baseline="0" dirty="0" err="1" smtClean="0"/>
              <a:t>JVpp</a:t>
            </a:r>
            <a:r>
              <a:rPr lang="en-US" baseline="0" dirty="0" smtClean="0"/>
              <a:t> on top of VPP is exposing the same APIs, just available for Java code.</a:t>
            </a:r>
          </a:p>
        </p:txBody>
      </p:sp>
      <p:sp>
        <p:nvSpPr>
          <p:cNvPr id="4" name="Slide Number Placeholder 3"/>
          <p:cNvSpPr>
            <a:spLocks noGrp="1"/>
          </p:cNvSpPr>
          <p:nvPr>
            <p:ph type="sldNum" sz="quarter" idx="10"/>
          </p:nvPr>
        </p:nvSpPr>
        <p:spPr/>
        <p:txBody>
          <a:bodyPr/>
          <a:lstStyle/>
          <a:p>
            <a:fld id="{CF4E3F2A-68B3-43C9-BCD3-B74BA027EB1E}" type="slidenum">
              <a:rPr lang="en-US" smtClean="0"/>
              <a:t>6</a:t>
            </a:fld>
            <a:endParaRPr lang="en-US"/>
          </a:p>
        </p:txBody>
      </p:sp>
    </p:spTree>
    <p:extLst>
      <p:ext uri="{BB962C8B-B14F-4D97-AF65-F5344CB8AC3E}">
        <p14:creationId xmlns:p14="http://schemas.microsoft.com/office/powerpoint/2010/main" val="400353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diagram shows Honeycomb’s layer with their major components</a:t>
            </a:r>
          </a:p>
          <a:p>
            <a:r>
              <a:rPr lang="en-US" baseline="0" dirty="0" smtClean="0"/>
              <a:t>Also shows how VPP specific translations are in a self contained translation layer extension</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7</a:t>
            </a:fld>
            <a:endParaRPr lang="en-US"/>
          </a:p>
        </p:txBody>
      </p:sp>
    </p:spTree>
    <p:extLst>
      <p:ext uri="{BB962C8B-B14F-4D97-AF65-F5344CB8AC3E}">
        <p14:creationId xmlns:p14="http://schemas.microsoft.com/office/powerpoint/2010/main" val="4007291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processing pipeline is the pipeline from NETCONF/RESTCONF</a:t>
            </a:r>
            <a:r>
              <a:rPr lang="en-US" baseline="0" dirty="0" smtClean="0"/>
              <a:t> </a:t>
            </a:r>
            <a:r>
              <a:rPr lang="en-US" baseline="0" dirty="0" err="1" smtClean="0"/>
              <a:t>northbounds</a:t>
            </a:r>
            <a:r>
              <a:rPr lang="en-US" baseline="0" dirty="0" smtClean="0"/>
              <a:t> down to translation layer</a:t>
            </a:r>
          </a:p>
          <a:p>
            <a:endParaRPr lang="en-US" baseline="0" dirty="0" smtClean="0"/>
          </a:p>
          <a:p>
            <a:r>
              <a:rPr lang="en-US" baseline="0" dirty="0" err="1" smtClean="0"/>
              <a:t>DataBroker</a:t>
            </a:r>
            <a:r>
              <a:rPr lang="en-US" baseline="0" dirty="0" smtClean="0"/>
              <a:t> is MD-SAL API that handles all data processing operations. Honeycomb implements a custom one.</a:t>
            </a:r>
          </a:p>
          <a:p>
            <a:endParaRPr lang="en-US" baseline="0" dirty="0" smtClean="0"/>
          </a:p>
          <a:p>
            <a:r>
              <a:rPr lang="en-US" baseline="0" dirty="0" smtClean="0"/>
              <a:t>This isn’t on the diagrams, but: Context </a:t>
            </a:r>
            <a:r>
              <a:rPr lang="en-US" baseline="0" dirty="0" err="1" smtClean="0"/>
              <a:t>DataTree</a:t>
            </a:r>
            <a:r>
              <a:rPr lang="en-US" baseline="0" dirty="0" smtClean="0"/>
              <a:t> is a special storage provided to translation layer so that plugins can store any non-</a:t>
            </a:r>
            <a:r>
              <a:rPr lang="en-US" baseline="0" dirty="0" err="1" smtClean="0"/>
              <a:t>config</a:t>
            </a:r>
            <a:r>
              <a:rPr lang="en-US" baseline="0" dirty="0" smtClean="0"/>
              <a:t> information required for their translations e.g. interface name from YANG -&gt; Interface ID in VPP</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8</a:t>
            </a:fld>
            <a:endParaRPr lang="en-US"/>
          </a:p>
        </p:txBody>
      </p:sp>
    </p:spTree>
    <p:extLst>
      <p:ext uri="{BB962C8B-B14F-4D97-AF65-F5344CB8AC3E}">
        <p14:creationId xmlns:p14="http://schemas.microsoft.com/office/powerpoint/2010/main" val="3147342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Honeycomb</a:t>
            </a:r>
            <a:r>
              <a:rPr lang="en-US" baseline="0" dirty="0" smtClean="0"/>
              <a:t> </a:t>
            </a:r>
            <a:r>
              <a:rPr lang="en-US" baseline="0" dirty="0" err="1" smtClean="0"/>
              <a:t>config</a:t>
            </a:r>
            <a:r>
              <a:rPr lang="en-US" baseline="0" dirty="0" smtClean="0"/>
              <a:t> write sequence</a:t>
            </a:r>
          </a:p>
          <a:p>
            <a:endParaRPr lang="en-US" baseline="0" dirty="0" smtClean="0"/>
          </a:p>
          <a:p>
            <a:r>
              <a:rPr lang="en-US" baseline="0" dirty="0" smtClean="0"/>
              <a:t>Basically, data are applied to data tree for initial validation</a:t>
            </a:r>
          </a:p>
          <a:p>
            <a:r>
              <a:rPr lang="en-US" baseline="0" dirty="0" smtClean="0"/>
              <a:t>Only after they are valid they are passed to translation layer</a:t>
            </a:r>
          </a:p>
          <a:p>
            <a:r>
              <a:rPr lang="en-US" baseline="0" dirty="0" smtClean="0"/>
              <a:t>And after translation layer succeeds, data tree root is updated and OK response is sent to user</a:t>
            </a:r>
            <a:endParaRPr lang="en-US" dirty="0"/>
          </a:p>
        </p:txBody>
      </p:sp>
      <p:sp>
        <p:nvSpPr>
          <p:cNvPr id="4" name="Slide Number Placeholder 3"/>
          <p:cNvSpPr>
            <a:spLocks noGrp="1"/>
          </p:cNvSpPr>
          <p:nvPr>
            <p:ph type="sldNum" sz="quarter" idx="10"/>
          </p:nvPr>
        </p:nvSpPr>
        <p:spPr/>
        <p:txBody>
          <a:bodyPr/>
          <a:lstStyle/>
          <a:p>
            <a:fld id="{CF4E3F2A-68B3-43C9-BCD3-B74BA027EB1E}" type="slidenum">
              <a:rPr lang="en-US" smtClean="0"/>
              <a:t>9</a:t>
            </a:fld>
            <a:endParaRPr lang="en-US"/>
          </a:p>
        </p:txBody>
      </p:sp>
    </p:spTree>
    <p:extLst>
      <p:ext uri="{BB962C8B-B14F-4D97-AF65-F5344CB8AC3E}">
        <p14:creationId xmlns:p14="http://schemas.microsoft.com/office/powerpoint/2010/main" val="189399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C86E2-1EB5-48F2-82A4-B22086E862F8}"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3983552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C86E2-1EB5-48F2-82A4-B22086E862F8}"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77760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C86E2-1EB5-48F2-82A4-B22086E862F8}"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30223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C86E2-1EB5-48F2-82A4-B22086E862F8}"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5154732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C86E2-1EB5-48F2-82A4-B22086E862F8}"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23075203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3C86E2-1EB5-48F2-82A4-B22086E862F8}"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399046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3C86E2-1EB5-48F2-82A4-B22086E862F8}" type="datetimeFigureOut">
              <a:rPr lang="en-US" smtClean="0"/>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412172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3C86E2-1EB5-48F2-82A4-B22086E862F8}" type="datetimeFigureOut">
              <a:rPr lang="en-US" smtClean="0"/>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294922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C86E2-1EB5-48F2-82A4-B22086E862F8}" type="datetimeFigureOut">
              <a:rPr lang="en-US" smtClean="0"/>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336677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C86E2-1EB5-48F2-82A4-B22086E862F8}"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174793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C86E2-1EB5-48F2-82A4-B22086E862F8}"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1658D-53F8-4D07-BA75-AB903647AD5E}" type="slidenum">
              <a:rPr lang="en-US" smtClean="0"/>
              <a:t>‹#›</a:t>
            </a:fld>
            <a:endParaRPr lang="en-US"/>
          </a:p>
        </p:txBody>
      </p:sp>
    </p:spTree>
    <p:extLst>
      <p:ext uri="{BB962C8B-B14F-4D97-AF65-F5344CB8AC3E}">
        <p14:creationId xmlns:p14="http://schemas.microsoft.com/office/powerpoint/2010/main" val="378052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t="90000" r="90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C86E2-1EB5-48F2-82A4-B22086E862F8}" type="datetimeFigureOut">
              <a:rPr lang="en-US" smtClean="0"/>
              <a:t>5/30/2016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1658D-53F8-4D07-BA75-AB903647AD5E}" type="slidenum">
              <a:rPr lang="en-US" smtClean="0"/>
              <a:t>‹#›</a:t>
            </a:fld>
            <a:endParaRPr lang="en-US"/>
          </a:p>
        </p:txBody>
      </p:sp>
    </p:spTree>
    <p:extLst>
      <p:ext uri="{BB962C8B-B14F-4D97-AF65-F5344CB8AC3E}">
        <p14:creationId xmlns:p14="http://schemas.microsoft.com/office/powerpoint/2010/main" val="291719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ocs.oracle.com/javase/8/docs/technotes/guides/jn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www.youtube.com/watch?v=vs1XzOOpaCo&amp;feature=youtu.be" TargetMode="External"/><Relationship Id="rId3" Type="http://schemas.openxmlformats.org/officeDocument/2006/relationships/hyperlink" Target="https://wiki.fd.io/view/Honeycomb" TargetMode="External"/><Relationship Id="rId7" Type="http://schemas.openxmlformats.org/officeDocument/2006/relationships/hyperlink" Target="mailto:honeycomb-dev@lists.fd.io"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gerrit.fd.io/r/#/admin/projects/honeycomb" TargetMode="External"/><Relationship Id="rId5" Type="http://schemas.openxmlformats.org/officeDocument/2006/relationships/hyperlink" Target="https://jira.fd.io/projects/HONEYCOMB" TargetMode="External"/><Relationship Id="rId4" Type="http://schemas.openxmlformats.org/officeDocument/2006/relationships/hyperlink" Target="https://wiki.fd.io/view/Honeycomb/Running_Honeycomb#Using_RESTCONF_northboun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opendaylight.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EF1C24"/>
                </a:solidFill>
              </a:rPr>
              <a:t>Honeycomb</a:t>
            </a:r>
            <a:endParaRPr lang="en-US" b="1" dirty="0">
              <a:solidFill>
                <a:srgbClr val="EF1C24"/>
              </a:solidFill>
            </a:endParaRPr>
          </a:p>
        </p:txBody>
      </p:sp>
      <p:sp>
        <p:nvSpPr>
          <p:cNvPr id="3" name="Subtitle 2"/>
          <p:cNvSpPr>
            <a:spLocks noGrp="1"/>
          </p:cNvSpPr>
          <p:nvPr>
            <p:ph type="subTitle" idx="1"/>
          </p:nvPr>
        </p:nvSpPr>
        <p:spPr/>
        <p:txBody>
          <a:bodyPr/>
          <a:lstStyle/>
          <a:p>
            <a:r>
              <a:rPr lang="en-US" dirty="0" smtClean="0"/>
              <a:t>VPP management agent</a:t>
            </a:r>
            <a:endParaRPr lang="en-US" dirty="0"/>
          </a:p>
        </p:txBody>
      </p:sp>
      <p:sp>
        <p:nvSpPr>
          <p:cNvPr id="4" name="Footer Placeholder 3"/>
          <p:cNvSpPr>
            <a:spLocks noGrp="1"/>
          </p:cNvSpPr>
          <p:nvPr>
            <p:ph type="ftr" sz="quarter" idx="11"/>
          </p:nvPr>
        </p:nvSpPr>
        <p:spPr>
          <a:xfrm>
            <a:off x="3924299" y="6356350"/>
            <a:ext cx="4333876" cy="344488"/>
          </a:xfrm>
        </p:spPr>
        <p:txBody>
          <a:bodyPr/>
          <a:lstStyle/>
          <a:p>
            <a:r>
              <a:rPr lang="en-US" sz="1800" dirty="0" smtClean="0"/>
              <a:t>Author: </a:t>
            </a:r>
            <a:r>
              <a:rPr lang="en-US" sz="1800" dirty="0" err="1" smtClean="0"/>
              <a:t>Maros</a:t>
            </a:r>
            <a:r>
              <a:rPr lang="en-US" sz="1800" dirty="0" smtClean="0"/>
              <a:t> </a:t>
            </a:r>
            <a:r>
              <a:rPr lang="en-US" sz="1800" dirty="0" err="1" smtClean="0"/>
              <a:t>Marsalek</a:t>
            </a:r>
            <a:r>
              <a:rPr lang="en-US" sz="1800" dirty="0" smtClean="0"/>
              <a:t> (Honeycomb PTL)</a:t>
            </a:r>
            <a:endParaRPr lang="en-US" sz="1800" dirty="0"/>
          </a:p>
        </p:txBody>
      </p:sp>
    </p:spTree>
    <p:extLst>
      <p:ext uri="{BB962C8B-B14F-4D97-AF65-F5344CB8AC3E}">
        <p14:creationId xmlns:p14="http://schemas.microsoft.com/office/powerpoint/2010/main" val="56024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61164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Translation layer</a:t>
            </a:r>
            <a:endParaRPr lang="en-US" b="1" dirty="0">
              <a:solidFill>
                <a:srgbClr val="EF1C24"/>
              </a:solidFill>
            </a:endParaRPr>
          </a:p>
        </p:txBody>
      </p:sp>
      <p:sp>
        <p:nvSpPr>
          <p:cNvPr id="3" name="Content Placeholder 2"/>
          <p:cNvSpPr>
            <a:spLocks noGrp="1"/>
          </p:cNvSpPr>
          <p:nvPr>
            <p:ph idx="1"/>
          </p:nvPr>
        </p:nvSpPr>
        <p:spPr/>
        <p:txBody>
          <a:bodyPr/>
          <a:lstStyle/>
          <a:p>
            <a:r>
              <a:rPr lang="en-US" dirty="0" smtClean="0"/>
              <a:t>Composite/tree-like implementation</a:t>
            </a:r>
          </a:p>
          <a:p>
            <a:r>
              <a:rPr lang="en-US" dirty="0" smtClean="0"/>
              <a:t>Extensible</a:t>
            </a:r>
          </a:p>
          <a:p>
            <a:r>
              <a:rPr lang="en-US" dirty="0" smtClean="0"/>
              <a:t>Separates readers and writers:</a:t>
            </a:r>
          </a:p>
          <a:p>
            <a:pPr lvl="1"/>
            <a:r>
              <a:rPr lang="en-US" dirty="0" smtClean="0"/>
              <a:t>Readers - responsible for reading operational data subtrees</a:t>
            </a:r>
          </a:p>
          <a:p>
            <a:pPr lvl="1"/>
            <a:r>
              <a:rPr lang="en-US" dirty="0" smtClean="0"/>
              <a:t>Writers – responsible for writing configuration data subtrees</a:t>
            </a:r>
          </a:p>
          <a:p>
            <a:pPr lvl="1"/>
            <a:endParaRPr lang="en-US" dirty="0"/>
          </a:p>
          <a:p>
            <a:r>
              <a:rPr lang="en-US" dirty="0" smtClean="0"/>
              <a:t>Plugins provide a set of readers and/or writers</a:t>
            </a:r>
          </a:p>
          <a:p>
            <a:pPr lvl="1"/>
            <a:r>
              <a:rPr lang="en-US" dirty="0" smtClean="0"/>
              <a:t>Readers and writers receive/provide data in BA format</a:t>
            </a:r>
            <a:endParaRPr lang="en-US" dirty="0"/>
          </a:p>
        </p:txBody>
      </p:sp>
    </p:spTree>
    <p:extLst>
      <p:ext uri="{BB962C8B-B14F-4D97-AF65-F5344CB8AC3E}">
        <p14:creationId xmlns:p14="http://schemas.microsoft.com/office/powerpoint/2010/main" val="54334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Adding features to Honeycomb</a:t>
            </a:r>
            <a:endParaRPr lang="en-US" b="1" dirty="0">
              <a:solidFill>
                <a:srgbClr val="EF1C24"/>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Make sure VPP binary APIs exist</a:t>
            </a:r>
          </a:p>
          <a:p>
            <a:pPr marL="514350" indent="-514350">
              <a:buFont typeface="+mj-lt"/>
              <a:buAutoNum type="arabicPeriod"/>
            </a:pPr>
            <a:r>
              <a:rPr lang="en-US" dirty="0" smtClean="0"/>
              <a:t>Define a YANG model for them</a:t>
            </a:r>
          </a:p>
          <a:p>
            <a:pPr lvl="1"/>
            <a:r>
              <a:rPr lang="en-US" dirty="0" smtClean="0"/>
              <a:t>Often models already exist e.g. </a:t>
            </a:r>
            <a:r>
              <a:rPr lang="en-US" dirty="0" err="1" smtClean="0"/>
              <a:t>ietf</a:t>
            </a:r>
            <a:r>
              <a:rPr lang="en-US" dirty="0" smtClean="0"/>
              <a:t> models</a:t>
            </a:r>
          </a:p>
          <a:p>
            <a:pPr marL="514350" indent="-514350">
              <a:buFont typeface="+mj-lt"/>
              <a:buAutoNum type="arabicPeriod"/>
            </a:pPr>
            <a:r>
              <a:rPr lang="en-US" dirty="0" smtClean="0"/>
              <a:t>Generate Java bindings for YANG model</a:t>
            </a:r>
          </a:p>
          <a:p>
            <a:pPr marL="514350" indent="-514350">
              <a:buFont typeface="+mj-lt"/>
              <a:buAutoNum type="arabicPeriod"/>
            </a:pPr>
            <a:r>
              <a:rPr lang="en-US" dirty="0" smtClean="0"/>
              <a:t>Write relatively small translation code for translation layer framework</a:t>
            </a:r>
          </a:p>
          <a:p>
            <a:pPr marL="514350" indent="-514350">
              <a:buFont typeface="+mj-lt"/>
              <a:buAutoNum type="arabicPeriod"/>
            </a:pPr>
            <a:r>
              <a:rPr lang="en-US" dirty="0"/>
              <a:t>”</a:t>
            </a:r>
            <a:r>
              <a:rPr lang="en-US" dirty="0" smtClean="0"/>
              <a:t>Wire” the new translation code into HC translation layer</a:t>
            </a:r>
          </a:p>
          <a:p>
            <a:pPr lvl="1"/>
            <a:endParaRPr lang="en-US" dirty="0" smtClean="0"/>
          </a:p>
          <a:p>
            <a:endParaRPr lang="en-US" dirty="0"/>
          </a:p>
        </p:txBody>
      </p:sp>
    </p:spTree>
    <p:extLst>
      <p:ext uri="{BB962C8B-B14F-4D97-AF65-F5344CB8AC3E}">
        <p14:creationId xmlns:p14="http://schemas.microsoft.com/office/powerpoint/2010/main" val="1245844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EF1C24"/>
                </a:solidFill>
              </a:rPr>
              <a:t>VPP Java APIs</a:t>
            </a:r>
            <a:endParaRPr lang="en-US" b="1" dirty="0">
              <a:solidFill>
                <a:srgbClr val="EF1C24"/>
              </a:solidFill>
            </a:endParaRPr>
          </a:p>
        </p:txBody>
      </p:sp>
      <p:sp>
        <p:nvSpPr>
          <p:cNvPr id="5" name="Content Placeholder 4"/>
          <p:cNvSpPr>
            <a:spLocks noGrp="1"/>
          </p:cNvSpPr>
          <p:nvPr>
            <p:ph idx="1"/>
          </p:nvPr>
        </p:nvSpPr>
        <p:spPr/>
        <p:txBody>
          <a:bodyPr/>
          <a:lstStyle/>
          <a:p>
            <a:r>
              <a:rPr lang="en-US" dirty="0" smtClean="0"/>
              <a:t>Auto-generated Java APIs for VPP</a:t>
            </a:r>
          </a:p>
          <a:p>
            <a:pPr lvl="1"/>
            <a:r>
              <a:rPr lang="en-US" dirty="0" smtClean="0"/>
              <a:t>Supports all functionality available via low level VPP APIs</a:t>
            </a:r>
          </a:p>
          <a:p>
            <a:r>
              <a:rPr lang="en-US" dirty="0" smtClean="0"/>
              <a:t>Component </a:t>
            </a:r>
            <a:r>
              <a:rPr lang="en-US" dirty="0" err="1" smtClean="0"/>
              <a:t>JVpp</a:t>
            </a:r>
            <a:r>
              <a:rPr lang="en-US" dirty="0" smtClean="0"/>
              <a:t> is part of VPP build </a:t>
            </a:r>
          </a:p>
          <a:p>
            <a:r>
              <a:rPr lang="en-US" dirty="0" smtClean="0"/>
              <a:t>Uses </a:t>
            </a:r>
            <a:r>
              <a:rPr lang="en-US" dirty="0" smtClean="0">
                <a:hlinkClick r:id="rId3"/>
              </a:rPr>
              <a:t>JNI</a:t>
            </a:r>
            <a:r>
              <a:rPr lang="en-US" dirty="0" smtClean="0"/>
              <a:t> (Java Native interface)</a:t>
            </a:r>
          </a:p>
          <a:p>
            <a:r>
              <a:rPr lang="en-US" dirty="0" smtClean="0"/>
              <a:t>Asynchronous</a:t>
            </a:r>
          </a:p>
          <a:p>
            <a:endParaRPr lang="en-US" dirty="0" smtClean="0"/>
          </a:p>
          <a:p>
            <a:r>
              <a:rPr lang="en-US" dirty="0" smtClean="0"/>
              <a:t>Generators</a:t>
            </a:r>
            <a:endParaRPr lang="en-US" dirty="0"/>
          </a:p>
          <a:p>
            <a:pPr lvl="1"/>
            <a:r>
              <a:rPr lang="en-US" dirty="0" err="1" smtClean="0"/>
              <a:t>vpe.api</a:t>
            </a:r>
            <a:r>
              <a:rPr lang="en-US" dirty="0" smtClean="0"/>
              <a:t> definition as input</a:t>
            </a:r>
          </a:p>
          <a:p>
            <a:pPr lvl="1"/>
            <a:r>
              <a:rPr lang="en-US" dirty="0" smtClean="0"/>
              <a:t>Python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752344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Current features - Infrastructure</a:t>
            </a:r>
            <a:endParaRPr lang="en-US" b="1" dirty="0">
              <a:solidFill>
                <a:srgbClr val="EF1C24"/>
              </a:solidFill>
            </a:endParaRPr>
          </a:p>
        </p:txBody>
      </p:sp>
      <p:sp>
        <p:nvSpPr>
          <p:cNvPr id="3" name="Content Placeholder 2"/>
          <p:cNvSpPr>
            <a:spLocks noGrp="1"/>
          </p:cNvSpPr>
          <p:nvPr>
            <p:ph idx="1"/>
          </p:nvPr>
        </p:nvSpPr>
        <p:spPr/>
        <p:txBody>
          <a:bodyPr>
            <a:normAutofit lnSpcReduction="10000"/>
          </a:bodyPr>
          <a:lstStyle/>
          <a:p>
            <a:r>
              <a:rPr lang="en-US" dirty="0" smtClean="0"/>
              <a:t>RESTCONF</a:t>
            </a:r>
          </a:p>
          <a:p>
            <a:pPr lvl="1"/>
            <a:r>
              <a:rPr lang="en-US" dirty="0" smtClean="0"/>
              <a:t>Direct and simple management or monitoring of VPP</a:t>
            </a:r>
          </a:p>
          <a:p>
            <a:r>
              <a:rPr lang="en-US" dirty="0" smtClean="0"/>
              <a:t>NETCONF</a:t>
            </a:r>
          </a:p>
          <a:p>
            <a:pPr lvl="1"/>
            <a:r>
              <a:rPr lang="en-US" dirty="0" smtClean="0"/>
              <a:t>Similar to RESTCONF, but more suitable for controllers e.g. </a:t>
            </a:r>
            <a:r>
              <a:rPr lang="en-US" dirty="0" err="1" smtClean="0"/>
              <a:t>Opendaylight</a:t>
            </a:r>
            <a:endParaRPr lang="en-US" dirty="0" smtClean="0"/>
          </a:p>
          <a:p>
            <a:r>
              <a:rPr lang="en-US" dirty="0" smtClean="0"/>
              <a:t>Configuration data to VPP</a:t>
            </a:r>
          </a:p>
          <a:p>
            <a:pPr lvl="1"/>
            <a:r>
              <a:rPr lang="en-US" dirty="0" smtClean="0"/>
              <a:t>Updating current configuration in VPP</a:t>
            </a:r>
          </a:p>
          <a:p>
            <a:r>
              <a:rPr lang="en-US" dirty="0" smtClean="0"/>
              <a:t>Operational data from VPP</a:t>
            </a:r>
          </a:p>
          <a:p>
            <a:pPr lvl="1"/>
            <a:r>
              <a:rPr lang="en-US" dirty="0" smtClean="0"/>
              <a:t>Reading current state from VPP on demand</a:t>
            </a:r>
          </a:p>
          <a:p>
            <a:r>
              <a:rPr lang="en-US" dirty="0" smtClean="0"/>
              <a:t>Persistence &amp; restoration of configuration</a:t>
            </a:r>
          </a:p>
          <a:p>
            <a:pPr lvl="1"/>
            <a:r>
              <a:rPr lang="en-US" dirty="0" smtClean="0"/>
              <a:t>Covers VPP crashes, Honeycomb crashes or both</a:t>
            </a:r>
          </a:p>
          <a:p>
            <a:endParaRPr lang="en-US" dirty="0" smtClean="0"/>
          </a:p>
          <a:p>
            <a:endParaRPr lang="en-US" dirty="0"/>
          </a:p>
        </p:txBody>
      </p:sp>
    </p:spTree>
    <p:extLst>
      <p:ext uri="{BB962C8B-B14F-4D97-AF65-F5344CB8AC3E}">
        <p14:creationId xmlns:p14="http://schemas.microsoft.com/office/powerpoint/2010/main" val="3017690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Current features – VPP configuration</a:t>
            </a:r>
            <a:endParaRPr lang="en-US" b="1" dirty="0">
              <a:solidFill>
                <a:srgbClr val="EF1C24"/>
              </a:solidFill>
            </a:endParaRPr>
          </a:p>
        </p:txBody>
      </p:sp>
      <p:sp>
        <p:nvSpPr>
          <p:cNvPr id="3" name="Content Placeholder 2"/>
          <p:cNvSpPr>
            <a:spLocks noGrp="1"/>
          </p:cNvSpPr>
          <p:nvPr>
            <p:ph idx="1"/>
          </p:nvPr>
        </p:nvSpPr>
        <p:spPr/>
        <p:txBody>
          <a:bodyPr/>
          <a:lstStyle/>
          <a:p>
            <a:r>
              <a:rPr lang="en-US" dirty="0" smtClean="0"/>
              <a:t>Basic interface management</a:t>
            </a:r>
          </a:p>
          <a:p>
            <a:r>
              <a:rPr lang="en-US" dirty="0" err="1" smtClean="0"/>
              <a:t>Vhost</a:t>
            </a:r>
            <a:r>
              <a:rPr lang="en-US" dirty="0" smtClean="0"/>
              <a:t> user interface</a:t>
            </a:r>
          </a:p>
          <a:p>
            <a:r>
              <a:rPr lang="en-US" dirty="0" smtClean="0"/>
              <a:t>Tap interface</a:t>
            </a:r>
          </a:p>
          <a:p>
            <a:r>
              <a:rPr lang="en-US" dirty="0" smtClean="0"/>
              <a:t>Bridge domain</a:t>
            </a:r>
          </a:p>
          <a:p>
            <a:r>
              <a:rPr lang="en-US" dirty="0" err="1" smtClean="0"/>
              <a:t>Vxlan</a:t>
            </a:r>
            <a:r>
              <a:rPr lang="en-US" dirty="0"/>
              <a:t> </a:t>
            </a:r>
            <a:r>
              <a:rPr lang="en-US" dirty="0" smtClean="0"/>
              <a:t>tunneling</a:t>
            </a:r>
          </a:p>
          <a:p>
            <a:r>
              <a:rPr lang="en-US" dirty="0" err="1" smtClean="0"/>
              <a:t>Vlan</a:t>
            </a:r>
            <a:r>
              <a:rPr lang="en-US" dirty="0" smtClean="0"/>
              <a:t> management</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204408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EF1C24"/>
                </a:solidFill>
              </a:rPr>
              <a:t>What’s next</a:t>
            </a:r>
            <a:endParaRPr lang="en-US" b="1" dirty="0">
              <a:solidFill>
                <a:srgbClr val="EF1C24"/>
              </a:solidFill>
            </a:endParaRPr>
          </a:p>
        </p:txBody>
      </p:sp>
      <p:sp>
        <p:nvSpPr>
          <p:cNvPr id="5" name="Text Placeholder 4"/>
          <p:cNvSpPr>
            <a:spLocks noGrp="1"/>
          </p:cNvSpPr>
          <p:nvPr>
            <p:ph type="body" idx="1"/>
          </p:nvPr>
        </p:nvSpPr>
        <p:spPr/>
        <p:txBody>
          <a:bodyPr/>
          <a:lstStyle/>
          <a:p>
            <a:r>
              <a:rPr lang="en-US" dirty="0" smtClean="0"/>
              <a:t>Infrastructure</a:t>
            </a:r>
            <a:endParaRPr lang="en-US" dirty="0"/>
          </a:p>
        </p:txBody>
      </p:sp>
      <p:sp>
        <p:nvSpPr>
          <p:cNvPr id="6" name="Content Placeholder 5"/>
          <p:cNvSpPr>
            <a:spLocks noGrp="1"/>
          </p:cNvSpPr>
          <p:nvPr>
            <p:ph sz="half" idx="2"/>
          </p:nvPr>
        </p:nvSpPr>
        <p:spPr/>
        <p:txBody>
          <a:bodyPr/>
          <a:lstStyle/>
          <a:p>
            <a:r>
              <a:rPr lang="en-US" dirty="0" smtClean="0"/>
              <a:t>Notifications support</a:t>
            </a:r>
          </a:p>
          <a:p>
            <a:r>
              <a:rPr lang="en-US" dirty="0" smtClean="0"/>
              <a:t>Minimal distribution (with minimal code footprint)</a:t>
            </a:r>
          </a:p>
          <a:p>
            <a:r>
              <a:rPr lang="en-US" dirty="0" smtClean="0"/>
              <a:t>BGP</a:t>
            </a:r>
            <a:endParaRPr lang="en-US" dirty="0"/>
          </a:p>
        </p:txBody>
      </p:sp>
      <p:sp>
        <p:nvSpPr>
          <p:cNvPr id="7" name="Text Placeholder 6"/>
          <p:cNvSpPr>
            <a:spLocks noGrp="1"/>
          </p:cNvSpPr>
          <p:nvPr>
            <p:ph type="body" sz="quarter" idx="3"/>
          </p:nvPr>
        </p:nvSpPr>
        <p:spPr/>
        <p:txBody>
          <a:bodyPr/>
          <a:lstStyle/>
          <a:p>
            <a:r>
              <a:rPr lang="en-US" dirty="0" err="1" smtClean="0"/>
              <a:t>Vpp</a:t>
            </a:r>
            <a:r>
              <a:rPr lang="en-US" dirty="0" smtClean="0"/>
              <a:t> features</a:t>
            </a:r>
            <a:endParaRPr lang="en-US" dirty="0"/>
          </a:p>
        </p:txBody>
      </p:sp>
      <p:sp>
        <p:nvSpPr>
          <p:cNvPr id="8" name="Content Placeholder 7"/>
          <p:cNvSpPr>
            <a:spLocks noGrp="1"/>
          </p:cNvSpPr>
          <p:nvPr>
            <p:ph sz="quarter" idx="4"/>
          </p:nvPr>
        </p:nvSpPr>
        <p:spPr/>
        <p:txBody>
          <a:bodyPr/>
          <a:lstStyle/>
          <a:p>
            <a:r>
              <a:rPr lang="en-US" dirty="0" smtClean="0"/>
              <a:t>L2 ACLs</a:t>
            </a:r>
          </a:p>
          <a:p>
            <a:r>
              <a:rPr lang="en-US" dirty="0" smtClean="0"/>
              <a:t>LISP</a:t>
            </a:r>
          </a:p>
          <a:p>
            <a:r>
              <a:rPr lang="en-US" dirty="0" smtClean="0"/>
              <a:t>Routes management</a:t>
            </a:r>
          </a:p>
          <a:p>
            <a:r>
              <a:rPr lang="en-US" dirty="0" smtClean="0"/>
              <a:t>NSH</a:t>
            </a:r>
          </a:p>
          <a:p>
            <a:r>
              <a:rPr lang="en-US" dirty="0" err="1" smtClean="0"/>
              <a:t>Vxlan-gpe</a:t>
            </a:r>
            <a:endParaRPr lang="en-US" dirty="0"/>
          </a:p>
        </p:txBody>
      </p:sp>
    </p:spTree>
    <p:extLst>
      <p:ext uri="{BB962C8B-B14F-4D97-AF65-F5344CB8AC3E}">
        <p14:creationId xmlns:p14="http://schemas.microsoft.com/office/powerpoint/2010/main" val="4155182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Links and pointers for Honeycomb</a:t>
            </a:r>
            <a:endParaRPr lang="en-US" b="1" dirty="0">
              <a:solidFill>
                <a:srgbClr val="EF1C24"/>
              </a:solidFill>
            </a:endParaRPr>
          </a:p>
        </p:txBody>
      </p:sp>
      <p:sp>
        <p:nvSpPr>
          <p:cNvPr id="3" name="Content Placeholder 2"/>
          <p:cNvSpPr>
            <a:spLocks noGrp="1"/>
          </p:cNvSpPr>
          <p:nvPr>
            <p:ph idx="1"/>
          </p:nvPr>
        </p:nvSpPr>
        <p:spPr>
          <a:xfrm>
            <a:off x="838200" y="1825625"/>
            <a:ext cx="10591800" cy="4710642"/>
          </a:xfrm>
        </p:spPr>
        <p:txBody>
          <a:bodyPr>
            <a:normAutofit/>
          </a:bodyPr>
          <a:lstStyle/>
          <a:p>
            <a:r>
              <a:rPr lang="en-US" dirty="0" smtClean="0"/>
              <a:t>Wiki - </a:t>
            </a:r>
            <a:r>
              <a:rPr lang="en-US" dirty="0" smtClean="0">
                <a:hlinkClick r:id="rId3"/>
              </a:rPr>
              <a:t>https://wiki.fd.io/view/Honeycomb</a:t>
            </a:r>
            <a:r>
              <a:rPr lang="en-US" dirty="0" smtClean="0"/>
              <a:t> </a:t>
            </a:r>
          </a:p>
          <a:p>
            <a:r>
              <a:rPr lang="en-US" dirty="0" smtClean="0"/>
              <a:t>POSTMAN request collection - </a:t>
            </a:r>
            <a:r>
              <a:rPr lang="en-US" dirty="0" smtClean="0">
                <a:hlinkClick r:id="rId4"/>
              </a:rPr>
              <a:t>https://wiki.fd.io/view/Honeycomb/Running_Honeycomb#Using_RESTCONF_northbound</a:t>
            </a:r>
            <a:r>
              <a:rPr lang="en-US" dirty="0" smtClean="0"/>
              <a:t> </a:t>
            </a:r>
          </a:p>
          <a:p>
            <a:r>
              <a:rPr lang="en-US" dirty="0" smtClean="0"/>
              <a:t>JIRA - </a:t>
            </a:r>
            <a:r>
              <a:rPr lang="en-US" dirty="0" smtClean="0">
                <a:hlinkClick r:id="rId5"/>
              </a:rPr>
              <a:t>https://jira.fd.io/projects/HONEYCOMB</a:t>
            </a:r>
            <a:r>
              <a:rPr lang="en-US" dirty="0" smtClean="0"/>
              <a:t> </a:t>
            </a:r>
          </a:p>
          <a:p>
            <a:r>
              <a:rPr lang="en-US" dirty="0" err="1" smtClean="0"/>
              <a:t>Gerrit</a:t>
            </a:r>
            <a:r>
              <a:rPr lang="en-US" dirty="0" smtClean="0"/>
              <a:t> - </a:t>
            </a:r>
            <a:r>
              <a:rPr lang="en-US" dirty="0" smtClean="0">
                <a:hlinkClick r:id="rId6"/>
              </a:rPr>
              <a:t>https://gerrit.fd.io/r/#/admin/projects/honeycomb</a:t>
            </a:r>
            <a:r>
              <a:rPr lang="en-US" dirty="0" smtClean="0"/>
              <a:t> </a:t>
            </a:r>
          </a:p>
          <a:p>
            <a:r>
              <a:rPr lang="en-US" dirty="0" smtClean="0"/>
              <a:t>Mailing-list – </a:t>
            </a:r>
            <a:r>
              <a:rPr lang="en-US" dirty="0" smtClean="0">
                <a:hlinkClick r:id="rId7"/>
              </a:rPr>
              <a:t>honeycomb-dev@lists.fd.io</a:t>
            </a:r>
            <a:endParaRPr lang="en-US" dirty="0" smtClean="0"/>
          </a:p>
          <a:p>
            <a:r>
              <a:rPr lang="en-US" dirty="0" smtClean="0"/>
              <a:t>IRC channel - #</a:t>
            </a:r>
            <a:r>
              <a:rPr lang="en-US" dirty="0" err="1" smtClean="0"/>
              <a:t>fdio</a:t>
            </a:r>
            <a:r>
              <a:rPr lang="en-US" dirty="0" smtClean="0"/>
              <a:t>-honeycomb at </a:t>
            </a:r>
            <a:r>
              <a:rPr lang="en-US" dirty="0" err="1" smtClean="0"/>
              <a:t>freenode</a:t>
            </a:r>
            <a:endParaRPr lang="en-US" dirty="0" smtClean="0"/>
          </a:p>
          <a:p>
            <a:r>
              <a:rPr lang="en-US" dirty="0" smtClean="0"/>
              <a:t>Virtual bridge domain application demo - </a:t>
            </a:r>
            <a:r>
              <a:rPr lang="en-US" dirty="0" smtClean="0">
                <a:hlinkClick r:id="rId8"/>
              </a:rPr>
              <a:t>https://www.youtube.com/watch?v=vs1XzOOpaCo&amp;feature=youtu.be</a:t>
            </a:r>
            <a:r>
              <a:rPr lang="en-US" dirty="0" smtClean="0"/>
              <a:t> </a:t>
            </a:r>
            <a:endParaRPr lang="en-US" dirty="0"/>
          </a:p>
        </p:txBody>
      </p:sp>
    </p:spTree>
    <p:extLst>
      <p:ext uri="{BB962C8B-B14F-4D97-AF65-F5344CB8AC3E}">
        <p14:creationId xmlns:p14="http://schemas.microsoft.com/office/powerpoint/2010/main" val="2769479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What is Honeycomb?</a:t>
            </a:r>
            <a:endParaRPr lang="en-US" b="1" dirty="0">
              <a:solidFill>
                <a:srgbClr val="EF1C24"/>
              </a:solidFill>
            </a:endParaRPr>
          </a:p>
        </p:txBody>
      </p:sp>
      <p:sp>
        <p:nvSpPr>
          <p:cNvPr id="3" name="Content Placeholder 2"/>
          <p:cNvSpPr>
            <a:spLocks noGrp="1"/>
          </p:cNvSpPr>
          <p:nvPr>
            <p:ph idx="1"/>
          </p:nvPr>
        </p:nvSpPr>
        <p:spPr/>
        <p:txBody>
          <a:bodyPr/>
          <a:lstStyle/>
          <a:p>
            <a:r>
              <a:rPr lang="en-US" dirty="0" smtClean="0"/>
              <a:t>Management agent for VPP providing northbound interfaces:</a:t>
            </a:r>
          </a:p>
          <a:p>
            <a:pPr lvl="1"/>
            <a:r>
              <a:rPr lang="en-US" dirty="0" smtClean="0"/>
              <a:t>RESTCONF</a:t>
            </a:r>
          </a:p>
          <a:p>
            <a:pPr lvl="1"/>
            <a:r>
              <a:rPr lang="en-US" dirty="0" smtClean="0"/>
              <a:t>NETCONF</a:t>
            </a:r>
          </a:p>
          <a:p>
            <a:endParaRPr lang="en-US" dirty="0" smtClean="0">
              <a:solidFill>
                <a:schemeClr val="accent2">
                  <a:lumMod val="75000"/>
                </a:schemeClr>
              </a:solidFill>
            </a:endParaRPr>
          </a:p>
          <a:p>
            <a:r>
              <a:rPr lang="en-US" dirty="0" smtClean="0"/>
              <a:t>Connected to a custom translation layer handling </a:t>
            </a:r>
          </a:p>
          <a:p>
            <a:pPr lvl="1"/>
            <a:r>
              <a:rPr lang="en-US" dirty="0"/>
              <a:t>Accepting c</a:t>
            </a:r>
            <a:r>
              <a:rPr lang="en-US" dirty="0" smtClean="0"/>
              <a:t>onfiguration request described in YANG on one end and invoking VPP API calls on the other</a:t>
            </a:r>
          </a:p>
          <a:p>
            <a:pPr lvl="1"/>
            <a:r>
              <a:rPr lang="en-US" dirty="0"/>
              <a:t>Accepting operational data requests and invoking VPP API calls transforming the result into YANG described data</a:t>
            </a:r>
          </a:p>
          <a:p>
            <a:pPr lvl="1"/>
            <a:endParaRPr lang="en-US" dirty="0"/>
          </a:p>
        </p:txBody>
      </p:sp>
    </p:spTree>
    <p:extLst>
      <p:ext uri="{BB962C8B-B14F-4D97-AF65-F5344CB8AC3E}">
        <p14:creationId xmlns:p14="http://schemas.microsoft.com/office/powerpoint/2010/main" val="3763983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Honeycomb and VPP</a:t>
            </a:r>
            <a:endParaRPr lang="en-US" b="1" dirty="0">
              <a:solidFill>
                <a:srgbClr val="EF1C24"/>
              </a:solidFill>
            </a:endParaRPr>
          </a:p>
        </p:txBody>
      </p:sp>
      <p:sp>
        <p:nvSpPr>
          <p:cNvPr id="7" name="Content Placeholder 6"/>
          <p:cNvSpPr>
            <a:spLocks noGrp="1"/>
          </p:cNvSpPr>
          <p:nvPr>
            <p:ph sz="half" idx="1"/>
          </p:nvPr>
        </p:nvSpPr>
        <p:spPr>
          <a:xfrm>
            <a:off x="838200" y="1825625"/>
            <a:ext cx="4900418" cy="4351338"/>
          </a:xfrm>
        </p:spPr>
        <p:txBody>
          <a:bodyPr/>
          <a:lstStyle/>
          <a:p>
            <a:r>
              <a:rPr lang="en-US" dirty="0" smtClean="0"/>
              <a:t>VPP’s low level, high performance, shared memory APIs</a:t>
            </a:r>
          </a:p>
          <a:p>
            <a:r>
              <a:rPr lang="en-US" dirty="0" smtClean="0"/>
              <a:t>Exposed as high level NETCONF/YANG or RESTCONF APIs</a:t>
            </a:r>
          </a:p>
          <a:p>
            <a:r>
              <a:rPr lang="en-US" dirty="0" smtClean="0"/>
              <a:t>Easily consumable by e.g. </a:t>
            </a:r>
            <a:r>
              <a:rPr lang="en-US" dirty="0" err="1" smtClean="0"/>
              <a:t>Opendaylight</a:t>
            </a:r>
            <a:r>
              <a:rPr lang="en-US" dirty="0" smtClean="0"/>
              <a:t> controller</a:t>
            </a:r>
          </a:p>
          <a:p>
            <a:endParaRPr lang="en-US" dirty="0"/>
          </a:p>
        </p:txBody>
      </p:sp>
      <p:sp>
        <p:nvSpPr>
          <p:cNvPr id="4" name="Footer Placeholder 3"/>
          <p:cNvSpPr>
            <a:spLocks noGrp="1"/>
          </p:cNvSpPr>
          <p:nvPr>
            <p:ph type="ftr" sz="quarter" idx="11"/>
          </p:nvPr>
        </p:nvSpPr>
        <p:spPr>
          <a:xfrm>
            <a:off x="1671637" y="6356350"/>
            <a:ext cx="5781675" cy="365125"/>
          </a:xfrm>
        </p:spPr>
        <p:txBody>
          <a:bodyPr/>
          <a:lstStyle/>
          <a:p>
            <a:r>
              <a:rPr lang="en-US" sz="1800" dirty="0" smtClean="0"/>
              <a:t>More information on HC + VPP: https://fd.io/technology</a:t>
            </a:r>
            <a:endParaRPr lang="en-US" sz="1800"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0572" y="1133132"/>
            <a:ext cx="2508976" cy="4318910"/>
          </a:xfrm>
          <a:prstGeom prst="rect">
            <a:avLst/>
          </a:prstGeom>
        </p:spPr>
      </p:pic>
      <p:sp>
        <p:nvSpPr>
          <p:cNvPr id="9" name="Rectangle 8"/>
          <p:cNvSpPr/>
          <p:nvPr/>
        </p:nvSpPr>
        <p:spPr>
          <a:xfrm>
            <a:off x="8153400" y="4701185"/>
            <a:ext cx="1752600" cy="457200"/>
          </a:xfrm>
          <a:prstGeom prst="rect">
            <a:avLst/>
          </a:prstGeom>
          <a:noFill/>
          <a:ln>
            <a:noFill/>
          </a:ln>
          <a:effectLst>
            <a:glow rad="101600">
              <a:schemeClr val="accent3">
                <a:alpha val="34000"/>
              </a:schemeClr>
            </a:glow>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Data Plane</a:t>
            </a:r>
          </a:p>
          <a:p>
            <a:pPr algn="ctr"/>
            <a:r>
              <a:rPr lang="en-US" sz="1400" dirty="0" smtClean="0">
                <a:solidFill>
                  <a:srgbClr val="000000"/>
                </a:solidFill>
              </a:rPr>
              <a:t>Packet Processing</a:t>
            </a:r>
          </a:p>
        </p:txBody>
      </p:sp>
      <p:sp>
        <p:nvSpPr>
          <p:cNvPr id="10" name="Rectangle 9"/>
          <p:cNvSpPr/>
          <p:nvPr/>
        </p:nvSpPr>
        <p:spPr>
          <a:xfrm>
            <a:off x="8153400" y="2971800"/>
            <a:ext cx="1703436" cy="457200"/>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Data Plane</a:t>
            </a:r>
          </a:p>
          <a:p>
            <a:pPr algn="ctr"/>
            <a:r>
              <a:rPr lang="en-US" sz="1400" dirty="0" smtClean="0">
                <a:solidFill>
                  <a:srgbClr val="000000"/>
                </a:solidFill>
              </a:rPr>
              <a:t>Management Agent</a:t>
            </a:r>
          </a:p>
        </p:txBody>
      </p:sp>
      <p:sp>
        <p:nvSpPr>
          <p:cNvPr id="12" name="Rectangle 11"/>
          <p:cNvSpPr/>
          <p:nvPr/>
        </p:nvSpPr>
        <p:spPr>
          <a:xfrm>
            <a:off x="7779665" y="1925637"/>
            <a:ext cx="4070444" cy="3526405"/>
          </a:xfrm>
          <a:prstGeom prst="rect">
            <a:avLst/>
          </a:prstGeom>
          <a:noFill/>
          <a:ln>
            <a:solidFill>
              <a:schemeClr val="accent3">
                <a:lumMod val="1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rgbClr val="000000"/>
                </a:solidFill>
              </a:rPr>
              <a:t>Bare Metal/</a:t>
            </a:r>
          </a:p>
          <a:p>
            <a:r>
              <a:rPr lang="en-US" dirty="0" smtClean="0">
                <a:solidFill>
                  <a:srgbClr val="000000"/>
                </a:solidFill>
              </a:rPr>
              <a:t>VM/Container</a:t>
            </a:r>
          </a:p>
        </p:txBody>
      </p:sp>
    </p:spTree>
    <p:extLst>
      <p:ext uri="{BB962C8B-B14F-4D97-AF65-F5344CB8AC3E}">
        <p14:creationId xmlns:p14="http://schemas.microsoft.com/office/powerpoint/2010/main" val="257988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EF1C24"/>
                </a:solidFill>
              </a:rPr>
              <a:t>Honeycomb - Building on existing components</a:t>
            </a:r>
            <a:endParaRPr lang="en-US" sz="4000" b="1" dirty="0">
              <a:solidFill>
                <a:srgbClr val="EF1C24"/>
              </a:solidFill>
            </a:endParaRPr>
          </a:p>
        </p:txBody>
      </p:sp>
      <p:sp>
        <p:nvSpPr>
          <p:cNvPr id="3" name="Content Placeholder 2"/>
          <p:cNvSpPr>
            <a:spLocks noGrp="1"/>
          </p:cNvSpPr>
          <p:nvPr>
            <p:ph idx="1"/>
          </p:nvPr>
        </p:nvSpPr>
        <p:spPr>
          <a:xfrm>
            <a:off x="838200" y="1825625"/>
            <a:ext cx="10515600" cy="3813175"/>
          </a:xfrm>
        </p:spPr>
        <p:txBody>
          <a:bodyPr>
            <a:normAutofit lnSpcReduction="10000"/>
          </a:bodyPr>
          <a:lstStyle/>
          <a:p>
            <a:r>
              <a:rPr lang="en-US" dirty="0" smtClean="0"/>
              <a:t>Honeycomb (HC) Builds on existing </a:t>
            </a:r>
            <a:r>
              <a:rPr lang="en-US" dirty="0" err="1" smtClean="0">
                <a:hlinkClick r:id="rId3"/>
              </a:rPr>
              <a:t>Opendaylight</a:t>
            </a:r>
            <a:r>
              <a:rPr lang="en-US" dirty="0" smtClean="0"/>
              <a:t> components and tools:</a:t>
            </a:r>
          </a:p>
          <a:p>
            <a:pPr lvl="1"/>
            <a:r>
              <a:rPr lang="en-US" dirty="0" err="1" smtClean="0"/>
              <a:t>Yangtools – YANG language parser, data tree</a:t>
            </a:r>
            <a:endParaRPr lang="en-US" dirty="0"/>
          </a:p>
          <a:p>
            <a:pPr lvl="1"/>
            <a:r>
              <a:rPr lang="en-US" dirty="0" err="1" smtClean="0"/>
              <a:t>Md-sal – BA and BI* representation of YANG structures, APIs</a:t>
            </a:r>
            <a:endParaRPr lang="en-US" dirty="0" smtClean="0"/>
          </a:p>
          <a:p>
            <a:pPr lvl="1"/>
            <a:r>
              <a:rPr lang="en-US" dirty="0" err="1" smtClean="0"/>
              <a:t>Netconf – Netconf northbound server</a:t>
            </a:r>
            <a:endParaRPr lang="en-US" dirty="0" smtClean="0"/>
          </a:p>
          <a:p>
            <a:pPr lvl="1"/>
            <a:r>
              <a:rPr lang="en-US" dirty="0" err="1" smtClean="0"/>
              <a:t>Restconf – Restconf northbound server</a:t>
            </a:r>
            <a:endParaRPr lang="en-US" dirty="0" smtClean="0"/>
          </a:p>
          <a:p>
            <a:pPr lvl="1"/>
            <a:endParaRPr lang="en-US" dirty="0"/>
          </a:p>
          <a:p>
            <a:r>
              <a:rPr lang="en-US" dirty="0" smtClean="0"/>
              <a:t>Wired into a special data processing pipeline</a:t>
            </a:r>
          </a:p>
          <a:p>
            <a:r>
              <a:rPr lang="en-US" dirty="0" smtClean="0"/>
              <a:t>It is not just an </a:t>
            </a:r>
            <a:r>
              <a:rPr lang="en-US" dirty="0" err="1" smtClean="0"/>
              <a:t>Opendaylight</a:t>
            </a:r>
            <a:r>
              <a:rPr lang="en-US" dirty="0" smtClean="0"/>
              <a:t> application</a:t>
            </a:r>
            <a:endParaRPr lang="en-US" dirty="0"/>
          </a:p>
        </p:txBody>
      </p:sp>
      <p:sp>
        <p:nvSpPr>
          <p:cNvPr id="4" name="Rectangle 3"/>
          <p:cNvSpPr/>
          <p:nvPr/>
        </p:nvSpPr>
        <p:spPr>
          <a:xfrm>
            <a:off x="1828800" y="6260068"/>
            <a:ext cx="9463360" cy="369332"/>
          </a:xfrm>
          <a:prstGeom prst="rect">
            <a:avLst/>
          </a:prstGeom>
        </p:spPr>
        <p:txBody>
          <a:bodyPr wrap="none">
            <a:spAutoFit/>
          </a:bodyPr>
          <a:lstStyle/>
          <a:p>
            <a:r>
              <a:rPr lang="en-US" dirty="0" err="1"/>
              <a:t>* BA and BI - Binding Aware and Binding Independent java code representation on YANG structures.</a:t>
            </a:r>
            <a:endParaRPr lang="en-US"/>
          </a:p>
        </p:txBody>
      </p:sp>
    </p:spTree>
    <p:extLst>
      <p:ext uri="{BB962C8B-B14F-4D97-AF65-F5344CB8AC3E}">
        <p14:creationId xmlns:p14="http://schemas.microsoft.com/office/powerpoint/2010/main" val="7301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Generic design approach</a:t>
            </a:r>
            <a:endParaRPr lang="en-US" b="1" dirty="0">
              <a:solidFill>
                <a:srgbClr val="EF1C24"/>
              </a:solidFill>
            </a:endParaRPr>
          </a:p>
        </p:txBody>
      </p:sp>
      <p:sp>
        <p:nvSpPr>
          <p:cNvPr id="3" name="Content Placeholder 2"/>
          <p:cNvSpPr>
            <a:spLocks noGrp="1"/>
          </p:cNvSpPr>
          <p:nvPr>
            <p:ph idx="1"/>
          </p:nvPr>
        </p:nvSpPr>
        <p:spPr/>
        <p:txBody>
          <a:bodyPr/>
          <a:lstStyle/>
          <a:p>
            <a:r>
              <a:rPr lang="en-US" dirty="0" smtClean="0"/>
              <a:t>Data processing pipeline is completely generic</a:t>
            </a:r>
          </a:p>
          <a:p>
            <a:r>
              <a:rPr lang="en-US" dirty="0" smtClean="0"/>
              <a:t>Translation layer is generic and extensible</a:t>
            </a:r>
          </a:p>
          <a:p>
            <a:pPr marL="0" indent="0">
              <a:buNone/>
            </a:pPr>
            <a:r>
              <a:rPr lang="en-US" dirty="0"/>
              <a:t>=&gt; </a:t>
            </a:r>
            <a:r>
              <a:rPr lang="en-US" dirty="0" smtClean="0"/>
              <a:t>Making Honeycomb not just VPP specific agent</a:t>
            </a:r>
          </a:p>
          <a:p>
            <a:endParaRPr lang="en-US" dirty="0"/>
          </a:p>
          <a:p>
            <a:r>
              <a:rPr lang="en-US" dirty="0" smtClean="0"/>
              <a:t>VPP specific translation is a “Honeycomb plugin”</a:t>
            </a:r>
            <a:endParaRPr lang="en-US" dirty="0"/>
          </a:p>
        </p:txBody>
      </p:sp>
    </p:spTree>
    <p:extLst>
      <p:ext uri="{BB962C8B-B14F-4D97-AF65-F5344CB8AC3E}">
        <p14:creationId xmlns:p14="http://schemas.microsoft.com/office/powerpoint/2010/main" val="2748373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152400" y="-563563"/>
            <a:ext cx="10515600" cy="1325563"/>
          </a:xfrm>
        </p:spPr>
        <p:txBody>
          <a:bodyPr>
            <a:normAutofit/>
          </a:bodyPr>
          <a:lstStyle/>
          <a:p>
            <a:r>
              <a:rPr lang="en-US" sz="4000" b="1" dirty="0" smtClean="0">
                <a:solidFill>
                  <a:srgbClr val="EF1C24"/>
                </a:solidFill>
              </a:rPr>
              <a:t>Honeycomb architecture</a:t>
            </a:r>
            <a:endParaRPr lang="en-US" sz="4000" b="1" dirty="0">
              <a:solidFill>
                <a:srgbClr val="EF1C24"/>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5139" y="98232"/>
            <a:ext cx="6570661" cy="6607368"/>
          </a:xfrm>
          <a:prstGeom prst="rect">
            <a:avLst/>
          </a:prstGeom>
          <a:ln>
            <a:solidFill>
              <a:schemeClr val="bg1">
                <a:lumMod val="50000"/>
              </a:schemeClr>
            </a:solidFill>
          </a:ln>
        </p:spPr>
      </p:pic>
      <p:sp>
        <p:nvSpPr>
          <p:cNvPr id="15" name="Text Placeholder 14"/>
          <p:cNvSpPr>
            <a:spLocks noGrp="1"/>
          </p:cNvSpPr>
          <p:nvPr>
            <p:ph type="body" sz="half" idx="2"/>
          </p:nvPr>
        </p:nvSpPr>
        <p:spPr>
          <a:xfrm>
            <a:off x="9587759" y="228600"/>
            <a:ext cx="2560637" cy="457200"/>
          </a:xfrm>
        </p:spPr>
        <p:txBody>
          <a:bodyPr>
            <a:normAutofit fontScale="85000" lnSpcReduction="20000"/>
          </a:bodyPr>
          <a:lstStyle/>
          <a:p>
            <a:pPr algn="ctr"/>
            <a:r>
              <a:rPr lang="en-US" sz="2000" b="1" dirty="0" smtClean="0"/>
              <a:t>Honeycomb components and their APIs</a:t>
            </a:r>
            <a:endParaRPr lang="en-US" sz="2000" b="1" dirty="0"/>
          </a:p>
        </p:txBody>
      </p:sp>
      <p:sp>
        <p:nvSpPr>
          <p:cNvPr id="5" name="Content Placeholder 4"/>
          <p:cNvSpPr>
            <a:spLocks noGrp="1"/>
          </p:cNvSpPr>
          <p:nvPr>
            <p:ph idx="1"/>
          </p:nvPr>
        </p:nvSpPr>
        <p:spPr>
          <a:xfrm>
            <a:off x="159266" y="1219200"/>
            <a:ext cx="5333485" cy="4351338"/>
          </a:xfrm>
        </p:spPr>
        <p:txBody>
          <a:bodyPr>
            <a:normAutofit/>
          </a:bodyPr>
          <a:lstStyle/>
          <a:p>
            <a:pPr lvl="0" rtl="0"/>
            <a:r>
              <a:rPr lang="en-US" sz="2400" dirty="0" smtClean="0"/>
              <a:t>Honeycomb core functionality is split into 2 layers:</a:t>
            </a:r>
          </a:p>
          <a:p>
            <a:pPr lvl="0" rtl="0"/>
            <a:endParaRPr lang="en-US" sz="2400" dirty="0"/>
          </a:p>
          <a:p>
            <a:pPr marL="457200" lvl="0" indent="-457200" rtl="0">
              <a:buFont typeface="+mj-lt"/>
              <a:buAutoNum type="arabicParenR"/>
            </a:pPr>
            <a:r>
              <a:rPr lang="en-US" sz="2400" b="1" dirty="0" smtClean="0"/>
              <a:t>Data processing layer</a:t>
            </a:r>
            <a:endParaRPr lang="en-US" sz="2400" b="1" dirty="0"/>
          </a:p>
          <a:p>
            <a:pPr lvl="1" rtl="0"/>
            <a:r>
              <a:rPr lang="en-US" sz="2000" dirty="0" smtClean="0"/>
              <a:t>Pipeline processing data from northbound interfaces down to translation layer</a:t>
            </a:r>
            <a:endParaRPr lang="en-US" sz="2000" dirty="0"/>
          </a:p>
          <a:p>
            <a:pPr marL="457200" lvl="0" indent="-457200" rtl="0">
              <a:buFont typeface="+mj-lt"/>
              <a:buAutoNum type="arabicParenR"/>
            </a:pPr>
            <a:r>
              <a:rPr lang="en-US" sz="2400" b="1" dirty="0" smtClean="0"/>
              <a:t>Translation layer</a:t>
            </a:r>
            <a:endParaRPr lang="en-US" sz="2400" b="1" dirty="0"/>
          </a:p>
          <a:p>
            <a:pPr lvl="1" rtl="0"/>
            <a:r>
              <a:rPr lang="en-US" sz="2000" dirty="0" smtClean="0"/>
              <a:t>Invoked by above layer to handle configuration updates or when polling operational state from VPP</a:t>
            </a:r>
            <a:endParaRPr lang="en-US" sz="2000" dirty="0"/>
          </a:p>
          <a:p>
            <a:pPr lvl="1" rtl="0"/>
            <a:r>
              <a:rPr lang="en-US" sz="2000" dirty="0" smtClean="0"/>
              <a:t>Specific translation code lives in this layer in a form of extensions/plugins</a:t>
            </a:r>
            <a:endParaRPr lang="en-US" sz="2000" dirty="0"/>
          </a:p>
        </p:txBody>
      </p:sp>
      <p:sp>
        <p:nvSpPr>
          <p:cNvPr id="2" name="TextBox 1"/>
          <p:cNvSpPr txBox="1"/>
          <p:nvPr/>
        </p:nvSpPr>
        <p:spPr>
          <a:xfrm>
            <a:off x="1600200" y="6096000"/>
            <a:ext cx="3507179" cy="369332"/>
          </a:xfrm>
          <a:prstGeom prst="rect">
            <a:avLst/>
          </a:prstGeom>
          <a:noFill/>
        </p:spPr>
        <p:txBody>
          <a:bodyPr wrap="none" rtlCol="0">
            <a:spAutoFit/>
          </a:bodyPr>
          <a:lstStyle/>
          <a:p>
            <a:r>
              <a:rPr lang="en-US" b="1"/>
              <a:t>Next slides zoom in on each layer.. </a:t>
            </a:r>
          </a:p>
        </p:txBody>
      </p:sp>
    </p:spTree>
    <p:extLst>
      <p:ext uri="{BB962C8B-B14F-4D97-AF65-F5344CB8AC3E}">
        <p14:creationId xmlns:p14="http://schemas.microsoft.com/office/powerpoint/2010/main" val="1588706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9600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EF1C24"/>
                </a:solidFill>
              </a:rPr>
              <a:t>Data processing layer</a:t>
            </a:r>
            <a:endParaRPr lang="en-US" b="1" dirty="0">
              <a:solidFill>
                <a:srgbClr val="EF1C24"/>
              </a:solidFill>
            </a:endParaRPr>
          </a:p>
        </p:txBody>
      </p:sp>
      <p:sp>
        <p:nvSpPr>
          <p:cNvPr id="3" name="Content Placeholder 2"/>
          <p:cNvSpPr>
            <a:spLocks noGrp="1"/>
          </p:cNvSpPr>
          <p:nvPr>
            <p:ph idx="1"/>
          </p:nvPr>
        </p:nvSpPr>
        <p:spPr>
          <a:xfrm>
            <a:off x="838200" y="1825625"/>
            <a:ext cx="10515600" cy="4660900"/>
          </a:xfrm>
        </p:spPr>
        <p:txBody>
          <a:bodyPr>
            <a:normAutofit/>
          </a:bodyPr>
          <a:lstStyle/>
          <a:p>
            <a:r>
              <a:rPr lang="en-US" dirty="0" smtClean="0"/>
              <a:t>Custom </a:t>
            </a:r>
            <a:r>
              <a:rPr lang="en-US" dirty="0" err="1" smtClean="0"/>
              <a:t>DataBroker</a:t>
            </a:r>
            <a:r>
              <a:rPr lang="en-US" dirty="0" smtClean="0"/>
              <a:t> implementation</a:t>
            </a:r>
          </a:p>
          <a:p>
            <a:r>
              <a:rPr lang="en-US" dirty="0" err="1" smtClean="0"/>
              <a:t>Config</a:t>
            </a:r>
            <a:r>
              <a:rPr lang="en-US" dirty="0" smtClean="0"/>
              <a:t>/Operational data trees provide abstraction on top of Translation layer for </a:t>
            </a:r>
            <a:r>
              <a:rPr lang="en-US" dirty="0" err="1" smtClean="0"/>
              <a:t>DataBroker</a:t>
            </a:r>
            <a:endParaRPr lang="en-US" dirty="0" smtClean="0"/>
          </a:p>
          <a:p>
            <a:r>
              <a:rPr lang="en-US" dirty="0" err="1" smtClean="0"/>
              <a:t>Config</a:t>
            </a:r>
            <a:r>
              <a:rPr lang="en-US" dirty="0" smtClean="0"/>
              <a:t> data flowing through </a:t>
            </a:r>
            <a:r>
              <a:rPr lang="en-US" dirty="0" err="1" smtClean="0"/>
              <a:t>DataTree</a:t>
            </a:r>
            <a:r>
              <a:rPr lang="en-US" dirty="0" smtClean="0"/>
              <a:t> storage to the translation layer</a:t>
            </a:r>
          </a:p>
          <a:p>
            <a:r>
              <a:rPr lang="en-US" dirty="0" smtClean="0"/>
              <a:t>Operational data polled and translated on demand from the translation layer</a:t>
            </a:r>
          </a:p>
          <a:p>
            <a:endParaRPr lang="en-US" dirty="0"/>
          </a:p>
          <a:p>
            <a:r>
              <a:rPr lang="en-US" dirty="0" smtClean="0"/>
              <a:t>Context </a:t>
            </a:r>
            <a:r>
              <a:rPr lang="en-US" dirty="0" err="1" smtClean="0"/>
              <a:t>DataTree</a:t>
            </a:r>
            <a:endParaRPr lang="en-US" dirty="0" smtClean="0"/>
          </a:p>
          <a:p>
            <a:pPr lvl="1"/>
            <a:r>
              <a:rPr lang="en-US" dirty="0" smtClean="0"/>
              <a:t>In addition to configuration, Honeycomb needs to provide a storage for mapping contexts (non </a:t>
            </a:r>
            <a:r>
              <a:rPr lang="en-US" dirty="0" err="1" smtClean="0"/>
              <a:t>deriveable</a:t>
            </a:r>
            <a:r>
              <a:rPr lang="en-US" dirty="0" smtClean="0"/>
              <a:t> information about YANG &lt;-&gt; VPP mapping)</a:t>
            </a:r>
            <a:endParaRPr lang="en-US" dirty="0"/>
          </a:p>
        </p:txBody>
      </p:sp>
    </p:spTree>
    <p:extLst>
      <p:ext uri="{BB962C8B-B14F-4D97-AF65-F5344CB8AC3E}">
        <p14:creationId xmlns:p14="http://schemas.microsoft.com/office/powerpoint/2010/main" val="227254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2" y="5862"/>
            <a:ext cx="12197862" cy="6852138"/>
          </a:xfrm>
          <a:prstGeom prst="rect">
            <a:avLst/>
          </a:prstGeom>
        </p:spPr>
      </p:pic>
    </p:spTree>
    <p:extLst>
      <p:ext uri="{BB962C8B-B14F-4D97-AF65-F5344CB8AC3E}">
        <p14:creationId xmlns:p14="http://schemas.microsoft.com/office/powerpoint/2010/main" val="774170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TotalTime>
  <Words>1658</Words>
  <Application>Microsoft Office PowerPoint</Application>
  <PresentationFormat>Widescreen</PresentationFormat>
  <Paragraphs>208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Honeycomb</vt:lpstr>
      <vt:lpstr>What is Honeycomb?</vt:lpstr>
      <vt:lpstr>Honeycomb and VPP</vt:lpstr>
      <vt:lpstr>Honeycomb - Building on existing components</vt:lpstr>
      <vt:lpstr>Generic design approach</vt:lpstr>
      <vt:lpstr>Honeycomb architecture</vt:lpstr>
      <vt:lpstr>PowerPoint Presentation</vt:lpstr>
      <vt:lpstr>Data processing layer</vt:lpstr>
      <vt:lpstr>PowerPoint Presentation</vt:lpstr>
      <vt:lpstr>PowerPoint Presentation</vt:lpstr>
      <vt:lpstr>Translation layer</vt:lpstr>
      <vt:lpstr>Adding features to Honeycomb</vt:lpstr>
      <vt:lpstr>VPP Java APIs</vt:lpstr>
      <vt:lpstr>Current features - Infrastructure</vt:lpstr>
      <vt:lpstr>Current features – VPP configuration</vt:lpstr>
      <vt:lpstr>What’s next</vt:lpstr>
      <vt:lpstr>Links and pointers for Honeycomb</vt:lpstr>
    </vt:vector>
  </TitlesOfParts>
  <Company>Cisco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Honeycomb</dc:title>
  <dc:creator>Maros Marsalek -X (mmarsale - Pantheon Technologies SRO at Cisco)</dc:creator>
  <cp:lastModifiedBy>Maros Marsalek -X (mmarsale - Pantheon Technologies SRO at Cisco)</cp:lastModifiedBy>
  <cp:revision>70</cp:revision>
  <dcterms:created xsi:type="dcterms:W3CDTF">2016-05-27T08:29:59Z</dcterms:created>
  <dcterms:modified xsi:type="dcterms:W3CDTF">2016-05-30T21:01:49Z</dcterms:modified>
</cp:coreProperties>
</file>