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Lst>
  <p:notesMasterIdLst>
    <p:notesMasterId r:id="rId29"/>
  </p:notesMasterIdLst>
  <p:handoutMasterIdLst>
    <p:handoutMasterId r:id="rId30"/>
  </p:handoutMasterIdLst>
  <p:sldIdLst>
    <p:sldId id="299" r:id="rId5"/>
    <p:sldId id="320" r:id="rId6"/>
    <p:sldId id="321" r:id="rId7"/>
    <p:sldId id="335" r:id="rId8"/>
    <p:sldId id="331" r:id="rId9"/>
    <p:sldId id="323" r:id="rId10"/>
    <p:sldId id="327" r:id="rId11"/>
    <p:sldId id="337" r:id="rId12"/>
    <p:sldId id="341" r:id="rId13"/>
    <p:sldId id="345" r:id="rId14"/>
    <p:sldId id="342" r:id="rId15"/>
    <p:sldId id="339" r:id="rId16"/>
    <p:sldId id="332" r:id="rId17"/>
    <p:sldId id="328" r:id="rId18"/>
    <p:sldId id="329" r:id="rId19"/>
    <p:sldId id="330" r:id="rId20"/>
    <p:sldId id="338" r:id="rId21"/>
    <p:sldId id="347" r:id="rId22"/>
    <p:sldId id="346" r:id="rId23"/>
    <p:sldId id="343" r:id="rId24"/>
    <p:sldId id="344" r:id="rId25"/>
    <p:sldId id="326" r:id="rId26"/>
    <p:sldId id="322" r:id="rId27"/>
    <p:sldId id="300" r:id="rId28"/>
  </p:sldIdLst>
  <p:sldSz cx="9144000" cy="5143500" type="screen16x9"/>
  <p:notesSz cx="7010400" cy="9296400"/>
  <p:custDataLst>
    <p:tags r:id="rId3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B9F06FB-33C8-1847-9020-59D422A959F4}">
          <p14:sldIdLst>
            <p14:sldId id="299"/>
            <p14:sldId id="320"/>
            <p14:sldId id="321"/>
            <p14:sldId id="335"/>
            <p14:sldId id="331"/>
            <p14:sldId id="323"/>
            <p14:sldId id="327"/>
            <p14:sldId id="337"/>
            <p14:sldId id="341"/>
            <p14:sldId id="345"/>
            <p14:sldId id="342"/>
            <p14:sldId id="339"/>
            <p14:sldId id="332"/>
            <p14:sldId id="328"/>
            <p14:sldId id="329"/>
            <p14:sldId id="330"/>
            <p14:sldId id="338"/>
            <p14:sldId id="347"/>
            <p14:sldId id="346"/>
            <p14:sldId id="343"/>
            <p14:sldId id="344"/>
            <p14:sldId id="326"/>
            <p14:sldId id="322"/>
            <p14:sldId id="300"/>
          </p14:sldIdLst>
        </p14:section>
      </p14:sectionLst>
    </p:ext>
    <p:ext uri="{EFAFB233-063F-42B5-8137-9DF3F51BA10A}">
      <p15:sldGuideLst xmlns:p15="http://schemas.microsoft.com/office/powerpoint/2012/main">
        <p15:guide id="1" orient="horz" pos="1581" userDrawn="1">
          <p15:clr>
            <a:srgbClr val="A4A3A4"/>
          </p15:clr>
        </p15:guide>
        <p15:guide id="2" orient="horz" pos="3004" userDrawn="1">
          <p15:clr>
            <a:srgbClr val="A4A3A4"/>
          </p15:clr>
        </p15:guide>
        <p15:guide id="3" orient="horz" pos="422" userDrawn="1">
          <p15:clr>
            <a:srgbClr val="A4A3A4"/>
          </p15:clr>
        </p15:guide>
        <p15:guide id="4" orient="horz" pos="824" userDrawn="1">
          <p15:clr>
            <a:srgbClr val="A4A3A4"/>
          </p15:clr>
        </p15:guide>
        <p15:guide id="5" orient="horz" pos="2916" userDrawn="1">
          <p15:clr>
            <a:srgbClr val="A4A3A4"/>
          </p15:clr>
        </p15:guide>
        <p15:guide id="6" orient="horz" pos="1643" userDrawn="1">
          <p15:clr>
            <a:srgbClr val="A4A3A4"/>
          </p15:clr>
        </p15:guide>
        <p15:guide id="7" pos="5471" userDrawn="1">
          <p15:clr>
            <a:srgbClr val="A4A3A4"/>
          </p15:clr>
        </p15:guide>
        <p15:guide id="8" pos="287" userDrawn="1">
          <p15:clr>
            <a:srgbClr val="A4A3A4"/>
          </p15:clr>
        </p15:guide>
        <p15:guide id="9" pos="2909" userDrawn="1">
          <p15:clr>
            <a:srgbClr val="A4A3A4"/>
          </p15:clr>
        </p15:guide>
        <p15:guide id="10" pos="2811" userDrawn="1">
          <p15:clr>
            <a:srgbClr val="A4A3A4"/>
          </p15:clr>
        </p15:guide>
        <p15:guide id="11" pos="2852"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C5"/>
    <a:srgbClr val="7A81FF"/>
    <a:srgbClr val="73FB79"/>
    <a:srgbClr val="0432FF"/>
    <a:srgbClr val="0000FF"/>
    <a:srgbClr val="00FA00"/>
    <a:srgbClr val="73FEFF"/>
    <a:srgbClr val="F83308"/>
    <a:srgbClr val="000000"/>
    <a:srgbClr val="95B1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ferSingleView="1">
    <p:restoredLeft sz="10871" autoAdjust="0"/>
    <p:restoredTop sz="94692" autoAdjust="0"/>
  </p:normalViewPr>
  <p:slideViewPr>
    <p:cSldViewPr snapToGrid="0">
      <p:cViewPr varScale="1">
        <p:scale>
          <a:sx n="168" d="100"/>
          <a:sy n="168" d="100"/>
        </p:scale>
        <p:origin x="312" y="200"/>
      </p:cViewPr>
      <p:guideLst>
        <p:guide orient="horz" pos="1581"/>
        <p:guide orient="horz" pos="3004"/>
        <p:guide orient="horz" pos="422"/>
        <p:guide orient="horz" pos="824"/>
        <p:guide orient="horz" pos="2916"/>
        <p:guide orient="horz" pos="1643"/>
        <p:guide pos="5471"/>
        <p:guide pos="287"/>
        <p:guide pos="2909"/>
        <p:guide pos="2811"/>
        <p:guide pos="28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36"/>
    </p:cViewPr>
  </p:sorterViewPr>
  <p:notesViewPr>
    <p:cSldViewPr snapToGrid="0" showGuides="1">
      <p:cViewPr varScale="1">
        <p:scale>
          <a:sx n="69" d="100"/>
          <a:sy n="69" d="100"/>
        </p:scale>
        <p:origin x="1842"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notesMaster" Target="notesMasters/notesMaster1.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handoutMaster" Target="handoutMasters/handoutMaster1.xml"/><Relationship Id="rId31" Type="http://schemas.openxmlformats.org/officeDocument/2006/relationships/tags" Target="tags/tag1.xml"/><Relationship Id="rId32" Type="http://schemas.openxmlformats.org/officeDocument/2006/relationships/commentAuthors" Target="commentAuthors.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Intel Clear"/>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ACFD7B2-88A6-E34E-8EF8-CB0C7BA47ADD}" type="datetimeFigureOut">
              <a:rPr lang="en-US" smtClean="0">
                <a:latin typeface="Intel Clear"/>
              </a:rPr>
              <a:pPr/>
              <a:t>6/21/16</a:t>
            </a:fld>
            <a:endParaRPr lang="en-US" dirty="0">
              <a:latin typeface="Intel Clear"/>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Intel Clear"/>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96CFA4E-18EB-6D49-8DE2-7A74038C2C1C}" type="slidenum">
              <a:rPr lang="en-US" smtClean="0">
                <a:latin typeface="Intel Clear"/>
              </a:rPr>
              <a:pPr/>
              <a:t>‹#›</a:t>
            </a:fld>
            <a:endParaRPr lang="en-US" dirty="0">
              <a:latin typeface="Intel Clear"/>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Intel Clear"/>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Intel Clear"/>
              </a:defRPr>
            </a:lvl1pPr>
          </a:lstStyle>
          <a:p>
            <a:fld id="{ED7FC5FE-6F0D-D34A-8EE6-C95B4F5F4DC8}" type="datetimeFigureOut">
              <a:rPr lang="en-US" smtClean="0"/>
              <a:pPr/>
              <a:t>6/21/16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Intel Clear"/>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Intel Clear"/>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Intel Clear"/>
        <a:ea typeface="+mn-ea"/>
        <a:cs typeface="+mn-cs"/>
      </a:defRPr>
    </a:lvl1pPr>
    <a:lvl2pPr marL="457200" algn="l" defTabSz="457200" rtl="0" eaLnBrk="1" latinLnBrk="0" hangingPunct="1">
      <a:defRPr sz="1200" kern="1200">
        <a:solidFill>
          <a:schemeClr val="tx1"/>
        </a:solidFill>
        <a:latin typeface="Intel Clear"/>
        <a:ea typeface="+mn-ea"/>
        <a:cs typeface="+mn-cs"/>
      </a:defRPr>
    </a:lvl2pPr>
    <a:lvl3pPr marL="914400" algn="l" defTabSz="457200" rtl="0" eaLnBrk="1" latinLnBrk="0" hangingPunct="1">
      <a:defRPr sz="1200" kern="1200">
        <a:solidFill>
          <a:schemeClr val="tx1"/>
        </a:solidFill>
        <a:latin typeface="Intel Clear"/>
        <a:ea typeface="+mn-ea"/>
        <a:cs typeface="+mn-cs"/>
      </a:defRPr>
    </a:lvl3pPr>
    <a:lvl4pPr marL="1371600" algn="l" defTabSz="457200" rtl="0" eaLnBrk="1" latinLnBrk="0" hangingPunct="1">
      <a:defRPr sz="1200" kern="1200">
        <a:solidFill>
          <a:schemeClr val="tx1"/>
        </a:solidFill>
        <a:latin typeface="Intel Clear"/>
        <a:ea typeface="+mn-ea"/>
        <a:cs typeface="+mn-cs"/>
      </a:defRPr>
    </a:lvl4pPr>
    <a:lvl5pPr marL="1828800" algn="l" defTabSz="457200" rtl="0" eaLnBrk="1" latinLnBrk="0" hangingPunct="1">
      <a:defRPr sz="1200" kern="1200">
        <a:solidFill>
          <a:schemeClr val="tx1"/>
        </a:solidFill>
        <a:latin typeface="Intel Cle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2</a:t>
            </a:fld>
            <a:endParaRPr lang="en-US" dirty="0"/>
          </a:p>
        </p:txBody>
      </p:sp>
    </p:spTree>
    <p:extLst>
      <p:ext uri="{BB962C8B-B14F-4D97-AF65-F5344CB8AC3E}">
        <p14:creationId xmlns:p14="http://schemas.microsoft.com/office/powerpoint/2010/main" val="3596488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4873AB7-DFD8-4A7A-8FE5-6C11FC551E19}" type="slidenum">
              <a:rPr lang="en-US" smtClean="0"/>
              <a:t>20</a:t>
            </a:fld>
            <a:endParaRPr lang="en-US"/>
          </a:p>
        </p:txBody>
      </p:sp>
    </p:spTree>
    <p:extLst>
      <p:ext uri="{BB962C8B-B14F-4D97-AF65-F5344CB8AC3E}">
        <p14:creationId xmlns:p14="http://schemas.microsoft.com/office/powerpoint/2010/main" val="752573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 Id="rId3" Type="http://schemas.openxmlformats.org/officeDocument/2006/relationships/image" Target="../media/image6.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 Id="rId3" Type="http://schemas.openxmlformats.org/officeDocument/2006/relationships/image" Target="../media/image7.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9" y="2479426"/>
            <a:ext cx="8212887" cy="1102519"/>
          </a:xfrm>
        </p:spPr>
        <p:txBody>
          <a:bodyPr lIns="0" rIns="0" anchor="b" anchorCtr="0">
            <a:noAutofit/>
          </a:bodyPr>
          <a:lstStyle>
            <a:lvl1pPr>
              <a:lnSpc>
                <a:spcPct val="80000"/>
              </a:lnSpc>
              <a:defRPr sz="6500" b="0" spc="0" baseline="0">
                <a:solidFill>
                  <a:schemeClr val="bg1"/>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radial gradient</a:t>
            </a:r>
            <a:endParaRPr lang="en-US" dirty="0"/>
          </a:p>
        </p:txBody>
      </p:sp>
      <p:sp>
        <p:nvSpPr>
          <p:cNvPr id="3" name="Subtitle 2"/>
          <p:cNvSpPr>
            <a:spLocks noGrp="1"/>
          </p:cNvSpPr>
          <p:nvPr>
            <p:ph type="subTitle" idx="1" hasCustomPrompt="1"/>
          </p:nvPr>
        </p:nvSpPr>
        <p:spPr>
          <a:xfrm>
            <a:off x="455615" y="3493008"/>
            <a:ext cx="6330212" cy="925360"/>
          </a:xfrm>
        </p:spPr>
        <p:txBody>
          <a:bodyPr lIns="0" rIns="0">
            <a:noAutofit/>
          </a:bodyPr>
          <a:lstStyle>
            <a:lvl1pPr marL="0" indent="0" algn="l">
              <a:buNone/>
              <a:defRPr sz="1600" b="0" i="0" baseline="0">
                <a:solidFill>
                  <a:srgbClr val="F3D54E"/>
                </a:solidFill>
                <a:latin typeface="Intel Clear"/>
                <a:cs typeface="Intel Clear"/>
              </a:defRPr>
            </a:lvl1pPr>
            <a:lvl2pPr marL="457178" indent="0" algn="ctr">
              <a:buNone/>
              <a:defRPr>
                <a:solidFill>
                  <a:schemeClr val="tx1">
                    <a:tint val="75000"/>
                  </a:schemeClr>
                </a:solidFill>
              </a:defRPr>
            </a:lvl2pPr>
            <a:lvl3pPr marL="914354"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2"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dirty="0" smtClean="0"/>
              <a:t>16pt Intel Clear Subhead, Date, Etc.</a:t>
            </a:r>
            <a:endParaRPr lang="en-US" dirty="0"/>
          </a:p>
        </p:txBody>
      </p:sp>
      <p:pic>
        <p:nvPicPr>
          <p:cNvPr id="6" name="Picture 2"/>
          <p:cNvPicPr>
            <a:picLocks noChangeAspect="1" noChangeArrowheads="1"/>
          </p:cNvPicPr>
          <p:nvPr userDrawn="1"/>
        </p:nvPicPr>
        <p:blipFill>
          <a:blip r:embed="rId3">
            <a:extLst>
              <a:ext uri="{28A0092B-C50C-407E-A947-70E740481C1C}">
                <a14:useLocalDpi xmlns:a14="http://schemas.microsoft.com/office/drawing/2010/main" val="0"/>
              </a:ext>
            </a:extLst>
          </a:blip>
          <a:stretch>
            <a:fillRect/>
          </a:stretch>
        </p:blipFill>
        <p:spPr bwMode="auto">
          <a:xfrm>
            <a:off x="451800" y="383169"/>
            <a:ext cx="1248049" cy="8298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8083241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4" y="5"/>
            <a:ext cx="4465637" cy="4768849"/>
          </a:xfrm>
          <a:solidFill>
            <a:schemeClr val="bg2">
              <a:lumMod val="60000"/>
              <a:lumOff val="40000"/>
            </a:schemeClr>
          </a:solidFill>
        </p:spPr>
        <p:txBody>
          <a:bodyPr/>
          <a:lstStyle>
            <a:lvl1pPr>
              <a:defRPr baseline="0"/>
            </a:lvl1pPr>
          </a:lstStyle>
          <a:p>
            <a:r>
              <a:rPr lang="en-US" dirty="0" smtClean="0"/>
              <a:t>Insert photo here. Drag picture to placeholder or click icon to add.</a:t>
            </a:r>
            <a:endParaRPr lang="en-US" dirty="0"/>
          </a:p>
        </p:txBody>
      </p:sp>
      <p:sp>
        <p:nvSpPr>
          <p:cNvPr id="2" name="Title 1"/>
          <p:cNvSpPr>
            <a:spLocks noGrp="1"/>
          </p:cNvSpPr>
          <p:nvPr>
            <p:ph type="title" hasCustomPrompt="1"/>
          </p:nvPr>
        </p:nvSpPr>
        <p:spPr>
          <a:xfrm>
            <a:off x="455613" y="308848"/>
            <a:ext cx="4006851" cy="868680"/>
          </a:xfrm>
        </p:spPr>
        <p:txBody>
          <a:bodyPr>
            <a:noAutofit/>
          </a:bodyPr>
          <a:lstStyle>
            <a:lvl1pPr>
              <a:defRPr sz="2800" b="0" i="0" baseline="0">
                <a:latin typeface="Intel Clear"/>
                <a:cs typeface="Intel Clear"/>
              </a:defRPr>
            </a:lvl1pPr>
          </a:lstStyle>
          <a:p>
            <a:r>
              <a:rPr lang="en-US" dirty="0" smtClean="0"/>
              <a:t>28pt Intel Clear Headline</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3" y="1325244"/>
            <a:ext cx="4006851"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Tree>
    <p:extLst>
      <p:ext uri="{BB962C8B-B14F-4D97-AF65-F5344CB8AC3E}">
        <p14:creationId xmlns:p14="http://schemas.microsoft.com/office/powerpoint/2010/main" val="290042190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rgbClr val="003C71"/>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white section break</a:t>
            </a:r>
            <a:endParaRPr lang="en-US" dirty="0"/>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178" indent="0">
              <a:buNone/>
              <a:defRPr sz="1800">
                <a:solidFill>
                  <a:schemeClr val="tx1">
                    <a:tint val="75000"/>
                  </a:schemeClr>
                </a:solidFill>
              </a:defRPr>
            </a:lvl2pPr>
            <a:lvl3pPr marL="914354"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2"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r>
              <a:rPr lang="en-US" dirty="0" smtClean="0"/>
              <a:t>16pt Intel Clear Subhead</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4037270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bg1"/>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blue section break</a:t>
            </a:r>
            <a:endParaRPr lang="en-US" dirty="0"/>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Intel Clear"/>
                <a:cs typeface="Intel Clear"/>
              </a:defRPr>
            </a:lvl1pPr>
            <a:lvl2pPr marL="457178" indent="0">
              <a:buNone/>
              <a:defRPr sz="1800">
                <a:solidFill>
                  <a:schemeClr val="tx1">
                    <a:tint val="75000"/>
                  </a:schemeClr>
                </a:solidFill>
              </a:defRPr>
            </a:lvl2pPr>
            <a:lvl3pPr marL="914354"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2"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r>
              <a:rPr lang="en-US" dirty="0" smtClean="0"/>
              <a:t>16pt Intel Clear Subhead</a:t>
            </a:r>
            <a:endParaRPr lang="en-US" dirty="0"/>
          </a:p>
        </p:txBody>
      </p:sp>
    </p:spTree>
    <p:extLst>
      <p:ext uri="{BB962C8B-B14F-4D97-AF65-F5344CB8AC3E}">
        <p14:creationId xmlns:p14="http://schemas.microsoft.com/office/powerpoint/2010/main" val="111011233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178" indent="0">
              <a:buNone/>
              <a:defRPr sz="1800">
                <a:solidFill>
                  <a:schemeClr val="tx1">
                    <a:tint val="75000"/>
                  </a:schemeClr>
                </a:solidFill>
              </a:defRPr>
            </a:lvl2pPr>
            <a:lvl3pPr marL="914354"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2"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r>
              <a:rPr lang="en-US" dirty="0" smtClean="0"/>
              <a:t>40pt Intel Clear Light Body.</a:t>
            </a:r>
            <a:br>
              <a:rPr lang="en-US" dirty="0" smtClean="0"/>
            </a:br>
            <a:r>
              <a:rPr lang="en-US" dirty="0" smtClean="0"/>
              <a:t>For content that is not a section, but has a big idea in text only.</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rgbClr val="003C7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smtClean="0"/>
              <a:t>40pt Intel Clear Heading</a:t>
            </a:r>
            <a:endParaRPr lang="en-US" dirty="0"/>
          </a:p>
        </p:txBody>
      </p:sp>
    </p:spTree>
    <p:extLst>
      <p:ext uri="{BB962C8B-B14F-4D97-AF65-F5344CB8AC3E}">
        <p14:creationId xmlns:p14="http://schemas.microsoft.com/office/powerpoint/2010/main" val="400125629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0" baseline="0">
                <a:solidFill>
                  <a:schemeClr val="bg1"/>
                </a:solidFill>
                <a:latin typeface="Intel Clear Pro" panose="020B0804020202060201" pitchFamily="34" charset="0"/>
                <a:cs typeface="Intel Clear Pro" panose="020B0804020202060201" pitchFamily="34" charset="0"/>
              </a:defRPr>
            </a:lvl1pPr>
          </a:lstStyle>
          <a:p>
            <a:r>
              <a:rPr lang="en-US" dirty="0" smtClean="0"/>
              <a:t>54pt Intel Clear Pro blue section</a:t>
            </a:r>
            <a:endParaRPr lang="en-US" dirty="0"/>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rgbClr val="F3D54E"/>
                </a:solidFill>
                <a:latin typeface="+mn-lt"/>
                <a:cs typeface="Intel Clear" panose="020B0604020203020204" pitchFamily="34" charset="0"/>
              </a:defRPr>
            </a:lvl1pPr>
            <a:lvl2pPr marL="457178" indent="0">
              <a:buNone/>
              <a:defRPr sz="1800">
                <a:solidFill>
                  <a:schemeClr val="tx1">
                    <a:tint val="75000"/>
                  </a:schemeClr>
                </a:solidFill>
              </a:defRPr>
            </a:lvl2pPr>
            <a:lvl3pPr marL="914354"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2"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r>
              <a:rPr lang="en-US" dirty="0" smtClean="0"/>
              <a:t>16pt Intel Clear Subhead</a:t>
            </a:r>
            <a:endParaRPr lang="en-US" dirty="0"/>
          </a:p>
        </p:txBody>
      </p:sp>
      <p:sp>
        <p:nvSpPr>
          <p:cNvPr id="5" name="Picture Placeholder 4"/>
          <p:cNvSpPr>
            <a:spLocks noGrp="1"/>
          </p:cNvSpPr>
          <p:nvPr>
            <p:ph type="pic" sz="quarter" idx="13" hasCustomPrompt="1"/>
          </p:nvPr>
        </p:nvSpPr>
        <p:spPr>
          <a:xfrm>
            <a:off x="0" y="5"/>
            <a:ext cx="9144000" cy="2574131"/>
          </a:xfrm>
          <a:solidFill>
            <a:schemeClr val="bg2">
              <a:lumMod val="60000"/>
              <a:lumOff val="40000"/>
            </a:schemeClr>
          </a:solidFill>
        </p:spPr>
        <p:txBody>
          <a:bodyPr/>
          <a:lstStyle>
            <a:lvl1pPr>
              <a:defRPr baseline="0">
                <a:solidFill>
                  <a:srgbClr val="0071C5"/>
                </a:solidFill>
              </a:defRPr>
            </a:lvl1pPr>
          </a:lstStyle>
          <a:p>
            <a:r>
              <a:rPr lang="en-US" dirty="0" smtClean="0"/>
              <a:t>Insert photo here. Drag picture to placeholder or click icon to add.</a:t>
            </a:r>
            <a:endParaRPr lang="en-US" dirty="0"/>
          </a:p>
        </p:txBody>
      </p:sp>
    </p:spTree>
    <p:extLst>
      <p:ext uri="{BB962C8B-B14F-4D97-AF65-F5344CB8AC3E}">
        <p14:creationId xmlns:p14="http://schemas.microsoft.com/office/powerpoint/2010/main" val="384376213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41371696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32896167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477433" y="1875130"/>
            <a:ext cx="2108795" cy="138988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5570096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descr="int_experience_wht_rgb_3000.pn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3490234" y="1693330"/>
            <a:ext cx="2085380" cy="2113879"/>
          </a:xfrm>
          <a:prstGeom prst="rect">
            <a:avLst/>
          </a:prstGeom>
        </p:spPr>
      </p:pic>
    </p:spTree>
    <p:extLst>
      <p:ext uri="{BB962C8B-B14F-4D97-AF65-F5344CB8AC3E}">
        <p14:creationId xmlns:p14="http://schemas.microsoft.com/office/powerpoint/2010/main" val="14748318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hree Columns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3963" y="228525"/>
            <a:ext cx="8436076" cy="767224"/>
          </a:xfrm>
        </p:spPr>
        <p:txBody>
          <a:bodyPr/>
          <a:lstStyle/>
          <a:p>
            <a:r>
              <a:rPr lang="en-US" dirty="0" smtClean="0"/>
              <a:t>Click to edit title</a:t>
            </a:r>
            <a:endParaRPr lang="en-US" dirty="0"/>
          </a:p>
        </p:txBody>
      </p:sp>
      <p:sp>
        <p:nvSpPr>
          <p:cNvPr id="8" name="Content Placeholder 2"/>
          <p:cNvSpPr>
            <a:spLocks noGrp="1"/>
          </p:cNvSpPr>
          <p:nvPr>
            <p:ph idx="14" hasCustomPrompt="1"/>
          </p:nvPr>
        </p:nvSpPr>
        <p:spPr>
          <a:xfrm>
            <a:off x="353962" y="995748"/>
            <a:ext cx="2709278" cy="3383280"/>
          </a:xfrm>
        </p:spPr>
        <p:txBody>
          <a:bodyPr/>
          <a:lstStyle/>
          <a:p>
            <a:pPr lvl="0"/>
            <a:r>
              <a:rPr lang="en-US" dirty="0" smtClean="0"/>
              <a:t>Click to edit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2"/>
          <p:cNvSpPr>
            <a:spLocks noGrp="1"/>
          </p:cNvSpPr>
          <p:nvPr>
            <p:ph idx="15" hasCustomPrompt="1"/>
          </p:nvPr>
        </p:nvSpPr>
        <p:spPr>
          <a:xfrm>
            <a:off x="3217362" y="995748"/>
            <a:ext cx="2709278" cy="3383280"/>
          </a:xfrm>
        </p:spPr>
        <p:txBody>
          <a:bodyPr/>
          <a:lstStyle/>
          <a:p>
            <a:pPr lvl="0"/>
            <a:r>
              <a:rPr lang="en-US" dirty="0" smtClean="0"/>
              <a:t>Click to edit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6" hasCustomPrompt="1"/>
          </p:nvPr>
        </p:nvSpPr>
        <p:spPr>
          <a:xfrm>
            <a:off x="6080761" y="995748"/>
            <a:ext cx="2709278" cy="3383280"/>
          </a:xfrm>
        </p:spPr>
        <p:txBody>
          <a:bodyPr/>
          <a:lstStyle/>
          <a:p>
            <a:pPr lvl="0"/>
            <a:r>
              <a:rPr lang="en-US" dirty="0" smtClean="0"/>
              <a:t>Click to edit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ext Placeholder 7"/>
          <p:cNvSpPr>
            <a:spLocks noGrp="1"/>
          </p:cNvSpPr>
          <p:nvPr>
            <p:ph type="body" sz="quarter" idx="13" hasCustomPrompt="1"/>
          </p:nvPr>
        </p:nvSpPr>
        <p:spPr>
          <a:xfrm>
            <a:off x="353963" y="4713124"/>
            <a:ext cx="8436076" cy="92381"/>
          </a:xfrm>
        </p:spPr>
        <p:txBody>
          <a:bodyPr wrap="square" anchor="b" anchorCtr="0">
            <a:spAutoFit/>
          </a:bodyPr>
          <a:lstStyle>
            <a:lvl1pPr marL="0" indent="0">
              <a:lnSpc>
                <a:spcPct val="75000"/>
              </a:lnSpc>
              <a:spcBef>
                <a:spcPts val="0"/>
              </a:spcBef>
              <a:buFont typeface="Arial" pitchFamily="34" charset="0"/>
              <a:buNone/>
              <a:defRPr sz="800">
                <a:solidFill>
                  <a:schemeClr val="tx1">
                    <a:lumMod val="50000"/>
                    <a:lumOff val="50000"/>
                  </a:schemeClr>
                </a:solidFill>
                <a:latin typeface="+mn-lt"/>
              </a:defRPr>
            </a:lvl1pPr>
            <a:lvl2pPr marL="171446" indent="-114297">
              <a:defRPr sz="900"/>
            </a:lvl2pPr>
            <a:lvl3pPr marL="342892" indent="-114297">
              <a:defRPr sz="900"/>
            </a:lvl3pPr>
            <a:lvl4pPr marL="514337" indent="-114297">
              <a:defRPr sz="900"/>
            </a:lvl4pPr>
            <a:lvl5pPr marL="685783" indent="-114297">
              <a:defRPr sz="900"/>
            </a:lvl5pPr>
          </a:lstStyle>
          <a:p>
            <a:pPr lvl="0"/>
            <a:r>
              <a:rPr lang="en-US" dirty="0" smtClean="0"/>
              <a:t>Click to edit footnote</a:t>
            </a:r>
            <a:endParaRPr lang="en-US" dirty="0"/>
          </a:p>
        </p:txBody>
      </p:sp>
      <p:sp>
        <p:nvSpPr>
          <p:cNvPr id="3" name="Slide Number Placeholder 2"/>
          <p:cNvSpPr>
            <a:spLocks noGrp="1"/>
          </p:cNvSpPr>
          <p:nvPr>
            <p:ph type="sldNum" sz="quarter" idx="17"/>
          </p:nvPr>
        </p:nvSpPr>
        <p:spPr/>
        <p:txBody>
          <a:bodyPr/>
          <a:lstStyle/>
          <a:p>
            <a:pPr eaLnBrk="0" fontAlgn="base" hangingPunct="0">
              <a:spcBef>
                <a:spcPct val="50000"/>
              </a:spcBef>
              <a:spcAft>
                <a:spcPct val="0"/>
              </a:spcAft>
            </a:pPr>
            <a:fld id="{FD44707B-D922-47D5-BD24-D96E91B70543}" type="slidenum">
              <a:rPr>
                <a:solidFill>
                  <a:prstClr val="white"/>
                </a:solidFill>
              </a:rPr>
              <a:pPr eaLnBrk="0" fontAlgn="base" hangingPunct="0">
                <a:spcBef>
                  <a:spcPct val="50000"/>
                </a:spcBef>
                <a:spcAft>
                  <a:spcPct val="0"/>
                </a:spcAft>
              </a:pPr>
              <a:t>‹#›</a:t>
            </a:fld>
            <a:endParaRPr dirty="0">
              <a:solidFill>
                <a:prstClr val="white"/>
              </a:solidFill>
            </a:endParaRPr>
          </a:p>
        </p:txBody>
      </p:sp>
    </p:spTree>
    <p:extLst>
      <p:ext uri="{BB962C8B-B14F-4D97-AF65-F5344CB8AC3E}">
        <p14:creationId xmlns:p14="http://schemas.microsoft.com/office/powerpoint/2010/main" val="1985874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4689" y="2479426"/>
            <a:ext cx="8212887" cy="1102519"/>
          </a:xfrm>
        </p:spPr>
        <p:txBody>
          <a:bodyPr lIns="0" rIns="0" anchor="b" anchorCtr="0">
            <a:noAutofit/>
          </a:bodyPr>
          <a:lstStyle>
            <a:lvl1pPr>
              <a:lnSpc>
                <a:spcPct val="80000"/>
              </a:lnSpc>
              <a:defRPr sz="6500" b="0" spc="0" baseline="0">
                <a:solidFill>
                  <a:schemeClr val="bg1"/>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radial gradient</a:t>
            </a:r>
            <a:endParaRPr lang="en-US" dirty="0"/>
          </a:p>
        </p:txBody>
      </p:sp>
      <p:sp>
        <p:nvSpPr>
          <p:cNvPr id="9" name="Subtitle 2"/>
          <p:cNvSpPr>
            <a:spLocks noGrp="1"/>
          </p:cNvSpPr>
          <p:nvPr>
            <p:ph type="subTitle" idx="1" hasCustomPrompt="1"/>
          </p:nvPr>
        </p:nvSpPr>
        <p:spPr>
          <a:xfrm>
            <a:off x="455615" y="3493008"/>
            <a:ext cx="6330212" cy="925360"/>
          </a:xfrm>
        </p:spPr>
        <p:txBody>
          <a:bodyPr lIns="0" rIns="0">
            <a:noAutofit/>
          </a:bodyPr>
          <a:lstStyle>
            <a:lvl1pPr marL="0" indent="0" algn="l">
              <a:buNone/>
              <a:defRPr sz="1600" b="0" i="0" baseline="0">
                <a:solidFill>
                  <a:srgbClr val="F3D54E"/>
                </a:solidFill>
                <a:latin typeface="Intel Clear"/>
                <a:cs typeface="Intel Clear"/>
              </a:defRPr>
            </a:lvl1pPr>
            <a:lvl2pPr marL="457178" indent="0" algn="ctr">
              <a:buNone/>
              <a:defRPr>
                <a:solidFill>
                  <a:schemeClr val="tx1">
                    <a:tint val="75000"/>
                  </a:schemeClr>
                </a:solidFill>
              </a:defRPr>
            </a:lvl2pPr>
            <a:lvl3pPr marL="914354"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2"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dirty="0" smtClean="0"/>
              <a:t>16pt Intel Clear Subhead, Date, Etc.</a:t>
            </a:r>
            <a:endParaRPr lang="en-US" dirty="0"/>
          </a:p>
        </p:txBody>
      </p:sp>
      <p:pic>
        <p:nvPicPr>
          <p:cNvPr id="10" name="Picture 9" descr="int_experience_hrz_wht_rgb_1500.pn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460695" y="389228"/>
            <a:ext cx="2121767" cy="887284"/>
          </a:xfrm>
          <a:prstGeom prst="rect">
            <a:avLst/>
          </a:prstGeom>
        </p:spPr>
      </p:pic>
    </p:spTree>
    <p:extLst>
      <p:ext uri="{BB962C8B-B14F-4D97-AF65-F5344CB8AC3E}">
        <p14:creationId xmlns:p14="http://schemas.microsoft.com/office/powerpoint/2010/main" val="10450681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0">
              <a:schemeClr val="tx2"/>
            </a:gs>
            <a:gs pos="50000">
              <a:schemeClr val="accent2"/>
            </a:gs>
          </a:gsLst>
          <a:lin ang="18900000" scaled="1"/>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178"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800" y="383169"/>
            <a:ext cx="1248049" cy="82985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Title 1"/>
          <p:cNvSpPr>
            <a:spLocks noGrp="1"/>
          </p:cNvSpPr>
          <p:nvPr>
            <p:ph type="ctrTitle" hasCustomPrompt="1"/>
          </p:nvPr>
        </p:nvSpPr>
        <p:spPr>
          <a:xfrm>
            <a:off x="444689" y="2479426"/>
            <a:ext cx="8212887" cy="1102519"/>
          </a:xfrm>
        </p:spPr>
        <p:txBody>
          <a:bodyPr lIns="0" rIns="0" anchor="b" anchorCtr="0">
            <a:noAutofit/>
          </a:bodyPr>
          <a:lstStyle>
            <a:lvl1pPr>
              <a:lnSpc>
                <a:spcPct val="80000"/>
              </a:lnSpc>
              <a:defRPr sz="6500" b="0" spc="0" baseline="0">
                <a:solidFill>
                  <a:schemeClr val="bg1"/>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image</a:t>
            </a:r>
            <a:endParaRPr lang="en-US" dirty="0"/>
          </a:p>
        </p:txBody>
      </p:sp>
      <p:sp>
        <p:nvSpPr>
          <p:cNvPr id="14" name="Subtitle 2"/>
          <p:cNvSpPr>
            <a:spLocks noGrp="1"/>
          </p:cNvSpPr>
          <p:nvPr>
            <p:ph type="subTitle" idx="1" hasCustomPrompt="1"/>
          </p:nvPr>
        </p:nvSpPr>
        <p:spPr>
          <a:xfrm>
            <a:off x="455615" y="3493008"/>
            <a:ext cx="6330212" cy="925360"/>
          </a:xfrm>
        </p:spPr>
        <p:txBody>
          <a:bodyPr lIns="0" rIns="0">
            <a:noAutofit/>
          </a:bodyPr>
          <a:lstStyle>
            <a:lvl1pPr marL="0" indent="0" algn="l">
              <a:buNone/>
              <a:defRPr sz="1600" b="0" i="0" baseline="0">
                <a:solidFill>
                  <a:srgbClr val="F3D54E"/>
                </a:solidFill>
                <a:latin typeface="Intel Clear"/>
                <a:cs typeface="Intel Clear"/>
              </a:defRPr>
            </a:lvl1pPr>
            <a:lvl2pPr marL="457178" indent="0" algn="ctr">
              <a:buNone/>
              <a:defRPr>
                <a:solidFill>
                  <a:schemeClr val="tx1">
                    <a:tint val="75000"/>
                  </a:schemeClr>
                </a:solidFill>
              </a:defRPr>
            </a:lvl2pPr>
            <a:lvl3pPr marL="914354"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2"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dirty="0" smtClean="0"/>
              <a:t>16pt Intel Clear Subhead, Date, Etc.</a:t>
            </a:r>
            <a:endParaRPr lang="en-US" dirty="0"/>
          </a:p>
        </p:txBody>
      </p:sp>
    </p:spTree>
    <p:extLst>
      <p:ext uri="{BB962C8B-B14F-4D97-AF65-F5344CB8AC3E}">
        <p14:creationId xmlns:p14="http://schemas.microsoft.com/office/powerpoint/2010/main" val="18083241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smtClean="0"/>
              <a:t>28pt Intel Clear Headline</a:t>
            </a:r>
            <a:endParaRPr lang="en-US" dirty="0"/>
          </a:p>
        </p:txBody>
      </p:sp>
      <p:sp>
        <p:nvSpPr>
          <p:cNvPr id="9" name="Content Placeholder 8"/>
          <p:cNvSpPr>
            <a:spLocks noGrp="1"/>
          </p:cNvSpPr>
          <p:nvPr>
            <p:ph sz="quarter" idx="13" hasCustomPrompt="1"/>
          </p:nvPr>
        </p:nvSpPr>
        <p:spPr>
          <a:xfrm>
            <a:off x="455615" y="1203329"/>
            <a:ext cx="8228012" cy="3425825"/>
          </a:xfrm>
        </p:spPr>
        <p:txBody>
          <a:bodyPr/>
          <a:lstStyle>
            <a:lvl1pPr>
              <a:defRPr>
                <a:solidFill>
                  <a:srgbClr val="0071C5"/>
                </a:solidFill>
              </a:defRPr>
            </a:lvl1pPr>
            <a:lvl2pPr>
              <a:defRPr sz="1800"/>
            </a:lvl2pPr>
            <a:lvl3pPr>
              <a:defRPr sz="1800"/>
            </a:lvl3pPr>
            <a:lvl4pPr>
              <a:defRPr sz="1600"/>
            </a:lvl4pPr>
          </a:lstStyle>
          <a:p>
            <a:pPr lvl="0"/>
            <a:r>
              <a:rPr lang="en-US" dirty="0" smtClean="0"/>
              <a:t>18pt Intel Clear body text</a:t>
            </a:r>
          </a:p>
          <a:p>
            <a:pPr lvl="1"/>
            <a:r>
              <a:rPr lang="en-US" dirty="0" smtClean="0"/>
              <a:t>18pt Intel Clear bullet one</a:t>
            </a:r>
          </a:p>
          <a:p>
            <a:pPr lvl="2"/>
            <a:r>
              <a:rPr lang="en-US" dirty="0" smtClean="0"/>
              <a:t>18pt Intel Clear sub-bullet</a:t>
            </a:r>
          </a:p>
          <a:p>
            <a:pPr lvl="3"/>
            <a:r>
              <a:rPr lang="en-US" dirty="0" smtClean="0"/>
              <a:t>16pt Intel Clear fourth level</a:t>
            </a:r>
          </a:p>
          <a:p>
            <a:pPr lvl="4"/>
            <a:r>
              <a:rPr lang="en-US" dirty="0" err="1" smtClean="0"/>
              <a:t>14pt</a:t>
            </a:r>
            <a:r>
              <a:rPr lang="en-US" dirty="0" smtClean="0"/>
              <a:t> Intel Clear fifth level</a:t>
            </a:r>
            <a:endParaRPr lang="en-US" dirty="0"/>
          </a:p>
        </p:txBody>
      </p:sp>
    </p:spTree>
    <p:extLst>
      <p:ext uri="{BB962C8B-B14F-4D97-AF65-F5344CB8AC3E}">
        <p14:creationId xmlns:p14="http://schemas.microsoft.com/office/powerpoint/2010/main" val="135851182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8"/>
            <a:ext cx="4006851"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smtClean="0"/>
              <a:t>28pt Intel Clear Headline</a:t>
            </a:r>
            <a:endParaRPr lang="en-US" dirty="0"/>
          </a:p>
        </p:txBody>
      </p:sp>
      <p:sp>
        <p:nvSpPr>
          <p:cNvPr id="9" name="Picture Placeholder 8"/>
          <p:cNvSpPr>
            <a:spLocks noGrp="1"/>
          </p:cNvSpPr>
          <p:nvPr>
            <p:ph type="pic" sz="quarter" idx="13"/>
          </p:nvPr>
        </p:nvSpPr>
        <p:spPr>
          <a:xfrm>
            <a:off x="4830765"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5" y="2843897"/>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Tree>
    <p:extLst>
      <p:ext uri="{BB962C8B-B14F-4D97-AF65-F5344CB8AC3E}">
        <p14:creationId xmlns:p14="http://schemas.microsoft.com/office/powerpoint/2010/main" val="259891454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8"/>
            <a:ext cx="4006851"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6" name="Content Placeholder 2"/>
          <p:cNvSpPr>
            <a:spLocks noGrp="1"/>
          </p:cNvSpPr>
          <p:nvPr>
            <p:ph sz="half" idx="13" hasCustomPrompt="1"/>
          </p:nvPr>
        </p:nvSpPr>
        <p:spPr>
          <a:xfrm>
            <a:off x="4678363" y="1203328"/>
            <a:ext cx="4005264"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406206368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5" y="1203329"/>
            <a:ext cx="8228013" cy="3425825"/>
          </a:xfrm>
        </p:spPr>
        <p:txBody>
          <a:bodyPr anchor="ctr" anchorCtr="0"/>
          <a:lstStyle>
            <a:lvl1pPr marL="190490" indent="-190490">
              <a:defRPr sz="3600" b="1" baseline="0">
                <a:solidFill>
                  <a:schemeClr val="accent2"/>
                </a:solidFill>
                <a:latin typeface="+mn-lt"/>
                <a:cs typeface="Intel Clear"/>
              </a:defRPr>
            </a:lvl1pPr>
            <a:lvl2pPr marL="417492" indent="-225414">
              <a:buFont typeface="Intel Clear" pitchFamily="34" charset="0"/>
              <a:buChar char="–"/>
              <a:defRPr sz="1200" baseline="0">
                <a:latin typeface="+mn-lt"/>
                <a:cs typeface="Intel Clear" panose="020B0604020203020204" pitchFamily="34" charset="0"/>
              </a:defRPr>
            </a:lvl2pPr>
            <a:lvl3pPr marL="685766" indent="-228589">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1">
                <a:latin typeface="+mn-lt"/>
              </a:defRPr>
            </a:lvl5pPr>
          </a:lstStyle>
          <a:p>
            <a:pPr lvl="0"/>
            <a:r>
              <a:rPr lang="en-US" dirty="0" smtClean="0"/>
              <a:t>“36pt Intel Clear Bold Text”</a:t>
            </a:r>
          </a:p>
          <a:p>
            <a:pPr lvl="1"/>
            <a:r>
              <a:rPr lang="en-US" dirty="0" err="1" smtClean="0"/>
              <a:t>12pt</a:t>
            </a:r>
            <a:r>
              <a:rPr lang="en-US" dirty="0" smtClean="0"/>
              <a:t> Attribution</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119294656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178"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363820729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178"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3" name="TextBox 2"/>
          <p:cNvSpPr txBox="1"/>
          <p:nvPr userDrawn="1"/>
        </p:nvSpPr>
        <p:spPr>
          <a:xfrm>
            <a:off x="1009490" y="4975799"/>
            <a:ext cx="184731" cy="246221"/>
          </a:xfrm>
          <a:prstGeom prst="rect">
            <a:avLst/>
          </a:prstGeom>
          <a:noFill/>
        </p:spPr>
        <p:txBody>
          <a:bodyPr wrap="none" rtlCol="0">
            <a:spAutoFit/>
          </a:bodyPr>
          <a:lstStyle/>
          <a:p>
            <a:endParaRPr lang="en-US" sz="1000" dirty="0" smtClean="0">
              <a:solidFill>
                <a:schemeClr val="tx2"/>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23926894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21" Type="http://schemas.openxmlformats.org/officeDocument/2006/relationships/image" Target="../media/image1.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0">
                <a:schemeClr val="tx2"/>
              </a:gs>
              <a:gs pos="50000">
                <a:schemeClr val="accent2"/>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11" name="Picture 2" descr="\\.psf\Home\Desktop\Intel.png"/>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239915" y="4830593"/>
            <a:ext cx="364336" cy="240131"/>
          </a:xfrm>
          <a:prstGeom prst="rect">
            <a:avLst/>
          </a:prstGeom>
          <a:noFill/>
          <a:extLst>
            <a:ext uri="{909E8E84-426E-40dd-AFC4-6F175D3DCCD1}">
              <a14:hiddenFill xmlns:a14="http://schemas.microsoft.com/office/drawing/2010/main" xmlns="">
                <a:solidFill>
                  <a:srgbClr val="FFFFFF"/>
                </a:solidFill>
              </a14:hiddenFill>
            </a:ext>
          </a:extLst>
        </p:spPr>
      </p:pic>
      <p:cxnSp>
        <p:nvCxnSpPr>
          <p:cNvPr id="12" name="Straight Connector 11"/>
          <p:cNvCxnSpPr/>
          <p:nvPr/>
        </p:nvCxnSpPr>
        <p:spPr>
          <a:xfrm>
            <a:off x="8718552"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smtClean="0"/>
              <a:t>28pt Intel Clear Headline</a:t>
            </a:r>
            <a:endParaRPr lang="en-US" dirty="0"/>
          </a:p>
        </p:txBody>
      </p:sp>
      <p:sp>
        <p:nvSpPr>
          <p:cNvPr id="3" name="Text Placeholder 2"/>
          <p:cNvSpPr>
            <a:spLocks noGrp="1"/>
          </p:cNvSpPr>
          <p:nvPr>
            <p:ph type="body" idx="1"/>
          </p:nvPr>
        </p:nvSpPr>
        <p:spPr>
          <a:xfrm>
            <a:off x="455615" y="1203329"/>
            <a:ext cx="8228012" cy="3425825"/>
          </a:xfrm>
          <a:prstGeom prst="rect">
            <a:avLst/>
          </a:prstGeom>
        </p:spPr>
        <p:txBody>
          <a:bodyPr vert="horz" lIns="0" tIns="0" rIns="0" bIns="0" rtlCol="0">
            <a:noAutofit/>
          </a:bodyPr>
          <a:lstStyle/>
          <a:p>
            <a:pPr lvl="0"/>
            <a:r>
              <a:rPr lang="en-US" dirty="0" smtClean="0"/>
              <a:t>18pt Intel Clear body text</a:t>
            </a:r>
          </a:p>
          <a:p>
            <a:pPr lvl="1"/>
            <a:r>
              <a:rPr lang="en-US" dirty="0" smtClean="0"/>
              <a:t>16pt Intel Clear bullet one</a:t>
            </a:r>
          </a:p>
          <a:p>
            <a:pPr lvl="2"/>
            <a:r>
              <a:rPr lang="en-US" dirty="0" smtClean="0"/>
              <a:t>16pt Intel Clear sub-bullet</a:t>
            </a:r>
          </a:p>
          <a:p>
            <a:pPr lvl="3"/>
            <a:r>
              <a:rPr lang="en-US" dirty="0" err="1" smtClean="0"/>
              <a:t>14pt</a:t>
            </a:r>
            <a:r>
              <a:rPr lang="en-US" dirty="0" smtClean="0"/>
              <a:t> Intel Clear fourth level</a:t>
            </a:r>
          </a:p>
          <a:p>
            <a:pPr lvl="4"/>
            <a:r>
              <a:rPr lang="en-US" dirty="0" err="1" smtClean="0"/>
              <a:t>14pt</a:t>
            </a:r>
            <a:r>
              <a:rPr lang="en-US" dirty="0" smtClean="0"/>
              <a:t> Intel Clear fifth level</a:t>
            </a:r>
            <a:endParaRPr lang="en-US" dirty="0"/>
          </a:p>
        </p:txBody>
      </p:sp>
      <p:sp>
        <p:nvSpPr>
          <p:cNvPr id="6" name="Slide Number Placeholder 5"/>
          <p:cNvSpPr>
            <a:spLocks noGrp="1"/>
          </p:cNvSpPr>
          <p:nvPr>
            <p:ph type="sldNum" sz="quarter" idx="4"/>
          </p:nvPr>
        </p:nvSpPr>
        <p:spPr>
          <a:xfrm>
            <a:off x="6872352" y="4824387"/>
            <a:ext cx="2133600" cy="273844"/>
          </a:xfrm>
          <a:prstGeom prst="rect">
            <a:avLst/>
          </a:prstGeom>
        </p:spPr>
        <p:txBody>
          <a:bodyPr vert="horz" lIns="0" tIns="0" rIns="0" bIns="0" rtlCol="0" anchor="ctr"/>
          <a:lstStyle>
            <a:lvl1pPr algn="r">
              <a:defRPr sz="800">
                <a:solidFill>
                  <a:schemeClr val="bg1"/>
                </a:solidFill>
                <a:latin typeface="+mn-lt"/>
                <a:cs typeface="Intel Clear"/>
              </a:defRPr>
            </a:lvl1pPr>
          </a:lstStyle>
          <a:p>
            <a:fld id="{EE2556C5-CE8C-6547-B838-EA80C61A4AF7}" type="slidenum">
              <a:rPr lang="en-US" smtClean="0"/>
              <a:pPr/>
              <a:t>‹#›</a:t>
            </a:fld>
            <a:endParaRPr lang="en-US" dirty="0"/>
          </a:p>
        </p:txBody>
      </p:sp>
      <p:sp>
        <p:nvSpPr>
          <p:cNvPr id="4" name="TextBox 3"/>
          <p:cNvSpPr txBox="1"/>
          <p:nvPr userDrawn="1"/>
        </p:nvSpPr>
        <p:spPr>
          <a:xfrm>
            <a:off x="3886657" y="4890526"/>
            <a:ext cx="1357535" cy="165099"/>
          </a:xfrm>
          <a:prstGeom prst="rect">
            <a:avLst/>
          </a:prstGeom>
          <a:noFill/>
        </p:spPr>
        <p:txBody>
          <a:bodyPr vert="horz" wrap="square" lIns="0" tIns="0" rIns="0" bIns="0" rtlCol="0">
            <a:noAutofit/>
          </a:bodyPr>
          <a:lstStyle/>
          <a:p>
            <a:pPr marL="0" marR="0" indent="0" algn="l" defTabSz="457178" rtl="0" eaLnBrk="1" fontAlgn="auto" latinLnBrk="0" hangingPunct="1">
              <a:lnSpc>
                <a:spcPct val="100000"/>
              </a:lnSpc>
              <a:spcBef>
                <a:spcPts val="0"/>
              </a:spcBef>
              <a:spcAft>
                <a:spcPts val="0"/>
              </a:spcAft>
              <a:buClrTx/>
              <a:buSzTx/>
              <a:buFontTx/>
              <a:buNone/>
              <a:tabLst/>
              <a:defRPr/>
            </a:pPr>
            <a:r>
              <a:rPr lang="en-US" sz="900" dirty="0" smtClean="0">
                <a:solidFill>
                  <a:schemeClr val="bg1"/>
                </a:solidFill>
              </a:rPr>
              <a:t>Network Platforms Group</a:t>
            </a:r>
          </a:p>
          <a:p>
            <a:endParaRPr lang="en-US" sz="900" dirty="0" smtClean="0">
              <a:solidFill>
                <a:schemeClr val="bg1"/>
              </a:solidFill>
            </a:endParaRPr>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73" r:id="rId1"/>
    <p:sldLayoutId id="2147483679" r:id="rId2"/>
    <p:sldLayoutId id="2147483674" r:id="rId3"/>
    <p:sldLayoutId id="2147483650" r:id="rId4"/>
    <p:sldLayoutId id="2147483684"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 id="2147483685" r:id="rId19"/>
  </p:sldLayoutIdLst>
  <p:timing>
    <p:tnLst>
      <p:par>
        <p:cTn id="1" dur="indefinite" restart="never" nodeType="tmRoot"/>
      </p:par>
    </p:tnLst>
  </p:timing>
  <p:hf hdr="0" ftr="0" dt="0"/>
  <p:txStyles>
    <p:titleStyle>
      <a:lvl1pPr algn="l" defTabSz="457178" rtl="0" eaLnBrk="1" latinLnBrk="0" hangingPunct="1">
        <a:lnSpc>
          <a:spcPct val="100000"/>
        </a:lnSpc>
        <a:spcBef>
          <a:spcPct val="0"/>
        </a:spcBef>
        <a:buNone/>
        <a:defRPr sz="2800" b="0" i="0" kern="1200" spc="0" baseline="0">
          <a:solidFill>
            <a:srgbClr val="003C71"/>
          </a:solidFill>
          <a:latin typeface="Intel Clear"/>
          <a:ea typeface="Intel Clear"/>
          <a:cs typeface="Intel Clear"/>
        </a:defRPr>
      </a:lvl1pPr>
    </p:titleStyle>
    <p:bodyStyle>
      <a:lvl1pPr marL="0" indent="0" algn="l" defTabSz="457178"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14" indent="-225414" algn="l" defTabSz="457178" rtl="0" eaLnBrk="1" latinLnBrk="0" hangingPunct="1">
        <a:spcBef>
          <a:spcPts val="1200"/>
        </a:spcBef>
        <a:buFont typeface="Wingdings" charset="2"/>
        <a:buChar char="§"/>
        <a:defRPr sz="1600" kern="1200" baseline="0">
          <a:solidFill>
            <a:srgbClr val="003C71"/>
          </a:solidFill>
          <a:latin typeface="+mn-lt"/>
          <a:ea typeface="+mn-ea"/>
          <a:cs typeface="Intel Clear" panose="020B0604020203020204" pitchFamily="34" charset="0"/>
        </a:defRPr>
      </a:lvl2pPr>
      <a:lvl3pPr marL="571472" indent="-228589" algn="l" defTabSz="457178" rtl="0" eaLnBrk="1" latinLnBrk="0" hangingPunct="1">
        <a:spcBef>
          <a:spcPts val="800"/>
        </a:spcBef>
        <a:buFont typeface="Intel Clear" panose="020B0604020203020204" pitchFamily="34" charset="0"/>
        <a:buChar char="–"/>
        <a:defRPr sz="1600" kern="1200">
          <a:solidFill>
            <a:srgbClr val="003C71"/>
          </a:solidFill>
          <a:latin typeface="+mn-lt"/>
          <a:ea typeface="+mn-ea"/>
          <a:cs typeface="Intel Clear" panose="020B0604020203020204" pitchFamily="34" charset="0"/>
        </a:defRPr>
      </a:lvl3pPr>
      <a:lvl4pPr marL="969914" indent="-228589" algn="l" defTabSz="457178" rtl="0" eaLnBrk="1" latinLnBrk="0" hangingPunct="1">
        <a:spcBef>
          <a:spcPct val="20000"/>
        </a:spcBef>
        <a:buFont typeface="Arial"/>
        <a:buChar char="–"/>
        <a:defRPr sz="1400" kern="1200">
          <a:solidFill>
            <a:srgbClr val="003C71"/>
          </a:solidFill>
          <a:latin typeface="+mn-lt"/>
          <a:ea typeface="+mn-ea"/>
          <a:cs typeface="Intel Clear" panose="020B0604020203020204" pitchFamily="34" charset="0"/>
        </a:defRPr>
      </a:lvl4pPr>
      <a:lvl5pPr marL="1319147" indent="-228589" algn="l" defTabSz="457178" rtl="0" eaLnBrk="1" latinLnBrk="0" hangingPunct="1">
        <a:spcBef>
          <a:spcPct val="20000"/>
        </a:spcBef>
        <a:buFont typeface="Intel Clear" panose="020B0604020203020204" pitchFamily="34" charset="0"/>
        <a:buChar char="–"/>
        <a:defRPr sz="1400" kern="1200">
          <a:solidFill>
            <a:srgbClr val="003C71"/>
          </a:solidFill>
          <a:latin typeface="+mn-lt"/>
          <a:ea typeface="+mn-ea"/>
          <a:cs typeface="Intel Clear" panose="020B0604020203020204" pitchFamily="34" charset="0"/>
        </a:defRPr>
      </a:lvl5pPr>
      <a:lvl6pPr marL="2514474" indent="-228589"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9"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9"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9" algn="l" defTabSz="457178"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78" rtl="0" eaLnBrk="1" latinLnBrk="0" hangingPunct="1">
        <a:defRPr sz="1800" kern="1200">
          <a:solidFill>
            <a:schemeClr val="tx1"/>
          </a:solidFill>
          <a:latin typeface="+mn-lt"/>
          <a:ea typeface="+mn-ea"/>
          <a:cs typeface="+mn-cs"/>
        </a:defRPr>
      </a:lvl1pPr>
      <a:lvl2pPr marL="457178" algn="l" defTabSz="457178" rtl="0" eaLnBrk="1" latinLnBrk="0" hangingPunct="1">
        <a:defRPr sz="1800" kern="1200">
          <a:solidFill>
            <a:schemeClr val="tx1"/>
          </a:solidFill>
          <a:latin typeface="+mn-lt"/>
          <a:ea typeface="+mn-ea"/>
          <a:cs typeface="+mn-cs"/>
        </a:defRPr>
      </a:lvl2pPr>
      <a:lvl3pPr marL="914354" algn="l" defTabSz="457178" rtl="0" eaLnBrk="1" latinLnBrk="0" hangingPunct="1">
        <a:defRPr sz="1800" kern="1200">
          <a:solidFill>
            <a:schemeClr val="tx1"/>
          </a:solidFill>
          <a:latin typeface="+mn-lt"/>
          <a:ea typeface="+mn-ea"/>
          <a:cs typeface="+mn-cs"/>
        </a:defRPr>
      </a:lvl3pPr>
      <a:lvl4pPr marL="1371532" algn="l" defTabSz="457178" rtl="0" eaLnBrk="1" latinLnBrk="0" hangingPunct="1">
        <a:defRPr sz="1800" kern="1200">
          <a:solidFill>
            <a:schemeClr val="tx1"/>
          </a:solidFill>
          <a:latin typeface="+mn-lt"/>
          <a:ea typeface="+mn-ea"/>
          <a:cs typeface="+mn-cs"/>
        </a:defRPr>
      </a:lvl4pPr>
      <a:lvl5pPr marL="1828709" algn="l" defTabSz="457178" rtl="0" eaLnBrk="1" latinLnBrk="0" hangingPunct="1">
        <a:defRPr sz="1800" kern="1200">
          <a:solidFill>
            <a:schemeClr val="tx1"/>
          </a:solidFill>
          <a:latin typeface="+mn-lt"/>
          <a:ea typeface="+mn-ea"/>
          <a:cs typeface="+mn-cs"/>
        </a:defRPr>
      </a:lvl5pPr>
      <a:lvl6pPr marL="2285886" algn="l" defTabSz="457178" rtl="0" eaLnBrk="1" latinLnBrk="0" hangingPunct="1">
        <a:defRPr sz="1800" kern="1200">
          <a:solidFill>
            <a:schemeClr val="tx1"/>
          </a:solidFill>
          <a:latin typeface="+mn-lt"/>
          <a:ea typeface="+mn-ea"/>
          <a:cs typeface="+mn-cs"/>
        </a:defRPr>
      </a:lvl6pPr>
      <a:lvl7pPr marL="2743062" algn="l" defTabSz="457178" rtl="0" eaLnBrk="1" latinLnBrk="0" hangingPunct="1">
        <a:defRPr sz="1800" kern="1200">
          <a:solidFill>
            <a:schemeClr val="tx1"/>
          </a:solidFill>
          <a:latin typeface="+mn-lt"/>
          <a:ea typeface="+mn-ea"/>
          <a:cs typeface="+mn-cs"/>
        </a:defRPr>
      </a:lvl7pPr>
      <a:lvl8pPr marL="3200240" algn="l" defTabSz="457178" rtl="0" eaLnBrk="1" latinLnBrk="0" hangingPunct="1">
        <a:defRPr sz="1800" kern="1200">
          <a:solidFill>
            <a:schemeClr val="tx1"/>
          </a:solidFill>
          <a:latin typeface="+mn-lt"/>
          <a:ea typeface="+mn-ea"/>
          <a:cs typeface="+mn-cs"/>
        </a:defRPr>
      </a:lvl8pPr>
      <a:lvl9pPr marL="3657418" algn="l" defTabSz="4571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wiki.fd.io/view/TLDK" TargetMode="External"/><Relationship Id="rId3" Type="http://schemas.openxmlformats.org/officeDocument/2006/relationships/hyperlink" Target="mailto:hagbard@gmail.co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9.png"/><Relationship Id="rId1" Type="http://schemas.openxmlformats.org/officeDocument/2006/relationships/tags" Target="../tags/tag3.xml"/><Relationship Id="rId2"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p:txBody>
          <a:bodyPr/>
          <a:lstStyle/>
          <a:p>
            <a:r>
              <a:rPr lang="en-US" dirty="0" err="1" smtClean="0"/>
              <a:t>Opnfv</a:t>
            </a:r>
            <a:r>
              <a:rPr lang="en-US" dirty="0" smtClean="0"/>
              <a:t> Summit 2016 (Berlin)</a:t>
            </a:r>
            <a:br>
              <a:rPr lang="en-US" dirty="0" smtClean="0"/>
            </a:br>
            <a:r>
              <a:rPr lang="en-US" sz="5400" dirty="0" smtClean="0"/>
              <a:t>DPACC and DPDK solving NFV acceleration</a:t>
            </a:r>
            <a:endParaRPr lang="en-US" sz="3200" dirty="0"/>
          </a:p>
        </p:txBody>
      </p:sp>
      <p:sp>
        <p:nvSpPr>
          <p:cNvPr id="9" name="Subtitle 2"/>
          <p:cNvSpPr>
            <a:spLocks noGrp="1"/>
          </p:cNvSpPr>
          <p:nvPr>
            <p:ph type="subTitle" idx="1"/>
          </p:nvPr>
        </p:nvSpPr>
        <p:spPr>
          <a:xfrm>
            <a:off x="455615" y="3622215"/>
            <a:ext cx="6330212" cy="925360"/>
          </a:xfrm>
        </p:spPr>
        <p:txBody>
          <a:bodyPr/>
          <a:lstStyle/>
          <a:p>
            <a:pPr>
              <a:spcBef>
                <a:spcPts val="0"/>
              </a:spcBef>
            </a:pPr>
            <a:r>
              <a:rPr lang="en-US" sz="1400" dirty="0" smtClean="0">
                <a:solidFill>
                  <a:schemeClr val="bg1"/>
                </a:solidFill>
              </a:rPr>
              <a:t>Keith Wiles</a:t>
            </a:r>
            <a:endParaRPr lang="en-US" sz="1400" dirty="0">
              <a:solidFill>
                <a:schemeClr val="bg1"/>
              </a:solidFill>
            </a:endParaRPr>
          </a:p>
          <a:p>
            <a:pPr>
              <a:spcBef>
                <a:spcPts val="0"/>
              </a:spcBef>
            </a:pPr>
            <a:r>
              <a:rPr lang="en-US" sz="1400" dirty="0" smtClean="0"/>
              <a:t>June 2016</a:t>
            </a:r>
            <a:endParaRPr lang="en-US" sz="1400" dirty="0">
              <a:solidFill>
                <a:schemeClr val="bg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5982" y="368365"/>
            <a:ext cx="1323622" cy="1044965"/>
          </a:xfrm>
          <a:prstGeom prst="rect">
            <a:avLst/>
          </a:prstGeom>
        </p:spPr>
      </p:pic>
    </p:spTree>
    <p:custDataLst>
      <p:tags r:id="rId1"/>
    </p:custDataLst>
    <p:extLst>
      <p:ext uri="{BB962C8B-B14F-4D97-AF65-F5344CB8AC3E}">
        <p14:creationId xmlns:p14="http://schemas.microsoft.com/office/powerpoint/2010/main" val="3197514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10</a:t>
            </a:fld>
            <a:endParaRPr lang="en-US" dirty="0"/>
          </a:p>
        </p:txBody>
      </p:sp>
      <p:sp>
        <p:nvSpPr>
          <p:cNvPr id="3" name="Title 2"/>
          <p:cNvSpPr>
            <a:spLocks noGrp="1"/>
          </p:cNvSpPr>
          <p:nvPr>
            <p:ph type="title"/>
          </p:nvPr>
        </p:nvSpPr>
        <p:spPr/>
        <p:txBody>
          <a:bodyPr/>
          <a:lstStyle/>
          <a:p>
            <a:r>
              <a:rPr lang="en-US" dirty="0" smtClean="0"/>
              <a:t>DPACC and VPP design</a:t>
            </a:r>
            <a:endParaRPr lang="en-US" dirty="0"/>
          </a:p>
        </p:txBody>
      </p:sp>
      <p:sp>
        <p:nvSpPr>
          <p:cNvPr id="5" name="内容占位符 2"/>
          <p:cNvSpPr>
            <a:spLocks noGrp="1"/>
          </p:cNvSpPr>
          <p:nvPr>
            <p:ph idx="4294967295"/>
          </p:nvPr>
        </p:nvSpPr>
        <p:spPr>
          <a:xfrm>
            <a:off x="3317966" y="1177528"/>
            <a:ext cx="5451386" cy="3538163"/>
          </a:xfrm>
          <a:prstGeom prst="rect">
            <a:avLst/>
          </a:prstGeom>
        </p:spPr>
        <p:txBody>
          <a:bodyPr>
            <a:normAutofit/>
          </a:bodyPr>
          <a:lstStyle/>
          <a:p>
            <a:pPr marL="0" indent="0">
              <a:lnSpc>
                <a:spcPct val="90000"/>
              </a:lnSpc>
              <a:buFont typeface="Arial" charset="0"/>
              <a:buNone/>
              <a:defRPr/>
            </a:pPr>
            <a:r>
              <a:rPr lang="en-US" sz="1400" dirty="0" smtClean="0"/>
              <a:t>Software Routing Layer (SRL) can be VPP (Vector Packet Processing) code for a FastPath design of L2/L3 forwarding</a:t>
            </a:r>
          </a:p>
          <a:p>
            <a:pPr marL="285750" indent="-285750">
              <a:lnSpc>
                <a:spcPct val="90000"/>
              </a:lnSpc>
              <a:buFont typeface="Arial" charset="0"/>
              <a:buChar char="•"/>
              <a:defRPr/>
            </a:pPr>
            <a:r>
              <a:rPr lang="en-US" sz="1400" dirty="0" smtClean="0"/>
              <a:t>VPP can also be in the guess for location fastpath support</a:t>
            </a:r>
          </a:p>
          <a:p>
            <a:pPr marL="285750" indent="-285750">
              <a:lnSpc>
                <a:spcPct val="90000"/>
              </a:lnSpc>
              <a:buFont typeface="Arial" charset="0"/>
              <a:buChar char="•"/>
              <a:defRPr/>
            </a:pPr>
            <a:r>
              <a:rPr lang="en-US" sz="1400" dirty="0" smtClean="0"/>
              <a:t>VPP can replace the vSwitch at the SRL layer and provide added functionality to the guess or host</a:t>
            </a:r>
            <a:endParaRPr lang="en-US" sz="1400" dirty="0"/>
          </a:p>
        </p:txBody>
      </p:sp>
      <p:sp>
        <p:nvSpPr>
          <p:cNvPr id="6" name="Rounded Rectangle 5"/>
          <p:cNvSpPr/>
          <p:nvPr/>
        </p:nvSpPr>
        <p:spPr>
          <a:xfrm>
            <a:off x="752584" y="2488459"/>
            <a:ext cx="2167205" cy="1413364"/>
          </a:xfrm>
          <a:prstGeom prst="roundRect">
            <a:avLst>
              <a:gd name="adj" fmla="val 8141"/>
            </a:avLst>
          </a:prstGeom>
          <a:noFill/>
          <a:ln w="952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ounded Rectangle 6"/>
          <p:cNvSpPr/>
          <p:nvPr/>
        </p:nvSpPr>
        <p:spPr>
          <a:xfrm>
            <a:off x="752584" y="3992758"/>
            <a:ext cx="2167205" cy="550958"/>
          </a:xfrm>
          <a:prstGeom prst="roundRect">
            <a:avLst>
              <a:gd name="adj" fmla="val 8141"/>
            </a:avLst>
          </a:prstGeom>
          <a:no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smtClean="0">
              <a:solidFill>
                <a:srgbClr val="000000"/>
              </a:solidFill>
              <a:cs typeface="Comic Sans MS"/>
            </a:endParaRPr>
          </a:p>
          <a:p>
            <a:pPr algn="ctr"/>
            <a:endParaRPr lang="en-US" sz="900" dirty="0" smtClean="0">
              <a:solidFill>
                <a:srgbClr val="000000"/>
              </a:solidFill>
              <a:cs typeface="Comic Sans MS"/>
            </a:endParaRPr>
          </a:p>
          <a:p>
            <a:pPr algn="ctr"/>
            <a:r>
              <a:rPr lang="en-US" sz="900" dirty="0" smtClean="0">
                <a:solidFill>
                  <a:srgbClr val="000000"/>
                </a:solidFill>
                <a:cs typeface="Comic Sans MS"/>
              </a:rPr>
              <a:t>Accelerator</a:t>
            </a:r>
            <a:endParaRPr lang="en-US" sz="900" dirty="0">
              <a:solidFill>
                <a:srgbClr val="000000"/>
              </a:solidFill>
              <a:cs typeface="Comic Sans MS"/>
            </a:endParaRPr>
          </a:p>
        </p:txBody>
      </p:sp>
      <p:sp>
        <p:nvSpPr>
          <p:cNvPr id="8" name="Rounded Rectangle 7"/>
          <p:cNvSpPr/>
          <p:nvPr/>
        </p:nvSpPr>
        <p:spPr>
          <a:xfrm>
            <a:off x="877253" y="3087182"/>
            <a:ext cx="1880791" cy="505490"/>
          </a:xfrm>
          <a:prstGeom prst="roundRect">
            <a:avLst/>
          </a:prstGeom>
          <a:solidFill>
            <a:schemeClr val="tx2">
              <a:lumMod val="20000"/>
              <a:lumOff val="8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SAL(DPDK)</a:t>
            </a:r>
          </a:p>
          <a:p>
            <a:pPr algn="ctr"/>
            <a:endParaRPr lang="en-US" sz="800" dirty="0">
              <a:solidFill>
                <a:schemeClr val="tx1"/>
              </a:solidFill>
              <a:cs typeface="Comic Sans MS"/>
            </a:endParaRPr>
          </a:p>
          <a:p>
            <a:pPr algn="ctr"/>
            <a:endParaRPr lang="en-US" sz="900" dirty="0" smtClean="0">
              <a:solidFill>
                <a:schemeClr val="tx1"/>
              </a:solidFill>
              <a:cs typeface="Comic Sans MS"/>
            </a:endParaRPr>
          </a:p>
        </p:txBody>
      </p:sp>
      <p:sp>
        <p:nvSpPr>
          <p:cNvPr id="9" name="Rounded Rectangle 8"/>
          <p:cNvSpPr/>
          <p:nvPr/>
        </p:nvSpPr>
        <p:spPr>
          <a:xfrm>
            <a:off x="1149227" y="3290301"/>
            <a:ext cx="1332893" cy="212183"/>
          </a:xfrm>
          <a:prstGeom prst="roundRect">
            <a:avLst/>
          </a:prstGeom>
          <a:solidFill>
            <a:srgbClr val="CCFFCC"/>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Crypto</a:t>
            </a:r>
            <a:endParaRPr lang="en-US" sz="900" dirty="0">
              <a:solidFill>
                <a:schemeClr val="tx1"/>
              </a:solidFill>
              <a:cs typeface="Comic Sans MS"/>
            </a:endParaRPr>
          </a:p>
        </p:txBody>
      </p:sp>
      <p:sp>
        <p:nvSpPr>
          <p:cNvPr id="10" name="Rounded Rectangle 9"/>
          <p:cNvSpPr/>
          <p:nvPr/>
        </p:nvSpPr>
        <p:spPr>
          <a:xfrm>
            <a:off x="752584" y="942186"/>
            <a:ext cx="2167205" cy="1497409"/>
          </a:xfrm>
          <a:prstGeom prst="roundRect">
            <a:avLst>
              <a:gd name="adj" fmla="val 8141"/>
            </a:avLst>
          </a:prstGeom>
          <a:no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p:cNvSpPr/>
          <p:nvPr/>
        </p:nvSpPr>
        <p:spPr>
          <a:xfrm>
            <a:off x="908877" y="1051690"/>
            <a:ext cx="1880791" cy="514922"/>
          </a:xfrm>
          <a:prstGeom prst="roundRect">
            <a:avLst/>
          </a:prstGeom>
          <a:solidFill>
            <a:schemeClr val="accent2">
              <a:lumMod val="40000"/>
              <a:lumOff val="6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Application</a:t>
            </a:r>
            <a:endParaRPr lang="en-US" sz="900" dirty="0">
              <a:solidFill>
                <a:schemeClr val="tx1"/>
              </a:solidFill>
              <a:cs typeface="Comic Sans MS"/>
            </a:endParaRPr>
          </a:p>
        </p:txBody>
      </p:sp>
      <p:sp>
        <p:nvSpPr>
          <p:cNvPr id="12" name="Rounded Rectangle 11"/>
          <p:cNvSpPr/>
          <p:nvPr/>
        </p:nvSpPr>
        <p:spPr>
          <a:xfrm>
            <a:off x="908877" y="1643108"/>
            <a:ext cx="1880791" cy="505490"/>
          </a:xfrm>
          <a:prstGeom prst="roundRect">
            <a:avLst/>
          </a:prstGeom>
          <a:solidFill>
            <a:schemeClr val="tx2">
              <a:lumMod val="20000"/>
              <a:lumOff val="8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SAL (DPDK)</a:t>
            </a:r>
          </a:p>
          <a:p>
            <a:pPr algn="ctr"/>
            <a:endParaRPr lang="en-US" sz="800" dirty="0">
              <a:solidFill>
                <a:schemeClr val="tx1"/>
              </a:solidFill>
              <a:cs typeface="Comic Sans MS"/>
            </a:endParaRPr>
          </a:p>
          <a:p>
            <a:pPr algn="ctr"/>
            <a:endParaRPr lang="en-US" sz="900" dirty="0" smtClean="0">
              <a:solidFill>
                <a:schemeClr val="tx1"/>
              </a:solidFill>
              <a:cs typeface="Comic Sans MS"/>
            </a:endParaRPr>
          </a:p>
        </p:txBody>
      </p:sp>
      <p:sp>
        <p:nvSpPr>
          <p:cNvPr id="13" name="Rounded Rectangle 12"/>
          <p:cNvSpPr/>
          <p:nvPr/>
        </p:nvSpPr>
        <p:spPr>
          <a:xfrm>
            <a:off x="999478" y="2191753"/>
            <a:ext cx="796567" cy="212183"/>
          </a:xfrm>
          <a:prstGeom prst="roundRect">
            <a:avLst/>
          </a:prstGeom>
          <a:solidFill>
            <a:schemeClr val="accent3">
              <a:lumMod val="20000"/>
              <a:lumOff val="80000"/>
            </a:schemeClr>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sio</a:t>
            </a:r>
            <a:endParaRPr lang="en-US" sz="900" dirty="0">
              <a:solidFill>
                <a:schemeClr val="tx1"/>
              </a:solidFill>
              <a:cs typeface="Comic Sans MS"/>
            </a:endParaRPr>
          </a:p>
        </p:txBody>
      </p:sp>
      <p:sp>
        <p:nvSpPr>
          <p:cNvPr id="14" name="Rounded Rectangle 13"/>
          <p:cNvSpPr/>
          <p:nvPr/>
        </p:nvSpPr>
        <p:spPr>
          <a:xfrm>
            <a:off x="1923558" y="2191753"/>
            <a:ext cx="796567" cy="212183"/>
          </a:xfrm>
          <a:prstGeom prst="roundRect">
            <a:avLst/>
          </a:prstGeom>
          <a:solidFill>
            <a:schemeClr val="accent6">
              <a:lumMod val="60000"/>
              <a:lumOff val="4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solidFill>
                  <a:schemeClr val="tx1"/>
                </a:solidFill>
                <a:cs typeface="Comic Sans MS"/>
              </a:rPr>
              <a:t>h</a:t>
            </a:r>
            <a:r>
              <a:rPr lang="en-US" sz="800" dirty="0" smtClean="0">
                <a:solidFill>
                  <a:schemeClr val="tx1"/>
                </a:solidFill>
                <a:cs typeface="Comic Sans MS"/>
              </a:rPr>
              <a:t>io</a:t>
            </a:r>
            <a:endParaRPr lang="en-US" sz="900" dirty="0">
              <a:solidFill>
                <a:schemeClr val="tx1"/>
              </a:solidFill>
              <a:cs typeface="Comic Sans MS"/>
            </a:endParaRPr>
          </a:p>
        </p:txBody>
      </p:sp>
      <p:sp>
        <p:nvSpPr>
          <p:cNvPr id="15" name="Rounded Rectangle 14"/>
          <p:cNvSpPr/>
          <p:nvPr/>
        </p:nvSpPr>
        <p:spPr>
          <a:xfrm>
            <a:off x="877253" y="2803814"/>
            <a:ext cx="1880791" cy="235504"/>
          </a:xfrm>
          <a:prstGeom prst="roundRect">
            <a:avLst/>
          </a:prstGeom>
          <a:solidFill>
            <a:schemeClr val="bg2">
              <a:lumMod val="60000"/>
              <a:lumOff val="40000"/>
            </a:schemeClr>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SRL(VPP FastPath)</a:t>
            </a:r>
            <a:endParaRPr lang="en-US" sz="900" dirty="0">
              <a:solidFill>
                <a:schemeClr val="tx1"/>
              </a:solidFill>
              <a:cs typeface="Comic Sans MS"/>
            </a:endParaRPr>
          </a:p>
        </p:txBody>
      </p:sp>
      <p:sp>
        <p:nvSpPr>
          <p:cNvPr id="16" name="Rounded Rectangle 15"/>
          <p:cNvSpPr/>
          <p:nvPr/>
        </p:nvSpPr>
        <p:spPr>
          <a:xfrm>
            <a:off x="1149227" y="1872760"/>
            <a:ext cx="1332893" cy="212183"/>
          </a:xfrm>
          <a:prstGeom prst="roundRect">
            <a:avLst/>
          </a:prstGeom>
          <a:solidFill>
            <a:srgbClr val="CCFFCC"/>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Crypto</a:t>
            </a:r>
            <a:endParaRPr lang="en-US" sz="900" dirty="0">
              <a:solidFill>
                <a:schemeClr val="tx1"/>
              </a:solidFill>
              <a:cs typeface="Comic Sans MS"/>
            </a:endParaRPr>
          </a:p>
        </p:txBody>
      </p:sp>
      <p:sp>
        <p:nvSpPr>
          <p:cNvPr id="17" name="Rounded Rectangle 16"/>
          <p:cNvSpPr/>
          <p:nvPr/>
        </p:nvSpPr>
        <p:spPr>
          <a:xfrm>
            <a:off x="1923558" y="3653266"/>
            <a:ext cx="796567" cy="212183"/>
          </a:xfrm>
          <a:prstGeom prst="roundRect">
            <a:avLst/>
          </a:prstGeom>
          <a:solidFill>
            <a:schemeClr val="accent6">
              <a:lumMod val="60000"/>
              <a:lumOff val="4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solidFill>
                  <a:schemeClr val="tx1"/>
                </a:solidFill>
                <a:cs typeface="Comic Sans MS"/>
              </a:rPr>
              <a:t>h</a:t>
            </a:r>
            <a:r>
              <a:rPr lang="en-US" sz="800" dirty="0" smtClean="0">
                <a:solidFill>
                  <a:schemeClr val="tx1"/>
                </a:solidFill>
                <a:cs typeface="Comic Sans MS"/>
              </a:rPr>
              <a:t>io</a:t>
            </a:r>
            <a:endParaRPr lang="en-US" sz="900" dirty="0">
              <a:solidFill>
                <a:schemeClr val="tx1"/>
              </a:solidFill>
              <a:cs typeface="Comic Sans MS"/>
            </a:endParaRPr>
          </a:p>
        </p:txBody>
      </p:sp>
      <p:sp>
        <p:nvSpPr>
          <p:cNvPr id="18" name="Rounded Rectangle 17"/>
          <p:cNvSpPr/>
          <p:nvPr/>
        </p:nvSpPr>
        <p:spPr>
          <a:xfrm>
            <a:off x="1066798" y="4029130"/>
            <a:ext cx="1449755" cy="212183"/>
          </a:xfrm>
          <a:prstGeom prst="roundRect">
            <a:avLst/>
          </a:prstGeom>
          <a:solidFill>
            <a:schemeClr val="accent4">
              <a:lumMod val="20000"/>
              <a:lumOff val="80000"/>
            </a:schemeClr>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HW vSwitch/Crypto</a:t>
            </a:r>
            <a:endParaRPr lang="en-US" sz="900" dirty="0">
              <a:solidFill>
                <a:schemeClr val="tx1"/>
              </a:solidFill>
              <a:cs typeface="Comic Sans MS"/>
            </a:endParaRPr>
          </a:p>
        </p:txBody>
      </p:sp>
      <p:sp>
        <p:nvSpPr>
          <p:cNvPr id="19" name="TextBox 18"/>
          <p:cNvSpPr txBox="1"/>
          <p:nvPr/>
        </p:nvSpPr>
        <p:spPr>
          <a:xfrm rot="16200000">
            <a:off x="355993" y="3238631"/>
            <a:ext cx="439544" cy="246221"/>
          </a:xfrm>
          <a:prstGeom prst="rect">
            <a:avLst/>
          </a:prstGeom>
          <a:noFill/>
          <a:ln w="9525">
            <a:noFill/>
          </a:ln>
          <a:effectLst/>
        </p:spPr>
        <p:txBody>
          <a:bodyPr wrap="none" rtlCol="0">
            <a:spAutoFit/>
          </a:bodyPr>
          <a:lstStyle/>
          <a:p>
            <a:r>
              <a:rPr lang="en-US" sz="1000" dirty="0">
                <a:cs typeface="Comic Sans MS"/>
              </a:rPr>
              <a:t>h</a:t>
            </a:r>
            <a:r>
              <a:rPr lang="en-US" sz="1000" dirty="0" smtClean="0">
                <a:cs typeface="Comic Sans MS"/>
              </a:rPr>
              <a:t>ost</a:t>
            </a:r>
            <a:endParaRPr lang="en-US" sz="1000" dirty="0">
              <a:cs typeface="Comic Sans MS"/>
            </a:endParaRPr>
          </a:p>
        </p:txBody>
      </p:sp>
      <p:sp>
        <p:nvSpPr>
          <p:cNvPr id="20" name="TextBox 19"/>
          <p:cNvSpPr txBox="1"/>
          <p:nvPr/>
        </p:nvSpPr>
        <p:spPr>
          <a:xfrm rot="16200000">
            <a:off x="319501" y="1705567"/>
            <a:ext cx="512530" cy="246221"/>
          </a:xfrm>
          <a:prstGeom prst="rect">
            <a:avLst/>
          </a:prstGeom>
          <a:noFill/>
          <a:ln w="9525">
            <a:noFill/>
          </a:ln>
          <a:effectLst/>
        </p:spPr>
        <p:txBody>
          <a:bodyPr wrap="none" rtlCol="0">
            <a:spAutoFit/>
          </a:bodyPr>
          <a:lstStyle/>
          <a:p>
            <a:r>
              <a:rPr lang="en-US" sz="1000" dirty="0">
                <a:cs typeface="Comic Sans MS"/>
              </a:rPr>
              <a:t>g</a:t>
            </a:r>
            <a:r>
              <a:rPr lang="en-US" sz="1000" dirty="0" smtClean="0">
                <a:cs typeface="Comic Sans MS"/>
              </a:rPr>
              <a:t>uest</a:t>
            </a:r>
            <a:endParaRPr lang="en-US" sz="1000" dirty="0">
              <a:cs typeface="Comic Sans MS"/>
            </a:endParaRPr>
          </a:p>
        </p:txBody>
      </p:sp>
      <p:sp>
        <p:nvSpPr>
          <p:cNvPr id="21" name="TextBox 20"/>
          <p:cNvSpPr txBox="1"/>
          <p:nvPr/>
        </p:nvSpPr>
        <p:spPr>
          <a:xfrm rot="16200000">
            <a:off x="293419" y="4138261"/>
            <a:ext cx="564690" cy="246221"/>
          </a:xfrm>
          <a:prstGeom prst="rect">
            <a:avLst/>
          </a:prstGeom>
          <a:noFill/>
          <a:ln w="9525">
            <a:noFill/>
          </a:ln>
          <a:effectLst/>
        </p:spPr>
        <p:txBody>
          <a:bodyPr wrap="none" rtlCol="0">
            <a:spAutoFit/>
          </a:bodyPr>
          <a:lstStyle/>
          <a:p>
            <a:r>
              <a:rPr lang="en-US" sz="1000" dirty="0" smtClean="0">
                <a:cs typeface="Comic Sans MS"/>
              </a:rPr>
              <a:t>device</a:t>
            </a:r>
            <a:endParaRPr lang="en-US" sz="1000" dirty="0">
              <a:cs typeface="Comic Sans MS"/>
            </a:endParaRPr>
          </a:p>
        </p:txBody>
      </p:sp>
      <p:sp>
        <p:nvSpPr>
          <p:cNvPr id="22" name="Rounded Rectangle 21"/>
          <p:cNvSpPr/>
          <p:nvPr/>
        </p:nvSpPr>
        <p:spPr>
          <a:xfrm>
            <a:off x="877252" y="2545855"/>
            <a:ext cx="1880791" cy="200152"/>
          </a:xfrm>
          <a:prstGeom prst="roundRect">
            <a:avLst/>
          </a:prstGeom>
          <a:solidFill>
            <a:schemeClr val="accent6">
              <a:lumMod val="40000"/>
              <a:lumOff val="6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solidFill>
                  <a:schemeClr val="tx1"/>
                </a:solidFill>
                <a:cs typeface="Comic Sans MS"/>
              </a:rPr>
              <a:t>s</a:t>
            </a:r>
            <a:r>
              <a:rPr lang="en-US" sz="800" dirty="0" smtClean="0">
                <a:solidFill>
                  <a:schemeClr val="tx1"/>
                </a:solidFill>
                <a:cs typeface="Comic Sans MS"/>
              </a:rPr>
              <a:t>io-backend + vHost-user</a:t>
            </a:r>
            <a:endParaRPr lang="en-US" sz="900" dirty="0">
              <a:solidFill>
                <a:schemeClr val="tx1"/>
              </a:solidFill>
              <a:cs typeface="Comic Sans MS"/>
            </a:endParaRPr>
          </a:p>
        </p:txBody>
      </p:sp>
    </p:spTree>
    <p:extLst>
      <p:ext uri="{BB962C8B-B14F-4D97-AF65-F5344CB8AC3E}">
        <p14:creationId xmlns:p14="http://schemas.microsoft.com/office/powerpoint/2010/main" val="1854305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11</a:t>
            </a:fld>
            <a:endParaRPr lang="en-US" dirty="0"/>
          </a:p>
        </p:txBody>
      </p:sp>
      <p:sp>
        <p:nvSpPr>
          <p:cNvPr id="3" name="Title 2"/>
          <p:cNvSpPr>
            <a:spLocks noGrp="1"/>
          </p:cNvSpPr>
          <p:nvPr>
            <p:ph type="title"/>
          </p:nvPr>
        </p:nvSpPr>
        <p:spPr/>
        <p:txBody>
          <a:bodyPr/>
          <a:lstStyle/>
          <a:p>
            <a:r>
              <a:rPr lang="en-US" dirty="0" smtClean="0"/>
              <a:t>What do we need to do?</a:t>
            </a:r>
            <a:endParaRPr lang="en-US" dirty="0"/>
          </a:p>
        </p:txBody>
      </p:sp>
      <p:sp>
        <p:nvSpPr>
          <p:cNvPr id="4" name="Content Placeholder 3"/>
          <p:cNvSpPr>
            <a:spLocks noGrp="1"/>
          </p:cNvSpPr>
          <p:nvPr>
            <p:ph sz="quarter" idx="13"/>
          </p:nvPr>
        </p:nvSpPr>
        <p:spPr>
          <a:xfrm>
            <a:off x="455615" y="933994"/>
            <a:ext cx="8228012" cy="3807823"/>
          </a:xfrm>
        </p:spPr>
        <p:txBody>
          <a:bodyPr>
            <a:normAutofit/>
          </a:bodyPr>
          <a:lstStyle/>
          <a:p>
            <a:pPr marL="285750" indent="-285750">
              <a:buFont typeface="Arial" charset="0"/>
              <a:buChar char="•"/>
            </a:pPr>
            <a:r>
              <a:rPr lang="en-US" dirty="0"/>
              <a:t>Need to address the patches in VPP to DPDK and reduce the amount of changes required for VPP </a:t>
            </a:r>
            <a:r>
              <a:rPr lang="en-US" dirty="0" smtClean="0"/>
              <a:t>support</a:t>
            </a:r>
          </a:p>
          <a:p>
            <a:pPr marL="285750" indent="-285750">
              <a:buFont typeface="Arial" charset="0"/>
              <a:buChar char="•"/>
            </a:pPr>
            <a:r>
              <a:rPr lang="en-US" dirty="0" smtClean="0"/>
              <a:t>Modify DPDK to pick up some of the enhancements in VPP</a:t>
            </a:r>
          </a:p>
          <a:p>
            <a:pPr marL="511164" lvl="1" indent="-285750">
              <a:buFont typeface="Arial" charset="0"/>
              <a:buChar char="•"/>
            </a:pPr>
            <a:r>
              <a:rPr lang="en-US" dirty="0" smtClean="0"/>
              <a:t>One area is around how data is referenced. VPP uses an 32 bit index based on cache line and DPDK uses a pointer, which could be 64 bits</a:t>
            </a:r>
          </a:p>
          <a:p>
            <a:pPr marL="857222" lvl="2" indent="-285750">
              <a:buFont typeface="Arial" charset="0"/>
              <a:buChar char="•"/>
            </a:pPr>
            <a:r>
              <a:rPr lang="en-US" dirty="0" smtClean="0"/>
              <a:t>Adding more space to some critical structures in DPDK, but we have to understand the performance effect to the system</a:t>
            </a:r>
          </a:p>
          <a:p>
            <a:pPr marL="511164" lvl="1" indent="-285750">
              <a:buFont typeface="Arial" charset="0"/>
              <a:buChar char="•"/>
            </a:pPr>
            <a:r>
              <a:rPr lang="en-US" dirty="0" smtClean="0"/>
              <a:t>Move the RTE_MBUF ‘next’ pointer to the first cache line, but this effects performance by having to move other data to the second cache line </a:t>
            </a:r>
            <a:endParaRPr lang="en-US" dirty="0"/>
          </a:p>
          <a:p>
            <a:pPr marL="285750" indent="-285750">
              <a:buFont typeface="Arial" charset="0"/>
              <a:buChar char="•"/>
            </a:pPr>
            <a:r>
              <a:rPr lang="en-US" dirty="0"/>
              <a:t>Better support of DPDK devices in VPP can improve the performance and portability of VPP across many </a:t>
            </a:r>
            <a:r>
              <a:rPr lang="en-US"/>
              <a:t>different </a:t>
            </a:r>
            <a:r>
              <a:rPr lang="en-US" smtClean="0"/>
              <a:t>architectures</a:t>
            </a:r>
            <a:endParaRPr lang="en-US" dirty="0" smtClean="0"/>
          </a:p>
        </p:txBody>
      </p:sp>
    </p:spTree>
    <p:extLst>
      <p:ext uri="{BB962C8B-B14F-4D97-AF65-F5344CB8AC3E}">
        <p14:creationId xmlns:p14="http://schemas.microsoft.com/office/powerpoint/2010/main" val="89658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TLDK (Transport Layer Development Kit)</a:t>
            </a:r>
            <a:endParaRPr lang="en-US" dirty="0"/>
          </a:p>
        </p:txBody>
      </p:sp>
      <p:sp>
        <p:nvSpPr>
          <p:cNvPr id="3" name="Text Placeholder 2"/>
          <p:cNvSpPr>
            <a:spLocks noGrp="1"/>
          </p:cNvSpPr>
          <p:nvPr>
            <p:ph type="body" idx="1"/>
          </p:nvPr>
        </p:nvSpPr>
        <p:spPr/>
        <p:txBody>
          <a:bodyPr/>
          <a:lstStyle/>
          <a:p>
            <a:r>
              <a:rPr lang="en-US" smtClean="0"/>
              <a:t>Quick </a:t>
            </a:r>
            <a:r>
              <a:rPr lang="en-US" dirty="0" smtClean="0"/>
              <a:t>overview</a:t>
            </a:r>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12</a:t>
            </a:fld>
            <a:endParaRPr lang="en-US" dirty="0"/>
          </a:p>
        </p:txBody>
      </p:sp>
    </p:spTree>
    <p:extLst>
      <p:ext uri="{BB962C8B-B14F-4D97-AF65-F5344CB8AC3E}">
        <p14:creationId xmlns:p14="http://schemas.microsoft.com/office/powerpoint/2010/main" val="1075574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13</a:t>
            </a:fld>
            <a:endParaRPr lang="en-US" dirty="0"/>
          </a:p>
        </p:txBody>
      </p:sp>
      <p:sp>
        <p:nvSpPr>
          <p:cNvPr id="3" name="Title 2"/>
          <p:cNvSpPr>
            <a:spLocks noGrp="1"/>
          </p:cNvSpPr>
          <p:nvPr>
            <p:ph type="title"/>
          </p:nvPr>
        </p:nvSpPr>
        <p:spPr/>
        <p:txBody>
          <a:bodyPr/>
          <a:lstStyle/>
          <a:p>
            <a:r>
              <a:rPr lang="en-US" dirty="0" smtClean="0"/>
              <a:t>TLDK (Transport Layer Development Kit)</a:t>
            </a:r>
            <a:endParaRPr lang="en-US" dirty="0"/>
          </a:p>
        </p:txBody>
      </p:sp>
      <p:sp>
        <p:nvSpPr>
          <p:cNvPr id="4" name="Content Placeholder 3"/>
          <p:cNvSpPr>
            <a:spLocks noGrp="1"/>
          </p:cNvSpPr>
          <p:nvPr>
            <p:ph sz="quarter" idx="13"/>
          </p:nvPr>
        </p:nvSpPr>
        <p:spPr>
          <a:xfrm>
            <a:off x="455615" y="894807"/>
            <a:ext cx="8228012" cy="3866604"/>
          </a:xfrm>
          <a:ln>
            <a:noFill/>
          </a:ln>
        </p:spPr>
        <p:txBody>
          <a:bodyPr>
            <a:normAutofit fontScale="85000" lnSpcReduction="20000"/>
          </a:bodyPr>
          <a:lstStyle/>
          <a:p>
            <a:r>
              <a:rPr lang="en-US" dirty="0" smtClean="0"/>
              <a:t>TLDK </a:t>
            </a:r>
            <a:r>
              <a:rPr lang="en-US" dirty="0"/>
              <a:t>is an open source FD.IO project (</a:t>
            </a:r>
            <a:r>
              <a:rPr lang="en-US" dirty="0">
                <a:hlinkClick r:id="rId2"/>
              </a:rPr>
              <a:t>https://wiki.fd.io/view/TLDK</a:t>
            </a:r>
            <a:r>
              <a:rPr lang="en-US" dirty="0"/>
              <a:t>)</a:t>
            </a:r>
          </a:p>
          <a:p>
            <a:pPr marL="285750" indent="-285750">
              <a:buFont typeface="Arial" charset="0"/>
              <a:buChar char="•"/>
            </a:pPr>
            <a:r>
              <a:rPr lang="en-US" dirty="0"/>
              <a:t>The TLDK </a:t>
            </a:r>
            <a:r>
              <a:rPr lang="en-US" dirty="0" smtClean="0"/>
              <a:t>project </a:t>
            </a:r>
            <a:r>
              <a:rPr lang="en-US" dirty="0"/>
              <a:t>will implement a set of libraries for L4 protocol processing (UDP, TCP etc.) and VPP graph nodes, plugins, </a:t>
            </a:r>
            <a:r>
              <a:rPr lang="en-US" dirty="0" err="1" smtClean="0"/>
              <a:t>etc</a:t>
            </a:r>
            <a:r>
              <a:rPr lang="en-US" dirty="0" smtClean="0"/>
              <a:t> </a:t>
            </a:r>
            <a:r>
              <a:rPr lang="en-US" dirty="0"/>
              <a:t>U</a:t>
            </a:r>
            <a:r>
              <a:rPr lang="en-US" dirty="0" smtClean="0"/>
              <a:t>sing </a:t>
            </a:r>
            <a:r>
              <a:rPr lang="en-US" dirty="0"/>
              <a:t>those libraries to implement a host </a:t>
            </a:r>
            <a:r>
              <a:rPr lang="en-US" dirty="0" smtClean="0"/>
              <a:t>stack</a:t>
            </a:r>
          </a:p>
          <a:p>
            <a:pPr marL="285750" indent="-285750">
              <a:buFont typeface="Arial" charset="0"/>
              <a:buChar char="•"/>
            </a:pPr>
            <a:r>
              <a:rPr lang="en-US" dirty="0" smtClean="0"/>
              <a:t>TLDK works on standalone DPDK or integrated into VPP to provide termination support</a:t>
            </a:r>
          </a:p>
          <a:p>
            <a:pPr marL="285750" indent="-285750">
              <a:buFont typeface="Arial" charset="0"/>
              <a:buChar char="•"/>
            </a:pPr>
            <a:r>
              <a:rPr lang="en-US" dirty="0" smtClean="0"/>
              <a:t>Committers are:</a:t>
            </a:r>
          </a:p>
          <a:p>
            <a:pPr marL="511164" lvl="1" indent="-285750">
              <a:buFont typeface="Arial" charset="0"/>
              <a:buChar char="•"/>
            </a:pPr>
            <a:r>
              <a:rPr lang="en-US" dirty="0" smtClean="0"/>
              <a:t>Konstantin Ananyev</a:t>
            </a:r>
            <a:endParaRPr lang="en-US" dirty="0"/>
          </a:p>
          <a:p>
            <a:pPr marL="511164" lvl="1" indent="-285750">
              <a:buFont typeface="Arial" charset="0"/>
              <a:buChar char="•"/>
            </a:pPr>
            <a:r>
              <a:rPr lang="en-US" dirty="0" smtClean="0"/>
              <a:t>Keith Wiles</a:t>
            </a:r>
          </a:p>
          <a:p>
            <a:pPr marL="511164" lvl="1" indent="-285750">
              <a:buFont typeface="Arial" charset="0"/>
              <a:buChar char="•"/>
            </a:pPr>
            <a:r>
              <a:rPr lang="en-US" dirty="0" smtClean="0">
                <a:hlinkClick r:id="rId3"/>
              </a:rPr>
              <a:t>Ed </a:t>
            </a:r>
            <a:r>
              <a:rPr lang="en-US" dirty="0">
                <a:hlinkClick r:id="rId3"/>
              </a:rPr>
              <a:t>Warnicke</a:t>
            </a:r>
            <a:r>
              <a:rPr lang="en-US" dirty="0"/>
              <a:t> (IRC nick: edwarnicke</a:t>
            </a:r>
            <a:r>
              <a:rPr lang="en-US" dirty="0" smtClean="0"/>
              <a:t>)</a:t>
            </a:r>
          </a:p>
          <a:p>
            <a:pPr marL="285750" indent="-285750">
              <a:buFont typeface="Arial" charset="0"/>
              <a:buChar char="•"/>
            </a:pPr>
            <a:r>
              <a:rPr lang="en-US" dirty="0" smtClean="0"/>
              <a:t>The first source code push by Konstantin a few weeks ago</a:t>
            </a:r>
          </a:p>
          <a:p>
            <a:pPr marL="511164" lvl="1" indent="-285750">
              <a:buFont typeface="Arial" charset="0"/>
              <a:buChar char="•"/>
            </a:pPr>
            <a:r>
              <a:rPr lang="en-US" dirty="0">
                <a:solidFill>
                  <a:schemeClr val="accent6"/>
                </a:solidFill>
              </a:rPr>
              <a:t>git clone https://gerrit.fd.io/r/tldk</a:t>
            </a:r>
            <a:endParaRPr lang="en-US" dirty="0" smtClean="0">
              <a:solidFill>
                <a:schemeClr val="accent6"/>
              </a:solidFill>
            </a:endParaRPr>
          </a:p>
          <a:p>
            <a:pPr marL="285750" indent="-285750">
              <a:buFont typeface="Arial" charset="0"/>
              <a:buChar char="•"/>
            </a:pPr>
            <a:r>
              <a:rPr lang="en-US" dirty="0" smtClean="0"/>
              <a:t>Creating a UDP only design with clean scaling and performance</a:t>
            </a:r>
          </a:p>
          <a:p>
            <a:pPr marL="511164" lvl="1" indent="-285750">
              <a:buFont typeface="Arial" charset="0"/>
              <a:buChar char="•"/>
            </a:pPr>
            <a:r>
              <a:rPr lang="en-US" dirty="0" smtClean="0"/>
              <a:t>About 10 </a:t>
            </a:r>
            <a:r>
              <a:rPr lang="en-US" dirty="0" err="1" smtClean="0"/>
              <a:t>Mpps</a:t>
            </a:r>
            <a:r>
              <a:rPr lang="en-US" dirty="0" smtClean="0"/>
              <a:t> for 64 byte frames of terminated UDP traffic (Still more tuning needed)</a:t>
            </a:r>
            <a:endParaRPr lang="en-US" dirty="0"/>
          </a:p>
          <a:p>
            <a:pPr marL="511164" lvl="1" indent="-285750">
              <a:buFont typeface="Arial" charset="0"/>
              <a:buChar char="•"/>
            </a:pPr>
            <a:endParaRPr lang="en-US" dirty="0"/>
          </a:p>
        </p:txBody>
      </p:sp>
    </p:spTree>
    <p:extLst>
      <p:ext uri="{BB962C8B-B14F-4D97-AF65-F5344CB8AC3E}">
        <p14:creationId xmlns:p14="http://schemas.microsoft.com/office/powerpoint/2010/main" val="378447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8897"/>
            <a:ext cx="7886700" cy="656322"/>
          </a:xfrm>
        </p:spPr>
        <p:txBody>
          <a:bodyPr>
            <a:normAutofit/>
          </a:bodyPr>
          <a:lstStyle/>
          <a:p>
            <a:r>
              <a:rPr lang="en-US" dirty="0" smtClean="0">
                <a:latin typeface="Baskerville" charset="0"/>
                <a:ea typeface="Baskerville" charset="0"/>
                <a:cs typeface="Baskerville" charset="0"/>
              </a:rPr>
              <a:t>TLDK </a:t>
            </a:r>
            <a:r>
              <a:rPr lang="en-US" sz="1800" dirty="0">
                <a:latin typeface="Baskerville" charset="0"/>
                <a:ea typeface="Baskerville" charset="0"/>
                <a:cs typeface="Baskerville" charset="0"/>
              </a:rPr>
              <a:t>(Transport Layer Development Kit)</a:t>
            </a:r>
            <a:r>
              <a:rPr lang="en-US" dirty="0" smtClean="0">
                <a:latin typeface="Baskerville" charset="0"/>
                <a:ea typeface="Baskerville" charset="0"/>
                <a:cs typeface="Baskerville" charset="0"/>
              </a:rPr>
              <a:t> High Level View</a:t>
            </a:r>
            <a:endParaRPr lang="en-US" dirty="0">
              <a:latin typeface="Baskerville" charset="0"/>
              <a:ea typeface="Baskerville" charset="0"/>
              <a:cs typeface="Baskerville" charset="0"/>
            </a:endParaRPr>
          </a:p>
        </p:txBody>
      </p:sp>
      <p:sp>
        <p:nvSpPr>
          <p:cNvPr id="4" name="Rounded Rectangle 3"/>
          <p:cNvSpPr/>
          <p:nvPr/>
        </p:nvSpPr>
        <p:spPr>
          <a:xfrm>
            <a:off x="5887706" y="3180913"/>
            <a:ext cx="2979892" cy="637247"/>
          </a:xfrm>
          <a:prstGeom prst="round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path path="circle">
              <a:fillToRect t="100000" r="100000"/>
            </a:path>
            <a:tileRect l="-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I/O Layer</a:t>
            </a:r>
          </a:p>
        </p:txBody>
      </p:sp>
      <p:sp>
        <p:nvSpPr>
          <p:cNvPr id="5" name="Rounded Rectangle 4"/>
          <p:cNvSpPr/>
          <p:nvPr/>
        </p:nvSpPr>
        <p:spPr>
          <a:xfrm>
            <a:off x="5887706" y="2411293"/>
            <a:ext cx="2979892" cy="637247"/>
          </a:xfrm>
          <a:prstGeom prst="round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100000" t="100000"/>
            </a:path>
            <a:tileRect r="-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Fastpath Layer</a:t>
            </a:r>
          </a:p>
        </p:txBody>
      </p:sp>
      <p:sp>
        <p:nvSpPr>
          <p:cNvPr id="6" name="Rounded Rectangle 5"/>
          <p:cNvSpPr/>
          <p:nvPr/>
        </p:nvSpPr>
        <p:spPr>
          <a:xfrm>
            <a:off x="5887706" y="1634278"/>
            <a:ext cx="2979892" cy="637247"/>
          </a:xfrm>
          <a:prstGeom prst="round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path path="circle">
              <a:fillToRect l="100000" t="100000"/>
            </a:path>
            <a:tileRect r="-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Application Layer</a:t>
            </a:r>
          </a:p>
        </p:txBody>
      </p:sp>
      <p:sp>
        <p:nvSpPr>
          <p:cNvPr id="7" name="Rounded Rectangle 6"/>
          <p:cNvSpPr/>
          <p:nvPr/>
        </p:nvSpPr>
        <p:spPr>
          <a:xfrm rot="16200000">
            <a:off x="4779851" y="2090453"/>
            <a:ext cx="1414261" cy="501908"/>
          </a:xfrm>
          <a:prstGeom prst="round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Transport Layer</a:t>
            </a:r>
          </a:p>
        </p:txBody>
      </p:sp>
      <p:sp>
        <p:nvSpPr>
          <p:cNvPr id="8" name="Rounded Rectangle 7"/>
          <p:cNvSpPr/>
          <p:nvPr/>
        </p:nvSpPr>
        <p:spPr>
          <a:xfrm>
            <a:off x="5887706" y="3950532"/>
            <a:ext cx="2979892" cy="225228"/>
          </a:xfrm>
          <a:prstGeom prst="roundRect">
            <a:avLst/>
          </a:prstGeom>
          <a:gradFill flip="none" rotWithShape="1">
            <a:gsLst>
              <a:gs pos="0">
                <a:schemeClr val="accent3">
                  <a:lumMod val="0"/>
                  <a:lumOff val="100000"/>
                </a:schemeClr>
              </a:gs>
              <a:gs pos="35000">
                <a:schemeClr val="accent3">
                  <a:lumMod val="0"/>
                  <a:lumOff val="100000"/>
                </a:schemeClr>
              </a:gs>
              <a:gs pos="100000">
                <a:schemeClr val="accent3">
                  <a:lumMod val="100000"/>
                </a:schemeClr>
              </a:gs>
            </a:gsLst>
            <a:lin ang="18900000" scaled="1"/>
            <a:tileRect/>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a:solidFill>
                  <a:schemeClr val="tx1"/>
                </a:solidFill>
                <a:latin typeface="Baskerville" charset="0"/>
                <a:ea typeface="Baskerville" charset="0"/>
                <a:cs typeface="Baskerville" charset="0"/>
              </a:rPr>
              <a:t>Physical </a:t>
            </a:r>
            <a:r>
              <a:rPr lang="en-US" sz="1350" dirty="0">
                <a:solidFill>
                  <a:schemeClr val="tx1"/>
                </a:solidFill>
                <a:latin typeface="Baskerville" charset="0"/>
                <a:ea typeface="Baskerville" charset="0"/>
                <a:cs typeface="Baskerville" charset="0"/>
              </a:rPr>
              <a:t>Layer</a:t>
            </a:r>
          </a:p>
        </p:txBody>
      </p:sp>
      <p:sp>
        <p:nvSpPr>
          <p:cNvPr id="9" name="TextBox 8"/>
          <p:cNvSpPr txBox="1"/>
          <p:nvPr/>
        </p:nvSpPr>
        <p:spPr>
          <a:xfrm>
            <a:off x="280851" y="796629"/>
            <a:ext cx="4805406" cy="3785652"/>
          </a:xfrm>
          <a:prstGeom prst="rect">
            <a:avLst/>
          </a:prstGeom>
          <a:noFill/>
        </p:spPr>
        <p:txBody>
          <a:bodyPr wrap="square" rtlCol="0">
            <a:spAutoFit/>
          </a:bodyPr>
          <a:lstStyle/>
          <a:p>
            <a:r>
              <a:rPr lang="en-US" sz="1200" dirty="0">
                <a:solidFill>
                  <a:schemeClr val="accent5"/>
                </a:solidFill>
                <a:latin typeface="Baskerville" charset="0"/>
                <a:ea typeface="Baskerville" charset="0"/>
                <a:cs typeface="Baskerville" charset="0"/>
              </a:rPr>
              <a:t>Transport Layer:</a:t>
            </a:r>
          </a:p>
          <a:p>
            <a:pPr marL="214313" indent="-214313">
              <a:buFont typeface="Arial" charset="0"/>
              <a:buChar char="•"/>
            </a:pPr>
            <a:r>
              <a:rPr lang="en-US" sz="1200" dirty="0">
                <a:latin typeface="Baskerville" charset="0"/>
                <a:ea typeface="Baskerville" charset="0"/>
                <a:cs typeface="Baskerville" charset="0"/>
              </a:rPr>
              <a:t>A set of libraries to handle packets needing support for UDP/TCP/</a:t>
            </a:r>
            <a:r>
              <a:rPr lang="is-IS" sz="1200" dirty="0">
                <a:latin typeface="Baskerville" charset="0"/>
                <a:ea typeface="Baskerville" charset="0"/>
                <a:cs typeface="Baskerville" charset="0"/>
              </a:rPr>
              <a:t>… which is TLDK</a:t>
            </a:r>
          </a:p>
          <a:p>
            <a:endParaRPr lang="en-US" sz="1200" dirty="0">
              <a:latin typeface="Baskerville" charset="0"/>
              <a:ea typeface="Baskerville" charset="0"/>
              <a:cs typeface="Baskerville" charset="0"/>
            </a:endParaRPr>
          </a:p>
          <a:p>
            <a:r>
              <a:rPr lang="en-US" sz="1200" dirty="0">
                <a:solidFill>
                  <a:schemeClr val="accent5"/>
                </a:solidFill>
                <a:latin typeface="Baskerville" charset="0"/>
                <a:ea typeface="Baskerville" charset="0"/>
                <a:cs typeface="Baskerville" charset="0"/>
              </a:rPr>
              <a:t>Physical Layer:</a:t>
            </a:r>
          </a:p>
          <a:p>
            <a:pPr marL="214313" indent="-214313">
              <a:buFont typeface="Arial" charset="0"/>
              <a:buChar char="•"/>
            </a:pPr>
            <a:r>
              <a:rPr lang="en-US" sz="1200" dirty="0">
                <a:latin typeface="Baskerville" charset="0"/>
                <a:ea typeface="Baskerville" charset="0"/>
                <a:cs typeface="Baskerville" charset="0"/>
              </a:rPr>
              <a:t>Ports and other devices like crypto, compression, </a:t>
            </a:r>
            <a:r>
              <a:rPr lang="is-IS" sz="1200" dirty="0">
                <a:latin typeface="Baskerville" charset="0"/>
                <a:ea typeface="Baskerville" charset="0"/>
                <a:cs typeface="Baskerville" charset="0"/>
              </a:rPr>
              <a:t>…</a:t>
            </a:r>
          </a:p>
          <a:p>
            <a:pPr marL="214313" indent="-214313">
              <a:buFont typeface="Arial" charset="0"/>
              <a:buChar char="•"/>
            </a:pPr>
            <a:endParaRPr lang="is-IS" sz="1200" dirty="0">
              <a:latin typeface="Baskerville" charset="0"/>
              <a:ea typeface="Baskerville" charset="0"/>
              <a:cs typeface="Baskerville" charset="0"/>
            </a:endParaRPr>
          </a:p>
          <a:p>
            <a:r>
              <a:rPr lang="is-IS" sz="1200" dirty="0">
                <a:solidFill>
                  <a:schemeClr val="accent5"/>
                </a:solidFill>
                <a:latin typeface="Baskerville" charset="0"/>
                <a:ea typeface="Baskerville" charset="0"/>
                <a:cs typeface="Baskerville" charset="0"/>
              </a:rPr>
              <a:t>I/O Layer:</a:t>
            </a:r>
          </a:p>
          <a:p>
            <a:pPr marL="214313" indent="-214313">
              <a:buFont typeface="Arial" charset="0"/>
              <a:buChar char="•"/>
            </a:pPr>
            <a:r>
              <a:rPr lang="is-IS" sz="1200" dirty="0">
                <a:latin typeface="Baskerville" charset="0"/>
                <a:ea typeface="Baskerville" charset="0"/>
                <a:cs typeface="Baskerville" charset="0"/>
              </a:rPr>
              <a:t>DPDK is contained here as it provides the I/O abstraction to the physical layer</a:t>
            </a:r>
          </a:p>
          <a:p>
            <a:pPr marL="214313" indent="-214313">
              <a:buFont typeface="Arial" charset="0"/>
              <a:buChar char="•"/>
            </a:pPr>
            <a:endParaRPr lang="is-IS" sz="1200" dirty="0">
              <a:latin typeface="Baskerville" charset="0"/>
              <a:ea typeface="Baskerville" charset="0"/>
              <a:cs typeface="Baskerville" charset="0"/>
            </a:endParaRPr>
          </a:p>
          <a:p>
            <a:r>
              <a:rPr lang="is-IS" sz="1200" dirty="0">
                <a:solidFill>
                  <a:schemeClr val="accent5"/>
                </a:solidFill>
                <a:latin typeface="Baskerville" charset="0"/>
                <a:ea typeface="Baskerville" charset="0"/>
                <a:cs typeface="Baskerville" charset="0"/>
              </a:rPr>
              <a:t>Fastpath Layer:</a:t>
            </a:r>
          </a:p>
          <a:p>
            <a:pPr marL="214313" indent="-214313">
              <a:buFont typeface="Arial" charset="0"/>
              <a:buChar char="•"/>
            </a:pPr>
            <a:r>
              <a:rPr lang="is-IS" sz="1200" dirty="0">
                <a:latin typeface="Baskerville" charset="0"/>
                <a:ea typeface="Baskerville" charset="0"/>
                <a:cs typeface="Baskerville" charset="0"/>
              </a:rPr>
              <a:t>The fastpath layer is today VPP and its graph nodes handling moving packets to application or back to the I/O layer after some type of processing</a:t>
            </a:r>
          </a:p>
          <a:p>
            <a:pPr marL="214313" indent="-214313">
              <a:buFont typeface="Arial" charset="0"/>
              <a:buChar char="•"/>
            </a:pPr>
            <a:endParaRPr lang="is-IS" sz="1200" dirty="0">
              <a:latin typeface="Baskerville" charset="0"/>
              <a:ea typeface="Baskerville" charset="0"/>
              <a:cs typeface="Baskerville" charset="0"/>
            </a:endParaRPr>
          </a:p>
          <a:p>
            <a:r>
              <a:rPr lang="is-IS" sz="1200" dirty="0">
                <a:solidFill>
                  <a:schemeClr val="accent5"/>
                </a:solidFill>
                <a:latin typeface="Baskerville" charset="0"/>
                <a:ea typeface="Baskerville" charset="0"/>
                <a:cs typeface="Baskerville" charset="0"/>
              </a:rPr>
              <a:t>Application Layer:</a:t>
            </a:r>
          </a:p>
          <a:p>
            <a:pPr marL="214313" indent="-214313">
              <a:buFont typeface="Arial" charset="0"/>
              <a:buChar char="•"/>
            </a:pPr>
            <a:r>
              <a:rPr lang="is-IS" sz="1200" dirty="0">
                <a:latin typeface="Baskerville" charset="0"/>
                <a:ea typeface="Baskerville" charset="0"/>
                <a:cs typeface="Baskerville" charset="0"/>
              </a:rPr>
              <a:t>The application has a VPP graph node to send/receive packets to/from the application layer</a:t>
            </a:r>
          </a:p>
          <a:p>
            <a:pPr marL="214313" indent="-214313">
              <a:buFont typeface="Arial" charset="0"/>
              <a:buChar char="•"/>
            </a:pPr>
            <a:r>
              <a:rPr lang="is-IS" sz="1200" dirty="0">
                <a:latin typeface="Baskerville" charset="0"/>
                <a:ea typeface="Baskerville" charset="0"/>
                <a:cs typeface="Baskerville" charset="0"/>
              </a:rPr>
              <a:t>The application and/or fastpath layer uses TLDK library APIs</a:t>
            </a:r>
          </a:p>
        </p:txBody>
      </p:sp>
      <p:cxnSp>
        <p:nvCxnSpPr>
          <p:cNvPr id="11" name="Straight Arrow Connector 10"/>
          <p:cNvCxnSpPr/>
          <p:nvPr/>
        </p:nvCxnSpPr>
        <p:spPr>
          <a:xfrm>
            <a:off x="5552920" y="1848679"/>
            <a:ext cx="529259" cy="745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552920" y="2800596"/>
            <a:ext cx="529259" cy="745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8229031" y="3652631"/>
            <a:ext cx="2485" cy="470149"/>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6459866" y="3652631"/>
            <a:ext cx="2484" cy="470149"/>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7377651" y="2877378"/>
            <a:ext cx="0" cy="499442"/>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9464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2902"/>
            <a:ext cx="7886700" cy="648439"/>
          </a:xfrm>
        </p:spPr>
        <p:txBody>
          <a:bodyPr/>
          <a:lstStyle/>
          <a:p>
            <a:r>
              <a:rPr lang="en-US" dirty="0" smtClean="0">
                <a:latin typeface="Baskerville" charset="0"/>
                <a:ea typeface="Baskerville" charset="0"/>
                <a:cs typeface="Baskerville" charset="0"/>
              </a:rPr>
              <a:t>TLDK Uses case #1 with DPDK</a:t>
            </a:r>
            <a:endParaRPr lang="en-US" dirty="0">
              <a:latin typeface="Baskerville" charset="0"/>
              <a:ea typeface="Baskerville" charset="0"/>
              <a:cs typeface="Baskerville" charset="0"/>
            </a:endParaRPr>
          </a:p>
        </p:txBody>
      </p:sp>
      <p:sp>
        <p:nvSpPr>
          <p:cNvPr id="3" name="Rounded Rectangle 2"/>
          <p:cNvSpPr/>
          <p:nvPr/>
        </p:nvSpPr>
        <p:spPr>
          <a:xfrm>
            <a:off x="5815859" y="2674014"/>
            <a:ext cx="2979892" cy="637247"/>
          </a:xfrm>
          <a:prstGeom prst="round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path path="circle">
              <a:fillToRect t="100000" r="100000"/>
            </a:path>
            <a:tileRect l="-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DPDK</a:t>
            </a:r>
          </a:p>
        </p:txBody>
      </p:sp>
      <p:sp>
        <p:nvSpPr>
          <p:cNvPr id="4" name="Rounded Rectangle 3"/>
          <p:cNvSpPr/>
          <p:nvPr/>
        </p:nvSpPr>
        <p:spPr>
          <a:xfrm>
            <a:off x="5815859" y="3443633"/>
            <a:ext cx="2979892" cy="225228"/>
          </a:xfrm>
          <a:prstGeom prst="roundRect">
            <a:avLst/>
          </a:prstGeom>
          <a:gradFill flip="none" rotWithShape="1">
            <a:gsLst>
              <a:gs pos="0">
                <a:schemeClr val="accent3">
                  <a:lumMod val="0"/>
                  <a:lumOff val="100000"/>
                </a:schemeClr>
              </a:gs>
              <a:gs pos="35000">
                <a:schemeClr val="accent3">
                  <a:lumMod val="0"/>
                  <a:lumOff val="100000"/>
                </a:schemeClr>
              </a:gs>
              <a:gs pos="100000">
                <a:schemeClr val="accent3">
                  <a:lumMod val="100000"/>
                </a:schemeClr>
              </a:gs>
            </a:gsLst>
            <a:lin ang="18900000" scaled="1"/>
            <a:tileRect/>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Physical Layer</a:t>
            </a:r>
          </a:p>
        </p:txBody>
      </p:sp>
      <p:sp>
        <p:nvSpPr>
          <p:cNvPr id="5" name="Rounded Rectangle 4"/>
          <p:cNvSpPr/>
          <p:nvPr/>
        </p:nvSpPr>
        <p:spPr>
          <a:xfrm>
            <a:off x="5815859" y="1805724"/>
            <a:ext cx="2979892" cy="735917"/>
          </a:xfrm>
          <a:prstGeom prst="round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path path="circle">
              <a:fillToRect l="100000" t="100000"/>
            </a:path>
            <a:tileRect r="-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Application Layer</a:t>
            </a:r>
          </a:p>
        </p:txBody>
      </p:sp>
      <p:cxnSp>
        <p:nvCxnSpPr>
          <p:cNvPr id="8" name="Straight Arrow Connector 7"/>
          <p:cNvCxnSpPr/>
          <p:nvPr/>
        </p:nvCxnSpPr>
        <p:spPr>
          <a:xfrm>
            <a:off x="8228471" y="2299366"/>
            <a:ext cx="15766" cy="630621"/>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8114171" y="3045247"/>
            <a:ext cx="772" cy="57063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02920" y="1576277"/>
            <a:ext cx="4315550" cy="2123658"/>
          </a:xfrm>
          <a:prstGeom prst="rect">
            <a:avLst/>
          </a:prstGeom>
          <a:noFill/>
        </p:spPr>
        <p:txBody>
          <a:bodyPr wrap="square" rtlCol="0">
            <a:spAutoFit/>
          </a:bodyPr>
          <a:lstStyle/>
          <a:p>
            <a:r>
              <a:rPr lang="en-US" sz="1200" dirty="0">
                <a:solidFill>
                  <a:schemeClr val="accent5"/>
                </a:solidFill>
                <a:latin typeface="Baskerville" charset="0"/>
                <a:ea typeface="Baskerville" charset="0"/>
                <a:cs typeface="Baskerville" charset="0"/>
              </a:rPr>
              <a:t>TLDK:</a:t>
            </a:r>
          </a:p>
          <a:p>
            <a:pPr marL="214313" indent="-214313">
              <a:buFont typeface="Arial" charset="0"/>
              <a:buChar char="•"/>
            </a:pPr>
            <a:r>
              <a:rPr lang="en-US" sz="1200" dirty="0">
                <a:latin typeface="Baskerville" charset="0"/>
                <a:ea typeface="Baskerville" charset="0"/>
                <a:cs typeface="Baskerville" charset="0"/>
              </a:rPr>
              <a:t>Handles packet I/O and protocol processing of packets</a:t>
            </a:r>
          </a:p>
          <a:p>
            <a:pPr marL="214313" indent="-214313">
              <a:buFont typeface="Arial" charset="0"/>
              <a:buChar char="•"/>
            </a:pPr>
            <a:r>
              <a:rPr lang="en-US" sz="1200" dirty="0">
                <a:latin typeface="Baskerville" charset="0"/>
                <a:ea typeface="Baskerville" charset="0"/>
                <a:cs typeface="Baskerville" charset="0"/>
              </a:rPr>
              <a:t>Application sets up the UDP/TCP protocol contexts and then calls I/O routines in TLDK to start processing packets</a:t>
            </a:r>
            <a:endParaRPr lang="is-IS" sz="1200" dirty="0">
              <a:latin typeface="Baskerville" charset="0"/>
              <a:ea typeface="Baskerville" charset="0"/>
              <a:cs typeface="Baskerville" charset="0"/>
            </a:endParaRPr>
          </a:p>
          <a:p>
            <a:endParaRPr lang="en-US" sz="1200" dirty="0">
              <a:latin typeface="Baskerville" charset="0"/>
              <a:ea typeface="Baskerville" charset="0"/>
              <a:cs typeface="Baskerville" charset="0"/>
            </a:endParaRPr>
          </a:p>
          <a:p>
            <a:r>
              <a:rPr lang="en-US" sz="1200" dirty="0">
                <a:solidFill>
                  <a:schemeClr val="accent5"/>
                </a:solidFill>
                <a:latin typeface="Baskerville" charset="0"/>
                <a:ea typeface="Baskerville" charset="0"/>
                <a:cs typeface="Baskerville" charset="0"/>
              </a:rPr>
              <a:t>Physical Layer:</a:t>
            </a:r>
          </a:p>
          <a:p>
            <a:pPr marL="214313" indent="-214313">
              <a:buFont typeface="Arial" charset="0"/>
              <a:buChar char="•"/>
            </a:pPr>
            <a:r>
              <a:rPr lang="en-US" sz="1200" dirty="0">
                <a:latin typeface="Baskerville" charset="0"/>
                <a:ea typeface="Baskerville" charset="0"/>
                <a:cs typeface="Baskerville" charset="0"/>
              </a:rPr>
              <a:t>Ports and other devices like crypto, compression, </a:t>
            </a:r>
            <a:r>
              <a:rPr lang="is-IS" sz="1200" dirty="0">
                <a:latin typeface="Baskerville" charset="0"/>
                <a:ea typeface="Baskerville" charset="0"/>
                <a:cs typeface="Baskerville" charset="0"/>
              </a:rPr>
              <a:t>…</a:t>
            </a:r>
          </a:p>
          <a:p>
            <a:pPr marL="214313" indent="-214313">
              <a:buFont typeface="Arial" charset="0"/>
              <a:buChar char="•"/>
            </a:pPr>
            <a:endParaRPr lang="is-IS" sz="1200" dirty="0">
              <a:latin typeface="Baskerville" charset="0"/>
              <a:ea typeface="Baskerville" charset="0"/>
              <a:cs typeface="Baskerville" charset="0"/>
            </a:endParaRPr>
          </a:p>
          <a:p>
            <a:r>
              <a:rPr lang="is-IS" sz="1200" dirty="0">
                <a:solidFill>
                  <a:schemeClr val="accent5"/>
                </a:solidFill>
                <a:latin typeface="Baskerville" charset="0"/>
                <a:ea typeface="Baskerville" charset="0"/>
                <a:cs typeface="Baskerville" charset="0"/>
              </a:rPr>
              <a:t>DPDK:</a:t>
            </a:r>
          </a:p>
          <a:p>
            <a:pPr marL="214313" indent="-214313">
              <a:buFont typeface="Arial" charset="0"/>
              <a:buChar char="•"/>
            </a:pPr>
            <a:r>
              <a:rPr lang="is-IS" sz="1200" dirty="0">
                <a:latin typeface="Baskerville" charset="0"/>
                <a:ea typeface="Baskerville" charset="0"/>
                <a:cs typeface="Baskerville" charset="0"/>
              </a:rPr>
              <a:t>DPDK is contained here as it provides the I/O abstraction to the physical layer</a:t>
            </a:r>
          </a:p>
        </p:txBody>
      </p:sp>
      <p:cxnSp>
        <p:nvCxnSpPr>
          <p:cNvPr id="15" name="Straight Arrow Connector 14"/>
          <p:cNvCxnSpPr/>
          <p:nvPr/>
        </p:nvCxnSpPr>
        <p:spPr>
          <a:xfrm>
            <a:off x="6323414" y="3120010"/>
            <a:ext cx="2484" cy="495871"/>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rot="16200000">
            <a:off x="4708004" y="2261902"/>
            <a:ext cx="1414261" cy="501908"/>
          </a:xfrm>
          <a:prstGeom prst="round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TLDK</a:t>
            </a:r>
          </a:p>
        </p:txBody>
      </p:sp>
      <p:cxnSp>
        <p:nvCxnSpPr>
          <p:cNvPr id="19" name="Straight Arrow Connector 18"/>
          <p:cNvCxnSpPr/>
          <p:nvPr/>
        </p:nvCxnSpPr>
        <p:spPr>
          <a:xfrm>
            <a:off x="5481073" y="2169212"/>
            <a:ext cx="529259" cy="745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481073" y="2972044"/>
            <a:ext cx="529259" cy="745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7963343" y="4248768"/>
            <a:ext cx="577241" cy="6361"/>
          </a:xfrm>
          <a:prstGeom prst="straightConnector1">
            <a:avLst/>
          </a:prstGeom>
          <a:ln w="635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7773686" y="3851480"/>
            <a:ext cx="956556" cy="369332"/>
          </a:xfrm>
          <a:prstGeom prst="rect">
            <a:avLst/>
          </a:prstGeom>
          <a:noFill/>
        </p:spPr>
        <p:txBody>
          <a:bodyPr wrap="square" rtlCol="0">
            <a:spAutoFit/>
          </a:bodyPr>
          <a:lstStyle/>
          <a:p>
            <a:pPr algn="ctr"/>
            <a:r>
              <a:rPr lang="en-US" sz="900">
                <a:latin typeface="Baskerville" charset="0"/>
                <a:ea typeface="Baskerville" charset="0"/>
                <a:cs typeface="Baskerville" charset="0"/>
              </a:rPr>
              <a:t>Control or</a:t>
            </a:r>
          </a:p>
          <a:p>
            <a:pPr algn="ctr"/>
            <a:r>
              <a:rPr lang="en-US" sz="900" dirty="0">
                <a:latin typeface="Baskerville" charset="0"/>
                <a:ea typeface="Baskerville" charset="0"/>
                <a:cs typeface="Baskerville" charset="0"/>
              </a:rPr>
              <a:t>non-TLDK pkts</a:t>
            </a:r>
          </a:p>
        </p:txBody>
      </p:sp>
      <p:cxnSp>
        <p:nvCxnSpPr>
          <p:cNvPr id="24" name="Straight Arrow Connector 23"/>
          <p:cNvCxnSpPr/>
          <p:nvPr/>
        </p:nvCxnSpPr>
        <p:spPr>
          <a:xfrm>
            <a:off x="6672822" y="4247466"/>
            <a:ext cx="534352" cy="0"/>
          </a:xfrm>
          <a:prstGeom prst="straightConnector1">
            <a:avLst/>
          </a:prstGeom>
          <a:ln w="63500">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589643" y="3958002"/>
            <a:ext cx="730526" cy="230832"/>
          </a:xfrm>
          <a:prstGeom prst="rect">
            <a:avLst/>
          </a:prstGeom>
          <a:noFill/>
        </p:spPr>
        <p:txBody>
          <a:bodyPr wrap="square" rtlCol="0">
            <a:spAutoFit/>
          </a:bodyPr>
          <a:lstStyle/>
          <a:p>
            <a:r>
              <a:rPr lang="en-US" sz="900">
                <a:latin typeface="Baskerville" charset="0"/>
                <a:ea typeface="Baskerville" charset="0"/>
                <a:cs typeface="Baskerville" charset="0"/>
              </a:rPr>
              <a:t>TLDK </a:t>
            </a:r>
            <a:r>
              <a:rPr lang="en-US" sz="900" dirty="0">
                <a:latin typeface="Baskerville" charset="0"/>
                <a:ea typeface="Baskerville" charset="0"/>
                <a:cs typeface="Baskerville" charset="0"/>
              </a:rPr>
              <a:t>pkts</a:t>
            </a:r>
          </a:p>
        </p:txBody>
      </p:sp>
    </p:spTree>
    <p:extLst>
      <p:ext uri="{BB962C8B-B14F-4D97-AF65-F5344CB8AC3E}">
        <p14:creationId xmlns:p14="http://schemas.microsoft.com/office/powerpoint/2010/main" val="1513416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a:xfrm>
            <a:off x="5619919" y="2336750"/>
            <a:ext cx="2979892" cy="637247"/>
          </a:xfrm>
          <a:prstGeom prst="round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100000" t="100000"/>
            </a:path>
            <a:tileRect r="-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VPP</a:t>
            </a:r>
          </a:p>
        </p:txBody>
      </p:sp>
      <p:sp>
        <p:nvSpPr>
          <p:cNvPr id="2" name="Title 1"/>
          <p:cNvSpPr>
            <a:spLocks noGrp="1"/>
          </p:cNvSpPr>
          <p:nvPr>
            <p:ph type="title"/>
          </p:nvPr>
        </p:nvSpPr>
        <p:spPr>
          <a:xfrm>
            <a:off x="628650" y="202902"/>
            <a:ext cx="7886700" cy="648439"/>
          </a:xfrm>
        </p:spPr>
        <p:txBody>
          <a:bodyPr/>
          <a:lstStyle/>
          <a:p>
            <a:r>
              <a:rPr lang="en-US" dirty="0" smtClean="0">
                <a:latin typeface="Baskerville" charset="0"/>
                <a:ea typeface="Baskerville" charset="0"/>
                <a:cs typeface="Baskerville" charset="0"/>
              </a:rPr>
              <a:t>TLDK Uses case #2 with VPP</a:t>
            </a:r>
            <a:endParaRPr lang="en-US" dirty="0">
              <a:latin typeface="Baskerville" charset="0"/>
              <a:ea typeface="Baskerville" charset="0"/>
              <a:cs typeface="Baskerville" charset="0"/>
            </a:endParaRPr>
          </a:p>
        </p:txBody>
      </p:sp>
      <p:sp>
        <p:nvSpPr>
          <p:cNvPr id="3" name="Rounded Rectangle 2"/>
          <p:cNvSpPr/>
          <p:nvPr/>
        </p:nvSpPr>
        <p:spPr>
          <a:xfrm>
            <a:off x="5619919" y="3084004"/>
            <a:ext cx="2979892" cy="637247"/>
          </a:xfrm>
          <a:prstGeom prst="round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path path="circle">
              <a:fillToRect t="100000" r="100000"/>
            </a:path>
            <a:tileRect l="-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DPDK</a:t>
            </a:r>
          </a:p>
        </p:txBody>
      </p:sp>
      <p:sp>
        <p:nvSpPr>
          <p:cNvPr id="4" name="Rounded Rectangle 3"/>
          <p:cNvSpPr/>
          <p:nvPr/>
        </p:nvSpPr>
        <p:spPr>
          <a:xfrm>
            <a:off x="5619919" y="3853624"/>
            <a:ext cx="2979892" cy="225228"/>
          </a:xfrm>
          <a:prstGeom prst="roundRect">
            <a:avLst/>
          </a:prstGeom>
          <a:gradFill flip="none" rotWithShape="1">
            <a:gsLst>
              <a:gs pos="0">
                <a:schemeClr val="accent3">
                  <a:lumMod val="0"/>
                  <a:lumOff val="100000"/>
                </a:schemeClr>
              </a:gs>
              <a:gs pos="35000">
                <a:schemeClr val="accent3">
                  <a:lumMod val="0"/>
                  <a:lumOff val="100000"/>
                </a:schemeClr>
              </a:gs>
              <a:gs pos="100000">
                <a:schemeClr val="accent3">
                  <a:lumMod val="100000"/>
                </a:schemeClr>
              </a:gs>
            </a:gsLst>
            <a:lin ang="18900000" scaled="1"/>
            <a:tileRect/>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Physical Layer</a:t>
            </a:r>
          </a:p>
        </p:txBody>
      </p:sp>
      <p:sp>
        <p:nvSpPr>
          <p:cNvPr id="5" name="Rounded Rectangle 4"/>
          <p:cNvSpPr/>
          <p:nvPr/>
        </p:nvSpPr>
        <p:spPr>
          <a:xfrm>
            <a:off x="5619919" y="1462825"/>
            <a:ext cx="2979892" cy="735917"/>
          </a:xfrm>
          <a:prstGeom prst="round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path path="circle">
              <a:fillToRect l="100000" t="100000"/>
            </a:path>
            <a:tileRect r="-100000" b="-10000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Application Layer</a:t>
            </a:r>
          </a:p>
        </p:txBody>
      </p:sp>
      <p:cxnSp>
        <p:nvCxnSpPr>
          <p:cNvPr id="8" name="Straight Arrow Connector 7"/>
          <p:cNvCxnSpPr/>
          <p:nvPr/>
        </p:nvCxnSpPr>
        <p:spPr>
          <a:xfrm>
            <a:off x="8032531" y="1956467"/>
            <a:ext cx="15766" cy="630621"/>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918231" y="3455238"/>
            <a:ext cx="772" cy="57063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80851" y="973183"/>
            <a:ext cx="4550765" cy="3540034"/>
          </a:xfrm>
          <a:prstGeom prst="rect">
            <a:avLst/>
          </a:prstGeom>
          <a:noFill/>
        </p:spPr>
        <p:txBody>
          <a:bodyPr wrap="square" rtlCol="0">
            <a:normAutofit/>
          </a:bodyPr>
          <a:lstStyle/>
          <a:p>
            <a:r>
              <a:rPr lang="en-US" sz="1200" dirty="0">
                <a:solidFill>
                  <a:schemeClr val="accent5"/>
                </a:solidFill>
                <a:latin typeface="Baskerville" charset="0"/>
                <a:ea typeface="Baskerville" charset="0"/>
                <a:cs typeface="Baskerville" charset="0"/>
              </a:rPr>
              <a:t>TLDK:</a:t>
            </a:r>
          </a:p>
          <a:p>
            <a:pPr marL="214313" indent="-214313">
              <a:buFont typeface="Arial" charset="0"/>
              <a:buChar char="•"/>
            </a:pPr>
            <a:r>
              <a:rPr lang="en-US" sz="1200" dirty="0">
                <a:latin typeface="Baskerville" charset="0"/>
                <a:ea typeface="Baskerville" charset="0"/>
                <a:cs typeface="Baskerville" charset="0"/>
              </a:rPr>
              <a:t>Handles packet I/O and protocol processing of packets</a:t>
            </a:r>
          </a:p>
          <a:p>
            <a:pPr marL="214313" indent="-214313">
              <a:buFont typeface="Arial" charset="0"/>
              <a:buChar char="•"/>
            </a:pPr>
            <a:r>
              <a:rPr lang="en-US" sz="1200" dirty="0">
                <a:latin typeface="Baskerville" charset="0"/>
                <a:ea typeface="Baskerville" charset="0"/>
                <a:cs typeface="Baskerville" charset="0"/>
              </a:rPr>
              <a:t>Application sets up the UDP/TCP protocol contexts and then calls I/O routines in TLDK to start processing packets</a:t>
            </a:r>
          </a:p>
          <a:p>
            <a:pPr marL="214313" indent="-214313">
              <a:buFont typeface="Arial" charset="0"/>
              <a:buChar char="•"/>
            </a:pPr>
            <a:endParaRPr lang="en-US" sz="1200" dirty="0">
              <a:latin typeface="Baskerville" charset="0"/>
              <a:ea typeface="Baskerville" charset="0"/>
              <a:cs typeface="Baskerville" charset="0"/>
            </a:endParaRPr>
          </a:p>
          <a:p>
            <a:r>
              <a:rPr lang="en-US" sz="1200" dirty="0">
                <a:solidFill>
                  <a:schemeClr val="accent5"/>
                </a:solidFill>
                <a:latin typeface="Baskerville" charset="0"/>
                <a:ea typeface="Baskerville" charset="0"/>
                <a:cs typeface="Baskerville" charset="0"/>
              </a:rPr>
              <a:t>VPP Fastpath</a:t>
            </a:r>
          </a:p>
          <a:p>
            <a:pPr marL="214313" indent="-214313">
              <a:buFont typeface="Arial" charset="0"/>
              <a:buChar char="•"/>
            </a:pPr>
            <a:r>
              <a:rPr lang="is-IS" sz="1200" dirty="0">
                <a:latin typeface="Baskerville" charset="0"/>
                <a:ea typeface="Baskerville" charset="0"/>
                <a:cs typeface="Baskerville" charset="0"/>
              </a:rPr>
              <a:t>Using VPP as the first layer for packet processing before packets are sent to the application layer</a:t>
            </a:r>
          </a:p>
          <a:p>
            <a:endParaRPr lang="en-US" sz="1200" dirty="0">
              <a:latin typeface="Baskerville" charset="0"/>
              <a:ea typeface="Baskerville" charset="0"/>
              <a:cs typeface="Baskerville" charset="0"/>
            </a:endParaRPr>
          </a:p>
          <a:p>
            <a:r>
              <a:rPr lang="en-US" sz="1200" dirty="0">
                <a:solidFill>
                  <a:schemeClr val="accent5"/>
                </a:solidFill>
                <a:latin typeface="Baskerville" charset="0"/>
                <a:ea typeface="Baskerville" charset="0"/>
                <a:cs typeface="Baskerville" charset="0"/>
              </a:rPr>
              <a:t>Physical Layer:</a:t>
            </a:r>
          </a:p>
          <a:p>
            <a:pPr marL="214313" indent="-214313">
              <a:buFont typeface="Arial" charset="0"/>
              <a:buChar char="•"/>
            </a:pPr>
            <a:r>
              <a:rPr lang="en-US" sz="1200" dirty="0">
                <a:latin typeface="Baskerville" charset="0"/>
                <a:ea typeface="Baskerville" charset="0"/>
                <a:cs typeface="Baskerville" charset="0"/>
              </a:rPr>
              <a:t>Ports and other devices like crypto, compression, </a:t>
            </a:r>
            <a:r>
              <a:rPr lang="is-IS" sz="1200" dirty="0">
                <a:latin typeface="Baskerville" charset="0"/>
                <a:ea typeface="Baskerville" charset="0"/>
                <a:cs typeface="Baskerville" charset="0"/>
              </a:rPr>
              <a:t>…</a:t>
            </a:r>
          </a:p>
          <a:p>
            <a:pPr marL="214313" indent="-214313">
              <a:buFont typeface="Arial" charset="0"/>
              <a:buChar char="•"/>
            </a:pPr>
            <a:endParaRPr lang="is-IS" sz="1200" dirty="0">
              <a:latin typeface="Baskerville" charset="0"/>
              <a:ea typeface="Baskerville" charset="0"/>
              <a:cs typeface="Baskerville" charset="0"/>
            </a:endParaRPr>
          </a:p>
          <a:p>
            <a:r>
              <a:rPr lang="is-IS" sz="1200" dirty="0">
                <a:solidFill>
                  <a:schemeClr val="accent5"/>
                </a:solidFill>
                <a:latin typeface="Baskerville" charset="0"/>
                <a:ea typeface="Baskerville" charset="0"/>
                <a:cs typeface="Baskerville" charset="0"/>
              </a:rPr>
              <a:t>DPDK:</a:t>
            </a:r>
          </a:p>
          <a:p>
            <a:pPr marL="214313" indent="-214313">
              <a:buFont typeface="Arial" charset="0"/>
              <a:buChar char="•"/>
            </a:pPr>
            <a:r>
              <a:rPr lang="is-IS" sz="1200" dirty="0">
                <a:latin typeface="Baskerville" charset="0"/>
                <a:ea typeface="Baskerville" charset="0"/>
                <a:cs typeface="Baskerville" charset="0"/>
              </a:rPr>
              <a:t>DPDK is contained here as it provides the I/O abstraction to the physical layer</a:t>
            </a:r>
          </a:p>
        </p:txBody>
      </p:sp>
      <p:cxnSp>
        <p:nvCxnSpPr>
          <p:cNvPr id="15" name="Straight Arrow Connector 14"/>
          <p:cNvCxnSpPr/>
          <p:nvPr/>
        </p:nvCxnSpPr>
        <p:spPr>
          <a:xfrm>
            <a:off x="6127474" y="3530001"/>
            <a:ext cx="2484" cy="495871"/>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rot="16200000">
            <a:off x="4512064" y="1919002"/>
            <a:ext cx="1414261" cy="501908"/>
          </a:xfrm>
          <a:prstGeom prst="round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Baskerville" charset="0"/>
                <a:ea typeface="Baskerville" charset="0"/>
                <a:cs typeface="Baskerville" charset="0"/>
              </a:rPr>
              <a:t>TLDK</a:t>
            </a:r>
          </a:p>
        </p:txBody>
      </p:sp>
      <p:cxnSp>
        <p:nvCxnSpPr>
          <p:cNvPr id="19" name="Straight Arrow Connector 18"/>
          <p:cNvCxnSpPr/>
          <p:nvPr/>
        </p:nvCxnSpPr>
        <p:spPr>
          <a:xfrm>
            <a:off x="5285133" y="1826313"/>
            <a:ext cx="529259" cy="745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285133" y="2629145"/>
            <a:ext cx="529259" cy="7454"/>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7963343" y="4658758"/>
            <a:ext cx="577241" cy="6361"/>
          </a:xfrm>
          <a:prstGeom prst="straightConnector1">
            <a:avLst/>
          </a:prstGeom>
          <a:ln w="635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7773686" y="4261471"/>
            <a:ext cx="956556" cy="369332"/>
          </a:xfrm>
          <a:prstGeom prst="rect">
            <a:avLst/>
          </a:prstGeom>
          <a:noFill/>
        </p:spPr>
        <p:txBody>
          <a:bodyPr wrap="square" rtlCol="0">
            <a:spAutoFit/>
          </a:bodyPr>
          <a:lstStyle/>
          <a:p>
            <a:pPr algn="ctr"/>
            <a:r>
              <a:rPr lang="en-US" sz="900">
                <a:latin typeface="Baskerville" charset="0"/>
                <a:ea typeface="Baskerville" charset="0"/>
                <a:cs typeface="Baskerville" charset="0"/>
              </a:rPr>
              <a:t>Control or</a:t>
            </a:r>
          </a:p>
          <a:p>
            <a:pPr algn="ctr"/>
            <a:r>
              <a:rPr lang="en-US" sz="900" dirty="0">
                <a:latin typeface="Baskerville" charset="0"/>
                <a:ea typeface="Baskerville" charset="0"/>
                <a:cs typeface="Baskerville" charset="0"/>
              </a:rPr>
              <a:t>non-TLDK pkts</a:t>
            </a:r>
          </a:p>
        </p:txBody>
      </p:sp>
      <p:cxnSp>
        <p:nvCxnSpPr>
          <p:cNvPr id="24" name="Straight Arrow Connector 23"/>
          <p:cNvCxnSpPr/>
          <p:nvPr/>
        </p:nvCxnSpPr>
        <p:spPr>
          <a:xfrm>
            <a:off x="6672822" y="4657457"/>
            <a:ext cx="534352" cy="0"/>
          </a:xfrm>
          <a:prstGeom prst="straightConnector1">
            <a:avLst/>
          </a:prstGeom>
          <a:ln w="63500">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589643" y="4367993"/>
            <a:ext cx="730526" cy="230832"/>
          </a:xfrm>
          <a:prstGeom prst="rect">
            <a:avLst/>
          </a:prstGeom>
          <a:noFill/>
        </p:spPr>
        <p:txBody>
          <a:bodyPr wrap="square" rtlCol="0">
            <a:spAutoFit/>
          </a:bodyPr>
          <a:lstStyle/>
          <a:p>
            <a:r>
              <a:rPr lang="en-US" sz="900">
                <a:latin typeface="Baskerville" charset="0"/>
                <a:ea typeface="Baskerville" charset="0"/>
                <a:cs typeface="Baskerville" charset="0"/>
              </a:rPr>
              <a:t>TLDK </a:t>
            </a:r>
            <a:r>
              <a:rPr lang="en-US" sz="900" dirty="0">
                <a:latin typeface="Baskerville" charset="0"/>
                <a:ea typeface="Baskerville" charset="0"/>
                <a:cs typeface="Baskerville" charset="0"/>
              </a:rPr>
              <a:t>pkts</a:t>
            </a:r>
          </a:p>
        </p:txBody>
      </p:sp>
      <p:cxnSp>
        <p:nvCxnSpPr>
          <p:cNvPr id="22" name="Straight Arrow Connector 21"/>
          <p:cNvCxnSpPr/>
          <p:nvPr/>
        </p:nvCxnSpPr>
        <p:spPr>
          <a:xfrm>
            <a:off x="6750098" y="2772812"/>
            <a:ext cx="2484" cy="495871"/>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8251964" y="2766179"/>
            <a:ext cx="0" cy="554643"/>
          </a:xfrm>
          <a:prstGeom prst="straightConnector1">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5523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for DPDK</a:t>
            </a:r>
            <a:endParaRPr lang="en-US" dirty="0"/>
          </a:p>
        </p:txBody>
      </p:sp>
      <p:sp>
        <p:nvSpPr>
          <p:cNvPr id="3" name="Text Placeholder 2"/>
          <p:cNvSpPr>
            <a:spLocks noGrp="1"/>
          </p:cNvSpPr>
          <p:nvPr>
            <p:ph type="body" idx="1"/>
          </p:nvPr>
        </p:nvSpPr>
        <p:spPr/>
        <p:txBody>
          <a:bodyPr/>
          <a:lstStyle/>
          <a:p>
            <a:r>
              <a:rPr lang="en-US" dirty="0" smtClean="0"/>
              <a:t>WIP on adding classification support to DPDK, plus unifying the current APIs</a:t>
            </a:r>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17</a:t>
            </a:fld>
            <a:endParaRPr lang="en-US" dirty="0"/>
          </a:p>
        </p:txBody>
      </p:sp>
    </p:spTree>
    <p:extLst>
      <p:ext uri="{BB962C8B-B14F-4D97-AF65-F5344CB8AC3E}">
        <p14:creationId xmlns:p14="http://schemas.microsoft.com/office/powerpoint/2010/main" val="1626520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5486398" y="3873322"/>
            <a:ext cx="3206433" cy="324087"/>
          </a:xfrm>
          <a:prstGeom prst="roundRect">
            <a:avLst/>
          </a:prstGeom>
          <a:solidFill>
            <a:schemeClr val="accent3">
              <a:lumMod val="40000"/>
              <a:lumOff val="60000"/>
            </a:schemeClr>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HW Handlers</a:t>
            </a:r>
            <a:endParaRPr lang="en-US" sz="1600" dirty="0">
              <a:solidFill>
                <a:schemeClr val="tx1"/>
              </a:solidFill>
            </a:endParaRPr>
          </a:p>
        </p:txBody>
      </p:sp>
      <p:sp>
        <p:nvSpPr>
          <p:cNvPr id="25" name="Rounded Rectangle 24"/>
          <p:cNvSpPr/>
          <p:nvPr/>
        </p:nvSpPr>
        <p:spPr>
          <a:xfrm>
            <a:off x="7089615" y="904876"/>
            <a:ext cx="1725773" cy="1119188"/>
          </a:xfrm>
          <a:prstGeom prst="roundRect">
            <a:avLst>
              <a:gd name="adj" fmla="val 7747"/>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a:r>
              <a:rPr lang="en-US" sz="1000" dirty="0" smtClean="0"/>
              <a:t>Phase II</a:t>
            </a:r>
            <a:endParaRPr lang="en-US" sz="1000" dirty="0"/>
          </a:p>
        </p:txBody>
      </p:sp>
      <p:sp>
        <p:nvSpPr>
          <p:cNvPr id="2" name="Slide Number Placeholder 1"/>
          <p:cNvSpPr>
            <a:spLocks noGrp="1"/>
          </p:cNvSpPr>
          <p:nvPr>
            <p:ph type="sldNum" sz="quarter" idx="12"/>
          </p:nvPr>
        </p:nvSpPr>
        <p:spPr/>
        <p:txBody>
          <a:bodyPr/>
          <a:lstStyle/>
          <a:p>
            <a:fld id="{EE2556C5-CE8C-6547-B838-EA80C61A4AF7}" type="slidenum">
              <a:rPr lang="en-US" smtClean="0"/>
              <a:pPr/>
              <a:t>18</a:t>
            </a:fld>
            <a:endParaRPr lang="en-US" dirty="0"/>
          </a:p>
        </p:txBody>
      </p:sp>
      <p:sp>
        <p:nvSpPr>
          <p:cNvPr id="3" name="Title 2"/>
          <p:cNvSpPr>
            <a:spLocks noGrp="1"/>
          </p:cNvSpPr>
          <p:nvPr>
            <p:ph type="title"/>
          </p:nvPr>
        </p:nvSpPr>
        <p:spPr>
          <a:xfrm>
            <a:off x="455613" y="308848"/>
            <a:ext cx="8229600" cy="588915"/>
          </a:xfrm>
        </p:spPr>
        <p:txBody>
          <a:bodyPr/>
          <a:lstStyle/>
          <a:p>
            <a:r>
              <a:rPr lang="en-US" dirty="0" smtClean="0"/>
              <a:t>ETHDEV and PMD layering</a:t>
            </a:r>
            <a:endParaRPr lang="en-US" dirty="0"/>
          </a:p>
        </p:txBody>
      </p:sp>
      <p:sp>
        <p:nvSpPr>
          <p:cNvPr id="5" name="Rounded Rectangle 4"/>
          <p:cNvSpPr/>
          <p:nvPr/>
        </p:nvSpPr>
        <p:spPr>
          <a:xfrm>
            <a:off x="5478780" y="4122420"/>
            <a:ext cx="746760" cy="464820"/>
          </a:xfrm>
          <a:prstGeom prst="roundRect">
            <a:avLst/>
          </a:prstGeom>
          <a:solidFill>
            <a:schemeClr val="bg1">
              <a:lumMod val="85000"/>
            </a:schemeClr>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PMD</a:t>
            </a:r>
            <a:endParaRPr lang="en-US" sz="1600" dirty="0">
              <a:solidFill>
                <a:schemeClr val="tx1"/>
              </a:solidFill>
            </a:endParaRPr>
          </a:p>
        </p:txBody>
      </p:sp>
      <p:sp>
        <p:nvSpPr>
          <p:cNvPr id="6" name="Rounded Rectangle 5"/>
          <p:cNvSpPr/>
          <p:nvPr/>
        </p:nvSpPr>
        <p:spPr>
          <a:xfrm>
            <a:off x="7959090" y="4130040"/>
            <a:ext cx="746760" cy="464820"/>
          </a:xfrm>
          <a:prstGeom prst="roundRect">
            <a:avLst/>
          </a:prstGeom>
          <a:solidFill>
            <a:schemeClr val="bg1">
              <a:lumMod val="85000"/>
            </a:schemeClr>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PMD</a:t>
            </a:r>
            <a:endParaRPr lang="en-US" sz="1600" dirty="0">
              <a:solidFill>
                <a:schemeClr val="tx1"/>
              </a:solidFill>
            </a:endParaRPr>
          </a:p>
        </p:txBody>
      </p:sp>
      <p:sp>
        <p:nvSpPr>
          <p:cNvPr id="7" name="Rounded Rectangle 6"/>
          <p:cNvSpPr/>
          <p:nvPr/>
        </p:nvSpPr>
        <p:spPr>
          <a:xfrm>
            <a:off x="7132320" y="4130040"/>
            <a:ext cx="746760" cy="464820"/>
          </a:xfrm>
          <a:prstGeom prst="roundRect">
            <a:avLst/>
          </a:prstGeom>
          <a:solidFill>
            <a:schemeClr val="bg1">
              <a:lumMod val="85000"/>
            </a:schemeClr>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PMD</a:t>
            </a:r>
            <a:endParaRPr lang="en-US" sz="1600" dirty="0">
              <a:solidFill>
                <a:schemeClr val="tx1"/>
              </a:solidFill>
            </a:endParaRPr>
          </a:p>
        </p:txBody>
      </p:sp>
      <p:sp>
        <p:nvSpPr>
          <p:cNvPr id="8" name="Rounded Rectangle 7"/>
          <p:cNvSpPr/>
          <p:nvPr/>
        </p:nvSpPr>
        <p:spPr>
          <a:xfrm>
            <a:off x="6305550" y="4130040"/>
            <a:ext cx="746760" cy="464820"/>
          </a:xfrm>
          <a:prstGeom prst="roundRect">
            <a:avLst/>
          </a:prstGeom>
          <a:solidFill>
            <a:schemeClr val="bg1">
              <a:lumMod val="85000"/>
            </a:schemeClr>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PMD</a:t>
            </a:r>
            <a:endParaRPr lang="en-US" sz="1600" dirty="0">
              <a:solidFill>
                <a:schemeClr val="tx1"/>
              </a:solidFill>
            </a:endParaRPr>
          </a:p>
        </p:txBody>
      </p:sp>
      <p:sp>
        <p:nvSpPr>
          <p:cNvPr id="9" name="Rounded Rectangle 8"/>
          <p:cNvSpPr/>
          <p:nvPr/>
        </p:nvSpPr>
        <p:spPr>
          <a:xfrm>
            <a:off x="5478779" y="1565671"/>
            <a:ext cx="1573531" cy="381788"/>
          </a:xfrm>
          <a:prstGeom prst="roundRect">
            <a:avLst/>
          </a:prstGeom>
          <a:solidFill>
            <a:schemeClr val="accent5">
              <a:lumMod val="60000"/>
              <a:lumOff val="40000"/>
            </a:schemeClr>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ETHDEV</a:t>
            </a:r>
            <a:endParaRPr lang="en-US" sz="1600" dirty="0">
              <a:solidFill>
                <a:schemeClr val="tx1"/>
              </a:solidFill>
            </a:endParaRPr>
          </a:p>
        </p:txBody>
      </p:sp>
      <p:sp>
        <p:nvSpPr>
          <p:cNvPr id="11" name="Rounded Rectangle 10"/>
          <p:cNvSpPr/>
          <p:nvPr/>
        </p:nvSpPr>
        <p:spPr>
          <a:xfrm>
            <a:off x="7475220" y="3154680"/>
            <a:ext cx="1230630" cy="537447"/>
          </a:xfrm>
          <a:prstGeom prst="roundRect">
            <a:avLst/>
          </a:prstGeom>
          <a:solidFill>
            <a:schemeClr val="accent6">
              <a:lumMod val="40000"/>
              <a:lumOff val="60000"/>
            </a:schemeClr>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S</a:t>
            </a:r>
            <a:r>
              <a:rPr lang="en-US" sz="1600" dirty="0" smtClean="0">
                <a:solidFill>
                  <a:schemeClr val="tx1"/>
                </a:solidFill>
              </a:rPr>
              <a:t>W Handlers</a:t>
            </a:r>
            <a:endParaRPr lang="en-US" sz="1600" dirty="0">
              <a:solidFill>
                <a:schemeClr val="tx1"/>
              </a:solidFill>
            </a:endParaRPr>
          </a:p>
        </p:txBody>
      </p:sp>
      <p:sp>
        <p:nvSpPr>
          <p:cNvPr id="22" name="Diamond 21"/>
          <p:cNvSpPr/>
          <p:nvPr/>
        </p:nvSpPr>
        <p:spPr>
          <a:xfrm>
            <a:off x="6291818" y="2366010"/>
            <a:ext cx="990600" cy="914400"/>
          </a:xfrm>
          <a:prstGeom prst="diamond">
            <a:avLst/>
          </a:prstGeom>
          <a:solidFill>
            <a:schemeClr val="bg2"/>
          </a:solidFill>
          <a:ln w="1270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smtClean="0">
                <a:solidFill>
                  <a:schemeClr val="tx1"/>
                </a:solidFill>
              </a:rPr>
              <a:t>HW</a:t>
            </a:r>
          </a:p>
          <a:p>
            <a:pPr algn="ctr"/>
            <a:r>
              <a:rPr lang="en-US" sz="500" dirty="0" smtClean="0">
                <a:solidFill>
                  <a:schemeClr val="tx1"/>
                </a:solidFill>
              </a:rPr>
              <a:t>Supported</a:t>
            </a:r>
            <a:r>
              <a:rPr lang="en-US" sz="1100" dirty="0" smtClean="0">
                <a:solidFill>
                  <a:schemeClr val="tx1"/>
                </a:solidFill>
              </a:rPr>
              <a:t>?</a:t>
            </a:r>
            <a:endParaRPr lang="en-US" sz="1100" dirty="0">
              <a:solidFill>
                <a:schemeClr val="tx1"/>
              </a:solidFill>
            </a:endParaRPr>
          </a:p>
        </p:txBody>
      </p:sp>
      <p:cxnSp>
        <p:nvCxnSpPr>
          <p:cNvPr id="24" name="Elbow Connector 23"/>
          <p:cNvCxnSpPr>
            <a:stCxn id="22" idx="2"/>
            <a:endCxn id="10" idx="0"/>
          </p:cNvCxnSpPr>
          <p:nvPr/>
        </p:nvCxnSpPr>
        <p:spPr>
          <a:xfrm rot="16200000" flipH="1">
            <a:off x="6641910" y="3425617"/>
            <a:ext cx="592912" cy="302497"/>
          </a:xfrm>
          <a:prstGeom prst="bentConnector3">
            <a:avLst>
              <a:gd name="adj1" fmla="val 50000"/>
            </a:avLst>
          </a:prstGeom>
          <a:ln w="38100">
            <a:solidFill>
              <a:schemeClr val="tx2"/>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26" name="Elbow Connector 25"/>
          <p:cNvCxnSpPr>
            <a:stCxn id="22" idx="3"/>
            <a:endCxn id="11" idx="0"/>
          </p:cNvCxnSpPr>
          <p:nvPr/>
        </p:nvCxnSpPr>
        <p:spPr>
          <a:xfrm>
            <a:off x="7282418" y="2823210"/>
            <a:ext cx="808117" cy="331470"/>
          </a:xfrm>
          <a:prstGeom prst="bentConnector2">
            <a:avLst/>
          </a:prstGeom>
          <a:ln w="34925">
            <a:solidFill>
              <a:schemeClr val="tx2"/>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7715250" y="2653546"/>
            <a:ext cx="285750" cy="169664"/>
          </a:xfrm>
          <a:prstGeom prst="rect">
            <a:avLst/>
          </a:prstGeom>
          <a:noFill/>
        </p:spPr>
        <p:txBody>
          <a:bodyPr vert="horz" wrap="square" lIns="0" tIns="0" rIns="0" bIns="0" rtlCol="0">
            <a:noAutofit/>
          </a:bodyPr>
          <a:lstStyle/>
          <a:p>
            <a:r>
              <a:rPr lang="en-US" sz="1050" dirty="0" smtClean="0">
                <a:solidFill>
                  <a:srgbClr val="003C71"/>
                </a:solidFill>
              </a:rPr>
              <a:t>No</a:t>
            </a:r>
          </a:p>
        </p:txBody>
      </p:sp>
      <p:sp>
        <p:nvSpPr>
          <p:cNvPr id="28" name="TextBox 27"/>
          <p:cNvSpPr txBox="1"/>
          <p:nvPr/>
        </p:nvSpPr>
        <p:spPr>
          <a:xfrm>
            <a:off x="6862891" y="3357382"/>
            <a:ext cx="285750" cy="169664"/>
          </a:xfrm>
          <a:prstGeom prst="rect">
            <a:avLst/>
          </a:prstGeom>
          <a:noFill/>
        </p:spPr>
        <p:txBody>
          <a:bodyPr vert="horz" wrap="square" lIns="0" tIns="0" rIns="0" bIns="0" rtlCol="0">
            <a:noAutofit/>
          </a:bodyPr>
          <a:lstStyle/>
          <a:p>
            <a:r>
              <a:rPr lang="en-US" sz="1050" dirty="0" smtClean="0">
                <a:solidFill>
                  <a:srgbClr val="003C71"/>
                </a:solidFill>
              </a:rPr>
              <a:t>Yes</a:t>
            </a:r>
          </a:p>
        </p:txBody>
      </p:sp>
      <p:cxnSp>
        <p:nvCxnSpPr>
          <p:cNvPr id="30" name="Straight Arrow Connector 29"/>
          <p:cNvCxnSpPr>
            <a:stCxn id="9" idx="2"/>
            <a:endCxn id="22" idx="0"/>
          </p:cNvCxnSpPr>
          <p:nvPr/>
        </p:nvCxnSpPr>
        <p:spPr>
          <a:xfrm>
            <a:off x="6265545" y="1947459"/>
            <a:ext cx="521573" cy="418551"/>
          </a:xfrm>
          <a:prstGeom prst="straightConnector1">
            <a:avLst/>
          </a:prstGeom>
          <a:ln w="38100">
            <a:solidFill>
              <a:schemeClr val="tx2"/>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31" name="Rounded Rectangle 30"/>
          <p:cNvSpPr/>
          <p:nvPr/>
        </p:nvSpPr>
        <p:spPr>
          <a:xfrm>
            <a:off x="7132320" y="1562148"/>
            <a:ext cx="1613535" cy="386906"/>
          </a:xfrm>
          <a:prstGeom prst="roundRect">
            <a:avLst/>
          </a:prstGeom>
          <a:solidFill>
            <a:schemeClr val="tx2">
              <a:lumMod val="40000"/>
              <a:lumOff val="60000"/>
            </a:schemeClr>
          </a:solidFill>
          <a:ln w="12700">
            <a:solidFill>
              <a:schemeClr val="tx2"/>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Classifier API</a:t>
            </a:r>
            <a:endParaRPr lang="en-US" sz="1600" dirty="0">
              <a:solidFill>
                <a:schemeClr val="tx1"/>
              </a:solidFill>
            </a:endParaRPr>
          </a:p>
        </p:txBody>
      </p:sp>
      <p:sp>
        <p:nvSpPr>
          <p:cNvPr id="32" name="TextBox 31"/>
          <p:cNvSpPr txBox="1"/>
          <p:nvPr/>
        </p:nvSpPr>
        <p:spPr>
          <a:xfrm>
            <a:off x="259079" y="960120"/>
            <a:ext cx="5147309" cy="3726180"/>
          </a:xfrm>
          <a:prstGeom prst="rect">
            <a:avLst/>
          </a:prstGeom>
          <a:solidFill>
            <a:schemeClr val="bg2">
              <a:lumMod val="20000"/>
              <a:lumOff val="80000"/>
            </a:schemeClr>
          </a:solidFill>
        </p:spPr>
        <p:txBody>
          <a:bodyPr vert="horz" wrap="square" lIns="0" tIns="0" rIns="0" bIns="0" rtlCol="0">
            <a:noAutofit/>
          </a:bodyPr>
          <a:lstStyle/>
          <a:p>
            <a:r>
              <a:rPr lang="en-US" sz="1600" dirty="0" smtClean="0">
                <a:solidFill>
                  <a:schemeClr val="tx2">
                    <a:lumMod val="60000"/>
                    <a:lumOff val="40000"/>
                  </a:schemeClr>
                </a:solidFill>
              </a:rPr>
              <a:t>ETHDEV to PMD API requirements:</a:t>
            </a:r>
          </a:p>
          <a:p>
            <a:pPr marL="285750" indent="-285750">
              <a:buFont typeface="Arial" charset="0"/>
              <a:buChar char="•"/>
            </a:pPr>
            <a:r>
              <a:rPr lang="en-US" sz="1600" dirty="0" smtClean="0">
                <a:solidFill>
                  <a:srgbClr val="003C71"/>
                </a:solidFill>
              </a:rPr>
              <a:t>Reuse existing APIs if possible with little to no change</a:t>
            </a:r>
          </a:p>
          <a:p>
            <a:pPr marL="285750" indent="-285750">
              <a:buFont typeface="Arial" charset="0"/>
              <a:buChar char="•"/>
            </a:pPr>
            <a:r>
              <a:rPr lang="en-US" sz="1600" dirty="0" smtClean="0">
                <a:solidFill>
                  <a:srgbClr val="003C71"/>
                </a:solidFill>
              </a:rPr>
              <a:t>If a new API replaces and old API, the old API will be deprecated over time or never TBD</a:t>
            </a:r>
          </a:p>
          <a:p>
            <a:pPr marL="285750" indent="-285750">
              <a:buFont typeface="Arial" charset="0"/>
              <a:buChar char="•"/>
            </a:pPr>
            <a:r>
              <a:rPr lang="en-US" sz="1600" dirty="0" smtClean="0">
                <a:solidFill>
                  <a:srgbClr val="003C71"/>
                </a:solidFill>
              </a:rPr>
              <a:t>Add new APIs only when required</a:t>
            </a:r>
          </a:p>
          <a:p>
            <a:pPr marL="285750" indent="-285750">
              <a:buFont typeface="Arial" charset="0"/>
              <a:buChar char="•"/>
            </a:pPr>
            <a:r>
              <a:rPr lang="en-US" sz="1600" dirty="0" smtClean="0">
                <a:solidFill>
                  <a:srgbClr val="003C71"/>
                </a:solidFill>
              </a:rPr>
              <a:t>The ETHDEV to PMD layer interface needs to have as little change as possible, but common across all PMDs</a:t>
            </a:r>
          </a:p>
          <a:p>
            <a:pPr marL="285750" indent="-285750">
              <a:buFont typeface="Arial" charset="0"/>
              <a:buChar char="•"/>
            </a:pPr>
            <a:r>
              <a:rPr lang="en-US" sz="1600" dirty="0" smtClean="0">
                <a:solidFill>
                  <a:srgbClr val="003C71"/>
                </a:solidFill>
              </a:rPr>
              <a:t>Weather Classifier API is on top of ETHDEV as a library or a new DPDK API along side ETHDEV is TBD</a:t>
            </a:r>
          </a:p>
          <a:p>
            <a:pPr marL="285750" indent="-285750">
              <a:buFont typeface="Arial" charset="0"/>
              <a:buChar char="•"/>
            </a:pPr>
            <a:r>
              <a:rPr lang="en-US" sz="1600" dirty="0" smtClean="0">
                <a:solidFill>
                  <a:srgbClr val="003C71"/>
                </a:solidFill>
              </a:rPr>
              <a:t>P4 is shown here to state that P4 is above DPDK API and possible also above Classifier API TBD</a:t>
            </a:r>
          </a:p>
          <a:p>
            <a:pPr marL="285750" indent="-285750">
              <a:buFont typeface="Arial" charset="0"/>
              <a:buChar char="•"/>
            </a:pPr>
            <a:endParaRPr lang="en-US" sz="1600" dirty="0" smtClean="0">
              <a:solidFill>
                <a:srgbClr val="003C71"/>
              </a:solidFill>
            </a:endParaRPr>
          </a:p>
        </p:txBody>
      </p:sp>
      <p:sp>
        <p:nvSpPr>
          <p:cNvPr id="33" name="Rounded Rectangle 32"/>
          <p:cNvSpPr/>
          <p:nvPr/>
        </p:nvSpPr>
        <p:spPr>
          <a:xfrm>
            <a:off x="7132320" y="1134802"/>
            <a:ext cx="1613535" cy="364989"/>
          </a:xfrm>
          <a:prstGeom prst="roundRect">
            <a:avLst/>
          </a:prstGeom>
          <a:solidFill>
            <a:schemeClr val="accent6">
              <a:lumMod val="40000"/>
              <a:lumOff val="60000"/>
            </a:schemeClr>
          </a:solidFill>
          <a:ln w="12700">
            <a:solidFill>
              <a:schemeClr val="tx2"/>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P4</a:t>
            </a:r>
            <a:endParaRPr lang="en-US" sz="1600" dirty="0">
              <a:solidFill>
                <a:schemeClr val="tx1"/>
              </a:solidFill>
            </a:endParaRPr>
          </a:p>
        </p:txBody>
      </p:sp>
      <p:sp>
        <p:nvSpPr>
          <p:cNvPr id="51" name="TextBox 50"/>
          <p:cNvSpPr txBox="1"/>
          <p:nvPr/>
        </p:nvSpPr>
        <p:spPr>
          <a:xfrm>
            <a:off x="251459" y="4869180"/>
            <a:ext cx="914400" cy="183331"/>
          </a:xfrm>
          <a:prstGeom prst="rect">
            <a:avLst/>
          </a:prstGeom>
          <a:noFill/>
        </p:spPr>
        <p:txBody>
          <a:bodyPr vert="horz" wrap="none" lIns="0" tIns="0" rIns="0" bIns="0" rtlCol="0">
            <a:noAutofit/>
          </a:bodyPr>
          <a:lstStyle/>
          <a:p>
            <a:r>
              <a:rPr lang="en-US" sz="1100" dirty="0" smtClean="0">
                <a:solidFill>
                  <a:schemeClr val="bg1"/>
                </a:solidFill>
              </a:rPr>
              <a:t>Version 0.4</a:t>
            </a:r>
          </a:p>
        </p:txBody>
      </p:sp>
      <p:cxnSp>
        <p:nvCxnSpPr>
          <p:cNvPr id="23" name="Straight Arrow Connector 22"/>
          <p:cNvCxnSpPr>
            <a:stCxn id="31" idx="2"/>
            <a:endCxn id="22" idx="0"/>
          </p:cNvCxnSpPr>
          <p:nvPr/>
        </p:nvCxnSpPr>
        <p:spPr>
          <a:xfrm flipH="1">
            <a:off x="6787118" y="1949054"/>
            <a:ext cx="1151970" cy="416956"/>
          </a:xfrm>
          <a:prstGeom prst="straightConnector1">
            <a:avLst/>
          </a:prstGeom>
          <a:ln w="38100">
            <a:solidFill>
              <a:schemeClr val="tx2"/>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8332470" y="1947459"/>
            <a:ext cx="34290" cy="1207220"/>
          </a:xfrm>
          <a:prstGeom prst="straightConnector1">
            <a:avLst/>
          </a:prstGeom>
          <a:ln w="38100">
            <a:solidFill>
              <a:schemeClr val="tx2"/>
            </a:solidFill>
            <a:prstDash val="sysDot"/>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8473439" y="1947459"/>
            <a:ext cx="45244" cy="1953054"/>
          </a:xfrm>
          <a:prstGeom prst="straightConnector1">
            <a:avLst/>
          </a:prstGeom>
          <a:ln w="38100">
            <a:solidFill>
              <a:schemeClr val="tx2"/>
            </a:solidFill>
            <a:prstDash val="sysDot"/>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a:off x="5860019" y="1941076"/>
            <a:ext cx="45244" cy="1953054"/>
          </a:xfrm>
          <a:prstGeom prst="straightConnector1">
            <a:avLst/>
          </a:prstGeom>
          <a:ln w="38100">
            <a:solidFill>
              <a:schemeClr val="tx2"/>
            </a:solidFill>
            <a:prstDash val="sysDot"/>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a:off x="6780134" y="1941076"/>
            <a:ext cx="958175" cy="1213603"/>
          </a:xfrm>
          <a:prstGeom prst="straightConnector1">
            <a:avLst/>
          </a:prstGeom>
          <a:ln w="38100">
            <a:solidFill>
              <a:schemeClr val="tx2"/>
            </a:solidFill>
            <a:prstDash val="sysDot"/>
            <a:headEnd type="triangle"/>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43772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VirtIo</a:t>
            </a:r>
            <a:endParaRPr lang="en-US" dirty="0"/>
          </a:p>
        </p:txBody>
      </p:sp>
      <p:sp>
        <p:nvSpPr>
          <p:cNvPr id="3" name="Text Placeholder 2"/>
          <p:cNvSpPr>
            <a:spLocks noGrp="1"/>
          </p:cNvSpPr>
          <p:nvPr>
            <p:ph type="body" idx="1"/>
          </p:nvPr>
        </p:nvSpPr>
        <p:spPr/>
        <p:txBody>
          <a:bodyPr/>
          <a:lstStyle/>
          <a:p>
            <a:r>
              <a:rPr lang="en-US" dirty="0" smtClean="0"/>
              <a:t>Update on Intel’s work on Virtio</a:t>
            </a:r>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19</a:t>
            </a:fld>
            <a:endParaRPr lang="en-US" dirty="0"/>
          </a:p>
        </p:txBody>
      </p:sp>
    </p:spTree>
    <p:extLst>
      <p:ext uri="{BB962C8B-B14F-4D97-AF65-F5344CB8AC3E}">
        <p14:creationId xmlns:p14="http://schemas.microsoft.com/office/powerpoint/2010/main" val="332213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Legal Disclaimer</a:t>
            </a:r>
            <a:endParaRPr lang="en-US" dirty="0"/>
          </a:p>
        </p:txBody>
      </p:sp>
      <p:sp>
        <p:nvSpPr>
          <p:cNvPr id="5" name="Content Placeholder 4"/>
          <p:cNvSpPr>
            <a:spLocks noGrp="1"/>
          </p:cNvSpPr>
          <p:nvPr>
            <p:ph sz="quarter" idx="13"/>
          </p:nvPr>
        </p:nvSpPr>
        <p:spPr>
          <a:xfrm>
            <a:off x="455615" y="1040298"/>
            <a:ext cx="8228012" cy="1100392"/>
          </a:xfrm>
        </p:spPr>
        <p:txBody>
          <a:bodyPr/>
          <a:lstStyle/>
          <a:p>
            <a:r>
              <a:rPr lang="en-US" sz="1200" b="1" dirty="0" smtClean="0"/>
              <a:t>General Disclaimer:</a:t>
            </a:r>
          </a:p>
          <a:p>
            <a:r>
              <a:rPr lang="en-US" sz="1200" dirty="0" smtClean="0"/>
              <a:t>© </a:t>
            </a:r>
            <a:r>
              <a:rPr lang="en-US" sz="1200" dirty="0"/>
              <a:t>Copyright </a:t>
            </a:r>
            <a:r>
              <a:rPr lang="en-US" sz="1200" dirty="0" smtClean="0"/>
              <a:t>2016 </a:t>
            </a:r>
            <a:r>
              <a:rPr lang="en-US" sz="1200" dirty="0"/>
              <a:t>Intel Corporation. All rights </a:t>
            </a:r>
            <a:r>
              <a:rPr lang="en-US" sz="1200" dirty="0" smtClean="0"/>
              <a:t>reserved. Intel</a:t>
            </a:r>
            <a:r>
              <a:rPr lang="en-US" sz="1200" dirty="0"/>
              <a:t>, the Intel logo, Intel Inside, the Intel Inside logo, Intel. Experience What’s Inside are trademarks of </a:t>
            </a:r>
            <a:r>
              <a:rPr lang="en-US" sz="1200" dirty="0" smtClean="0"/>
              <a:t>Intel. Corporation </a:t>
            </a:r>
            <a:r>
              <a:rPr lang="en-US" sz="1200" dirty="0"/>
              <a:t>in the U.S. and/or other countries</a:t>
            </a:r>
            <a:r>
              <a:rPr lang="en-US" sz="1200" dirty="0" smtClean="0"/>
              <a:t>. *</a:t>
            </a:r>
            <a:r>
              <a:rPr lang="en-US" sz="1200" dirty="0"/>
              <a:t>Other names and brands may be claimed as the property of others</a:t>
            </a:r>
            <a:r>
              <a:rPr lang="en-US" sz="1200" dirty="0" smtClean="0"/>
              <a:t>.</a:t>
            </a:r>
          </a:p>
        </p:txBody>
      </p:sp>
      <p:sp>
        <p:nvSpPr>
          <p:cNvPr id="7" name="Content Placeholder 4"/>
          <p:cNvSpPr txBox="1">
            <a:spLocks/>
          </p:cNvSpPr>
          <p:nvPr/>
        </p:nvSpPr>
        <p:spPr>
          <a:xfrm>
            <a:off x="454029" y="2140690"/>
            <a:ext cx="8228012" cy="2544724"/>
          </a:xfrm>
          <a:prstGeom prst="rect">
            <a:avLst/>
          </a:prstGeom>
        </p:spPr>
        <p:txBody>
          <a:bodyPr vert="horz" lIns="0" tIns="0" rIns="0" bIns="0" rtlCol="0">
            <a:noAutofit/>
          </a:bodyPr>
          <a:lstStyle>
            <a:lvl1pPr marL="0" indent="0" algn="l" defTabSz="457178"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14" indent="-225414" algn="l" defTabSz="457178" rtl="0" eaLnBrk="1" latinLnBrk="0" hangingPunct="1">
              <a:spcBef>
                <a:spcPts val="1200"/>
              </a:spcBef>
              <a:buFont typeface="Wingdings" charset="2"/>
              <a:buChar char="§"/>
              <a:defRPr sz="1800" kern="1200" baseline="0">
                <a:solidFill>
                  <a:srgbClr val="003C71"/>
                </a:solidFill>
                <a:latin typeface="+mn-lt"/>
                <a:ea typeface="+mn-ea"/>
                <a:cs typeface="Intel Clear" panose="020B0604020203020204" pitchFamily="34" charset="0"/>
              </a:defRPr>
            </a:lvl2pPr>
            <a:lvl3pPr marL="571472" indent="-228589" algn="l" defTabSz="457178" rtl="0" eaLnBrk="1" latinLnBrk="0" hangingPunct="1">
              <a:spcBef>
                <a:spcPts val="800"/>
              </a:spcBef>
              <a:buFont typeface="Intel Clear" panose="020B0604020203020204" pitchFamily="34" charset="0"/>
              <a:buChar char="–"/>
              <a:defRPr sz="1800" kern="1200">
                <a:solidFill>
                  <a:srgbClr val="003C71"/>
                </a:solidFill>
                <a:latin typeface="+mn-lt"/>
                <a:ea typeface="+mn-ea"/>
                <a:cs typeface="Intel Clear" panose="020B0604020203020204" pitchFamily="34" charset="0"/>
              </a:defRPr>
            </a:lvl3pPr>
            <a:lvl4pPr marL="969914" indent="-228589" algn="l" defTabSz="457178" rtl="0" eaLnBrk="1" latinLnBrk="0" hangingPunct="1">
              <a:spcBef>
                <a:spcPct val="20000"/>
              </a:spcBef>
              <a:buFont typeface="Arial"/>
              <a:buChar char="–"/>
              <a:defRPr sz="1600" kern="1200">
                <a:solidFill>
                  <a:srgbClr val="003C71"/>
                </a:solidFill>
                <a:latin typeface="+mn-lt"/>
                <a:ea typeface="+mn-ea"/>
                <a:cs typeface="Intel Clear" panose="020B0604020203020204" pitchFamily="34" charset="0"/>
              </a:defRPr>
            </a:lvl4pPr>
            <a:lvl5pPr marL="1319147" indent="-228589" algn="l" defTabSz="457178" rtl="0" eaLnBrk="1" latinLnBrk="0" hangingPunct="1">
              <a:spcBef>
                <a:spcPct val="20000"/>
              </a:spcBef>
              <a:buFont typeface="Intel Clear" panose="020B0604020203020204" pitchFamily="34" charset="0"/>
              <a:buChar char="–"/>
              <a:defRPr sz="1400" kern="1200">
                <a:solidFill>
                  <a:srgbClr val="003C71"/>
                </a:solidFill>
                <a:latin typeface="+mn-lt"/>
                <a:ea typeface="+mn-ea"/>
                <a:cs typeface="Intel Clear" panose="020B0604020203020204" pitchFamily="34" charset="0"/>
              </a:defRPr>
            </a:lvl5pPr>
            <a:lvl6pPr marL="2514474" indent="-228589" algn="l" defTabSz="457178" rtl="0" eaLnBrk="1" latinLnBrk="0" hangingPunct="1">
              <a:spcBef>
                <a:spcPct val="20000"/>
              </a:spcBef>
              <a:buFont typeface="Arial"/>
              <a:buChar char="•"/>
              <a:defRPr sz="2000" kern="1200">
                <a:solidFill>
                  <a:schemeClr val="tx1"/>
                </a:solidFill>
                <a:latin typeface="+mn-lt"/>
                <a:ea typeface="+mn-ea"/>
                <a:cs typeface="+mn-cs"/>
              </a:defRPr>
            </a:lvl6pPr>
            <a:lvl7pPr marL="2971652" indent="-228589" algn="l" defTabSz="457178" rtl="0" eaLnBrk="1" latinLnBrk="0" hangingPunct="1">
              <a:spcBef>
                <a:spcPct val="20000"/>
              </a:spcBef>
              <a:buFont typeface="Arial"/>
              <a:buChar char="•"/>
              <a:defRPr sz="2000" kern="1200">
                <a:solidFill>
                  <a:schemeClr val="tx1"/>
                </a:solidFill>
                <a:latin typeface="+mn-lt"/>
                <a:ea typeface="+mn-ea"/>
                <a:cs typeface="+mn-cs"/>
              </a:defRPr>
            </a:lvl7pPr>
            <a:lvl8pPr marL="3428829" indent="-228589" algn="l" defTabSz="457178" rtl="0" eaLnBrk="1" latinLnBrk="0" hangingPunct="1">
              <a:spcBef>
                <a:spcPct val="20000"/>
              </a:spcBef>
              <a:buFont typeface="Arial"/>
              <a:buChar char="•"/>
              <a:defRPr sz="2000" kern="1200">
                <a:solidFill>
                  <a:schemeClr val="tx1"/>
                </a:solidFill>
                <a:latin typeface="+mn-lt"/>
                <a:ea typeface="+mn-ea"/>
                <a:cs typeface="+mn-cs"/>
              </a:defRPr>
            </a:lvl8pPr>
            <a:lvl9pPr marL="3886006" indent="-228589" algn="l" defTabSz="457178" rtl="0" eaLnBrk="1" latinLnBrk="0" hangingPunct="1">
              <a:spcBef>
                <a:spcPct val="20000"/>
              </a:spcBef>
              <a:buFont typeface="Arial"/>
              <a:buChar char="•"/>
              <a:defRPr sz="2000" kern="1200">
                <a:solidFill>
                  <a:schemeClr val="tx1"/>
                </a:solidFill>
                <a:latin typeface="+mn-lt"/>
                <a:ea typeface="+mn-ea"/>
                <a:cs typeface="+mn-cs"/>
              </a:defRPr>
            </a:lvl9pPr>
          </a:lstStyle>
          <a:p>
            <a:r>
              <a:rPr lang="en-US" sz="1200" b="1" dirty="0"/>
              <a:t>Technology Disclaimer:</a:t>
            </a:r>
          </a:p>
          <a:p>
            <a:r>
              <a:rPr lang="en-US" sz="1200" dirty="0"/>
              <a:t>Intel technologies’ features and benefits depend on system configuration and may require enabled hardware, software or service activation. Performance varies depending on system configuration. No computer system can be absolutely secure. Check with your system manufacturer or retailer or learn more at [intel.com]. </a:t>
            </a:r>
          </a:p>
          <a:p>
            <a:r>
              <a:rPr lang="en-US" sz="1200" b="1" dirty="0"/>
              <a:t>Performance </a:t>
            </a:r>
            <a:r>
              <a:rPr lang="en-US" sz="1200" b="1" dirty="0" smtClean="0"/>
              <a:t>Disclaimers:</a:t>
            </a:r>
            <a:endParaRPr lang="en-US" sz="1200" b="1" dirty="0"/>
          </a:p>
          <a:p>
            <a:r>
              <a:rPr lang="en-US" sz="1200" dirty="0"/>
              <a:t>Cost reduction scenarios described are intended as examples of how a given Intel- based product, in the specified circumstances and configurations, may affect future costs and provide cost savings.  Circumstances will vary. Intel does not guarantee any costs or cost reduction.</a:t>
            </a:r>
          </a:p>
          <a:p>
            <a:r>
              <a:rPr lang="en-US" sz="1200" dirty="0"/>
              <a:t>Results have been estimated or simulated using internal Intel analysis or architecture simulation or modeling, and provided to you for informational purposes. Any differences in your system hardware, software or configuration may affect your actual performance.</a:t>
            </a:r>
            <a:endParaRPr lang="en-US" sz="1200" dirty="0">
              <a:solidFill>
                <a:srgbClr val="FF0000"/>
              </a:solidFill>
            </a:endParaRPr>
          </a:p>
        </p:txBody>
      </p:sp>
      <p:sp>
        <p:nvSpPr>
          <p:cNvPr id="2" name="Slide Number Placeholder 1"/>
          <p:cNvSpPr>
            <a:spLocks noGrp="1"/>
          </p:cNvSpPr>
          <p:nvPr>
            <p:ph type="sldNum" sz="quarter" idx="12"/>
          </p:nvPr>
        </p:nvSpPr>
        <p:spPr/>
        <p:txBody>
          <a:bodyPr/>
          <a:lstStyle/>
          <a:p>
            <a:fld id="{EE2556C5-CE8C-6547-B838-EA80C61A4AF7}" type="slidenum">
              <a:rPr lang="en-US" smtClean="0"/>
              <a:pPr/>
              <a:t>2</a:t>
            </a:fld>
            <a:endParaRPr lang="en-US"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8991" y="0"/>
            <a:ext cx="2420322" cy="993734"/>
          </a:xfrm>
          <a:prstGeom prst="rect">
            <a:avLst/>
          </a:prstGeom>
        </p:spPr>
      </p:pic>
    </p:spTree>
    <p:custDataLst>
      <p:tags r:id="rId1"/>
    </p:custDataLst>
    <p:extLst>
      <p:ext uri="{BB962C8B-B14F-4D97-AF65-F5344CB8AC3E}">
        <p14:creationId xmlns:p14="http://schemas.microsoft.com/office/powerpoint/2010/main" val="31253244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96" y="93289"/>
            <a:ext cx="8436076" cy="767224"/>
          </a:xfrm>
        </p:spPr>
        <p:txBody>
          <a:bodyPr>
            <a:normAutofit/>
          </a:bodyPr>
          <a:lstStyle/>
          <a:p>
            <a:r>
              <a:rPr lang="en-US" dirty="0" smtClean="0"/>
              <a:t>Lookaside VirtIO-crypto</a:t>
            </a:r>
            <a:endParaRPr lang="ga-IE" dirty="0"/>
          </a:p>
        </p:txBody>
      </p:sp>
      <p:sp>
        <p:nvSpPr>
          <p:cNvPr id="9" name="Content Placeholder 8"/>
          <p:cNvSpPr>
            <a:spLocks noGrp="1"/>
          </p:cNvSpPr>
          <p:nvPr>
            <p:ph idx="14"/>
          </p:nvPr>
        </p:nvSpPr>
        <p:spPr>
          <a:xfrm>
            <a:off x="32305" y="619611"/>
            <a:ext cx="6099040" cy="4172417"/>
          </a:xfrm>
        </p:spPr>
        <p:txBody>
          <a:bodyPr>
            <a:normAutofit lnSpcReduction="10000"/>
          </a:bodyPr>
          <a:lstStyle/>
          <a:p>
            <a:pPr marL="171446" indent="-171446">
              <a:buFont typeface="Arial" panose="020B0604020202020204" pitchFamily="34" charset="0"/>
              <a:buChar char="•"/>
            </a:pPr>
            <a:r>
              <a:rPr lang="en-GB" sz="1350" dirty="0"/>
              <a:t>Intel has begun to define the specification for virtIO-crypto processing from the VNF to the host</a:t>
            </a:r>
          </a:p>
          <a:p>
            <a:pPr marL="171446" indent="-171446">
              <a:buFont typeface="Arial" panose="020B0604020202020204" pitchFamily="34" charset="0"/>
              <a:buChar char="•"/>
            </a:pPr>
            <a:r>
              <a:rPr lang="en-GB" sz="1350" dirty="0"/>
              <a:t>The specification currently focuses on the definition of symmetric and asymmetric algorithms</a:t>
            </a:r>
          </a:p>
          <a:p>
            <a:pPr marL="517496" lvl="2" indent="-171446">
              <a:buFont typeface="Arial" panose="020B0604020202020204" pitchFamily="34" charset="0"/>
              <a:buChar char="•"/>
            </a:pPr>
            <a:r>
              <a:rPr lang="en-GB" sz="1350" dirty="0"/>
              <a:t>Specification shall be protocol agnostic but will accelerate compute intensive algorithms</a:t>
            </a:r>
          </a:p>
          <a:p>
            <a:pPr marL="517496" lvl="2" indent="-171446">
              <a:buFont typeface="Arial" panose="020B0604020202020204" pitchFamily="34" charset="0"/>
              <a:buChar char="•"/>
            </a:pPr>
            <a:r>
              <a:rPr lang="en-GB" sz="1350" dirty="0"/>
              <a:t>Shall offer asynchronous and synchronous API invocation</a:t>
            </a:r>
          </a:p>
          <a:p>
            <a:pPr marL="171446" indent="-171446">
              <a:buFont typeface="Arial" panose="020B0604020202020204" pitchFamily="34" charset="0"/>
              <a:buChar char="•"/>
            </a:pPr>
            <a:r>
              <a:rPr lang="en-GB" sz="1350" dirty="0"/>
              <a:t>Intel shall work with the QEMU mailing list to gain acceptance of the specification</a:t>
            </a:r>
          </a:p>
          <a:p>
            <a:pPr marL="171446" indent="-171446">
              <a:buFont typeface="Arial" panose="020B0604020202020204" pitchFamily="34" charset="0"/>
              <a:buChar char="•"/>
            </a:pPr>
            <a:r>
              <a:rPr lang="en-GB" sz="1350" dirty="0"/>
              <a:t>Request flow:</a:t>
            </a:r>
          </a:p>
          <a:p>
            <a:pPr marL="342892" lvl="1"/>
            <a:r>
              <a:rPr lang="en-GB" sz="1350" dirty="0"/>
              <a:t>VNF application makes crypto requests using the g-API</a:t>
            </a:r>
          </a:p>
          <a:p>
            <a:pPr marL="342892" lvl="1"/>
            <a:r>
              <a:rPr lang="en-GB" sz="1350" dirty="0"/>
              <a:t>The SAL translates between the g-API and the </a:t>
            </a:r>
            <a:r>
              <a:rPr lang="en-GB" sz="1350" dirty="0" err="1"/>
              <a:t>virtIO</a:t>
            </a:r>
            <a:r>
              <a:rPr lang="en-GB" sz="1350" dirty="0"/>
              <a:t>-crypto interface</a:t>
            </a:r>
          </a:p>
          <a:p>
            <a:pPr marL="342892" lvl="1"/>
            <a:r>
              <a:rPr lang="en-GB" sz="1350" dirty="0"/>
              <a:t>The virtIO-crypto front end driver places requests on a </a:t>
            </a:r>
            <a:r>
              <a:rPr lang="en-GB" sz="1350" dirty="0" err="1"/>
              <a:t>Vring</a:t>
            </a:r>
            <a:endParaRPr lang="en-GB" sz="1350" dirty="0"/>
          </a:p>
          <a:p>
            <a:pPr marL="342892" lvl="1"/>
            <a:r>
              <a:rPr lang="en-GB" sz="1350" dirty="0"/>
              <a:t>The BE virtIO driver removes the request from the </a:t>
            </a:r>
            <a:r>
              <a:rPr lang="en-GB" sz="1350" dirty="0" err="1"/>
              <a:t>Vring</a:t>
            </a:r>
            <a:r>
              <a:rPr lang="en-GB" sz="1350" dirty="0"/>
              <a:t> and calls the accelerator driver to submit the request to the accelerator</a:t>
            </a:r>
          </a:p>
          <a:p>
            <a:pPr marL="342892" lvl="1"/>
            <a:endParaRPr lang="en-GB" sz="1350" dirty="0"/>
          </a:p>
          <a:p>
            <a:pPr marL="342892"/>
            <a:endParaRPr lang="en-GB" sz="1350" dirty="0"/>
          </a:p>
        </p:txBody>
      </p:sp>
      <p:sp>
        <p:nvSpPr>
          <p:cNvPr id="5" name="Slide Number Placeholder 4"/>
          <p:cNvSpPr>
            <a:spLocks noGrp="1"/>
          </p:cNvSpPr>
          <p:nvPr>
            <p:ph type="sldNum" sz="quarter" idx="17"/>
          </p:nvPr>
        </p:nvSpPr>
        <p:spPr/>
        <p:txBody>
          <a:bodyPr/>
          <a:lstStyle/>
          <a:p>
            <a:pPr eaLnBrk="0" fontAlgn="base" hangingPunct="0">
              <a:spcBef>
                <a:spcPct val="50000"/>
              </a:spcBef>
              <a:spcAft>
                <a:spcPct val="0"/>
              </a:spcAft>
            </a:pPr>
            <a:fld id="{FD44707B-D922-47D5-BD24-D96E91B70543}" type="slidenum">
              <a:rPr lang="ga-IE" smtClean="0"/>
              <a:pPr eaLnBrk="0" fontAlgn="base" hangingPunct="0">
                <a:spcBef>
                  <a:spcPct val="50000"/>
                </a:spcBef>
                <a:spcAft>
                  <a:spcPct val="0"/>
                </a:spcAft>
              </a:pPr>
              <a:t>20</a:t>
            </a:fld>
            <a:endParaRPr lang="ga-IE" dirty="0"/>
          </a:p>
        </p:txBody>
      </p:sp>
      <p:sp>
        <p:nvSpPr>
          <p:cNvPr id="35" name="Rectangle 34"/>
          <p:cNvSpPr/>
          <p:nvPr/>
        </p:nvSpPr>
        <p:spPr>
          <a:xfrm>
            <a:off x="6149559" y="675440"/>
            <a:ext cx="2755017" cy="391084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ga-IE" sz="1000"/>
          </a:p>
        </p:txBody>
      </p:sp>
      <p:sp>
        <p:nvSpPr>
          <p:cNvPr id="42" name="Rectangle 41"/>
          <p:cNvSpPr/>
          <p:nvPr/>
        </p:nvSpPr>
        <p:spPr>
          <a:xfrm>
            <a:off x="6331266" y="948627"/>
            <a:ext cx="2373391" cy="1470712"/>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a:solidFill>
                  <a:schemeClr val="tx1"/>
                </a:solidFill>
              </a:rPr>
              <a:t>Guest</a:t>
            </a:r>
            <a:endParaRPr lang="ga-IE" sz="1000" dirty="0">
              <a:solidFill>
                <a:schemeClr val="tx1"/>
              </a:solidFill>
            </a:endParaRPr>
          </a:p>
        </p:txBody>
      </p:sp>
      <p:sp>
        <p:nvSpPr>
          <p:cNvPr id="46" name="Rectangle 45"/>
          <p:cNvSpPr/>
          <p:nvPr/>
        </p:nvSpPr>
        <p:spPr>
          <a:xfrm>
            <a:off x="6596494" y="1786854"/>
            <a:ext cx="1939415" cy="319044"/>
          </a:xfrm>
          <a:prstGeom prst="rect">
            <a:avLst/>
          </a:prstGeom>
          <a:ln w="6350">
            <a:solidFill>
              <a:schemeClr val="tx2"/>
            </a:solidFill>
          </a:ln>
          <a:effectLst/>
          <a:scene3d>
            <a:camera prst="orthographicFront"/>
            <a:lightRig rig="threePt" dir="t"/>
          </a:scene3d>
          <a:sp3d/>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000" dirty="0">
                <a:solidFill>
                  <a:schemeClr val="tx1"/>
                </a:solidFill>
              </a:rPr>
              <a:t>SAL</a:t>
            </a:r>
            <a:endParaRPr lang="ga-IE" sz="1000" dirty="0">
              <a:solidFill>
                <a:schemeClr val="tx1"/>
              </a:solidFill>
            </a:endParaRPr>
          </a:p>
        </p:txBody>
      </p:sp>
      <p:sp>
        <p:nvSpPr>
          <p:cNvPr id="53" name="Rectangle 52"/>
          <p:cNvSpPr/>
          <p:nvPr/>
        </p:nvSpPr>
        <p:spPr>
          <a:xfrm>
            <a:off x="6596494" y="4079833"/>
            <a:ext cx="1939415" cy="401250"/>
          </a:xfrm>
          <a:prstGeom prst="rect">
            <a:avLst/>
          </a:prstGeom>
          <a:ln/>
          <a:effectLst/>
          <a:scene3d>
            <a:camera prst="orthographicFront"/>
            <a:lightRig rig="threePt" dir="t"/>
          </a:scene3d>
          <a:sp3d/>
        </p:spPr>
        <p:style>
          <a:lnRef idx="1">
            <a:schemeClr val="dk1"/>
          </a:lnRef>
          <a:fillRef idx="2">
            <a:schemeClr val="dk1"/>
          </a:fillRef>
          <a:effectRef idx="1">
            <a:schemeClr val="dk1"/>
          </a:effectRef>
          <a:fontRef idx="minor">
            <a:schemeClr val="dk1"/>
          </a:fontRef>
        </p:style>
        <p:txBody>
          <a:bodyPr rtlCol="0" anchor="ctr"/>
          <a:lstStyle/>
          <a:p>
            <a:pPr algn="ctr"/>
            <a:r>
              <a:rPr lang="en-US" sz="1000" dirty="0"/>
              <a:t>Acceleration hardware</a:t>
            </a:r>
            <a:endParaRPr lang="ga-IE" sz="700" dirty="0"/>
          </a:p>
        </p:txBody>
      </p:sp>
      <p:sp>
        <p:nvSpPr>
          <p:cNvPr id="55" name="Rectangle 54"/>
          <p:cNvSpPr/>
          <p:nvPr/>
        </p:nvSpPr>
        <p:spPr>
          <a:xfrm>
            <a:off x="6590421" y="1221725"/>
            <a:ext cx="1951561" cy="301837"/>
          </a:xfrm>
          <a:prstGeom prst="rect">
            <a:avLst/>
          </a:prstGeom>
          <a:ln w="6350">
            <a:solidFill>
              <a:schemeClr val="tx2"/>
            </a:solidFill>
          </a:ln>
          <a:effectLst/>
          <a:scene3d>
            <a:camera prst="orthographicFront">
              <a:rot lat="0" lon="0" rev="0"/>
            </a:camera>
            <a:lightRig rig="threePt" dir="t">
              <a:rot lat="0" lon="0" rev="1200000"/>
            </a:lightRig>
          </a:scene3d>
          <a:sp3d/>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000" i="1" dirty="0">
                <a:solidFill>
                  <a:schemeClr val="tx1"/>
                </a:solidFill>
              </a:rPr>
              <a:t>VNF</a:t>
            </a:r>
          </a:p>
          <a:p>
            <a:pPr algn="ctr"/>
            <a:r>
              <a:rPr lang="en-US" sz="1000" dirty="0">
                <a:solidFill>
                  <a:schemeClr val="tx1"/>
                </a:solidFill>
              </a:rPr>
              <a:t>Crypto Application</a:t>
            </a:r>
            <a:endParaRPr lang="ga-IE" sz="1000" dirty="0">
              <a:solidFill>
                <a:schemeClr val="tx1"/>
              </a:solidFill>
            </a:endParaRPr>
          </a:p>
        </p:txBody>
      </p:sp>
      <p:sp>
        <p:nvSpPr>
          <p:cNvPr id="43" name="Rectangle 42"/>
          <p:cNvSpPr/>
          <p:nvPr/>
        </p:nvSpPr>
        <p:spPr>
          <a:xfrm>
            <a:off x="6663627" y="1624693"/>
            <a:ext cx="1805147" cy="172364"/>
          </a:xfrm>
          <a:prstGeom prst="rect">
            <a:avLst/>
          </a:prstGeom>
          <a:solidFill>
            <a:schemeClr val="bg2">
              <a:lumMod val="40000"/>
              <a:lumOff val="60000"/>
            </a:schemeClr>
          </a:solidFill>
          <a:ln w="6350">
            <a:solidFill>
              <a:schemeClr val="tx2"/>
            </a:solidFill>
          </a:ln>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i="1" dirty="0">
                <a:solidFill>
                  <a:schemeClr val="tx1"/>
                </a:solidFill>
              </a:rPr>
              <a:t>g-API</a:t>
            </a:r>
            <a:endParaRPr lang="ga-IE" sz="1000" i="1" dirty="0">
              <a:solidFill>
                <a:schemeClr val="tx1"/>
              </a:solidFill>
            </a:endParaRPr>
          </a:p>
        </p:txBody>
      </p:sp>
      <p:sp>
        <p:nvSpPr>
          <p:cNvPr id="57" name="Rectangle 56"/>
          <p:cNvSpPr/>
          <p:nvPr/>
        </p:nvSpPr>
        <p:spPr>
          <a:xfrm>
            <a:off x="6331265" y="2478459"/>
            <a:ext cx="2373392" cy="1521887"/>
          </a:xfrm>
          <a:prstGeom prst="rect">
            <a:avLst/>
          </a:prstGeom>
          <a:solidFill>
            <a:schemeClr val="accent3">
              <a:lumMod val="40000"/>
              <a:lumOff val="60000"/>
            </a:schemeClr>
          </a:solidFill>
          <a:ln w="6350">
            <a:solidFill>
              <a:schemeClr val="tx1"/>
            </a:solidFill>
          </a:ln>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a:solidFill>
                  <a:schemeClr val="tx1"/>
                </a:solidFill>
              </a:rPr>
              <a:t>Host</a:t>
            </a:r>
            <a:endParaRPr lang="ga-IE" sz="1000" dirty="0">
              <a:solidFill>
                <a:schemeClr val="tx1"/>
              </a:solidFill>
            </a:endParaRPr>
          </a:p>
        </p:txBody>
      </p:sp>
      <p:sp>
        <p:nvSpPr>
          <p:cNvPr id="51" name="Rectangle 50"/>
          <p:cNvSpPr/>
          <p:nvPr/>
        </p:nvSpPr>
        <p:spPr>
          <a:xfrm>
            <a:off x="6596493" y="2684430"/>
            <a:ext cx="1939415" cy="304729"/>
          </a:xfrm>
          <a:prstGeom prst="rect">
            <a:avLst/>
          </a:prstGeom>
          <a:ln w="6350">
            <a:solidFill>
              <a:schemeClr val="tx2"/>
            </a:solidFill>
          </a:ln>
          <a:effectLst/>
          <a:scene3d>
            <a:camera prst="orthographicFront"/>
            <a:lightRig rig="threePt" dir="t"/>
          </a:scene3d>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000" dirty="0"/>
              <a:t>virtio-crypto</a:t>
            </a:r>
          </a:p>
          <a:p>
            <a:pPr algn="ctr"/>
            <a:r>
              <a:rPr lang="en-US" sz="1000" dirty="0"/>
              <a:t>BE driver</a:t>
            </a:r>
          </a:p>
        </p:txBody>
      </p:sp>
      <p:sp>
        <p:nvSpPr>
          <p:cNvPr id="65" name="Rectangle 64"/>
          <p:cNvSpPr/>
          <p:nvPr/>
        </p:nvSpPr>
        <p:spPr>
          <a:xfrm>
            <a:off x="6590420" y="2132517"/>
            <a:ext cx="1951562" cy="198869"/>
          </a:xfrm>
          <a:prstGeom prst="rect">
            <a:avLst/>
          </a:prstGeom>
          <a:solidFill>
            <a:srgbClr val="00B050"/>
          </a:solidFill>
          <a:ln w="6350">
            <a:solidFill>
              <a:schemeClr val="tx2"/>
            </a:solidFill>
          </a:ln>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VirtIO-crypto FE driver</a:t>
            </a:r>
            <a:endParaRPr lang="ga-IE" sz="1000" dirty="0">
              <a:solidFill>
                <a:schemeClr val="tx1"/>
              </a:solidFill>
            </a:endParaRPr>
          </a:p>
        </p:txBody>
      </p:sp>
      <p:sp>
        <p:nvSpPr>
          <p:cNvPr id="56" name="Rectangle 55"/>
          <p:cNvSpPr/>
          <p:nvPr/>
        </p:nvSpPr>
        <p:spPr>
          <a:xfrm>
            <a:off x="6663628" y="2344189"/>
            <a:ext cx="1805146" cy="181226"/>
          </a:xfrm>
          <a:prstGeom prst="rect">
            <a:avLst/>
          </a:prstGeom>
          <a:solidFill>
            <a:schemeClr val="accent1">
              <a:lumMod val="40000"/>
              <a:lumOff val="60000"/>
            </a:schemeClr>
          </a:solidFill>
          <a:ln w="6350">
            <a:solidFill>
              <a:schemeClr val="tx2"/>
            </a:solidFill>
          </a:ln>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i="1" dirty="0">
                <a:solidFill>
                  <a:schemeClr val="tx1"/>
                </a:solidFill>
              </a:rPr>
              <a:t>virtio-crypto interface</a:t>
            </a:r>
            <a:endParaRPr lang="ga-IE" sz="1000" i="1" dirty="0">
              <a:solidFill>
                <a:schemeClr val="tx1"/>
              </a:solidFill>
            </a:endParaRPr>
          </a:p>
        </p:txBody>
      </p:sp>
      <p:sp>
        <p:nvSpPr>
          <p:cNvPr id="69" name="Rectangle 68"/>
          <p:cNvSpPr/>
          <p:nvPr/>
        </p:nvSpPr>
        <p:spPr>
          <a:xfrm>
            <a:off x="6596494" y="3624492"/>
            <a:ext cx="1939415" cy="304729"/>
          </a:xfrm>
          <a:prstGeom prst="rect">
            <a:avLst/>
          </a:prstGeom>
          <a:ln w="6350">
            <a:solidFill>
              <a:schemeClr val="tx2"/>
            </a:solidFill>
          </a:ln>
          <a:effectLst/>
          <a:scene3d>
            <a:camera prst="orthographicFront"/>
            <a:lightRig rig="threePt" dir="t"/>
          </a:scene3d>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000" dirty="0"/>
              <a:t>Accelerator Host Driver</a:t>
            </a:r>
          </a:p>
        </p:txBody>
      </p:sp>
      <p:sp>
        <p:nvSpPr>
          <p:cNvPr id="17" name="Rectangle 16"/>
          <p:cNvSpPr/>
          <p:nvPr/>
        </p:nvSpPr>
        <p:spPr>
          <a:xfrm>
            <a:off x="6596494" y="3038550"/>
            <a:ext cx="1939415" cy="540535"/>
          </a:xfrm>
          <a:prstGeom prst="rect">
            <a:avLst/>
          </a:prstGeom>
          <a:ln w="6350">
            <a:solidFill>
              <a:schemeClr val="tx2"/>
            </a:solidFill>
          </a:ln>
          <a:effectLst/>
          <a:scene3d>
            <a:camera prst="orthographicFront"/>
            <a:lightRig rig="threePt" dir="t"/>
          </a:scene3d>
          <a:sp3d/>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000" dirty="0">
                <a:solidFill>
                  <a:schemeClr val="tx1"/>
                </a:solidFill>
              </a:rPr>
              <a:t>SAL</a:t>
            </a:r>
            <a:endParaRPr lang="ga-IE" sz="1000" dirty="0">
              <a:solidFill>
                <a:schemeClr val="tx1"/>
              </a:solidFill>
            </a:endParaRPr>
          </a:p>
        </p:txBody>
      </p:sp>
    </p:spTree>
    <p:extLst>
      <p:ext uri="{BB962C8B-B14F-4D97-AF65-F5344CB8AC3E}">
        <p14:creationId xmlns:p14="http://schemas.microsoft.com/office/powerpoint/2010/main" val="407896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DPDK Enhancements</a:t>
            </a:r>
            <a:endParaRPr lang="en-US" dirty="0"/>
          </a:p>
        </p:txBody>
      </p:sp>
      <p:sp>
        <p:nvSpPr>
          <p:cNvPr id="3" name="Text Placeholder 2"/>
          <p:cNvSpPr>
            <a:spLocks noGrp="1"/>
          </p:cNvSpPr>
          <p:nvPr>
            <p:ph type="body" idx="1"/>
          </p:nvPr>
        </p:nvSpPr>
        <p:spPr/>
        <p:txBody>
          <a:bodyPr/>
          <a:lstStyle/>
          <a:p>
            <a:r>
              <a:rPr lang="en-US" dirty="0" smtClean="0"/>
              <a:t>Current and future enhancements</a:t>
            </a:r>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21</a:t>
            </a:fld>
            <a:endParaRPr lang="en-US" dirty="0"/>
          </a:p>
        </p:txBody>
      </p:sp>
    </p:spTree>
    <p:extLst>
      <p:ext uri="{BB962C8B-B14F-4D97-AF65-F5344CB8AC3E}">
        <p14:creationId xmlns:p14="http://schemas.microsoft.com/office/powerpoint/2010/main" val="1169534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22</a:t>
            </a:fld>
            <a:endParaRPr lang="en-US" dirty="0"/>
          </a:p>
        </p:txBody>
      </p:sp>
      <p:sp>
        <p:nvSpPr>
          <p:cNvPr id="3" name="Title 2"/>
          <p:cNvSpPr>
            <a:spLocks noGrp="1"/>
          </p:cNvSpPr>
          <p:nvPr>
            <p:ph type="title"/>
          </p:nvPr>
        </p:nvSpPr>
        <p:spPr/>
        <p:txBody>
          <a:bodyPr/>
          <a:lstStyle/>
          <a:p>
            <a:r>
              <a:rPr lang="en-US" dirty="0" smtClean="0"/>
              <a:t>Enhancements to DPDK</a:t>
            </a:r>
            <a:endParaRPr lang="en-US" dirty="0"/>
          </a:p>
        </p:txBody>
      </p:sp>
      <p:sp>
        <p:nvSpPr>
          <p:cNvPr id="4" name="Content Placeholder 3"/>
          <p:cNvSpPr>
            <a:spLocks noGrp="1"/>
          </p:cNvSpPr>
          <p:nvPr>
            <p:ph sz="quarter" idx="13"/>
          </p:nvPr>
        </p:nvSpPr>
        <p:spPr/>
        <p:txBody>
          <a:bodyPr/>
          <a:lstStyle/>
          <a:p>
            <a:r>
              <a:rPr lang="en-US" dirty="0" smtClean="0"/>
              <a:t>New features:</a:t>
            </a:r>
          </a:p>
          <a:p>
            <a:pPr marL="285750" indent="-285750">
              <a:buFont typeface="Arial" charset="0"/>
              <a:buChar char="•"/>
            </a:pPr>
            <a:r>
              <a:rPr lang="en-US" dirty="0" smtClean="0"/>
              <a:t>External Memory manager support in DPDK 16.11</a:t>
            </a:r>
          </a:p>
          <a:p>
            <a:r>
              <a:rPr lang="en-US" dirty="0" smtClean="0"/>
              <a:t>Future support:</a:t>
            </a:r>
          </a:p>
          <a:p>
            <a:pPr marL="285750" indent="-285750">
              <a:buFont typeface="Arial" charset="0"/>
              <a:buChar char="•"/>
            </a:pPr>
            <a:r>
              <a:rPr lang="en-US" dirty="0" smtClean="0"/>
              <a:t>Event based support for DPDK applications (TBD)</a:t>
            </a:r>
          </a:p>
          <a:p>
            <a:pPr marL="285750" indent="-285750">
              <a:buFont typeface="Arial" charset="0"/>
              <a:buChar char="•"/>
            </a:pPr>
            <a:r>
              <a:rPr lang="en-US" dirty="0" smtClean="0"/>
              <a:t>New </a:t>
            </a:r>
            <a:r>
              <a:rPr lang="en-US" dirty="0"/>
              <a:t>V</a:t>
            </a:r>
            <a:r>
              <a:rPr lang="en-US" dirty="0" smtClean="0"/>
              <a:t>irtio support for crypto devices</a:t>
            </a:r>
          </a:p>
          <a:p>
            <a:pPr marL="285750" indent="-285750">
              <a:buFont typeface="Arial" charset="0"/>
              <a:buChar char="•"/>
            </a:pPr>
            <a:r>
              <a:rPr lang="en-US" dirty="0" smtClean="0"/>
              <a:t>vSwitch using VPP Fastpath, plus we get a lot of extra features</a:t>
            </a:r>
          </a:p>
          <a:p>
            <a:pPr marL="285750" indent="-285750">
              <a:buFont typeface="Arial" charset="0"/>
              <a:buChar char="•"/>
            </a:pPr>
            <a:r>
              <a:rPr lang="en-US" dirty="0" smtClean="0"/>
              <a:t>Add FPGA and GPU support to DPDK for more accelerators</a:t>
            </a:r>
          </a:p>
          <a:p>
            <a:pPr marL="285750" indent="-285750">
              <a:buFont typeface="Arial" charset="0"/>
              <a:buChar char="•"/>
            </a:pPr>
            <a:r>
              <a:rPr lang="en-US" dirty="0" smtClean="0"/>
              <a:t>Add compression support to DPDK for storage and other needs</a:t>
            </a:r>
            <a:endParaRPr lang="en-US" dirty="0"/>
          </a:p>
        </p:txBody>
      </p:sp>
    </p:spTree>
    <p:extLst>
      <p:ext uri="{BB962C8B-B14F-4D97-AF65-F5344CB8AC3E}">
        <p14:creationId xmlns:p14="http://schemas.microsoft.com/office/powerpoint/2010/main" val="2112026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23</a:t>
            </a:fld>
            <a:endParaRPr lang="en-US" dirty="0"/>
          </a:p>
        </p:txBody>
      </p:sp>
      <p:sp>
        <p:nvSpPr>
          <p:cNvPr id="3" name="Title 2"/>
          <p:cNvSpPr>
            <a:spLocks noGrp="1"/>
          </p:cNvSpPr>
          <p:nvPr>
            <p:ph type="title"/>
          </p:nvPr>
        </p:nvSpPr>
        <p:spPr/>
        <p:txBody>
          <a:bodyPr/>
          <a:lstStyle/>
          <a:p>
            <a:r>
              <a:rPr lang="en-US" dirty="0" smtClean="0"/>
              <a:t>Summary</a:t>
            </a:r>
            <a:endParaRPr lang="en-US" dirty="0"/>
          </a:p>
        </p:txBody>
      </p:sp>
      <p:sp>
        <p:nvSpPr>
          <p:cNvPr id="4" name="Content Placeholder 3"/>
          <p:cNvSpPr>
            <a:spLocks noGrp="1"/>
          </p:cNvSpPr>
          <p:nvPr>
            <p:ph sz="quarter" idx="13"/>
          </p:nvPr>
        </p:nvSpPr>
        <p:spPr/>
        <p:txBody>
          <a:bodyPr/>
          <a:lstStyle/>
          <a:p>
            <a:r>
              <a:rPr lang="en-US" dirty="0" smtClean="0"/>
              <a:t>Adding VPP to DPACC will enhance the overall design with lots of extra protocol support in the fastpath</a:t>
            </a:r>
          </a:p>
          <a:p>
            <a:r>
              <a:rPr lang="en-US" dirty="0" smtClean="0"/>
              <a:t>Reducing the delta between DPDK and VPP to better support </a:t>
            </a:r>
            <a:r>
              <a:rPr lang="en-US" dirty="0" err="1" smtClean="0"/>
              <a:t>FD.io</a:t>
            </a:r>
            <a:endParaRPr lang="en-US" dirty="0" smtClean="0"/>
          </a:p>
          <a:p>
            <a:r>
              <a:rPr lang="en-US" dirty="0" smtClean="0"/>
              <a:t>Adding termination of UDP and TCP support via TLDK to DPDK/VPP will increase native application performance</a:t>
            </a:r>
          </a:p>
          <a:p>
            <a:r>
              <a:rPr lang="en-US" dirty="0" smtClean="0"/>
              <a:t>Enhancing Virtio for more accelerators like Crypto adds better support for NFV </a:t>
            </a:r>
            <a:r>
              <a:rPr lang="en-US" smtClean="0"/>
              <a:t>applications with better performance</a:t>
            </a:r>
          </a:p>
          <a:p>
            <a:endParaRPr lang="en-US" dirty="0"/>
          </a:p>
        </p:txBody>
      </p:sp>
    </p:spTree>
    <p:extLst>
      <p:ext uri="{BB962C8B-B14F-4D97-AF65-F5344CB8AC3E}">
        <p14:creationId xmlns:p14="http://schemas.microsoft.com/office/powerpoint/2010/main" val="1653909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57914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a:t>
            </a:fld>
            <a:endParaRPr lang="en-US" dirty="0"/>
          </a:p>
        </p:txBody>
      </p:sp>
      <p:sp>
        <p:nvSpPr>
          <p:cNvPr id="3" name="Title 2"/>
          <p:cNvSpPr>
            <a:spLocks noGrp="1"/>
          </p:cNvSpPr>
          <p:nvPr>
            <p:ph type="title"/>
          </p:nvPr>
        </p:nvSpPr>
        <p:spPr/>
        <p:txBody>
          <a:bodyPr/>
          <a:lstStyle/>
          <a:p>
            <a:r>
              <a:rPr lang="en-US" dirty="0" smtClean="0"/>
              <a:t>DPACC and DPDK overview</a:t>
            </a:r>
            <a:endParaRPr lang="en-US" dirty="0"/>
          </a:p>
        </p:txBody>
      </p:sp>
      <p:sp>
        <p:nvSpPr>
          <p:cNvPr id="4" name="Content Placeholder 3"/>
          <p:cNvSpPr>
            <a:spLocks noGrp="1"/>
          </p:cNvSpPr>
          <p:nvPr>
            <p:ph sz="quarter" idx="13"/>
          </p:nvPr>
        </p:nvSpPr>
        <p:spPr/>
        <p:txBody>
          <a:bodyPr/>
          <a:lstStyle/>
          <a:p>
            <a:r>
              <a:rPr lang="en-US" dirty="0" smtClean="0"/>
              <a:t>DPACC design overview with DPDK</a:t>
            </a:r>
          </a:p>
          <a:p>
            <a:r>
              <a:rPr lang="en-US" dirty="0" smtClean="0"/>
              <a:t>Adding VPP from FD.IO to DPDK to enhance NFV</a:t>
            </a:r>
          </a:p>
          <a:p>
            <a:r>
              <a:rPr lang="en-US" dirty="0" smtClean="0"/>
              <a:t>What is TLDK (Transport Layer Development Kit)?</a:t>
            </a:r>
          </a:p>
          <a:p>
            <a:r>
              <a:rPr lang="en-US" dirty="0" smtClean="0"/>
              <a:t>Enhancements to DPDK to support DPACC</a:t>
            </a:r>
            <a:endParaRPr lang="is-IS" dirty="0" smtClean="0"/>
          </a:p>
          <a:p>
            <a:r>
              <a:rPr lang="is-IS" dirty="0" smtClean="0"/>
              <a:t>Summary</a:t>
            </a:r>
          </a:p>
          <a:p>
            <a:r>
              <a:rPr lang="is-IS" dirty="0" smtClean="0"/>
              <a:t> </a:t>
            </a:r>
          </a:p>
          <a:p>
            <a:endParaRPr lang="en-US" dirty="0"/>
          </a:p>
        </p:txBody>
      </p:sp>
    </p:spTree>
    <p:extLst>
      <p:ext uri="{BB962C8B-B14F-4D97-AF65-F5344CB8AC3E}">
        <p14:creationId xmlns:p14="http://schemas.microsoft.com/office/powerpoint/2010/main" val="1171476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DPDK</a:t>
            </a:r>
            <a:endParaRPr lang="en-US" dirty="0"/>
          </a:p>
        </p:txBody>
      </p:sp>
      <p:sp>
        <p:nvSpPr>
          <p:cNvPr id="3" name="Text Placeholder 2"/>
          <p:cNvSpPr>
            <a:spLocks noGrp="1"/>
          </p:cNvSpPr>
          <p:nvPr>
            <p:ph type="body" idx="1"/>
          </p:nvPr>
        </p:nvSpPr>
        <p:spPr/>
        <p:txBody>
          <a:bodyPr/>
          <a:lstStyle/>
          <a:p>
            <a:r>
              <a:rPr lang="en-US" dirty="0" smtClean="0"/>
              <a:t>Simple overview</a:t>
            </a:r>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4</a:t>
            </a:fld>
            <a:endParaRPr lang="en-US" dirty="0"/>
          </a:p>
        </p:txBody>
      </p:sp>
    </p:spTree>
    <p:extLst>
      <p:ext uri="{BB962C8B-B14F-4D97-AF65-F5344CB8AC3E}">
        <p14:creationId xmlns:p14="http://schemas.microsoft.com/office/powerpoint/2010/main" val="161227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5</a:t>
            </a:fld>
            <a:endParaRPr lang="en-US" dirty="0"/>
          </a:p>
        </p:txBody>
      </p:sp>
      <p:sp>
        <p:nvSpPr>
          <p:cNvPr id="3" name="Title 2"/>
          <p:cNvSpPr>
            <a:spLocks noGrp="1"/>
          </p:cNvSpPr>
          <p:nvPr>
            <p:ph type="title"/>
          </p:nvPr>
        </p:nvSpPr>
        <p:spPr>
          <a:xfrm>
            <a:off x="455613" y="184759"/>
            <a:ext cx="8229600" cy="868680"/>
          </a:xfrm>
        </p:spPr>
        <p:txBody>
          <a:bodyPr/>
          <a:lstStyle/>
          <a:p>
            <a:r>
              <a:rPr lang="en-US" dirty="0" smtClean="0"/>
              <a:t>DPDK Overview</a:t>
            </a:r>
            <a:endParaRPr lang="en-US" dirty="0"/>
          </a:p>
        </p:txBody>
      </p:sp>
      <p:grpSp>
        <p:nvGrpSpPr>
          <p:cNvPr id="5" name="Group 4"/>
          <p:cNvGrpSpPr/>
          <p:nvPr/>
        </p:nvGrpSpPr>
        <p:grpSpPr>
          <a:xfrm>
            <a:off x="135918" y="718664"/>
            <a:ext cx="8872164" cy="4016392"/>
            <a:chOff x="181224" y="1086554"/>
            <a:chExt cx="11829552" cy="5355189"/>
          </a:xfrm>
        </p:grpSpPr>
        <p:sp>
          <p:nvSpPr>
            <p:cNvPr id="6" name="Rounded Rectangle 5"/>
            <p:cNvSpPr/>
            <p:nvPr/>
          </p:nvSpPr>
          <p:spPr>
            <a:xfrm>
              <a:off x="181224" y="1086554"/>
              <a:ext cx="11829552" cy="5355189"/>
            </a:xfrm>
            <a:prstGeom prst="roundRect">
              <a:avLst>
                <a:gd name="adj" fmla="val 4695"/>
              </a:avLst>
            </a:prstGeom>
            <a:solidFill>
              <a:schemeClr val="accent2">
                <a:lumMod val="40000"/>
                <a:lumOff val="60000"/>
              </a:schemeClr>
            </a:solidFill>
            <a:ln>
              <a:solidFill>
                <a:srgbClr val="0000FF"/>
              </a:solidFill>
              <a:prstDash val="sysDash"/>
            </a:ln>
            <a:effectLst/>
          </p:spPr>
          <p:style>
            <a:lnRef idx="1">
              <a:schemeClr val="accent1"/>
            </a:lnRef>
            <a:fillRef idx="3">
              <a:schemeClr val="accent1"/>
            </a:fillRef>
            <a:effectRef idx="2">
              <a:schemeClr val="accent1"/>
            </a:effectRef>
            <a:fontRef idx="minor">
              <a:schemeClr val="lt1"/>
            </a:fontRef>
          </p:style>
          <p:txBody>
            <a:bodyPr rtlCol="0" anchor="b"/>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endParaRPr lang="en-US" dirty="0"/>
            </a:p>
            <a:p>
              <a:pPr algn="ctr"/>
              <a:endParaRPr lang="en-US" dirty="0"/>
            </a:p>
            <a:p>
              <a:pPr algn="ctr"/>
              <a:endParaRPr lang="en-US" dirty="0"/>
            </a:p>
          </p:txBody>
        </p:sp>
        <p:sp>
          <p:nvSpPr>
            <p:cNvPr id="7" name="Rounded Rectangle 6"/>
            <p:cNvSpPr/>
            <p:nvPr/>
          </p:nvSpPr>
          <p:spPr>
            <a:xfrm>
              <a:off x="4711138" y="1505652"/>
              <a:ext cx="7018388" cy="4899477"/>
            </a:xfrm>
            <a:prstGeom prst="roundRect">
              <a:avLst>
                <a:gd name="adj" fmla="val 4439"/>
              </a:avLst>
            </a:prstGeom>
            <a:solidFill>
              <a:srgbClr val="00CC66"/>
            </a:solidFill>
            <a:ln>
              <a:solidFill>
                <a:srgbClr val="0000FF"/>
              </a:solidFill>
              <a:prstDash val="sysDash"/>
            </a:ln>
            <a:effectLst/>
          </p:spPr>
          <p:style>
            <a:lnRef idx="1">
              <a:schemeClr val="accent1"/>
            </a:lnRef>
            <a:fillRef idx="3">
              <a:schemeClr val="accent1"/>
            </a:fillRef>
            <a:effectRef idx="2">
              <a:schemeClr val="accent1"/>
            </a:effectRef>
            <a:fontRef idx="minor">
              <a:schemeClr val="lt1"/>
            </a:fontRef>
          </p:style>
          <p:txBody>
            <a:bodyPr rtlCol="0" anchor="b"/>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endParaRPr lang="en-US" dirty="0"/>
            </a:p>
            <a:p>
              <a:pPr algn="ctr"/>
              <a:endParaRPr lang="en-US" dirty="0"/>
            </a:p>
            <a:p>
              <a:pPr algn="ctr"/>
              <a:endParaRPr lang="en-US" dirty="0"/>
            </a:p>
          </p:txBody>
        </p:sp>
        <p:sp>
          <p:nvSpPr>
            <p:cNvPr id="8" name="Rounded Rectangle 7"/>
            <p:cNvSpPr/>
            <p:nvPr/>
          </p:nvSpPr>
          <p:spPr>
            <a:xfrm>
              <a:off x="447340" y="2381952"/>
              <a:ext cx="4216400" cy="4038600"/>
            </a:xfrm>
            <a:prstGeom prst="roundRect">
              <a:avLst>
                <a:gd name="adj" fmla="val 5216"/>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b"/>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endParaRPr lang="en-US" dirty="0"/>
            </a:p>
            <a:p>
              <a:pPr algn="ctr"/>
              <a:endParaRPr lang="en-US" dirty="0"/>
            </a:p>
            <a:p>
              <a:pPr algn="ctr"/>
              <a:endParaRPr lang="en-US" dirty="0"/>
            </a:p>
          </p:txBody>
        </p:sp>
        <p:sp>
          <p:nvSpPr>
            <p:cNvPr id="9" name="Rounded Rectangle 8"/>
            <p:cNvSpPr/>
            <p:nvPr/>
          </p:nvSpPr>
          <p:spPr>
            <a:xfrm>
              <a:off x="610324" y="2115252"/>
              <a:ext cx="11035139" cy="571501"/>
            </a:xfrm>
            <a:prstGeom prst="round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b"/>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1350" dirty="0">
                  <a:solidFill>
                    <a:schemeClr val="tx2"/>
                  </a:solidFill>
                  <a:ea typeface="Comic Sans MS" charset="0"/>
                  <a:cs typeface="Comic Sans MS" charset="0"/>
                </a:rPr>
                <a:t>DPDK API</a:t>
              </a:r>
            </a:p>
          </p:txBody>
        </p:sp>
        <p:sp>
          <p:nvSpPr>
            <p:cNvPr id="10" name="Rounded Rectangle 9"/>
            <p:cNvSpPr/>
            <p:nvPr/>
          </p:nvSpPr>
          <p:spPr>
            <a:xfrm>
              <a:off x="688697" y="1705025"/>
              <a:ext cx="1080307" cy="528121"/>
            </a:xfrm>
            <a:prstGeom prst="roundRect">
              <a:avLst/>
            </a:prstGeom>
            <a:solidFill>
              <a:schemeClr val="accent6">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t" anchorCtr="1"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r>
                <a:rPr lang="en-US" sz="600" dirty="0">
                  <a:solidFill>
                    <a:schemeClr val="tx1"/>
                  </a:solidFill>
                  <a:ea typeface="Comic Sans MS" charset="0"/>
                  <a:cs typeface="Comic Sans MS" charset="0"/>
                </a:rPr>
                <a:t>Traffic Gens</a:t>
              </a:r>
            </a:p>
            <a:p>
              <a:r>
                <a:rPr lang="en-US" sz="600" dirty="0">
                  <a:solidFill>
                    <a:schemeClr val="tx1"/>
                  </a:solidFill>
                  <a:ea typeface="Comic Sans MS" charset="0"/>
                  <a:cs typeface="Comic Sans MS" charset="0"/>
                </a:rPr>
                <a:t>Pktgen, T-Rex, Moongen, </a:t>
              </a:r>
              <a:r>
                <a:rPr lang="is-IS" sz="600" dirty="0">
                  <a:solidFill>
                    <a:schemeClr val="tx1"/>
                  </a:solidFill>
                  <a:ea typeface="Comic Sans MS" charset="0"/>
                  <a:cs typeface="Comic Sans MS" charset="0"/>
                </a:rPr>
                <a:t>…</a:t>
              </a:r>
              <a:endParaRPr lang="en-US" sz="600" dirty="0">
                <a:solidFill>
                  <a:schemeClr val="tx1"/>
                </a:solidFill>
                <a:ea typeface="Comic Sans MS" charset="0"/>
                <a:cs typeface="Comic Sans MS" charset="0"/>
              </a:endParaRPr>
            </a:p>
          </p:txBody>
        </p:sp>
        <p:sp>
          <p:nvSpPr>
            <p:cNvPr id="11" name="Rounded Rectangle 10"/>
            <p:cNvSpPr/>
            <p:nvPr/>
          </p:nvSpPr>
          <p:spPr>
            <a:xfrm>
              <a:off x="1817942" y="1705025"/>
              <a:ext cx="944769" cy="528121"/>
            </a:xfrm>
            <a:prstGeom prst="roundRect">
              <a:avLst/>
            </a:prstGeom>
            <a:solidFill>
              <a:schemeClr val="accent6">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vSwitch</a:t>
              </a:r>
            </a:p>
            <a:p>
              <a:pPr algn="ctr"/>
              <a:r>
                <a:rPr lang="en-US" sz="675" dirty="0">
                  <a:solidFill>
                    <a:schemeClr val="tx1"/>
                  </a:solidFill>
                  <a:ea typeface="Comic Sans MS" charset="0"/>
                  <a:cs typeface="Comic Sans MS" charset="0"/>
                </a:rPr>
                <a:t>OVS, Lagopus, </a:t>
              </a:r>
              <a:r>
                <a:rPr lang="is-IS" sz="675" dirty="0">
                  <a:solidFill>
                    <a:schemeClr val="tx1"/>
                  </a:solidFill>
                  <a:ea typeface="Comic Sans MS" charset="0"/>
                  <a:cs typeface="Comic Sans MS" charset="0"/>
                </a:rPr>
                <a:t>…</a:t>
              </a:r>
              <a:endParaRPr lang="en-US" sz="675" dirty="0">
                <a:solidFill>
                  <a:schemeClr val="tx1"/>
                </a:solidFill>
                <a:ea typeface="Comic Sans MS" charset="0"/>
                <a:cs typeface="Comic Sans MS" charset="0"/>
              </a:endParaRPr>
            </a:p>
          </p:txBody>
        </p:sp>
        <p:sp>
          <p:nvSpPr>
            <p:cNvPr id="12" name="Rounded Rectangle 11"/>
            <p:cNvSpPr/>
            <p:nvPr/>
          </p:nvSpPr>
          <p:spPr>
            <a:xfrm>
              <a:off x="2803164" y="1705025"/>
              <a:ext cx="834331" cy="528121"/>
            </a:xfrm>
            <a:prstGeom prst="roundRect">
              <a:avLst/>
            </a:prstGeom>
            <a:solidFill>
              <a:schemeClr val="accent6">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DPDK example apps</a:t>
              </a:r>
            </a:p>
          </p:txBody>
        </p:sp>
        <p:sp>
          <p:nvSpPr>
            <p:cNvPr id="13" name="Rounded Rectangle 12"/>
            <p:cNvSpPr/>
            <p:nvPr/>
          </p:nvSpPr>
          <p:spPr>
            <a:xfrm>
              <a:off x="6940075" y="3779798"/>
              <a:ext cx="682259" cy="368469"/>
            </a:xfrm>
            <a:prstGeom prst="roundRect">
              <a:avLst/>
            </a:prstGeom>
            <a:solidFill>
              <a:srgbClr val="0000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ea typeface="Comic Sans MS" charset="0"/>
                  <a:cs typeface="Comic Sans MS" charset="0"/>
                </a:rPr>
                <a:t>AES-NI</a:t>
              </a:r>
            </a:p>
          </p:txBody>
        </p:sp>
        <p:sp>
          <p:nvSpPr>
            <p:cNvPr id="14" name="Rounded Rectangle 13"/>
            <p:cNvSpPr/>
            <p:nvPr/>
          </p:nvSpPr>
          <p:spPr>
            <a:xfrm>
              <a:off x="5603950" y="1705025"/>
              <a:ext cx="1002887" cy="528121"/>
            </a:xfrm>
            <a:prstGeom prst="roundRect">
              <a:avLst/>
            </a:prstGeom>
            <a:solidFill>
              <a:schemeClr val="bg1">
                <a:lumMod val="6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smtClean="0">
                  <a:solidFill>
                    <a:schemeClr val="bg1"/>
                  </a:solidFill>
                  <a:ea typeface="Comic Sans MS" charset="0"/>
                  <a:cs typeface="Comic Sans MS" charset="0"/>
                </a:rPr>
                <a:t>VPP</a:t>
              </a:r>
            </a:p>
            <a:p>
              <a:pPr algn="ctr"/>
              <a:r>
                <a:rPr lang="en-US" sz="675" dirty="0" smtClean="0">
                  <a:solidFill>
                    <a:schemeClr val="bg1"/>
                  </a:solidFill>
                  <a:ea typeface="Comic Sans MS" charset="0"/>
                  <a:cs typeface="Comic Sans MS" charset="0"/>
                </a:rPr>
                <a:t>Applications</a:t>
              </a:r>
              <a:endParaRPr lang="en-US" sz="675" dirty="0">
                <a:solidFill>
                  <a:schemeClr val="bg1"/>
                </a:solidFill>
                <a:ea typeface="Comic Sans MS" charset="0"/>
                <a:cs typeface="Comic Sans MS" charset="0"/>
              </a:endParaRPr>
            </a:p>
          </p:txBody>
        </p:sp>
        <p:sp>
          <p:nvSpPr>
            <p:cNvPr id="15" name="Rounded Rectangle 14"/>
            <p:cNvSpPr/>
            <p:nvPr/>
          </p:nvSpPr>
          <p:spPr>
            <a:xfrm>
              <a:off x="6627303" y="1705025"/>
              <a:ext cx="981460"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Event based program models</a:t>
              </a:r>
            </a:p>
          </p:txBody>
        </p:sp>
        <p:sp>
          <p:nvSpPr>
            <p:cNvPr id="16" name="Rounded Rectangle 15"/>
            <p:cNvSpPr/>
            <p:nvPr/>
          </p:nvSpPr>
          <p:spPr>
            <a:xfrm>
              <a:off x="3676382" y="1705025"/>
              <a:ext cx="1002791" cy="528121"/>
            </a:xfrm>
            <a:prstGeom prst="roundRect">
              <a:avLst/>
            </a:prstGeom>
            <a:solidFill>
              <a:schemeClr val="accent6">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Threading Models</a:t>
              </a:r>
            </a:p>
            <a:p>
              <a:pPr algn="ctr"/>
              <a:r>
                <a:rPr lang="en-US" sz="675" dirty="0">
                  <a:solidFill>
                    <a:schemeClr val="tx1"/>
                  </a:solidFill>
                  <a:ea typeface="Comic Sans MS" charset="0"/>
                  <a:cs typeface="Comic Sans MS" charset="0"/>
                </a:rPr>
                <a:t>lthreads, </a:t>
              </a:r>
              <a:r>
                <a:rPr lang="is-IS" sz="675" dirty="0">
                  <a:solidFill>
                    <a:schemeClr val="tx1"/>
                  </a:solidFill>
                  <a:ea typeface="Comic Sans MS" charset="0"/>
                  <a:cs typeface="Comic Sans MS" charset="0"/>
                </a:rPr>
                <a:t>…</a:t>
              </a:r>
              <a:endParaRPr lang="en-US" sz="675" dirty="0">
                <a:solidFill>
                  <a:schemeClr val="tx1"/>
                </a:solidFill>
                <a:ea typeface="Comic Sans MS" charset="0"/>
                <a:cs typeface="Comic Sans MS" charset="0"/>
              </a:endParaRPr>
            </a:p>
          </p:txBody>
        </p:sp>
        <p:sp>
          <p:nvSpPr>
            <p:cNvPr id="17" name="Rounded Rectangle 16"/>
            <p:cNvSpPr/>
            <p:nvPr/>
          </p:nvSpPr>
          <p:spPr>
            <a:xfrm>
              <a:off x="7628739" y="1705025"/>
              <a:ext cx="508691"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Video</a:t>
              </a:r>
            </a:p>
            <a:p>
              <a:pPr algn="ctr"/>
              <a:r>
                <a:rPr lang="en-US" sz="675" dirty="0">
                  <a:solidFill>
                    <a:schemeClr val="tx1"/>
                  </a:solidFill>
                  <a:ea typeface="Comic Sans MS" charset="0"/>
                  <a:cs typeface="Comic Sans MS" charset="0"/>
                </a:rPr>
                <a:t>Apps</a:t>
              </a:r>
            </a:p>
          </p:txBody>
        </p:sp>
        <p:sp>
          <p:nvSpPr>
            <p:cNvPr id="18" name="Rectangle 17"/>
            <p:cNvSpPr/>
            <p:nvPr/>
          </p:nvSpPr>
          <p:spPr>
            <a:xfrm>
              <a:off x="725796" y="2857681"/>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EAL</a:t>
              </a:r>
            </a:p>
          </p:txBody>
        </p:sp>
        <p:sp>
          <p:nvSpPr>
            <p:cNvPr id="19" name="Rectangle 18"/>
            <p:cNvSpPr/>
            <p:nvPr/>
          </p:nvSpPr>
          <p:spPr>
            <a:xfrm>
              <a:off x="725796" y="3207361"/>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MALLOC</a:t>
              </a:r>
            </a:p>
          </p:txBody>
        </p:sp>
        <p:sp>
          <p:nvSpPr>
            <p:cNvPr id="20" name="Rectangle 19"/>
            <p:cNvSpPr/>
            <p:nvPr/>
          </p:nvSpPr>
          <p:spPr>
            <a:xfrm>
              <a:off x="725796" y="3557043"/>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MBUF</a:t>
              </a:r>
            </a:p>
          </p:txBody>
        </p:sp>
        <p:sp>
          <p:nvSpPr>
            <p:cNvPr id="21" name="Rectangle 20"/>
            <p:cNvSpPr/>
            <p:nvPr/>
          </p:nvSpPr>
          <p:spPr>
            <a:xfrm>
              <a:off x="725796" y="3906724"/>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MEMPOOL</a:t>
              </a:r>
            </a:p>
          </p:txBody>
        </p:sp>
        <p:sp>
          <p:nvSpPr>
            <p:cNvPr id="22" name="Rectangle 21"/>
            <p:cNvSpPr/>
            <p:nvPr/>
          </p:nvSpPr>
          <p:spPr>
            <a:xfrm>
              <a:off x="725796" y="4256405"/>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RING</a:t>
              </a:r>
            </a:p>
          </p:txBody>
        </p:sp>
        <p:sp>
          <p:nvSpPr>
            <p:cNvPr id="23" name="Rectangle 22"/>
            <p:cNvSpPr/>
            <p:nvPr/>
          </p:nvSpPr>
          <p:spPr>
            <a:xfrm>
              <a:off x="725796" y="4606087"/>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TIMER</a:t>
              </a:r>
            </a:p>
          </p:txBody>
        </p:sp>
        <p:sp>
          <p:nvSpPr>
            <p:cNvPr id="24" name="Rectangle 23"/>
            <p:cNvSpPr/>
            <p:nvPr/>
          </p:nvSpPr>
          <p:spPr>
            <a:xfrm>
              <a:off x="661124" y="2760726"/>
              <a:ext cx="831621" cy="3281393"/>
            </a:xfrm>
            <a:prstGeom prst="rect">
              <a:avLst/>
            </a:prstGeom>
            <a:noFill/>
            <a:ln w="3175">
              <a:solidFill>
                <a:schemeClr val="accent2"/>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b" anchorCtr="1"/>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800" dirty="0">
                  <a:solidFill>
                    <a:schemeClr val="accent2"/>
                  </a:solidFill>
                </a:rPr>
                <a:t>Core Libraries</a:t>
              </a:r>
            </a:p>
          </p:txBody>
        </p:sp>
        <p:sp>
          <p:nvSpPr>
            <p:cNvPr id="25" name="Rectangle 24"/>
            <p:cNvSpPr/>
            <p:nvPr/>
          </p:nvSpPr>
          <p:spPr>
            <a:xfrm>
              <a:off x="1608974" y="4010275"/>
              <a:ext cx="621735" cy="30326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KNI</a:t>
              </a:r>
            </a:p>
          </p:txBody>
        </p:sp>
        <p:sp>
          <p:nvSpPr>
            <p:cNvPr id="26" name="Rectangle 25"/>
            <p:cNvSpPr/>
            <p:nvPr/>
          </p:nvSpPr>
          <p:spPr>
            <a:xfrm>
              <a:off x="1608974" y="4362643"/>
              <a:ext cx="621735" cy="30326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POWER</a:t>
              </a:r>
            </a:p>
          </p:txBody>
        </p:sp>
        <p:sp>
          <p:nvSpPr>
            <p:cNvPr id="27" name="Rectangle 26"/>
            <p:cNvSpPr/>
            <p:nvPr/>
          </p:nvSpPr>
          <p:spPr>
            <a:xfrm>
              <a:off x="1608974" y="4715014"/>
              <a:ext cx="621735" cy="30326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IVSHMEM</a:t>
              </a:r>
            </a:p>
          </p:txBody>
        </p:sp>
        <p:sp>
          <p:nvSpPr>
            <p:cNvPr id="28" name="Rectangle 27"/>
            <p:cNvSpPr/>
            <p:nvPr/>
          </p:nvSpPr>
          <p:spPr>
            <a:xfrm>
              <a:off x="1549560" y="3959475"/>
              <a:ext cx="716533" cy="2082647"/>
            </a:xfrm>
            <a:prstGeom prst="rect">
              <a:avLst/>
            </a:prstGeom>
            <a:noFill/>
            <a:ln w="3175">
              <a:solidFill>
                <a:schemeClr val="accent2"/>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b" anchorCtr="1"/>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800" dirty="0">
                  <a:solidFill>
                    <a:schemeClr val="accent2"/>
                  </a:solidFill>
                </a:rPr>
                <a:t>Platform</a:t>
              </a:r>
            </a:p>
          </p:txBody>
        </p:sp>
        <p:sp>
          <p:nvSpPr>
            <p:cNvPr id="29" name="Rectangle 28"/>
            <p:cNvSpPr/>
            <p:nvPr/>
          </p:nvSpPr>
          <p:spPr>
            <a:xfrm>
              <a:off x="3778118" y="2818183"/>
              <a:ext cx="621735" cy="303268"/>
            </a:xfrm>
            <a:prstGeom prst="rect">
              <a:avLst/>
            </a:prstGeom>
            <a:solidFill>
              <a:srgbClr val="FF6666"/>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rPr>
                <a:t>LPM</a:t>
              </a:r>
            </a:p>
          </p:txBody>
        </p:sp>
        <p:sp>
          <p:nvSpPr>
            <p:cNvPr id="30" name="Rectangle 29"/>
            <p:cNvSpPr/>
            <p:nvPr/>
          </p:nvSpPr>
          <p:spPr>
            <a:xfrm>
              <a:off x="3778118" y="3154385"/>
              <a:ext cx="621735" cy="303268"/>
            </a:xfrm>
            <a:prstGeom prst="rect">
              <a:avLst/>
            </a:prstGeom>
            <a:solidFill>
              <a:srgbClr val="FF6666"/>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rPr>
                <a:t>Classification</a:t>
              </a:r>
            </a:p>
          </p:txBody>
        </p:sp>
        <p:sp>
          <p:nvSpPr>
            <p:cNvPr id="31" name="Rectangle 30"/>
            <p:cNvSpPr/>
            <p:nvPr/>
          </p:nvSpPr>
          <p:spPr>
            <a:xfrm>
              <a:off x="3778118" y="3490586"/>
              <a:ext cx="621735" cy="303268"/>
            </a:xfrm>
            <a:prstGeom prst="rect">
              <a:avLst/>
            </a:prstGeom>
            <a:solidFill>
              <a:srgbClr val="FF6666"/>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rPr>
                <a:t>ACL</a:t>
              </a:r>
            </a:p>
          </p:txBody>
        </p:sp>
        <p:sp>
          <p:nvSpPr>
            <p:cNvPr id="32" name="Rectangle 31"/>
            <p:cNvSpPr/>
            <p:nvPr/>
          </p:nvSpPr>
          <p:spPr>
            <a:xfrm>
              <a:off x="3720412" y="2756493"/>
              <a:ext cx="716533" cy="1683531"/>
            </a:xfrm>
            <a:prstGeom prst="rect">
              <a:avLst/>
            </a:prstGeom>
            <a:noFill/>
            <a:ln w="3175">
              <a:solidFill>
                <a:schemeClr val="accent2"/>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b" anchorCtr="1"/>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800" dirty="0">
                  <a:solidFill>
                    <a:schemeClr val="accent2"/>
                  </a:solidFill>
                </a:rPr>
                <a:t>Classify</a:t>
              </a:r>
            </a:p>
          </p:txBody>
        </p:sp>
        <p:sp>
          <p:nvSpPr>
            <p:cNvPr id="33" name="Rectangle 32"/>
            <p:cNvSpPr/>
            <p:nvPr/>
          </p:nvSpPr>
          <p:spPr>
            <a:xfrm>
              <a:off x="2390700" y="3159206"/>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e1000</a:t>
              </a:r>
            </a:p>
          </p:txBody>
        </p:sp>
        <p:sp>
          <p:nvSpPr>
            <p:cNvPr id="34" name="Rectangle 33"/>
            <p:cNvSpPr/>
            <p:nvPr/>
          </p:nvSpPr>
          <p:spPr>
            <a:xfrm>
              <a:off x="2390700" y="3443316"/>
              <a:ext cx="595837" cy="256793"/>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ixgbe</a:t>
              </a:r>
            </a:p>
          </p:txBody>
        </p:sp>
        <p:sp>
          <p:nvSpPr>
            <p:cNvPr id="35" name="Rectangle 34"/>
            <p:cNvSpPr/>
            <p:nvPr/>
          </p:nvSpPr>
          <p:spPr>
            <a:xfrm>
              <a:off x="2390700" y="3733552"/>
              <a:ext cx="595837" cy="252809"/>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bonding</a:t>
              </a:r>
            </a:p>
          </p:txBody>
        </p:sp>
        <p:sp>
          <p:nvSpPr>
            <p:cNvPr id="36" name="Rectangle 35"/>
            <p:cNvSpPr/>
            <p:nvPr/>
          </p:nvSpPr>
          <p:spPr>
            <a:xfrm>
              <a:off x="3018756" y="3159206"/>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af_pkt</a:t>
              </a:r>
            </a:p>
          </p:txBody>
        </p:sp>
        <p:sp>
          <p:nvSpPr>
            <p:cNvPr id="37" name="Rectangle 36"/>
            <p:cNvSpPr/>
            <p:nvPr/>
          </p:nvSpPr>
          <p:spPr>
            <a:xfrm>
              <a:off x="3018756" y="3443315"/>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i40e</a:t>
              </a:r>
            </a:p>
          </p:txBody>
        </p:sp>
        <p:sp>
          <p:nvSpPr>
            <p:cNvPr id="38" name="Rectangle 37"/>
            <p:cNvSpPr/>
            <p:nvPr/>
          </p:nvSpPr>
          <p:spPr>
            <a:xfrm>
              <a:off x="3018756" y="3733551"/>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fm10k</a:t>
              </a:r>
            </a:p>
          </p:txBody>
        </p:sp>
        <p:sp>
          <p:nvSpPr>
            <p:cNvPr id="39" name="Rectangle 38"/>
            <p:cNvSpPr/>
            <p:nvPr/>
          </p:nvSpPr>
          <p:spPr>
            <a:xfrm>
              <a:off x="2332898" y="2756491"/>
              <a:ext cx="1313917" cy="3285628"/>
            </a:xfrm>
            <a:prstGeom prst="rect">
              <a:avLst/>
            </a:prstGeom>
            <a:noFill/>
            <a:ln w="3175">
              <a:solidFill>
                <a:schemeClr val="accent2"/>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b" anchorCtr="1"/>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800" dirty="0">
                  <a:solidFill>
                    <a:schemeClr val="accent2"/>
                  </a:solidFill>
                </a:rPr>
                <a:t>Packet Access (PMD</a:t>
              </a:r>
              <a:r>
                <a:rPr lang="en-US" sz="600" dirty="0">
                  <a:solidFill>
                    <a:schemeClr val="tx1"/>
                  </a:solidFill>
                </a:rPr>
                <a:t>)</a:t>
              </a:r>
            </a:p>
          </p:txBody>
        </p:sp>
        <p:sp>
          <p:nvSpPr>
            <p:cNvPr id="40" name="Rectangle 39"/>
            <p:cNvSpPr/>
            <p:nvPr/>
          </p:nvSpPr>
          <p:spPr>
            <a:xfrm>
              <a:off x="2386473" y="2809464"/>
              <a:ext cx="1227248" cy="32914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ETHDEV</a:t>
              </a:r>
            </a:p>
          </p:txBody>
        </p:sp>
        <p:sp>
          <p:nvSpPr>
            <p:cNvPr id="41" name="Rectangle 40"/>
            <p:cNvSpPr/>
            <p:nvPr/>
          </p:nvSpPr>
          <p:spPr>
            <a:xfrm>
              <a:off x="2390700" y="4314153"/>
              <a:ext cx="595837" cy="255536"/>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xenvirt</a:t>
              </a:r>
            </a:p>
          </p:txBody>
        </p:sp>
        <p:sp>
          <p:nvSpPr>
            <p:cNvPr id="42" name="Rectangle 41"/>
            <p:cNvSpPr/>
            <p:nvPr/>
          </p:nvSpPr>
          <p:spPr>
            <a:xfrm>
              <a:off x="2390700" y="4602486"/>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enic</a:t>
              </a:r>
            </a:p>
          </p:txBody>
        </p:sp>
        <p:sp>
          <p:nvSpPr>
            <p:cNvPr id="43" name="Rectangle 42"/>
            <p:cNvSpPr/>
            <p:nvPr/>
          </p:nvSpPr>
          <p:spPr>
            <a:xfrm>
              <a:off x="3018756" y="4314154"/>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ring</a:t>
              </a:r>
            </a:p>
          </p:txBody>
        </p:sp>
        <p:sp>
          <p:nvSpPr>
            <p:cNvPr id="44" name="Rectangle 43"/>
            <p:cNvSpPr/>
            <p:nvPr/>
          </p:nvSpPr>
          <p:spPr>
            <a:xfrm>
              <a:off x="1584286" y="2835339"/>
              <a:ext cx="621735" cy="30326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rPr>
                <a:t>METER</a:t>
              </a:r>
            </a:p>
          </p:txBody>
        </p:sp>
        <p:sp>
          <p:nvSpPr>
            <p:cNvPr id="45" name="Rectangle 44"/>
            <p:cNvSpPr/>
            <p:nvPr/>
          </p:nvSpPr>
          <p:spPr>
            <a:xfrm>
              <a:off x="1584286" y="3189853"/>
              <a:ext cx="621735" cy="30326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rPr>
                <a:t>SCHED</a:t>
              </a:r>
            </a:p>
          </p:txBody>
        </p:sp>
        <p:sp>
          <p:nvSpPr>
            <p:cNvPr id="46" name="Rectangle 45"/>
            <p:cNvSpPr/>
            <p:nvPr/>
          </p:nvSpPr>
          <p:spPr>
            <a:xfrm>
              <a:off x="1550046" y="2760726"/>
              <a:ext cx="716533" cy="1077999"/>
            </a:xfrm>
            <a:prstGeom prst="rect">
              <a:avLst/>
            </a:prstGeom>
            <a:noFill/>
            <a:ln w="3175">
              <a:solidFill>
                <a:schemeClr val="accent2"/>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b" anchorCtr="1"/>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800" dirty="0">
                  <a:solidFill>
                    <a:schemeClr val="accent2"/>
                  </a:solidFill>
                </a:rPr>
                <a:t>QoS</a:t>
              </a:r>
            </a:p>
          </p:txBody>
        </p:sp>
        <p:sp>
          <p:nvSpPr>
            <p:cNvPr id="47" name="Rectangle 46"/>
            <p:cNvSpPr/>
            <p:nvPr/>
          </p:nvSpPr>
          <p:spPr>
            <a:xfrm>
              <a:off x="3018756" y="4602485"/>
              <a:ext cx="595837" cy="249299"/>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cxgbe</a:t>
              </a:r>
            </a:p>
          </p:txBody>
        </p:sp>
        <p:sp>
          <p:nvSpPr>
            <p:cNvPr id="48" name="Rectangle 47"/>
            <p:cNvSpPr/>
            <p:nvPr/>
          </p:nvSpPr>
          <p:spPr>
            <a:xfrm>
              <a:off x="2390700" y="4023787"/>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vmxnet3</a:t>
              </a:r>
            </a:p>
          </p:txBody>
        </p:sp>
        <p:sp>
          <p:nvSpPr>
            <p:cNvPr id="49" name="Rectangle 48"/>
            <p:cNvSpPr/>
            <p:nvPr/>
          </p:nvSpPr>
          <p:spPr>
            <a:xfrm>
              <a:off x="3018756" y="4023787"/>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err="1"/>
                <a:t>virtio</a:t>
              </a:r>
              <a:endParaRPr lang="en-US" sz="600" dirty="0"/>
            </a:p>
          </p:txBody>
        </p:sp>
        <p:sp>
          <p:nvSpPr>
            <p:cNvPr id="50" name="Rectangle 49"/>
            <p:cNvSpPr/>
            <p:nvPr/>
          </p:nvSpPr>
          <p:spPr>
            <a:xfrm>
              <a:off x="3767813" y="4557304"/>
              <a:ext cx="621735" cy="263307"/>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PIPELINE</a:t>
              </a:r>
            </a:p>
          </p:txBody>
        </p:sp>
        <p:sp>
          <p:nvSpPr>
            <p:cNvPr id="51" name="Rectangle 50"/>
            <p:cNvSpPr/>
            <p:nvPr/>
          </p:nvSpPr>
          <p:spPr>
            <a:xfrm>
              <a:off x="2394960" y="4879991"/>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mlx4</a:t>
              </a:r>
            </a:p>
          </p:txBody>
        </p:sp>
        <p:sp>
          <p:nvSpPr>
            <p:cNvPr id="52" name="Rectangle 51"/>
            <p:cNvSpPr/>
            <p:nvPr/>
          </p:nvSpPr>
          <p:spPr>
            <a:xfrm>
              <a:off x="3010316" y="4879991"/>
              <a:ext cx="595837" cy="258452"/>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memnic</a:t>
              </a:r>
            </a:p>
          </p:txBody>
        </p:sp>
        <p:sp>
          <p:nvSpPr>
            <p:cNvPr id="53" name="Rectangle 52"/>
            <p:cNvSpPr/>
            <p:nvPr/>
          </p:nvSpPr>
          <p:spPr>
            <a:xfrm>
              <a:off x="2712398" y="5167624"/>
              <a:ext cx="595837" cy="228691"/>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others</a:t>
              </a:r>
            </a:p>
          </p:txBody>
        </p:sp>
        <p:sp>
          <p:nvSpPr>
            <p:cNvPr id="54" name="Rectangle 53"/>
            <p:cNvSpPr/>
            <p:nvPr/>
          </p:nvSpPr>
          <p:spPr>
            <a:xfrm>
              <a:off x="3767813" y="4864151"/>
              <a:ext cx="621735" cy="263307"/>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HASH</a:t>
              </a:r>
            </a:p>
          </p:txBody>
        </p:sp>
        <p:sp>
          <p:nvSpPr>
            <p:cNvPr id="55" name="Rectangle 54"/>
            <p:cNvSpPr/>
            <p:nvPr/>
          </p:nvSpPr>
          <p:spPr>
            <a:xfrm>
              <a:off x="3720412" y="4502524"/>
              <a:ext cx="716533" cy="1539595"/>
            </a:xfrm>
            <a:prstGeom prst="rect">
              <a:avLst/>
            </a:prstGeom>
            <a:noFill/>
            <a:ln w="3175">
              <a:solidFill>
                <a:schemeClr val="accent2"/>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b" anchorCtr="1"/>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800" dirty="0">
                  <a:solidFill>
                    <a:schemeClr val="accent2"/>
                  </a:solidFill>
                </a:rPr>
                <a:t>Utilities</a:t>
              </a:r>
            </a:p>
          </p:txBody>
        </p:sp>
        <p:sp>
          <p:nvSpPr>
            <p:cNvPr id="56" name="Rectangle 55"/>
            <p:cNvSpPr/>
            <p:nvPr/>
          </p:nvSpPr>
          <p:spPr>
            <a:xfrm>
              <a:off x="3767813" y="5167624"/>
              <a:ext cx="621735" cy="263307"/>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IP Frag</a:t>
              </a:r>
            </a:p>
          </p:txBody>
        </p:sp>
        <p:sp>
          <p:nvSpPr>
            <p:cNvPr id="57" name="Rectangle 56"/>
            <p:cNvSpPr/>
            <p:nvPr/>
          </p:nvSpPr>
          <p:spPr>
            <a:xfrm>
              <a:off x="721165" y="4955768"/>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CMDLINE</a:t>
              </a:r>
            </a:p>
          </p:txBody>
        </p:sp>
        <p:sp>
          <p:nvSpPr>
            <p:cNvPr id="58" name="Rectangle 57"/>
            <p:cNvSpPr/>
            <p:nvPr/>
          </p:nvSpPr>
          <p:spPr>
            <a:xfrm>
              <a:off x="1608974" y="5067383"/>
              <a:ext cx="621735" cy="30326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JOBSTAT</a:t>
              </a:r>
            </a:p>
          </p:txBody>
        </p:sp>
        <p:sp>
          <p:nvSpPr>
            <p:cNvPr id="59" name="Rectangle 58"/>
            <p:cNvSpPr/>
            <p:nvPr/>
          </p:nvSpPr>
          <p:spPr>
            <a:xfrm>
              <a:off x="725423" y="5305449"/>
              <a:ext cx="725368" cy="314339"/>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KVARGS</a:t>
              </a:r>
            </a:p>
          </p:txBody>
        </p:sp>
        <p:sp>
          <p:nvSpPr>
            <p:cNvPr id="60" name="Rectangle 59"/>
            <p:cNvSpPr/>
            <p:nvPr/>
          </p:nvSpPr>
          <p:spPr>
            <a:xfrm>
              <a:off x="3767810" y="5471097"/>
              <a:ext cx="621735" cy="263307"/>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t>REORDER</a:t>
              </a:r>
            </a:p>
          </p:txBody>
        </p:sp>
        <p:sp>
          <p:nvSpPr>
            <p:cNvPr id="61" name="Rectangle 60"/>
            <p:cNvSpPr/>
            <p:nvPr/>
          </p:nvSpPr>
          <p:spPr>
            <a:xfrm>
              <a:off x="3778118" y="3826787"/>
              <a:ext cx="621735" cy="303268"/>
            </a:xfrm>
            <a:prstGeom prst="rect">
              <a:avLst/>
            </a:prstGeom>
            <a:solidFill>
              <a:srgbClr val="FF6666"/>
            </a:solidFill>
            <a:ln>
              <a:no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rPr>
                <a:t>TABLE</a:t>
              </a:r>
            </a:p>
          </p:txBody>
        </p:sp>
        <p:sp>
          <p:nvSpPr>
            <p:cNvPr id="62" name="TextBox 331"/>
            <p:cNvSpPr txBox="1"/>
            <p:nvPr/>
          </p:nvSpPr>
          <p:spPr>
            <a:xfrm>
              <a:off x="1857915" y="6123668"/>
              <a:ext cx="1219200" cy="281461"/>
            </a:xfrm>
            <a:prstGeom prst="rect">
              <a:avLst/>
            </a:prstGeom>
            <a:noFill/>
          </p:spPr>
          <p:txBody>
            <a:bodyPr vert="horz" wrap="none" lIns="0" tIns="0" rIns="0" bIns="0" rtlCol="0">
              <a:noAutofit/>
            </a:bodyPr>
            <a:lstStyle>
              <a:defPPr>
                <a:defRPr lang="en-US"/>
              </a:defPPr>
              <a:lvl1pPr marL="0" algn="l" defTabSz="457178" rtl="0" eaLnBrk="1" latinLnBrk="0" hangingPunct="1">
                <a:defRPr sz="1800" kern="1200">
                  <a:solidFill>
                    <a:schemeClr val="tx1"/>
                  </a:solidFill>
                  <a:latin typeface="+mn-lt"/>
                  <a:ea typeface="+mn-ea"/>
                  <a:cs typeface="+mn-cs"/>
                </a:defRPr>
              </a:lvl1pPr>
              <a:lvl2pPr marL="457178" algn="l" defTabSz="457178" rtl="0" eaLnBrk="1" latinLnBrk="0" hangingPunct="1">
                <a:defRPr sz="1800" kern="1200">
                  <a:solidFill>
                    <a:schemeClr val="tx1"/>
                  </a:solidFill>
                  <a:latin typeface="+mn-lt"/>
                  <a:ea typeface="+mn-ea"/>
                  <a:cs typeface="+mn-cs"/>
                </a:defRPr>
              </a:lvl2pPr>
              <a:lvl3pPr marL="914355" algn="l" defTabSz="457178" rtl="0" eaLnBrk="1" latinLnBrk="0" hangingPunct="1">
                <a:defRPr sz="1800" kern="1200">
                  <a:solidFill>
                    <a:schemeClr val="tx1"/>
                  </a:solidFill>
                  <a:latin typeface="+mn-lt"/>
                  <a:ea typeface="+mn-ea"/>
                  <a:cs typeface="+mn-cs"/>
                </a:defRPr>
              </a:lvl3pPr>
              <a:lvl4pPr marL="1371532" algn="l" defTabSz="457178" rtl="0" eaLnBrk="1" latinLnBrk="0" hangingPunct="1">
                <a:defRPr sz="1800" kern="1200">
                  <a:solidFill>
                    <a:schemeClr val="tx1"/>
                  </a:solidFill>
                  <a:latin typeface="+mn-lt"/>
                  <a:ea typeface="+mn-ea"/>
                  <a:cs typeface="+mn-cs"/>
                </a:defRPr>
              </a:lvl4pPr>
              <a:lvl5pPr marL="1828709" algn="l" defTabSz="457178" rtl="0" eaLnBrk="1" latinLnBrk="0" hangingPunct="1">
                <a:defRPr sz="1800" kern="1200">
                  <a:solidFill>
                    <a:schemeClr val="tx1"/>
                  </a:solidFill>
                  <a:latin typeface="+mn-lt"/>
                  <a:ea typeface="+mn-ea"/>
                  <a:cs typeface="+mn-cs"/>
                </a:defRPr>
              </a:lvl5pPr>
              <a:lvl6pPr marL="2285886" algn="l" defTabSz="457178" rtl="0" eaLnBrk="1" latinLnBrk="0" hangingPunct="1">
                <a:defRPr sz="1800" kern="1200">
                  <a:solidFill>
                    <a:schemeClr val="tx1"/>
                  </a:solidFill>
                  <a:latin typeface="+mn-lt"/>
                  <a:ea typeface="+mn-ea"/>
                  <a:cs typeface="+mn-cs"/>
                </a:defRPr>
              </a:lvl6pPr>
              <a:lvl7pPr marL="2743064" algn="l" defTabSz="457178" rtl="0" eaLnBrk="1" latinLnBrk="0" hangingPunct="1">
                <a:defRPr sz="1800" kern="1200">
                  <a:solidFill>
                    <a:schemeClr val="tx1"/>
                  </a:solidFill>
                  <a:latin typeface="+mn-lt"/>
                  <a:ea typeface="+mn-ea"/>
                  <a:cs typeface="+mn-cs"/>
                </a:defRPr>
              </a:lvl7pPr>
              <a:lvl8pPr marL="3200240" algn="l" defTabSz="457178" rtl="0" eaLnBrk="1" latinLnBrk="0" hangingPunct="1">
                <a:defRPr sz="1800" kern="1200">
                  <a:solidFill>
                    <a:schemeClr val="tx1"/>
                  </a:solidFill>
                  <a:latin typeface="+mn-lt"/>
                  <a:ea typeface="+mn-ea"/>
                  <a:cs typeface="+mn-cs"/>
                </a:defRPr>
              </a:lvl8pPr>
              <a:lvl9pPr marL="3657418" algn="l" defTabSz="457178" rtl="0" eaLnBrk="1" latinLnBrk="0" hangingPunct="1">
                <a:defRPr sz="1800" kern="1200">
                  <a:solidFill>
                    <a:schemeClr val="tx1"/>
                  </a:solidFill>
                  <a:latin typeface="+mn-lt"/>
                  <a:ea typeface="+mn-ea"/>
                  <a:cs typeface="+mn-cs"/>
                </a:defRPr>
              </a:lvl9pPr>
            </a:lstStyle>
            <a:p>
              <a:r>
                <a:rPr lang="en-US" sz="1400" b="1" dirty="0">
                  <a:solidFill>
                    <a:srgbClr val="003C71"/>
                  </a:solidFill>
                </a:rPr>
                <a:t>Legacy DPDK</a:t>
              </a:r>
            </a:p>
          </p:txBody>
        </p:sp>
        <p:sp>
          <p:nvSpPr>
            <p:cNvPr id="63" name="Rounded Rectangle 62"/>
            <p:cNvSpPr/>
            <p:nvPr/>
          </p:nvSpPr>
          <p:spPr>
            <a:xfrm>
              <a:off x="10466193" y="2661732"/>
              <a:ext cx="1004495" cy="524521"/>
            </a:xfrm>
            <a:prstGeom prst="roundRect">
              <a:avLst/>
            </a:prstGeom>
            <a:solidFill>
              <a:schemeClr val="bg1">
                <a:lumMod val="6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a:solidFill>
                    <a:schemeClr val="bg1"/>
                  </a:solidFill>
                  <a:ea typeface="Comic Sans MS" charset="0"/>
                  <a:cs typeface="Comic Sans MS" charset="0"/>
                </a:rPr>
                <a:t>Future accelerators</a:t>
              </a:r>
              <a:endParaRPr lang="en-US" sz="675" dirty="0">
                <a:solidFill>
                  <a:schemeClr val="bg1"/>
                </a:solidFill>
                <a:ea typeface="Comic Sans MS" charset="0"/>
                <a:cs typeface="Comic Sans MS" charset="0"/>
              </a:endParaRPr>
            </a:p>
          </p:txBody>
        </p:sp>
        <p:sp>
          <p:nvSpPr>
            <p:cNvPr id="64" name="Rounded Rectangle 63"/>
            <p:cNvSpPr/>
            <p:nvPr/>
          </p:nvSpPr>
          <p:spPr>
            <a:xfrm>
              <a:off x="6515435" y="2661732"/>
              <a:ext cx="1093328"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Crypto</a:t>
              </a:r>
            </a:p>
          </p:txBody>
        </p:sp>
        <p:sp>
          <p:nvSpPr>
            <p:cNvPr id="65" name="Rounded Rectangle 64"/>
            <p:cNvSpPr/>
            <p:nvPr/>
          </p:nvSpPr>
          <p:spPr>
            <a:xfrm>
              <a:off x="7657355" y="2661732"/>
              <a:ext cx="1248557"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a:solidFill>
                    <a:schemeClr val="tx1"/>
                  </a:solidFill>
                  <a:ea typeface="Comic Sans MS" charset="0"/>
                  <a:cs typeface="Comic Sans MS" charset="0"/>
                </a:rPr>
                <a:t>Programmable Classifier/Parser</a:t>
              </a:r>
              <a:endParaRPr lang="en-US" sz="675" dirty="0">
                <a:solidFill>
                  <a:schemeClr val="tx1"/>
                </a:solidFill>
                <a:ea typeface="Comic Sans MS" charset="0"/>
                <a:cs typeface="Comic Sans MS" charset="0"/>
              </a:endParaRPr>
            </a:p>
          </p:txBody>
        </p:sp>
        <p:sp>
          <p:nvSpPr>
            <p:cNvPr id="66" name="Rounded Rectangle 65"/>
            <p:cNvSpPr/>
            <p:nvPr/>
          </p:nvSpPr>
          <p:spPr>
            <a:xfrm>
              <a:off x="6926504" y="4224127"/>
              <a:ext cx="682259" cy="361008"/>
            </a:xfrm>
            <a:prstGeom prst="roundRect">
              <a:avLst/>
            </a:prstGeom>
            <a:solidFill>
              <a:srgbClr val="0000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ea typeface="Comic Sans MS" charset="0"/>
                  <a:cs typeface="Comic Sans MS" charset="0"/>
                </a:rPr>
                <a:t>HW</a:t>
              </a:r>
            </a:p>
          </p:txBody>
        </p:sp>
        <p:sp>
          <p:nvSpPr>
            <p:cNvPr id="67" name="Rounded Rectangle 66"/>
            <p:cNvSpPr/>
            <p:nvPr/>
          </p:nvSpPr>
          <p:spPr>
            <a:xfrm>
              <a:off x="6926504" y="4677616"/>
              <a:ext cx="682259" cy="352369"/>
            </a:xfrm>
            <a:prstGeom prst="roundRect">
              <a:avLst/>
            </a:prstGeom>
            <a:solidFill>
              <a:srgbClr val="FD9208"/>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bg1"/>
                  </a:solidFill>
                  <a:ea typeface="Comic Sans MS" charset="0"/>
                  <a:cs typeface="Comic Sans MS" charset="0"/>
                </a:rPr>
                <a:t>3</a:t>
              </a:r>
              <a:r>
                <a:rPr lang="en-US" sz="675" baseline="30000" dirty="0">
                  <a:solidFill>
                    <a:schemeClr val="bg1"/>
                  </a:solidFill>
                  <a:ea typeface="Comic Sans MS" charset="0"/>
                  <a:cs typeface="Comic Sans MS" charset="0"/>
                </a:rPr>
                <a:t>rd</a:t>
              </a:r>
              <a:r>
                <a:rPr lang="en-US" sz="675" dirty="0">
                  <a:solidFill>
                    <a:schemeClr val="bg1"/>
                  </a:solidFill>
                  <a:ea typeface="Comic Sans MS" charset="0"/>
                  <a:cs typeface="Comic Sans MS" charset="0"/>
                </a:rPr>
                <a:t>  Party</a:t>
              </a:r>
            </a:p>
          </p:txBody>
        </p:sp>
        <p:cxnSp>
          <p:nvCxnSpPr>
            <p:cNvPr id="68" name="Straight Arrow Connector 67"/>
            <p:cNvCxnSpPr>
              <a:endCxn id="16" idx="1"/>
            </p:cNvCxnSpPr>
            <p:nvPr/>
          </p:nvCxnSpPr>
          <p:spPr>
            <a:xfrm flipV="1">
              <a:off x="6622949" y="3964032"/>
              <a:ext cx="317127" cy="6720"/>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6622949" y="4404078"/>
              <a:ext cx="317127" cy="1"/>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6622949" y="4865501"/>
              <a:ext cx="317127" cy="1"/>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71" name="Rounded Rectangle 70"/>
            <p:cNvSpPr/>
            <p:nvPr/>
          </p:nvSpPr>
          <p:spPr>
            <a:xfrm>
              <a:off x="8090733" y="3402463"/>
              <a:ext cx="839033" cy="361008"/>
            </a:xfrm>
            <a:prstGeom prst="roundRect">
              <a:avLst/>
            </a:prstGeom>
            <a:solidFill>
              <a:srgbClr val="0000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ea typeface="Comic Sans MS" charset="0"/>
                  <a:cs typeface="Comic Sans MS" charset="0"/>
                </a:rPr>
                <a:t>GPU/FPGA</a:t>
              </a:r>
            </a:p>
          </p:txBody>
        </p:sp>
        <p:sp>
          <p:nvSpPr>
            <p:cNvPr id="72" name="Rounded Rectangle 71"/>
            <p:cNvSpPr/>
            <p:nvPr/>
          </p:nvSpPr>
          <p:spPr>
            <a:xfrm>
              <a:off x="8090733" y="3855950"/>
              <a:ext cx="618305" cy="365113"/>
            </a:xfrm>
            <a:prstGeom prst="roundRect">
              <a:avLst/>
            </a:prstGeom>
            <a:solidFill>
              <a:srgbClr val="FD9208"/>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bg1"/>
                  </a:solidFill>
                  <a:ea typeface="Comic Sans MS" charset="0"/>
                  <a:cs typeface="Comic Sans MS" charset="0"/>
                </a:rPr>
                <a:t>3</a:t>
              </a:r>
              <a:r>
                <a:rPr lang="en-US" sz="675" baseline="30000" dirty="0">
                  <a:solidFill>
                    <a:schemeClr val="bg1"/>
                  </a:solidFill>
                  <a:ea typeface="Comic Sans MS" charset="0"/>
                  <a:cs typeface="Comic Sans MS" charset="0"/>
                </a:rPr>
                <a:t>rd</a:t>
              </a:r>
              <a:r>
                <a:rPr lang="en-US" sz="675" dirty="0">
                  <a:solidFill>
                    <a:schemeClr val="bg1"/>
                  </a:solidFill>
                  <a:ea typeface="Comic Sans MS" charset="0"/>
                  <a:cs typeface="Comic Sans MS" charset="0"/>
                </a:rPr>
                <a:t>  Party</a:t>
              </a:r>
            </a:p>
          </p:txBody>
        </p:sp>
        <p:cxnSp>
          <p:nvCxnSpPr>
            <p:cNvPr id="73" name="Straight Arrow Connector 72"/>
            <p:cNvCxnSpPr/>
            <p:nvPr/>
          </p:nvCxnSpPr>
          <p:spPr>
            <a:xfrm>
              <a:off x="7787177" y="3497741"/>
              <a:ext cx="317127" cy="1"/>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7787177" y="4060777"/>
              <a:ext cx="317127" cy="1"/>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7787175" y="3189853"/>
              <a:ext cx="0" cy="870924"/>
            </a:xfrm>
            <a:prstGeom prst="line">
              <a:avLst/>
            </a:prstGeom>
            <a:ln w="12700">
              <a:solidFill>
                <a:srgbClr val="0000FF"/>
              </a:solidFill>
            </a:ln>
            <a:effectLst/>
          </p:spPr>
          <p:style>
            <a:lnRef idx="2">
              <a:schemeClr val="accent1"/>
            </a:lnRef>
            <a:fillRef idx="0">
              <a:schemeClr val="accent1"/>
            </a:fillRef>
            <a:effectRef idx="1">
              <a:schemeClr val="accent1"/>
            </a:effectRef>
            <a:fontRef idx="minor">
              <a:schemeClr val="tx1"/>
            </a:fontRef>
          </p:style>
        </p:cxnSp>
        <p:cxnSp>
          <p:nvCxnSpPr>
            <p:cNvPr id="76" name="Elbow Connector 75"/>
            <p:cNvCxnSpPr/>
            <p:nvPr/>
          </p:nvCxnSpPr>
          <p:spPr>
            <a:xfrm rot="5400000">
              <a:off x="6198945" y="3673285"/>
              <a:ext cx="2072595" cy="1098529"/>
            </a:xfrm>
            <a:prstGeom prst="bentConnector3">
              <a:avLst>
                <a:gd name="adj1" fmla="val 99838"/>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77" name="Rounded Rectangle 76"/>
            <p:cNvSpPr/>
            <p:nvPr/>
          </p:nvSpPr>
          <p:spPr>
            <a:xfrm>
              <a:off x="6003717" y="5040408"/>
              <a:ext cx="682259" cy="368469"/>
            </a:xfrm>
            <a:prstGeom prst="roundRect">
              <a:avLst/>
            </a:prstGeom>
            <a:solidFill>
              <a:schemeClr val="accent1">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endParaRPr lang="en-US" sz="525" dirty="0">
                <a:solidFill>
                  <a:schemeClr val="bg1"/>
                </a:solidFill>
                <a:ea typeface="Comic Sans MS" charset="0"/>
                <a:cs typeface="Comic Sans MS" charset="0"/>
              </a:endParaRPr>
            </a:p>
          </p:txBody>
        </p:sp>
        <p:sp>
          <p:nvSpPr>
            <p:cNvPr id="78" name="Rounded Rectangle 77"/>
            <p:cNvSpPr/>
            <p:nvPr/>
          </p:nvSpPr>
          <p:spPr>
            <a:xfrm>
              <a:off x="5915021" y="4937984"/>
              <a:ext cx="682259" cy="368469"/>
            </a:xfrm>
            <a:prstGeom prst="roundRect">
              <a:avLst/>
            </a:prstGeom>
            <a:solidFill>
              <a:schemeClr val="accent1">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endParaRPr lang="en-US" sz="525" dirty="0">
                <a:solidFill>
                  <a:schemeClr val="bg1"/>
                </a:solidFill>
                <a:ea typeface="Comic Sans MS" charset="0"/>
                <a:cs typeface="Comic Sans MS" charset="0"/>
              </a:endParaRPr>
            </a:p>
          </p:txBody>
        </p:sp>
        <p:sp>
          <p:nvSpPr>
            <p:cNvPr id="79" name="Rounded Rectangle 78"/>
            <p:cNvSpPr/>
            <p:nvPr/>
          </p:nvSpPr>
          <p:spPr>
            <a:xfrm>
              <a:off x="5801424" y="4861331"/>
              <a:ext cx="682259" cy="368469"/>
            </a:xfrm>
            <a:prstGeom prst="roundRect">
              <a:avLst/>
            </a:prstGeom>
            <a:solidFill>
              <a:schemeClr val="accent1">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dirty="0">
                  <a:solidFill>
                    <a:schemeClr val="bg1"/>
                  </a:solidFill>
                  <a:ea typeface="Comic Sans MS" charset="0"/>
                  <a:cs typeface="Comic Sans MS" charset="0"/>
                </a:rPr>
                <a:t>SoC PMD</a:t>
              </a:r>
            </a:p>
          </p:txBody>
        </p:sp>
        <p:sp>
          <p:nvSpPr>
            <p:cNvPr id="80" name="Rectangle 79"/>
            <p:cNvSpPr/>
            <p:nvPr/>
          </p:nvSpPr>
          <p:spPr>
            <a:xfrm>
              <a:off x="5043869" y="4898146"/>
              <a:ext cx="621735" cy="429748"/>
            </a:xfrm>
            <a:prstGeom prst="rect">
              <a:avLst/>
            </a:prstGeom>
            <a:solidFill>
              <a:srgbClr val="FFFF9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0958" tIns="60958" rIns="60958" bIns="60958" rtlCol="0" anchor="ct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525" dirty="0">
                  <a:solidFill>
                    <a:schemeClr val="tx1"/>
                  </a:solidFill>
                  <a:ea typeface="Comic Sans MS" charset="0"/>
                  <a:cs typeface="Comic Sans MS" charset="0"/>
                </a:rPr>
                <a:t>External </a:t>
              </a:r>
              <a:r>
                <a:rPr lang="en-US" sz="525" dirty="0" smtClean="0">
                  <a:solidFill>
                    <a:schemeClr val="tx1"/>
                  </a:solidFill>
                  <a:ea typeface="Comic Sans MS" charset="0"/>
                  <a:cs typeface="Comic Sans MS" charset="0"/>
                </a:rPr>
                <a:t>mempool manager</a:t>
              </a:r>
              <a:endParaRPr lang="en-US" sz="525" dirty="0">
                <a:solidFill>
                  <a:schemeClr val="tx1"/>
                </a:solidFill>
                <a:ea typeface="Comic Sans MS" charset="0"/>
                <a:cs typeface="Comic Sans MS" charset="0"/>
              </a:endParaRPr>
            </a:p>
          </p:txBody>
        </p:sp>
        <p:sp>
          <p:nvSpPr>
            <p:cNvPr id="81" name="Rounded Rectangle 80"/>
            <p:cNvSpPr/>
            <p:nvPr/>
          </p:nvSpPr>
          <p:spPr>
            <a:xfrm>
              <a:off x="5040397" y="5664354"/>
              <a:ext cx="682259" cy="368469"/>
            </a:xfrm>
            <a:prstGeom prst="roundRect">
              <a:avLst/>
            </a:prstGeom>
            <a:solidFill>
              <a:schemeClr val="accent3">
                <a:lumMod val="7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bg1"/>
                  </a:solidFill>
                  <a:ea typeface="Comic Sans MS" charset="0"/>
                  <a:cs typeface="Comic Sans MS" charset="0"/>
                </a:rPr>
                <a:t>SoC HW</a:t>
              </a:r>
            </a:p>
          </p:txBody>
        </p:sp>
        <p:cxnSp>
          <p:nvCxnSpPr>
            <p:cNvPr id="82" name="Straight Arrow Connector 81"/>
            <p:cNvCxnSpPr>
              <a:endCxn id="94" idx="0"/>
            </p:cNvCxnSpPr>
            <p:nvPr/>
          </p:nvCxnSpPr>
          <p:spPr>
            <a:xfrm>
              <a:off x="5371652" y="5351753"/>
              <a:ext cx="9875" cy="312600"/>
            </a:xfrm>
            <a:prstGeom prst="straightConnector1">
              <a:avLst/>
            </a:prstGeom>
            <a:ln w="3175">
              <a:solidFill>
                <a:srgbClr val="0000FF"/>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83" name="Elbow Connector 82"/>
            <p:cNvCxnSpPr>
              <a:stCxn id="90" idx="2"/>
              <a:endCxn id="94" idx="3"/>
            </p:cNvCxnSpPr>
            <p:nvPr/>
          </p:nvCxnSpPr>
          <p:spPr>
            <a:xfrm rot="5400000">
              <a:off x="5813898" y="5317636"/>
              <a:ext cx="439711" cy="622192"/>
            </a:xfrm>
            <a:prstGeom prst="bentConnector2">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84" name="Rounded Rectangle 83"/>
            <p:cNvSpPr/>
            <p:nvPr/>
          </p:nvSpPr>
          <p:spPr>
            <a:xfrm>
              <a:off x="4989590" y="4786893"/>
              <a:ext cx="1766588" cy="1504259"/>
            </a:xfrm>
            <a:prstGeom prst="roundRect">
              <a:avLst>
                <a:gd name="adj" fmla="val 8226"/>
              </a:avLst>
            </a:prstGeom>
            <a:noFill/>
            <a:ln>
              <a:solidFill>
                <a:srgbClr val="0000FF"/>
              </a:solidFill>
              <a:prstDash val="sysDash"/>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b" anchorCtr="0"/>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SOC model</a:t>
              </a:r>
            </a:p>
          </p:txBody>
        </p:sp>
        <p:cxnSp>
          <p:nvCxnSpPr>
            <p:cNvPr id="85" name="Elbow Connector 84"/>
            <p:cNvCxnSpPr>
              <a:stCxn id="44" idx="0"/>
              <a:endCxn id="92" idx="0"/>
            </p:cNvCxnSpPr>
            <p:nvPr/>
          </p:nvCxnSpPr>
          <p:spPr>
            <a:xfrm rot="16200000" flipH="1">
              <a:off x="3545392" y="2264169"/>
              <a:ext cx="2051867" cy="3142456"/>
            </a:xfrm>
            <a:prstGeom prst="bentConnector3">
              <a:avLst>
                <a:gd name="adj1" fmla="val -9078"/>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86" name="Rounded Rectangle 85"/>
            <p:cNvSpPr/>
            <p:nvPr/>
          </p:nvSpPr>
          <p:spPr>
            <a:xfrm>
              <a:off x="4751095" y="1705025"/>
              <a:ext cx="832388" cy="528121"/>
            </a:xfrm>
            <a:prstGeom prst="roundRect">
              <a:avLst/>
            </a:prstGeom>
            <a:solidFill>
              <a:srgbClr val="00B0F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a:solidFill>
                    <a:schemeClr val="tx1"/>
                  </a:solidFill>
                  <a:ea typeface="Comic Sans MS" charset="0"/>
                  <a:cs typeface="Comic Sans MS" charset="0"/>
                </a:rPr>
                <a:t>VNF Apps</a:t>
              </a:r>
              <a:endParaRPr lang="en-US" sz="675" dirty="0">
                <a:solidFill>
                  <a:schemeClr val="tx1"/>
                </a:solidFill>
                <a:ea typeface="Comic Sans MS" charset="0"/>
                <a:cs typeface="Comic Sans MS" charset="0"/>
              </a:endParaRPr>
            </a:p>
          </p:txBody>
        </p:sp>
        <p:sp>
          <p:nvSpPr>
            <p:cNvPr id="87" name="TextBox 473"/>
            <p:cNvSpPr txBox="1"/>
            <p:nvPr/>
          </p:nvSpPr>
          <p:spPr>
            <a:xfrm>
              <a:off x="6947882" y="6134307"/>
              <a:ext cx="3851188" cy="280877"/>
            </a:xfrm>
            <a:prstGeom prst="rect">
              <a:avLst/>
            </a:prstGeom>
            <a:noFill/>
          </p:spPr>
          <p:txBody>
            <a:bodyPr vert="horz" wrap="none" lIns="0" tIns="0" rIns="0" bIns="0" rtlCol="0">
              <a:noAutofit/>
            </a:bodyPr>
            <a:lstStyle>
              <a:defPPr>
                <a:defRPr lang="en-US"/>
              </a:defPPr>
              <a:lvl1pPr marL="0" algn="l" defTabSz="457178" rtl="0" eaLnBrk="1" latinLnBrk="0" hangingPunct="1">
                <a:defRPr sz="1800" kern="1200">
                  <a:solidFill>
                    <a:schemeClr val="tx1"/>
                  </a:solidFill>
                  <a:latin typeface="+mn-lt"/>
                  <a:ea typeface="+mn-ea"/>
                  <a:cs typeface="+mn-cs"/>
                </a:defRPr>
              </a:lvl1pPr>
              <a:lvl2pPr marL="457178" algn="l" defTabSz="457178" rtl="0" eaLnBrk="1" latinLnBrk="0" hangingPunct="1">
                <a:defRPr sz="1800" kern="1200">
                  <a:solidFill>
                    <a:schemeClr val="tx1"/>
                  </a:solidFill>
                  <a:latin typeface="+mn-lt"/>
                  <a:ea typeface="+mn-ea"/>
                  <a:cs typeface="+mn-cs"/>
                </a:defRPr>
              </a:lvl2pPr>
              <a:lvl3pPr marL="914355" algn="l" defTabSz="457178" rtl="0" eaLnBrk="1" latinLnBrk="0" hangingPunct="1">
                <a:defRPr sz="1800" kern="1200">
                  <a:solidFill>
                    <a:schemeClr val="tx1"/>
                  </a:solidFill>
                  <a:latin typeface="+mn-lt"/>
                  <a:ea typeface="+mn-ea"/>
                  <a:cs typeface="+mn-cs"/>
                </a:defRPr>
              </a:lvl3pPr>
              <a:lvl4pPr marL="1371532" algn="l" defTabSz="457178" rtl="0" eaLnBrk="1" latinLnBrk="0" hangingPunct="1">
                <a:defRPr sz="1800" kern="1200">
                  <a:solidFill>
                    <a:schemeClr val="tx1"/>
                  </a:solidFill>
                  <a:latin typeface="+mn-lt"/>
                  <a:ea typeface="+mn-ea"/>
                  <a:cs typeface="+mn-cs"/>
                </a:defRPr>
              </a:lvl4pPr>
              <a:lvl5pPr marL="1828709" algn="l" defTabSz="457178" rtl="0" eaLnBrk="1" latinLnBrk="0" hangingPunct="1">
                <a:defRPr sz="1800" kern="1200">
                  <a:solidFill>
                    <a:schemeClr val="tx1"/>
                  </a:solidFill>
                  <a:latin typeface="+mn-lt"/>
                  <a:ea typeface="+mn-ea"/>
                  <a:cs typeface="+mn-cs"/>
                </a:defRPr>
              </a:lvl5pPr>
              <a:lvl6pPr marL="2285886" algn="l" defTabSz="457178" rtl="0" eaLnBrk="1" latinLnBrk="0" hangingPunct="1">
                <a:defRPr sz="1800" kern="1200">
                  <a:solidFill>
                    <a:schemeClr val="tx1"/>
                  </a:solidFill>
                  <a:latin typeface="+mn-lt"/>
                  <a:ea typeface="+mn-ea"/>
                  <a:cs typeface="+mn-cs"/>
                </a:defRPr>
              </a:lvl6pPr>
              <a:lvl7pPr marL="2743064" algn="l" defTabSz="457178" rtl="0" eaLnBrk="1" latinLnBrk="0" hangingPunct="1">
                <a:defRPr sz="1800" kern="1200">
                  <a:solidFill>
                    <a:schemeClr val="tx1"/>
                  </a:solidFill>
                  <a:latin typeface="+mn-lt"/>
                  <a:ea typeface="+mn-ea"/>
                  <a:cs typeface="+mn-cs"/>
                </a:defRPr>
              </a:lvl7pPr>
              <a:lvl8pPr marL="3200240" algn="l" defTabSz="457178" rtl="0" eaLnBrk="1" latinLnBrk="0" hangingPunct="1">
                <a:defRPr sz="1800" kern="1200">
                  <a:solidFill>
                    <a:schemeClr val="tx1"/>
                  </a:solidFill>
                  <a:latin typeface="+mn-lt"/>
                  <a:ea typeface="+mn-ea"/>
                  <a:cs typeface="+mn-cs"/>
                </a:defRPr>
              </a:lvl8pPr>
              <a:lvl9pPr marL="3657418" algn="l" defTabSz="457178" rtl="0" eaLnBrk="1" latinLnBrk="0" hangingPunct="1">
                <a:defRPr sz="1800" kern="1200">
                  <a:solidFill>
                    <a:schemeClr val="tx1"/>
                  </a:solidFill>
                  <a:latin typeface="+mn-lt"/>
                  <a:ea typeface="+mn-ea"/>
                  <a:cs typeface="+mn-cs"/>
                </a:defRPr>
              </a:lvl9pPr>
            </a:lstStyle>
            <a:p>
              <a:r>
                <a:rPr lang="en-US" sz="1400" b="1" dirty="0">
                  <a:solidFill>
                    <a:srgbClr val="003C71"/>
                  </a:solidFill>
                </a:rPr>
                <a:t>DPDK Acceleration Enhancements</a:t>
              </a:r>
            </a:p>
          </p:txBody>
        </p:sp>
        <p:sp>
          <p:nvSpPr>
            <p:cNvPr id="88" name="TextBox 476"/>
            <p:cNvSpPr txBox="1"/>
            <p:nvPr/>
          </p:nvSpPr>
          <p:spPr>
            <a:xfrm>
              <a:off x="5071639" y="1166434"/>
              <a:ext cx="2048724" cy="293269"/>
            </a:xfrm>
            <a:prstGeom prst="rect">
              <a:avLst/>
            </a:prstGeom>
            <a:noFill/>
          </p:spPr>
          <p:txBody>
            <a:bodyPr vert="horz" wrap="none" lIns="0" tIns="0" rIns="0" bIns="0" rtlCol="0">
              <a:noAutofit/>
            </a:bodyPr>
            <a:lstStyle>
              <a:defPPr>
                <a:defRPr lang="en-US"/>
              </a:defPPr>
              <a:lvl1pPr marL="0" algn="l" defTabSz="457178" rtl="0" eaLnBrk="1" latinLnBrk="0" hangingPunct="1">
                <a:defRPr sz="1800" kern="1200">
                  <a:solidFill>
                    <a:schemeClr val="tx1"/>
                  </a:solidFill>
                  <a:latin typeface="+mn-lt"/>
                  <a:ea typeface="+mn-ea"/>
                  <a:cs typeface="+mn-cs"/>
                </a:defRPr>
              </a:lvl1pPr>
              <a:lvl2pPr marL="457178" algn="l" defTabSz="457178" rtl="0" eaLnBrk="1" latinLnBrk="0" hangingPunct="1">
                <a:defRPr sz="1800" kern="1200">
                  <a:solidFill>
                    <a:schemeClr val="tx1"/>
                  </a:solidFill>
                  <a:latin typeface="+mn-lt"/>
                  <a:ea typeface="+mn-ea"/>
                  <a:cs typeface="+mn-cs"/>
                </a:defRPr>
              </a:lvl2pPr>
              <a:lvl3pPr marL="914355" algn="l" defTabSz="457178" rtl="0" eaLnBrk="1" latinLnBrk="0" hangingPunct="1">
                <a:defRPr sz="1800" kern="1200">
                  <a:solidFill>
                    <a:schemeClr val="tx1"/>
                  </a:solidFill>
                  <a:latin typeface="+mn-lt"/>
                  <a:ea typeface="+mn-ea"/>
                  <a:cs typeface="+mn-cs"/>
                </a:defRPr>
              </a:lvl3pPr>
              <a:lvl4pPr marL="1371532" algn="l" defTabSz="457178" rtl="0" eaLnBrk="1" latinLnBrk="0" hangingPunct="1">
                <a:defRPr sz="1800" kern="1200">
                  <a:solidFill>
                    <a:schemeClr val="tx1"/>
                  </a:solidFill>
                  <a:latin typeface="+mn-lt"/>
                  <a:ea typeface="+mn-ea"/>
                  <a:cs typeface="+mn-cs"/>
                </a:defRPr>
              </a:lvl4pPr>
              <a:lvl5pPr marL="1828709" algn="l" defTabSz="457178" rtl="0" eaLnBrk="1" latinLnBrk="0" hangingPunct="1">
                <a:defRPr sz="1800" kern="1200">
                  <a:solidFill>
                    <a:schemeClr val="tx1"/>
                  </a:solidFill>
                  <a:latin typeface="+mn-lt"/>
                  <a:ea typeface="+mn-ea"/>
                  <a:cs typeface="+mn-cs"/>
                </a:defRPr>
              </a:lvl5pPr>
              <a:lvl6pPr marL="2285886" algn="l" defTabSz="457178" rtl="0" eaLnBrk="1" latinLnBrk="0" hangingPunct="1">
                <a:defRPr sz="1800" kern="1200">
                  <a:solidFill>
                    <a:schemeClr val="tx1"/>
                  </a:solidFill>
                  <a:latin typeface="+mn-lt"/>
                  <a:ea typeface="+mn-ea"/>
                  <a:cs typeface="+mn-cs"/>
                </a:defRPr>
              </a:lvl6pPr>
              <a:lvl7pPr marL="2743064" algn="l" defTabSz="457178" rtl="0" eaLnBrk="1" latinLnBrk="0" hangingPunct="1">
                <a:defRPr sz="1800" kern="1200">
                  <a:solidFill>
                    <a:schemeClr val="tx1"/>
                  </a:solidFill>
                  <a:latin typeface="+mn-lt"/>
                  <a:ea typeface="+mn-ea"/>
                  <a:cs typeface="+mn-cs"/>
                </a:defRPr>
              </a:lvl7pPr>
              <a:lvl8pPr marL="3200240" algn="l" defTabSz="457178" rtl="0" eaLnBrk="1" latinLnBrk="0" hangingPunct="1">
                <a:defRPr sz="1800" kern="1200">
                  <a:solidFill>
                    <a:schemeClr val="tx1"/>
                  </a:solidFill>
                  <a:latin typeface="+mn-lt"/>
                  <a:ea typeface="+mn-ea"/>
                  <a:cs typeface="+mn-cs"/>
                </a:defRPr>
              </a:lvl8pPr>
              <a:lvl9pPr marL="3657418" algn="l" defTabSz="457178" rtl="0" eaLnBrk="1" latinLnBrk="0" hangingPunct="1">
                <a:defRPr sz="1800" kern="1200">
                  <a:solidFill>
                    <a:schemeClr val="tx1"/>
                  </a:solidFill>
                  <a:latin typeface="+mn-lt"/>
                  <a:ea typeface="+mn-ea"/>
                  <a:cs typeface="+mn-cs"/>
                </a:defRPr>
              </a:lvl9pPr>
            </a:lstStyle>
            <a:p>
              <a:pPr algn="ctr"/>
              <a:r>
                <a:rPr lang="en-US" sz="1400" b="1" dirty="0">
                  <a:solidFill>
                    <a:srgbClr val="003C71"/>
                  </a:solidFill>
                </a:rPr>
                <a:t>DPDK Framework</a:t>
              </a:r>
            </a:p>
          </p:txBody>
        </p:sp>
        <p:sp>
          <p:nvSpPr>
            <p:cNvPr id="89" name="Rounded Rectangle 88"/>
            <p:cNvSpPr/>
            <p:nvPr/>
          </p:nvSpPr>
          <p:spPr>
            <a:xfrm>
              <a:off x="10486560" y="1647827"/>
              <a:ext cx="1116185" cy="585319"/>
            </a:xfrm>
            <a:prstGeom prst="roundRect">
              <a:avLst/>
            </a:prstGeom>
            <a:solidFill>
              <a:schemeClr val="accent6">
                <a:lumMod val="40000"/>
                <a:lumOff val="6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Network Stacks</a:t>
              </a:r>
            </a:p>
            <a:p>
              <a:pPr algn="ctr"/>
              <a:r>
                <a:rPr lang="en-US" sz="675" dirty="0">
                  <a:solidFill>
                    <a:schemeClr val="tx1"/>
                  </a:solidFill>
                  <a:ea typeface="Comic Sans MS" charset="0"/>
                  <a:cs typeface="Comic Sans MS" charset="0"/>
                </a:rPr>
                <a:t>libUNS, mTCP, SeaStar, libuinet, TLDK, </a:t>
              </a:r>
              <a:r>
                <a:rPr lang="is-IS" sz="675" dirty="0">
                  <a:solidFill>
                    <a:schemeClr val="tx1"/>
                  </a:solidFill>
                  <a:ea typeface="Comic Sans MS" charset="0"/>
                  <a:cs typeface="Comic Sans MS" charset="0"/>
                </a:rPr>
                <a:t>…</a:t>
              </a:r>
              <a:endParaRPr lang="en-US" sz="675" dirty="0">
                <a:solidFill>
                  <a:schemeClr val="tx1"/>
                </a:solidFill>
                <a:ea typeface="Comic Sans MS" charset="0"/>
                <a:cs typeface="Comic Sans MS" charset="0"/>
              </a:endParaRPr>
            </a:p>
          </p:txBody>
        </p:sp>
        <p:cxnSp>
          <p:nvCxnSpPr>
            <p:cNvPr id="90" name="Elbow Connector 89"/>
            <p:cNvCxnSpPr>
              <a:endCxn id="92" idx="3"/>
            </p:cNvCxnSpPr>
            <p:nvPr/>
          </p:nvCxnSpPr>
          <p:spPr>
            <a:xfrm rot="5400000">
              <a:off x="5621624" y="4048312"/>
              <a:ext cx="1859313" cy="135192"/>
            </a:xfrm>
            <a:prstGeom prst="bentConnector2">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6618875" y="3631874"/>
              <a:ext cx="1471856" cy="6751"/>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92" name="Rounded Rectangle 91"/>
            <p:cNvSpPr/>
            <p:nvPr/>
          </p:nvSpPr>
          <p:spPr>
            <a:xfrm>
              <a:off x="8951097" y="2663758"/>
              <a:ext cx="980084"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a:solidFill>
                    <a:schemeClr val="tx1"/>
                  </a:solidFill>
                  <a:ea typeface="Comic Sans MS" charset="0"/>
                  <a:cs typeface="Comic Sans MS" charset="0"/>
                </a:rPr>
                <a:t>Compression</a:t>
              </a:r>
              <a:endParaRPr lang="en-US" sz="675" dirty="0">
                <a:solidFill>
                  <a:schemeClr val="tx1"/>
                </a:solidFill>
                <a:ea typeface="Comic Sans MS" charset="0"/>
                <a:cs typeface="Comic Sans MS" charset="0"/>
              </a:endParaRPr>
            </a:p>
          </p:txBody>
        </p:sp>
        <p:cxnSp>
          <p:nvCxnSpPr>
            <p:cNvPr id="93" name="Elbow Connector 92"/>
            <p:cNvCxnSpPr/>
            <p:nvPr/>
          </p:nvCxnSpPr>
          <p:spPr>
            <a:xfrm rot="10800000" flipV="1">
              <a:off x="6680301" y="3187458"/>
              <a:ext cx="2441108" cy="2164295"/>
            </a:xfrm>
            <a:prstGeom prst="bentConnector3">
              <a:avLst>
                <a:gd name="adj1" fmla="val 164"/>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94" name="Rounded Rectangle 93"/>
            <p:cNvSpPr/>
            <p:nvPr/>
          </p:nvSpPr>
          <p:spPr>
            <a:xfrm>
              <a:off x="9392386" y="3863248"/>
              <a:ext cx="618305" cy="365113"/>
            </a:xfrm>
            <a:prstGeom prst="roundRect">
              <a:avLst/>
            </a:prstGeom>
            <a:solidFill>
              <a:srgbClr val="FD9208"/>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bg1"/>
                  </a:solidFill>
                  <a:ea typeface="Comic Sans MS" charset="0"/>
                  <a:cs typeface="Comic Sans MS" charset="0"/>
                </a:rPr>
                <a:t>3</a:t>
              </a:r>
              <a:r>
                <a:rPr lang="en-US" sz="675" baseline="30000" dirty="0">
                  <a:solidFill>
                    <a:schemeClr val="bg1"/>
                  </a:solidFill>
                  <a:ea typeface="Comic Sans MS" charset="0"/>
                  <a:cs typeface="Comic Sans MS" charset="0"/>
                </a:rPr>
                <a:t>rd</a:t>
              </a:r>
              <a:r>
                <a:rPr lang="en-US" sz="675" dirty="0">
                  <a:solidFill>
                    <a:schemeClr val="bg1"/>
                  </a:solidFill>
                  <a:ea typeface="Comic Sans MS" charset="0"/>
                  <a:cs typeface="Comic Sans MS" charset="0"/>
                </a:rPr>
                <a:t>  Party</a:t>
              </a:r>
            </a:p>
          </p:txBody>
        </p:sp>
        <p:cxnSp>
          <p:nvCxnSpPr>
            <p:cNvPr id="95" name="Straight Arrow Connector 94"/>
            <p:cNvCxnSpPr/>
            <p:nvPr/>
          </p:nvCxnSpPr>
          <p:spPr>
            <a:xfrm>
              <a:off x="9107838" y="4067648"/>
              <a:ext cx="317127" cy="1"/>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96" name="Rounded Rectangle 95"/>
            <p:cNvSpPr/>
            <p:nvPr/>
          </p:nvSpPr>
          <p:spPr>
            <a:xfrm>
              <a:off x="9392385" y="3375655"/>
              <a:ext cx="727451" cy="361008"/>
            </a:xfrm>
            <a:prstGeom prst="roundRect">
              <a:avLst/>
            </a:prstGeom>
            <a:solidFill>
              <a:srgbClr val="0000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00">
                  <a:solidFill>
                    <a:schemeClr val="bg1"/>
                  </a:solidFill>
                  <a:ea typeface="Comic Sans MS" charset="0"/>
                  <a:cs typeface="Comic Sans MS" charset="0"/>
                </a:rPr>
                <a:t>HW/SW</a:t>
              </a:r>
              <a:endParaRPr lang="en-US" sz="600" dirty="0">
                <a:solidFill>
                  <a:schemeClr val="bg1"/>
                </a:solidFill>
                <a:ea typeface="Comic Sans MS" charset="0"/>
                <a:cs typeface="Comic Sans MS" charset="0"/>
              </a:endParaRPr>
            </a:p>
          </p:txBody>
        </p:sp>
        <p:cxnSp>
          <p:nvCxnSpPr>
            <p:cNvPr id="97" name="Straight Arrow Connector 96"/>
            <p:cNvCxnSpPr/>
            <p:nvPr/>
          </p:nvCxnSpPr>
          <p:spPr>
            <a:xfrm>
              <a:off x="9109169" y="3575985"/>
              <a:ext cx="317127" cy="1"/>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flipH="1">
              <a:off x="8935929" y="3518860"/>
              <a:ext cx="185481" cy="0"/>
            </a:xfrm>
            <a:prstGeom prst="straightConnector1">
              <a:avLst/>
            </a:prstGeom>
            <a:ln w="12700" cap="rnd" cmpd="sng">
              <a:solidFill>
                <a:srgbClr val="0000FF"/>
              </a:solidFill>
              <a:headEnd w="lg" len="lg"/>
              <a:tailEnd type="triangle" w="med" len="med"/>
            </a:ln>
          </p:spPr>
          <p:style>
            <a:lnRef idx="1">
              <a:schemeClr val="accent1"/>
            </a:lnRef>
            <a:fillRef idx="0">
              <a:schemeClr val="accent1"/>
            </a:fillRef>
            <a:effectRef idx="0">
              <a:schemeClr val="accent1"/>
            </a:effectRef>
            <a:fontRef idx="minor">
              <a:schemeClr val="tx1"/>
            </a:fontRef>
          </p:style>
        </p:cxnSp>
        <p:sp>
          <p:nvSpPr>
            <p:cNvPr id="99" name="Rounded Rectangle 98"/>
            <p:cNvSpPr/>
            <p:nvPr/>
          </p:nvSpPr>
          <p:spPr>
            <a:xfrm>
              <a:off x="8161820" y="1707922"/>
              <a:ext cx="618165"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a:solidFill>
                    <a:schemeClr val="tx1"/>
                  </a:solidFill>
                  <a:ea typeface="Comic Sans MS" charset="0"/>
                  <a:cs typeface="Comic Sans MS" charset="0"/>
                </a:rPr>
                <a:t>IPSec</a:t>
              </a:r>
              <a:endParaRPr lang="en-US" sz="675" dirty="0">
                <a:solidFill>
                  <a:schemeClr val="tx1"/>
                </a:solidFill>
                <a:ea typeface="Comic Sans MS" charset="0"/>
                <a:cs typeface="Comic Sans MS" charset="0"/>
              </a:endParaRPr>
            </a:p>
          </p:txBody>
        </p:sp>
        <p:sp>
          <p:nvSpPr>
            <p:cNvPr id="100" name="Rounded Rectangle 99"/>
            <p:cNvSpPr/>
            <p:nvPr/>
          </p:nvSpPr>
          <p:spPr>
            <a:xfrm>
              <a:off x="8812325" y="1700793"/>
              <a:ext cx="736644"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DPI </a:t>
              </a:r>
              <a:r>
                <a:rPr lang="en-US" sz="675">
                  <a:solidFill>
                    <a:schemeClr val="tx1"/>
                  </a:solidFill>
                  <a:ea typeface="Comic Sans MS" charset="0"/>
                  <a:cs typeface="Comic Sans MS" charset="0"/>
                </a:rPr>
                <a:t>Hyperscan</a:t>
              </a:r>
              <a:endParaRPr lang="en-US" sz="675" dirty="0">
                <a:solidFill>
                  <a:schemeClr val="tx1"/>
                </a:solidFill>
                <a:ea typeface="Comic Sans MS" charset="0"/>
                <a:cs typeface="Comic Sans MS" charset="0"/>
              </a:endParaRPr>
            </a:p>
          </p:txBody>
        </p:sp>
        <p:sp>
          <p:nvSpPr>
            <p:cNvPr id="101" name="Rounded Rectangle 100"/>
            <p:cNvSpPr/>
            <p:nvPr/>
          </p:nvSpPr>
          <p:spPr>
            <a:xfrm>
              <a:off x="9578155" y="1693240"/>
              <a:ext cx="736644" cy="528121"/>
            </a:xfrm>
            <a:prstGeom prst="roundRect">
              <a:avLst/>
            </a:prstGeom>
            <a:solidFill>
              <a:schemeClr val="accent1">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45720" tIns="45720" rIns="45720" bIns="45720" numCol="1" spcCol="0" rtlCol="0" fromWordArt="0" anchor="ctr" anchorCtr="0" forceAA="0" compatLnSpc="1">
              <a:prstTxWarp prst="textNoShape">
                <a:avLst/>
              </a:prstTxWarp>
              <a:noAutofit/>
            </a:bodyPr>
            <a:lstStyle>
              <a:defPPr>
                <a:defRPr lang="en-US"/>
              </a:defPPr>
              <a:lvl1pPr marL="0" algn="l" defTabSz="457178" rtl="0" eaLnBrk="1" latinLnBrk="0" hangingPunct="1">
                <a:defRPr sz="1800" kern="1200">
                  <a:solidFill>
                    <a:schemeClr val="lt1"/>
                  </a:solidFill>
                  <a:latin typeface="+mn-lt"/>
                  <a:ea typeface="+mn-ea"/>
                  <a:cs typeface="+mn-cs"/>
                </a:defRPr>
              </a:lvl1pPr>
              <a:lvl2pPr marL="457178" algn="l" defTabSz="457178" rtl="0" eaLnBrk="1" latinLnBrk="0" hangingPunct="1">
                <a:defRPr sz="1800" kern="1200">
                  <a:solidFill>
                    <a:schemeClr val="lt1"/>
                  </a:solidFill>
                  <a:latin typeface="+mn-lt"/>
                  <a:ea typeface="+mn-ea"/>
                  <a:cs typeface="+mn-cs"/>
                </a:defRPr>
              </a:lvl2pPr>
              <a:lvl3pPr marL="914355" algn="l" defTabSz="457178" rtl="0" eaLnBrk="1" latinLnBrk="0" hangingPunct="1">
                <a:defRPr sz="1800" kern="1200">
                  <a:solidFill>
                    <a:schemeClr val="lt1"/>
                  </a:solidFill>
                  <a:latin typeface="+mn-lt"/>
                  <a:ea typeface="+mn-ea"/>
                  <a:cs typeface="+mn-cs"/>
                </a:defRPr>
              </a:lvl3pPr>
              <a:lvl4pPr marL="1371532" algn="l" defTabSz="457178" rtl="0" eaLnBrk="1" latinLnBrk="0" hangingPunct="1">
                <a:defRPr sz="1800" kern="1200">
                  <a:solidFill>
                    <a:schemeClr val="lt1"/>
                  </a:solidFill>
                  <a:latin typeface="+mn-lt"/>
                  <a:ea typeface="+mn-ea"/>
                  <a:cs typeface="+mn-cs"/>
                </a:defRPr>
              </a:lvl4pPr>
              <a:lvl5pPr marL="1828709" algn="l" defTabSz="457178" rtl="0" eaLnBrk="1" latinLnBrk="0" hangingPunct="1">
                <a:defRPr sz="1800" kern="1200">
                  <a:solidFill>
                    <a:schemeClr val="lt1"/>
                  </a:solidFill>
                  <a:latin typeface="+mn-lt"/>
                  <a:ea typeface="+mn-ea"/>
                  <a:cs typeface="+mn-cs"/>
                </a:defRPr>
              </a:lvl5pPr>
              <a:lvl6pPr marL="2285886" algn="l" defTabSz="457178" rtl="0" eaLnBrk="1" latinLnBrk="0" hangingPunct="1">
                <a:defRPr sz="1800" kern="1200">
                  <a:solidFill>
                    <a:schemeClr val="lt1"/>
                  </a:solidFill>
                  <a:latin typeface="+mn-lt"/>
                  <a:ea typeface="+mn-ea"/>
                  <a:cs typeface="+mn-cs"/>
                </a:defRPr>
              </a:lvl6pPr>
              <a:lvl7pPr marL="2743064" algn="l" defTabSz="457178" rtl="0" eaLnBrk="1" latinLnBrk="0" hangingPunct="1">
                <a:defRPr sz="1800" kern="1200">
                  <a:solidFill>
                    <a:schemeClr val="lt1"/>
                  </a:solidFill>
                  <a:latin typeface="+mn-lt"/>
                  <a:ea typeface="+mn-ea"/>
                  <a:cs typeface="+mn-cs"/>
                </a:defRPr>
              </a:lvl7pPr>
              <a:lvl8pPr marL="3200240" algn="l" defTabSz="457178" rtl="0" eaLnBrk="1" latinLnBrk="0" hangingPunct="1">
                <a:defRPr sz="1800" kern="1200">
                  <a:solidFill>
                    <a:schemeClr val="lt1"/>
                  </a:solidFill>
                  <a:latin typeface="+mn-lt"/>
                  <a:ea typeface="+mn-ea"/>
                  <a:cs typeface="+mn-cs"/>
                </a:defRPr>
              </a:lvl8pPr>
              <a:lvl9pPr marL="3657418" algn="l" defTabSz="457178" rtl="0" eaLnBrk="1" latinLnBrk="0" hangingPunct="1">
                <a:defRPr sz="1800" kern="1200">
                  <a:solidFill>
                    <a:schemeClr val="lt1"/>
                  </a:solidFill>
                  <a:latin typeface="+mn-lt"/>
                  <a:ea typeface="+mn-ea"/>
                  <a:cs typeface="+mn-cs"/>
                </a:defRPr>
              </a:lvl9pPr>
            </a:lstStyle>
            <a:p>
              <a:pPr algn="ctr"/>
              <a:r>
                <a:rPr lang="en-US" sz="675" dirty="0">
                  <a:solidFill>
                    <a:schemeClr val="tx1"/>
                  </a:solidFill>
                  <a:ea typeface="Comic Sans MS" charset="0"/>
                  <a:cs typeface="Comic Sans MS" charset="0"/>
                </a:rPr>
                <a:t>Proxy Apps, </a:t>
              </a:r>
              <a:r>
                <a:rPr lang="is-IS" sz="675" dirty="0">
                  <a:solidFill>
                    <a:schemeClr val="tx1"/>
                  </a:solidFill>
                  <a:ea typeface="Comic Sans MS" charset="0"/>
                  <a:cs typeface="Comic Sans MS" charset="0"/>
                </a:rPr>
                <a:t>…</a:t>
              </a:r>
              <a:endParaRPr lang="en-US" sz="675" dirty="0">
                <a:solidFill>
                  <a:schemeClr val="tx1"/>
                </a:solidFill>
                <a:ea typeface="Comic Sans MS" charset="0"/>
                <a:cs typeface="Comic Sans MS" charset="0"/>
              </a:endParaRPr>
            </a:p>
          </p:txBody>
        </p:sp>
      </p:grpSp>
    </p:spTree>
    <p:extLst>
      <p:ext uri="{BB962C8B-B14F-4D97-AF65-F5344CB8AC3E}">
        <p14:creationId xmlns:p14="http://schemas.microsoft.com/office/powerpoint/2010/main" val="1251158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6</a:t>
            </a:fld>
            <a:endParaRPr lang="en-US" dirty="0"/>
          </a:p>
        </p:txBody>
      </p:sp>
      <p:sp>
        <p:nvSpPr>
          <p:cNvPr id="3" name="Title 2"/>
          <p:cNvSpPr>
            <a:spLocks noGrp="1"/>
          </p:cNvSpPr>
          <p:nvPr>
            <p:ph type="title"/>
          </p:nvPr>
        </p:nvSpPr>
        <p:spPr/>
        <p:txBody>
          <a:bodyPr/>
          <a:lstStyle/>
          <a:p>
            <a:r>
              <a:rPr lang="en-US" dirty="0" smtClean="0"/>
              <a:t>DPACC and DPDK design</a:t>
            </a:r>
            <a:endParaRPr lang="en-US" dirty="0"/>
          </a:p>
        </p:txBody>
      </p:sp>
      <p:sp>
        <p:nvSpPr>
          <p:cNvPr id="5" name="内容占位符 2"/>
          <p:cNvSpPr>
            <a:spLocks noGrp="1"/>
          </p:cNvSpPr>
          <p:nvPr>
            <p:ph idx="4294967295"/>
          </p:nvPr>
        </p:nvSpPr>
        <p:spPr>
          <a:xfrm>
            <a:off x="3317966" y="848678"/>
            <a:ext cx="5451386" cy="3867013"/>
          </a:xfrm>
          <a:prstGeom prst="rect">
            <a:avLst/>
          </a:prstGeom>
        </p:spPr>
        <p:txBody>
          <a:bodyPr>
            <a:normAutofit/>
          </a:bodyPr>
          <a:lstStyle/>
          <a:p>
            <a:pPr marL="0" indent="0">
              <a:lnSpc>
                <a:spcPct val="90000"/>
              </a:lnSpc>
              <a:buFont typeface="Arial" charset="0"/>
              <a:buNone/>
              <a:defRPr/>
            </a:pPr>
            <a:r>
              <a:rPr lang="en-US" altLang="zh-CN" sz="1400" b="1" dirty="0" smtClean="0">
                <a:latin typeface="Helvetica Neue Light" charset="0"/>
                <a:ea typeface="MS PGothic" charset="0"/>
                <a:cs typeface="Helvetica Neue Light" charset="0"/>
              </a:rPr>
              <a:t>Focus on one design as a basic high level view:</a:t>
            </a:r>
            <a:endParaRPr lang="en-US" sz="1400" b="1" dirty="0" smtClean="0"/>
          </a:p>
          <a:p>
            <a:pPr>
              <a:lnSpc>
                <a:spcPct val="90000"/>
              </a:lnSpc>
              <a:defRPr/>
            </a:pPr>
            <a:r>
              <a:rPr lang="en-US" sz="1400" dirty="0" smtClean="0"/>
              <a:t>Software Acceleration Layer is the software to hardware abstraction layer</a:t>
            </a:r>
          </a:p>
          <a:p>
            <a:pPr>
              <a:lnSpc>
                <a:spcPct val="90000"/>
              </a:lnSpc>
              <a:defRPr/>
            </a:pPr>
            <a:r>
              <a:rPr lang="en-US" sz="1400" dirty="0" smtClean="0"/>
              <a:t>Software </a:t>
            </a:r>
            <a:r>
              <a:rPr lang="en-US" sz="1400" dirty="0"/>
              <a:t>Acceleration </a:t>
            </a:r>
            <a:r>
              <a:rPr lang="en-US" sz="1400" dirty="0" smtClean="0"/>
              <a:t>Layer makes </a:t>
            </a:r>
            <a:r>
              <a:rPr lang="en-US" sz="1400" dirty="0"/>
              <a:t>possible additional services which can be controlled by the </a:t>
            </a:r>
            <a:r>
              <a:rPr lang="en-US" sz="1400" dirty="0" smtClean="0"/>
              <a:t>orchestration layer</a:t>
            </a:r>
          </a:p>
          <a:p>
            <a:pPr>
              <a:lnSpc>
                <a:spcPct val="90000"/>
              </a:lnSpc>
              <a:defRPr/>
            </a:pPr>
            <a:r>
              <a:rPr lang="en-US" sz="1400" dirty="0"/>
              <a:t>s</a:t>
            </a:r>
            <a:r>
              <a:rPr lang="en-US" sz="1400" dirty="0" smtClean="0"/>
              <a:t>io-backend + vHost-user is normally in the SAL or SRL layer, but shown here to illustrate vHost in the host. </a:t>
            </a:r>
          </a:p>
          <a:p>
            <a:pPr>
              <a:lnSpc>
                <a:spcPct val="90000"/>
              </a:lnSpc>
              <a:defRPr/>
            </a:pPr>
            <a:r>
              <a:rPr lang="en-US" sz="1400" dirty="0" smtClean="0"/>
              <a:t>A SAL in the guest allows for the best performance selection</a:t>
            </a:r>
          </a:p>
          <a:p>
            <a:pPr lvl="1">
              <a:lnSpc>
                <a:spcPct val="90000"/>
              </a:lnSpc>
              <a:defRPr/>
            </a:pPr>
            <a:r>
              <a:rPr lang="en-US" sz="1200" dirty="0" smtClean="0"/>
              <a:t>Direct access to hardware acceleration via SR-IOV, SOC-specific interface or other pass-though</a:t>
            </a:r>
          </a:p>
          <a:p>
            <a:pPr lvl="1">
              <a:lnSpc>
                <a:spcPct val="90000"/>
              </a:lnSpc>
              <a:defRPr/>
            </a:pPr>
            <a:r>
              <a:rPr lang="en-US" sz="1200" dirty="0" smtClean="0"/>
              <a:t>Able to do software acceleration in the guest</a:t>
            </a:r>
          </a:p>
          <a:p>
            <a:pPr>
              <a:lnSpc>
                <a:spcPct val="90000"/>
              </a:lnSpc>
              <a:defRPr/>
            </a:pPr>
            <a:r>
              <a:rPr lang="en-US" sz="1400" dirty="0"/>
              <a:t>SRL or HW vSwitch adds VM2VM routing or switching of packets</a:t>
            </a:r>
          </a:p>
          <a:p>
            <a:pPr>
              <a:lnSpc>
                <a:spcPct val="90000"/>
              </a:lnSpc>
              <a:defRPr/>
            </a:pPr>
            <a:r>
              <a:rPr lang="en-US" sz="1400" dirty="0" smtClean="0"/>
              <a:t>A SAL in the host gives scalability for non-accelerated VMs and/or native applications</a:t>
            </a:r>
            <a:endParaRPr lang="en-US" sz="1400" dirty="0"/>
          </a:p>
        </p:txBody>
      </p:sp>
      <p:sp>
        <p:nvSpPr>
          <p:cNvPr id="6" name="Rounded Rectangle 5"/>
          <p:cNvSpPr/>
          <p:nvPr/>
        </p:nvSpPr>
        <p:spPr>
          <a:xfrm>
            <a:off x="752584" y="2488459"/>
            <a:ext cx="2167205" cy="1413364"/>
          </a:xfrm>
          <a:prstGeom prst="roundRect">
            <a:avLst>
              <a:gd name="adj" fmla="val 8141"/>
            </a:avLst>
          </a:prstGeom>
          <a:noFill/>
          <a:ln w="952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ounded Rectangle 6"/>
          <p:cNvSpPr/>
          <p:nvPr/>
        </p:nvSpPr>
        <p:spPr>
          <a:xfrm>
            <a:off x="752584" y="3992758"/>
            <a:ext cx="2167205" cy="550958"/>
          </a:xfrm>
          <a:prstGeom prst="roundRect">
            <a:avLst>
              <a:gd name="adj" fmla="val 8141"/>
            </a:avLst>
          </a:prstGeom>
          <a:no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smtClean="0">
              <a:solidFill>
                <a:srgbClr val="000000"/>
              </a:solidFill>
              <a:cs typeface="Comic Sans MS"/>
            </a:endParaRPr>
          </a:p>
          <a:p>
            <a:pPr algn="ctr"/>
            <a:endParaRPr lang="en-US" sz="900" dirty="0" smtClean="0">
              <a:solidFill>
                <a:srgbClr val="000000"/>
              </a:solidFill>
              <a:cs typeface="Comic Sans MS"/>
            </a:endParaRPr>
          </a:p>
          <a:p>
            <a:pPr algn="ctr"/>
            <a:r>
              <a:rPr lang="en-US" sz="900" dirty="0" smtClean="0">
                <a:solidFill>
                  <a:srgbClr val="000000"/>
                </a:solidFill>
                <a:cs typeface="Comic Sans MS"/>
              </a:rPr>
              <a:t>Accelerator</a:t>
            </a:r>
            <a:endParaRPr lang="en-US" sz="900" dirty="0">
              <a:solidFill>
                <a:srgbClr val="000000"/>
              </a:solidFill>
              <a:cs typeface="Comic Sans MS"/>
            </a:endParaRPr>
          </a:p>
        </p:txBody>
      </p:sp>
      <p:sp>
        <p:nvSpPr>
          <p:cNvPr id="8" name="Rounded Rectangle 7"/>
          <p:cNvSpPr/>
          <p:nvPr/>
        </p:nvSpPr>
        <p:spPr>
          <a:xfrm>
            <a:off x="877253" y="3087182"/>
            <a:ext cx="1880791" cy="505490"/>
          </a:xfrm>
          <a:prstGeom prst="roundRect">
            <a:avLst/>
          </a:prstGeom>
          <a:solidFill>
            <a:schemeClr val="tx2">
              <a:lumMod val="20000"/>
              <a:lumOff val="8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SAL(DPDK)</a:t>
            </a:r>
          </a:p>
          <a:p>
            <a:pPr algn="ctr"/>
            <a:endParaRPr lang="en-US" sz="800" dirty="0">
              <a:solidFill>
                <a:schemeClr val="tx1"/>
              </a:solidFill>
              <a:cs typeface="Comic Sans MS"/>
            </a:endParaRPr>
          </a:p>
          <a:p>
            <a:pPr algn="ctr"/>
            <a:endParaRPr lang="en-US" sz="900" dirty="0" smtClean="0">
              <a:solidFill>
                <a:schemeClr val="tx1"/>
              </a:solidFill>
              <a:cs typeface="Comic Sans MS"/>
            </a:endParaRPr>
          </a:p>
        </p:txBody>
      </p:sp>
      <p:sp>
        <p:nvSpPr>
          <p:cNvPr id="9" name="Rounded Rectangle 8"/>
          <p:cNvSpPr/>
          <p:nvPr/>
        </p:nvSpPr>
        <p:spPr>
          <a:xfrm>
            <a:off x="1149227" y="3290301"/>
            <a:ext cx="1332893" cy="212183"/>
          </a:xfrm>
          <a:prstGeom prst="roundRect">
            <a:avLst/>
          </a:prstGeom>
          <a:solidFill>
            <a:srgbClr val="CCFFCC"/>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Crypto</a:t>
            </a:r>
            <a:endParaRPr lang="en-US" sz="900" dirty="0">
              <a:solidFill>
                <a:schemeClr val="tx1"/>
              </a:solidFill>
              <a:cs typeface="Comic Sans MS"/>
            </a:endParaRPr>
          </a:p>
        </p:txBody>
      </p:sp>
      <p:sp>
        <p:nvSpPr>
          <p:cNvPr id="10" name="Rounded Rectangle 9"/>
          <p:cNvSpPr/>
          <p:nvPr/>
        </p:nvSpPr>
        <p:spPr>
          <a:xfrm>
            <a:off x="752584" y="942186"/>
            <a:ext cx="2167205" cy="1497409"/>
          </a:xfrm>
          <a:prstGeom prst="roundRect">
            <a:avLst>
              <a:gd name="adj" fmla="val 8141"/>
            </a:avLst>
          </a:prstGeom>
          <a:no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p:cNvSpPr/>
          <p:nvPr/>
        </p:nvSpPr>
        <p:spPr>
          <a:xfrm>
            <a:off x="908877" y="1051690"/>
            <a:ext cx="1880791" cy="514922"/>
          </a:xfrm>
          <a:prstGeom prst="roundRect">
            <a:avLst/>
          </a:prstGeom>
          <a:solidFill>
            <a:schemeClr val="accent2">
              <a:lumMod val="40000"/>
              <a:lumOff val="6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Application</a:t>
            </a:r>
            <a:endParaRPr lang="en-US" sz="900" dirty="0">
              <a:solidFill>
                <a:schemeClr val="tx1"/>
              </a:solidFill>
              <a:cs typeface="Comic Sans MS"/>
            </a:endParaRPr>
          </a:p>
        </p:txBody>
      </p:sp>
      <p:sp>
        <p:nvSpPr>
          <p:cNvPr id="12" name="Rounded Rectangle 11"/>
          <p:cNvSpPr/>
          <p:nvPr/>
        </p:nvSpPr>
        <p:spPr>
          <a:xfrm>
            <a:off x="908877" y="1643108"/>
            <a:ext cx="1880791" cy="505490"/>
          </a:xfrm>
          <a:prstGeom prst="roundRect">
            <a:avLst/>
          </a:prstGeom>
          <a:solidFill>
            <a:schemeClr val="tx2">
              <a:lumMod val="20000"/>
              <a:lumOff val="8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SAL (DPDK)</a:t>
            </a:r>
          </a:p>
          <a:p>
            <a:pPr algn="ctr"/>
            <a:endParaRPr lang="en-US" sz="800" dirty="0">
              <a:solidFill>
                <a:schemeClr val="tx1"/>
              </a:solidFill>
              <a:cs typeface="Comic Sans MS"/>
            </a:endParaRPr>
          </a:p>
          <a:p>
            <a:pPr algn="ctr"/>
            <a:endParaRPr lang="en-US" sz="900" dirty="0" smtClean="0">
              <a:solidFill>
                <a:schemeClr val="tx1"/>
              </a:solidFill>
              <a:cs typeface="Comic Sans MS"/>
            </a:endParaRPr>
          </a:p>
        </p:txBody>
      </p:sp>
      <p:sp>
        <p:nvSpPr>
          <p:cNvPr id="13" name="Rounded Rectangle 12"/>
          <p:cNvSpPr/>
          <p:nvPr/>
        </p:nvSpPr>
        <p:spPr>
          <a:xfrm>
            <a:off x="999478" y="2191753"/>
            <a:ext cx="796567" cy="212183"/>
          </a:xfrm>
          <a:prstGeom prst="roundRect">
            <a:avLst/>
          </a:prstGeom>
          <a:solidFill>
            <a:schemeClr val="accent3">
              <a:lumMod val="20000"/>
              <a:lumOff val="80000"/>
            </a:schemeClr>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sio</a:t>
            </a:r>
            <a:endParaRPr lang="en-US" sz="900" dirty="0">
              <a:solidFill>
                <a:schemeClr val="tx1"/>
              </a:solidFill>
              <a:cs typeface="Comic Sans MS"/>
            </a:endParaRPr>
          </a:p>
        </p:txBody>
      </p:sp>
      <p:sp>
        <p:nvSpPr>
          <p:cNvPr id="14" name="Rounded Rectangle 13"/>
          <p:cNvSpPr/>
          <p:nvPr/>
        </p:nvSpPr>
        <p:spPr>
          <a:xfrm>
            <a:off x="1923558" y="2191753"/>
            <a:ext cx="796567" cy="212183"/>
          </a:xfrm>
          <a:prstGeom prst="roundRect">
            <a:avLst/>
          </a:prstGeom>
          <a:solidFill>
            <a:schemeClr val="accent6">
              <a:lumMod val="60000"/>
              <a:lumOff val="4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solidFill>
                  <a:schemeClr val="tx1"/>
                </a:solidFill>
                <a:cs typeface="Comic Sans MS"/>
              </a:rPr>
              <a:t>h</a:t>
            </a:r>
            <a:r>
              <a:rPr lang="en-US" sz="800" dirty="0" smtClean="0">
                <a:solidFill>
                  <a:schemeClr val="tx1"/>
                </a:solidFill>
                <a:cs typeface="Comic Sans MS"/>
              </a:rPr>
              <a:t>io</a:t>
            </a:r>
            <a:endParaRPr lang="en-US" sz="900" dirty="0">
              <a:solidFill>
                <a:schemeClr val="tx1"/>
              </a:solidFill>
              <a:cs typeface="Comic Sans MS"/>
            </a:endParaRPr>
          </a:p>
        </p:txBody>
      </p:sp>
      <p:sp>
        <p:nvSpPr>
          <p:cNvPr id="15" name="Rounded Rectangle 14"/>
          <p:cNvSpPr/>
          <p:nvPr/>
        </p:nvSpPr>
        <p:spPr>
          <a:xfrm>
            <a:off x="877253" y="2803814"/>
            <a:ext cx="1880791" cy="235504"/>
          </a:xfrm>
          <a:prstGeom prst="roundRect">
            <a:avLst/>
          </a:prstGeom>
          <a:solidFill>
            <a:schemeClr val="accent2">
              <a:lumMod val="40000"/>
              <a:lumOff val="60000"/>
            </a:schemeClr>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SRL(OVS)</a:t>
            </a:r>
            <a:endParaRPr lang="en-US" sz="900" dirty="0">
              <a:solidFill>
                <a:schemeClr val="tx1"/>
              </a:solidFill>
              <a:cs typeface="Comic Sans MS"/>
            </a:endParaRPr>
          </a:p>
        </p:txBody>
      </p:sp>
      <p:sp>
        <p:nvSpPr>
          <p:cNvPr id="16" name="Rounded Rectangle 15"/>
          <p:cNvSpPr/>
          <p:nvPr/>
        </p:nvSpPr>
        <p:spPr>
          <a:xfrm>
            <a:off x="1149227" y="1872760"/>
            <a:ext cx="1332893" cy="212183"/>
          </a:xfrm>
          <a:prstGeom prst="roundRect">
            <a:avLst/>
          </a:prstGeom>
          <a:solidFill>
            <a:srgbClr val="CCFFCC"/>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Crypto</a:t>
            </a:r>
            <a:endParaRPr lang="en-US" sz="900" dirty="0">
              <a:solidFill>
                <a:schemeClr val="tx1"/>
              </a:solidFill>
              <a:cs typeface="Comic Sans MS"/>
            </a:endParaRPr>
          </a:p>
        </p:txBody>
      </p:sp>
      <p:sp>
        <p:nvSpPr>
          <p:cNvPr id="17" name="Rounded Rectangle 16"/>
          <p:cNvSpPr/>
          <p:nvPr/>
        </p:nvSpPr>
        <p:spPr>
          <a:xfrm>
            <a:off x="1923558" y="3653266"/>
            <a:ext cx="796567" cy="212183"/>
          </a:xfrm>
          <a:prstGeom prst="roundRect">
            <a:avLst/>
          </a:prstGeom>
          <a:solidFill>
            <a:schemeClr val="accent6">
              <a:lumMod val="60000"/>
              <a:lumOff val="4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solidFill>
                  <a:schemeClr val="tx1"/>
                </a:solidFill>
                <a:cs typeface="Comic Sans MS"/>
              </a:rPr>
              <a:t>h</a:t>
            </a:r>
            <a:r>
              <a:rPr lang="en-US" sz="800" dirty="0" smtClean="0">
                <a:solidFill>
                  <a:schemeClr val="tx1"/>
                </a:solidFill>
                <a:cs typeface="Comic Sans MS"/>
              </a:rPr>
              <a:t>io</a:t>
            </a:r>
            <a:endParaRPr lang="en-US" sz="900" dirty="0">
              <a:solidFill>
                <a:schemeClr val="tx1"/>
              </a:solidFill>
              <a:cs typeface="Comic Sans MS"/>
            </a:endParaRPr>
          </a:p>
        </p:txBody>
      </p:sp>
      <p:sp>
        <p:nvSpPr>
          <p:cNvPr id="18" name="Rounded Rectangle 17"/>
          <p:cNvSpPr/>
          <p:nvPr/>
        </p:nvSpPr>
        <p:spPr>
          <a:xfrm>
            <a:off x="1066798" y="4029130"/>
            <a:ext cx="1449755" cy="212183"/>
          </a:xfrm>
          <a:prstGeom prst="roundRect">
            <a:avLst/>
          </a:prstGeom>
          <a:solidFill>
            <a:schemeClr val="accent4">
              <a:lumMod val="20000"/>
              <a:lumOff val="80000"/>
            </a:schemeClr>
          </a:solidFill>
          <a:ln w="9525"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HW vSwitch/Crypto</a:t>
            </a:r>
            <a:endParaRPr lang="en-US" sz="900" dirty="0">
              <a:solidFill>
                <a:schemeClr val="tx1"/>
              </a:solidFill>
              <a:cs typeface="Comic Sans MS"/>
            </a:endParaRPr>
          </a:p>
        </p:txBody>
      </p:sp>
      <p:sp>
        <p:nvSpPr>
          <p:cNvPr id="19" name="TextBox 18"/>
          <p:cNvSpPr txBox="1"/>
          <p:nvPr/>
        </p:nvSpPr>
        <p:spPr>
          <a:xfrm rot="16200000">
            <a:off x="355993" y="3238631"/>
            <a:ext cx="439544" cy="246221"/>
          </a:xfrm>
          <a:prstGeom prst="rect">
            <a:avLst/>
          </a:prstGeom>
          <a:noFill/>
          <a:ln w="9525">
            <a:noFill/>
          </a:ln>
          <a:effectLst/>
        </p:spPr>
        <p:txBody>
          <a:bodyPr wrap="none" rtlCol="0">
            <a:spAutoFit/>
          </a:bodyPr>
          <a:lstStyle/>
          <a:p>
            <a:r>
              <a:rPr lang="en-US" sz="1000" dirty="0">
                <a:cs typeface="Comic Sans MS"/>
              </a:rPr>
              <a:t>h</a:t>
            </a:r>
            <a:r>
              <a:rPr lang="en-US" sz="1000" dirty="0" smtClean="0">
                <a:cs typeface="Comic Sans MS"/>
              </a:rPr>
              <a:t>ost</a:t>
            </a:r>
            <a:endParaRPr lang="en-US" sz="1000" dirty="0">
              <a:cs typeface="Comic Sans MS"/>
            </a:endParaRPr>
          </a:p>
        </p:txBody>
      </p:sp>
      <p:sp>
        <p:nvSpPr>
          <p:cNvPr id="20" name="TextBox 19"/>
          <p:cNvSpPr txBox="1"/>
          <p:nvPr/>
        </p:nvSpPr>
        <p:spPr>
          <a:xfrm rot="16200000">
            <a:off x="319501" y="1705567"/>
            <a:ext cx="512530" cy="246221"/>
          </a:xfrm>
          <a:prstGeom prst="rect">
            <a:avLst/>
          </a:prstGeom>
          <a:noFill/>
          <a:ln w="9525">
            <a:noFill/>
          </a:ln>
          <a:effectLst/>
        </p:spPr>
        <p:txBody>
          <a:bodyPr wrap="none" rtlCol="0">
            <a:spAutoFit/>
          </a:bodyPr>
          <a:lstStyle/>
          <a:p>
            <a:r>
              <a:rPr lang="en-US" sz="1000" dirty="0">
                <a:cs typeface="Comic Sans MS"/>
              </a:rPr>
              <a:t>g</a:t>
            </a:r>
            <a:r>
              <a:rPr lang="en-US" sz="1000" dirty="0" smtClean="0">
                <a:cs typeface="Comic Sans MS"/>
              </a:rPr>
              <a:t>uest</a:t>
            </a:r>
            <a:endParaRPr lang="en-US" sz="1000" dirty="0">
              <a:cs typeface="Comic Sans MS"/>
            </a:endParaRPr>
          </a:p>
        </p:txBody>
      </p:sp>
      <p:sp>
        <p:nvSpPr>
          <p:cNvPr id="21" name="TextBox 20"/>
          <p:cNvSpPr txBox="1"/>
          <p:nvPr/>
        </p:nvSpPr>
        <p:spPr>
          <a:xfrm rot="16200000">
            <a:off x="293419" y="4138261"/>
            <a:ext cx="564690" cy="246221"/>
          </a:xfrm>
          <a:prstGeom prst="rect">
            <a:avLst/>
          </a:prstGeom>
          <a:noFill/>
          <a:ln w="9525">
            <a:noFill/>
          </a:ln>
          <a:effectLst/>
        </p:spPr>
        <p:txBody>
          <a:bodyPr wrap="none" rtlCol="0">
            <a:spAutoFit/>
          </a:bodyPr>
          <a:lstStyle/>
          <a:p>
            <a:r>
              <a:rPr lang="en-US" sz="1000" dirty="0" smtClean="0">
                <a:cs typeface="Comic Sans MS"/>
              </a:rPr>
              <a:t>device</a:t>
            </a:r>
            <a:endParaRPr lang="en-US" sz="1000" dirty="0">
              <a:cs typeface="Comic Sans MS"/>
            </a:endParaRPr>
          </a:p>
        </p:txBody>
      </p:sp>
      <p:sp>
        <p:nvSpPr>
          <p:cNvPr id="22" name="Rounded Rectangle 21"/>
          <p:cNvSpPr/>
          <p:nvPr/>
        </p:nvSpPr>
        <p:spPr>
          <a:xfrm>
            <a:off x="877252" y="2545855"/>
            <a:ext cx="1880791" cy="200152"/>
          </a:xfrm>
          <a:prstGeom prst="roundRect">
            <a:avLst/>
          </a:prstGeom>
          <a:solidFill>
            <a:schemeClr val="accent6">
              <a:lumMod val="40000"/>
              <a:lumOff val="60000"/>
            </a:schemeClr>
          </a:solidFill>
          <a:ln w="952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solidFill>
                  <a:schemeClr val="tx1"/>
                </a:solidFill>
                <a:cs typeface="Comic Sans MS"/>
              </a:rPr>
              <a:t>s</a:t>
            </a:r>
            <a:r>
              <a:rPr lang="en-US" sz="800" dirty="0" smtClean="0">
                <a:solidFill>
                  <a:schemeClr val="tx1"/>
                </a:solidFill>
                <a:cs typeface="Comic Sans MS"/>
              </a:rPr>
              <a:t>io-backend + vHost-user</a:t>
            </a:r>
            <a:endParaRPr lang="en-US" sz="900" dirty="0">
              <a:solidFill>
                <a:schemeClr val="tx1"/>
              </a:solidFill>
              <a:cs typeface="Comic Sans MS"/>
            </a:endParaRPr>
          </a:p>
        </p:txBody>
      </p:sp>
    </p:spTree>
    <p:extLst>
      <p:ext uri="{BB962C8B-B14F-4D97-AF65-F5344CB8AC3E}">
        <p14:creationId xmlns:p14="http://schemas.microsoft.com/office/powerpoint/2010/main" val="135281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7</a:t>
            </a:fld>
            <a:endParaRPr lang="en-US" dirty="0"/>
          </a:p>
        </p:txBody>
      </p:sp>
      <p:sp>
        <p:nvSpPr>
          <p:cNvPr id="3" name="Title 2"/>
          <p:cNvSpPr>
            <a:spLocks noGrp="1"/>
          </p:cNvSpPr>
          <p:nvPr>
            <p:ph type="title"/>
          </p:nvPr>
        </p:nvSpPr>
        <p:spPr>
          <a:xfrm>
            <a:off x="455613" y="57388"/>
            <a:ext cx="8229600" cy="868680"/>
          </a:xfrm>
        </p:spPr>
        <p:txBody>
          <a:bodyPr/>
          <a:lstStyle/>
          <a:p>
            <a:r>
              <a:rPr lang="en-US" altLang="zh-CN" dirty="0">
                <a:latin typeface="Helvetica Neue" charset="0"/>
                <a:ea typeface="MS PGothic" charset="0"/>
              </a:rPr>
              <a:t>DPACC: Acceleration Layer for Host (Hypervisor)</a:t>
            </a:r>
            <a:endParaRPr lang="en-US" dirty="0"/>
          </a:p>
        </p:txBody>
      </p:sp>
      <p:sp>
        <p:nvSpPr>
          <p:cNvPr id="5" name="内容占位符 2"/>
          <p:cNvSpPr>
            <a:spLocks noGrp="1"/>
          </p:cNvSpPr>
          <p:nvPr>
            <p:ph idx="4294967295"/>
          </p:nvPr>
        </p:nvSpPr>
        <p:spPr>
          <a:xfrm>
            <a:off x="4253734" y="770710"/>
            <a:ext cx="4821686" cy="3963680"/>
          </a:xfrm>
          <a:prstGeom prst="rect">
            <a:avLst/>
          </a:prstGeom>
        </p:spPr>
        <p:txBody>
          <a:bodyPr>
            <a:normAutofit/>
          </a:bodyPr>
          <a:lstStyle/>
          <a:p>
            <a:pPr marL="0" indent="0">
              <a:lnSpc>
                <a:spcPct val="70000"/>
              </a:lnSpc>
              <a:buFont typeface="Arial" charset="0"/>
              <a:buNone/>
              <a:defRPr/>
            </a:pPr>
            <a:r>
              <a:rPr lang="en-US" altLang="zh-CN" sz="1400" b="1" dirty="0" smtClean="0">
                <a:solidFill>
                  <a:srgbClr val="3366FF"/>
                </a:solidFill>
                <a:ea typeface="MS PGothic" charset="0"/>
              </a:rPr>
              <a:t>SAL</a:t>
            </a:r>
            <a:r>
              <a:rPr lang="en-US" altLang="zh-CN" sz="1400" b="1" dirty="0" smtClean="0">
                <a:ea typeface="MS PGothic" charset="0"/>
              </a:rPr>
              <a:t>: Software Acceleration Layer</a:t>
            </a:r>
          </a:p>
          <a:p>
            <a:pPr marL="400050" lvl="1" indent="0">
              <a:lnSpc>
                <a:spcPct val="70000"/>
              </a:lnSpc>
              <a:buFont typeface="Arial" charset="0"/>
              <a:buNone/>
              <a:defRPr/>
            </a:pPr>
            <a:r>
              <a:rPr lang="en-US" altLang="zh-CN" sz="1050" dirty="0" smtClean="0">
                <a:ea typeface="MS PGothic" charset="0"/>
              </a:rPr>
              <a:t>Provides an abstraction between SW and HW, plus able to support multiple devices at the same time</a:t>
            </a:r>
            <a:endParaRPr lang="en-US" altLang="zh-CN" sz="900" dirty="0" smtClean="0">
              <a:ea typeface="MS PGothic" charset="0"/>
            </a:endParaRPr>
          </a:p>
          <a:p>
            <a:pPr>
              <a:lnSpc>
                <a:spcPct val="70000"/>
              </a:lnSpc>
              <a:defRPr/>
            </a:pPr>
            <a:r>
              <a:rPr lang="en-US" altLang="zh-CN" sz="1400" dirty="0" smtClean="0">
                <a:solidFill>
                  <a:srgbClr val="F79646"/>
                </a:solidFill>
                <a:ea typeface="MS PGothic" charset="0"/>
              </a:rPr>
              <a:t>sio-backend</a:t>
            </a:r>
            <a:r>
              <a:rPr lang="en-US" altLang="zh-CN" sz="1400" dirty="0" smtClean="0">
                <a:solidFill>
                  <a:schemeClr val="tx1"/>
                </a:solidFill>
                <a:ea typeface="MS PGothic" charset="0"/>
              </a:rPr>
              <a:t>: backend of paravirtualized drivers</a:t>
            </a:r>
          </a:p>
          <a:p>
            <a:pPr lvl="1">
              <a:lnSpc>
                <a:spcPct val="70000"/>
              </a:lnSpc>
              <a:defRPr/>
            </a:pPr>
            <a:r>
              <a:rPr lang="en-US" altLang="zh-CN" sz="1050" dirty="0" smtClean="0">
                <a:solidFill>
                  <a:srgbClr val="F79646"/>
                </a:solidFill>
                <a:ea typeface="MS PGothic" charset="0"/>
              </a:rPr>
              <a:t>vHost-user</a:t>
            </a:r>
            <a:r>
              <a:rPr lang="en-US" altLang="zh-CN" sz="1050" dirty="0" smtClean="0">
                <a:ea typeface="MS PGothic" charset="0"/>
              </a:rPr>
              <a:t>: User space based </a:t>
            </a:r>
            <a:r>
              <a:rPr lang="en-US" altLang="zh-CN" sz="1050" dirty="0" err="1" smtClean="0">
                <a:ea typeface="MS PGothic" charset="0"/>
              </a:rPr>
              <a:t>VirtIO</a:t>
            </a:r>
            <a:r>
              <a:rPr lang="en-US" altLang="zh-CN" sz="1050" dirty="0" smtClean="0">
                <a:ea typeface="MS PGothic" charset="0"/>
              </a:rPr>
              <a:t> interface</a:t>
            </a:r>
          </a:p>
          <a:p>
            <a:pPr lvl="2">
              <a:lnSpc>
                <a:spcPct val="70000"/>
              </a:lnSpc>
              <a:defRPr/>
            </a:pPr>
            <a:r>
              <a:rPr lang="en-US" altLang="zh-CN" sz="1000" dirty="0" smtClean="0">
                <a:solidFill>
                  <a:srgbClr val="0000FF"/>
                </a:solidFill>
                <a:ea typeface="MS PGothic" charset="0"/>
              </a:rPr>
              <a:t>optional</a:t>
            </a:r>
            <a:r>
              <a:rPr lang="en-US" altLang="zh-CN" sz="1000" dirty="0" smtClean="0">
                <a:ea typeface="MS PGothic" charset="0"/>
              </a:rPr>
              <a:t> for VM </a:t>
            </a:r>
            <a:r>
              <a:rPr lang="en-US" altLang="zh-CN" sz="1000" dirty="0" smtClean="0">
                <a:ea typeface="MS PGothic" charset="0"/>
                <a:sym typeface="Wingdings"/>
              </a:rPr>
              <a:t> </a:t>
            </a:r>
            <a:r>
              <a:rPr lang="en-US" altLang="zh-CN" sz="1000" dirty="0" smtClean="0">
                <a:ea typeface="MS PGothic" charset="0"/>
              </a:rPr>
              <a:t> host access</a:t>
            </a:r>
          </a:p>
          <a:p>
            <a:pPr>
              <a:lnSpc>
                <a:spcPct val="70000"/>
              </a:lnSpc>
              <a:defRPr/>
            </a:pPr>
            <a:r>
              <a:rPr lang="en-US" altLang="zh-CN" sz="1400" dirty="0" smtClean="0">
                <a:solidFill>
                  <a:srgbClr val="F79646"/>
                </a:solidFill>
                <a:ea typeface="MS PGothic" charset="0"/>
              </a:rPr>
              <a:t>s-API</a:t>
            </a:r>
            <a:r>
              <a:rPr lang="en-US" altLang="zh-CN" sz="1400" dirty="0" smtClean="0">
                <a:ea typeface="MS PGothic" charset="0"/>
              </a:rPr>
              <a:t>: APIs for utilizing an AC (APIs from the AC)</a:t>
            </a:r>
          </a:p>
          <a:p>
            <a:pPr>
              <a:lnSpc>
                <a:spcPct val="70000"/>
              </a:lnSpc>
              <a:defRPr/>
            </a:pPr>
            <a:r>
              <a:rPr lang="en-US" altLang="zh-CN" sz="1400" dirty="0" smtClean="0">
                <a:solidFill>
                  <a:srgbClr val="F79646"/>
                </a:solidFill>
                <a:ea typeface="MS PGothic" charset="0"/>
              </a:rPr>
              <a:t>g-drivers</a:t>
            </a:r>
            <a:r>
              <a:rPr lang="en-US" altLang="zh-CN" sz="1400" dirty="0" smtClean="0">
                <a:ea typeface="MS PGothic" charset="0"/>
              </a:rPr>
              <a:t>: General driver for each device type</a:t>
            </a:r>
          </a:p>
          <a:p>
            <a:pPr lvl="1">
              <a:lnSpc>
                <a:spcPct val="70000"/>
              </a:lnSpc>
              <a:defRPr/>
            </a:pPr>
            <a:r>
              <a:rPr lang="en-US" altLang="zh-CN" sz="1200" dirty="0" smtClean="0">
                <a:ea typeface="MS PGothic" charset="0"/>
              </a:rPr>
              <a:t>Implemented in software or the frontend to the hardware (may be different for different acceleration functions)</a:t>
            </a:r>
          </a:p>
          <a:p>
            <a:pPr>
              <a:lnSpc>
                <a:spcPct val="70000"/>
              </a:lnSpc>
              <a:defRPr/>
            </a:pPr>
            <a:r>
              <a:rPr lang="en-US" altLang="zh-CN" sz="1400" dirty="0" smtClean="0">
                <a:solidFill>
                  <a:srgbClr val="F79646"/>
                </a:solidFill>
                <a:ea typeface="MS PGothic" charset="0"/>
              </a:rPr>
              <a:t>hio</a:t>
            </a:r>
            <a:r>
              <a:rPr lang="en-US" altLang="zh-CN" sz="1400" dirty="0" smtClean="0">
                <a:ea typeface="MS PGothic" charset="0"/>
              </a:rPr>
              <a:t>: Hardware I/O interface</a:t>
            </a:r>
          </a:p>
          <a:p>
            <a:pPr lvl="1">
              <a:lnSpc>
                <a:spcPct val="70000"/>
              </a:lnSpc>
              <a:defRPr/>
            </a:pPr>
            <a:r>
              <a:rPr lang="en-US" altLang="zh-CN" sz="1200" dirty="0" smtClean="0">
                <a:ea typeface="MS PGothic" charset="0"/>
              </a:rPr>
              <a:t>Non-virtualized, accessed only by host SAL</a:t>
            </a:r>
          </a:p>
          <a:p>
            <a:pPr marL="0" indent="0">
              <a:lnSpc>
                <a:spcPct val="70000"/>
              </a:lnSpc>
              <a:buNone/>
              <a:defRPr/>
            </a:pPr>
            <a:r>
              <a:rPr lang="en-US" altLang="zh-CN" sz="1600" dirty="0" smtClean="0">
                <a:solidFill>
                  <a:srgbClr val="3366FF"/>
                </a:solidFill>
                <a:ea typeface="MS PGothic" charset="0"/>
              </a:rPr>
              <a:t>AC</a:t>
            </a:r>
            <a:r>
              <a:rPr lang="en-US" altLang="zh-CN" sz="1600" dirty="0" smtClean="0">
                <a:ea typeface="MS PGothic" charset="0"/>
              </a:rPr>
              <a:t>: Software/Hardware Acceleration Core (</a:t>
            </a:r>
            <a:r>
              <a:rPr lang="en-US" altLang="zh-CN" sz="1600" dirty="0" smtClean="0">
                <a:solidFill>
                  <a:srgbClr val="0432FF"/>
                </a:solidFill>
                <a:ea typeface="MS PGothic" charset="0"/>
              </a:rPr>
              <a:t>DPDK</a:t>
            </a:r>
            <a:r>
              <a:rPr lang="en-US" altLang="zh-CN" sz="1600" dirty="0" smtClean="0">
                <a:ea typeface="MS PGothic" charset="0"/>
              </a:rPr>
              <a:t>)</a:t>
            </a:r>
          </a:p>
          <a:p>
            <a:pPr marL="0" indent="0">
              <a:lnSpc>
                <a:spcPct val="70000"/>
              </a:lnSpc>
              <a:buNone/>
              <a:defRPr/>
            </a:pPr>
            <a:r>
              <a:rPr lang="en-US" altLang="zh-CN" sz="1400" dirty="0" smtClean="0">
                <a:solidFill>
                  <a:srgbClr val="3366FF"/>
                </a:solidFill>
                <a:ea typeface="MS PGothic" charset="0"/>
              </a:rPr>
              <a:t>SRL</a:t>
            </a:r>
            <a:r>
              <a:rPr lang="en-US" altLang="zh-CN" sz="1400" dirty="0" smtClean="0">
                <a:ea typeface="MS PGothic" charset="0"/>
              </a:rPr>
              <a:t>: Software Routing Layer (</a:t>
            </a:r>
            <a:r>
              <a:rPr lang="en-US" altLang="zh-CN" sz="1400" dirty="0" smtClean="0">
                <a:solidFill>
                  <a:srgbClr val="0000FF"/>
                </a:solidFill>
                <a:ea typeface="MS PGothic" charset="0"/>
              </a:rPr>
              <a:t>OVS</a:t>
            </a:r>
            <a:r>
              <a:rPr lang="en-US" altLang="zh-CN" sz="1400" dirty="0" smtClean="0">
                <a:ea typeface="MS PGothic" charset="0"/>
              </a:rPr>
              <a:t>)</a:t>
            </a:r>
            <a:endParaRPr lang="en-US" altLang="zh-CN" sz="1200" dirty="0" smtClean="0">
              <a:ea typeface="MS PGothic" charset="0"/>
            </a:endParaRPr>
          </a:p>
          <a:p>
            <a:pPr marL="0" indent="0">
              <a:lnSpc>
                <a:spcPct val="70000"/>
              </a:lnSpc>
              <a:buNone/>
              <a:defRPr/>
            </a:pPr>
            <a:r>
              <a:rPr lang="en-US" altLang="zh-CN" sz="1400" dirty="0" smtClean="0">
                <a:solidFill>
                  <a:srgbClr val="3366FF"/>
                </a:solidFill>
                <a:ea typeface="MS PGothic" charset="0"/>
              </a:rPr>
              <a:t>AML</a:t>
            </a:r>
            <a:r>
              <a:rPr lang="en-US" altLang="zh-CN" sz="1400" dirty="0" smtClean="0">
                <a:ea typeface="MS PGothic" charset="0"/>
              </a:rPr>
              <a:t>: Acceleration Management Layer</a:t>
            </a:r>
          </a:p>
        </p:txBody>
      </p:sp>
      <p:sp>
        <p:nvSpPr>
          <p:cNvPr id="6" name="Rounded Rectangle 5"/>
          <p:cNvSpPr/>
          <p:nvPr/>
        </p:nvSpPr>
        <p:spPr>
          <a:xfrm>
            <a:off x="467365" y="2273129"/>
            <a:ext cx="2987606" cy="1753903"/>
          </a:xfrm>
          <a:prstGeom prst="roundRect">
            <a:avLst>
              <a:gd name="adj" fmla="val 6222"/>
            </a:avLst>
          </a:prstGeom>
          <a:solidFill>
            <a:schemeClr val="accent4"/>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solidFill>
                  <a:srgbClr val="000000"/>
                </a:solidFill>
                <a:cs typeface="Comic Sans MS"/>
              </a:rPr>
              <a:t>Acceleration </a:t>
            </a:r>
            <a:r>
              <a:rPr lang="en-US" sz="900" smtClean="0">
                <a:solidFill>
                  <a:srgbClr val="000000"/>
                </a:solidFill>
                <a:cs typeface="Comic Sans MS"/>
              </a:rPr>
              <a:t>Core (DPDK)</a:t>
            </a:r>
            <a:endParaRPr lang="en-US" sz="900" dirty="0" smtClean="0">
              <a:solidFill>
                <a:srgbClr val="000000"/>
              </a:solidFill>
              <a:cs typeface="Comic Sans MS"/>
            </a:endParaRPr>
          </a:p>
          <a:p>
            <a:endParaRPr lang="en-US" sz="900" dirty="0">
              <a:solidFill>
                <a:srgbClr val="000000"/>
              </a:solidFill>
              <a:cs typeface="Comic Sans MS"/>
            </a:endParaRPr>
          </a:p>
          <a:p>
            <a:endParaRPr lang="en-US" sz="1200" dirty="0" smtClean="0">
              <a:solidFill>
                <a:srgbClr val="000000"/>
              </a:solidFill>
              <a:cs typeface="Comic Sans MS"/>
            </a:endParaRPr>
          </a:p>
        </p:txBody>
      </p:sp>
      <p:sp>
        <p:nvSpPr>
          <p:cNvPr id="7" name="Rectangle 6"/>
          <p:cNvSpPr/>
          <p:nvPr/>
        </p:nvSpPr>
        <p:spPr>
          <a:xfrm>
            <a:off x="1391641" y="4128220"/>
            <a:ext cx="1275978" cy="290072"/>
          </a:xfrm>
          <a:prstGeom prst="rect">
            <a:avLst/>
          </a:prstGeom>
          <a:solidFill>
            <a:schemeClr val="bg1">
              <a:lumMod val="65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cs typeface="Comic Sans MS"/>
              </a:rPr>
              <a:t>hio</a:t>
            </a:r>
            <a:endParaRPr lang="en-US" sz="1000" dirty="0">
              <a:solidFill>
                <a:schemeClr val="tx1"/>
              </a:solidFill>
              <a:cs typeface="Comic Sans MS"/>
            </a:endParaRPr>
          </a:p>
        </p:txBody>
      </p:sp>
      <p:sp>
        <p:nvSpPr>
          <p:cNvPr id="8" name="Rectangle 7"/>
          <p:cNvSpPr/>
          <p:nvPr/>
        </p:nvSpPr>
        <p:spPr>
          <a:xfrm>
            <a:off x="587029" y="1488925"/>
            <a:ext cx="2828294" cy="296814"/>
          </a:xfrm>
          <a:prstGeom prst="rect">
            <a:avLst/>
          </a:prstGeom>
          <a:solidFill>
            <a:schemeClr val="tx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cs typeface="Comic Sans MS"/>
              </a:rPr>
              <a:t>sio-backend (optional vHost-user)</a:t>
            </a:r>
            <a:endParaRPr lang="en-US" sz="1000" dirty="0">
              <a:solidFill>
                <a:schemeClr val="tx1"/>
              </a:solidFill>
              <a:cs typeface="Comic Sans MS"/>
            </a:endParaRPr>
          </a:p>
        </p:txBody>
      </p:sp>
      <p:sp>
        <p:nvSpPr>
          <p:cNvPr id="9" name="Rectangle 8"/>
          <p:cNvSpPr/>
          <p:nvPr/>
        </p:nvSpPr>
        <p:spPr>
          <a:xfrm>
            <a:off x="632572" y="2333846"/>
            <a:ext cx="2672547" cy="290065"/>
          </a:xfrm>
          <a:prstGeom prst="rect">
            <a:avLst/>
          </a:prstGeom>
          <a:solidFill>
            <a:schemeClr val="tx2">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solidFill>
                  <a:schemeClr val="tx1"/>
                </a:solidFill>
                <a:cs typeface="Comic Sans MS"/>
              </a:rPr>
              <a:t>s</a:t>
            </a:r>
            <a:r>
              <a:rPr lang="en-US" sz="1000" dirty="0" smtClean="0">
                <a:solidFill>
                  <a:schemeClr val="tx1"/>
                </a:solidFill>
                <a:cs typeface="Comic Sans MS"/>
              </a:rPr>
              <a:t>-API</a:t>
            </a:r>
            <a:endParaRPr lang="en-US" sz="1000" dirty="0">
              <a:solidFill>
                <a:schemeClr val="tx1"/>
              </a:solidFill>
              <a:cs typeface="Comic Sans MS"/>
            </a:endParaRPr>
          </a:p>
        </p:txBody>
      </p:sp>
      <p:sp>
        <p:nvSpPr>
          <p:cNvPr id="10" name="Rounded Rectangle 9"/>
          <p:cNvSpPr/>
          <p:nvPr/>
        </p:nvSpPr>
        <p:spPr>
          <a:xfrm>
            <a:off x="375720" y="1364188"/>
            <a:ext cx="3513228" cy="3182746"/>
          </a:xfrm>
          <a:prstGeom prst="roundRect">
            <a:avLst>
              <a:gd name="adj" fmla="val 4283"/>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p:cNvSpPr/>
          <p:nvPr/>
        </p:nvSpPr>
        <p:spPr>
          <a:xfrm rot="5400000">
            <a:off x="2209654" y="2800300"/>
            <a:ext cx="2929367" cy="306619"/>
          </a:xfrm>
          <a:prstGeom prst="roundRect">
            <a:avLst>
              <a:gd name="adj" fmla="val 8084"/>
            </a:avLst>
          </a:prstGeom>
          <a:solidFill>
            <a:schemeClr val="accent3">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solidFill>
                  <a:srgbClr val="000000"/>
                </a:solidFill>
                <a:cs typeface="Comic Sans MS"/>
              </a:rPr>
              <a:t>Acceleration Management Layer</a:t>
            </a:r>
          </a:p>
        </p:txBody>
      </p:sp>
      <p:sp>
        <p:nvSpPr>
          <p:cNvPr id="12" name="Rounded Rectangle 11"/>
          <p:cNvSpPr/>
          <p:nvPr/>
        </p:nvSpPr>
        <p:spPr>
          <a:xfrm rot="16200000">
            <a:off x="-1234815" y="2800298"/>
            <a:ext cx="2929369" cy="306619"/>
          </a:xfrm>
          <a:prstGeom prst="roundRect">
            <a:avLst>
              <a:gd name="adj" fmla="val 8084"/>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solidFill>
                  <a:srgbClr val="000000"/>
                </a:solidFill>
                <a:cs typeface="Comic Sans MS"/>
              </a:rPr>
              <a:t>Software Acceleration Layer (SAL)</a:t>
            </a:r>
          </a:p>
        </p:txBody>
      </p:sp>
      <p:sp>
        <p:nvSpPr>
          <p:cNvPr id="13" name="Rounded Rectangle 12"/>
          <p:cNvSpPr/>
          <p:nvPr/>
        </p:nvSpPr>
        <p:spPr>
          <a:xfrm>
            <a:off x="587029" y="1846450"/>
            <a:ext cx="2828294" cy="364272"/>
          </a:xfrm>
          <a:prstGeom prst="roundRect">
            <a:avLst>
              <a:gd name="adj" fmla="val 8084"/>
            </a:avLst>
          </a:prstGeom>
          <a:solidFill>
            <a:schemeClr val="accent4">
              <a:lumMod val="40000"/>
              <a:lumOff val="60000"/>
            </a:schemeClr>
          </a:solidFill>
          <a:ln w="12700"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solidFill>
                  <a:srgbClr val="000000"/>
                </a:solidFill>
                <a:cs typeface="Comic Sans MS"/>
              </a:rPr>
              <a:t>Software Routing Layer (SRL)</a:t>
            </a:r>
          </a:p>
        </p:txBody>
      </p:sp>
      <p:sp>
        <p:nvSpPr>
          <p:cNvPr id="14" name="Rectangle 13"/>
          <p:cNvSpPr/>
          <p:nvPr/>
        </p:nvSpPr>
        <p:spPr>
          <a:xfrm>
            <a:off x="632572" y="3229587"/>
            <a:ext cx="1289705" cy="709083"/>
          </a:xfrm>
          <a:prstGeom prst="rect">
            <a:avLst/>
          </a:prstGeom>
          <a:solidFill>
            <a:schemeClr val="accent6">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Buffer and memory </a:t>
            </a:r>
            <a:r>
              <a:rPr lang="en-US" sz="800" dirty="0">
                <a:solidFill>
                  <a:schemeClr val="tx1"/>
                </a:solidFill>
                <a:cs typeface="Comic Sans MS"/>
              </a:rPr>
              <a:t>m</a:t>
            </a:r>
            <a:r>
              <a:rPr lang="en-US" sz="800" dirty="0" smtClean="0">
                <a:solidFill>
                  <a:schemeClr val="tx1"/>
                </a:solidFill>
                <a:cs typeface="Comic Sans MS"/>
              </a:rPr>
              <a:t>gnt, rings/queues, ingress/egress scheduling, tasks, pipeline, …</a:t>
            </a:r>
            <a:endParaRPr lang="en-US" sz="800" dirty="0">
              <a:solidFill>
                <a:schemeClr val="tx1"/>
              </a:solidFill>
              <a:cs typeface="Comic Sans MS"/>
            </a:endParaRPr>
          </a:p>
        </p:txBody>
      </p:sp>
      <p:sp>
        <p:nvSpPr>
          <p:cNvPr id="15" name="Rectangle 14"/>
          <p:cNvSpPr/>
          <p:nvPr/>
        </p:nvSpPr>
        <p:spPr>
          <a:xfrm>
            <a:off x="2060988" y="3229587"/>
            <a:ext cx="1244131" cy="709083"/>
          </a:xfrm>
          <a:prstGeom prst="rect">
            <a:avLst/>
          </a:prstGeom>
          <a:solidFill>
            <a:schemeClr val="accent2">
              <a:lumMod val="40000"/>
              <a:lumOff val="60000"/>
            </a:schemeClr>
          </a:solidFill>
          <a:ln w="12700" cmpd="sng">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g-drivers</a:t>
            </a:r>
          </a:p>
          <a:p>
            <a:pPr algn="ctr"/>
            <a:endParaRPr lang="en-US" sz="800" dirty="0" smtClean="0">
              <a:solidFill>
                <a:schemeClr val="tx1"/>
              </a:solidFill>
              <a:cs typeface="Comic Sans MS"/>
            </a:endParaRPr>
          </a:p>
          <a:p>
            <a:pPr algn="ctr"/>
            <a:r>
              <a:rPr lang="en-US" sz="800" dirty="0" smtClean="0">
                <a:solidFill>
                  <a:schemeClr val="tx1"/>
                </a:solidFill>
                <a:cs typeface="Comic Sans MS"/>
              </a:rPr>
              <a:t>SW-crypto or drivers for HW-crypto</a:t>
            </a:r>
            <a:endParaRPr lang="en-US" sz="800" dirty="0">
              <a:solidFill>
                <a:schemeClr val="tx1"/>
              </a:solidFill>
              <a:cs typeface="Comic Sans MS"/>
            </a:endParaRPr>
          </a:p>
        </p:txBody>
      </p:sp>
      <p:sp>
        <p:nvSpPr>
          <p:cNvPr id="16" name="Rounded Rectangle 15"/>
          <p:cNvSpPr/>
          <p:nvPr/>
        </p:nvSpPr>
        <p:spPr>
          <a:xfrm>
            <a:off x="671302" y="965280"/>
            <a:ext cx="490434" cy="330019"/>
          </a:xfrm>
          <a:prstGeom prst="roundRect">
            <a:avLst/>
          </a:prstGeom>
          <a:solidFill>
            <a:srgbClr val="CCFF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VM 0</a:t>
            </a:r>
            <a:endParaRPr lang="en-US" sz="800" dirty="0">
              <a:solidFill>
                <a:schemeClr val="tx1"/>
              </a:solidFill>
              <a:cs typeface="Comic Sans MS"/>
            </a:endParaRPr>
          </a:p>
        </p:txBody>
      </p:sp>
      <p:sp>
        <p:nvSpPr>
          <p:cNvPr id="17" name="Rounded Rectangle 16"/>
          <p:cNvSpPr/>
          <p:nvPr/>
        </p:nvSpPr>
        <p:spPr>
          <a:xfrm>
            <a:off x="1771336" y="965280"/>
            <a:ext cx="490434" cy="330019"/>
          </a:xfrm>
          <a:prstGeom prst="roundRect">
            <a:avLst/>
          </a:prstGeom>
          <a:solidFill>
            <a:srgbClr val="CCFF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VM 2</a:t>
            </a:r>
            <a:endParaRPr lang="en-US" sz="800" dirty="0">
              <a:solidFill>
                <a:schemeClr val="tx1"/>
              </a:solidFill>
              <a:cs typeface="Comic Sans MS"/>
            </a:endParaRPr>
          </a:p>
        </p:txBody>
      </p:sp>
      <p:sp>
        <p:nvSpPr>
          <p:cNvPr id="18" name="Rounded Rectangle 17"/>
          <p:cNvSpPr/>
          <p:nvPr/>
        </p:nvSpPr>
        <p:spPr>
          <a:xfrm>
            <a:off x="1221319" y="963430"/>
            <a:ext cx="490434" cy="330019"/>
          </a:xfrm>
          <a:prstGeom prst="roundRect">
            <a:avLst/>
          </a:prstGeom>
          <a:solidFill>
            <a:srgbClr val="CCFF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VM 1</a:t>
            </a:r>
            <a:endParaRPr lang="en-US" sz="800" dirty="0">
              <a:solidFill>
                <a:schemeClr val="tx1"/>
              </a:solidFill>
              <a:cs typeface="Comic Sans MS"/>
            </a:endParaRPr>
          </a:p>
        </p:txBody>
      </p:sp>
      <p:sp>
        <p:nvSpPr>
          <p:cNvPr id="19" name="Rounded Rectangle 18"/>
          <p:cNvSpPr/>
          <p:nvPr/>
        </p:nvSpPr>
        <p:spPr>
          <a:xfrm>
            <a:off x="2314287" y="965280"/>
            <a:ext cx="490434" cy="330019"/>
          </a:xfrm>
          <a:prstGeom prst="roundRect">
            <a:avLst/>
          </a:prstGeom>
          <a:solidFill>
            <a:srgbClr val="CCFF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VM 3</a:t>
            </a:r>
            <a:endParaRPr lang="en-US" sz="800" dirty="0">
              <a:solidFill>
                <a:schemeClr val="tx1"/>
              </a:solidFill>
              <a:cs typeface="Comic Sans MS"/>
            </a:endParaRPr>
          </a:p>
        </p:txBody>
      </p:sp>
      <p:sp>
        <p:nvSpPr>
          <p:cNvPr id="20" name="Rounded Rectangle 19"/>
          <p:cNvSpPr/>
          <p:nvPr/>
        </p:nvSpPr>
        <p:spPr>
          <a:xfrm>
            <a:off x="2875702" y="963430"/>
            <a:ext cx="490434" cy="330019"/>
          </a:xfrm>
          <a:prstGeom prst="roundRect">
            <a:avLst/>
          </a:prstGeom>
          <a:solidFill>
            <a:srgbClr val="CCFFCC"/>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solidFill>
                  <a:schemeClr val="tx1"/>
                </a:solidFill>
                <a:cs typeface="Comic Sans MS"/>
              </a:rPr>
              <a:t>VM 4</a:t>
            </a:r>
            <a:endParaRPr lang="en-US" sz="800" dirty="0">
              <a:solidFill>
                <a:schemeClr val="tx1"/>
              </a:solidFill>
              <a:cs typeface="Comic Sans MS"/>
            </a:endParaRPr>
          </a:p>
        </p:txBody>
      </p:sp>
    </p:spTree>
    <p:extLst>
      <p:ext uri="{BB962C8B-B14F-4D97-AF65-F5344CB8AC3E}">
        <p14:creationId xmlns:p14="http://schemas.microsoft.com/office/powerpoint/2010/main" val="2127760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VPP with DPDK</a:t>
            </a:r>
            <a:endParaRPr lang="en-US" dirty="0"/>
          </a:p>
        </p:txBody>
      </p:sp>
      <p:sp>
        <p:nvSpPr>
          <p:cNvPr id="3" name="Text Placeholder 2"/>
          <p:cNvSpPr>
            <a:spLocks noGrp="1"/>
          </p:cNvSpPr>
          <p:nvPr>
            <p:ph type="body" idx="1"/>
          </p:nvPr>
        </p:nvSpPr>
        <p:spPr/>
        <p:txBody>
          <a:bodyPr/>
          <a:lstStyle/>
          <a:p>
            <a:r>
              <a:rPr lang="en-US" smtClean="0"/>
              <a:t>Quick </a:t>
            </a:r>
            <a:r>
              <a:rPr lang="en-US" dirty="0" smtClean="0"/>
              <a:t>overview</a:t>
            </a:r>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8</a:t>
            </a:fld>
            <a:endParaRPr lang="en-US" dirty="0"/>
          </a:p>
        </p:txBody>
      </p:sp>
    </p:spTree>
    <p:extLst>
      <p:ext uri="{BB962C8B-B14F-4D97-AF65-F5344CB8AC3E}">
        <p14:creationId xmlns:p14="http://schemas.microsoft.com/office/powerpoint/2010/main" val="113113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9</a:t>
            </a:fld>
            <a:endParaRPr lang="en-US" dirty="0"/>
          </a:p>
        </p:txBody>
      </p:sp>
      <p:sp>
        <p:nvSpPr>
          <p:cNvPr id="3" name="Title 2"/>
          <p:cNvSpPr>
            <a:spLocks noGrp="1"/>
          </p:cNvSpPr>
          <p:nvPr>
            <p:ph type="title"/>
          </p:nvPr>
        </p:nvSpPr>
        <p:spPr/>
        <p:txBody>
          <a:bodyPr/>
          <a:lstStyle/>
          <a:p>
            <a:r>
              <a:rPr lang="en-US" dirty="0" smtClean="0"/>
              <a:t>DPDK enhancements for VPP</a:t>
            </a:r>
            <a:endParaRPr lang="en-US" dirty="0"/>
          </a:p>
        </p:txBody>
      </p:sp>
      <p:sp>
        <p:nvSpPr>
          <p:cNvPr id="4" name="Content Placeholder 3"/>
          <p:cNvSpPr>
            <a:spLocks noGrp="1"/>
          </p:cNvSpPr>
          <p:nvPr>
            <p:ph sz="quarter" idx="13"/>
          </p:nvPr>
        </p:nvSpPr>
        <p:spPr>
          <a:xfrm>
            <a:off x="455615" y="1077687"/>
            <a:ext cx="8228012" cy="3657600"/>
          </a:xfrm>
        </p:spPr>
        <p:txBody>
          <a:bodyPr>
            <a:normAutofit/>
          </a:bodyPr>
          <a:lstStyle/>
          <a:p>
            <a:r>
              <a:rPr lang="en-US" dirty="0" smtClean="0"/>
              <a:t>DPDK contains HW and SW crypto acceleration support</a:t>
            </a:r>
          </a:p>
          <a:p>
            <a:pPr marL="285750" indent="-285750">
              <a:buFont typeface="Arial" charset="0"/>
              <a:buChar char="•"/>
            </a:pPr>
            <a:r>
              <a:rPr lang="en-US" dirty="0" smtClean="0"/>
              <a:t>Add HW/SW crypto support to VPP as a new or modified graph node</a:t>
            </a:r>
          </a:p>
          <a:p>
            <a:pPr marL="511164" lvl="1" indent="-285750">
              <a:buFont typeface="Arial" charset="0"/>
              <a:buChar char="•"/>
            </a:pPr>
            <a:r>
              <a:rPr lang="en-US" dirty="0" smtClean="0"/>
              <a:t>Adding DPDK crypto support to VPP can transparently support a range of hardware and software solutions</a:t>
            </a:r>
          </a:p>
          <a:p>
            <a:pPr marL="285750" indent="-285750">
              <a:buFont typeface="Arial" charset="0"/>
              <a:buChar char="•"/>
            </a:pPr>
            <a:r>
              <a:rPr lang="en-US" dirty="0" smtClean="0"/>
              <a:t>DPDK contains many accelerators and accelerated software for a number of system architectures, which can be utilized by VPP transparently</a:t>
            </a:r>
          </a:p>
        </p:txBody>
      </p:sp>
    </p:spTree>
    <p:extLst>
      <p:ext uri="{BB962C8B-B14F-4D97-AF65-F5344CB8AC3E}">
        <p14:creationId xmlns:p14="http://schemas.microsoft.com/office/powerpoint/2010/main" val="7566885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FFISYNC_CONTAIN_GUIDS" val="TRUE"/>
</p:tagLst>
</file>

<file path=ppt/tags/tag2.xml><?xml version="1.0" encoding="utf-8"?>
<p:tagLst xmlns:a="http://schemas.openxmlformats.org/drawingml/2006/main" xmlns:r="http://schemas.openxmlformats.org/officeDocument/2006/relationships" xmlns:p="http://schemas.openxmlformats.org/presentationml/2006/main">
  <p:tag name="OFFISYNC_SLIDE_GUID" val="fb4b00c6-0e55-4ddb-8429-9142d84b7b8f"/>
</p:tagLst>
</file>

<file path=ppt/tags/tag3.xml><?xml version="1.0" encoding="utf-8"?>
<p:tagLst xmlns:a="http://schemas.openxmlformats.org/drawingml/2006/main" xmlns:r="http://schemas.openxmlformats.org/officeDocument/2006/relationships" xmlns:p="http://schemas.openxmlformats.org/presentationml/2006/main">
  <p:tag name="OFFISYNC_SLIDE_GUID" val="b2744510-b6f7-4d7a-9e1a-3afcc3d4ee00"/>
</p:tagLst>
</file>

<file path=ppt/tags/tag4.xml><?xml version="1.0" encoding="utf-8"?>
<p:tagLst xmlns:a="http://schemas.openxmlformats.org/drawingml/2006/main" xmlns:r="http://schemas.openxmlformats.org/officeDocument/2006/relationships" xmlns:p="http://schemas.openxmlformats.org/presentationml/2006/main">
  <p:tag name="OFFISYNC_SLIDE_GUID" val="0f02fe2d-8c45-4367-84af-eaa36078e39f"/>
</p:tagLst>
</file>

<file path=ppt/theme/theme1.xml><?xml version="1.0" encoding="utf-8"?>
<a:theme xmlns:a="http://schemas.openxmlformats.org/drawingml/2006/main" name="NPG PPTx Template Wide Light">
  <a:themeElements>
    <a:clrScheme name="Custom 2">
      <a:dk1>
        <a:sysClr val="windowText" lastClr="000000"/>
      </a:dk1>
      <a:lt1>
        <a:sysClr val="window" lastClr="FFFFFF"/>
      </a:lt1>
      <a:dk2>
        <a:srgbClr val="003C71"/>
      </a:dk2>
      <a:lt2>
        <a:srgbClr val="B1BABF"/>
      </a:lt2>
      <a:accent1>
        <a:srgbClr val="B7D108"/>
      </a:accent1>
      <a:accent2>
        <a:srgbClr val="0071C5"/>
      </a:accent2>
      <a:accent3>
        <a:srgbClr val="009CDA"/>
      </a:accent3>
      <a:accent4>
        <a:srgbClr val="F8D44C"/>
      </a:accent4>
      <a:accent5>
        <a:srgbClr val="FFA400"/>
      </a:accent5>
      <a:accent6>
        <a:srgbClr val="FF4E00"/>
      </a:accent6>
      <a:hlink>
        <a:srgbClr val="C3D600"/>
      </a:hlink>
      <a:folHlink>
        <a:srgbClr val="0071C5"/>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solidFill>
          <a:schemeClr val="bg2">
            <a:lumMod val="20000"/>
            <a:lumOff val="80000"/>
          </a:schemeClr>
        </a:solidFill>
      </a:spPr>
      <a:bodyPr vert="horz" lIns="0" tIns="0" rIns="0" bIns="0" rtlCol="0">
        <a:noAutofit/>
      </a:bodyPr>
      <a:lstStyle>
        <a:defPPr>
          <a:defRPr sz="1100" dirty="0"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F301B0ED1655A489D7A2BF9D05A3A33" ma:contentTypeVersion="1" ma:contentTypeDescription="Create a new document." ma:contentTypeScope="" ma:versionID="069e66ce8e9baafa4b6a8b445088ba3c">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2A57AA8-AFB3-4FD2-BC9C-ADDE59C00442}">
  <ds:schemaRefs>
    <ds:schemaRef ds:uri="http://schemas.microsoft.com/sharepoint/v3/contenttype/forms"/>
  </ds:schemaRefs>
</ds:datastoreItem>
</file>

<file path=customXml/itemProps2.xml><?xml version="1.0" encoding="utf-8"?>
<ds:datastoreItem xmlns:ds="http://schemas.openxmlformats.org/officeDocument/2006/customXml" ds:itemID="{B2002935-CF5D-4215-BCEE-C4F2E6933D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DA0E9C-0C7D-4A68-AE61-E173A1593AAA}">
  <ds:schemaRefs>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0</TotalTime>
  <Words>1815</Words>
  <Application>Microsoft Macintosh PowerPoint</Application>
  <PresentationFormat>On-screen Show (16:9)</PresentationFormat>
  <Paragraphs>358</Paragraphs>
  <Slides>24</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Arial</vt:lpstr>
      <vt:lpstr>Baskerville</vt:lpstr>
      <vt:lpstr>Comic Sans MS</vt:lpstr>
      <vt:lpstr>Helvetica Neue</vt:lpstr>
      <vt:lpstr>Helvetica Neue Light</vt:lpstr>
      <vt:lpstr>Intel Clear</vt:lpstr>
      <vt:lpstr>Intel Clear Pro</vt:lpstr>
      <vt:lpstr>MS PGothic</vt:lpstr>
      <vt:lpstr>Wingdings</vt:lpstr>
      <vt:lpstr>NPG PPTx Template Wide Light</vt:lpstr>
      <vt:lpstr>Opnfv Summit 2016 (Berlin) DPACC and DPDK solving NFV acceleration</vt:lpstr>
      <vt:lpstr>Legal Disclaimer</vt:lpstr>
      <vt:lpstr>DPACC and DPDK overview</vt:lpstr>
      <vt:lpstr>DPDK</vt:lpstr>
      <vt:lpstr>DPDK Overview</vt:lpstr>
      <vt:lpstr>DPACC and DPDK design</vt:lpstr>
      <vt:lpstr>DPACC: Acceleration Layer for Host (Hypervisor)</vt:lpstr>
      <vt:lpstr>VPP with DPDK</vt:lpstr>
      <vt:lpstr>DPDK enhancements for VPP</vt:lpstr>
      <vt:lpstr>DPACC and VPP design</vt:lpstr>
      <vt:lpstr>What do we need to do?</vt:lpstr>
      <vt:lpstr>TLDK (Transport Layer Development Kit)</vt:lpstr>
      <vt:lpstr>TLDK (Transport Layer Development Kit)</vt:lpstr>
      <vt:lpstr>TLDK (Transport Layer Development Kit) High Level View</vt:lpstr>
      <vt:lpstr>TLDK Uses case #1 with DPDK</vt:lpstr>
      <vt:lpstr>TLDK Uses case #2 with VPP</vt:lpstr>
      <vt:lpstr>Classification for DPDK</vt:lpstr>
      <vt:lpstr>ETHDEV and PMD layering</vt:lpstr>
      <vt:lpstr>VirtIo</vt:lpstr>
      <vt:lpstr>Lookaside VirtIO-crypto</vt:lpstr>
      <vt:lpstr>DPDK Enhancements</vt:lpstr>
      <vt:lpstr>Enhancements to DPDK</vt:lpstr>
      <vt:lpstr>Summary</vt:lpstr>
      <vt:lpstr>PowerPoint Presentation</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CTPClassification=CTP_PUBLIC:VisualMarkings=</cp:keywords>
  <cp:lastModifiedBy/>
  <cp:revision>1</cp:revision>
  <dcterms:created xsi:type="dcterms:W3CDTF">2015-05-06T16:36:39Z</dcterms:created>
  <dcterms:modified xsi:type="dcterms:W3CDTF">2016-06-21T09:34:16Z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bb92882c-78be-4694-aec6-84fb3d1041cd</vt:lpwstr>
  </property>
  <property fmtid="{D5CDD505-2E9C-101B-9397-08002B2CF9AE}" pid="3" name="CTP_BU">
    <vt:lpwstr>NA</vt:lpwstr>
  </property>
  <property fmtid="{D5CDD505-2E9C-101B-9397-08002B2CF9AE}" pid="4" name="CTP_TimeStamp">
    <vt:lpwstr>2016-04-13 13:01:58Z</vt:lpwstr>
  </property>
  <property fmtid="{D5CDD505-2E9C-101B-9397-08002B2CF9AE}" pid="5" name="IntelDataClassification">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CTP_PUBLIC</vt:lpwstr>
  </property>
  <property fmtid="{D5CDD505-2E9C-101B-9397-08002B2CF9AE}" pid="9" name="ContentTypeId">
    <vt:lpwstr>0x010100FF301B0ED1655A489D7A2BF9D05A3A33</vt:lpwstr>
  </property>
</Properties>
</file>