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56" r:id="rId2"/>
    <p:sldId id="331" r:id="rId3"/>
    <p:sldId id="332" r:id="rId4"/>
    <p:sldId id="333" r:id="rId5"/>
    <p:sldId id="311" r:id="rId6"/>
    <p:sldId id="316" r:id="rId7"/>
    <p:sldId id="312" r:id="rId8"/>
    <p:sldId id="313" r:id="rId9"/>
    <p:sldId id="314" r:id="rId10"/>
    <p:sldId id="291" r:id="rId11"/>
    <p:sldId id="266" r:id="rId12"/>
    <p:sldId id="310" r:id="rId13"/>
    <p:sldId id="318" r:id="rId14"/>
    <p:sldId id="319" r:id="rId15"/>
    <p:sldId id="320" r:id="rId16"/>
    <p:sldId id="321" r:id="rId17"/>
    <p:sldId id="329" r:id="rId18"/>
    <p:sldId id="334" r:id="rId19"/>
    <p:sldId id="335" r:id="rId20"/>
    <p:sldId id="330" r:id="rId21"/>
    <p:sldId id="322" r:id="rId22"/>
    <p:sldId id="259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413" r:id="rId101"/>
    <p:sldId id="414" r:id="rId102"/>
    <p:sldId id="415" r:id="rId103"/>
    <p:sldId id="416" r:id="rId104"/>
    <p:sldId id="417" r:id="rId105"/>
    <p:sldId id="418" r:id="rId106"/>
    <p:sldId id="419" r:id="rId107"/>
    <p:sldId id="420" r:id="rId108"/>
    <p:sldId id="421" r:id="rId109"/>
    <p:sldId id="422" r:id="rId110"/>
    <p:sldId id="423" r:id="rId111"/>
    <p:sldId id="424" r:id="rId112"/>
    <p:sldId id="425" r:id="rId113"/>
    <p:sldId id="426" r:id="rId114"/>
    <p:sldId id="427" r:id="rId115"/>
    <p:sldId id="428" r:id="rId116"/>
    <p:sldId id="429" r:id="rId117"/>
    <p:sldId id="430" r:id="rId118"/>
    <p:sldId id="431" r:id="rId119"/>
    <p:sldId id="432" r:id="rId120"/>
    <p:sldId id="433" r:id="rId121"/>
    <p:sldId id="434" r:id="rId122"/>
    <p:sldId id="435" r:id="rId123"/>
    <p:sldId id="436" r:id="rId124"/>
    <p:sldId id="437" r:id="rId125"/>
    <p:sldId id="438" r:id="rId126"/>
    <p:sldId id="439" r:id="rId127"/>
    <p:sldId id="440" r:id="rId128"/>
    <p:sldId id="441" r:id="rId129"/>
    <p:sldId id="442" r:id="rId130"/>
    <p:sldId id="443" r:id="rId131"/>
    <p:sldId id="444" r:id="rId132"/>
    <p:sldId id="445" r:id="rId133"/>
    <p:sldId id="446" r:id="rId1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46B"/>
    <a:srgbClr val="FBA7AB"/>
    <a:srgbClr val="EE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4" autoAdjust="0"/>
    <p:restoredTop sz="94660"/>
  </p:normalViewPr>
  <p:slideViewPr>
    <p:cSldViewPr snapToGrid="0">
      <p:cViewPr>
        <p:scale>
          <a:sx n="100" d="100"/>
          <a:sy n="100" d="100"/>
        </p:scale>
        <p:origin x="-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notesMaster" Target="notesMasters/notesMaster1.xml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Commits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Commits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6283.0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Commits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2395.0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Commits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3289.0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168064"/>
        <c:axId val="377380304"/>
      </c:barChart>
      <c:catAx>
        <c:axId val="29116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380304"/>
        <c:crosses val="autoZero"/>
        <c:auto val="1"/>
        <c:lblAlgn val="ctr"/>
        <c:lblOffset val="100"/>
        <c:noMultiLvlLbl val="0"/>
      </c:catAx>
      <c:valAx>
        <c:axId val="37738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6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Contributors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Contributors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Contributors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Contributors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892336"/>
        <c:axId val="291385424"/>
      </c:barChart>
      <c:catAx>
        <c:axId val="29089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385424"/>
        <c:crosses val="autoZero"/>
        <c:auto val="1"/>
        <c:lblAlgn val="ctr"/>
        <c:lblOffset val="100"/>
        <c:noMultiLvlLbl val="0"/>
      </c:catAx>
      <c:valAx>
        <c:axId val="29138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9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Organizations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Organizations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Organizations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Organizations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288864"/>
        <c:axId val="420290912"/>
      </c:barChart>
      <c:catAx>
        <c:axId val="4202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290912"/>
        <c:crosses val="autoZero"/>
        <c:auto val="1"/>
        <c:lblAlgn val="ctr"/>
        <c:lblOffset val="100"/>
        <c:noMultiLvlLbl val="0"/>
      </c:catAx>
      <c:valAx>
        <c:axId val="42029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28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6596-F2A5-DD41-B553-9AA246E1EE4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AE22-FF24-324C-98C5-9A5956AB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3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an HTTP server</a:t>
            </a:r>
            <a:r>
              <a:rPr lang="en-US" baseline="0" dirty="0" smtClean="0"/>
              <a:t> want to deal just with HTTP Replies and HTTP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716A-F075-1849-81BA-94886DCDF1AA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21-B90F-A747-A39E-C707D136F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21-B90F-A747-A39E-C707D136F6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21-B90F-A747-A39E-C707D136F67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Programmability: User express intent, not path</a:t>
            </a:r>
          </a:p>
          <a:p>
            <a:r>
              <a:rPr lang="en-US" dirty="0" smtClean="0"/>
              <a:t>Developers</a:t>
            </a:r>
            <a:r>
              <a:rPr lang="en-US" baseline="0" dirty="0" smtClean="0"/>
              <a:t>  only describe resources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 server + cloud to</a:t>
            </a:r>
            <a:r>
              <a:rPr lang="en-US" baseline="0" smtClean="0"/>
              <a:t> design “virtual”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 to point out “virtual” group, + icons of the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C6C9-92B0-3446-B92D-DD2DF24E385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7904"/>
            <a:ext cx="8009965" cy="8353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0206"/>
            <a:ext cx="8009965" cy="168443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65094" cy="365125"/>
          </a:xfrm>
        </p:spPr>
        <p:txBody>
          <a:bodyPr/>
          <a:lstStyle/>
          <a:p>
            <a:fld id="{80A069CC-F5F6-A44D-87A1-88A924EBAA37}" type="datetime1">
              <a:rPr lang="fr-FR" smtClean="0"/>
              <a:t>27/09/2017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3294" y="6356350"/>
            <a:ext cx="46885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723"/>
            <a:ext cx="2653602" cy="14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B0-AAA9-9D4C-8CEE-4D979198DA77}" type="datetime1">
              <a:rPr lang="fr-FR" smtClean="0"/>
              <a:t>27/09/2017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3F1-0314-5545-8544-1EAB49A7DE09}" type="datetime1">
              <a:rPr lang="fr-FR" smtClean="0"/>
              <a:t>27/09/2017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4A6-EC85-4F42-B320-C2211C92E6B5}" type="datetime1">
              <a:rPr lang="fr-FR" smtClean="0"/>
              <a:t>27/09/2017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13123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9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89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571-1C1E-B940-8E90-CEBE5EE133E1}" type="datetime1">
              <a:rPr lang="fr-FR" smtClean="0"/>
              <a:t>27/09/2017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D27D-1109-C548-9381-6F7C89E91504}" type="datetime1">
              <a:rPr lang="fr-FR" smtClean="0"/>
              <a:t>27/09/2017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6BCE-D196-2547-8710-C69863C26DE6}" type="datetime1">
              <a:rPr lang="fr-FR" smtClean="0"/>
              <a:t>27/09/2017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D9F0-D479-144D-B918-823DA58C866C}" type="datetime1">
              <a:rPr lang="fr-FR" smtClean="0"/>
              <a:t>27/09/2017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E223-D50F-F544-A1B5-F71956CD5F5D}" type="datetime1">
              <a:rPr lang="fr-FR" smtClean="0"/>
              <a:t>27/09/2017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890-F1E6-7149-9F12-F07DA20C9856}" type="datetime1">
              <a:rPr lang="fr-FR" smtClean="0"/>
              <a:t>27/09/2017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B90B-5650-1943-A105-AFACA3BBF06A}" type="datetime1">
              <a:rPr lang="fr-FR" smtClean="0"/>
              <a:t>27/09/2017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96F-563C-C54D-AB41-D17C46E6D8D5}" type="datetime1">
              <a:rPr lang="fr-FR" smtClean="0"/>
              <a:t>27/09/2017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9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1118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BD6D-FCD2-A145-891C-D43B46BD7016}" type="datetime1">
              <a:rPr lang="fr-FR" smtClean="0"/>
              <a:t>27/09/2017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iki.fd.io/view/Vicn#Tutorials_overview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icn" TargetMode="External"/><Relationship Id="rId4" Type="http://schemas.openxmlformats.org/officeDocument/2006/relationships/hyperlink" Target="http://conferences.sigcomm.org/acm-icn/2017/proceedings/icn17-26.pdf" TargetMode="External"/><Relationship Id="rId5" Type="http://schemas.openxmlformats.org/officeDocument/2006/relationships/hyperlink" Target="https://gerrit.fd.io/r/cicn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Relationship Id="rId3" Type="http://schemas.openxmlformats.org/officeDocument/2006/relationships/image" Target="../media/image4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fd.io/view/Libicnet" TargetMode="External"/><Relationship Id="rId3" Type="http://schemas.openxmlformats.org/officeDocument/2006/relationships/hyperlink" Target="https://git.fd.io/cicn/log/?h=libicnet/master" TargetMode="Externa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PP/Setting_Up_Your_Dev_Environment" TargetMode="External"/><Relationship Id="rId4" Type="http://schemas.openxmlformats.org/officeDocument/2006/relationships/hyperlink" Target="https://wiki.fd.io/view/Honeycomb/Installing_binaries_from_packages" TargetMode="External"/><Relationship Id="rId5" Type="http://schemas.openxmlformats.org/officeDocument/2006/relationships/hyperlink" Target="https://wiki.fd.io/view/VPP#Tutorials" TargetMode="External"/><Relationship Id="rId6" Type="http://schemas.openxmlformats.org/officeDocument/2006/relationships/hyperlink" Target="https://lists.fd.io/mailman/listinfo" TargetMode="External"/><Relationship Id="rId7" Type="http://schemas.openxmlformats.org/officeDocument/2006/relationships/hyperlink" Target="https://wiki.fd.io/view/IRC" TargetMode="External"/><Relationship Id="rId8" Type="http://schemas.openxmlformats.org/officeDocument/2006/relationships/hyperlink" Target="https://wiki.fd.io/view/Main_Page" TargetMode="External"/><Relationship Id="rId9" Type="http://schemas.openxmlformats.org/officeDocument/2006/relationships/hyperlink" Target="https://fd.io/contact/join" TargetMode="External"/><Relationship Id="rId10" Type="http://schemas.openxmlformats.org/officeDocument/2006/relationships/hyperlink" Target="https://wiki.fd.io/view/cicn" TargetMode="External"/><Relationship Id="rId11" Type="http://schemas.openxmlformats.org/officeDocument/2006/relationships/hyperlink" Target="https://wiki.fd.io/view/vic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fd.io/view/VPP" TargetMode="External"/><Relationship Id="rId3" Type="http://schemas.openxmlformats.org/officeDocument/2006/relationships/hyperlink" Target="https://docs.fd.io/vpp/17.04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rrit.fd.io/r/vpp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fd.io/vpp/17.04/d9/d49/types_8h.html#aed742c436da53c1080638ce6ef7d13de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tiff"/><Relationship Id="rId5" Type="http://schemas.openxmlformats.org/officeDocument/2006/relationships/image" Target="../media/image51.tiff"/><Relationship Id="rId6" Type="http://schemas.openxmlformats.org/officeDocument/2006/relationships/image" Target="../media/image52.tiff"/><Relationship Id="rId7" Type="http://schemas.openxmlformats.org/officeDocument/2006/relationships/image" Target="../media/image53.tiff"/><Relationship Id="rId8" Type="http://schemas.openxmlformats.org/officeDocument/2006/relationships/image" Target="../media/image54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6.png"/><Relationship Id="rId21" Type="http://schemas.openxmlformats.org/officeDocument/2006/relationships/image" Target="../media/image25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10" Type="http://schemas.openxmlformats.org/officeDocument/2006/relationships/image" Target="../media/image29.png"/><Relationship Id="rId11" Type="http://schemas.openxmlformats.org/officeDocument/2006/relationships/image" Target="../media/image22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2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tiff"/><Relationship Id="rId7" Type="http://schemas.openxmlformats.org/officeDocument/2006/relationships/image" Target="../media/image6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4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tif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65.png"/><Relationship Id="rId5" Type="http://schemas.openxmlformats.org/officeDocument/2006/relationships/image" Target="../media/image66.tif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dpdk.org/doc/nics" TargetMode="External"/><Relationship Id="rId3" Type="http://schemas.openxmlformats.org/officeDocument/2006/relationships/image" Target="../media/image6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8929" y="954534"/>
            <a:ext cx="10242156" cy="2084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smtClean="0"/>
              <a:t>CICN</a:t>
            </a:r>
          </a:p>
          <a:p>
            <a:r>
              <a:rPr lang="en-US" sz="4800" dirty="0" smtClean="0"/>
              <a:t>Community </a:t>
            </a:r>
          </a:p>
          <a:p>
            <a:r>
              <a:rPr lang="en-US" sz="4800" dirty="0" smtClean="0"/>
              <a:t>Information-Centric Networking</a:t>
            </a:r>
            <a:endParaRPr lang="en-US" sz="4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9728" y="4814887"/>
            <a:ext cx="10242156" cy="1319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/>
              <a:t>Tutorial at ACM SIGCOMM ICN, Berlin, Germany</a:t>
            </a:r>
          </a:p>
          <a:p>
            <a:r>
              <a:rPr lang="en-US" sz="2000" dirty="0" smtClean="0"/>
              <a:t>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September 2017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Multiproject</a:t>
            </a:r>
            <a:r>
              <a:rPr lang="en-US" dirty="0" smtClean="0"/>
              <a:t>: Fd.io Projects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76110" y="1773392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Honeycomb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81152" y="1774742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hc2vpp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3921" y="1192541"/>
            <a:ext cx="7511860" cy="1206137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7218" y="2119550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CSIT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287218" y="2789156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uppet-fdio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265639" y="3458762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964015" y="1183343"/>
            <a:ext cx="2566248" cy="3586788"/>
          </a:xfrm>
          <a:prstGeom prst="roundRect">
            <a:avLst>
              <a:gd name="adj" fmla="val 4904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Testing/Support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86196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ICNET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81153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76110" y="3149841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TLDK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67898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odp4vpp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86196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CICN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6110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 Sandbox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86195" y="4178937"/>
            <a:ext cx="6447313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53920" y="2555531"/>
            <a:ext cx="7511861" cy="2232350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86195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eb_dpdk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81152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rpm_dpdk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53920" y="4944733"/>
            <a:ext cx="7511861" cy="1086999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73818" y="1772368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vICN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3688" y="1797051"/>
            <a:ext cx="4016887" cy="4224280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6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"type": "Link",</a:t>
            </a:r>
          </a:p>
          <a:p>
            <a:pPr marL="0" lv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6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GB" sz="16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"core1",</a:t>
            </a:r>
          </a:p>
          <a:p>
            <a:pPr marL="0" lv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6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GB" sz="16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"core2",</a:t>
            </a:r>
          </a:p>
          <a:p>
            <a:pPr marL="0" lv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6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6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 ]</a:t>
            </a:r>
            <a:endParaRPr lang="en-GB" sz="16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"cache_size": 2000,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"node": "core1"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"cache_size": 0,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"node": "core2"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resources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498149" y="239713"/>
            <a:ext cx="4238626" cy="63039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20" tIns="45710" rIns="91420" bIns="45710" rtlCol="0">
            <a:noAutofit/>
          </a:bodyPr>
          <a:lstStyle>
            <a:lvl1pPr marL="76179" indent="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 kern="120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389377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76817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None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98613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None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2189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None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"type": "</a:t>
            </a:r>
            <a:r>
              <a:rPr lang="en-GB" sz="1600" dirty="0" err="1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PhyLink</a:t>
            </a:r>
            <a:r>
              <a:rPr lang="en-GB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mar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600" dirty="0" err="1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src</a:t>
            </a:r>
            <a:r>
              <a:rPr lang="en-GB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"core1-dpdk1",</a:t>
            </a:r>
          </a:p>
          <a:p>
            <a:pPr mar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600" dirty="0" err="1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dst</a:t>
            </a:r>
            <a:r>
              <a:rPr lang="en-GB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"core2-dpdk1",</a:t>
            </a:r>
          </a:p>
          <a:p>
            <a:pPr mar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600" dirty="0" err="1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 ]</a:t>
            </a:r>
            <a:endParaRPr lang="en-GB" sz="1600" dirty="0" smtClean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"VPP",            </a:t>
            </a:r>
            <a:r>
              <a:rPr lang="fr-FR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"core1",            </a:t>
            </a:r>
            <a:r>
              <a:rPr lang="fr-FR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vpp_core1</a:t>
            </a:r>
            <a:r>
              <a:rPr lang="fr-FR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mr-IN" sz="16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ICNPlugin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", </a:t>
            </a: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"core1",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vpp-fwd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"VPP",            </a:t>
            </a: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",            </a:t>
            </a: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vpp_core</a:t>
            </a:r>
            <a:r>
              <a:rPr lang="fr-FR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fr-FR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ICNPlugin</a:t>
            </a:r>
            <a:r>
              <a:rPr lang="mr-IN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", </a:t>
            </a: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"core1",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fr-FR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vpp-fwd</a:t>
            </a: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mr-IN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endParaRPr lang="fr-FR" sz="1600" dirty="0" smtClean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6669" y="3180528"/>
            <a:ext cx="1714500" cy="145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71688" y="2057400"/>
            <a:ext cx="857250" cy="3143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96225" y="455085"/>
            <a:ext cx="1333500" cy="37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</p:cNvCxnSpPr>
          <p:nvPr/>
        </p:nvCxnSpPr>
        <p:spPr>
          <a:xfrm flipV="1">
            <a:off x="2928938" y="642938"/>
            <a:ext cx="4929187" cy="1571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3687" y="3286125"/>
            <a:ext cx="4016887" cy="11572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98150" y="1711323"/>
            <a:ext cx="3705226" cy="234632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3"/>
            <a:endCxn id="12" idx="1"/>
          </p:cNvCxnSpPr>
          <p:nvPr/>
        </p:nvCxnSpPr>
        <p:spPr>
          <a:xfrm flipV="1">
            <a:off x="4600574" y="2884485"/>
            <a:ext cx="1897576" cy="98028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3687" y="4504313"/>
            <a:ext cx="4016887" cy="115728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98150" y="4085665"/>
            <a:ext cx="3705226" cy="234632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4600574" y="5082957"/>
            <a:ext cx="1897576" cy="175870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14400" y="2275463"/>
            <a:ext cx="2871787" cy="6090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09347" y="769938"/>
            <a:ext cx="2871787" cy="4836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20" idx="6"/>
          </p:cNvCxnSpPr>
          <p:nvPr/>
        </p:nvCxnSpPr>
        <p:spPr>
          <a:xfrm flipV="1">
            <a:off x="3786187" y="1057275"/>
            <a:ext cx="3123160" cy="15226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70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1" grpId="0" animBg="1"/>
      <p:bldP spid="12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61979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VPP-ready host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Install (if necessary) the DPDK driver and load it in the host kernel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Change driver for DPDK-compatible devices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Change number of </a:t>
            </a:r>
            <a:r>
              <a:rPr lang="en-US" dirty="0" err="1" smtClean="0"/>
              <a:t>hugepages</a:t>
            </a:r>
            <a:r>
              <a:rPr lang="en-US" dirty="0" smtClean="0"/>
              <a:t> for VPP</a:t>
            </a:r>
          </a:p>
          <a:p>
            <a:pPr marL="761979" indent="-6858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VPP-ready container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Create a privileged container by changing its </a:t>
            </a:r>
            <a:r>
              <a:rPr lang="en-US" dirty="0" err="1" smtClean="0"/>
              <a:t>apparmor</a:t>
            </a:r>
            <a:r>
              <a:rPr lang="en-US" dirty="0" smtClean="0"/>
              <a:t> profile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Add DPDK-enabled interfaces to the container</a:t>
            </a:r>
          </a:p>
          <a:p>
            <a:pPr marL="1075177" lvl="1" indent="-68580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vICN</a:t>
            </a:r>
            <a:r>
              <a:rPr lang="en-US" dirty="0" smtClean="0"/>
              <a:t> actually doing?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38246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61979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Start VPP on the container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Create configuration file for VPP in the container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Start VPP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Set up IP forwarding</a:t>
            </a:r>
          </a:p>
          <a:p>
            <a:pPr marL="761979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Start CICN plugin in VPP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Enable CICN plugin</a:t>
            </a:r>
          </a:p>
          <a:p>
            <a:pPr marL="1075177" lvl="1" indent="-68580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Set up ICN faces and routes</a:t>
            </a:r>
          </a:p>
          <a:p>
            <a:pPr marL="1075177" lvl="1" indent="-68580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vICN</a:t>
            </a:r>
            <a:r>
              <a:rPr lang="en-US" dirty="0" smtClean="0"/>
              <a:t> actually doing?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9944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3688" y="1430868"/>
            <a:ext cx="11127317" cy="3498320"/>
          </a:xfrm>
          <a:solidFill>
            <a:schemeClr val="tx1"/>
          </a:solidFill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2000" dirty="0" err="1">
                <a:solidFill>
                  <a:srgbClr val="34BC26"/>
                </a:solidFill>
                <a:latin typeface="Monaco" charset="0"/>
              </a:rPr>
              <a:t>cicn@cicn-VirtualBox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:</a:t>
            </a:r>
            <a:r>
              <a:rPr lang="en-US" sz="2000" dirty="0">
                <a:solidFill>
                  <a:srgbClr val="5230E1"/>
                </a:solidFill>
                <a:latin typeface="Monaco" charset="0"/>
              </a:rPr>
              <a:t>~/</a:t>
            </a:r>
            <a:r>
              <a:rPr lang="en-US" sz="2000" dirty="0" err="1">
                <a:solidFill>
                  <a:srgbClr val="5230E1"/>
                </a:solidFill>
                <a:latin typeface="Monaco" charset="0"/>
              </a:rPr>
              <a:t>vicn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$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sudo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vicn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/bin/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vicn.py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-s </a:t>
            </a:r>
            <a:r>
              <a:rPr lang="en-US" sz="2000" dirty="0" smtClean="0">
                <a:solidFill>
                  <a:srgbClr val="F4F4F4"/>
                </a:solidFill>
                <a:latin typeface="Monaco" charset="0"/>
              </a:rPr>
              <a:t>examples/tutorial/tutorial06-acm-icn17-vpp.json</a:t>
            </a:r>
          </a:p>
          <a:p>
            <a:pPr marL="0">
              <a:spcBef>
                <a:spcPts val="0"/>
              </a:spcBef>
            </a:pPr>
            <a:endParaRPr lang="en-US" sz="1600" dirty="0">
              <a:solidFill>
                <a:srgbClr val="F4F4F4"/>
              </a:solidFill>
              <a:latin typeface="Monaco" charset="0"/>
              <a:ea typeface="Monaco" charset="0"/>
              <a:cs typeface="Monaco" charset="0"/>
            </a:endParaRPr>
          </a:p>
          <a:p>
            <a:pPr marL="0">
              <a:spcBef>
                <a:spcPts val="0"/>
              </a:spcBef>
            </a:pPr>
            <a:r>
              <a:rPr lang="en-US" sz="1600" dirty="0" smtClean="0">
                <a:solidFill>
                  <a:srgbClr val="F4F4F4"/>
                </a:solidFill>
                <a:latin typeface="Monaco" charset="0"/>
                <a:ea typeface="Monaco" charset="0"/>
                <a:cs typeface="Monaco" charset="0"/>
              </a:rPr>
              <a:t>[</a:t>
            </a:r>
            <a:r>
              <a:rPr lang="mr-IN" sz="1600" dirty="0" smtClean="0">
                <a:solidFill>
                  <a:srgbClr val="F4F4F4"/>
                </a:solidFill>
                <a:latin typeface="Monaco" charset="0"/>
                <a:ea typeface="Monaco" charset="0"/>
                <a:cs typeface="Monaco" charset="0"/>
              </a:rPr>
              <a:t>…</a:t>
            </a:r>
            <a:r>
              <a:rPr lang="fr-FR" sz="1600" dirty="0" smtClean="0">
                <a:solidFill>
                  <a:srgbClr val="F4F4F4"/>
                </a:solidFill>
                <a:latin typeface="Monaco" charset="0"/>
                <a:ea typeface="Monaco" charset="0"/>
                <a:cs typeface="Monaco" charset="0"/>
              </a:rPr>
              <a:t>]</a:t>
            </a:r>
          </a:p>
          <a:p>
            <a:pPr marL="0">
              <a:spcBef>
                <a:spcPts val="0"/>
              </a:spcBef>
            </a:pPr>
            <a:endParaRPr lang="en-US" sz="1600" dirty="0">
              <a:solidFill>
                <a:srgbClr val="F4F4F4"/>
              </a:solidFill>
              <a:latin typeface="Monaco" charset="0"/>
              <a:ea typeface="Monaco" charset="0"/>
              <a:cs typeface="Monaco" charset="0"/>
            </a:endParaRPr>
          </a:p>
          <a:p>
            <a:pPr marL="0">
              <a:spcBef>
                <a:spcPts val="0"/>
              </a:spcBef>
            </a:pPr>
            <a:r>
              <a:rPr lang="en-US" sz="1800" dirty="0" smtClean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17:48:15,023 -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vicn.core.task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Scheduling task &lt;Task[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apy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] partial&lt;_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task_resource_update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&gt;&gt; for resource &lt;UUID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MetisForwarder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-MPDRB&gt;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17:48:15,024 -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vicn.core.resource_mgr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Resource &lt;UUID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MetisForwarder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-MPDRB&gt; is marked as CLEAN (99/104)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17:48:15,146 -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vicn.core.task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Scheduling task &lt;Task[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apy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] partial&lt;_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task_resource_update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&gt;&gt; for resource &lt;UUID MetisForwarder-NC33W&gt;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17:48:15,148 -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vicn.core.resource_mgr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Resource &lt;UUID MetisForwarder-NC33W&gt; is marked as CLEAN (100/104</a:t>
            </a:r>
            <a:r>
              <a:rPr lang="en-US" sz="1800" dirty="0" smtClean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endParaRPr lang="en-US" sz="1800" dirty="0">
              <a:solidFill>
                <a:srgbClr val="34BBC8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</a:t>
            </a:r>
            <a:r>
              <a:rPr lang="en-US" dirty="0" err="1" smtClean="0"/>
              <a:t>vicn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4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creation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Producer setup:</a:t>
            </a:r>
          </a:p>
          <a:p>
            <a:r>
              <a:rPr lang="en-US" dirty="0"/>
              <a:t>p</a:t>
            </a:r>
            <a:r>
              <a:rPr lang="en-US" dirty="0" smtClean="0"/>
              <a:t>roducer-test</a:t>
            </a:r>
          </a:p>
          <a:p>
            <a:pPr marL="0" indent="0"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producer-test -D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ccnx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:/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webserver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Webserver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http-server </a:t>
            </a:r>
            <a:r>
              <a:rPr lang="fr-FR" sz="2000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p $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server_folder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-l http://webserver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Consumer setup</a:t>
            </a:r>
          </a:p>
          <a:p>
            <a:r>
              <a:rPr lang="en-US" dirty="0" smtClean="0"/>
              <a:t>consumer-test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onsumer-test </a:t>
            </a:r>
            <a:r>
              <a:rPr lang="fr-FR" sz="2000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D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ccnx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:/webserver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iget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iget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http://webserver/$filename</a:t>
            </a:r>
          </a:p>
        </p:txBody>
      </p:sp>
    </p:spTree>
    <p:extLst>
      <p:ext uri="{BB962C8B-B14F-4D97-AF65-F5344CB8AC3E}">
        <p14:creationId xmlns:p14="http://schemas.microsoft.com/office/powerpoint/2010/main" val="6738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visualization on the GUI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12" y="1430868"/>
            <a:ext cx="8011840" cy="50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79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python objects instead of static JSON 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a new Python API</a:t>
            </a:r>
            <a:endParaRPr lang="en-US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3236057" y="3304420"/>
            <a:ext cx="5822218" cy="3083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555558"/>
              </a:buCl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cons = </a:t>
            </a:r>
            <a:r>
              <a:rPr lang="en-US" sz="20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en-US" sz="20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555558"/>
              </a:buCl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prod = </a:t>
            </a:r>
            <a:r>
              <a:rPr lang="en-US" sz="20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en-US" sz="20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555558"/>
              </a:buCl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link = Link(</a:t>
            </a:r>
            <a:r>
              <a:rPr lang="en-US" sz="20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src</a:t>
            </a:r>
            <a:r>
              <a:rPr lang="en-US" sz="20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=cons, </a:t>
            </a:r>
            <a:r>
              <a:rPr lang="en-US" sz="20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dst</a:t>
            </a:r>
            <a:r>
              <a:rPr lang="en-US" sz="20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=prod)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529945" y="4411786"/>
            <a:ext cx="508000" cy="927100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490057" y="5451675"/>
            <a:ext cx="3141937" cy="349098"/>
            <a:chOff x="4818794" y="3439479"/>
            <a:chExt cx="3141937" cy="349098"/>
          </a:xfrm>
        </p:grpSpPr>
        <p:sp>
          <p:nvSpPr>
            <p:cNvPr id="7" name="Can 6"/>
            <p:cNvSpPr/>
            <p:nvPr/>
          </p:nvSpPr>
          <p:spPr>
            <a:xfrm>
              <a:off x="4818794" y="3439479"/>
              <a:ext cx="894037" cy="349097"/>
            </a:xfrm>
            <a:prstGeom prst="can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ons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7066694" y="3439480"/>
              <a:ext cx="894037" cy="349097"/>
            </a:xfrm>
            <a:prstGeom prst="can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prod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712831" y="3614028"/>
              <a:ext cx="135386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 rot="10800000">
            <a:off x="5144628" y="4411786"/>
            <a:ext cx="508000" cy="927100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53757" y="458537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tasks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55625" y="4622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16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61979" indent="-685800">
              <a:buFont typeface="Arial" charset="0"/>
              <a:buChar char="•"/>
            </a:pPr>
            <a:r>
              <a:rPr lang="en-US" dirty="0" smtClean="0"/>
              <a:t>Demonstration session: new dynamic python API</a:t>
            </a:r>
          </a:p>
          <a:p>
            <a:pPr marL="761979" indent="-685800">
              <a:buFont typeface="Arial" charset="0"/>
              <a:buChar char="•"/>
            </a:pPr>
            <a:r>
              <a:rPr lang="en-US" dirty="0" smtClean="0"/>
              <a:t>Thursday </a:t>
            </a:r>
            <a:r>
              <a:rPr lang="de-DE" dirty="0"/>
              <a:t>10:50am: </a:t>
            </a:r>
            <a:r>
              <a:rPr lang="de-DE" dirty="0" err="1" smtClean="0"/>
              <a:t>vICN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/>
          </a:p>
          <a:p>
            <a:pPr marL="761979" indent="-68580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</a:t>
            </a:r>
            <a:r>
              <a:rPr lang="en-US" dirty="0" err="1" smtClean="0"/>
              <a:t>vICN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08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61979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In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examples/tutorial/</a:t>
            </a:r>
            <a:r>
              <a:rPr lang="en-US" dirty="0" smtClean="0"/>
              <a:t>:</a:t>
            </a:r>
          </a:p>
          <a:p>
            <a:pPr marL="7200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tutorial01.json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Simple topology</a:t>
            </a:r>
          </a:p>
          <a:p>
            <a:pPr marL="7200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tutorial02-dumbell</a:t>
            </a:r>
            <a:r>
              <a:rPr lang="en-US" sz="2800" dirty="0" smtClean="0">
                <a:sym typeface="Wingdings"/>
              </a:rPr>
              <a:t>  VPP</a:t>
            </a:r>
            <a:endParaRPr lang="en-US" sz="2800" dirty="0" smtClean="0"/>
          </a:p>
          <a:p>
            <a:pPr marL="7200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tutorial03-hetnets.json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Wireless emulators</a:t>
            </a:r>
          </a:p>
          <a:p>
            <a:pPr marL="720000" indent="-684000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tutorial06-acm-icn17*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Today’s tutorial (soon)</a:t>
            </a:r>
            <a:endParaRPr lang="en-US" sz="2800" dirty="0"/>
          </a:p>
          <a:p>
            <a:pPr marL="647679" lvl="0" indent="-571500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endParaRPr lang="en-US" sz="3600" dirty="0" smtClean="0">
              <a:sym typeface="Wingding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sz="3600" dirty="0">
              <a:sym typeface="Wingding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600" dirty="0" smtClean="0">
                <a:sym typeface="Wingdings"/>
                <a:hlinkClick r:id="rId2"/>
              </a:rPr>
              <a:t>https</a:t>
            </a:r>
            <a:r>
              <a:rPr lang="en-US" sz="3600" dirty="0">
                <a:sym typeface="Wingdings"/>
                <a:hlinkClick r:id="rId2"/>
              </a:rPr>
              <a:t>://</a:t>
            </a:r>
            <a:r>
              <a:rPr lang="en-US" sz="3600" dirty="0" err="1">
                <a:sym typeface="Wingdings"/>
                <a:hlinkClick r:id="rId2"/>
              </a:rPr>
              <a:t>wiki.fd.io</a:t>
            </a:r>
            <a:r>
              <a:rPr lang="en-US" sz="3600" dirty="0">
                <a:sym typeface="Wingdings"/>
                <a:hlinkClick r:id="rId2"/>
              </a:rPr>
              <a:t>/view/</a:t>
            </a:r>
            <a:r>
              <a:rPr lang="en-US" sz="3600" dirty="0" err="1">
                <a:sym typeface="Wingdings"/>
                <a:hlinkClick r:id="rId2"/>
              </a:rPr>
              <a:t>Vicn#Tutorials_overview</a:t>
            </a:r>
            <a:endParaRPr lang="en-US" sz="3600" dirty="0" smtClean="0">
              <a:sym typeface="Wingdings"/>
            </a:endParaRPr>
          </a:p>
          <a:p>
            <a:pPr marL="761979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710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 smtClean="0"/>
              <a:t>vICN</a:t>
            </a:r>
            <a:r>
              <a:rPr lang="en-US" sz="3200" dirty="0" smtClean="0"/>
              <a:t> wiki: </a:t>
            </a:r>
            <a:r>
              <a:rPr lang="en-US" sz="3200" dirty="0" smtClean="0">
                <a:hlinkClick r:id="rId3"/>
              </a:rPr>
              <a:t>https://wiki.fd.io/View/Vicn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vICN</a:t>
            </a:r>
            <a:r>
              <a:rPr lang="en-US" sz="3200" dirty="0" smtClean="0"/>
              <a:t> paper: </a:t>
            </a:r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conferences.sigcomm.org/acm-icn/2017/proceedings/icn17-26.pdf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vICN</a:t>
            </a:r>
            <a:r>
              <a:rPr lang="en-US" sz="3200" dirty="0" smtClean="0"/>
              <a:t> code: </a:t>
            </a:r>
            <a:r>
              <a:rPr lang="en-US" sz="3200" dirty="0" err="1"/>
              <a:t>git</a:t>
            </a:r>
            <a:r>
              <a:rPr lang="en-US" sz="3200" dirty="0"/>
              <a:t> clone -b </a:t>
            </a:r>
            <a:r>
              <a:rPr lang="en-US" sz="3200" dirty="0" err="1"/>
              <a:t>vicn</a:t>
            </a:r>
            <a:r>
              <a:rPr lang="en-US" sz="3200" dirty="0"/>
              <a:t>/master </a:t>
            </a:r>
            <a:r>
              <a:rPr lang="en-US" sz="3200" dirty="0">
                <a:hlinkClick r:id="rId5"/>
              </a:rPr>
              <a:t>https://gerrit.fd.io/r/cicn</a:t>
            </a:r>
            <a:r>
              <a:rPr lang="en-US" sz="3200" dirty="0"/>
              <a:t> </a:t>
            </a:r>
            <a:r>
              <a:rPr lang="en-US" sz="3200" dirty="0" err="1"/>
              <a:t>vicn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29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65" y="119774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Fd.io Integrations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9675" y="2190922"/>
            <a:ext cx="7533582" cy="188213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3865" y="4872806"/>
            <a:ext cx="7610992" cy="11566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57752" y="5527424"/>
            <a:ext cx="7094248" cy="419660"/>
          </a:xfrm>
          <a:prstGeom prst="roundRect">
            <a:avLst/>
          </a:prstGeom>
          <a:solidFill>
            <a:schemeClr val="accent6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195873" y="2889253"/>
            <a:ext cx="1882134" cy="48547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1582814" y="5208384"/>
            <a:ext cx="1156632" cy="48547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58429" y="5008029"/>
            <a:ext cx="3127472" cy="38973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Honeycomb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6409696" y="3672728"/>
            <a:ext cx="6301" cy="1301743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4440" y="4210694"/>
            <a:ext cx="112550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Netconf/Yang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73507" y="2411579"/>
            <a:ext cx="4376130" cy="14093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08" y="2653454"/>
            <a:ext cx="1078374" cy="39482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081699" y="3301783"/>
            <a:ext cx="655994" cy="3709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VBD app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52659" y="3273984"/>
            <a:ext cx="1285875" cy="3897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Lispflowmapping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 app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flipH="1">
            <a:off x="3291945" y="3663720"/>
            <a:ext cx="3652" cy="1787401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38085" y="4244743"/>
            <a:ext cx="173874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LISP Mapping Protocol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031614" y="3295488"/>
            <a:ext cx="1285875" cy="3897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SFC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 flipH="1">
            <a:off x="4669959" y="3685224"/>
            <a:ext cx="4593" cy="1341115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3953" y="4304279"/>
            <a:ext cx="112761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Netconf/yang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899941" y="386966"/>
            <a:ext cx="2665234" cy="1211101"/>
          </a:xfrm>
          <a:prstGeom prst="roundRect">
            <a:avLst/>
          </a:prstGeom>
          <a:solidFill>
            <a:srgbClr val="FBA7AB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Openstack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81698" y="859055"/>
            <a:ext cx="2283441" cy="575383"/>
          </a:xfrm>
          <a:prstGeom prst="roundRect">
            <a:avLst>
              <a:gd name="adj" fmla="val 0"/>
            </a:avLst>
          </a:prstGeom>
          <a:solidFill>
            <a:srgbClr val="FB646B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>Neutron</a:t>
            </a:r>
            <a:endParaRPr lang="en-US" sz="1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37574" y="1471048"/>
            <a:ext cx="640598" cy="424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ODL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24541" y="1457579"/>
            <a:ext cx="640598" cy="5119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entury Gothic"/>
                <a:ea typeface=""/>
                <a:cs typeface="Century Gothic"/>
              </a:rPr>
              <a:t>Fd.io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73500" y="5026339"/>
            <a:ext cx="1566965" cy="389736"/>
          </a:xfrm>
          <a:prstGeom prst="roundRect">
            <a:avLst/>
          </a:prstGeom>
          <a:solidFill>
            <a:schemeClr val="accent4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Fd.io ML2 Agent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cxnSp>
        <p:nvCxnSpPr>
          <p:cNvPr id="60" name="Straight Arrow Connector 59"/>
          <p:cNvCxnSpPr>
            <a:stCxn id="46" idx="2"/>
          </p:cNvCxnSpPr>
          <p:nvPr/>
        </p:nvCxnSpPr>
        <p:spPr>
          <a:xfrm flipH="1">
            <a:off x="6457653" y="1895134"/>
            <a:ext cx="220" cy="531489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2"/>
            <a:endCxn id="55" idx="0"/>
          </p:cNvCxnSpPr>
          <p:nvPr/>
        </p:nvCxnSpPr>
        <p:spPr>
          <a:xfrm>
            <a:off x="8044840" y="1969481"/>
            <a:ext cx="12143" cy="3056858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044840" y="4271078"/>
            <a:ext cx="52033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smtClean="0"/>
              <a:t>REST</a:t>
            </a:r>
            <a:endParaRPr lang="en-US" sz="1330" dirty="0" smtClean="0"/>
          </a:p>
        </p:txBody>
      </p:sp>
      <p:sp>
        <p:nvSpPr>
          <p:cNvPr id="77" name="Rounded Rectangle 76"/>
          <p:cNvSpPr/>
          <p:nvPr/>
        </p:nvSpPr>
        <p:spPr>
          <a:xfrm>
            <a:off x="6081699" y="2676888"/>
            <a:ext cx="655994" cy="3709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GBP app</a:t>
            </a:r>
          </a:p>
        </p:txBody>
      </p:sp>
      <p:cxnSp>
        <p:nvCxnSpPr>
          <p:cNvPr id="78" name="Straight Arrow Connector 77"/>
          <p:cNvCxnSpPr>
            <a:stCxn id="77" idx="2"/>
          </p:cNvCxnSpPr>
          <p:nvPr/>
        </p:nvCxnSpPr>
        <p:spPr>
          <a:xfrm>
            <a:off x="6409696" y="3047833"/>
            <a:ext cx="13004" cy="215209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24301" y="7947"/>
            <a:ext cx="3423088" cy="629497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54187" y="1355968"/>
            <a:ext cx="3533454" cy="369332"/>
            <a:chOff x="8440064" y="433879"/>
            <a:chExt cx="3533454" cy="369332"/>
          </a:xfrm>
        </p:grpSpPr>
        <p:pic>
          <p:nvPicPr>
            <p:cNvPr id="32" name="Picture 31" descr="logo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9284" y="510888"/>
              <a:ext cx="1024234" cy="24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440064" y="433879"/>
              <a:ext cx="2513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Integration work done at</a:t>
              </a:r>
            </a:p>
          </p:txBody>
        </p:sp>
      </p:grpSp>
      <p:cxnSp>
        <p:nvCxnSpPr>
          <p:cNvPr id="19" name="Straight Arrow Connector 18"/>
          <p:cNvCxnSpPr>
            <a:stCxn id="32" idx="3"/>
          </p:cNvCxnSpPr>
          <p:nvPr/>
        </p:nvCxnSpPr>
        <p:spPr>
          <a:xfrm>
            <a:off x="4987641" y="1553223"/>
            <a:ext cx="704867" cy="2672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17" y="1228482"/>
            <a:ext cx="8773510" cy="1684430"/>
          </a:xfrm>
        </p:spPr>
        <p:txBody>
          <a:bodyPr/>
          <a:lstStyle/>
          <a:p>
            <a:r>
              <a:rPr lang="en-US" dirty="0" smtClean="0"/>
              <a:t>Libicnet: transport layer library for ICN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Mauro Sardara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96916" y="4794796"/>
            <a:ext cx="704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Tutorial at ACM SIGCOMM ICN, Berlin, Germany</a:t>
            </a:r>
          </a:p>
          <a:p>
            <a:r>
              <a:rPr lang="en-US" dirty="0" smtClean="0">
                <a:latin typeface="Arial" charset="0"/>
              </a:rPr>
              <a:t>26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of </a:t>
            </a:r>
            <a:r>
              <a:rPr lang="en-US" dirty="0">
                <a:latin typeface="Arial" charset="0"/>
              </a:rPr>
              <a:t>September 2017</a:t>
            </a:r>
            <a:endParaRPr lang="en-US" b="0" i="0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Libicnet?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Library implementing a transport layer and exposing </a:t>
            </a:r>
            <a:r>
              <a:rPr lang="en-US" b="1" dirty="0" smtClean="0"/>
              <a:t>socket API </a:t>
            </a:r>
            <a:r>
              <a:rPr lang="en-US" dirty="0" smtClean="0"/>
              <a:t>to applications willing to communicate through </a:t>
            </a:r>
            <a:r>
              <a:rPr lang="en-US" dirty="0"/>
              <a:t>an ICN protocol </a:t>
            </a:r>
            <a:r>
              <a:rPr lang="en-US" dirty="0" smtClean="0"/>
              <a:t>stack</a:t>
            </a:r>
          </a:p>
          <a:p>
            <a:endParaRPr lang="en-US" dirty="0"/>
          </a:p>
          <a:p>
            <a:r>
              <a:rPr lang="en-US" dirty="0" smtClean="0"/>
              <a:t>Relieves applications from the task of managing layer 4 problems, such as </a:t>
            </a:r>
            <a:r>
              <a:rPr lang="en-US" b="1" dirty="0" smtClean="0"/>
              <a:t>segmentation and congestion control</a:t>
            </a:r>
          </a:p>
          <a:p>
            <a:endParaRPr lang="en-US" dirty="0"/>
          </a:p>
          <a:p>
            <a:r>
              <a:rPr lang="en-US" dirty="0" smtClean="0"/>
              <a:t>Enhances the </a:t>
            </a:r>
            <a:r>
              <a:rPr lang="en-US" b="1" dirty="0" smtClean="0"/>
              <a:t>separation</a:t>
            </a:r>
            <a:r>
              <a:rPr lang="en-US" dirty="0" smtClean="0"/>
              <a:t> between Application Data Unit (ADU) and Protocol Data Unit (PDU)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1118" cy="4407009"/>
          </a:xfrm>
        </p:spPr>
        <p:txBody>
          <a:bodyPr/>
          <a:lstStyle/>
          <a:p>
            <a:r>
              <a:rPr lang="en-US" dirty="0" err="1" smtClean="0"/>
              <a:t>ProducerSocket</a:t>
            </a:r>
            <a:endParaRPr lang="en-US" dirty="0"/>
          </a:p>
          <a:p>
            <a:pPr lvl="1"/>
            <a:r>
              <a:rPr lang="en-US" dirty="0" smtClean="0"/>
              <a:t>ADU Segmentation and Naming </a:t>
            </a:r>
            <a:r>
              <a:rPr lang="en-US" dirty="0" smtClean="0">
                <a:sym typeface="Wingdings"/>
              </a:rPr>
              <a:t> Layer 4 PDU (ICN Content Object)</a:t>
            </a:r>
            <a:endParaRPr lang="en-US" dirty="0" smtClean="0"/>
          </a:p>
          <a:p>
            <a:pPr lvl="1"/>
            <a:r>
              <a:rPr lang="en-US" dirty="0" smtClean="0"/>
              <a:t>L4 PDU Signature</a:t>
            </a:r>
          </a:p>
          <a:p>
            <a:pPr lvl="1"/>
            <a:r>
              <a:rPr lang="en-US" dirty="0" smtClean="0"/>
              <a:t>L4 PDU Publication</a:t>
            </a:r>
          </a:p>
          <a:p>
            <a:pPr lvl="1"/>
            <a:endParaRPr lang="en-US" dirty="0"/>
          </a:p>
          <a:p>
            <a:r>
              <a:rPr lang="en-US" dirty="0" err="1" smtClean="0"/>
              <a:t>ConsumerSocket</a:t>
            </a:r>
            <a:endParaRPr lang="en-US" dirty="0" smtClean="0"/>
          </a:p>
          <a:p>
            <a:pPr lvl="1"/>
            <a:r>
              <a:rPr lang="en-US" dirty="0"/>
              <a:t>Congestion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L4 PDU Fetching</a:t>
            </a:r>
          </a:p>
          <a:p>
            <a:pPr lvl="1"/>
            <a:r>
              <a:rPr lang="en-US" dirty="0" smtClean="0"/>
              <a:t>Signature verification</a:t>
            </a:r>
          </a:p>
          <a:p>
            <a:pPr lvl="1"/>
            <a:r>
              <a:rPr lang="en-US" dirty="0" smtClean="0"/>
              <a:t>L4 PDU reassembly </a:t>
            </a:r>
            <a:r>
              <a:rPr lang="en-US" dirty="0" smtClean="0">
                <a:sym typeface="Wingdings"/>
              </a:rPr>
              <a:t> ADU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ProducerSocket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2162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8638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22724" y="1490657"/>
            <a:ext cx="3510455" cy="49672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ProducerSocket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02882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Segmentation + Naming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4204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/>
              <a:t>Signature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7579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98175" y="2424846"/>
            <a:ext cx="1757362" cy="5143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7918" y="2030962"/>
            <a:ext cx="186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Produce(Name)</a:t>
            </a:r>
            <a:endParaRPr lang="en-US" sz="20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ProducerSocket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2162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8638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22724" y="1490657"/>
            <a:ext cx="3510455" cy="49672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ProducerSocket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02882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Segmentation + Naming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4204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/>
              <a:t>Signature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7579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68197" y="2514171"/>
            <a:ext cx="1757362" cy="5143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7918" y="2030962"/>
            <a:ext cx="186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Produce(Name)</a:t>
            </a:r>
            <a:endParaRPr lang="en-US" sz="20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ProducerSocket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2162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8638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7918" y="2030962"/>
            <a:ext cx="186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Produce(Name)</a:t>
            </a:r>
            <a:endParaRPr lang="en-US" sz="20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2724" y="1490657"/>
            <a:ext cx="3510455" cy="49672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ProducerSocket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02882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Segmentation + Naming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4204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/>
              <a:t>Signature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7579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89212" y="2997636"/>
            <a:ext cx="566894" cy="3798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3038" y="3187584"/>
            <a:ext cx="7715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862" y="3054367"/>
            <a:ext cx="171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PDU = ICN Content Object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57365" y="2997636"/>
            <a:ext cx="566894" cy="3798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32544" y="2994819"/>
            <a:ext cx="566894" cy="3798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72325" y="4837052"/>
            <a:ext cx="1493608" cy="11065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PDU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86016" y="495784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=</a:t>
            </a:r>
            <a:endParaRPr lang="en-US" sz="4800"/>
          </a:p>
        </p:txBody>
      </p:sp>
      <p:sp>
        <p:nvSpPr>
          <p:cNvPr id="25" name="Rectangle 24"/>
          <p:cNvSpPr/>
          <p:nvPr/>
        </p:nvSpPr>
        <p:spPr>
          <a:xfrm>
            <a:off x="9772649" y="4837052"/>
            <a:ext cx="1117897" cy="11065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ADU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9396939" y="4837053"/>
            <a:ext cx="375711" cy="1106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51048" y="4093162"/>
            <a:ext cx="230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ICN Name + Signature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26" idx="0"/>
          </p:cNvCxnSpPr>
          <p:nvPr/>
        </p:nvCxnSpPr>
        <p:spPr>
          <a:xfrm>
            <a:off x="9584794" y="4443810"/>
            <a:ext cx="1" cy="39324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ProducerSocket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2162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8638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22724" y="1490657"/>
            <a:ext cx="3510455" cy="49672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ProducerSocket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02882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Segmentation + Naming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4204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/>
              <a:t>Signature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7579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89212" y="4226371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57365" y="4226371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2544" y="4223554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7918" y="2030962"/>
            <a:ext cx="186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Produce(Name)</a:t>
            </a:r>
            <a:endParaRPr lang="en-US" sz="20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ProducerSocket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2162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8638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86438" y="2030962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Produce()</a:t>
            </a:r>
            <a:endParaRPr lang="en-US" sz="20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2724" y="1490657"/>
            <a:ext cx="3510455" cy="49672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ProducerSocket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02882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Segmentation + Naming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4204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/>
              <a:t>Signature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7579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89212" y="5483680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57365" y="5483680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2544" y="5480863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147605" y="5291871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03479" y="4837052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Interest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59182" y="5805566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67788" y="5380121"/>
            <a:ext cx="18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Content Object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ProducerSocket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The application has to provide the library with the information for signing the content objects</a:t>
            </a:r>
          </a:p>
          <a:p>
            <a:pPr lvl="1"/>
            <a:r>
              <a:rPr lang="en-US" dirty="0" smtClean="0"/>
              <a:t>Signing every content object is computationally expensive: we provide support for manifest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1857376" y="3917390"/>
            <a:ext cx="2743200" cy="24003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ContentObject1Hash</a:t>
            </a:r>
            <a:br>
              <a:rPr lang="en-US" smtClean="0"/>
            </a:br>
            <a:r>
              <a:rPr lang="en-US" smtClean="0"/>
              <a:t>ContentObject2hash</a:t>
            </a:r>
            <a:br>
              <a:rPr lang="en-US" smtClean="0"/>
            </a:br>
            <a:r>
              <a:rPr lang="en-US" smtClean="0"/>
              <a:t>ContentObject3Hash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r-IN" dirty="0" smtClean="0"/>
              <a:t>…</a:t>
            </a:r>
            <a:r>
              <a:rPr lang="en-US" dirty="0" smtClean="0"/>
              <a:t>..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794374"/>
            <a:ext cx="101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Signed</a:t>
            </a:r>
            <a:br>
              <a:rPr lang="en-US" smtClean="0"/>
            </a:br>
            <a:r>
              <a:rPr lang="en-US" smtClean="0"/>
              <a:t>Manifest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2413" y="3688790"/>
            <a:ext cx="928687" cy="876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72711" y="4689613"/>
            <a:ext cx="928687" cy="876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CO2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2412" y="5690437"/>
            <a:ext cx="928687" cy="876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CO3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4229100" y="4127282"/>
            <a:ext cx="364331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>
            <a:off x="4229100" y="5067869"/>
            <a:ext cx="4343611" cy="60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4229100" y="5329238"/>
            <a:ext cx="3643312" cy="799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 err="1" smtClean="0"/>
              <a:t>ConsumerSocket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740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7216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35557" y="2030962"/>
            <a:ext cx="202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Consume(Name)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08504" y="1490657"/>
            <a:ext cx="3510455" cy="496728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ConsumerSocket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51460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2782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Signature verification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6157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PDU Reassembly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11431588" cy="9763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Continuous Quality, Performance, Usability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Built into the development process </a:t>
            </a:r>
            <a:r>
              <a:rPr lang="mr-IN" sz="1800" dirty="0" smtClean="0">
                <a:solidFill>
                  <a:schemeClr val="tx1"/>
                </a:solidFill>
              </a:rPr>
              <a:t>–</a:t>
            </a:r>
            <a:r>
              <a:rPr lang="en-US" sz="1800" dirty="0" smtClean="0">
                <a:solidFill>
                  <a:schemeClr val="tx1"/>
                </a:solidFill>
              </a:rPr>
              <a:t> patch by 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426" y="1160760"/>
            <a:ext cx="1255363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34227" y="1154970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Automated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Verify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5771" y="1158588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82135" y="1159674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38592" y="1158588"/>
            <a:ext cx="1832082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Publish Artifacts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52252" y="2702480"/>
            <a:ext cx="3000377" cy="4099316"/>
            <a:chOff x="697" y="914400"/>
            <a:chExt cx="3000377" cy="4099316"/>
          </a:xfrm>
        </p:grpSpPr>
        <p:sp>
          <p:nvSpPr>
            <p:cNvPr id="16" name="Rounded Rectangle 15"/>
            <p:cNvSpPr/>
            <p:nvPr/>
          </p:nvSpPr>
          <p:spPr>
            <a:xfrm>
              <a:off x="381698" y="914400"/>
              <a:ext cx="2619376" cy="409931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8608" y="1103313"/>
              <a:ext cx="2293749" cy="55778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System Functional Testing</a:t>
              </a:r>
            </a:p>
            <a:p>
              <a:pPr algn="ctr"/>
              <a:r>
                <a:rPr lang="en-US" sz="1330" b="1" dirty="0" smtClean="0">
                  <a:solidFill>
                    <a:schemeClr val="accent6"/>
                  </a:solidFill>
                </a:rPr>
                <a:t>252 Tests/Patch</a:t>
              </a:r>
              <a:endParaRPr lang="en-US" sz="1330" b="1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7" y="1705118"/>
              <a:ext cx="2965877" cy="3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DHCP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Client and Proxy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GRE Overlay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L2BD Ethernet Switching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Connect Ethernet Switching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LISP Overlay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IPv4-in-IPv6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Softwire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Cop Address Security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IPSec</a:t>
              </a:r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IPv6 Routing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NS/ND, RA, ICMPv6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uRPF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Security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Tap Interface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Telemetry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IPFIX and Span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VRF Routed Forwarding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iACL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Security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Ingress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IPv6/IPv6/Mac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Routing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QoS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Policer Metering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VLAN Tag Translation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VXLAN Overlay Tunnels</a:t>
              </a: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74694" y="2702481"/>
            <a:ext cx="3010598" cy="4415738"/>
            <a:chOff x="-9524" y="914400"/>
            <a:chExt cx="3010598" cy="4415738"/>
          </a:xfrm>
        </p:grpSpPr>
        <p:sp>
          <p:nvSpPr>
            <p:cNvPr id="24" name="Rounded Rectangle 23"/>
            <p:cNvSpPr/>
            <p:nvPr/>
          </p:nvSpPr>
          <p:spPr>
            <a:xfrm>
              <a:off x="381698" y="914400"/>
              <a:ext cx="2619376" cy="409931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8374" y="1088364"/>
              <a:ext cx="2295144" cy="55778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Performance Testing</a:t>
              </a:r>
            </a:p>
            <a:p>
              <a:pPr algn="ctr"/>
              <a:r>
                <a:rPr lang="en-US" sz="1330" b="1" dirty="0" smtClean="0">
                  <a:solidFill>
                    <a:schemeClr val="accent6"/>
                  </a:solidFill>
                </a:rPr>
                <a:t>144 Tests/Patch, 841 Tests</a:t>
              </a:r>
              <a:endParaRPr lang="en-US" sz="1330" b="1" dirty="0">
                <a:solidFill>
                  <a:schemeClr val="accent6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9524" y="1682986"/>
              <a:ext cx="2779928" cy="364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Connect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Bridging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IPv6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Scale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20k,200k,2M FIB Entries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Scale - </a:t>
              </a:r>
              <a:r>
                <a:rPr lang="en-US" sz="1100" b="1" dirty="0">
                  <a:ea typeface="Arial" charset="0"/>
                  <a:cs typeface="Arial" charset="0"/>
                </a:rPr>
                <a:t>20k,200k,2M FIB Entries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VM with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vhost-userr</a:t>
              </a:r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PHYS-VPP-VM-VPP-PHYS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L2 Cross Connect/Bridge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VXLAN w/L2 Bridge Domain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IPv4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COP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IPv4/IPv6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whiteless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iACL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ingress IPv4/IPv6 ACLs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LISP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IPv4-o-IPv6/IPv6-o-IPv4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VXLAN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QoS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Policer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over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Bridging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43705" y="2702480"/>
            <a:ext cx="2951449" cy="3540319"/>
            <a:chOff x="72528" y="914398"/>
            <a:chExt cx="2951449" cy="7025543"/>
          </a:xfrm>
        </p:grpSpPr>
        <p:sp>
          <p:nvSpPr>
            <p:cNvPr id="30" name="Rounded Rectangle 29"/>
            <p:cNvSpPr/>
            <p:nvPr/>
          </p:nvSpPr>
          <p:spPr>
            <a:xfrm>
              <a:off x="381698" y="914398"/>
              <a:ext cx="2619376" cy="5737418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46599" y="1152755"/>
              <a:ext cx="2295144" cy="110688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Usability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528" y="2381993"/>
              <a:ext cx="2951449" cy="555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Merge-by-merge: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apt installable deb packaging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yum installable rpm packaging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code documentation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cli documentation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Per release: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testing reports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      report perf improvements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Puppet modules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Training/Tutorial videos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Hands-on-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usecase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documentation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34" name="Straight Arrow Connector 33"/>
          <p:cNvCxnSpPr>
            <a:stCxn id="4" idx="3"/>
            <a:endCxn id="8" idx="1"/>
          </p:cNvCxnSpPr>
          <p:nvPr/>
        </p:nvCxnSpPr>
        <p:spPr>
          <a:xfrm flipV="1">
            <a:off x="1921789" y="1612170"/>
            <a:ext cx="812438" cy="57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9" idx="1"/>
          </p:cNvCxnSpPr>
          <p:nvPr/>
        </p:nvCxnSpPr>
        <p:spPr>
          <a:xfrm>
            <a:off x="4271143" y="1612170"/>
            <a:ext cx="864628" cy="3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  <a:endCxn id="10" idx="1"/>
          </p:cNvCxnSpPr>
          <p:nvPr/>
        </p:nvCxnSpPr>
        <p:spPr>
          <a:xfrm>
            <a:off x="6672687" y="1615788"/>
            <a:ext cx="809448" cy="10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11" idx="1"/>
          </p:cNvCxnSpPr>
          <p:nvPr/>
        </p:nvCxnSpPr>
        <p:spPr>
          <a:xfrm flipV="1">
            <a:off x="9019051" y="1615788"/>
            <a:ext cx="919541" cy="10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-225956" y="2702479"/>
            <a:ext cx="3084721" cy="3956885"/>
            <a:chOff x="8993929" y="-1513187"/>
            <a:chExt cx="3084721" cy="3956885"/>
          </a:xfrm>
        </p:grpSpPr>
        <p:grpSp>
          <p:nvGrpSpPr>
            <p:cNvPr id="48" name="Group 47"/>
            <p:cNvGrpSpPr/>
            <p:nvPr/>
          </p:nvGrpSpPr>
          <p:grpSpPr>
            <a:xfrm>
              <a:off x="8993929" y="-1513187"/>
              <a:ext cx="3034687" cy="3956885"/>
              <a:chOff x="-33613" y="914399"/>
              <a:chExt cx="3034687" cy="3956885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81698" y="914399"/>
                <a:ext cx="2619376" cy="3681655"/>
              </a:xfrm>
              <a:prstGeom prst="roundRect">
                <a:avLst>
                  <a:gd name="adj" fmla="val 22182"/>
                </a:avLst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sz="1100" dirty="0">
                  <a:solidFill>
                    <a:schemeClr val="tx1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39707" y="1103313"/>
                <a:ext cx="2295144" cy="55778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0" dirty="0" smtClean="0">
                    <a:solidFill>
                      <a:schemeClr val="tx1"/>
                    </a:solidFill>
                  </a:rPr>
                  <a:t>Build/Unit Testing</a:t>
                </a:r>
              </a:p>
              <a:p>
                <a:pPr algn="ctr"/>
                <a:r>
                  <a:rPr lang="en-US" sz="1330" b="1" dirty="0" smtClean="0">
                    <a:solidFill>
                      <a:schemeClr val="accent6"/>
                    </a:solidFill>
                  </a:rPr>
                  <a:t>120 Tests/Patch</a:t>
                </a:r>
                <a:endParaRPr lang="en-US" sz="133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33613" y="1731963"/>
                <a:ext cx="2191626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Build binary packaging for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Ubuntu 14.04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Ubuntu 16.04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Centos 7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Automated Style Checking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Unit test :</a:t>
                </a:r>
                <a:endParaRPr lang="en-US" sz="1100" b="1" dirty="0">
                  <a:ea typeface="Arial" charset="0"/>
                  <a:cs typeface="Arial" charset="0"/>
                </a:endParaRP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IPFIX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BFD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Classifier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DHCP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FIB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GRE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 IRB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 multi-VRF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                  </a:t>
                </a:r>
              </a:p>
              <a:p>
                <a:pPr lvl="1"/>
                <a:endParaRPr lang="en-US" sz="1100" b="1" dirty="0" smtClean="0">
                  <a:ea typeface="Arial" charset="0"/>
                  <a:cs typeface="Arial" charset="0"/>
                </a:endParaRPr>
              </a:p>
              <a:p>
                <a:pPr lvl="1"/>
                <a:endParaRPr lang="en-US" sz="1100" b="1" dirty="0"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0113047" y="303098"/>
              <a:ext cx="1965603" cy="195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     IPv6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IP Multicast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L2 FIB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L2 Bridge Domain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MPLS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SNAT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SPAN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VXLAN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66" name="Left Brace 65"/>
          <p:cNvSpPr/>
          <p:nvPr/>
        </p:nvSpPr>
        <p:spPr>
          <a:xfrm rot="5400000">
            <a:off x="3768001" y="-1613212"/>
            <a:ext cx="823854" cy="8210728"/>
          </a:xfrm>
          <a:prstGeom prst="leftBrace">
            <a:avLst>
              <a:gd name="adj1" fmla="val 8333"/>
              <a:gd name="adj2" fmla="val 579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/>
          <p:cNvSpPr/>
          <p:nvPr/>
        </p:nvSpPr>
        <p:spPr>
          <a:xfrm rot="5400000">
            <a:off x="10111681" y="1189147"/>
            <a:ext cx="869491" cy="2651647"/>
          </a:xfrm>
          <a:prstGeom prst="leftBrace">
            <a:avLst>
              <a:gd name="adj1" fmla="val 8333"/>
              <a:gd name="adj2" fmla="val 365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966474" y="6524797"/>
            <a:ext cx="3086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 on real hardware in fd.io Performance Lab</a:t>
            </a:r>
          </a:p>
        </p:txBody>
      </p:sp>
      <p:cxnSp>
        <p:nvCxnSpPr>
          <p:cNvPr id="69" name="Straight Arrow Connector 68"/>
          <p:cNvCxnSpPr>
            <a:stCxn id="68" idx="1"/>
          </p:cNvCxnSpPr>
          <p:nvPr/>
        </p:nvCxnSpPr>
        <p:spPr>
          <a:xfrm flipH="1" flipV="1">
            <a:off x="8325012" y="6282993"/>
            <a:ext cx="641462" cy="3803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714637" y="5922470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Merge-by-merge packaging feeds</a:t>
            </a:r>
          </a:p>
          <a:p>
            <a:r>
              <a:rPr lang="en-US" sz="1200" dirty="0" smtClean="0"/>
              <a:t>Downstream consumer CI pipelines</a:t>
            </a:r>
          </a:p>
        </p:txBody>
      </p:sp>
      <p:cxnSp>
        <p:nvCxnSpPr>
          <p:cNvPr id="77" name="Straight Arrow Connector 76"/>
          <p:cNvCxnSpPr>
            <a:stCxn id="76" idx="0"/>
          </p:cNvCxnSpPr>
          <p:nvPr/>
        </p:nvCxnSpPr>
        <p:spPr>
          <a:xfrm flipH="1" flipV="1">
            <a:off x="9717172" y="5593686"/>
            <a:ext cx="194813" cy="32878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66" grpId="0" animBg="1"/>
      <p:bldP spid="67" grpId="0" animBg="1"/>
      <p:bldP spid="68" grpId="0"/>
      <p:bldP spid="7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 err="1" smtClean="0"/>
              <a:t>ConsumerSocket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740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7216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35557" y="2030962"/>
            <a:ext cx="202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Consume(Name)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08504" y="1490657"/>
            <a:ext cx="3510455" cy="496728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ConsumerSocket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51460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2782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Signature verification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6157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PDU Reassembly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2226" y="2834421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855" y="2424846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Interest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164" y="2918209"/>
            <a:ext cx="18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Content Object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35445" y="3318319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63697" y="2921026"/>
            <a:ext cx="566894" cy="3798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31850" y="2921026"/>
            <a:ext cx="566894" cy="3798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07029" y="2918209"/>
            <a:ext cx="566894" cy="3798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</p:spTree>
    <p:extLst>
      <p:ext uri="{BB962C8B-B14F-4D97-AF65-F5344CB8AC3E}">
        <p14:creationId xmlns:p14="http://schemas.microsoft.com/office/powerpoint/2010/main" val="17187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 err="1" smtClean="0"/>
              <a:t>ConsumerSocket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740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7216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308504" y="1490657"/>
            <a:ext cx="3510455" cy="496728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ConsumerSocket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51460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2782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Signature verification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6157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PDU Reassembly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74992" y="4240654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3145" y="4240654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8324" y="4237837"/>
            <a:ext cx="566894" cy="379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PDU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2226" y="2834421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855" y="2424846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Interest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164" y="2918209"/>
            <a:ext cx="18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Content Object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35445" y="3318319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5557" y="2030962"/>
            <a:ext cx="202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Consume(Name)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 err="1" smtClean="0"/>
              <a:t>ConsumerSocket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740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7216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308504" y="1490657"/>
            <a:ext cx="3510455" cy="496728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ConsumerSocket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51460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2782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Signature verification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6157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PDU Reassembly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2226" y="2834421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855" y="2424846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Interest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164" y="2918209"/>
            <a:ext cx="18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Content Object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35445" y="3318319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71830" y="5448234"/>
            <a:ext cx="1757362" cy="5143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5557" y="2030962"/>
            <a:ext cx="202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Consume(Name)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 err="1" smtClean="0"/>
              <a:t>ConsumerSocket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7409" y="1662107"/>
            <a:ext cx="3510455" cy="1525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72166" y="2424846"/>
            <a:ext cx="20923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308504" y="1490657"/>
            <a:ext cx="3510455" cy="496728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/>
              <a:t>ConsumerSocket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514605" y="2424846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27824" y="3718604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Signature verification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61572" y="4978231"/>
            <a:ext cx="3071813" cy="111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PDU Reassembly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2226" y="2834421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855" y="2424846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Interest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164" y="2918209"/>
            <a:ext cx="18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Content Object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35445" y="3318319"/>
            <a:ext cx="2092379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883955" y="2469720"/>
            <a:ext cx="1757362" cy="5143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</a:t>
            </a: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5773427" y="3187585"/>
            <a:ext cx="3989210" cy="23498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5557" y="2030962"/>
            <a:ext cx="202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</a:rPr>
              <a:t>Consume(Name)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ConsumerSocket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1118" cy="4303713"/>
          </a:xfrm>
        </p:spPr>
        <p:txBody>
          <a:bodyPr>
            <a:normAutofit/>
          </a:bodyPr>
          <a:lstStyle/>
          <a:p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Application can choose among a set of algorithms: VEGAS, RAAQM</a:t>
            </a:r>
            <a:r>
              <a:rPr lang="en-US" baseline="30000" dirty="0"/>
              <a:t>1</a:t>
            </a:r>
            <a:r>
              <a:rPr lang="en-US" dirty="0" smtClean="0"/>
              <a:t>, FIXED_WINDOW</a:t>
            </a:r>
          </a:p>
          <a:p>
            <a:pPr lvl="1"/>
            <a:r>
              <a:rPr lang="en-US" dirty="0" smtClean="0"/>
              <a:t>Extension with new algorithms possible</a:t>
            </a:r>
          </a:p>
          <a:p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The application has to provide the library with the information for verifying the signature of the received content objects</a:t>
            </a:r>
          </a:p>
          <a:p>
            <a:pPr lvl="1"/>
            <a:r>
              <a:rPr lang="en-US" dirty="0" smtClean="0"/>
              <a:t>As the producer case, verifying every content object is expensive: we verify just the manifest signature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987" y="5941107"/>
            <a:ext cx="8193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dirty="0"/>
              <a:t>G. </a:t>
            </a:r>
            <a:r>
              <a:rPr lang="en-US" dirty="0" err="1" smtClean="0"/>
              <a:t>Carofiglio</a:t>
            </a:r>
            <a:r>
              <a:rPr lang="en-US" dirty="0"/>
              <a:t> </a:t>
            </a:r>
            <a:r>
              <a:rPr lang="en-US" dirty="0" smtClean="0"/>
              <a:t>et al. "Multipath </a:t>
            </a:r>
            <a:r>
              <a:rPr lang="en-US" dirty="0"/>
              <a:t>congestion control in content-centric networks</a:t>
            </a:r>
            <a:r>
              <a:rPr lang="en-US" dirty="0" smtClean="0"/>
              <a:t>,”</a:t>
            </a:r>
          </a:p>
          <a:p>
            <a:r>
              <a:rPr lang="en-US" i="1" dirty="0" smtClean="0"/>
              <a:t>2013 </a:t>
            </a:r>
            <a:r>
              <a:rPr lang="en-US" i="1" dirty="0"/>
              <a:t>IEEE Conference on Computer Communications Workshops (INFOCOM WKSHPS</a:t>
            </a:r>
            <a:r>
              <a:rPr lang="en-US" i="1" dirty="0" smtClean="0"/>
              <a:t>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17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217" y="1985719"/>
            <a:ext cx="8773510" cy="928931"/>
          </a:xfrm>
        </p:spPr>
        <p:txBody>
          <a:bodyPr/>
          <a:lstStyle/>
          <a:p>
            <a:r>
              <a:rPr lang="en-US" dirty="0" smtClean="0"/>
              <a:t>Hands on Libicnet!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Libicnet?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Wiki page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wiki.fd.io/view/Libicnet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Code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git.fd.io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cicn</a:t>
            </a:r>
            <a:r>
              <a:rPr lang="en-US" dirty="0">
                <a:hlinkClick r:id="rId3"/>
              </a:rPr>
              <a:t>/log/?h=</a:t>
            </a:r>
            <a:r>
              <a:rPr lang="en-US" dirty="0" err="1">
                <a:hlinkClick r:id="rId3"/>
              </a:rPr>
              <a:t>libicnet</a:t>
            </a:r>
            <a:r>
              <a:rPr lang="en-US" dirty="0">
                <a:hlinkClick r:id="rId3"/>
              </a:rPr>
              <a:t>/master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We will see how building two trivial applications against Libicnet: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Hello world Producer</a:t>
            </a:r>
          </a:p>
          <a:p>
            <a:pPr lvl="2"/>
            <a:r>
              <a:rPr lang="en-US" dirty="0" smtClean="0"/>
              <a:t>It will produce a content of a certain size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Hello world Consumer</a:t>
            </a:r>
            <a:endParaRPr lang="en-US" dirty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It will pull the content published by the producer</a:t>
            </a:r>
          </a:p>
        </p:txBody>
      </p:sp>
    </p:spTree>
    <p:extLst>
      <p:ext uri="{BB962C8B-B14F-4D97-AF65-F5344CB8AC3E}">
        <p14:creationId xmlns:p14="http://schemas.microsoft.com/office/powerpoint/2010/main" val="12314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00588" y="2128833"/>
            <a:ext cx="1757362" cy="1757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Metis</a:t>
            </a:r>
            <a:br>
              <a:rPr lang="en-US" dirty="0" smtClean="0"/>
            </a:br>
            <a:r>
              <a:rPr lang="en-US" dirty="0" smtClean="0"/>
              <a:t>Forwarder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998618" y="3519483"/>
            <a:ext cx="1757362" cy="1757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  <a:br>
              <a:rPr lang="en-US" dirty="0" smtClean="0"/>
            </a:br>
            <a:r>
              <a:rPr lang="en-US" dirty="0" smtClean="0"/>
              <a:t>World</a:t>
            </a:r>
            <a:br>
              <a:rPr lang="en-US" dirty="0" smtClean="0"/>
            </a:br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02558" y="3519483"/>
            <a:ext cx="1757362" cy="1757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 World</a:t>
            </a:r>
            <a:br>
              <a:rPr lang="en-US" dirty="0" smtClean="0"/>
            </a:br>
            <a:r>
              <a:rPr lang="en-US" dirty="0" smtClean="0"/>
              <a:t>Consumer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7"/>
            <a:endCxn id="4" idx="2"/>
          </p:cNvCxnSpPr>
          <p:nvPr/>
        </p:nvCxnSpPr>
        <p:spPr>
          <a:xfrm flipV="1">
            <a:off x="2902560" y="3007514"/>
            <a:ext cx="1798028" cy="769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  <a:endCxn id="5" idx="1"/>
          </p:cNvCxnSpPr>
          <p:nvPr/>
        </p:nvCxnSpPr>
        <p:spPr>
          <a:xfrm>
            <a:off x="6457950" y="3007514"/>
            <a:ext cx="1798028" cy="769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60338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445"/>
            <a:ext cx="9464729" cy="1325563"/>
          </a:xfrm>
        </p:spPr>
        <p:txBody>
          <a:bodyPr/>
          <a:lstStyle/>
          <a:p>
            <a:r>
              <a:rPr lang="en-US" dirty="0" smtClean="0"/>
              <a:t>Hello World Producer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632701"/>
            <a:ext cx="98000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Menlo" charset="0"/>
              </a:rPr>
              <a:t>#include </a:t>
            </a:r>
            <a:r>
              <a:rPr lang="en-US" dirty="0" smtClean="0">
                <a:solidFill>
                  <a:srgbClr val="00B050"/>
                </a:solidFill>
                <a:latin typeface="Menlo" charset="0"/>
              </a:rPr>
              <a:t>&lt;</a:t>
            </a:r>
            <a:r>
              <a:rPr lang="en-US" dirty="0" err="1" smtClean="0">
                <a:solidFill>
                  <a:srgbClr val="00B050"/>
                </a:solidFill>
                <a:latin typeface="Menlo" charset="0"/>
              </a:rPr>
              <a:t>icnet</a:t>
            </a:r>
            <a:r>
              <a:rPr lang="en-US" dirty="0" smtClean="0">
                <a:solidFill>
                  <a:srgbClr val="00B050"/>
                </a:solidFill>
                <a:latin typeface="Menlo" charset="0"/>
              </a:rPr>
              <a:t>/</a:t>
            </a:r>
            <a:r>
              <a:rPr lang="en-US" dirty="0" err="1" smtClean="0">
                <a:solidFill>
                  <a:srgbClr val="00B050"/>
                </a:solidFill>
                <a:latin typeface="Menlo" charset="0"/>
              </a:rPr>
              <a:t>icnet_transport_socket_producer.h</a:t>
            </a:r>
            <a:r>
              <a:rPr lang="en-US" dirty="0" smtClean="0">
                <a:solidFill>
                  <a:srgbClr val="00B050"/>
                </a:solidFill>
                <a:latin typeface="Menlo" charset="0"/>
              </a:rPr>
              <a:t>&gt;</a:t>
            </a:r>
          </a:p>
          <a:p>
            <a:r>
              <a:rPr lang="mr-IN" dirty="0" smtClean="0">
                <a:solidFill>
                  <a:srgbClr val="24292E"/>
                </a:solidFill>
                <a:latin typeface="Menlo" charset="0"/>
              </a:rPr>
              <a:t>…</a:t>
            </a:r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Name </a:t>
            </a:r>
            <a:r>
              <a:rPr lang="en-US" dirty="0">
                <a:solidFill>
                  <a:srgbClr val="6F42C1"/>
                </a:solidFill>
                <a:latin typeface="Menlo" charset="0"/>
              </a:rPr>
              <a:t>n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</a:t>
            </a:r>
            <a:r>
              <a:rPr lang="en-US" dirty="0">
                <a:solidFill>
                  <a:srgbClr val="032F62"/>
                </a:solidFill>
                <a:latin typeface="Menlo" charset="0"/>
              </a:rPr>
              <a:t>"</a:t>
            </a:r>
            <a:r>
              <a:rPr lang="en-US" dirty="0" err="1">
                <a:solidFill>
                  <a:srgbClr val="032F62"/>
                </a:solidFill>
                <a:latin typeface="Menlo" charset="0"/>
              </a:rPr>
              <a:t>ccnx</a:t>
            </a:r>
            <a:r>
              <a:rPr lang="en-US" dirty="0">
                <a:solidFill>
                  <a:srgbClr val="032F62"/>
                </a:solidFill>
                <a:latin typeface="Menlo" charset="0"/>
              </a:rPr>
              <a:t>://</a:t>
            </a:r>
            <a:r>
              <a:rPr lang="en-US" dirty="0" err="1">
                <a:solidFill>
                  <a:srgbClr val="032F62"/>
                </a:solidFill>
                <a:latin typeface="Menlo" charset="0"/>
              </a:rPr>
              <a:t>helloworld</a:t>
            </a:r>
            <a:r>
              <a:rPr lang="en-US" dirty="0" smtClean="0">
                <a:solidFill>
                  <a:srgbClr val="032F62"/>
                </a:solidFill>
                <a:latin typeface="Menlo" charset="0"/>
              </a:rPr>
              <a:t>"</a:t>
            </a:r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);</a:t>
            </a:r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endParaRPr lang="en-US" dirty="0">
              <a:solidFill>
                <a:srgbClr val="032F62"/>
              </a:solidFill>
              <a:latin typeface="Menlo" charset="0"/>
            </a:endParaRPr>
          </a:p>
          <a:p>
            <a:r>
              <a:rPr lang="en-US" dirty="0" err="1">
                <a:solidFill>
                  <a:srgbClr val="24292E"/>
                </a:solidFill>
                <a:latin typeface="Menlo" charset="0"/>
              </a:rPr>
              <a:t>ProducerSocket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 </a:t>
            </a:r>
            <a:r>
              <a:rPr lang="en-US" dirty="0">
                <a:solidFill>
                  <a:srgbClr val="6F42C1"/>
                </a:solidFill>
                <a:latin typeface="Menlo" charset="0"/>
              </a:rPr>
              <a:t>p_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(n);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/>
            </a:r>
            <a:br>
              <a:rPr lang="en-US" dirty="0">
                <a:solidFill>
                  <a:srgbClr val="24292E"/>
                </a:solidFill>
                <a:latin typeface="Menlo" charset="0"/>
              </a:rPr>
            </a:br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 err="1">
                <a:solidFill>
                  <a:srgbClr val="24292E"/>
                </a:solidFill>
                <a:latin typeface="Menlo" charset="0"/>
              </a:rPr>
              <a:t>std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::string </a:t>
            </a:r>
            <a:r>
              <a:rPr lang="en-US" dirty="0">
                <a:solidFill>
                  <a:srgbClr val="6F42C1"/>
                </a:solidFill>
                <a:latin typeface="Menlo" charset="0"/>
              </a:rPr>
              <a:t>content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</a:t>
            </a:r>
            <a:r>
              <a:rPr lang="en-US" dirty="0">
                <a:solidFill>
                  <a:srgbClr val="005CC5"/>
                </a:solidFill>
                <a:latin typeface="Menlo" charset="0"/>
              </a:rPr>
              <a:t>10000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, </a:t>
            </a:r>
            <a:r>
              <a:rPr lang="en-US" dirty="0">
                <a:solidFill>
                  <a:srgbClr val="032F62"/>
                </a:solidFill>
                <a:latin typeface="Menlo" charset="0"/>
              </a:rPr>
              <a:t>'A'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);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/>
            </a:r>
            <a:br>
              <a:rPr lang="en-US" dirty="0">
                <a:solidFill>
                  <a:srgbClr val="24292E"/>
                </a:solidFill>
                <a:latin typeface="Menlo" charset="0"/>
              </a:rPr>
            </a:br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 err="1">
                <a:solidFill>
                  <a:srgbClr val="24292E"/>
                </a:solidFill>
                <a:latin typeface="Menlo" charset="0"/>
              </a:rPr>
              <a:t>p_.produce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(n, (</a:t>
            </a:r>
            <a:r>
              <a:rPr lang="en-US" dirty="0">
                <a:solidFill>
                  <a:srgbClr val="005CC5"/>
                </a:solidFill>
                <a:latin typeface="Menlo" charset="0"/>
              </a:rPr>
              <a:t>uint8_t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 *)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content.data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(), 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content.size</a:t>
            </a:r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());</a:t>
            </a:r>
          </a:p>
          <a:p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 err="1">
                <a:solidFill>
                  <a:srgbClr val="24292E"/>
                </a:solidFill>
                <a:latin typeface="Menlo" charset="0"/>
              </a:rPr>
              <a:t>p_.attach</a:t>
            </a:r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();</a:t>
            </a:r>
          </a:p>
          <a:p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p_.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serveForever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();</a:t>
            </a:r>
            <a:endParaRPr lang="en-US" dirty="0">
              <a:solidFill>
                <a:srgbClr val="24292E"/>
              </a:solidFill>
              <a:effectLst/>
              <a:latin typeface="Menlo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2857" y="2222100"/>
            <a:ext cx="2776653" cy="328012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5" idx="1"/>
          </p:cNvCxnSpPr>
          <p:nvPr/>
        </p:nvCxnSpPr>
        <p:spPr>
          <a:xfrm flipH="1">
            <a:off x="4549511" y="2187777"/>
            <a:ext cx="1440502" cy="196946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/>
          <p:cNvSpPr txBox="1"/>
          <p:nvPr/>
        </p:nvSpPr>
        <p:spPr>
          <a:xfrm>
            <a:off x="5990013" y="1926167"/>
            <a:ext cx="240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Routable prefix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511910" y="3892127"/>
            <a:ext cx="1188721" cy="458556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8499550" y="3029460"/>
            <a:ext cx="3606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Naming, Segmentation,</a:t>
            </a:r>
          </a:p>
          <a:p>
            <a:r>
              <a:rPr lang="en-US" sz="2800" dirty="0" smtClean="0"/>
              <a:t>Signature, Publication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734464" y="5127923"/>
            <a:ext cx="4253678" cy="272363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/>
          <p:cNvSpPr txBox="1"/>
          <p:nvPr/>
        </p:nvSpPr>
        <p:spPr>
          <a:xfrm>
            <a:off x="6988142" y="4831792"/>
            <a:ext cx="4580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Local </a:t>
            </a:r>
            <a:r>
              <a:rPr lang="en-US" sz="2800" smtClean="0"/>
              <a:t>face forwarder-producer</a:t>
            </a:r>
          </a:p>
          <a:p>
            <a:r>
              <a:rPr lang="en-US" sz="2800" dirty="0" smtClean="0"/>
              <a:t>establishment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8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28866" y="1990165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78352" y="472905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8352" y="4073541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1283" y="1183341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Bare Metal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51858" y="1884381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01344" y="4623275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301344" y="396775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301344" y="2907364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91403" y="2907364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690199" y="2907364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754275" y="1077557"/>
            <a:ext cx="3152134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Cloud/</a:t>
            </a:r>
            <a:r>
              <a:rPr lang="en-US" dirty="0" err="1" smtClean="0">
                <a:solidFill>
                  <a:schemeClr val="tx1"/>
                </a:solidFill>
              </a:rPr>
              <a:t>NFVi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453478" y="1771118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602964" y="451001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602964" y="385449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602964" y="2794101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293023" y="2794101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991819" y="2794101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55895" y="964294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Container Infra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9464729" cy="1325563"/>
          </a:xfrm>
        </p:spPr>
        <p:txBody>
          <a:bodyPr/>
          <a:lstStyle/>
          <a:p>
            <a:r>
              <a:rPr lang="en-US" dirty="0" smtClean="0"/>
              <a:t>Hello World Consumer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55304"/>
            <a:ext cx="1123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Menlo" charset="0"/>
              </a:rPr>
              <a:t>#include </a:t>
            </a:r>
            <a:r>
              <a:rPr lang="en-US" dirty="0" smtClean="0">
                <a:solidFill>
                  <a:srgbClr val="00B050"/>
                </a:solidFill>
                <a:latin typeface="Menlo" charset="0"/>
              </a:rPr>
              <a:t>&lt;</a:t>
            </a:r>
            <a:r>
              <a:rPr lang="en-US" dirty="0" err="1" smtClean="0">
                <a:solidFill>
                  <a:srgbClr val="00B050"/>
                </a:solidFill>
                <a:latin typeface="Menlo" charset="0"/>
              </a:rPr>
              <a:t>icnet</a:t>
            </a:r>
            <a:r>
              <a:rPr lang="en-US" dirty="0" smtClean="0">
                <a:solidFill>
                  <a:srgbClr val="00B050"/>
                </a:solidFill>
                <a:latin typeface="Menlo" charset="0"/>
              </a:rPr>
              <a:t>/</a:t>
            </a:r>
            <a:r>
              <a:rPr lang="en-US" dirty="0" err="1" smtClean="0">
                <a:solidFill>
                  <a:srgbClr val="00B050"/>
                </a:solidFill>
                <a:latin typeface="Menlo" charset="0"/>
              </a:rPr>
              <a:t>icnet_transport_socket_consumer.h</a:t>
            </a:r>
            <a:r>
              <a:rPr lang="en-US" dirty="0" smtClean="0">
                <a:solidFill>
                  <a:srgbClr val="00B050"/>
                </a:solidFill>
                <a:latin typeface="Menlo" charset="0"/>
              </a:rPr>
              <a:t>&gt;</a:t>
            </a:r>
            <a:endParaRPr lang="en-US" dirty="0">
              <a:solidFill>
                <a:srgbClr val="00B050"/>
              </a:solidFill>
              <a:latin typeface="Menlo" charset="0"/>
            </a:endParaRPr>
          </a:p>
          <a:p>
            <a:r>
              <a:rPr lang="mr-IN" dirty="0" smtClean="0">
                <a:solidFill>
                  <a:srgbClr val="24292E"/>
                </a:solidFill>
                <a:latin typeface="Menlo" charset="0"/>
              </a:rPr>
              <a:t>…</a:t>
            </a:r>
            <a:endParaRPr lang="en-US" dirty="0" smtClean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Consumer </a:t>
            </a:r>
            <a:r>
              <a:rPr lang="en-US" dirty="0">
                <a:solidFill>
                  <a:srgbClr val="6F42C1"/>
                </a:solidFill>
                <a:latin typeface="Menlo" charset="0"/>
              </a:rPr>
              <a:t>c_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(Name(), 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TransportProtocolAlgorithms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::RAAQM</a:t>
            </a:r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);</a:t>
            </a:r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c_.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setSocketOption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GeneralTransportOptions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::INTEREST_LIFETIME, </a:t>
            </a:r>
            <a:r>
              <a:rPr lang="en-US" dirty="0">
                <a:solidFill>
                  <a:srgbClr val="005CC5"/>
                </a:solidFill>
                <a:latin typeface="Menlo" charset="0"/>
              </a:rPr>
              <a:t>1001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);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c_.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setSocketOption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GeneralTransportOptions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::MAX_INTEREST_RETX, </a:t>
            </a:r>
            <a:r>
              <a:rPr lang="en-US" dirty="0">
                <a:solidFill>
                  <a:srgbClr val="005CC5"/>
                </a:solidFill>
                <a:latin typeface="Menlo" charset="0"/>
              </a:rPr>
              <a:t>25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);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/>
            </a:r>
            <a:br>
              <a:rPr lang="en-US" dirty="0">
                <a:solidFill>
                  <a:srgbClr val="24292E"/>
                </a:solidFill>
                <a:latin typeface="Menlo" charset="0"/>
              </a:rPr>
            </a:br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c_.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setSocketOption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ConsumerCallbacksOptions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::CONTENT_RETRIEVED,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                   (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ConsumerContentCallback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) 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std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::bind(&amp;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processContent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,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                                                       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std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::placeholders::_1,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                                                       </a:t>
            </a:r>
            <a:r>
              <a:rPr lang="en-US" dirty="0" err="1">
                <a:solidFill>
                  <a:srgbClr val="24292E"/>
                </a:solidFill>
                <a:latin typeface="Menlo" charset="0"/>
              </a:rPr>
              <a:t>std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::placeholders::_2</a:t>
            </a:r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));</a:t>
            </a:r>
          </a:p>
          <a:p>
            <a:r>
              <a:rPr lang="en-US" dirty="0">
                <a:solidFill>
                  <a:srgbClr val="24292E"/>
                </a:solidFill>
                <a:latin typeface="Menlo" charset="0"/>
              </a:rPr>
              <a:t>Name </a:t>
            </a:r>
            <a:r>
              <a:rPr lang="en-US" dirty="0" smtClean="0">
                <a:solidFill>
                  <a:srgbClr val="6F42C1"/>
                </a:solidFill>
                <a:latin typeface="Menlo" charset="0"/>
              </a:rPr>
              <a:t>name</a:t>
            </a:r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(</a:t>
            </a:r>
            <a:r>
              <a:rPr lang="en-US" dirty="0" smtClean="0">
                <a:solidFill>
                  <a:srgbClr val="032F62"/>
                </a:solidFill>
                <a:latin typeface="Menlo" charset="0"/>
              </a:rPr>
              <a:t>"</a:t>
            </a:r>
            <a:r>
              <a:rPr lang="en-US" dirty="0" err="1">
                <a:solidFill>
                  <a:srgbClr val="032F62"/>
                </a:solidFill>
                <a:latin typeface="Menlo" charset="0"/>
              </a:rPr>
              <a:t>ccnx</a:t>
            </a:r>
            <a:r>
              <a:rPr lang="en-US" dirty="0">
                <a:solidFill>
                  <a:srgbClr val="032F62"/>
                </a:solidFill>
                <a:latin typeface="Menlo" charset="0"/>
              </a:rPr>
              <a:t>://</a:t>
            </a:r>
            <a:r>
              <a:rPr lang="en-US" dirty="0" err="1">
                <a:solidFill>
                  <a:srgbClr val="032F62"/>
                </a:solidFill>
                <a:latin typeface="Menlo" charset="0"/>
              </a:rPr>
              <a:t>helloworld</a:t>
            </a:r>
            <a:r>
              <a:rPr lang="en-US" dirty="0" smtClean="0">
                <a:solidFill>
                  <a:srgbClr val="032F62"/>
                </a:solidFill>
                <a:latin typeface="Menlo" charset="0"/>
              </a:rPr>
              <a:t>"</a:t>
            </a:r>
            <a:r>
              <a:rPr lang="en-US" dirty="0" smtClean="0">
                <a:solidFill>
                  <a:srgbClr val="24292E"/>
                </a:solidFill>
                <a:latin typeface="Menlo" charset="0"/>
              </a:rPr>
              <a:t>);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/>
            </a:r>
            <a:br>
              <a:rPr lang="en-US" dirty="0">
                <a:solidFill>
                  <a:srgbClr val="24292E"/>
                </a:solidFill>
                <a:latin typeface="Menlo" charset="0"/>
              </a:rPr>
            </a:br>
            <a:endParaRPr lang="en-US" dirty="0">
              <a:solidFill>
                <a:srgbClr val="24292E"/>
              </a:solidFill>
              <a:latin typeface="Menlo" charset="0"/>
            </a:endParaRPr>
          </a:p>
          <a:p>
            <a:r>
              <a:rPr lang="en-US" dirty="0" err="1">
                <a:solidFill>
                  <a:srgbClr val="24292E"/>
                </a:solidFill>
                <a:latin typeface="Menlo" charset="0"/>
              </a:rPr>
              <a:t>c_.consume</a:t>
            </a:r>
            <a:r>
              <a:rPr lang="en-US" dirty="0">
                <a:solidFill>
                  <a:srgbClr val="24292E"/>
                </a:solidFill>
                <a:latin typeface="Menlo" charset="0"/>
              </a:rPr>
              <a:t>(name);</a:t>
            </a:r>
            <a:endParaRPr lang="en-US" dirty="0">
              <a:solidFill>
                <a:srgbClr val="24292E"/>
              </a:solidFill>
              <a:effectLst/>
              <a:latin typeface="Menlo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104116" y="2340210"/>
            <a:ext cx="643644" cy="174139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7874135" y="1816990"/>
            <a:ext cx="442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Congestion control algorithm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623565" y="4447416"/>
            <a:ext cx="968230" cy="970374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7383290" y="541779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Callback called after whole ADU will be pulled and reassembled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766405" y="5864148"/>
            <a:ext cx="929640" cy="538818"/>
          </a:xfrm>
          <a:prstGeom prst="straightConnector1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3642360" y="5679772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Content Pull + Signature Verification </a:t>
            </a:r>
            <a:r>
              <a:rPr lang="en-US" sz="2000" smtClean="0"/>
              <a:t>+ Reassembly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32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application can register into the library a set of callback allowing to directly handle events during the download/publication.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3271520"/>
            <a:ext cx="4244340" cy="302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9" y="3271520"/>
            <a:ext cx="4209170" cy="30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 smtClean="0"/>
              <a:t>Advanced Example: HTTP support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132</a:t>
            </a:fld>
            <a:endParaRPr lang="en-US"/>
          </a:p>
        </p:txBody>
      </p:sp>
      <p:sp>
        <p:nvSpPr>
          <p:cNvPr id="1107" name="Rectangle 1106"/>
          <p:cNvSpPr/>
          <p:nvPr/>
        </p:nvSpPr>
        <p:spPr>
          <a:xfrm>
            <a:off x="1432560" y="1690688"/>
            <a:ext cx="3246120" cy="4832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/>
        </p:nvSpPr>
        <p:spPr>
          <a:xfrm>
            <a:off x="6476396" y="1690688"/>
            <a:ext cx="3246120" cy="4832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>
            <a:off x="1965960" y="1994266"/>
            <a:ext cx="2179320" cy="569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HTTP Client</a:t>
            </a:r>
            <a:endParaRPr lang="en-US"/>
          </a:p>
        </p:txBody>
      </p:sp>
      <p:sp>
        <p:nvSpPr>
          <p:cNvPr id="1110" name="Rectangle 1109"/>
          <p:cNvSpPr/>
          <p:nvPr/>
        </p:nvSpPr>
        <p:spPr>
          <a:xfrm>
            <a:off x="7038595" y="1994265"/>
            <a:ext cx="2179320" cy="569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 Server</a:t>
            </a:r>
            <a:endParaRPr lang="en-US" dirty="0"/>
          </a:p>
        </p:txBody>
      </p:sp>
      <p:sp>
        <p:nvSpPr>
          <p:cNvPr id="1111" name="Rectangle 1110"/>
          <p:cNvSpPr/>
          <p:nvPr/>
        </p:nvSpPr>
        <p:spPr>
          <a:xfrm>
            <a:off x="1554480" y="2731643"/>
            <a:ext cx="2926080" cy="392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HTTP        request         reply</a:t>
            </a:r>
            <a:endParaRPr lang="en-US" dirty="0"/>
          </a:p>
        </p:txBody>
      </p:sp>
      <p:sp>
        <p:nvSpPr>
          <p:cNvPr id="1113" name="Rectangle 1112"/>
          <p:cNvSpPr/>
          <p:nvPr/>
        </p:nvSpPr>
        <p:spPr>
          <a:xfrm>
            <a:off x="6705216" y="2731643"/>
            <a:ext cx="2926080" cy="392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        reply         request</a:t>
            </a:r>
            <a:endParaRPr lang="en-US" dirty="0"/>
          </a:p>
        </p:txBody>
      </p:sp>
      <p:sp>
        <p:nvSpPr>
          <p:cNvPr id="1114" name="Rectangle 1113"/>
          <p:cNvSpPr/>
          <p:nvPr/>
        </p:nvSpPr>
        <p:spPr>
          <a:xfrm>
            <a:off x="1554480" y="3496487"/>
            <a:ext cx="2926080" cy="107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err="1" smtClean="0"/>
              <a:t>libicnet</a:t>
            </a:r>
            <a:endParaRPr lang="en-US" sz="1200" dirty="0" smtClean="0"/>
          </a:p>
          <a:p>
            <a:r>
              <a:rPr lang="en-US" sz="1200" dirty="0"/>
              <a:t>l</a:t>
            </a:r>
            <a:r>
              <a:rPr lang="en-US" sz="1200" dirty="0" smtClean="0"/>
              <a:t>ocator = </a:t>
            </a:r>
            <a:r>
              <a:rPr lang="en-US" sz="1200" dirty="0" err="1" smtClean="0"/>
              <a:t>getlocator</a:t>
            </a:r>
            <a:r>
              <a:rPr lang="en-US" sz="1200" dirty="0" smtClean="0"/>
              <a:t>()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ame = </a:t>
            </a:r>
            <a:r>
              <a:rPr lang="en-US" sz="1200" dirty="0" err="1" smtClean="0"/>
              <a:t>resourceName</a:t>
            </a:r>
            <a:r>
              <a:rPr lang="en-US" sz="1200" dirty="0" smtClean="0"/>
              <a:t>()</a:t>
            </a:r>
          </a:p>
          <a:p>
            <a:endParaRPr lang="en-US" sz="1200" dirty="0"/>
          </a:p>
          <a:p>
            <a:pPr algn="ctr"/>
            <a:r>
              <a:rPr lang="en-US" sz="1200" dirty="0" smtClean="0"/>
              <a:t>send(locator)                       </a:t>
            </a:r>
            <a:r>
              <a:rPr lang="en-US" sz="1200" dirty="0" err="1" smtClean="0"/>
              <a:t>recv</a:t>
            </a:r>
            <a:r>
              <a:rPr lang="en-US" sz="1200" dirty="0" smtClean="0"/>
              <a:t>(name)</a:t>
            </a:r>
          </a:p>
        </p:txBody>
      </p:sp>
      <p:cxnSp>
        <p:nvCxnSpPr>
          <p:cNvPr id="1117" name="Straight Arrow Connector 1116"/>
          <p:cNvCxnSpPr/>
          <p:nvPr/>
        </p:nvCxnSpPr>
        <p:spPr>
          <a:xfrm>
            <a:off x="2895600" y="3093720"/>
            <a:ext cx="0" cy="502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Straight Arrow Connector 1118"/>
          <p:cNvCxnSpPr/>
          <p:nvPr/>
        </p:nvCxnSpPr>
        <p:spPr>
          <a:xfrm>
            <a:off x="3992880" y="3063240"/>
            <a:ext cx="0" cy="50292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2" name="Rectangle 1121"/>
          <p:cNvSpPr/>
          <p:nvPr/>
        </p:nvSpPr>
        <p:spPr>
          <a:xfrm>
            <a:off x="1554480" y="4632716"/>
            <a:ext cx="2926080" cy="107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 smtClean="0"/>
          </a:p>
        </p:txBody>
      </p:sp>
      <p:sp>
        <p:nvSpPr>
          <p:cNvPr id="1123" name="Rectangle 1122"/>
          <p:cNvSpPr/>
          <p:nvPr/>
        </p:nvSpPr>
        <p:spPr>
          <a:xfrm>
            <a:off x="1783080" y="4724400"/>
            <a:ext cx="975360" cy="219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Send Buffer</a:t>
            </a:r>
            <a:endParaRPr lang="en-US" sz="1200" dirty="0"/>
          </a:p>
        </p:txBody>
      </p:sp>
      <p:sp>
        <p:nvSpPr>
          <p:cNvPr id="1124" name="Rectangle 1123"/>
          <p:cNvSpPr/>
          <p:nvPr/>
        </p:nvSpPr>
        <p:spPr>
          <a:xfrm>
            <a:off x="3292487" y="4724400"/>
            <a:ext cx="975360" cy="219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Recv</a:t>
            </a:r>
            <a:r>
              <a:rPr lang="en-US" sz="1200" dirty="0" smtClean="0"/>
              <a:t> Buffer</a:t>
            </a:r>
            <a:endParaRPr lang="en-US" sz="1200" dirty="0"/>
          </a:p>
        </p:txBody>
      </p:sp>
      <p:sp>
        <p:nvSpPr>
          <p:cNvPr id="1125" name="Rectangle 1124"/>
          <p:cNvSpPr/>
          <p:nvPr/>
        </p:nvSpPr>
        <p:spPr>
          <a:xfrm>
            <a:off x="1783080" y="5060528"/>
            <a:ext cx="975360" cy="482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Producer Socket</a:t>
            </a:r>
            <a:endParaRPr lang="en-US" sz="1200" dirty="0"/>
          </a:p>
        </p:txBody>
      </p:sp>
      <p:sp>
        <p:nvSpPr>
          <p:cNvPr id="1126" name="Rectangle 1125"/>
          <p:cNvSpPr/>
          <p:nvPr/>
        </p:nvSpPr>
        <p:spPr>
          <a:xfrm>
            <a:off x="3307727" y="5073165"/>
            <a:ext cx="975360" cy="482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Consumer</a:t>
            </a:r>
          </a:p>
          <a:p>
            <a:pPr algn="ctr"/>
            <a:r>
              <a:rPr lang="en-US" sz="1200" dirty="0" smtClean="0"/>
              <a:t>Socket</a:t>
            </a:r>
            <a:endParaRPr lang="en-US" sz="1200" dirty="0"/>
          </a:p>
        </p:txBody>
      </p:sp>
      <p:sp>
        <p:nvSpPr>
          <p:cNvPr id="1127" name="Rectangle 1126"/>
          <p:cNvSpPr/>
          <p:nvPr/>
        </p:nvSpPr>
        <p:spPr>
          <a:xfrm>
            <a:off x="1554480" y="5837107"/>
            <a:ext cx="2926080" cy="392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Network (ICN)</a:t>
            </a:r>
            <a:endParaRPr lang="en-US" dirty="0"/>
          </a:p>
        </p:txBody>
      </p:sp>
      <p:cxnSp>
        <p:nvCxnSpPr>
          <p:cNvPr id="1129" name="Straight Arrow Connector 1128"/>
          <p:cNvCxnSpPr/>
          <p:nvPr/>
        </p:nvCxnSpPr>
        <p:spPr>
          <a:xfrm>
            <a:off x="2087880" y="5547547"/>
            <a:ext cx="0" cy="455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Straight Arrow Connector 1130"/>
          <p:cNvCxnSpPr/>
          <p:nvPr/>
        </p:nvCxnSpPr>
        <p:spPr>
          <a:xfrm>
            <a:off x="2286000" y="5547547"/>
            <a:ext cx="0" cy="45535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" name="TextBox 1131"/>
          <p:cNvSpPr txBox="1"/>
          <p:nvPr/>
        </p:nvSpPr>
        <p:spPr>
          <a:xfrm>
            <a:off x="2244369" y="5645530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Interest</a:t>
            </a:r>
            <a:endParaRPr lang="en-US" sz="1100" dirty="0"/>
          </a:p>
        </p:txBody>
      </p:sp>
      <p:sp>
        <p:nvSpPr>
          <p:cNvPr id="1133" name="TextBox 1132"/>
          <p:cNvSpPr txBox="1"/>
          <p:nvPr/>
        </p:nvSpPr>
        <p:spPr>
          <a:xfrm>
            <a:off x="1665806" y="5641863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Data</a:t>
            </a:r>
            <a:endParaRPr lang="en-US" sz="1100" dirty="0"/>
          </a:p>
        </p:txBody>
      </p:sp>
      <p:sp>
        <p:nvSpPr>
          <p:cNvPr id="1134" name="TextBox 1133"/>
          <p:cNvSpPr txBox="1"/>
          <p:nvPr/>
        </p:nvSpPr>
        <p:spPr>
          <a:xfrm>
            <a:off x="3907709" y="5645530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</a:t>
            </a:r>
            <a:endParaRPr lang="en-US" sz="1100" dirty="0"/>
          </a:p>
        </p:txBody>
      </p:sp>
      <p:sp>
        <p:nvSpPr>
          <p:cNvPr id="1135" name="TextBox 1134"/>
          <p:cNvSpPr txBox="1"/>
          <p:nvPr/>
        </p:nvSpPr>
        <p:spPr>
          <a:xfrm>
            <a:off x="3189806" y="5641863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Interest</a:t>
            </a:r>
            <a:endParaRPr lang="en-US" sz="1100" dirty="0"/>
          </a:p>
        </p:txBody>
      </p:sp>
      <p:cxnSp>
        <p:nvCxnSpPr>
          <p:cNvPr id="1136" name="Straight Arrow Connector 1135"/>
          <p:cNvCxnSpPr/>
          <p:nvPr/>
        </p:nvCxnSpPr>
        <p:spPr>
          <a:xfrm>
            <a:off x="3953686" y="5555397"/>
            <a:ext cx="0" cy="45535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Arrow Connector 1136"/>
          <p:cNvCxnSpPr/>
          <p:nvPr/>
        </p:nvCxnSpPr>
        <p:spPr>
          <a:xfrm>
            <a:off x="3780167" y="5555397"/>
            <a:ext cx="0" cy="45535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Straight Arrow Connector 1137"/>
          <p:cNvCxnSpPr>
            <a:endCxn id="1126" idx="1"/>
          </p:cNvCxnSpPr>
          <p:nvPr/>
        </p:nvCxnSpPr>
        <p:spPr>
          <a:xfrm>
            <a:off x="2774003" y="5314281"/>
            <a:ext cx="5337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3" name="TextBox 1142"/>
          <p:cNvSpPr txBox="1"/>
          <p:nvPr/>
        </p:nvSpPr>
        <p:spPr>
          <a:xfrm>
            <a:off x="2701568" y="5083824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Interest</a:t>
            </a:r>
            <a:endParaRPr lang="en-US" sz="1100" dirty="0"/>
          </a:p>
        </p:txBody>
      </p:sp>
      <p:sp>
        <p:nvSpPr>
          <p:cNvPr id="1144" name="TextBox 1143"/>
          <p:cNvSpPr txBox="1"/>
          <p:nvPr/>
        </p:nvSpPr>
        <p:spPr>
          <a:xfrm>
            <a:off x="2690113" y="5253931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Manifest</a:t>
            </a:r>
            <a:endParaRPr lang="en-US" sz="1100" dirty="0"/>
          </a:p>
        </p:txBody>
      </p:sp>
      <p:cxnSp>
        <p:nvCxnSpPr>
          <p:cNvPr id="1145" name="Straight Arrow Connector 1144"/>
          <p:cNvCxnSpPr/>
          <p:nvPr/>
        </p:nvCxnSpPr>
        <p:spPr>
          <a:xfrm>
            <a:off x="2246546" y="4436960"/>
            <a:ext cx="0" cy="287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Straight Arrow Connector 1146"/>
          <p:cNvCxnSpPr/>
          <p:nvPr/>
        </p:nvCxnSpPr>
        <p:spPr>
          <a:xfrm>
            <a:off x="3810382" y="4441312"/>
            <a:ext cx="0" cy="2874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Straight Arrow Connector 1147"/>
          <p:cNvCxnSpPr/>
          <p:nvPr/>
        </p:nvCxnSpPr>
        <p:spPr>
          <a:xfrm>
            <a:off x="2244369" y="4940104"/>
            <a:ext cx="0" cy="230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Straight Arrow Connector 1149"/>
          <p:cNvCxnSpPr/>
          <p:nvPr/>
        </p:nvCxnSpPr>
        <p:spPr>
          <a:xfrm>
            <a:off x="3799496" y="4957483"/>
            <a:ext cx="0" cy="23036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1" name="Rectangle 1150"/>
          <p:cNvSpPr/>
          <p:nvPr/>
        </p:nvSpPr>
        <p:spPr>
          <a:xfrm>
            <a:off x="6693257" y="3520295"/>
            <a:ext cx="2926080" cy="107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err="1" smtClean="0"/>
              <a:t>libicnet</a:t>
            </a:r>
            <a:endParaRPr lang="en-US" sz="1200" dirty="0" smtClean="0"/>
          </a:p>
          <a:p>
            <a:r>
              <a:rPr lang="en-US" sz="1200" dirty="0"/>
              <a:t>l</a:t>
            </a:r>
            <a:r>
              <a:rPr lang="en-US" sz="1200" dirty="0" smtClean="0"/>
              <a:t>ocator = </a:t>
            </a:r>
            <a:r>
              <a:rPr lang="en-US" sz="1200" dirty="0" err="1" smtClean="0"/>
              <a:t>getlocator</a:t>
            </a:r>
            <a:r>
              <a:rPr lang="en-US" sz="1200" dirty="0" smtClean="0"/>
              <a:t>()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ame = </a:t>
            </a:r>
            <a:r>
              <a:rPr lang="en-US" sz="1200" dirty="0" err="1" smtClean="0"/>
              <a:t>resourceName</a:t>
            </a:r>
            <a:r>
              <a:rPr lang="en-US" sz="1200" dirty="0" smtClean="0"/>
              <a:t>()</a:t>
            </a:r>
          </a:p>
          <a:p>
            <a:endParaRPr lang="en-US" sz="1200" dirty="0"/>
          </a:p>
          <a:p>
            <a:pPr algn="ctr"/>
            <a:r>
              <a:rPr lang="en-US" sz="1200" dirty="0" smtClean="0"/>
              <a:t>send(name)                       </a:t>
            </a:r>
            <a:r>
              <a:rPr lang="en-US" sz="1200" dirty="0" err="1" smtClean="0"/>
              <a:t>recv</a:t>
            </a:r>
            <a:r>
              <a:rPr lang="en-US" sz="1200" dirty="0" smtClean="0"/>
              <a:t>(locator)</a:t>
            </a:r>
          </a:p>
        </p:txBody>
      </p:sp>
      <p:sp>
        <p:nvSpPr>
          <p:cNvPr id="1152" name="Rectangle 1151"/>
          <p:cNvSpPr/>
          <p:nvPr/>
        </p:nvSpPr>
        <p:spPr>
          <a:xfrm>
            <a:off x="6693257" y="4656524"/>
            <a:ext cx="2926080" cy="107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 smtClean="0"/>
          </a:p>
        </p:txBody>
      </p:sp>
      <p:sp>
        <p:nvSpPr>
          <p:cNvPr id="1153" name="Rectangle 1152"/>
          <p:cNvSpPr/>
          <p:nvPr/>
        </p:nvSpPr>
        <p:spPr>
          <a:xfrm>
            <a:off x="6921857" y="4748208"/>
            <a:ext cx="975360" cy="219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Send Buffer</a:t>
            </a:r>
            <a:endParaRPr lang="en-US" sz="1200" dirty="0"/>
          </a:p>
        </p:txBody>
      </p:sp>
      <p:sp>
        <p:nvSpPr>
          <p:cNvPr id="1154" name="Rectangle 1153"/>
          <p:cNvSpPr/>
          <p:nvPr/>
        </p:nvSpPr>
        <p:spPr>
          <a:xfrm>
            <a:off x="8431264" y="4748208"/>
            <a:ext cx="975360" cy="219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Recv</a:t>
            </a:r>
            <a:r>
              <a:rPr lang="en-US" sz="1200" dirty="0" smtClean="0"/>
              <a:t> Buffer</a:t>
            </a:r>
            <a:endParaRPr lang="en-US" sz="1200" dirty="0"/>
          </a:p>
        </p:txBody>
      </p:sp>
      <p:sp>
        <p:nvSpPr>
          <p:cNvPr id="1155" name="Rectangle 1154"/>
          <p:cNvSpPr/>
          <p:nvPr/>
        </p:nvSpPr>
        <p:spPr>
          <a:xfrm>
            <a:off x="6921857" y="5084336"/>
            <a:ext cx="975360" cy="482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Producer Socket</a:t>
            </a:r>
            <a:endParaRPr lang="en-US" sz="1200" dirty="0"/>
          </a:p>
        </p:txBody>
      </p:sp>
      <p:sp>
        <p:nvSpPr>
          <p:cNvPr id="1156" name="Rectangle 1155"/>
          <p:cNvSpPr/>
          <p:nvPr/>
        </p:nvSpPr>
        <p:spPr>
          <a:xfrm>
            <a:off x="8446504" y="5096973"/>
            <a:ext cx="975360" cy="482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Consumer</a:t>
            </a:r>
          </a:p>
          <a:p>
            <a:pPr algn="ctr"/>
            <a:r>
              <a:rPr lang="en-US" sz="1200" dirty="0" smtClean="0"/>
              <a:t>Socket</a:t>
            </a:r>
            <a:endParaRPr lang="en-US" sz="1200" dirty="0"/>
          </a:p>
        </p:txBody>
      </p:sp>
      <p:sp>
        <p:nvSpPr>
          <p:cNvPr id="1157" name="Rectangle 1156"/>
          <p:cNvSpPr/>
          <p:nvPr/>
        </p:nvSpPr>
        <p:spPr>
          <a:xfrm>
            <a:off x="6693257" y="5860915"/>
            <a:ext cx="2926080" cy="392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Network (ICN)</a:t>
            </a:r>
            <a:endParaRPr lang="en-US" dirty="0"/>
          </a:p>
        </p:txBody>
      </p:sp>
      <p:cxnSp>
        <p:nvCxnSpPr>
          <p:cNvPr id="1158" name="Straight Arrow Connector 1157"/>
          <p:cNvCxnSpPr/>
          <p:nvPr/>
        </p:nvCxnSpPr>
        <p:spPr>
          <a:xfrm>
            <a:off x="7226657" y="5571355"/>
            <a:ext cx="0" cy="455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Straight Arrow Connector 1158"/>
          <p:cNvCxnSpPr/>
          <p:nvPr/>
        </p:nvCxnSpPr>
        <p:spPr>
          <a:xfrm>
            <a:off x="7424777" y="5571355"/>
            <a:ext cx="0" cy="45535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0" name="TextBox 1159"/>
          <p:cNvSpPr txBox="1"/>
          <p:nvPr/>
        </p:nvSpPr>
        <p:spPr>
          <a:xfrm>
            <a:off x="7383146" y="5669338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Interest</a:t>
            </a:r>
            <a:endParaRPr lang="en-US" sz="1100" dirty="0"/>
          </a:p>
        </p:txBody>
      </p:sp>
      <p:sp>
        <p:nvSpPr>
          <p:cNvPr id="1161" name="TextBox 1160"/>
          <p:cNvSpPr txBox="1"/>
          <p:nvPr/>
        </p:nvSpPr>
        <p:spPr>
          <a:xfrm>
            <a:off x="6804583" y="5665671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Data</a:t>
            </a:r>
            <a:endParaRPr lang="en-US" sz="1100" dirty="0"/>
          </a:p>
        </p:txBody>
      </p:sp>
      <p:sp>
        <p:nvSpPr>
          <p:cNvPr id="1162" name="TextBox 1161"/>
          <p:cNvSpPr txBox="1"/>
          <p:nvPr/>
        </p:nvSpPr>
        <p:spPr>
          <a:xfrm>
            <a:off x="9046486" y="5669338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</a:t>
            </a:r>
            <a:endParaRPr lang="en-US" sz="1100" dirty="0"/>
          </a:p>
        </p:txBody>
      </p:sp>
      <p:sp>
        <p:nvSpPr>
          <p:cNvPr id="1163" name="TextBox 1162"/>
          <p:cNvSpPr txBox="1"/>
          <p:nvPr/>
        </p:nvSpPr>
        <p:spPr>
          <a:xfrm>
            <a:off x="8328583" y="5665671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Interest</a:t>
            </a:r>
            <a:endParaRPr lang="en-US" sz="1100" dirty="0"/>
          </a:p>
        </p:txBody>
      </p:sp>
      <p:cxnSp>
        <p:nvCxnSpPr>
          <p:cNvPr id="1164" name="Straight Arrow Connector 1163"/>
          <p:cNvCxnSpPr/>
          <p:nvPr/>
        </p:nvCxnSpPr>
        <p:spPr>
          <a:xfrm>
            <a:off x="9092463" y="5579205"/>
            <a:ext cx="0" cy="45535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Straight Arrow Connector 1164"/>
          <p:cNvCxnSpPr/>
          <p:nvPr/>
        </p:nvCxnSpPr>
        <p:spPr>
          <a:xfrm>
            <a:off x="8918944" y="5579205"/>
            <a:ext cx="0" cy="45535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Straight Arrow Connector 1165"/>
          <p:cNvCxnSpPr/>
          <p:nvPr/>
        </p:nvCxnSpPr>
        <p:spPr>
          <a:xfrm>
            <a:off x="7912780" y="5338089"/>
            <a:ext cx="5337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TextBox 1166"/>
          <p:cNvSpPr txBox="1"/>
          <p:nvPr/>
        </p:nvSpPr>
        <p:spPr>
          <a:xfrm>
            <a:off x="7840345" y="5107632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Interest</a:t>
            </a:r>
            <a:endParaRPr lang="en-US" sz="1100" dirty="0"/>
          </a:p>
        </p:txBody>
      </p:sp>
      <p:sp>
        <p:nvSpPr>
          <p:cNvPr id="1168" name="TextBox 1167"/>
          <p:cNvSpPr txBox="1"/>
          <p:nvPr/>
        </p:nvSpPr>
        <p:spPr>
          <a:xfrm>
            <a:off x="7828890" y="5277739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Manifest</a:t>
            </a:r>
            <a:endParaRPr lang="en-US" sz="1100" dirty="0"/>
          </a:p>
        </p:txBody>
      </p:sp>
      <p:cxnSp>
        <p:nvCxnSpPr>
          <p:cNvPr id="1169" name="Straight Arrow Connector 1168"/>
          <p:cNvCxnSpPr/>
          <p:nvPr/>
        </p:nvCxnSpPr>
        <p:spPr>
          <a:xfrm>
            <a:off x="7385323" y="4460768"/>
            <a:ext cx="0" cy="287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Straight Arrow Connector 1169"/>
          <p:cNvCxnSpPr/>
          <p:nvPr/>
        </p:nvCxnSpPr>
        <p:spPr>
          <a:xfrm>
            <a:off x="8949159" y="4465120"/>
            <a:ext cx="0" cy="2874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Straight Arrow Connector 1170"/>
          <p:cNvCxnSpPr/>
          <p:nvPr/>
        </p:nvCxnSpPr>
        <p:spPr>
          <a:xfrm>
            <a:off x="7383146" y="4963912"/>
            <a:ext cx="0" cy="230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Straight Arrow Connector 1171"/>
          <p:cNvCxnSpPr/>
          <p:nvPr/>
        </p:nvCxnSpPr>
        <p:spPr>
          <a:xfrm>
            <a:off x="8938273" y="4981291"/>
            <a:ext cx="0" cy="23036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Straight Arrow Connector 1119"/>
          <p:cNvCxnSpPr/>
          <p:nvPr/>
        </p:nvCxnSpPr>
        <p:spPr>
          <a:xfrm>
            <a:off x="7950695" y="3101340"/>
            <a:ext cx="0" cy="502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Straight Arrow Connector 1120"/>
          <p:cNvCxnSpPr/>
          <p:nvPr/>
        </p:nvCxnSpPr>
        <p:spPr>
          <a:xfrm>
            <a:off x="9052560" y="3054526"/>
            <a:ext cx="0" cy="50292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9067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497" y="2839159"/>
            <a:ext cx="8773510" cy="928931"/>
          </a:xfrm>
        </p:spPr>
        <p:txBody>
          <a:bodyPr/>
          <a:lstStyle/>
          <a:p>
            <a:pPr algn="ctr"/>
            <a:r>
              <a:rPr lang="en-US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VNFs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765242" y="2000922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14728" y="4739816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4727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67659" y="1194098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r>
              <a:rPr lang="en-US" dirty="0" smtClean="0">
                <a:solidFill>
                  <a:schemeClr val="tx1"/>
                </a:solidFill>
              </a:rPr>
              <a:t> based VNFs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54412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54478" y="3401701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02367" y="3393499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14728" y="4084298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88233" y="2000922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37719" y="4739816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37718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690650" y="1194098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r>
              <a:rPr lang="en-US" dirty="0" smtClean="0">
                <a:solidFill>
                  <a:schemeClr val="tx1"/>
                </a:solidFill>
              </a:rPr>
              <a:t> based VNFs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77403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277469" y="3401701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325358" y="3393499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37719" y="4084298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Embedded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70580" y="211850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18802" y="443632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72997" y="131167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20066" y="3773093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32728" y="5008643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1" y="2834495"/>
            <a:ext cx="744279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09" y="2834495"/>
            <a:ext cx="6096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88" y="2834495"/>
            <a:ext cx="361900" cy="45720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262246" y="211850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24394" y="281027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864663" y="131167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SmartNic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24394" y="3600789"/>
            <a:ext cx="2057400" cy="1859126"/>
          </a:xfrm>
          <a:prstGeom prst="roundRect">
            <a:avLst>
              <a:gd name="adj" fmla="val 2300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SmartNic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531636" y="4194272"/>
            <a:ext cx="183955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31636" y="4812669"/>
            <a:ext cx="1839559" cy="451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3" grpId="0" animBg="1"/>
      <p:bldP spid="45" grpId="0" animBg="1"/>
      <p:bldP spid="44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CICN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28866" y="1990165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7088" y="430798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1283" y="1183341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 CICN router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78352" y="3644755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1014" y="4880305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37" y="2706157"/>
            <a:ext cx="744279" cy="457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95" y="2706157"/>
            <a:ext cx="609600" cy="457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4" y="2706157"/>
            <a:ext cx="361900" cy="4572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4136029" y="195145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85515" y="469034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285514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738446" y="114462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CICN in a 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325199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325265" y="3352232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73154" y="3344030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285515" y="403482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459020" y="195145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608506" y="469034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608505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docker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061437" y="114462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CICN in a Container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648190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LXC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648256" y="3352232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696145" y="3344030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608506" y="4034829"/>
            <a:ext cx="938154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27" y="177823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communication/API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1150789" y="1828602"/>
            <a:ext cx="5511015" cy="3442955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38695" y="1311679"/>
            <a:ext cx="6335204" cy="5048634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701796" y="366848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LXC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758943" y="4100910"/>
            <a:ext cx="850448" cy="38055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05344" y="2806700"/>
            <a:ext cx="2899937" cy="1779297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LXC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53865" y="4115134"/>
            <a:ext cx="1179788" cy="3719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11286" y="3339197"/>
            <a:ext cx="861408" cy="4217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Socket API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411286" y="2975318"/>
            <a:ext cx="861408" cy="3608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69" idx="3"/>
            <a:endCxn id="36" idx="1"/>
          </p:cNvCxnSpPr>
          <p:nvPr/>
        </p:nvCxnSpPr>
        <p:spPr>
          <a:xfrm>
            <a:off x="2609391" y="4291189"/>
            <a:ext cx="1244474" cy="9908"/>
          </a:xfrm>
          <a:prstGeom prst="straightConnector1">
            <a:avLst/>
          </a:prstGeom>
          <a:ln w="22225">
            <a:solidFill>
              <a:schemeClr val="tx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36" idx="2"/>
            <a:endCxn id="69" idx="2"/>
          </p:cNvCxnSpPr>
          <p:nvPr/>
        </p:nvCxnSpPr>
        <p:spPr>
          <a:xfrm rot="5400000" flipH="1">
            <a:off x="3311167" y="3354468"/>
            <a:ext cx="5591" cy="2259592"/>
          </a:xfrm>
          <a:prstGeom prst="curvedConnector3">
            <a:avLst>
              <a:gd name="adj1" fmla="val -22942300"/>
            </a:avLst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93900" y="4923700"/>
            <a:ext cx="37465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Curved Connector 90"/>
          <p:cNvCxnSpPr/>
          <p:nvPr/>
        </p:nvCxnSpPr>
        <p:spPr>
          <a:xfrm rot="5400000">
            <a:off x="3292901" y="3291078"/>
            <a:ext cx="94577" cy="2257940"/>
          </a:xfrm>
          <a:prstGeom prst="curvedConnector3">
            <a:avLst>
              <a:gd name="adj1" fmla="val 690850"/>
            </a:avLst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7358988" y="4084914"/>
            <a:ext cx="4005711" cy="2108751"/>
            <a:chOff x="3073209" y="914402"/>
            <a:chExt cx="3392275" cy="1673981"/>
          </a:xfrm>
        </p:grpSpPr>
        <p:sp>
          <p:nvSpPr>
            <p:cNvPr id="93" name="Rounded Rectangle 92"/>
            <p:cNvSpPr/>
            <p:nvPr/>
          </p:nvSpPr>
          <p:spPr>
            <a:xfrm>
              <a:off x="3454907" y="914402"/>
              <a:ext cx="2619376" cy="1673981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574538" y="1062767"/>
              <a:ext cx="2380114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</a:rPr>
                <a:t>Existing drivers for links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073209" y="1428949"/>
              <a:ext cx="3392275" cy="53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28650" lvl="1" indent="-171450">
                <a:buFont typeface="Arial" charset="0"/>
                <a:buChar char="•"/>
              </a:pPr>
              <a:r>
                <a:rPr lang="en-US" dirty="0" smtClean="0">
                  <a:ea typeface="Arial" charset="0"/>
                  <a:cs typeface="Arial" charset="0"/>
                </a:rPr>
                <a:t>DPDK</a:t>
              </a:r>
            </a:p>
            <a:p>
              <a:pPr marL="628650" lvl="1" indent="-171450">
                <a:buFont typeface="Arial" charset="0"/>
                <a:buChar char="•"/>
              </a:pPr>
              <a:r>
                <a:rPr lang="en-US" dirty="0" smtClean="0">
                  <a:ea typeface="Arial" charset="0"/>
                  <a:cs typeface="Arial" charset="0"/>
                </a:rPr>
                <a:t>AF-PACKET</a:t>
              </a:r>
            </a:p>
            <a:p>
              <a:pPr marL="628650" lvl="1" indent="-171450">
                <a:buFont typeface="Arial" charset="0"/>
                <a:buChar char="•"/>
              </a:pPr>
              <a:r>
                <a:rPr lang="en-US" dirty="0" smtClean="0">
                  <a:ea typeface="Arial" charset="0"/>
                  <a:cs typeface="Arial" charset="0"/>
                </a:rPr>
                <a:t>MEMIF (SHARED MEMORY)</a:t>
              </a:r>
              <a:endParaRPr lang="en-US" dirty="0">
                <a:ea typeface="Arial" charset="0"/>
                <a:cs typeface="Arial" charset="0"/>
              </a:endParaRP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3659306" y="2998763"/>
            <a:ext cx="806093" cy="3608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LXD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0" name="Curved Connector 129"/>
          <p:cNvCxnSpPr>
            <a:stCxn id="37" idx="2"/>
            <a:endCxn id="36" idx="3"/>
          </p:cNvCxnSpPr>
          <p:nvPr/>
        </p:nvCxnSpPr>
        <p:spPr>
          <a:xfrm rot="5400000">
            <a:off x="5167755" y="3626862"/>
            <a:ext cx="540134" cy="808337"/>
          </a:xfrm>
          <a:prstGeom prst="curvedConnector2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2285262" y="5515127"/>
            <a:ext cx="2057400" cy="506717"/>
          </a:xfrm>
          <a:prstGeom prst="roundRect">
            <a:avLst>
              <a:gd name="adj" fmla="val 2300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4875921" y="3812620"/>
            <a:ext cx="1008180" cy="3608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VCL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2639951" y="3965834"/>
            <a:ext cx="1008180" cy="3608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MEMIF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2285262" y="4523755"/>
            <a:ext cx="1256496" cy="3608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AF-PACKET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117865" y="5439560"/>
            <a:ext cx="1256496" cy="3608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DPDK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831785" y="1882713"/>
            <a:ext cx="3093046" cy="2108751"/>
          </a:xfrm>
          <a:prstGeom prst="roundRect">
            <a:avLst>
              <a:gd name="adj" fmla="val 22182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65892" y="2694083"/>
            <a:ext cx="3520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lvl="1" indent="-171450">
              <a:buFont typeface="Arial" charset="0"/>
              <a:buChar char="•"/>
            </a:pPr>
            <a:r>
              <a:rPr lang="en-US" dirty="0" smtClean="0">
                <a:ea typeface="Arial" charset="0"/>
                <a:cs typeface="Arial" charset="0"/>
              </a:rPr>
              <a:t>Segmentation/Naming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>
                <a:ea typeface="Arial" charset="0"/>
                <a:cs typeface="Arial" charset="0"/>
              </a:rPr>
              <a:t>Manifest management</a:t>
            </a:r>
            <a:endParaRPr lang="en-US" dirty="0"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>
                <a:ea typeface="Arial" charset="0"/>
                <a:cs typeface="Arial" charset="0"/>
              </a:rPr>
              <a:t>Reassembly</a:t>
            </a:r>
            <a:endParaRPr lang="en-US" dirty="0">
              <a:ea typeface="Arial" charset="0"/>
              <a:cs typeface="Arial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>
                <a:ea typeface="Arial" charset="0"/>
                <a:cs typeface="Arial" charset="0"/>
              </a:rPr>
              <a:t>Flow and Congestion Control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947649" y="1970840"/>
            <a:ext cx="2810518" cy="6493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Consumer/Producer Socket API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7" grpId="0" animBg="1"/>
      <p:bldP spid="69" grpId="0" animBg="1"/>
      <p:bldP spid="33" grpId="0" animBg="1"/>
      <p:bldP spid="36" grpId="0" animBg="1"/>
      <p:bldP spid="37" grpId="0" animBg="1"/>
      <p:bldP spid="38" grpId="0" animBg="1"/>
      <p:bldP spid="64" grpId="0" animBg="1"/>
      <p:bldP spid="110" grpId="0" animBg="1"/>
      <p:bldP spid="145" grpId="0" animBg="1"/>
      <p:bldP spid="147" grpId="0"/>
      <p:bldP spid="148" grpId="0"/>
      <p:bldP spid="149" grpId="0"/>
      <p:bldP spid="1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Vector Packet Processing?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880558" cy="5167312"/>
          </a:xfrm>
        </p:spPr>
        <p:txBody>
          <a:bodyPr>
            <a:normAutofit/>
          </a:bodyPr>
          <a:lstStyle/>
          <a:p>
            <a:pPr marL="76179" indent="0">
              <a:buNone/>
            </a:pPr>
            <a:r>
              <a:rPr lang="en-US" dirty="0" smtClean="0"/>
              <a:t>An open-source software that provides out-of-the-box production quality switch/router functionality running under commodity CPUs</a:t>
            </a:r>
          </a:p>
          <a:p>
            <a:pPr marL="76179" indent="0">
              <a:buNone/>
            </a:pPr>
            <a:endParaRPr lang="en-US" dirty="0"/>
          </a:p>
          <a:p>
            <a:r>
              <a:rPr lang="en-US" dirty="0" smtClean="0"/>
              <a:t>High Throughput</a:t>
            </a:r>
          </a:p>
          <a:p>
            <a:pPr lvl="1"/>
            <a:r>
              <a:rPr lang="en-US" dirty="0" smtClean="0"/>
              <a:t>14+ </a:t>
            </a:r>
            <a:r>
              <a:rPr lang="en-US" dirty="0" err="1" smtClean="0"/>
              <a:t>Mpps</a:t>
            </a:r>
            <a:r>
              <a:rPr lang="en-US" dirty="0" smtClean="0"/>
              <a:t> per core</a:t>
            </a:r>
          </a:p>
          <a:p>
            <a:r>
              <a:rPr lang="en-US" dirty="0" smtClean="0"/>
              <a:t>Multiplatform</a:t>
            </a:r>
          </a:p>
          <a:p>
            <a:r>
              <a:rPr lang="en-US" dirty="0" smtClean="0"/>
              <a:t>Feature rich</a:t>
            </a:r>
          </a:p>
          <a:p>
            <a:pPr lvl="1"/>
            <a:r>
              <a:rPr lang="en-US" dirty="0" smtClean="0"/>
              <a:t>L2, L3, L4, local and </a:t>
            </a:r>
            <a:br>
              <a:rPr lang="en-US" dirty="0" smtClean="0"/>
            </a:br>
            <a:r>
              <a:rPr lang="en-US" dirty="0" smtClean="0"/>
              <a:t>remote programmability</a:t>
            </a:r>
          </a:p>
          <a:p>
            <a:r>
              <a:rPr lang="en-US" dirty="0" smtClean="0"/>
              <a:t>Modular and Extensible</a:t>
            </a:r>
          </a:p>
          <a:p>
            <a:pPr lvl="1"/>
            <a:r>
              <a:rPr lang="en-US" dirty="0" smtClean="0"/>
              <a:t>Through plugins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fdio_int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42" y="4045744"/>
            <a:ext cx="744279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00" y="4045744"/>
            <a:ext cx="6096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79" y="4045744"/>
            <a:ext cx="361900" cy="457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73721" y="3302550"/>
            <a:ext cx="4494179" cy="2685796"/>
            <a:chOff x="7033098" y="3160046"/>
            <a:chExt cx="4494179" cy="2685796"/>
          </a:xfrm>
        </p:grpSpPr>
        <p:sp>
          <p:nvSpPr>
            <p:cNvPr id="10" name="Rectangle 9"/>
            <p:cNvSpPr/>
            <p:nvPr/>
          </p:nvSpPr>
          <p:spPr>
            <a:xfrm>
              <a:off x="7033098" y="3160046"/>
              <a:ext cx="4494179" cy="2685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33099" y="3239311"/>
              <a:ext cx="449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Bare Metal/VM/Container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30595" y="3831176"/>
              <a:ext cx="3899184" cy="5068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Data Plane Management Agent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30595" y="4461252"/>
              <a:ext cx="3899184" cy="5068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50800">
                <a:srgbClr val="FF0000">
                  <a:alpha val="5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ysClr val="windowText" lastClr="000000"/>
                  </a:solidFill>
                </a:rPr>
                <a:t>Packet Processing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30595" y="5091328"/>
              <a:ext cx="3899184" cy="5068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Network IO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0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VPP?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NFV goals</a:t>
            </a:r>
          </a:p>
          <a:p>
            <a:pPr lvl="1"/>
            <a:r>
              <a:rPr lang="en-US" dirty="0" smtClean="0"/>
              <a:t>Software flexibility without giving up to hardware level performance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about existing solutions?</a:t>
            </a:r>
          </a:p>
          <a:p>
            <a:pPr lvl="1"/>
            <a:r>
              <a:rPr lang="en-US" dirty="0" smtClean="0"/>
              <a:t>Linux Kernel</a:t>
            </a:r>
          </a:p>
          <a:p>
            <a:pPr lvl="2"/>
            <a:r>
              <a:rPr lang="en-US" dirty="0" smtClean="0"/>
              <a:t>Too slow for high throughput</a:t>
            </a:r>
          </a:p>
          <a:p>
            <a:pPr lvl="2"/>
            <a:r>
              <a:rPr lang="en-US" dirty="0" smtClean="0"/>
              <a:t>Evolve slowly</a:t>
            </a:r>
          </a:p>
          <a:p>
            <a:pPr lvl="1"/>
            <a:r>
              <a:rPr lang="en-US" dirty="0" smtClean="0"/>
              <a:t>Click</a:t>
            </a:r>
          </a:p>
          <a:p>
            <a:pPr lvl="2"/>
            <a:r>
              <a:rPr lang="en-US" dirty="0" smtClean="0"/>
              <a:t>In principle similar to VPP, no V(</a:t>
            </a:r>
            <a:r>
              <a:rPr lang="en-US" dirty="0" err="1" smtClean="0"/>
              <a:t>ector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2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Vector Packet Processing </a:t>
            </a:r>
          </a:p>
          <a:p>
            <a:r>
              <a:rPr lang="en-US" dirty="0" err="1"/>
              <a:t>vICN</a:t>
            </a:r>
            <a:r>
              <a:rPr lang="en-US" dirty="0"/>
              <a:t>: automation of virtual ICN network deployment </a:t>
            </a:r>
          </a:p>
          <a:p>
            <a:r>
              <a:rPr lang="en-US" dirty="0" smtClean="0"/>
              <a:t>The consumer/producer socket API with applications to HTTP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1118" cy="43359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Core libraries</a:t>
            </a:r>
          </a:p>
          <a:p>
            <a:pPr lvl="1"/>
            <a:r>
              <a:rPr lang="en-US" dirty="0" smtClean="0"/>
              <a:t>Consumer/Producer Socket API, </a:t>
            </a:r>
            <a:r>
              <a:rPr lang="en-US" dirty="0" err="1" smtClean="0"/>
              <a:t>CCNx</a:t>
            </a:r>
            <a:r>
              <a:rPr lang="en-US" dirty="0" smtClean="0"/>
              <a:t> libs, PARC C libraries</a:t>
            </a:r>
          </a:p>
          <a:p>
            <a:r>
              <a:rPr lang="en-US" dirty="0" smtClean="0"/>
              <a:t>Server and Router</a:t>
            </a:r>
          </a:p>
          <a:p>
            <a:pPr lvl="1"/>
            <a:r>
              <a:rPr lang="en-US" dirty="0" smtClean="0"/>
              <a:t>VPP </a:t>
            </a:r>
            <a:r>
              <a:rPr lang="en-US" dirty="0" err="1" smtClean="0"/>
              <a:t>cicn</a:t>
            </a:r>
            <a:r>
              <a:rPr lang="en-US" dirty="0" smtClean="0"/>
              <a:t> plugin for Ubuntu 16, CentOS 7</a:t>
            </a:r>
          </a:p>
          <a:p>
            <a:pPr lvl="1"/>
            <a:r>
              <a:rPr lang="en-US" dirty="0" smtClean="0"/>
              <a:t>HTTP video server, Apache Traffic Server Plugin coming soon</a:t>
            </a:r>
          </a:p>
          <a:p>
            <a:r>
              <a:rPr lang="en-US" dirty="0" smtClean="0"/>
              <a:t>Client </a:t>
            </a:r>
          </a:p>
          <a:p>
            <a:pPr lvl="1"/>
            <a:r>
              <a:rPr lang="en-US" dirty="0" smtClean="0"/>
              <a:t>Metis Forwarder</a:t>
            </a:r>
          </a:p>
          <a:p>
            <a:pPr lvl="1"/>
            <a:r>
              <a:rPr lang="en-US" dirty="0" smtClean="0"/>
              <a:t>VIPER MPEG-DASH video player</a:t>
            </a:r>
          </a:p>
          <a:p>
            <a:pPr lvl="1"/>
            <a:r>
              <a:rPr lang="en-US" dirty="0" smtClean="0"/>
              <a:t>Android 7/8, </a:t>
            </a:r>
            <a:r>
              <a:rPr lang="en-US" dirty="0" err="1" smtClean="0"/>
              <a:t>MacOS</a:t>
            </a:r>
            <a:r>
              <a:rPr lang="en-US" dirty="0" smtClean="0"/>
              <a:t> X 10.12, iOS 10/11, Ubuntu 16, CentOS 7</a:t>
            </a:r>
          </a:p>
          <a:p>
            <a:pPr lvl="1"/>
            <a:r>
              <a:rPr lang="en-US" dirty="0" smtClean="0"/>
              <a:t>Soon Apple Store and Google Play</a:t>
            </a:r>
          </a:p>
          <a:p>
            <a:r>
              <a:rPr lang="en-US" dirty="0" err="1" smtClean="0"/>
              <a:t>vICN</a:t>
            </a:r>
            <a:endParaRPr lang="en-US" dirty="0" smtClean="0"/>
          </a:p>
          <a:p>
            <a:pPr lvl="1"/>
            <a:r>
              <a:rPr lang="en-US" dirty="0" smtClean="0"/>
              <a:t>intent-based networking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odel driven programmable framework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onitoring and streaming for </a:t>
            </a:r>
            <a:r>
              <a:rPr lang="en-US" dirty="0" err="1" smtClean="0"/>
              <a:t>BigData</a:t>
            </a:r>
            <a:r>
              <a:rPr lang="en-US" dirty="0" smtClean="0"/>
              <a:t> support (</a:t>
            </a:r>
            <a:r>
              <a:rPr lang="en-US" dirty="0" err="1" smtClean="0"/>
              <a:t>PNDA.io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36" y="0"/>
            <a:ext cx="10647362" cy="1143000"/>
          </a:xfrm>
        </p:spPr>
        <p:txBody>
          <a:bodyPr/>
          <a:lstStyle/>
          <a:p>
            <a:r>
              <a:rPr lang="en-US" dirty="0" smtClean="0"/>
              <a:t>Opportunities to Contribute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196" y="1142999"/>
            <a:ext cx="5147204" cy="52770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invite you to Participate in </a:t>
            </a:r>
            <a:r>
              <a:rPr lang="en-US" sz="2000" dirty="0" smtClean="0">
                <a:hlinkClick r:id="rId2"/>
              </a:rPr>
              <a:t>fd.io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Get the Code, Build the Code, Run the Code, install from binaries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from binary packages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Read/Watch the Tutorials</a:t>
            </a:r>
          </a:p>
          <a:p>
            <a:r>
              <a:rPr lang="en-US" sz="2000" dirty="0" smtClean="0">
                <a:hlinkClick r:id="rId6"/>
              </a:rPr>
              <a:t>Join the Mailing Lists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Join the IRC Channels</a:t>
            </a:r>
            <a:endParaRPr lang="en-US" sz="2000" dirty="0"/>
          </a:p>
          <a:p>
            <a:r>
              <a:rPr lang="en-US" sz="2000" dirty="0" smtClean="0">
                <a:hlinkClick r:id="rId8"/>
              </a:rPr>
              <a:t>Explore the wiki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Join fd.io as a member</a:t>
            </a:r>
            <a:endParaRPr lang="en-US" sz="2000" dirty="0" smtClean="0"/>
          </a:p>
          <a:p>
            <a:r>
              <a:rPr lang="en-US" sz="2000" dirty="0">
                <a:hlinkClick r:id="rId10"/>
              </a:rPr>
              <a:t>https://</a:t>
            </a:r>
            <a:r>
              <a:rPr lang="en-US" sz="2000" dirty="0" smtClean="0">
                <a:hlinkClick r:id="rId10"/>
              </a:rPr>
              <a:t>wiki.fd.io/view/cicn</a:t>
            </a:r>
            <a:endParaRPr lang="en-US" sz="2000" dirty="0" smtClean="0"/>
          </a:p>
          <a:p>
            <a:r>
              <a:rPr lang="en-US" sz="2000" dirty="0">
                <a:hlinkClick r:id="rId11"/>
              </a:rPr>
              <a:t>https://</a:t>
            </a:r>
            <a:r>
              <a:rPr lang="en-US" sz="2000" dirty="0" smtClean="0">
                <a:hlinkClick r:id="rId11"/>
              </a:rPr>
              <a:t>wiki.fd.io/view/vicn</a:t>
            </a:r>
            <a:endParaRPr lang="en-US" sz="2000" dirty="0" smtClean="0"/>
          </a:p>
          <a:p>
            <a:r>
              <a:rPr lang="en-US" sz="2000" dirty="0">
                <a:hlinkClick r:id="rId2"/>
              </a:rPr>
              <a:t>https://fd.io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285" y="1447800"/>
            <a:ext cx="5544120" cy="454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Forwarding strategies</a:t>
            </a:r>
          </a:p>
          <a:p>
            <a:r>
              <a:rPr lang="en-US" sz="2000" dirty="0" smtClean="0"/>
              <a:t>Mobility management</a:t>
            </a:r>
          </a:p>
          <a:p>
            <a:r>
              <a:rPr lang="en-US" sz="2000" dirty="0" smtClean="0"/>
              <a:t>Hardware Accelerators</a:t>
            </a:r>
          </a:p>
          <a:p>
            <a:r>
              <a:rPr lang="en-US" sz="2000" dirty="0" err="1" smtClean="0"/>
              <a:t>vICN</a:t>
            </a:r>
            <a:r>
              <a:rPr lang="en-US" sz="2000" dirty="0" smtClean="0"/>
              <a:t>, configuration/management/control</a:t>
            </a:r>
          </a:p>
          <a:p>
            <a:r>
              <a:rPr lang="en-US" sz="2000" dirty="0" smtClean="0"/>
              <a:t>Consumer/Producer Socket API</a:t>
            </a:r>
          </a:p>
          <a:p>
            <a:r>
              <a:rPr lang="en-US" sz="2000" dirty="0" smtClean="0"/>
              <a:t>Reliable Transport</a:t>
            </a:r>
          </a:p>
          <a:p>
            <a:r>
              <a:rPr lang="en-US" sz="2000" dirty="0" smtClean="0"/>
              <a:t>Instrumentation tools</a:t>
            </a:r>
            <a:endParaRPr lang="en-US" sz="2000" dirty="0"/>
          </a:p>
          <a:p>
            <a:r>
              <a:rPr lang="en-US" sz="2000" dirty="0" smtClean="0"/>
              <a:t>HTTP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268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2089150"/>
            <a:ext cx="4857345" cy="2038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Vector Packet Processing for ICN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9728" y="4814887"/>
            <a:ext cx="10242156" cy="1319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/>
              <a:t>Tutorial at ACM SIGCOMM ICN, Berlin, Germany</a:t>
            </a:r>
          </a:p>
          <a:p>
            <a:r>
              <a:rPr lang="en-US" sz="2000" dirty="0" smtClean="0"/>
              <a:t>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September 2017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9728" y="2150402"/>
            <a:ext cx="10242156" cy="1319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/>
              <a:t>Alberto </a:t>
            </a:r>
            <a:r>
              <a:rPr lang="en-US" sz="2000" smtClean="0"/>
              <a:t>Compagno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VPP work?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6805695" y="2023691"/>
            <a:ext cx="1588734" cy="1179569"/>
            <a:chOff x="4875319" y="1480117"/>
            <a:chExt cx="1906481" cy="1415483"/>
          </a:xfrm>
        </p:grpSpPr>
        <p:sp>
          <p:nvSpPr>
            <p:cNvPr id="145" name="Oval 14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75319" y="1480117"/>
              <a:ext cx="131089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dpdk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553145" y="3567847"/>
            <a:ext cx="1618233" cy="1035810"/>
            <a:chOff x="5791200" y="1652628"/>
            <a:chExt cx="1941876" cy="1242972"/>
          </a:xfrm>
        </p:grpSpPr>
        <p:sp>
          <p:nvSpPr>
            <p:cNvPr id="148" name="Oval 14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601613" y="1652628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144405" y="3547131"/>
            <a:ext cx="1503320" cy="1064371"/>
            <a:chOff x="5252756" y="1764534"/>
            <a:chExt cx="1803982" cy="1277245"/>
          </a:xfrm>
        </p:grpSpPr>
        <p:sp>
          <p:nvSpPr>
            <p:cNvPr id="151" name="Oval 150"/>
            <p:cNvSpPr/>
            <p:nvPr/>
          </p:nvSpPr>
          <p:spPr>
            <a:xfrm>
              <a:off x="5252756" y="2051179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25275" y="1764534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p4-input</a:t>
              </a:r>
              <a:endParaRPr lang="en-US" sz="1600" dirty="0"/>
            </a:p>
          </p:txBody>
        </p:sp>
      </p:grpSp>
      <p:cxnSp>
        <p:nvCxnSpPr>
          <p:cNvPr id="163" name="Straight Arrow Connector 162"/>
          <p:cNvCxnSpPr>
            <a:stCxn id="145" idx="4"/>
            <a:endCxn id="148" idx="0"/>
          </p:cNvCxnSpPr>
          <p:nvPr/>
        </p:nvCxnSpPr>
        <p:spPr>
          <a:xfrm flipH="1">
            <a:off x="7965896" y="3203260"/>
            <a:ext cx="15784" cy="5748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5" idx="4"/>
            <a:endCxn id="151" idx="0"/>
          </p:cNvCxnSpPr>
          <p:nvPr/>
        </p:nvCxnSpPr>
        <p:spPr>
          <a:xfrm>
            <a:off x="7981680" y="3203260"/>
            <a:ext cx="1575476" cy="5827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0167634" y="2030260"/>
            <a:ext cx="1331390" cy="1143000"/>
            <a:chOff x="5638800" y="1524000"/>
            <a:chExt cx="1597668" cy="1371600"/>
          </a:xfrm>
        </p:grpSpPr>
        <p:sp>
          <p:nvSpPr>
            <p:cNvPr id="108" name="Oval 10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38800" y="1524000"/>
              <a:ext cx="159766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netmap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6" name="Straight Arrow Connector 15"/>
          <p:cNvCxnSpPr>
            <a:stCxn id="108" idx="4"/>
            <a:endCxn id="148" idx="0"/>
          </p:cNvCxnSpPr>
          <p:nvPr/>
        </p:nvCxnSpPr>
        <p:spPr>
          <a:xfrm flipH="1">
            <a:off x="7965896" y="3173260"/>
            <a:ext cx="2741488" cy="6048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8" idx="4"/>
            <a:endCxn id="151" idx="0"/>
          </p:cNvCxnSpPr>
          <p:nvPr/>
        </p:nvCxnSpPr>
        <p:spPr>
          <a:xfrm flipH="1">
            <a:off x="9557156" y="3173260"/>
            <a:ext cx="1150228" cy="6127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3128" y="2415631"/>
            <a:ext cx="134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 smtClean="0">
                <a:solidFill>
                  <a:srgbClr val="FFC000"/>
                </a:solidFill>
              </a:rPr>
              <a:t>…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19882" y="3291554"/>
            <a:ext cx="1326991" cy="1189522"/>
            <a:chOff x="6135718" y="581512"/>
            <a:chExt cx="1592388" cy="1427427"/>
          </a:xfrm>
        </p:grpSpPr>
        <p:sp>
          <p:nvSpPr>
            <p:cNvPr id="83" name="Oval 82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73559" y="581512"/>
              <a:ext cx="115454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arp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34236" y="3394764"/>
            <a:ext cx="1082348" cy="1208893"/>
            <a:chOff x="6097908" y="558267"/>
            <a:chExt cx="1298817" cy="1450672"/>
          </a:xfrm>
        </p:grpSpPr>
        <p:sp>
          <p:nvSpPr>
            <p:cNvPr id="87" name="Oval 86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97908" y="558267"/>
              <a:ext cx="129881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mpls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1" name="Straight Arrow Connector 10"/>
          <p:cNvCxnSpPr>
            <a:stCxn id="145" idx="4"/>
            <a:endCxn id="87" idx="7"/>
          </p:cNvCxnSpPr>
          <p:nvPr/>
        </p:nvCxnSpPr>
        <p:spPr>
          <a:xfrm flipH="1">
            <a:off x="6370352" y="3203260"/>
            <a:ext cx="1611328" cy="6957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8" idx="4"/>
            <a:endCxn id="87" idx="7"/>
          </p:cNvCxnSpPr>
          <p:nvPr/>
        </p:nvCxnSpPr>
        <p:spPr>
          <a:xfrm flipH="1">
            <a:off x="6370352" y="3173260"/>
            <a:ext cx="4337032" cy="72578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8" idx="4"/>
            <a:endCxn id="83" idx="0"/>
          </p:cNvCxnSpPr>
          <p:nvPr/>
        </p:nvCxnSpPr>
        <p:spPr>
          <a:xfrm>
            <a:off x="10707384" y="3173260"/>
            <a:ext cx="425248" cy="48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5" idx="4"/>
            <a:endCxn id="83" idx="0"/>
          </p:cNvCxnSpPr>
          <p:nvPr/>
        </p:nvCxnSpPr>
        <p:spPr>
          <a:xfrm>
            <a:off x="7981680" y="3203260"/>
            <a:ext cx="3150952" cy="45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4723994" cy="4346575"/>
          </a:xfrm>
        </p:spPr>
        <p:txBody>
          <a:bodyPr>
            <a:normAutofit/>
          </a:bodyPr>
          <a:lstStyle/>
          <a:p>
            <a:r>
              <a:rPr lang="en-US" dirty="0" smtClean="0"/>
              <a:t>VPP is a ‘packet processing graph’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Nodes are</a:t>
            </a:r>
          </a:p>
          <a:p>
            <a:pPr lvl="1"/>
            <a:r>
              <a:rPr lang="en-US" dirty="0"/>
              <a:t>Small</a:t>
            </a:r>
          </a:p>
          <a:p>
            <a:pPr lvl="1"/>
            <a:r>
              <a:rPr lang="en-US" dirty="0"/>
              <a:t>Loosely coupled</a:t>
            </a:r>
          </a:p>
          <a:p>
            <a:endParaRPr lang="en-US" dirty="0" smtClean="0"/>
          </a:p>
          <a:p>
            <a:r>
              <a:rPr lang="en-US" dirty="0" smtClean="0"/>
              <a:t>VPP processes vectors </a:t>
            </a:r>
            <a:r>
              <a:rPr lang="en-US" dirty="0"/>
              <a:t>of packets</a:t>
            </a:r>
          </a:p>
          <a:p>
            <a:pPr lvl="1"/>
            <a:r>
              <a:rPr lang="en-US" dirty="0"/>
              <a:t>Passed from node to </a:t>
            </a:r>
            <a:r>
              <a:rPr lang="en-US" dirty="0" smtClean="0"/>
              <a:t>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9" y="913101"/>
            <a:ext cx="1002435" cy="58954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2"/>
            <a:endCxn id="145" idx="0"/>
          </p:cNvCxnSpPr>
          <p:nvPr/>
        </p:nvCxnSpPr>
        <p:spPr>
          <a:xfrm flipH="1">
            <a:off x="7981679" y="1502648"/>
            <a:ext cx="174268" cy="875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08" idx="1"/>
          </p:cNvCxnSpPr>
          <p:nvPr/>
        </p:nvCxnSpPr>
        <p:spPr>
          <a:xfrm>
            <a:off x="8155947" y="1502648"/>
            <a:ext cx="2259579" cy="966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357899" y="856928"/>
            <a:ext cx="3302000" cy="937652"/>
            <a:chOff x="9144000" y="4147860"/>
            <a:chExt cx="3962400" cy="1125180"/>
          </a:xfrm>
          <a:effectLst/>
        </p:grpSpPr>
        <p:sp>
          <p:nvSpPr>
            <p:cNvPr id="111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2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3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4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5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6" name="Rounded Rectangle 11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439400" y="4147860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7965896" y="4603657"/>
            <a:ext cx="34807" cy="336587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581572" y="5765744"/>
            <a:ext cx="419131" cy="298465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550008" y="5679778"/>
            <a:ext cx="1152458" cy="1089039"/>
            <a:chOff x="5779851" y="1588753"/>
            <a:chExt cx="1382949" cy="1306847"/>
          </a:xfrm>
        </p:grpSpPr>
        <p:sp>
          <p:nvSpPr>
            <p:cNvPr id="63" name="Oval 62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79851" y="158875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72215" y="5683377"/>
            <a:ext cx="942164" cy="1106493"/>
            <a:chOff x="5791200" y="1567808"/>
            <a:chExt cx="1130597" cy="1327792"/>
          </a:xfrm>
        </p:grpSpPr>
        <p:sp>
          <p:nvSpPr>
            <p:cNvPr id="66" name="Oval 65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53887" y="1567808"/>
              <a:ext cx="10679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local</a:t>
              </a: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>
            <a:off x="8000703" y="5765744"/>
            <a:ext cx="392405" cy="319519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587954" y="4669660"/>
            <a:ext cx="1498000" cy="1096083"/>
            <a:chOff x="5791200" y="1580300"/>
            <a:chExt cx="1797598" cy="1315300"/>
          </a:xfrm>
        </p:grpSpPr>
        <p:sp>
          <p:nvSpPr>
            <p:cNvPr id="70" name="Oval 6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98675" y="1580300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04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Arrow Connector 109"/>
          <p:cNvCxnSpPr/>
          <p:nvPr/>
        </p:nvCxnSpPr>
        <p:spPr>
          <a:xfrm>
            <a:off x="7965896" y="4603657"/>
            <a:ext cx="34807" cy="336587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581572" y="5765744"/>
            <a:ext cx="419131" cy="298465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6550008" y="5679778"/>
            <a:ext cx="1152458" cy="1089039"/>
            <a:chOff x="5779851" y="1588753"/>
            <a:chExt cx="1382949" cy="1306847"/>
          </a:xfrm>
        </p:grpSpPr>
        <p:sp>
          <p:nvSpPr>
            <p:cNvPr id="130" name="Oval 129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79851" y="158875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272215" y="5683377"/>
            <a:ext cx="942164" cy="1106493"/>
            <a:chOff x="5791200" y="1567808"/>
            <a:chExt cx="1130597" cy="1327792"/>
          </a:xfrm>
        </p:grpSpPr>
        <p:sp>
          <p:nvSpPr>
            <p:cNvPr id="133" name="Oval 132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853887" y="1567808"/>
              <a:ext cx="10679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local</a:t>
              </a:r>
            </a:p>
          </p:txBody>
        </p:sp>
      </p:grpSp>
      <p:cxnSp>
        <p:nvCxnSpPr>
          <p:cNvPr id="135" name="Straight Arrow Connector 134"/>
          <p:cNvCxnSpPr/>
          <p:nvPr/>
        </p:nvCxnSpPr>
        <p:spPr>
          <a:xfrm>
            <a:off x="8000703" y="5765744"/>
            <a:ext cx="392405" cy="319519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7587954" y="4669660"/>
            <a:ext cx="1498000" cy="1096083"/>
            <a:chOff x="5791200" y="1580300"/>
            <a:chExt cx="1797598" cy="1315300"/>
          </a:xfrm>
        </p:grpSpPr>
        <p:sp>
          <p:nvSpPr>
            <p:cNvPr id="137" name="Oval 136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298675" y="1580300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VPP work?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6805695" y="2023691"/>
            <a:ext cx="1588734" cy="1179569"/>
            <a:chOff x="4875319" y="1480117"/>
            <a:chExt cx="1906481" cy="1415483"/>
          </a:xfrm>
        </p:grpSpPr>
        <p:sp>
          <p:nvSpPr>
            <p:cNvPr id="145" name="Oval 14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75319" y="1480117"/>
              <a:ext cx="131089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dpdk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553145" y="3567847"/>
            <a:ext cx="1618233" cy="1035810"/>
            <a:chOff x="5791200" y="1652628"/>
            <a:chExt cx="1941876" cy="1242972"/>
          </a:xfrm>
        </p:grpSpPr>
        <p:sp>
          <p:nvSpPr>
            <p:cNvPr id="148" name="Oval 14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601613" y="1652628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144405" y="3547131"/>
            <a:ext cx="1503320" cy="1064371"/>
            <a:chOff x="5252756" y="1764534"/>
            <a:chExt cx="1803982" cy="1277245"/>
          </a:xfrm>
        </p:grpSpPr>
        <p:sp>
          <p:nvSpPr>
            <p:cNvPr id="151" name="Oval 150"/>
            <p:cNvSpPr/>
            <p:nvPr/>
          </p:nvSpPr>
          <p:spPr>
            <a:xfrm>
              <a:off x="5252756" y="2051179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25275" y="1764534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p4-input</a:t>
              </a:r>
              <a:endParaRPr lang="en-US" sz="1600" dirty="0"/>
            </a:p>
          </p:txBody>
        </p:sp>
      </p:grpSp>
      <p:cxnSp>
        <p:nvCxnSpPr>
          <p:cNvPr id="163" name="Straight Arrow Connector 162"/>
          <p:cNvCxnSpPr>
            <a:stCxn id="145" idx="4"/>
            <a:endCxn id="148" idx="0"/>
          </p:cNvCxnSpPr>
          <p:nvPr/>
        </p:nvCxnSpPr>
        <p:spPr>
          <a:xfrm flipH="1">
            <a:off x="7965896" y="3203260"/>
            <a:ext cx="15784" cy="5748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5" idx="4"/>
            <a:endCxn id="151" idx="0"/>
          </p:cNvCxnSpPr>
          <p:nvPr/>
        </p:nvCxnSpPr>
        <p:spPr>
          <a:xfrm>
            <a:off x="7981680" y="3203260"/>
            <a:ext cx="1575476" cy="5827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0167634" y="2030260"/>
            <a:ext cx="1331390" cy="1143000"/>
            <a:chOff x="5638800" y="1524000"/>
            <a:chExt cx="1597668" cy="1371600"/>
          </a:xfrm>
        </p:grpSpPr>
        <p:sp>
          <p:nvSpPr>
            <p:cNvPr id="108" name="Oval 10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38800" y="1524000"/>
              <a:ext cx="159766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netmap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6" name="Straight Arrow Connector 15"/>
          <p:cNvCxnSpPr>
            <a:stCxn id="108" idx="4"/>
            <a:endCxn id="148" idx="0"/>
          </p:cNvCxnSpPr>
          <p:nvPr/>
        </p:nvCxnSpPr>
        <p:spPr>
          <a:xfrm flipH="1">
            <a:off x="7965896" y="3173260"/>
            <a:ext cx="2741488" cy="6048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8" idx="4"/>
            <a:endCxn id="151" idx="0"/>
          </p:cNvCxnSpPr>
          <p:nvPr/>
        </p:nvCxnSpPr>
        <p:spPr>
          <a:xfrm flipH="1">
            <a:off x="9557156" y="3173260"/>
            <a:ext cx="1150228" cy="6127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3128" y="2415631"/>
            <a:ext cx="134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 smtClean="0">
                <a:solidFill>
                  <a:srgbClr val="FFC000"/>
                </a:solidFill>
              </a:rPr>
              <a:t>…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19882" y="3291554"/>
            <a:ext cx="1326991" cy="1189522"/>
            <a:chOff x="6135718" y="581512"/>
            <a:chExt cx="1592388" cy="1427427"/>
          </a:xfrm>
        </p:grpSpPr>
        <p:sp>
          <p:nvSpPr>
            <p:cNvPr id="83" name="Oval 82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73559" y="581512"/>
              <a:ext cx="115454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arp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34236" y="3394764"/>
            <a:ext cx="1082348" cy="1208893"/>
            <a:chOff x="6097908" y="558267"/>
            <a:chExt cx="1298817" cy="1450672"/>
          </a:xfrm>
        </p:grpSpPr>
        <p:sp>
          <p:nvSpPr>
            <p:cNvPr id="87" name="Oval 86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97908" y="558267"/>
              <a:ext cx="129881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mpls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1" name="Straight Arrow Connector 10"/>
          <p:cNvCxnSpPr>
            <a:stCxn id="145" idx="4"/>
            <a:endCxn id="87" idx="7"/>
          </p:cNvCxnSpPr>
          <p:nvPr/>
        </p:nvCxnSpPr>
        <p:spPr>
          <a:xfrm flipH="1">
            <a:off x="6370352" y="3203260"/>
            <a:ext cx="1611328" cy="6957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8" idx="4"/>
            <a:endCxn id="87" idx="7"/>
          </p:cNvCxnSpPr>
          <p:nvPr/>
        </p:nvCxnSpPr>
        <p:spPr>
          <a:xfrm flipH="1">
            <a:off x="6370352" y="3173260"/>
            <a:ext cx="4337032" cy="72578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8" idx="4"/>
            <a:endCxn id="83" idx="0"/>
          </p:cNvCxnSpPr>
          <p:nvPr/>
        </p:nvCxnSpPr>
        <p:spPr>
          <a:xfrm>
            <a:off x="10707384" y="3173260"/>
            <a:ext cx="425248" cy="48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5" idx="4"/>
            <a:endCxn id="83" idx="0"/>
          </p:cNvCxnSpPr>
          <p:nvPr/>
        </p:nvCxnSpPr>
        <p:spPr>
          <a:xfrm>
            <a:off x="7981680" y="3203260"/>
            <a:ext cx="3150952" cy="45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4759457" cy="4346575"/>
          </a:xfrm>
        </p:spPr>
        <p:txBody>
          <a:bodyPr>
            <a:normAutofit/>
          </a:bodyPr>
          <a:lstStyle/>
          <a:p>
            <a:r>
              <a:rPr lang="en-US" dirty="0" smtClean="0"/>
              <a:t>Each node has </a:t>
            </a:r>
            <a:r>
              <a:rPr lang="en-US" smtClean="0"/>
              <a:t>its vector(s)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Packets are “passed” from vector to vector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9" y="913101"/>
            <a:ext cx="1002435" cy="58954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2"/>
            <a:endCxn id="145" idx="0"/>
          </p:cNvCxnSpPr>
          <p:nvPr/>
        </p:nvCxnSpPr>
        <p:spPr>
          <a:xfrm flipH="1">
            <a:off x="7981679" y="1502648"/>
            <a:ext cx="174268" cy="875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08" idx="1"/>
          </p:cNvCxnSpPr>
          <p:nvPr/>
        </p:nvCxnSpPr>
        <p:spPr>
          <a:xfrm>
            <a:off x="8155947" y="1502648"/>
            <a:ext cx="2259579" cy="966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00"/>
          <p:cNvSpPr>
            <a:spLocks noChangeArrowheads="1"/>
          </p:cNvSpPr>
          <p:nvPr/>
        </p:nvSpPr>
        <p:spPr bwMode="auto">
          <a:xfrm>
            <a:off x="6258630" y="2479671"/>
            <a:ext cx="33020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81130" y="2606671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338130" y="2189720"/>
            <a:ext cx="130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Packet vector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389046" y="3947154"/>
            <a:ext cx="2222500" cy="1006714"/>
            <a:chOff x="10439399" y="4495803"/>
            <a:chExt cx="2667000" cy="1208055"/>
          </a:xfrm>
          <a:effectLst/>
        </p:grpSpPr>
        <p:sp>
          <p:nvSpPr>
            <p:cNvPr id="61" name="Rounded Rectangle 100"/>
            <p:cNvSpPr>
              <a:spLocks noChangeArrowheads="1"/>
            </p:cNvSpPr>
            <p:nvPr/>
          </p:nvSpPr>
          <p:spPr bwMode="auto">
            <a:xfrm>
              <a:off x="10439399" y="4495803"/>
              <a:ext cx="26670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6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120010" y="5297594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13246" y="3948520"/>
            <a:ext cx="2222500" cy="967603"/>
            <a:chOff x="10439399" y="4495803"/>
            <a:chExt cx="2667000" cy="1161122"/>
          </a:xfrm>
          <a:effectLst/>
        </p:grpSpPr>
        <p:sp>
          <p:nvSpPr>
            <p:cNvPr id="75" name="Rounded Rectangle 100"/>
            <p:cNvSpPr>
              <a:spLocks noChangeArrowheads="1"/>
            </p:cNvSpPr>
            <p:nvPr/>
          </p:nvSpPr>
          <p:spPr bwMode="auto">
            <a:xfrm>
              <a:off x="10439399" y="4495803"/>
              <a:ext cx="26670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Rounded Rectangle 7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7" name="Rounded Rectangle 7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8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8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482966" y="5250661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069016" y="3966184"/>
            <a:ext cx="2222500" cy="1008164"/>
            <a:chOff x="10439399" y="4495803"/>
            <a:chExt cx="2667000" cy="1209795"/>
          </a:xfrm>
          <a:effectLst/>
        </p:grpSpPr>
        <p:sp>
          <p:nvSpPr>
            <p:cNvPr id="92" name="Rounded Rectangle 100"/>
            <p:cNvSpPr>
              <a:spLocks noChangeArrowheads="1"/>
            </p:cNvSpPr>
            <p:nvPr/>
          </p:nvSpPr>
          <p:spPr bwMode="auto">
            <a:xfrm>
              <a:off x="10439399" y="4495803"/>
              <a:ext cx="26670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3" name="Rounded Rectangle 92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4" name="Rounded Rectangle 93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5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6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7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8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995406" y="5299334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sp>
        <p:nvSpPr>
          <p:cNvPr id="101" name="Rounded Rectangle 97"/>
          <p:cNvSpPr>
            <a:spLocks noChangeArrowheads="1"/>
          </p:cNvSpPr>
          <p:nvPr/>
        </p:nvSpPr>
        <p:spPr bwMode="auto">
          <a:xfrm>
            <a:off x="6451631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2" name="Rounded Rectangle 97"/>
          <p:cNvSpPr>
            <a:spLocks noChangeArrowheads="1"/>
          </p:cNvSpPr>
          <p:nvPr/>
        </p:nvSpPr>
        <p:spPr bwMode="auto">
          <a:xfrm>
            <a:off x="6705630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3" name="Rounded Rectangle 97"/>
          <p:cNvSpPr>
            <a:spLocks noChangeArrowheads="1"/>
          </p:cNvSpPr>
          <p:nvPr/>
        </p:nvSpPr>
        <p:spPr bwMode="auto">
          <a:xfrm>
            <a:off x="6959630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4" name="Rounded Rectangle 97"/>
          <p:cNvSpPr>
            <a:spLocks noChangeArrowheads="1"/>
          </p:cNvSpPr>
          <p:nvPr/>
        </p:nvSpPr>
        <p:spPr bwMode="auto">
          <a:xfrm>
            <a:off x="7213630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5" name="Rounded Rectangle 104"/>
          <p:cNvSpPr>
            <a:spLocks noChangeArrowheads="1"/>
          </p:cNvSpPr>
          <p:nvPr/>
        </p:nvSpPr>
        <p:spPr bwMode="auto">
          <a:xfrm>
            <a:off x="7467630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06" name="Rounded Rectangle 105"/>
          <p:cNvSpPr>
            <a:spLocks noChangeArrowheads="1"/>
          </p:cNvSpPr>
          <p:nvPr/>
        </p:nvSpPr>
        <p:spPr bwMode="auto">
          <a:xfrm>
            <a:off x="7721630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24" name="Rounded Rectangle 97"/>
          <p:cNvSpPr>
            <a:spLocks noChangeArrowheads="1"/>
          </p:cNvSpPr>
          <p:nvPr/>
        </p:nvSpPr>
        <p:spPr bwMode="auto">
          <a:xfrm>
            <a:off x="7975630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25" name="Rounded Rectangle 97"/>
          <p:cNvSpPr>
            <a:spLocks noChangeArrowheads="1"/>
          </p:cNvSpPr>
          <p:nvPr/>
        </p:nvSpPr>
        <p:spPr bwMode="auto">
          <a:xfrm>
            <a:off x="8229630" y="260917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26" name="Rounded Rectangle 97"/>
          <p:cNvSpPr>
            <a:spLocks noChangeArrowheads="1"/>
          </p:cNvSpPr>
          <p:nvPr/>
        </p:nvSpPr>
        <p:spPr bwMode="auto">
          <a:xfrm>
            <a:off x="8913140" y="259418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27" name="Rounded Rectangle 97"/>
          <p:cNvSpPr>
            <a:spLocks noChangeArrowheads="1"/>
          </p:cNvSpPr>
          <p:nvPr/>
        </p:nvSpPr>
        <p:spPr bwMode="auto">
          <a:xfrm>
            <a:off x="9182130" y="259418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2" name="Rounded Rectangle 97"/>
          <p:cNvSpPr>
            <a:spLocks noChangeArrowheads="1"/>
          </p:cNvSpPr>
          <p:nvPr/>
        </p:nvSpPr>
        <p:spPr bwMode="auto">
          <a:xfrm>
            <a:off x="6449131" y="261531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3" name="Rounded Rectangle 97"/>
          <p:cNvSpPr>
            <a:spLocks noChangeArrowheads="1"/>
          </p:cNvSpPr>
          <p:nvPr/>
        </p:nvSpPr>
        <p:spPr bwMode="auto">
          <a:xfrm>
            <a:off x="670313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4" name="Rounded Rectangle 97"/>
          <p:cNvSpPr>
            <a:spLocks noChangeArrowheads="1"/>
          </p:cNvSpPr>
          <p:nvPr/>
        </p:nvSpPr>
        <p:spPr bwMode="auto">
          <a:xfrm>
            <a:off x="695713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5" name="Rounded Rectangle 97"/>
          <p:cNvSpPr>
            <a:spLocks noChangeArrowheads="1"/>
          </p:cNvSpPr>
          <p:nvPr/>
        </p:nvSpPr>
        <p:spPr bwMode="auto">
          <a:xfrm>
            <a:off x="721113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6" name="Rounded Rectangle 115"/>
          <p:cNvSpPr>
            <a:spLocks noChangeArrowheads="1"/>
          </p:cNvSpPr>
          <p:nvPr/>
        </p:nvSpPr>
        <p:spPr bwMode="auto">
          <a:xfrm>
            <a:off x="746513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7" name="Rounded Rectangle 116"/>
          <p:cNvSpPr>
            <a:spLocks noChangeArrowheads="1"/>
          </p:cNvSpPr>
          <p:nvPr/>
        </p:nvSpPr>
        <p:spPr bwMode="auto">
          <a:xfrm>
            <a:off x="771913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8" name="Rounded Rectangle 97"/>
          <p:cNvSpPr>
            <a:spLocks noChangeArrowheads="1"/>
          </p:cNvSpPr>
          <p:nvPr/>
        </p:nvSpPr>
        <p:spPr bwMode="auto">
          <a:xfrm>
            <a:off x="797313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9" name="Rounded Rectangle 97"/>
          <p:cNvSpPr>
            <a:spLocks noChangeArrowheads="1"/>
          </p:cNvSpPr>
          <p:nvPr/>
        </p:nvSpPr>
        <p:spPr bwMode="auto">
          <a:xfrm>
            <a:off x="822713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20" name="Rounded Rectangle 97"/>
          <p:cNvSpPr>
            <a:spLocks noChangeArrowheads="1"/>
          </p:cNvSpPr>
          <p:nvPr/>
        </p:nvSpPr>
        <p:spPr bwMode="auto">
          <a:xfrm>
            <a:off x="891928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21" name="Rounded Rectangle 97"/>
          <p:cNvSpPr>
            <a:spLocks noChangeArrowheads="1"/>
          </p:cNvSpPr>
          <p:nvPr/>
        </p:nvSpPr>
        <p:spPr bwMode="auto">
          <a:xfrm>
            <a:off x="9188270" y="260667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5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5807 0.212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5794 0.2152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99 0.21435 " pathEditMode="relative" ptsTypes="AA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0099 0.2129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0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1015 0.2141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12096 0.216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08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2057 0.2180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5065 0.2129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106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5065 0.2129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1064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5195 0.2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VPP work?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6805695" y="2023691"/>
            <a:ext cx="1588734" cy="1179569"/>
            <a:chOff x="4875319" y="1480117"/>
            <a:chExt cx="1906481" cy="1415483"/>
          </a:xfrm>
        </p:grpSpPr>
        <p:sp>
          <p:nvSpPr>
            <p:cNvPr id="145" name="Oval 14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75319" y="1480117"/>
              <a:ext cx="131089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dpdk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553145" y="3567847"/>
            <a:ext cx="1618233" cy="1035810"/>
            <a:chOff x="5791200" y="1652628"/>
            <a:chExt cx="1941876" cy="1242972"/>
          </a:xfrm>
        </p:grpSpPr>
        <p:sp>
          <p:nvSpPr>
            <p:cNvPr id="148" name="Oval 14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601613" y="1652628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144405" y="3547131"/>
            <a:ext cx="1503320" cy="1064371"/>
            <a:chOff x="5252756" y="1764534"/>
            <a:chExt cx="1803982" cy="1277245"/>
          </a:xfrm>
        </p:grpSpPr>
        <p:sp>
          <p:nvSpPr>
            <p:cNvPr id="151" name="Oval 150"/>
            <p:cNvSpPr/>
            <p:nvPr/>
          </p:nvSpPr>
          <p:spPr>
            <a:xfrm>
              <a:off x="5252756" y="2051179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25275" y="1764534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p4-input</a:t>
              </a:r>
              <a:endParaRPr lang="en-US" sz="1600" dirty="0"/>
            </a:p>
          </p:txBody>
        </p:sp>
      </p:grpSp>
      <p:cxnSp>
        <p:nvCxnSpPr>
          <p:cNvPr id="163" name="Straight Arrow Connector 162"/>
          <p:cNvCxnSpPr>
            <a:stCxn id="145" idx="4"/>
            <a:endCxn id="148" idx="0"/>
          </p:cNvCxnSpPr>
          <p:nvPr/>
        </p:nvCxnSpPr>
        <p:spPr>
          <a:xfrm flipH="1">
            <a:off x="7965896" y="3203260"/>
            <a:ext cx="15784" cy="5748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5" idx="4"/>
            <a:endCxn id="151" idx="0"/>
          </p:cNvCxnSpPr>
          <p:nvPr/>
        </p:nvCxnSpPr>
        <p:spPr>
          <a:xfrm>
            <a:off x="7981680" y="3203260"/>
            <a:ext cx="1575476" cy="5827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0167634" y="2030260"/>
            <a:ext cx="1331390" cy="1143000"/>
            <a:chOff x="5638800" y="1524000"/>
            <a:chExt cx="1597668" cy="1371600"/>
          </a:xfrm>
        </p:grpSpPr>
        <p:sp>
          <p:nvSpPr>
            <p:cNvPr id="108" name="Oval 10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38800" y="1524000"/>
              <a:ext cx="159766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netmap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6" name="Straight Arrow Connector 15"/>
          <p:cNvCxnSpPr>
            <a:stCxn id="108" idx="4"/>
            <a:endCxn id="148" idx="0"/>
          </p:cNvCxnSpPr>
          <p:nvPr/>
        </p:nvCxnSpPr>
        <p:spPr>
          <a:xfrm flipH="1">
            <a:off x="7965896" y="3173260"/>
            <a:ext cx="2741488" cy="6048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8" idx="4"/>
            <a:endCxn id="151" idx="0"/>
          </p:cNvCxnSpPr>
          <p:nvPr/>
        </p:nvCxnSpPr>
        <p:spPr>
          <a:xfrm flipH="1">
            <a:off x="9557156" y="3173260"/>
            <a:ext cx="1150228" cy="6127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3128" y="2415631"/>
            <a:ext cx="134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 smtClean="0">
                <a:solidFill>
                  <a:srgbClr val="FFC000"/>
                </a:solidFill>
              </a:rPr>
              <a:t>…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19882" y="3291554"/>
            <a:ext cx="1326991" cy="1189522"/>
            <a:chOff x="6135718" y="581512"/>
            <a:chExt cx="1592388" cy="1427427"/>
          </a:xfrm>
        </p:grpSpPr>
        <p:sp>
          <p:nvSpPr>
            <p:cNvPr id="83" name="Oval 82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73559" y="581512"/>
              <a:ext cx="115454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arp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34236" y="3394764"/>
            <a:ext cx="1082348" cy="1208893"/>
            <a:chOff x="6097908" y="558267"/>
            <a:chExt cx="1298817" cy="1450672"/>
          </a:xfrm>
        </p:grpSpPr>
        <p:sp>
          <p:nvSpPr>
            <p:cNvPr id="87" name="Oval 86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97908" y="558267"/>
              <a:ext cx="129881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mpls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1" name="Straight Arrow Connector 10"/>
          <p:cNvCxnSpPr>
            <a:stCxn id="145" idx="4"/>
            <a:endCxn id="87" idx="7"/>
          </p:cNvCxnSpPr>
          <p:nvPr/>
        </p:nvCxnSpPr>
        <p:spPr>
          <a:xfrm flipH="1">
            <a:off x="6370352" y="3203260"/>
            <a:ext cx="1611328" cy="6957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8" idx="4"/>
            <a:endCxn id="87" idx="7"/>
          </p:cNvCxnSpPr>
          <p:nvPr/>
        </p:nvCxnSpPr>
        <p:spPr>
          <a:xfrm flipH="1">
            <a:off x="6370352" y="3173260"/>
            <a:ext cx="4337032" cy="72578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8" idx="4"/>
            <a:endCxn id="83" idx="0"/>
          </p:cNvCxnSpPr>
          <p:nvPr/>
        </p:nvCxnSpPr>
        <p:spPr>
          <a:xfrm>
            <a:off x="10707384" y="3173260"/>
            <a:ext cx="425248" cy="48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5" idx="4"/>
            <a:endCxn id="83" idx="0"/>
          </p:cNvCxnSpPr>
          <p:nvPr/>
        </p:nvCxnSpPr>
        <p:spPr>
          <a:xfrm>
            <a:off x="7981680" y="3203260"/>
            <a:ext cx="3150952" cy="45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 Placeholder 3"/>
          <p:cNvSpPr>
            <a:spLocks noGrp="1"/>
          </p:cNvSpPr>
          <p:nvPr>
            <p:ph idx="1"/>
          </p:nvPr>
        </p:nvSpPr>
        <p:spPr>
          <a:xfrm>
            <a:off x="838200" y="2150480"/>
            <a:ext cx="4723994" cy="4346575"/>
          </a:xfrm>
        </p:spPr>
        <p:txBody>
          <a:bodyPr>
            <a:normAutofit/>
          </a:bodyPr>
          <a:lstStyle/>
          <a:p>
            <a:r>
              <a:rPr lang="en-US" dirty="0" smtClean="0"/>
              <a:t>Three types of nodes</a:t>
            </a:r>
          </a:p>
          <a:p>
            <a:endParaRPr lang="en-US" dirty="0"/>
          </a:p>
          <a:p>
            <a:pPr lvl="1"/>
            <a:r>
              <a:rPr lang="en-US" dirty="0" smtClean="0"/>
              <a:t>Input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Internal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Process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9" y="913101"/>
            <a:ext cx="1002435" cy="58954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2"/>
            <a:endCxn id="145" idx="0"/>
          </p:cNvCxnSpPr>
          <p:nvPr/>
        </p:nvCxnSpPr>
        <p:spPr>
          <a:xfrm flipH="1">
            <a:off x="7981679" y="1502648"/>
            <a:ext cx="174268" cy="875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08" idx="1"/>
          </p:cNvCxnSpPr>
          <p:nvPr/>
        </p:nvCxnSpPr>
        <p:spPr>
          <a:xfrm>
            <a:off x="8155947" y="1502648"/>
            <a:ext cx="2259579" cy="966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357899" y="856928"/>
            <a:ext cx="3302000" cy="937652"/>
            <a:chOff x="9144000" y="4147860"/>
            <a:chExt cx="3962400" cy="1125180"/>
          </a:xfrm>
          <a:effectLst/>
        </p:grpSpPr>
        <p:sp>
          <p:nvSpPr>
            <p:cNvPr id="111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2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3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4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5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6" name="Rounded Rectangle 11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439400" y="4147860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7965896" y="4603657"/>
            <a:ext cx="34807" cy="336587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581572" y="5765744"/>
            <a:ext cx="419131" cy="298465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550008" y="5679778"/>
            <a:ext cx="1152458" cy="1089039"/>
            <a:chOff x="5779851" y="1588753"/>
            <a:chExt cx="1382949" cy="1306847"/>
          </a:xfrm>
        </p:grpSpPr>
        <p:sp>
          <p:nvSpPr>
            <p:cNvPr id="63" name="Oval 62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79851" y="158875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72215" y="5683377"/>
            <a:ext cx="942164" cy="1106493"/>
            <a:chOff x="5791200" y="1567808"/>
            <a:chExt cx="1130597" cy="1327792"/>
          </a:xfrm>
        </p:grpSpPr>
        <p:sp>
          <p:nvSpPr>
            <p:cNvPr id="66" name="Oval 65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53887" y="1567808"/>
              <a:ext cx="10679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local</a:t>
              </a: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>
            <a:off x="8000703" y="5765744"/>
            <a:ext cx="392405" cy="319519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587954" y="4669660"/>
            <a:ext cx="1498000" cy="1096083"/>
            <a:chOff x="5791200" y="1580300"/>
            <a:chExt cx="1797598" cy="1315300"/>
          </a:xfrm>
        </p:grpSpPr>
        <p:sp>
          <p:nvSpPr>
            <p:cNvPr id="70" name="Oval 6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98675" y="1580300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1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VPP work?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6805695" y="2023691"/>
            <a:ext cx="1588734" cy="1179569"/>
            <a:chOff x="4875319" y="1480117"/>
            <a:chExt cx="1906481" cy="1415483"/>
          </a:xfrm>
        </p:grpSpPr>
        <p:sp>
          <p:nvSpPr>
            <p:cNvPr id="145" name="Oval 14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75319" y="1480117"/>
              <a:ext cx="131089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dpdk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553145" y="3567847"/>
            <a:ext cx="1618233" cy="1035810"/>
            <a:chOff x="5791200" y="1652628"/>
            <a:chExt cx="1941876" cy="1242972"/>
          </a:xfrm>
        </p:grpSpPr>
        <p:sp>
          <p:nvSpPr>
            <p:cNvPr id="148" name="Oval 14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601613" y="1652628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144405" y="3547131"/>
            <a:ext cx="1503320" cy="1064371"/>
            <a:chOff x="5252756" y="1764534"/>
            <a:chExt cx="1803982" cy="1277245"/>
          </a:xfrm>
        </p:grpSpPr>
        <p:sp>
          <p:nvSpPr>
            <p:cNvPr id="151" name="Oval 150"/>
            <p:cNvSpPr/>
            <p:nvPr/>
          </p:nvSpPr>
          <p:spPr>
            <a:xfrm>
              <a:off x="5252756" y="2051179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25275" y="1764534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p4-input</a:t>
              </a:r>
              <a:endParaRPr lang="en-US" sz="1600" dirty="0"/>
            </a:p>
          </p:txBody>
        </p:sp>
      </p:grpSp>
      <p:cxnSp>
        <p:nvCxnSpPr>
          <p:cNvPr id="163" name="Straight Arrow Connector 162"/>
          <p:cNvCxnSpPr>
            <a:stCxn id="145" idx="4"/>
            <a:endCxn id="148" idx="0"/>
          </p:cNvCxnSpPr>
          <p:nvPr/>
        </p:nvCxnSpPr>
        <p:spPr>
          <a:xfrm flipH="1">
            <a:off x="7965896" y="3203260"/>
            <a:ext cx="15784" cy="5748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5" idx="4"/>
            <a:endCxn id="151" idx="0"/>
          </p:cNvCxnSpPr>
          <p:nvPr/>
        </p:nvCxnSpPr>
        <p:spPr>
          <a:xfrm>
            <a:off x="7981680" y="3203260"/>
            <a:ext cx="1575476" cy="5827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0167634" y="2030260"/>
            <a:ext cx="1331390" cy="1143000"/>
            <a:chOff x="5638800" y="1524000"/>
            <a:chExt cx="1597668" cy="1371600"/>
          </a:xfrm>
        </p:grpSpPr>
        <p:sp>
          <p:nvSpPr>
            <p:cNvPr id="108" name="Oval 10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38800" y="1524000"/>
              <a:ext cx="159766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netmap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6" name="Straight Arrow Connector 15"/>
          <p:cNvCxnSpPr>
            <a:stCxn id="108" idx="4"/>
            <a:endCxn id="148" idx="0"/>
          </p:cNvCxnSpPr>
          <p:nvPr/>
        </p:nvCxnSpPr>
        <p:spPr>
          <a:xfrm flipH="1">
            <a:off x="7965896" y="3173260"/>
            <a:ext cx="2741488" cy="6048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8" idx="4"/>
            <a:endCxn id="151" idx="0"/>
          </p:cNvCxnSpPr>
          <p:nvPr/>
        </p:nvCxnSpPr>
        <p:spPr>
          <a:xfrm flipH="1">
            <a:off x="9557156" y="3173260"/>
            <a:ext cx="1150228" cy="6127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3128" y="2415631"/>
            <a:ext cx="134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 smtClean="0">
                <a:solidFill>
                  <a:srgbClr val="FFC000"/>
                </a:solidFill>
              </a:rPr>
              <a:t>…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19882" y="3291554"/>
            <a:ext cx="1326991" cy="1189522"/>
            <a:chOff x="6135718" y="581512"/>
            <a:chExt cx="1592388" cy="1427427"/>
          </a:xfrm>
        </p:grpSpPr>
        <p:sp>
          <p:nvSpPr>
            <p:cNvPr id="83" name="Oval 82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73559" y="581512"/>
              <a:ext cx="115454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arp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34236" y="3394764"/>
            <a:ext cx="1082348" cy="1208893"/>
            <a:chOff x="6097908" y="558267"/>
            <a:chExt cx="1298817" cy="1450672"/>
          </a:xfrm>
        </p:grpSpPr>
        <p:sp>
          <p:nvSpPr>
            <p:cNvPr id="87" name="Oval 86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97908" y="558267"/>
              <a:ext cx="129881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mpls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1" name="Straight Arrow Connector 10"/>
          <p:cNvCxnSpPr>
            <a:stCxn id="145" idx="4"/>
            <a:endCxn id="87" idx="7"/>
          </p:cNvCxnSpPr>
          <p:nvPr/>
        </p:nvCxnSpPr>
        <p:spPr>
          <a:xfrm flipH="1">
            <a:off x="6370352" y="3203260"/>
            <a:ext cx="1611328" cy="6957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8" idx="4"/>
            <a:endCxn id="87" idx="7"/>
          </p:cNvCxnSpPr>
          <p:nvPr/>
        </p:nvCxnSpPr>
        <p:spPr>
          <a:xfrm flipH="1">
            <a:off x="6370352" y="3173260"/>
            <a:ext cx="4337032" cy="72578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8" idx="4"/>
            <a:endCxn id="83" idx="0"/>
          </p:cNvCxnSpPr>
          <p:nvPr/>
        </p:nvCxnSpPr>
        <p:spPr>
          <a:xfrm>
            <a:off x="10707384" y="3173260"/>
            <a:ext cx="425248" cy="48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5" idx="4"/>
            <a:endCxn id="83" idx="0"/>
          </p:cNvCxnSpPr>
          <p:nvPr/>
        </p:nvCxnSpPr>
        <p:spPr>
          <a:xfrm>
            <a:off x="7981680" y="3203260"/>
            <a:ext cx="3150952" cy="45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9" y="913101"/>
            <a:ext cx="1002435" cy="58954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2"/>
            <a:endCxn id="145" idx="0"/>
          </p:cNvCxnSpPr>
          <p:nvPr/>
        </p:nvCxnSpPr>
        <p:spPr>
          <a:xfrm flipH="1">
            <a:off x="7981679" y="1502648"/>
            <a:ext cx="174268" cy="875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08" idx="1"/>
          </p:cNvCxnSpPr>
          <p:nvPr/>
        </p:nvCxnSpPr>
        <p:spPr>
          <a:xfrm>
            <a:off x="8155947" y="1502648"/>
            <a:ext cx="2259579" cy="966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357899" y="856928"/>
            <a:ext cx="3302000" cy="937652"/>
            <a:chOff x="9144000" y="4147860"/>
            <a:chExt cx="3962400" cy="1125180"/>
          </a:xfrm>
          <a:effectLst/>
        </p:grpSpPr>
        <p:sp>
          <p:nvSpPr>
            <p:cNvPr id="111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2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3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4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5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6" name="Rounded Rectangle 11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439400" y="4147860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8307" y="1982035"/>
            <a:ext cx="4734307" cy="147785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Input nodes</a:t>
            </a:r>
          </a:p>
          <a:p>
            <a:r>
              <a:rPr lang="en-US" sz="2400" dirty="0" smtClean="0"/>
              <a:t>Read packets from RX buffer</a:t>
            </a:r>
          </a:p>
          <a:p>
            <a:r>
              <a:rPr lang="en-US" sz="2400" dirty="0" smtClean="0"/>
              <a:t>Create the packet vector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634236" y="2030260"/>
            <a:ext cx="6412637" cy="1261294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59768" y="2241096"/>
            <a:ext cx="25160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4"/>
          <p:cNvSpPr txBox="1">
            <a:spLocks/>
          </p:cNvSpPr>
          <p:nvPr/>
        </p:nvSpPr>
        <p:spPr>
          <a:xfrm>
            <a:off x="848306" y="3683012"/>
            <a:ext cx="4734307" cy="259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Internal nodes</a:t>
            </a:r>
          </a:p>
          <a:p>
            <a:r>
              <a:rPr lang="en-US" sz="2400" dirty="0" smtClean="0"/>
              <a:t>Process packets</a:t>
            </a:r>
          </a:p>
          <a:p>
            <a:r>
              <a:rPr lang="en-US" sz="2400" dirty="0" smtClean="0"/>
              <a:t>Called from other nodes</a:t>
            </a:r>
          </a:p>
          <a:p>
            <a:r>
              <a:rPr lang="en-US" sz="2400" dirty="0" smtClean="0"/>
              <a:t>Can be leaf (drop or TX)</a:t>
            </a:r>
            <a:endParaRPr lang="en-US" sz="2400" dirty="0"/>
          </a:p>
        </p:txBody>
      </p:sp>
      <p:sp>
        <p:nvSpPr>
          <p:cNvPr id="63" name="Rounded Rectangle 69"/>
          <p:cNvSpPr/>
          <p:nvPr/>
        </p:nvSpPr>
        <p:spPr>
          <a:xfrm>
            <a:off x="5634236" y="3359786"/>
            <a:ext cx="6427632" cy="3341922"/>
          </a:xfrm>
          <a:custGeom>
            <a:avLst/>
            <a:gdLst>
              <a:gd name="connsiteX0" fmla="*/ 0 w 6789073"/>
              <a:gd name="connsiteY0" fmla="*/ 556345 h 3338002"/>
              <a:gd name="connsiteX1" fmla="*/ 556345 w 6789073"/>
              <a:gd name="connsiteY1" fmla="*/ 0 h 3338002"/>
              <a:gd name="connsiteX2" fmla="*/ 6232728 w 6789073"/>
              <a:gd name="connsiteY2" fmla="*/ 0 h 3338002"/>
              <a:gd name="connsiteX3" fmla="*/ 6789073 w 6789073"/>
              <a:gd name="connsiteY3" fmla="*/ 556345 h 3338002"/>
              <a:gd name="connsiteX4" fmla="*/ 6789073 w 6789073"/>
              <a:gd name="connsiteY4" fmla="*/ 2781657 h 3338002"/>
              <a:gd name="connsiteX5" fmla="*/ 6232728 w 6789073"/>
              <a:gd name="connsiteY5" fmla="*/ 3338002 h 3338002"/>
              <a:gd name="connsiteX6" fmla="*/ 556345 w 6789073"/>
              <a:gd name="connsiteY6" fmla="*/ 3338002 h 3338002"/>
              <a:gd name="connsiteX7" fmla="*/ 0 w 6789073"/>
              <a:gd name="connsiteY7" fmla="*/ 2781657 h 3338002"/>
              <a:gd name="connsiteX8" fmla="*/ 0 w 6789073"/>
              <a:gd name="connsiteY8" fmla="*/ 556345 h 3338002"/>
              <a:gd name="connsiteX0" fmla="*/ 12032 w 6789073"/>
              <a:gd name="connsiteY0" fmla="*/ 315714 h 3338002"/>
              <a:gd name="connsiteX1" fmla="*/ 556345 w 6789073"/>
              <a:gd name="connsiteY1" fmla="*/ 0 h 3338002"/>
              <a:gd name="connsiteX2" fmla="*/ 6232728 w 6789073"/>
              <a:gd name="connsiteY2" fmla="*/ 0 h 3338002"/>
              <a:gd name="connsiteX3" fmla="*/ 6789073 w 6789073"/>
              <a:gd name="connsiteY3" fmla="*/ 556345 h 3338002"/>
              <a:gd name="connsiteX4" fmla="*/ 6789073 w 6789073"/>
              <a:gd name="connsiteY4" fmla="*/ 2781657 h 3338002"/>
              <a:gd name="connsiteX5" fmla="*/ 6232728 w 6789073"/>
              <a:gd name="connsiteY5" fmla="*/ 3338002 h 3338002"/>
              <a:gd name="connsiteX6" fmla="*/ 556345 w 6789073"/>
              <a:gd name="connsiteY6" fmla="*/ 3338002 h 3338002"/>
              <a:gd name="connsiteX7" fmla="*/ 0 w 6789073"/>
              <a:gd name="connsiteY7" fmla="*/ 2781657 h 3338002"/>
              <a:gd name="connsiteX8" fmla="*/ 12032 w 6789073"/>
              <a:gd name="connsiteY8" fmla="*/ 315714 h 3338002"/>
              <a:gd name="connsiteX0" fmla="*/ 12032 w 6789073"/>
              <a:gd name="connsiteY0" fmla="*/ 316356 h 3338644"/>
              <a:gd name="connsiteX1" fmla="*/ 556345 w 6789073"/>
              <a:gd name="connsiteY1" fmla="*/ 642 h 3338644"/>
              <a:gd name="connsiteX2" fmla="*/ 6232728 w 6789073"/>
              <a:gd name="connsiteY2" fmla="*/ 642 h 3338644"/>
              <a:gd name="connsiteX3" fmla="*/ 6789073 w 6789073"/>
              <a:gd name="connsiteY3" fmla="*/ 280260 h 3338644"/>
              <a:gd name="connsiteX4" fmla="*/ 6789073 w 6789073"/>
              <a:gd name="connsiteY4" fmla="*/ 2782299 h 3338644"/>
              <a:gd name="connsiteX5" fmla="*/ 6232728 w 6789073"/>
              <a:gd name="connsiteY5" fmla="*/ 3338644 h 3338644"/>
              <a:gd name="connsiteX6" fmla="*/ 556345 w 6789073"/>
              <a:gd name="connsiteY6" fmla="*/ 3338644 h 3338644"/>
              <a:gd name="connsiteX7" fmla="*/ 0 w 6789073"/>
              <a:gd name="connsiteY7" fmla="*/ 2782299 h 3338644"/>
              <a:gd name="connsiteX8" fmla="*/ 12032 w 6789073"/>
              <a:gd name="connsiteY8" fmla="*/ 316356 h 3338644"/>
              <a:gd name="connsiteX0" fmla="*/ 12032 w 6789073"/>
              <a:gd name="connsiteY0" fmla="*/ 316356 h 3339286"/>
              <a:gd name="connsiteX1" fmla="*/ 556345 w 6789073"/>
              <a:gd name="connsiteY1" fmla="*/ 642 h 3339286"/>
              <a:gd name="connsiteX2" fmla="*/ 6232728 w 6789073"/>
              <a:gd name="connsiteY2" fmla="*/ 642 h 3339286"/>
              <a:gd name="connsiteX3" fmla="*/ 6789073 w 6789073"/>
              <a:gd name="connsiteY3" fmla="*/ 280260 h 3339286"/>
              <a:gd name="connsiteX4" fmla="*/ 6789073 w 6789073"/>
              <a:gd name="connsiteY4" fmla="*/ 2782299 h 3339286"/>
              <a:gd name="connsiteX5" fmla="*/ 6232728 w 6789073"/>
              <a:gd name="connsiteY5" fmla="*/ 3338644 h 3339286"/>
              <a:gd name="connsiteX6" fmla="*/ 556345 w 6789073"/>
              <a:gd name="connsiteY6" fmla="*/ 3338644 h 3339286"/>
              <a:gd name="connsiteX7" fmla="*/ 0 w 6789073"/>
              <a:gd name="connsiteY7" fmla="*/ 3059025 h 3339286"/>
              <a:gd name="connsiteX8" fmla="*/ 12032 w 6789073"/>
              <a:gd name="connsiteY8" fmla="*/ 316356 h 3339286"/>
              <a:gd name="connsiteX0" fmla="*/ 12032 w 6801105"/>
              <a:gd name="connsiteY0" fmla="*/ 316356 h 3341922"/>
              <a:gd name="connsiteX1" fmla="*/ 556345 w 6801105"/>
              <a:gd name="connsiteY1" fmla="*/ 642 h 3341922"/>
              <a:gd name="connsiteX2" fmla="*/ 6232728 w 6801105"/>
              <a:gd name="connsiteY2" fmla="*/ 642 h 3341922"/>
              <a:gd name="connsiteX3" fmla="*/ 6789073 w 6801105"/>
              <a:gd name="connsiteY3" fmla="*/ 280260 h 3341922"/>
              <a:gd name="connsiteX4" fmla="*/ 6801105 w 6801105"/>
              <a:gd name="connsiteY4" fmla="*/ 3083088 h 3341922"/>
              <a:gd name="connsiteX5" fmla="*/ 6232728 w 6801105"/>
              <a:gd name="connsiteY5" fmla="*/ 3338644 h 3341922"/>
              <a:gd name="connsiteX6" fmla="*/ 556345 w 6801105"/>
              <a:gd name="connsiteY6" fmla="*/ 3338644 h 3341922"/>
              <a:gd name="connsiteX7" fmla="*/ 0 w 6801105"/>
              <a:gd name="connsiteY7" fmla="*/ 3059025 h 3341922"/>
              <a:gd name="connsiteX8" fmla="*/ 12032 w 6801105"/>
              <a:gd name="connsiteY8" fmla="*/ 316356 h 334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1105" h="3341922">
                <a:moveTo>
                  <a:pt x="12032" y="316356"/>
                </a:moveTo>
                <a:cubicBezTo>
                  <a:pt x="12032" y="9095"/>
                  <a:pt x="249084" y="642"/>
                  <a:pt x="556345" y="642"/>
                </a:cubicBezTo>
                <a:lnTo>
                  <a:pt x="6232728" y="642"/>
                </a:lnTo>
                <a:cubicBezTo>
                  <a:pt x="6539989" y="642"/>
                  <a:pt x="6789073" y="-27001"/>
                  <a:pt x="6789073" y="280260"/>
                </a:cubicBezTo>
                <a:cubicBezTo>
                  <a:pt x="6793084" y="1214536"/>
                  <a:pt x="6797094" y="2148812"/>
                  <a:pt x="6801105" y="3083088"/>
                </a:cubicBezTo>
                <a:cubicBezTo>
                  <a:pt x="6801105" y="3390349"/>
                  <a:pt x="6539989" y="3338644"/>
                  <a:pt x="6232728" y="3338644"/>
                </a:cubicBezTo>
                <a:lnTo>
                  <a:pt x="556345" y="3338644"/>
                </a:lnTo>
                <a:cubicBezTo>
                  <a:pt x="249084" y="3338644"/>
                  <a:pt x="0" y="3366286"/>
                  <a:pt x="0" y="3059025"/>
                </a:cubicBezTo>
                <a:cubicBezTo>
                  <a:pt x="0" y="2317254"/>
                  <a:pt x="12032" y="1058127"/>
                  <a:pt x="12032" y="316356"/>
                </a:cubicBezTo>
                <a:close/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3441032" y="4018546"/>
            <a:ext cx="20347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965896" y="4603657"/>
            <a:ext cx="34807" cy="336587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581572" y="5765744"/>
            <a:ext cx="419131" cy="298465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6550008" y="5679778"/>
            <a:ext cx="1152458" cy="1089039"/>
            <a:chOff x="5779851" y="1588753"/>
            <a:chExt cx="1382949" cy="1306847"/>
          </a:xfrm>
        </p:grpSpPr>
        <p:sp>
          <p:nvSpPr>
            <p:cNvPr id="68" name="Oval 67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79851" y="158875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272215" y="5683377"/>
            <a:ext cx="942164" cy="1106493"/>
            <a:chOff x="5791200" y="1567808"/>
            <a:chExt cx="1130597" cy="1327792"/>
          </a:xfrm>
        </p:grpSpPr>
        <p:sp>
          <p:nvSpPr>
            <p:cNvPr id="71" name="Oval 70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53887" y="1567808"/>
              <a:ext cx="10679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local</a:t>
              </a: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8000703" y="5765744"/>
            <a:ext cx="392405" cy="319519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587954" y="4669660"/>
            <a:ext cx="1498000" cy="1096083"/>
            <a:chOff x="5791200" y="1580300"/>
            <a:chExt cx="1797598" cy="1315300"/>
          </a:xfrm>
        </p:grpSpPr>
        <p:sp>
          <p:nvSpPr>
            <p:cNvPr id="75" name="Oval 7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98675" y="1580300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4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62" grpId="0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4"/>
          <p:cNvSpPr>
            <a:spLocks noGrp="1"/>
          </p:cNvSpPr>
          <p:nvPr>
            <p:ph idx="1"/>
          </p:nvPr>
        </p:nvSpPr>
        <p:spPr>
          <a:xfrm>
            <a:off x="848307" y="1977813"/>
            <a:ext cx="4846469" cy="229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Process nodes</a:t>
            </a:r>
          </a:p>
          <a:p>
            <a:r>
              <a:rPr lang="en-US" sz="2400" dirty="0" smtClean="0"/>
              <a:t>Not part of the processing graph</a:t>
            </a:r>
          </a:p>
          <a:p>
            <a:r>
              <a:rPr lang="en-US" sz="2400" dirty="0" smtClean="0"/>
              <a:t>Run in background</a:t>
            </a:r>
          </a:p>
          <a:p>
            <a:r>
              <a:rPr lang="en-US" sz="2400" dirty="0" smtClean="0"/>
              <a:t>React to timer/event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VPP work?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6805695" y="2023691"/>
            <a:ext cx="1588734" cy="1179569"/>
            <a:chOff x="4875319" y="1480117"/>
            <a:chExt cx="1906481" cy="1415483"/>
          </a:xfrm>
        </p:grpSpPr>
        <p:sp>
          <p:nvSpPr>
            <p:cNvPr id="145" name="Oval 14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75319" y="1480117"/>
              <a:ext cx="131089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dpdk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553145" y="3567847"/>
            <a:ext cx="1618233" cy="1035810"/>
            <a:chOff x="5791200" y="1652628"/>
            <a:chExt cx="1941876" cy="1242972"/>
          </a:xfrm>
        </p:grpSpPr>
        <p:sp>
          <p:nvSpPr>
            <p:cNvPr id="148" name="Oval 14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601613" y="1652628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144405" y="3547131"/>
            <a:ext cx="1503320" cy="1064371"/>
            <a:chOff x="5252756" y="1764534"/>
            <a:chExt cx="1803982" cy="1277245"/>
          </a:xfrm>
        </p:grpSpPr>
        <p:sp>
          <p:nvSpPr>
            <p:cNvPr id="151" name="Oval 150"/>
            <p:cNvSpPr/>
            <p:nvPr/>
          </p:nvSpPr>
          <p:spPr>
            <a:xfrm>
              <a:off x="5252756" y="2051179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25275" y="1764534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p4-input</a:t>
              </a:r>
              <a:endParaRPr lang="en-US" sz="1600" dirty="0"/>
            </a:p>
          </p:txBody>
        </p:sp>
      </p:grpSp>
      <p:cxnSp>
        <p:nvCxnSpPr>
          <p:cNvPr id="163" name="Straight Arrow Connector 162"/>
          <p:cNvCxnSpPr>
            <a:stCxn id="145" idx="4"/>
            <a:endCxn id="148" idx="0"/>
          </p:cNvCxnSpPr>
          <p:nvPr/>
        </p:nvCxnSpPr>
        <p:spPr>
          <a:xfrm flipH="1">
            <a:off x="7965896" y="3203260"/>
            <a:ext cx="15784" cy="5748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5" idx="4"/>
            <a:endCxn id="151" idx="0"/>
          </p:cNvCxnSpPr>
          <p:nvPr/>
        </p:nvCxnSpPr>
        <p:spPr>
          <a:xfrm>
            <a:off x="7981680" y="3203260"/>
            <a:ext cx="1575476" cy="5827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0167634" y="2030260"/>
            <a:ext cx="1331390" cy="1143000"/>
            <a:chOff x="5638800" y="1524000"/>
            <a:chExt cx="1597668" cy="1371600"/>
          </a:xfrm>
        </p:grpSpPr>
        <p:sp>
          <p:nvSpPr>
            <p:cNvPr id="108" name="Oval 10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38800" y="1524000"/>
              <a:ext cx="159766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netmap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6" name="Straight Arrow Connector 15"/>
          <p:cNvCxnSpPr>
            <a:stCxn id="108" idx="4"/>
            <a:endCxn id="148" idx="0"/>
          </p:cNvCxnSpPr>
          <p:nvPr/>
        </p:nvCxnSpPr>
        <p:spPr>
          <a:xfrm flipH="1">
            <a:off x="7965896" y="3173260"/>
            <a:ext cx="2741488" cy="6048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8" idx="4"/>
            <a:endCxn id="151" idx="0"/>
          </p:cNvCxnSpPr>
          <p:nvPr/>
        </p:nvCxnSpPr>
        <p:spPr>
          <a:xfrm flipH="1">
            <a:off x="9557156" y="3173260"/>
            <a:ext cx="1150228" cy="6127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3128" y="2415631"/>
            <a:ext cx="134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 smtClean="0">
                <a:solidFill>
                  <a:srgbClr val="FFC000"/>
                </a:solidFill>
              </a:rPr>
              <a:t>…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19882" y="3291554"/>
            <a:ext cx="1326991" cy="1189522"/>
            <a:chOff x="6135718" y="581512"/>
            <a:chExt cx="1592388" cy="1427427"/>
          </a:xfrm>
        </p:grpSpPr>
        <p:sp>
          <p:nvSpPr>
            <p:cNvPr id="83" name="Oval 82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73559" y="581512"/>
              <a:ext cx="115454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arp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34236" y="3394764"/>
            <a:ext cx="1082348" cy="1208893"/>
            <a:chOff x="6097908" y="558267"/>
            <a:chExt cx="1298817" cy="1450672"/>
          </a:xfrm>
        </p:grpSpPr>
        <p:sp>
          <p:nvSpPr>
            <p:cNvPr id="87" name="Oval 86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97908" y="558267"/>
              <a:ext cx="129881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mpls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1" name="Straight Arrow Connector 10"/>
          <p:cNvCxnSpPr>
            <a:stCxn id="145" idx="4"/>
            <a:endCxn id="87" idx="7"/>
          </p:cNvCxnSpPr>
          <p:nvPr/>
        </p:nvCxnSpPr>
        <p:spPr>
          <a:xfrm flipH="1">
            <a:off x="6370352" y="3203260"/>
            <a:ext cx="1611328" cy="6957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8" idx="4"/>
            <a:endCxn id="87" idx="7"/>
          </p:cNvCxnSpPr>
          <p:nvPr/>
        </p:nvCxnSpPr>
        <p:spPr>
          <a:xfrm flipH="1">
            <a:off x="6370352" y="3173260"/>
            <a:ext cx="4337032" cy="72578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8" idx="4"/>
            <a:endCxn id="83" idx="0"/>
          </p:cNvCxnSpPr>
          <p:nvPr/>
        </p:nvCxnSpPr>
        <p:spPr>
          <a:xfrm>
            <a:off x="10707384" y="3173260"/>
            <a:ext cx="425248" cy="48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5" idx="4"/>
            <a:endCxn id="83" idx="0"/>
          </p:cNvCxnSpPr>
          <p:nvPr/>
        </p:nvCxnSpPr>
        <p:spPr>
          <a:xfrm>
            <a:off x="7981680" y="3203260"/>
            <a:ext cx="3150952" cy="45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9" y="913101"/>
            <a:ext cx="1002435" cy="58954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2"/>
            <a:endCxn id="145" idx="0"/>
          </p:cNvCxnSpPr>
          <p:nvPr/>
        </p:nvCxnSpPr>
        <p:spPr>
          <a:xfrm flipH="1">
            <a:off x="7981679" y="1502648"/>
            <a:ext cx="174268" cy="875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08" idx="1"/>
          </p:cNvCxnSpPr>
          <p:nvPr/>
        </p:nvCxnSpPr>
        <p:spPr>
          <a:xfrm>
            <a:off x="8155947" y="1502648"/>
            <a:ext cx="2259579" cy="966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357899" y="856928"/>
            <a:ext cx="3302000" cy="937652"/>
            <a:chOff x="9144000" y="4147860"/>
            <a:chExt cx="3962400" cy="1125180"/>
          </a:xfrm>
          <a:effectLst/>
        </p:grpSpPr>
        <p:sp>
          <p:nvSpPr>
            <p:cNvPr id="111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2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3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4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5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6" name="Rounded Rectangle 11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439400" y="4147860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7965896" y="4603657"/>
            <a:ext cx="34807" cy="336587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581572" y="5765744"/>
            <a:ext cx="419131" cy="298465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6550008" y="5679778"/>
            <a:ext cx="1152458" cy="1089039"/>
            <a:chOff x="5779851" y="1588753"/>
            <a:chExt cx="1382949" cy="1306847"/>
          </a:xfrm>
        </p:grpSpPr>
        <p:sp>
          <p:nvSpPr>
            <p:cNvPr id="64" name="Oval 63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79851" y="158875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272215" y="5683377"/>
            <a:ext cx="942164" cy="1106493"/>
            <a:chOff x="5791200" y="1567808"/>
            <a:chExt cx="1130597" cy="1327792"/>
          </a:xfrm>
        </p:grpSpPr>
        <p:sp>
          <p:nvSpPr>
            <p:cNvPr id="67" name="Oval 66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53887" y="1567808"/>
              <a:ext cx="10679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local</a:t>
              </a: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8000703" y="5765744"/>
            <a:ext cx="392405" cy="319519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587954" y="4669660"/>
            <a:ext cx="1498000" cy="1096083"/>
            <a:chOff x="5791200" y="1580300"/>
            <a:chExt cx="1797598" cy="1315300"/>
          </a:xfrm>
        </p:grpSpPr>
        <p:sp>
          <p:nvSpPr>
            <p:cNvPr id="71" name="Oval 70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98675" y="1580300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3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stCxn id="4" idx="2"/>
            <a:endCxn id="61" idx="0"/>
          </p:cNvCxnSpPr>
          <p:nvPr/>
        </p:nvCxnSpPr>
        <p:spPr>
          <a:xfrm flipH="1">
            <a:off x="6199773" y="1502648"/>
            <a:ext cx="1956174" cy="931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4"/>
          <p:cNvSpPr>
            <a:spLocks noGrp="1"/>
          </p:cNvSpPr>
          <p:nvPr>
            <p:ph idx="1"/>
          </p:nvPr>
        </p:nvSpPr>
        <p:spPr>
          <a:xfrm>
            <a:off x="496102" y="2483037"/>
            <a:ext cx="4846469" cy="3153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Plugins are first class citizen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sz="2400" dirty="0" smtClean="0"/>
              <a:t>They can:</a:t>
            </a:r>
          </a:p>
          <a:p>
            <a:pPr lvl="1"/>
            <a:r>
              <a:rPr lang="en-US" sz="2200" dirty="0" smtClean="0"/>
              <a:t>Add nodes</a:t>
            </a:r>
          </a:p>
          <a:p>
            <a:pPr lvl="1"/>
            <a:r>
              <a:rPr lang="en-US" sz="2200" dirty="0" smtClean="0"/>
              <a:t>Add </a:t>
            </a:r>
            <a:r>
              <a:rPr lang="en-US" sz="2200" dirty="0" err="1" smtClean="0"/>
              <a:t>api</a:t>
            </a:r>
            <a:endParaRPr lang="en-US" sz="2200" dirty="0" smtClean="0"/>
          </a:p>
          <a:p>
            <a:pPr lvl="1"/>
            <a:r>
              <a:rPr lang="en-US" sz="2200" dirty="0" smtClean="0"/>
              <a:t>Rearrange the graph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xtend VPP with plugins?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6805695" y="2023691"/>
            <a:ext cx="1588734" cy="1179569"/>
            <a:chOff x="4875319" y="1480117"/>
            <a:chExt cx="1906481" cy="1415483"/>
          </a:xfrm>
        </p:grpSpPr>
        <p:sp>
          <p:nvSpPr>
            <p:cNvPr id="145" name="Oval 14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75319" y="1480117"/>
              <a:ext cx="131089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dpdk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553145" y="3567847"/>
            <a:ext cx="1618233" cy="1035810"/>
            <a:chOff x="5791200" y="1652628"/>
            <a:chExt cx="1941876" cy="1242972"/>
          </a:xfrm>
        </p:grpSpPr>
        <p:sp>
          <p:nvSpPr>
            <p:cNvPr id="148" name="Oval 14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601613" y="1652628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144405" y="3547131"/>
            <a:ext cx="1503320" cy="1064371"/>
            <a:chOff x="5252756" y="1764534"/>
            <a:chExt cx="1803982" cy="1277245"/>
          </a:xfrm>
        </p:grpSpPr>
        <p:sp>
          <p:nvSpPr>
            <p:cNvPr id="151" name="Oval 150"/>
            <p:cNvSpPr/>
            <p:nvPr/>
          </p:nvSpPr>
          <p:spPr>
            <a:xfrm>
              <a:off x="5252756" y="2051179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25275" y="1764534"/>
              <a:ext cx="113146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p4-input</a:t>
              </a:r>
              <a:endParaRPr lang="en-US" sz="1600" dirty="0"/>
            </a:p>
          </p:txBody>
        </p:sp>
      </p:grpSp>
      <p:cxnSp>
        <p:nvCxnSpPr>
          <p:cNvPr id="163" name="Straight Arrow Connector 162"/>
          <p:cNvCxnSpPr>
            <a:stCxn id="145" idx="4"/>
            <a:endCxn id="148" idx="0"/>
          </p:cNvCxnSpPr>
          <p:nvPr/>
        </p:nvCxnSpPr>
        <p:spPr>
          <a:xfrm flipH="1">
            <a:off x="7965896" y="3203260"/>
            <a:ext cx="15784" cy="5748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5" idx="4"/>
            <a:endCxn id="151" idx="0"/>
          </p:cNvCxnSpPr>
          <p:nvPr/>
        </p:nvCxnSpPr>
        <p:spPr>
          <a:xfrm>
            <a:off x="7981680" y="3203260"/>
            <a:ext cx="1575476" cy="5827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48" idx="4"/>
            <a:endCxn id="215" idx="0"/>
          </p:cNvCxnSpPr>
          <p:nvPr/>
        </p:nvCxnSpPr>
        <p:spPr>
          <a:xfrm>
            <a:off x="7965896" y="4603657"/>
            <a:ext cx="34807" cy="336587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215" idx="4"/>
            <a:endCxn id="171" idx="7"/>
          </p:cNvCxnSpPr>
          <p:nvPr/>
        </p:nvCxnSpPr>
        <p:spPr>
          <a:xfrm flipH="1">
            <a:off x="7581572" y="5765744"/>
            <a:ext cx="419131" cy="298465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6550008" y="5679778"/>
            <a:ext cx="1152458" cy="1089039"/>
            <a:chOff x="5779851" y="1588753"/>
            <a:chExt cx="1382949" cy="1306847"/>
          </a:xfrm>
        </p:grpSpPr>
        <p:sp>
          <p:nvSpPr>
            <p:cNvPr id="171" name="Oval 170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779851" y="158875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8272215" y="5683377"/>
            <a:ext cx="942164" cy="1106493"/>
            <a:chOff x="5791200" y="1567808"/>
            <a:chExt cx="1130597" cy="1327792"/>
          </a:xfrm>
        </p:grpSpPr>
        <p:sp>
          <p:nvSpPr>
            <p:cNvPr id="174" name="Oval 17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853887" y="1567808"/>
              <a:ext cx="10679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local</a:t>
              </a:r>
            </a:p>
          </p:txBody>
        </p:sp>
      </p:grpSp>
      <p:cxnSp>
        <p:nvCxnSpPr>
          <p:cNvPr id="176" name="Straight Arrow Connector 175"/>
          <p:cNvCxnSpPr>
            <a:stCxn id="215" idx="4"/>
            <a:endCxn id="174" idx="1"/>
          </p:cNvCxnSpPr>
          <p:nvPr/>
        </p:nvCxnSpPr>
        <p:spPr>
          <a:xfrm>
            <a:off x="8000703" y="5765744"/>
            <a:ext cx="392405" cy="319519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/>
          <p:cNvGrpSpPr/>
          <p:nvPr/>
        </p:nvGrpSpPr>
        <p:grpSpPr>
          <a:xfrm>
            <a:off x="7587954" y="4669660"/>
            <a:ext cx="1498000" cy="1096083"/>
            <a:chOff x="5791200" y="1580300"/>
            <a:chExt cx="1797598" cy="1315300"/>
          </a:xfrm>
        </p:grpSpPr>
        <p:sp>
          <p:nvSpPr>
            <p:cNvPr id="215" name="Oval 21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6298675" y="1580300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0167634" y="2030260"/>
            <a:ext cx="1331390" cy="1143000"/>
            <a:chOff x="5638800" y="1524000"/>
            <a:chExt cx="1597668" cy="1371600"/>
          </a:xfrm>
        </p:grpSpPr>
        <p:sp>
          <p:nvSpPr>
            <p:cNvPr id="108" name="Oval 10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38800" y="1524000"/>
              <a:ext cx="159766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netmap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6" name="Straight Arrow Connector 15"/>
          <p:cNvCxnSpPr>
            <a:stCxn id="108" idx="4"/>
            <a:endCxn id="148" idx="0"/>
          </p:cNvCxnSpPr>
          <p:nvPr/>
        </p:nvCxnSpPr>
        <p:spPr>
          <a:xfrm flipH="1">
            <a:off x="7965896" y="3173260"/>
            <a:ext cx="2741488" cy="6048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8" idx="4"/>
            <a:endCxn id="151" idx="0"/>
          </p:cNvCxnSpPr>
          <p:nvPr/>
        </p:nvCxnSpPr>
        <p:spPr>
          <a:xfrm flipH="1">
            <a:off x="9557156" y="3173260"/>
            <a:ext cx="1150228" cy="6127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3128" y="2415631"/>
            <a:ext cx="134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 smtClean="0">
                <a:solidFill>
                  <a:srgbClr val="FFC000"/>
                </a:solidFill>
              </a:rPr>
              <a:t>…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19882" y="3291554"/>
            <a:ext cx="1326991" cy="1189522"/>
            <a:chOff x="6135718" y="581512"/>
            <a:chExt cx="1592388" cy="1427427"/>
          </a:xfrm>
        </p:grpSpPr>
        <p:sp>
          <p:nvSpPr>
            <p:cNvPr id="83" name="Oval 82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73559" y="581512"/>
              <a:ext cx="115454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arp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34236" y="3394764"/>
            <a:ext cx="1082348" cy="1208893"/>
            <a:chOff x="6097908" y="558267"/>
            <a:chExt cx="1298817" cy="1450672"/>
          </a:xfrm>
        </p:grpSpPr>
        <p:sp>
          <p:nvSpPr>
            <p:cNvPr id="87" name="Oval 86"/>
            <p:cNvSpPr/>
            <p:nvPr/>
          </p:nvSpPr>
          <p:spPr>
            <a:xfrm>
              <a:off x="6135718" y="1018339"/>
              <a:ext cx="990599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97908" y="558267"/>
              <a:ext cx="1298817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mpls</a:t>
              </a:r>
              <a:r>
                <a:rPr lang="en-US" sz="1600" dirty="0" smtClean="0"/>
                <a:t>-input</a:t>
              </a:r>
              <a:endParaRPr lang="en-US" sz="1600" dirty="0"/>
            </a:p>
          </p:txBody>
        </p:sp>
      </p:grpSp>
      <p:cxnSp>
        <p:nvCxnSpPr>
          <p:cNvPr id="11" name="Straight Arrow Connector 10"/>
          <p:cNvCxnSpPr>
            <a:stCxn id="145" idx="4"/>
            <a:endCxn id="87" idx="7"/>
          </p:cNvCxnSpPr>
          <p:nvPr/>
        </p:nvCxnSpPr>
        <p:spPr>
          <a:xfrm flipH="1">
            <a:off x="6370352" y="3203260"/>
            <a:ext cx="1611328" cy="6957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8" idx="4"/>
            <a:endCxn id="87" idx="7"/>
          </p:cNvCxnSpPr>
          <p:nvPr/>
        </p:nvCxnSpPr>
        <p:spPr>
          <a:xfrm flipH="1">
            <a:off x="6370352" y="3173260"/>
            <a:ext cx="4337032" cy="72578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8" idx="4"/>
            <a:endCxn id="83" idx="0"/>
          </p:cNvCxnSpPr>
          <p:nvPr/>
        </p:nvCxnSpPr>
        <p:spPr>
          <a:xfrm>
            <a:off x="10707384" y="3173260"/>
            <a:ext cx="425248" cy="48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5" idx="4"/>
            <a:endCxn id="83" idx="0"/>
          </p:cNvCxnSpPr>
          <p:nvPr/>
        </p:nvCxnSpPr>
        <p:spPr>
          <a:xfrm>
            <a:off x="7981680" y="3203260"/>
            <a:ext cx="3150952" cy="4523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9" y="913101"/>
            <a:ext cx="1002435" cy="58954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2"/>
            <a:endCxn id="145" idx="0"/>
          </p:cNvCxnSpPr>
          <p:nvPr/>
        </p:nvCxnSpPr>
        <p:spPr>
          <a:xfrm flipH="1">
            <a:off x="7981679" y="1502648"/>
            <a:ext cx="174268" cy="875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108" idx="1"/>
          </p:cNvCxnSpPr>
          <p:nvPr/>
        </p:nvCxnSpPr>
        <p:spPr>
          <a:xfrm>
            <a:off x="8155947" y="1502648"/>
            <a:ext cx="2259579" cy="966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357899" y="856928"/>
            <a:ext cx="3302000" cy="937652"/>
            <a:chOff x="9144000" y="4147860"/>
            <a:chExt cx="3962400" cy="1125180"/>
          </a:xfrm>
          <a:effectLst/>
        </p:grpSpPr>
        <p:sp>
          <p:nvSpPr>
            <p:cNvPr id="111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2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3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4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5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6" name="Rounded Rectangle 11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439400" y="4147860"/>
              <a:ext cx="1562890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Packet vector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60608" y="2030259"/>
            <a:ext cx="1151915" cy="1229017"/>
            <a:chOff x="5399502" y="1420779"/>
            <a:chExt cx="1382298" cy="1474821"/>
          </a:xfrm>
        </p:grpSpPr>
        <p:sp>
          <p:nvSpPr>
            <p:cNvPr id="61" name="Oval 60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  <a:prstDash val="lgDash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99502" y="1420779"/>
              <a:ext cx="124480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new-input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327022" y="5182742"/>
            <a:ext cx="1321131" cy="1248341"/>
            <a:chOff x="5310856" y="1406258"/>
            <a:chExt cx="1585355" cy="1498009"/>
          </a:xfrm>
        </p:grpSpPr>
        <p:sp>
          <p:nvSpPr>
            <p:cNvPr id="65" name="Oval 64"/>
            <p:cNvSpPr/>
            <p:nvPr/>
          </p:nvSpPr>
          <p:spPr>
            <a:xfrm>
              <a:off x="5322257" y="1913666"/>
              <a:ext cx="990600" cy="990601"/>
            </a:xfrm>
            <a:prstGeom prst="ellipse">
              <a:avLst/>
            </a:prstGeom>
            <a:solidFill>
              <a:srgbClr val="0096D6"/>
            </a:solidFill>
            <a:ln>
              <a:solidFill>
                <a:srgbClr val="FF0000"/>
              </a:solidFill>
              <a:prstDash val="lgDash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10856" y="1406258"/>
              <a:ext cx="1585355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icn</a:t>
              </a:r>
              <a:r>
                <a:rPr lang="en-US" sz="1600" dirty="0" smtClean="0">
                  <a:solidFill>
                    <a:srgbClr val="FF0000"/>
                  </a:solidFill>
                </a:rPr>
                <a:t>-forwarder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Straight Arrow Connector 8"/>
          <p:cNvCxnSpPr>
            <a:stCxn id="61" idx="4"/>
            <a:endCxn id="148" idx="0"/>
          </p:cNvCxnSpPr>
          <p:nvPr/>
        </p:nvCxnSpPr>
        <p:spPr>
          <a:xfrm>
            <a:off x="6199773" y="3259277"/>
            <a:ext cx="1766123" cy="518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1" idx="4"/>
            <a:endCxn id="87" idx="0"/>
          </p:cNvCxnSpPr>
          <p:nvPr/>
        </p:nvCxnSpPr>
        <p:spPr>
          <a:xfrm flipH="1">
            <a:off x="6078494" y="3259277"/>
            <a:ext cx="121279" cy="518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1" idx="4"/>
            <a:endCxn id="65" idx="0"/>
          </p:cNvCxnSpPr>
          <p:nvPr/>
        </p:nvCxnSpPr>
        <p:spPr>
          <a:xfrm>
            <a:off x="6199773" y="3259276"/>
            <a:ext cx="4549500" cy="2346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5" idx="4"/>
            <a:endCxn id="65" idx="0"/>
          </p:cNvCxnSpPr>
          <p:nvPr/>
        </p:nvCxnSpPr>
        <p:spPr>
          <a:xfrm flipV="1">
            <a:off x="8000705" y="5605582"/>
            <a:ext cx="2748568" cy="160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CICN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CCNx</a:t>
            </a:r>
            <a:r>
              <a:rPr lang="en-US" dirty="0" smtClean="0"/>
              <a:t> Internet documents are specified at the ICNRG define the architecture.</a:t>
            </a:r>
          </a:p>
          <a:p>
            <a:r>
              <a:rPr lang="en-US" dirty="0" smtClean="0"/>
              <a:t>The rest is just software development, testing and experimentation.</a:t>
            </a:r>
          </a:p>
          <a:p>
            <a:r>
              <a:rPr lang="en-US" dirty="0" smtClean="0"/>
              <a:t>Focus on VPP and application development:</a:t>
            </a:r>
          </a:p>
          <a:p>
            <a:pPr lvl="1"/>
            <a:r>
              <a:rPr lang="en-US" dirty="0" smtClean="0"/>
              <a:t>Vector Packet Processing as the Universal Data Plane for </a:t>
            </a:r>
            <a:r>
              <a:rPr lang="en-US" dirty="0" err="1" smtClean="0"/>
              <a:t>vRouting</a:t>
            </a:r>
            <a:r>
              <a:rPr lang="en-US" dirty="0" smtClean="0"/>
              <a:t> and </a:t>
            </a:r>
            <a:r>
              <a:rPr lang="en-US" dirty="0" err="1" smtClean="0"/>
              <a:t>vSwitching</a:t>
            </a:r>
            <a:endParaRPr lang="en-US" dirty="0" smtClean="0"/>
          </a:p>
          <a:p>
            <a:pPr lvl="1"/>
            <a:r>
              <a:rPr lang="en-US" dirty="0" err="1"/>
              <a:t>vICN</a:t>
            </a:r>
            <a:r>
              <a:rPr lang="en-US" dirty="0"/>
              <a:t> automation of virtual networks </a:t>
            </a:r>
            <a:r>
              <a:rPr lang="en-US" dirty="0" smtClean="0"/>
              <a:t>deployment</a:t>
            </a:r>
            <a:endParaRPr lang="en-US" dirty="0"/>
          </a:p>
          <a:p>
            <a:pPr lvl="1"/>
            <a:r>
              <a:rPr lang="en-US" dirty="0" smtClean="0"/>
              <a:t>The Consumer/Producer Socket API and HTTP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VPP accelerate packet processing?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Accelerating packet processing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Kernel bypass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Code Design (Multi-loop, Branch prediction, Function flattening, Lock-free structures, </a:t>
            </a:r>
            <a:r>
              <a:rPr lang="en-US" dirty="0" err="1"/>
              <a:t>N</a:t>
            </a:r>
            <a:r>
              <a:rPr lang="en-US" dirty="0" err="1" smtClean="0"/>
              <a:t>uma</a:t>
            </a:r>
            <a:r>
              <a:rPr lang="en-US" dirty="0" smtClean="0"/>
              <a:t> aware)</a:t>
            </a:r>
          </a:p>
          <a:p>
            <a:pPr>
              <a:spcAft>
                <a:spcPts val="1200"/>
              </a:spcAft>
            </a:pPr>
            <a:r>
              <a:rPr lang="en-US" dirty="0"/>
              <a:t>Reduce cache misses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bypass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3523" y="1703381"/>
            <a:ext cx="3036284" cy="7805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DPDK/</a:t>
            </a:r>
            <a:r>
              <a:rPr lang="en-US" dirty="0" err="1" smtClean="0"/>
              <a:t>Netmap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3201" y="2678457"/>
            <a:ext cx="2498742" cy="18724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001" y="2246905"/>
            <a:ext cx="1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9863" y="3098248"/>
            <a:ext cx="612744" cy="2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Head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431" y="3313757"/>
            <a:ext cx="611176" cy="2152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Tail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419" y="2719760"/>
            <a:ext cx="113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</a:t>
            </a:r>
            <a:r>
              <a:rPr lang="en-US" smtClean="0"/>
              <a:t>egisters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7095" y="3058141"/>
            <a:ext cx="612744" cy="2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7095" y="3270205"/>
            <a:ext cx="612744" cy="2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4652" y="3729471"/>
            <a:ext cx="615187" cy="2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4652" y="3943695"/>
            <a:ext cx="615187" cy="2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7909" y="2712767"/>
            <a:ext cx="9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36617" y="2730771"/>
            <a:ext cx="2787196" cy="248096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3025" y="2259746"/>
            <a:ext cx="184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System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7055" y="3234779"/>
            <a:ext cx="747630" cy="28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08622" y="3641460"/>
            <a:ext cx="745717" cy="3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8622" y="4061242"/>
            <a:ext cx="745717" cy="3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8622" y="4531868"/>
            <a:ext cx="745717" cy="3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87372" y="3169681"/>
            <a:ext cx="709200" cy="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83084" y="3384255"/>
            <a:ext cx="725538" cy="27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83084" y="3849185"/>
            <a:ext cx="725538" cy="227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83084" y="4067806"/>
            <a:ext cx="725538" cy="491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894652" y="3476972"/>
            <a:ext cx="614243" cy="252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02611" y="3344582"/>
            <a:ext cx="747284" cy="2560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9113" y="3834344"/>
            <a:ext cx="747284" cy="2560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02611" y="4316497"/>
            <a:ext cx="747284" cy="2560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90660" y="2802351"/>
            <a:ext cx="15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mbuf</a:t>
            </a:r>
            <a:r>
              <a:rPr lang="en-US" dirty="0" smtClean="0"/>
              <a:t>/</a:t>
            </a:r>
            <a:r>
              <a:rPr lang="en-US" dirty="0" err="1" smtClean="0"/>
              <a:t>sk_buff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841463" y="3241975"/>
            <a:ext cx="902369" cy="2497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841811" y="3650941"/>
            <a:ext cx="902021" cy="31143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840827" y="4545718"/>
            <a:ext cx="892382" cy="37889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602611" y="4798650"/>
            <a:ext cx="747284" cy="2560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3844469" y="4120216"/>
            <a:ext cx="892382" cy="37889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89861" y="3532156"/>
            <a:ext cx="612000" cy="2276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38520" y="2678457"/>
            <a:ext cx="1239253" cy="3926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696912" y="2246905"/>
            <a:ext cx="156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Main Memory</a:t>
            </a:r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3117766" y="2798902"/>
            <a:ext cx="100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Buffers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6219177" y="2798902"/>
            <a:ext cx="2498742" cy="18724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370977" y="2367350"/>
            <a:ext cx="1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6525839" y="3244094"/>
            <a:ext cx="612744" cy="190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Head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25839" y="3434200"/>
            <a:ext cx="613961" cy="215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Tail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64395" y="2840205"/>
            <a:ext cx="113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</a:t>
            </a:r>
            <a:r>
              <a:rPr lang="en-US" smtClean="0"/>
              <a:t>egisters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7833071" y="3203987"/>
            <a:ext cx="612744" cy="190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33070" y="3391415"/>
            <a:ext cx="612745" cy="208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834639" y="3862007"/>
            <a:ext cx="611176" cy="2152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834639" y="4080628"/>
            <a:ext cx="611176" cy="2152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33885" y="2833212"/>
            <a:ext cx="9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8937479" y="2840205"/>
            <a:ext cx="2822310" cy="24919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679808" y="2365628"/>
            <a:ext cx="108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Vpp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43031" y="3355224"/>
            <a:ext cx="747630" cy="28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044598" y="3761905"/>
            <a:ext cx="745717" cy="3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044598" y="4181687"/>
            <a:ext cx="745717" cy="3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9044598" y="4652313"/>
            <a:ext cx="745717" cy="3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8323348" y="3290126"/>
            <a:ext cx="709200" cy="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319060" y="3504700"/>
            <a:ext cx="725538" cy="27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319060" y="3969630"/>
            <a:ext cx="725538" cy="227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8319060" y="4188251"/>
            <a:ext cx="725538" cy="491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7833070" y="3606669"/>
            <a:ext cx="612745" cy="24947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0538587" y="3465027"/>
            <a:ext cx="747284" cy="25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0525089" y="3954789"/>
            <a:ext cx="747284" cy="25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0538587" y="4436942"/>
            <a:ext cx="747284" cy="25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10343" y="2930891"/>
            <a:ext cx="15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vlib_buf</a:t>
            </a: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 flipH="1" flipV="1">
            <a:off x="9777439" y="3362420"/>
            <a:ext cx="902369" cy="249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9777787" y="3771386"/>
            <a:ext cx="902021" cy="311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9776803" y="4666163"/>
            <a:ext cx="892382" cy="378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0538587" y="4919095"/>
            <a:ext cx="747284" cy="25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 flipV="1">
            <a:off x="9780445" y="4240661"/>
            <a:ext cx="892382" cy="378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6525839" y="3650198"/>
            <a:ext cx="613961" cy="2128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874496" y="2798902"/>
            <a:ext cx="1239253" cy="2471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8632888" y="2367350"/>
            <a:ext cx="156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Main Memory</a:t>
            </a:r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053742" y="2919347"/>
            <a:ext cx="100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Buffers</a:t>
            </a:r>
            <a:endParaRPr lang="en-US" dirty="0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6028902" y="1347537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3"/>
          <p:cNvSpPr txBox="1">
            <a:spLocks/>
          </p:cNvSpPr>
          <p:nvPr/>
        </p:nvSpPr>
        <p:spPr>
          <a:xfrm>
            <a:off x="782954" y="1650311"/>
            <a:ext cx="4648201" cy="479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Packet processing in Linux 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3154335" y="5399672"/>
            <a:ext cx="745717" cy="3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1561272" y="5282074"/>
            <a:ext cx="2562461" cy="1228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95549" y="4877574"/>
            <a:ext cx="13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Curved Left Arrow 129"/>
          <p:cNvSpPr/>
          <p:nvPr/>
        </p:nvSpPr>
        <p:spPr>
          <a:xfrm>
            <a:off x="3900052" y="4798650"/>
            <a:ext cx="361974" cy="764144"/>
          </a:xfrm>
          <a:prstGeom prst="curved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14995" y="4922288"/>
            <a:ext cx="140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Copy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7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cache misses </a:t>
            </a:r>
            <a:r>
              <a:rPr lang="mr-IN" dirty="0" smtClean="0"/>
              <a:t>–</a:t>
            </a:r>
            <a:r>
              <a:rPr lang="en-US" dirty="0" smtClean="0"/>
              <a:t> 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14 </a:t>
            </a:r>
            <a:r>
              <a:rPr lang="en-US" dirty="0" err="1" smtClean="0"/>
              <a:t>Mpps</a:t>
            </a:r>
            <a:r>
              <a:rPr lang="en-US" dirty="0" smtClean="0"/>
              <a:t> on 3.5GHz CPU = 250 cycles/packet </a:t>
            </a:r>
          </a:p>
          <a:p>
            <a:endParaRPr lang="en-US" dirty="0"/>
          </a:p>
          <a:p>
            <a:r>
              <a:rPr lang="en-US" dirty="0" smtClean="0"/>
              <a:t>Cache hit:</a:t>
            </a:r>
          </a:p>
          <a:p>
            <a:pPr lvl="1"/>
            <a:r>
              <a:rPr lang="en-US" dirty="0" smtClean="0"/>
              <a:t>~2-30 cycles</a:t>
            </a:r>
          </a:p>
          <a:p>
            <a:r>
              <a:rPr lang="en-US" dirty="0" smtClean="0"/>
              <a:t>Cache miss (main memory)</a:t>
            </a:r>
          </a:p>
          <a:p>
            <a:pPr lvl="1"/>
            <a:r>
              <a:rPr lang="en-US" dirty="0" smtClean="0"/>
              <a:t>~140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27" name="Oval 26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30" name="Oval 29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33" name="Oval 32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10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7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8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9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5" idx="1"/>
          </p:cNvCxnSpPr>
          <p:nvPr/>
        </p:nvCxnSpPr>
        <p:spPr>
          <a:xfrm flipH="1">
            <a:off x="6518874" y="4618309"/>
            <a:ext cx="1582180" cy="11010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5" idx="1"/>
          </p:cNvCxnSpPr>
          <p:nvPr/>
        </p:nvCxnSpPr>
        <p:spPr>
          <a:xfrm flipH="1" flipV="1">
            <a:off x="4629250" y="4427622"/>
            <a:ext cx="3471804" cy="19068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898815" y="4588211"/>
            <a:ext cx="620058" cy="283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09190" y="4285763"/>
            <a:ext cx="620058" cy="283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101054" y="4387476"/>
            <a:ext cx="157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Expensive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Reduce cache misses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27" name="Oval 26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30" name="Oval 29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33" name="Oval 32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10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7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8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9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5" idx="1"/>
          </p:cNvCxnSpPr>
          <p:nvPr/>
        </p:nvCxnSpPr>
        <p:spPr>
          <a:xfrm flipH="1" flipV="1">
            <a:off x="4629250" y="4427622"/>
            <a:ext cx="3471804" cy="19068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009190" y="4285763"/>
            <a:ext cx="620058" cy="283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101054" y="4387476"/>
            <a:ext cx="157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Expensive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>
            <a:normAutofit/>
          </a:bodyPr>
          <a:lstStyle/>
          <a:p>
            <a:r>
              <a:rPr lang="en-US" dirty="0"/>
              <a:t>Reduce cache </a:t>
            </a:r>
            <a:r>
              <a:rPr lang="en-US" dirty="0" smtClean="0"/>
              <a:t>misses </a:t>
            </a:r>
            <a:r>
              <a:rPr lang="mr-IN" dirty="0" smtClean="0"/>
              <a:t>–</a:t>
            </a:r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8644" y="1822896"/>
            <a:ext cx="955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Let’s compare scalar processing with vector processing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7270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3" name="Oval 52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6" name="Oval 55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9" name="Oval 58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6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Scalar Packet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2771770"/>
          </a:xfrm>
        </p:spPr>
        <p:txBody>
          <a:bodyPr/>
          <a:lstStyle/>
          <a:p>
            <a:r>
              <a:rPr lang="en-US" dirty="0" smtClean="0"/>
              <a:t>Process one packet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3" name="Oval 52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6" name="Oval 55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9" name="Oval 58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66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Scalar Packet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12076" y="3858057"/>
            <a:ext cx="1777871" cy="1387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726980" y="5085228"/>
            <a:ext cx="942888" cy="825499"/>
            <a:chOff x="5762538" y="2010764"/>
            <a:chExt cx="1131464" cy="990599"/>
          </a:xfrm>
        </p:grpSpPr>
        <p:sp>
          <p:nvSpPr>
            <p:cNvPr id="46" name="Oval 45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132968" y="4455345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360124" y="3719188"/>
            <a:ext cx="0" cy="15148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06928" y="4436523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3983504"/>
          </a:xfrm>
        </p:spPr>
        <p:txBody>
          <a:bodyPr/>
          <a:lstStyle/>
          <a:p>
            <a:r>
              <a:rPr lang="en-US" dirty="0" smtClean="0"/>
              <a:t>Process one packet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8" name="Oval 57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61" name="Oval 60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64" name="Oval 6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Rounded Rectangle 71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3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4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5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Packet Processing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7026" y="3978949"/>
            <a:ext cx="992921" cy="1266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663010" y="5085228"/>
            <a:ext cx="1075103" cy="825500"/>
            <a:chOff x="5641438" y="1905000"/>
            <a:chExt cx="1290123" cy="990600"/>
          </a:xfrm>
        </p:grpSpPr>
        <p:sp>
          <p:nvSpPr>
            <p:cNvPr id="51" name="Oval 50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486824" y="4431275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9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3983504"/>
          </a:xfrm>
        </p:spPr>
        <p:txBody>
          <a:bodyPr/>
          <a:lstStyle/>
          <a:p>
            <a:r>
              <a:rPr lang="en-US" dirty="0" smtClean="0"/>
              <a:t>Process one packet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6" name="Oval 55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9" name="Oval 58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62" name="Oval 61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5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68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69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3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4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Scalar Packet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61778" y="4066674"/>
            <a:ext cx="382008" cy="10930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656837" y="5085227"/>
            <a:ext cx="1112036" cy="825500"/>
            <a:chOff x="6000279" y="1856296"/>
            <a:chExt cx="1334443" cy="990600"/>
          </a:xfrm>
        </p:grpSpPr>
        <p:sp>
          <p:nvSpPr>
            <p:cNvPr id="50" name="Oval 49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ip6-rewrite</a:t>
              </a:r>
              <a:endParaRPr lang="en-US" sz="16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29215" y="4349553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7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3983504"/>
          </a:xfrm>
        </p:spPr>
        <p:txBody>
          <a:bodyPr/>
          <a:lstStyle/>
          <a:p>
            <a:r>
              <a:rPr lang="en-US" dirty="0" smtClean="0"/>
              <a:t>Process one packet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08237"/>
            <a:ext cx="9464729" cy="1325563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FD.io</a:t>
            </a:r>
            <a:r>
              <a:rPr lang="en-US" dirty="0" smtClean="0"/>
              <a:t> (pronounced “</a:t>
            </a:r>
            <a:r>
              <a:rPr lang="en-US" dirty="0" err="1" smtClean="0"/>
              <a:t>fido</a:t>
            </a:r>
            <a:r>
              <a:rPr lang="en-US" dirty="0" smtClean="0"/>
              <a:t>”)?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2" name="Oval 51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5" name="Oval 54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8" name="Oval 5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1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64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Packet Processing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12076" y="3858057"/>
            <a:ext cx="1777871" cy="1387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726980" y="5085228"/>
            <a:ext cx="942888" cy="825499"/>
            <a:chOff x="5762538" y="2010764"/>
            <a:chExt cx="1131464" cy="990599"/>
          </a:xfrm>
        </p:grpSpPr>
        <p:sp>
          <p:nvSpPr>
            <p:cNvPr id="46" name="Oval 45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132968" y="4455345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6360125" y="3775037"/>
            <a:ext cx="257243" cy="14589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06928" y="4436523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3983504"/>
          </a:xfrm>
        </p:spPr>
        <p:txBody>
          <a:bodyPr/>
          <a:lstStyle/>
          <a:p>
            <a:r>
              <a:rPr lang="en-US" dirty="0" smtClean="0"/>
              <a:t>Process one packet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8" name="Oval 57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61" name="Oval 60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64" name="Oval 6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Rounded Rectangle 71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3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4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5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Packet Processing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7026" y="3978949"/>
            <a:ext cx="992921" cy="1266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663010" y="5085228"/>
            <a:ext cx="1075103" cy="825500"/>
            <a:chOff x="5641438" y="1905000"/>
            <a:chExt cx="1290123" cy="990600"/>
          </a:xfrm>
        </p:grpSpPr>
        <p:sp>
          <p:nvSpPr>
            <p:cNvPr id="51" name="Oval 50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486824" y="4431275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9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3983504"/>
          </a:xfrm>
        </p:spPr>
        <p:txBody>
          <a:bodyPr/>
          <a:lstStyle/>
          <a:p>
            <a:r>
              <a:rPr lang="en-US" dirty="0" smtClean="0"/>
              <a:t>Process one packet at a time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97026" y="2814158"/>
            <a:ext cx="8220769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Many </a:t>
            </a:r>
            <a:r>
              <a:rPr lang="en-US" sz="4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I-cache </a:t>
            </a:r>
            <a:r>
              <a:rPr lang="en-US" sz="44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misses </a:t>
            </a:r>
            <a:r>
              <a:rPr lang="en-US" sz="4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en-US" sz="4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packet</a:t>
            </a:r>
            <a:endParaRPr lang="en-US" sz="4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2" name="Oval 51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5" name="Oval 54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8" name="Oval 5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1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64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Packet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2950656"/>
          </a:xfrm>
        </p:spPr>
        <p:txBody>
          <a:bodyPr/>
          <a:lstStyle/>
          <a:p>
            <a:r>
              <a:rPr lang="en-US" dirty="0" smtClean="0"/>
              <a:t>Every node process the full packet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2" name="Oval 51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5" name="Oval 54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8" name="Oval 5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1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64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Packet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3983504"/>
          </a:xfrm>
        </p:spPr>
        <p:txBody>
          <a:bodyPr/>
          <a:lstStyle/>
          <a:p>
            <a:r>
              <a:rPr lang="en-US" dirty="0" smtClean="0"/>
              <a:t>Every node process the full packet vector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352674" y="3775037"/>
            <a:ext cx="0" cy="14589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726980" y="5085228"/>
            <a:ext cx="942888" cy="825499"/>
            <a:chOff x="5762538" y="2010764"/>
            <a:chExt cx="1131464" cy="990599"/>
          </a:xfrm>
        </p:grpSpPr>
        <p:sp>
          <p:nvSpPr>
            <p:cNvPr id="41" name="Oval 40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sp>
        <p:nvSpPr>
          <p:cNvPr id="43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012076" y="3858057"/>
            <a:ext cx="1777871" cy="1387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132968" y="4455345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06928" y="4436523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52" name="Oval 51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5" name="Oval 54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8" name="Oval 57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61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64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65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Packet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1118" cy="3983504"/>
          </a:xfrm>
        </p:spPr>
        <p:txBody>
          <a:bodyPr/>
          <a:lstStyle/>
          <a:p>
            <a:r>
              <a:rPr lang="en-US" dirty="0" smtClean="0"/>
              <a:t>Every node process the full packet vector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352674" y="3775037"/>
            <a:ext cx="264694" cy="14589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726980" y="5085228"/>
            <a:ext cx="942888" cy="825499"/>
            <a:chOff x="5762538" y="2010764"/>
            <a:chExt cx="1131464" cy="990599"/>
          </a:xfrm>
        </p:grpSpPr>
        <p:sp>
          <p:nvSpPr>
            <p:cNvPr id="41" name="Oval 40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sp>
        <p:nvSpPr>
          <p:cNvPr id="43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06928" y="4436523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45" name="Oval 44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3" name="Oval 52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6" name="Oval 55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59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0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1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62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63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 Packet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node process the full packet </a:t>
            </a:r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726980" y="5085228"/>
            <a:ext cx="942888" cy="825499"/>
            <a:chOff x="5762538" y="2010764"/>
            <a:chExt cx="1131464" cy="990599"/>
          </a:xfrm>
        </p:grpSpPr>
        <p:sp>
          <p:nvSpPr>
            <p:cNvPr id="46" name="Oval 45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>
            <a:off x="6360126" y="3777916"/>
            <a:ext cx="473811" cy="14561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14123" y="4424051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45" name="Oval 44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53" name="Oval 52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56" name="Oval 55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59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0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1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2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3" name="Rounded Rectangle 62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4" name="Rounded Rectangle 63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5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 Packet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node process the full packet </a:t>
            </a:r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 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726980" y="5085228"/>
            <a:ext cx="942888" cy="825499"/>
            <a:chOff x="5762538" y="2010764"/>
            <a:chExt cx="1131464" cy="990599"/>
          </a:xfrm>
        </p:grpSpPr>
        <p:sp>
          <p:nvSpPr>
            <p:cNvPr id="46" name="Oval 45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>
            <a:off x="6360127" y="3775036"/>
            <a:ext cx="2730496" cy="14589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97"/>
          <p:cNvSpPr>
            <a:spLocks noChangeArrowheads="1"/>
          </p:cNvSpPr>
          <p:nvPr/>
        </p:nvSpPr>
        <p:spPr bwMode="auto">
          <a:xfrm>
            <a:off x="6297041" y="530747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21815" y="4523723"/>
            <a:ext cx="66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5689" y="2423934"/>
            <a:ext cx="8705835" cy="19758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Processing the full vector amortizes the cost of the first I-cache miss</a:t>
            </a:r>
          </a:p>
          <a:p>
            <a:r>
              <a:rPr lang="mr-IN" sz="3600" dirty="0" smtClean="0">
                <a:solidFill>
                  <a:srgbClr val="FF0000"/>
                </a:solidFill>
              </a:rPr>
              <a:t>…</a:t>
            </a:r>
            <a:r>
              <a:rPr lang="en-US" sz="3600" dirty="0" smtClean="0">
                <a:solidFill>
                  <a:srgbClr val="FF0000"/>
                </a:solidFill>
              </a:rPr>
              <a:t> at the cost of increasing D-cache misses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05368" y="5012127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8644" y="2839453"/>
            <a:ext cx="8442397" cy="13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1778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6514" y="5159693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48773" y="3153450"/>
            <a:ext cx="942888" cy="825499"/>
            <a:chOff x="5762538" y="2010764"/>
            <a:chExt cx="1131464" cy="990599"/>
          </a:xfrm>
        </p:grpSpPr>
        <p:sp>
          <p:nvSpPr>
            <p:cNvPr id="27" name="Oval 26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5018" y="3153449"/>
            <a:ext cx="1112036" cy="825500"/>
            <a:chOff x="6000279" y="1856296"/>
            <a:chExt cx="1334443" cy="990600"/>
          </a:xfrm>
        </p:grpSpPr>
        <p:sp>
          <p:nvSpPr>
            <p:cNvPr id="30" name="Oval 29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90824" y="3154095"/>
            <a:ext cx="1075103" cy="825500"/>
            <a:chOff x="5641438" y="1905000"/>
            <a:chExt cx="1290123" cy="990600"/>
          </a:xfrm>
        </p:grpSpPr>
        <p:sp>
          <p:nvSpPr>
            <p:cNvPr id="33" name="Oval 32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64873" y="2911809"/>
            <a:ext cx="2920999" cy="863228"/>
            <a:chOff x="9372601" y="4147860"/>
            <a:chExt cx="3505199" cy="1035871"/>
          </a:xfrm>
          <a:effectLst/>
        </p:grpSpPr>
        <p:sp>
          <p:nvSpPr>
            <p:cNvPr id="10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6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7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8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9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9400" y="414786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4087054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487779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38607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39332" y="4161417"/>
            <a:ext cx="0" cy="99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>
            <a:normAutofit/>
          </a:bodyPr>
          <a:lstStyle/>
          <a:p>
            <a:r>
              <a:rPr lang="en-US" dirty="0"/>
              <a:t>Reduce cache </a:t>
            </a:r>
            <a:r>
              <a:rPr lang="en-US" dirty="0" smtClean="0"/>
              <a:t>miss </a:t>
            </a:r>
            <a:r>
              <a:rPr lang="mr-IN" dirty="0" smtClean="0"/>
              <a:t>–</a:t>
            </a:r>
            <a:r>
              <a:rPr lang="en-US" dirty="0" smtClean="0"/>
              <a:t> D-cache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518874" y="4618309"/>
            <a:ext cx="1582180" cy="11010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898815" y="4588211"/>
            <a:ext cx="620058" cy="283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101054" y="4387476"/>
            <a:ext cx="157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Expensive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517" y="1830888"/>
            <a:ext cx="63014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/>
              <a:t>VPP pre-fetches data into </a:t>
            </a:r>
            <a:r>
              <a:rPr lang="en-US" sz="2800" u="sng" dirty="0" smtClean="0"/>
              <a:t>D-cache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9463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>
            <a:normAutofit/>
          </a:bodyPr>
          <a:lstStyle/>
          <a:p>
            <a:r>
              <a:rPr lang="en-US" dirty="0"/>
              <a:t>Reduce cache </a:t>
            </a:r>
            <a:r>
              <a:rPr lang="en-US" dirty="0" smtClean="0"/>
              <a:t>miss </a:t>
            </a:r>
            <a:r>
              <a:rPr lang="mr-IN" dirty="0" smtClean="0"/>
              <a:t>–</a:t>
            </a:r>
            <a:r>
              <a:rPr lang="en-US" dirty="0" smtClean="0"/>
              <a:t> D-cache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438191" y="3887888"/>
            <a:ext cx="2733473" cy="274320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#3 and #4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24894" y="4289001"/>
            <a:ext cx="2733473" cy="274320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PROCESS #1 and #2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38191" y="5417546"/>
            <a:ext cx="2733473" cy="274320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&lt;as above but single packet&gt;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0379" y="3048356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69475" y="3505703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3172" y="4944055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78563" y="4793753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34973" y="4941319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39709" y="4941319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342507" y="4841390"/>
            <a:ext cx="942888" cy="825499"/>
            <a:chOff x="5762538" y="2010764"/>
            <a:chExt cx="1131464" cy="990599"/>
          </a:xfrm>
        </p:grpSpPr>
        <p:sp>
          <p:nvSpPr>
            <p:cNvPr id="37" name="Oval 36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sp>
        <p:nvSpPr>
          <p:cNvPr id="39" name="Left Bracket 38"/>
          <p:cNvSpPr/>
          <p:nvPr/>
        </p:nvSpPr>
        <p:spPr>
          <a:xfrm>
            <a:off x="7580379" y="3048356"/>
            <a:ext cx="187514" cy="3010445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/>
          <p:cNvSpPr/>
          <p:nvPr/>
        </p:nvSpPr>
        <p:spPr>
          <a:xfrm>
            <a:off x="8119855" y="3532320"/>
            <a:ext cx="141334" cy="1405121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/>
          <p:cNvSpPr/>
          <p:nvPr/>
        </p:nvSpPr>
        <p:spPr>
          <a:xfrm>
            <a:off x="8119855" y="4989306"/>
            <a:ext cx="141334" cy="1069496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08345" y="3307431"/>
            <a:ext cx="5631770" cy="846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                              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166669" y="3203485"/>
            <a:ext cx="2159000" cy="861011"/>
            <a:chOff x="10287000" y="4150520"/>
            <a:chExt cx="2590800" cy="1033211"/>
          </a:xfrm>
          <a:effectLst/>
        </p:grpSpPr>
        <p:sp>
          <p:nvSpPr>
            <p:cNvPr id="49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1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0" name="Rounded Rectangle 49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2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3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2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4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3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5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4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5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291708" y="415052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4957" y="3184311"/>
            <a:ext cx="942888" cy="825499"/>
            <a:chOff x="5762538" y="2010764"/>
            <a:chExt cx="1131464" cy="990599"/>
          </a:xfrm>
        </p:grpSpPr>
        <p:sp>
          <p:nvSpPr>
            <p:cNvPr id="59" name="Oval 58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51600" y="3340838"/>
            <a:ext cx="1075103" cy="825500"/>
            <a:chOff x="5641438" y="1905000"/>
            <a:chExt cx="1290123" cy="990600"/>
          </a:xfrm>
        </p:grpSpPr>
        <p:sp>
          <p:nvSpPr>
            <p:cNvPr id="65" name="Oval 6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43789" y="3542061"/>
            <a:ext cx="1112036" cy="825500"/>
            <a:chOff x="6000279" y="1856296"/>
            <a:chExt cx="1334443" cy="990600"/>
          </a:xfrm>
        </p:grpSpPr>
        <p:sp>
          <p:nvSpPr>
            <p:cNvPr id="62" name="Oval 61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149074" y="2424453"/>
            <a:ext cx="46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VPP node pseudocode</a:t>
            </a:r>
            <a:endParaRPr lang="en-US" sz="28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586789" y="4162208"/>
            <a:ext cx="0" cy="62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71800" y="4162208"/>
            <a:ext cx="0" cy="6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19604" y="4162208"/>
            <a:ext cx="0" cy="6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928669" y="4162208"/>
            <a:ext cx="0" cy="6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04127" y="1553750"/>
            <a:ext cx="576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Processing packet 1 &amp; 2</a:t>
            </a:r>
            <a:endParaRPr lang="en-US" sz="28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0311406" y="4037520"/>
            <a:ext cx="172051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764505" y="4033868"/>
            <a:ext cx="0" cy="1014496"/>
          </a:xfrm>
          <a:prstGeom prst="straightConnector1">
            <a:avLst/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003926" y="4016720"/>
            <a:ext cx="0" cy="1014496"/>
          </a:xfrm>
          <a:prstGeom prst="straightConnector1">
            <a:avLst/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4683759" y="5031216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3</a:t>
            </a: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3" name="Rounded Rectangle 97"/>
          <p:cNvSpPr>
            <a:spLocks noChangeArrowheads="1"/>
          </p:cNvSpPr>
          <p:nvPr/>
        </p:nvSpPr>
        <p:spPr bwMode="auto">
          <a:xfrm>
            <a:off x="4937759" y="5031216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4</a:t>
            </a: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4" name="Rounded Rectangle 97"/>
          <p:cNvSpPr>
            <a:spLocks noChangeArrowheads="1"/>
          </p:cNvSpPr>
          <p:nvPr/>
        </p:nvSpPr>
        <p:spPr bwMode="auto">
          <a:xfrm>
            <a:off x="4085863" y="503059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1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1</a:t>
            </a: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5" name="Rounded Rectangle 97"/>
          <p:cNvSpPr>
            <a:spLocks noChangeArrowheads="1"/>
          </p:cNvSpPr>
          <p:nvPr/>
        </p:nvSpPr>
        <p:spPr bwMode="auto">
          <a:xfrm>
            <a:off x="4339862" y="503059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1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2</a:t>
            </a: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926403" y="4861289"/>
            <a:ext cx="744050" cy="725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7219" y="2651655"/>
            <a:ext cx="504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Might have a cache miss for packet 1 &amp;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47 L 3.95833E-6 0.0592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>
            <a:normAutofit/>
          </a:bodyPr>
          <a:lstStyle/>
          <a:p>
            <a:r>
              <a:rPr lang="en-US" dirty="0"/>
              <a:t>Reduce cache </a:t>
            </a:r>
            <a:r>
              <a:rPr lang="en-US" dirty="0" smtClean="0"/>
              <a:t>miss </a:t>
            </a:r>
            <a:r>
              <a:rPr lang="mr-IN" dirty="0" smtClean="0"/>
              <a:t>–</a:t>
            </a:r>
            <a:r>
              <a:rPr lang="en-US" dirty="0" smtClean="0"/>
              <a:t> D-cache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438191" y="3887888"/>
            <a:ext cx="2733473" cy="274320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#5 and #6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24894" y="4289001"/>
            <a:ext cx="2733473" cy="274320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PROCESS #3 and #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438191" y="5417546"/>
            <a:ext cx="2733473" cy="274320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&lt;as above but single packet&gt;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0379" y="3048356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69475" y="3505703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3172" y="4944055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78563" y="4793753"/>
            <a:ext cx="3621505" cy="133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Processor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34973" y="4941319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I-cache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39709" y="4941319"/>
            <a:ext cx="155207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D-cache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342507" y="4841390"/>
            <a:ext cx="942888" cy="825499"/>
            <a:chOff x="5762538" y="2010764"/>
            <a:chExt cx="1131464" cy="990599"/>
          </a:xfrm>
        </p:grpSpPr>
        <p:sp>
          <p:nvSpPr>
            <p:cNvPr id="37" name="Oval 36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sp>
        <p:nvSpPr>
          <p:cNvPr id="39" name="Left Bracket 38"/>
          <p:cNvSpPr/>
          <p:nvPr/>
        </p:nvSpPr>
        <p:spPr>
          <a:xfrm>
            <a:off x="7580379" y="3048356"/>
            <a:ext cx="187514" cy="3010445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/>
          <p:cNvSpPr/>
          <p:nvPr/>
        </p:nvSpPr>
        <p:spPr>
          <a:xfrm>
            <a:off x="8119855" y="3532320"/>
            <a:ext cx="141334" cy="1405121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/>
          <p:cNvSpPr/>
          <p:nvPr/>
        </p:nvSpPr>
        <p:spPr>
          <a:xfrm>
            <a:off x="8119855" y="4989306"/>
            <a:ext cx="141334" cy="1069496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08345" y="3307431"/>
            <a:ext cx="5631770" cy="846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                              Main memory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166669" y="3203485"/>
            <a:ext cx="2159000" cy="861011"/>
            <a:chOff x="10287000" y="4150520"/>
            <a:chExt cx="2590800" cy="1033211"/>
          </a:xfrm>
          <a:effectLst/>
        </p:grpSpPr>
        <p:sp>
          <p:nvSpPr>
            <p:cNvPr id="49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1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0" name="Rounded Rectangle 49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2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3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2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4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3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ＭＳ Ｐゴシック" pitchFamily="34" charset="-128"/>
                </a:rPr>
                <a:t>5</a:t>
              </a: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4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5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291708" y="4150520"/>
              <a:ext cx="969112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Packets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4957" y="3184311"/>
            <a:ext cx="942888" cy="825499"/>
            <a:chOff x="5762538" y="2010764"/>
            <a:chExt cx="1131464" cy="990599"/>
          </a:xfrm>
        </p:grpSpPr>
        <p:sp>
          <p:nvSpPr>
            <p:cNvPr id="59" name="Oval 58"/>
            <p:cNvSpPr/>
            <p:nvPr/>
          </p:nvSpPr>
          <p:spPr>
            <a:xfrm>
              <a:off x="5832971" y="2010764"/>
              <a:ext cx="990600" cy="990599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62538" y="2295886"/>
              <a:ext cx="113146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</a:t>
              </a:r>
              <a:r>
                <a:rPr lang="en-US" sz="1600" dirty="0"/>
                <a:t>input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51600" y="3340838"/>
            <a:ext cx="1075103" cy="825500"/>
            <a:chOff x="5641438" y="1905000"/>
            <a:chExt cx="1290123" cy="990600"/>
          </a:xfrm>
        </p:grpSpPr>
        <p:sp>
          <p:nvSpPr>
            <p:cNvPr id="65" name="Oval 6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41438" y="2176847"/>
              <a:ext cx="129012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ip6-lookup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43789" y="3542061"/>
            <a:ext cx="1112036" cy="825500"/>
            <a:chOff x="6000279" y="1856296"/>
            <a:chExt cx="1334443" cy="990600"/>
          </a:xfrm>
        </p:grpSpPr>
        <p:sp>
          <p:nvSpPr>
            <p:cNvPr id="62" name="Oval 61"/>
            <p:cNvSpPr/>
            <p:nvPr/>
          </p:nvSpPr>
          <p:spPr>
            <a:xfrm>
              <a:off x="6172201" y="1856296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00279" y="2148463"/>
              <a:ext cx="133444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ip6-rewrite</a:t>
              </a:r>
              <a:endParaRPr lang="en-US" sz="1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149074" y="2424453"/>
            <a:ext cx="46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VPP node code snippet</a:t>
            </a:r>
            <a:endParaRPr lang="en-US" sz="28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586789" y="4162208"/>
            <a:ext cx="0" cy="62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71800" y="4162208"/>
            <a:ext cx="0" cy="6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19604" y="4162208"/>
            <a:ext cx="0" cy="6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928669" y="4162208"/>
            <a:ext cx="0" cy="6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04127" y="1553750"/>
            <a:ext cx="576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Processing packet 3 &amp; 4</a:t>
            </a:r>
            <a:endParaRPr lang="en-US" sz="28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0311406" y="4037520"/>
            <a:ext cx="172051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4683759" y="5031216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3</a:t>
            </a: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3" name="Rounded Rectangle 97"/>
          <p:cNvSpPr>
            <a:spLocks noChangeArrowheads="1"/>
          </p:cNvSpPr>
          <p:nvPr/>
        </p:nvSpPr>
        <p:spPr bwMode="auto">
          <a:xfrm>
            <a:off x="4937759" y="5031216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4</a:t>
            </a: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4" name="Rounded Rectangle 97"/>
          <p:cNvSpPr>
            <a:spLocks noChangeArrowheads="1"/>
          </p:cNvSpPr>
          <p:nvPr/>
        </p:nvSpPr>
        <p:spPr bwMode="auto">
          <a:xfrm>
            <a:off x="4085863" y="503059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1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5</a:t>
            </a:r>
          </a:p>
        </p:txBody>
      </p:sp>
      <p:sp>
        <p:nvSpPr>
          <p:cNvPr id="75" name="Rounded Rectangle 97"/>
          <p:cNvSpPr>
            <a:spLocks noChangeArrowheads="1"/>
          </p:cNvSpPr>
          <p:nvPr/>
        </p:nvSpPr>
        <p:spPr bwMode="auto">
          <a:xfrm>
            <a:off x="4339862" y="503059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1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r>
              <a: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6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4166669" y="3992916"/>
            <a:ext cx="1085694" cy="996390"/>
          </a:xfrm>
          <a:prstGeom prst="straightConnector1">
            <a:avLst/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4420669" y="3975768"/>
            <a:ext cx="1071114" cy="1013538"/>
          </a:xfrm>
          <a:prstGeom prst="straightConnector1">
            <a:avLst/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560692" y="4870675"/>
            <a:ext cx="744050" cy="725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713078" y="2667728"/>
            <a:ext cx="12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Cache hit!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3501" y="1924504"/>
            <a:ext cx="8705835" cy="13870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cost of the first D-cache miss is amortized by the subsequent D-cache hits.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394 L 3.95833E-6 0.0622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err="1" smtClean="0"/>
              <a:t>FD.io</a:t>
            </a:r>
            <a:r>
              <a:rPr lang="en-US" dirty="0" smtClean="0"/>
              <a:t>: The Universal Dataplane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37" y="1308581"/>
            <a:ext cx="4800095" cy="443910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Project at Linux Foundation</a:t>
            </a:r>
          </a:p>
          <a:p>
            <a:pPr lvl="1"/>
            <a:r>
              <a:rPr lang="en-US" sz="2000" dirty="0" smtClean="0"/>
              <a:t>Multi-party</a:t>
            </a:r>
          </a:p>
          <a:p>
            <a:pPr lvl="1"/>
            <a:r>
              <a:rPr lang="en-US" sz="2000" dirty="0" smtClean="0"/>
              <a:t>Multi-project</a:t>
            </a:r>
          </a:p>
          <a:p>
            <a:r>
              <a:rPr lang="en-US" dirty="0" smtClean="0"/>
              <a:t>Software Dataplane</a:t>
            </a:r>
          </a:p>
          <a:p>
            <a:pPr lvl="1"/>
            <a:r>
              <a:rPr lang="en-US" sz="2000" dirty="0" smtClean="0"/>
              <a:t>High throughput</a:t>
            </a:r>
          </a:p>
          <a:p>
            <a:pPr lvl="1"/>
            <a:r>
              <a:rPr lang="en-US" sz="2000" dirty="0" smtClean="0"/>
              <a:t>Low Latency</a:t>
            </a:r>
          </a:p>
          <a:p>
            <a:pPr lvl="1"/>
            <a:r>
              <a:rPr lang="en-US" sz="2000" dirty="0" smtClean="0"/>
              <a:t>Feature Rich</a:t>
            </a:r>
          </a:p>
          <a:p>
            <a:pPr lvl="1"/>
            <a:r>
              <a:rPr lang="en-US" sz="2000" dirty="0" smtClean="0"/>
              <a:t>Resource Efficient</a:t>
            </a:r>
          </a:p>
          <a:p>
            <a:pPr lvl="1"/>
            <a:r>
              <a:rPr lang="en-US" sz="2000" dirty="0" smtClean="0"/>
              <a:t>Bare Metal/VM/Container</a:t>
            </a:r>
          </a:p>
          <a:p>
            <a:pPr lvl="1"/>
            <a:r>
              <a:rPr lang="en-US" sz="2000" dirty="0" smtClean="0"/>
              <a:t>Multiplatform</a:t>
            </a:r>
            <a:r>
              <a:rPr lang="en-US" sz="1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26854" y="3591768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58554" y="1270610"/>
            <a:ext cx="6063916" cy="196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Fd.io Scope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b="1" dirty="0" smtClean="0"/>
              <a:t>Network IO </a:t>
            </a:r>
            <a:r>
              <a:rPr lang="en-US" b="1" dirty="0" smtClean="0"/>
              <a:t>- </a:t>
            </a:r>
            <a:r>
              <a:rPr lang="en-US" sz="2000" dirty="0" smtClean="0"/>
              <a:t>NIC/</a:t>
            </a:r>
            <a:r>
              <a:rPr lang="en-US" sz="2000" dirty="0" err="1" smtClean="0"/>
              <a:t>vNIC</a:t>
            </a:r>
            <a:r>
              <a:rPr lang="en-US" sz="2000" dirty="0" smtClean="0"/>
              <a:t> </a:t>
            </a:r>
            <a:r>
              <a:rPr lang="en-US" sz="2000" dirty="0"/>
              <a:t>&lt;-&gt; </a:t>
            </a:r>
            <a:r>
              <a:rPr lang="en-US" sz="2000" dirty="0" smtClean="0"/>
              <a:t>cores/threads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Packet Processing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Classify/Transform/Prioritize/Forward/Terminate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b="1" dirty="0" smtClean="0"/>
              <a:t>Dataplane Management Agents -  </a:t>
            </a:r>
            <a:r>
              <a:rPr lang="en-US" sz="2000" dirty="0" err="1" smtClean="0"/>
              <a:t>ControlPlane</a:t>
            </a:r>
            <a:endParaRPr lang="en-US" sz="20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7095287" y="4284284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95287" y="4855788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95287" y="5428147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69" y="4627188"/>
            <a:ext cx="74427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27" y="4627188"/>
            <a:ext cx="6096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06" y="4627188"/>
            <a:ext cx="36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VPP!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VPP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wiki.fd.io</a:t>
            </a:r>
            <a:r>
              <a:rPr lang="en-US" dirty="0">
                <a:hlinkClick r:id="rId2"/>
              </a:rPr>
              <a:t>/view/VPP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Doxygen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docs.fd.io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vpp</a:t>
            </a:r>
            <a:r>
              <a:rPr lang="en-US" dirty="0" smtClean="0">
                <a:hlinkClick r:id="rId3"/>
              </a:rPr>
              <a:t>/17.04/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VPP (v17.04)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Clone the source code from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 clone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gerrit.fd.io/r/vpp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install it from .deb </a:t>
            </a:r>
            <a:r>
              <a:rPr lang="en-US" dirty="0" err="1" smtClean="0"/>
              <a:t>pkg</a:t>
            </a:r>
            <a:r>
              <a:rPr lang="en-US" dirty="0" smtClean="0"/>
              <a:t> (rpm for Centos available too)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US" dirty="0" smtClean="0"/>
              <a:t> see wiki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and Start VPP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VPP configuration file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# 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emacs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 /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etc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vpp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startup.conf</a:t>
            </a:r>
            <a:endParaRPr lang="en-US" sz="26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 err="1" smtClean="0"/>
              <a:t>vpp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# 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sudo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vpp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 -c /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etc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vpp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startup.conf</a:t>
            </a:r>
            <a:endParaRPr lang="en-US" sz="26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VPP Command Line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a shell:</a:t>
            </a:r>
            <a:endParaRPr lang="en-US" dirty="0"/>
          </a:p>
          <a:p>
            <a:pPr marL="0" indent="0">
              <a:buNone/>
            </a:pPr>
            <a:endParaRPr lang="en-US" sz="26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# 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vppctl</a:t>
            </a:r>
            <a:endParaRPr lang="en-US" sz="26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To run one command:</a:t>
            </a:r>
          </a:p>
          <a:p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# </a:t>
            </a:r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vppctl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 &lt;command&gt;</a:t>
            </a:r>
          </a:p>
        </p:txBody>
      </p:sp>
    </p:spTree>
    <p:extLst>
      <p:ext uri="{BB962C8B-B14F-4D97-AF65-F5344CB8AC3E}">
        <p14:creationId xmlns:p14="http://schemas.microsoft.com/office/powerpoint/2010/main" val="3208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VPP Command Line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bunch of useful commands:</a:t>
            </a:r>
          </a:p>
          <a:p>
            <a:endParaRPr lang="en-US" dirty="0"/>
          </a:p>
          <a:p>
            <a:pPr lvl="1"/>
            <a:r>
              <a:rPr lang="en-US" dirty="0" smtClean="0"/>
              <a:t>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how </a:t>
            </a:r>
          </a:p>
          <a:p>
            <a:pPr lvl="1"/>
            <a:r>
              <a:rPr lang="en-US" dirty="0" smtClean="0"/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2928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plugin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VPP structures</a:t>
            </a:r>
          </a:p>
          <a:p>
            <a:r>
              <a:rPr lang="en-US" dirty="0" smtClean="0"/>
              <a:t>Design &amp; Implement your node(s)</a:t>
            </a:r>
          </a:p>
          <a:p>
            <a:r>
              <a:rPr lang="en-US" dirty="0" smtClean="0"/>
              <a:t>Insert your node(s) in the </a:t>
            </a:r>
            <a:r>
              <a:rPr lang="en-US" dirty="0" err="1" smtClean="0"/>
              <a:t>vlib_graph</a:t>
            </a:r>
            <a:endParaRPr lang="en-US" dirty="0" smtClean="0"/>
          </a:p>
          <a:p>
            <a:r>
              <a:rPr lang="en-US" dirty="0" smtClean="0"/>
              <a:t>Compile and install your plugin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6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414"/>
            <a:ext cx="9464729" cy="1325563"/>
          </a:xfrm>
        </p:spPr>
        <p:txBody>
          <a:bodyPr/>
          <a:lstStyle/>
          <a:p>
            <a:r>
              <a:rPr lang="en-US" dirty="0" smtClean="0"/>
              <a:t>VPP structures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97378" y="2866932"/>
            <a:ext cx="3302000" cy="647701"/>
            <a:chOff x="9144000" y="4495800"/>
            <a:chExt cx="3962400" cy="777240"/>
          </a:xfrm>
          <a:effectLst/>
        </p:grpSpPr>
        <p:sp>
          <p:nvSpPr>
            <p:cNvPr id="19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0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1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2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3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5" name="Rounded Rectangle 24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6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8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9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1874662" y="3374933"/>
            <a:ext cx="11289" cy="701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7168" y="4394608"/>
            <a:ext cx="378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vector is an index to a </a:t>
            </a:r>
            <a:r>
              <a:rPr lang="en-US" dirty="0" err="1" smtClean="0">
                <a:solidFill>
                  <a:srgbClr val="FF0000"/>
                </a:solidFill>
              </a:rPr>
              <a:t>vlib_buffer_t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581422" y="1411111"/>
            <a:ext cx="0" cy="4910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548739" y="1332645"/>
            <a:ext cx="22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vlib_buffer_t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87733" y="1896534"/>
            <a:ext cx="2615196" cy="1388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06149" y="2109807"/>
            <a:ext cx="40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36445" y="2590801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hlinkClick r:id="rId3"/>
              </a:rPr>
              <a:t>u8</a:t>
            </a:r>
            <a:r>
              <a:rPr lang="mr-IN" dirty="0"/>
              <a:t> </a:t>
            </a:r>
            <a:r>
              <a:rPr lang="mr-IN" dirty="0" err="1"/>
              <a:t>data</a:t>
            </a:r>
            <a:r>
              <a:rPr lang="mr-IN" dirty="0"/>
              <a:t>[0</a:t>
            </a:r>
            <a:r>
              <a:rPr lang="mr-IN" dirty="0" smtClean="0"/>
              <a:t>];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V="1">
            <a:off x="8452556" y="2960133"/>
            <a:ext cx="26052" cy="71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8739" y="3655944"/>
            <a:ext cx="225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Pointer to packet data</a:t>
            </a:r>
            <a:br>
              <a:rPr lang="en-US"/>
            </a:br>
            <a:r>
              <a:rPr lang="en-US"/>
              <a:t>(DMA memory)</a:t>
            </a: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94378" y="2225185"/>
            <a:ext cx="0" cy="609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8901" y="1855853"/>
            <a:ext cx="373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vector of packets is called </a:t>
            </a:r>
            <a:r>
              <a:rPr lang="en-US" dirty="0" smtClean="0">
                <a:solidFill>
                  <a:srgbClr val="FF0000"/>
                </a:solidFill>
              </a:rPr>
              <a:t>FRAME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7168" y="4018844"/>
            <a:ext cx="31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element is called </a:t>
            </a:r>
            <a:r>
              <a:rPr lang="en-US" dirty="0" smtClean="0">
                <a:solidFill>
                  <a:srgbClr val="FF0000"/>
                </a:solidFill>
              </a:rPr>
              <a:t>VECTOR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486" y="5257800"/>
            <a:ext cx="5704114" cy="1063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453743"/>
            <a:ext cx="859971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15885" y="5453742"/>
            <a:ext cx="859971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93570" y="5468660"/>
            <a:ext cx="859971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5212" y="5468659"/>
            <a:ext cx="859971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36854" y="5468659"/>
            <a:ext cx="859971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endCxn id="5" idx="0"/>
          </p:cNvCxnSpPr>
          <p:nvPr/>
        </p:nvCxnSpPr>
        <p:spPr>
          <a:xfrm rot="5400000">
            <a:off x="488629" y="4154491"/>
            <a:ext cx="2078810" cy="519695"/>
          </a:xfrm>
          <a:prstGeom prst="bentConnector3">
            <a:avLst>
              <a:gd name="adj1" fmla="val 777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32" idx="0"/>
          </p:cNvCxnSpPr>
          <p:nvPr/>
        </p:nvCxnSpPr>
        <p:spPr>
          <a:xfrm rot="16200000" flipH="1">
            <a:off x="1732925" y="3778029"/>
            <a:ext cx="2093728" cy="1287534"/>
          </a:xfrm>
          <a:prstGeom prst="bentConnector3">
            <a:avLst>
              <a:gd name="adj1" fmla="val 77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34" idx="0"/>
          </p:cNvCxnSpPr>
          <p:nvPr/>
        </p:nvCxnSpPr>
        <p:spPr>
          <a:xfrm rot="16200000" flipH="1">
            <a:off x="2398368" y="3371828"/>
            <a:ext cx="2108645" cy="2085016"/>
          </a:xfrm>
          <a:prstGeom prst="bentConnector3">
            <a:avLst>
              <a:gd name="adj1" fmla="val 706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31" idx="0"/>
          </p:cNvCxnSpPr>
          <p:nvPr/>
        </p:nvCxnSpPr>
        <p:spPr>
          <a:xfrm rot="5400000">
            <a:off x="1449873" y="4233636"/>
            <a:ext cx="2116104" cy="324108"/>
          </a:xfrm>
          <a:prstGeom prst="bentConnector3">
            <a:avLst>
              <a:gd name="adj1" fmla="val 854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37990" y="6390512"/>
            <a:ext cx="3739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holding </a:t>
            </a:r>
            <a:r>
              <a:rPr lang="en-US" dirty="0" err="1" smtClean="0">
                <a:solidFill>
                  <a:schemeClr val="accent1"/>
                </a:solidFill>
              </a:rPr>
              <a:t>vlib_buffer_t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6589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0" grpId="0"/>
      <p:bldP spid="4" grpId="0" animBg="1"/>
      <p:bldP spid="6" grpId="0"/>
      <p:bldP spid="7" grpId="0"/>
      <p:bldP spid="11" grpId="0"/>
      <p:bldP spid="14" grpId="0"/>
      <p:bldP spid="33" grpId="0"/>
      <p:bldP spid="3" grpId="0" animBg="1"/>
      <p:bldP spid="5" grpId="0" animBg="1"/>
      <p:bldP spid="31" grpId="0" animBg="1"/>
      <p:bldP spid="32" grpId="0" animBg="1"/>
      <p:bldP spid="34" grpId="0" animBg="1"/>
      <p:bldP spid="36" grpId="0" animBg="1"/>
      <p:bldP spid="5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VPP structures</a:t>
            </a:r>
          </a:p>
          <a:p>
            <a:r>
              <a:rPr lang="en-US" dirty="0" smtClean="0"/>
              <a:t>Design &amp; Implement your node(s)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Inserting your node(s) in the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vlib_graph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Compiling and installing your plugin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69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Fd.io in the overall stack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44262" y="5541588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444262" y="2320431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Network Controller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44262" y="1635877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444262" y="4768758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System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444262" y="3153868"/>
            <a:ext cx="7262446" cy="13579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Plane Services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26" y="5482303"/>
            <a:ext cx="1458743" cy="6698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3" y="4611143"/>
            <a:ext cx="1415635" cy="871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829" y="2253025"/>
            <a:ext cx="1385188" cy="692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615" y="1599463"/>
            <a:ext cx="1108184" cy="7572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316" y="866458"/>
            <a:ext cx="1602930" cy="7292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918" y="948914"/>
            <a:ext cx="578420" cy="57842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15" idx="3"/>
            <a:endCxn id="26" idx="1"/>
          </p:cNvCxnSpPr>
          <p:nvPr/>
        </p:nvCxnSpPr>
        <p:spPr>
          <a:xfrm flipV="1">
            <a:off x="9706708" y="5817241"/>
            <a:ext cx="461218" cy="32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3"/>
            <a:endCxn id="24" idx="1"/>
          </p:cNvCxnSpPr>
          <p:nvPr/>
        </p:nvCxnSpPr>
        <p:spPr>
          <a:xfrm>
            <a:off x="1743448" y="5046723"/>
            <a:ext cx="700814" cy="9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28" idx="1"/>
          </p:cNvCxnSpPr>
          <p:nvPr/>
        </p:nvCxnSpPr>
        <p:spPr>
          <a:xfrm>
            <a:off x="9706708" y="2599323"/>
            <a:ext cx="5581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1" idx="1"/>
          </p:cNvCxnSpPr>
          <p:nvPr/>
        </p:nvCxnSpPr>
        <p:spPr>
          <a:xfrm>
            <a:off x="1975965" y="1914769"/>
            <a:ext cx="4682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464777" y="959232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Layer/App Server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337859" y="3729708"/>
            <a:ext cx="2032531" cy="64922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Processing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587292" y="3729708"/>
            <a:ext cx="1830851" cy="64922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IO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697673" y="3729708"/>
            <a:ext cx="2424469" cy="64486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Dataplane Management Agent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87" y="3553124"/>
            <a:ext cx="1000369" cy="575752"/>
          </a:xfrm>
          <a:prstGeom prst="rect">
            <a:avLst/>
          </a:prstGeom>
        </p:spPr>
      </p:pic>
      <p:cxnSp>
        <p:nvCxnSpPr>
          <p:cNvPr id="50" name="Straight Connector 49"/>
          <p:cNvCxnSpPr>
            <a:stCxn id="47" idx="1"/>
          </p:cNvCxnSpPr>
          <p:nvPr/>
        </p:nvCxnSpPr>
        <p:spPr>
          <a:xfrm flipH="1" flipV="1">
            <a:off x="9706708" y="3832825"/>
            <a:ext cx="557279" cy="8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3"/>
            <a:endCxn id="31" idx="1"/>
          </p:cNvCxnSpPr>
          <p:nvPr/>
        </p:nvCxnSpPr>
        <p:spPr>
          <a:xfrm>
            <a:off x="9727223" y="1238124"/>
            <a:ext cx="5046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0" y="1784768"/>
            <a:ext cx="1109245" cy="24376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1886141" y="2599323"/>
            <a:ext cx="5581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4611" y="2301869"/>
            <a:ext cx="133135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vICN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975965" y="2119275"/>
            <a:ext cx="538907" cy="4800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Implement your node(s)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2400" dirty="0" smtClean="0"/>
              <a:t>Your node should follow VPP style</a:t>
            </a:r>
          </a:p>
          <a:p>
            <a:pPr marL="742950" lvl="1" indent="-285750"/>
            <a:r>
              <a:rPr lang="en-GB" sz="2000" dirty="0" smtClean="0"/>
              <a:t>Multi-loop, Branch prediction, Function flattening, Lock-free structures</a:t>
            </a:r>
          </a:p>
          <a:p>
            <a:pPr marL="742950" lvl="1" indent="-285750"/>
            <a:endParaRPr lang="en-GB" sz="2400" dirty="0" smtClean="0"/>
          </a:p>
          <a:p>
            <a:pPr marL="285750" indent="-285750"/>
            <a:r>
              <a:rPr lang="en-GB" sz="2400" dirty="0" smtClean="0"/>
              <a:t>A node must implement a processing function that</a:t>
            </a:r>
          </a:p>
          <a:p>
            <a:pPr marL="742950" lvl="1" indent="-285750"/>
            <a:r>
              <a:rPr lang="en-GB" sz="2000" dirty="0" smtClean="0"/>
              <a:t>“Moves vectors” from your node’s frame to the next node’s frame</a:t>
            </a:r>
          </a:p>
          <a:p>
            <a:pPr marL="742950" lvl="1" indent="-285750"/>
            <a:r>
              <a:rPr lang="en-GB" sz="2000" dirty="0" smtClean="0"/>
              <a:t>Processes packets as YOU want</a:t>
            </a:r>
          </a:p>
          <a:p>
            <a:pPr marL="742950" lvl="1" indent="-285750"/>
            <a:endParaRPr lang="en-GB" sz="2000" dirty="0"/>
          </a:p>
          <a:p>
            <a:pPr marL="285750" indent="-285750"/>
            <a:r>
              <a:rPr lang="en-GB" sz="2400" dirty="0" smtClean="0"/>
              <a:t>Add whatever else you need</a:t>
            </a:r>
          </a:p>
          <a:p>
            <a:pPr marL="742950" lvl="1" indent="-285750"/>
            <a:r>
              <a:rPr lang="en-GB" sz="2000" dirty="0" smtClean="0"/>
              <a:t>Supporting Functions</a:t>
            </a:r>
            <a:r>
              <a:rPr lang="en-GB" sz="2000" dirty="0"/>
              <a:t>, macros, variables, etc</a:t>
            </a:r>
            <a:r>
              <a:rPr lang="en-GB" sz="2000" dirty="0" smtClean="0"/>
              <a:t>.. (C code)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6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your node(s) to VPP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2400" dirty="0" smtClean="0"/>
              <a:t>Each </a:t>
            </a:r>
            <a:r>
              <a:rPr lang="en-GB" sz="2400" dirty="0"/>
              <a:t>node must be registered to VPP through VLIB_REGISTER_NODE macro</a:t>
            </a:r>
          </a:p>
          <a:p>
            <a:endParaRPr lang="en-US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9" y="3022020"/>
            <a:ext cx="5341620" cy="278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450"/>
          <a:stretch/>
        </p:blipFill>
        <p:spPr>
          <a:xfrm>
            <a:off x="5885399" y="3022020"/>
            <a:ext cx="6206549" cy="30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8" y="1740007"/>
            <a:ext cx="7905430" cy="4275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Cicn</a:t>
            </a:r>
            <a:r>
              <a:rPr lang="en-US" dirty="0" smtClean="0"/>
              <a:t> plugin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23810" y="2425082"/>
            <a:ext cx="252181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45629" y="2212098"/>
            <a:ext cx="335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Node processing function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713387" y="2694675"/>
            <a:ext cx="423224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45629" y="2491075"/>
            <a:ext cx="293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of the 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749305" y="3200949"/>
            <a:ext cx="1963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51380" y="2997617"/>
            <a:ext cx="354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Runtime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need to initialize it by yourself</a:t>
            </a: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>
            <a:off x="5700750" y="3736194"/>
            <a:ext cx="22448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45629" y="3551528"/>
            <a:ext cx="342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of node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826" y="5923113"/>
            <a:ext cx="706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Let’s take a look to </a:t>
            </a:r>
            <a:r>
              <a:rPr lang="en-US" sz="2400" dirty="0" err="1" smtClean="0">
                <a:solidFill>
                  <a:srgbClr val="FF0000"/>
                </a:solidFill>
              </a:rPr>
              <a:t>icnfwd_node_fn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032867" y="4494527"/>
            <a:ext cx="367647" cy="103694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79074" y="4820363"/>
            <a:ext cx="342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nodes in the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dirty="0" err="1" smtClean="0">
                <a:solidFill>
                  <a:srgbClr val="FF0000"/>
                </a:solidFill>
              </a:rPr>
              <a:t>pp</a:t>
            </a:r>
            <a:r>
              <a:rPr lang="en-US" dirty="0" smtClean="0">
                <a:solidFill>
                  <a:srgbClr val="FF0000"/>
                </a:solidFill>
              </a:rPr>
              <a:t> graph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  <p:bldP spid="21" grpId="0"/>
      <p:bldP spid="21" grpId="1"/>
      <p:bldP spid="24" grpId="0"/>
      <p:bldP spid="24" grpId="1"/>
      <p:bldP spid="3" grpId="0"/>
      <p:bldP spid="20" grpId="0" animBg="1"/>
      <p:bldP spid="20" grpId="1" animBg="1"/>
      <p:bldP spid="22" grpId="0"/>
      <p:bldP spid="2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414"/>
            <a:ext cx="9464729" cy="1325563"/>
          </a:xfrm>
        </p:spPr>
        <p:txBody>
          <a:bodyPr/>
          <a:lstStyle/>
          <a:p>
            <a:r>
              <a:rPr lang="en-US" dirty="0" err="1" smtClean="0"/>
              <a:t>icnfwd</a:t>
            </a:r>
            <a:r>
              <a:rPr lang="en-US" dirty="0" smtClean="0"/>
              <a:t> node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7738" y="3700306"/>
            <a:ext cx="736104" cy="78021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709773" y="3918106"/>
            <a:ext cx="1075103" cy="1300457"/>
            <a:chOff x="6072571" y="1335051"/>
            <a:chExt cx="1290124" cy="1560549"/>
          </a:xfrm>
        </p:grpSpPr>
        <p:sp>
          <p:nvSpPr>
            <p:cNvPr id="7" name="Oval 6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2571" y="1335051"/>
              <a:ext cx="129012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p4-lookup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5511" y="3867742"/>
            <a:ext cx="846643" cy="1394163"/>
            <a:chOff x="5791200" y="1222604"/>
            <a:chExt cx="1015971" cy="1672996"/>
          </a:xfrm>
        </p:grpSpPr>
        <p:sp>
          <p:nvSpPr>
            <p:cNvPr id="10" name="Oval 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5893" y="1222604"/>
              <a:ext cx="73127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error</a:t>
              </a:r>
              <a:endParaRPr lang="en-US" sz="16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6213841" y="3700306"/>
            <a:ext cx="938903" cy="82550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801091" y="2144330"/>
            <a:ext cx="825501" cy="1555976"/>
            <a:chOff x="5791200" y="1028429"/>
            <a:chExt cx="990600" cy="1867171"/>
          </a:xfrm>
        </p:grpSpPr>
        <p:sp>
          <p:nvSpPr>
            <p:cNvPr id="14" name="Oval 1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5310" y="1028429"/>
              <a:ext cx="88824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icnfwd</a:t>
              </a:r>
              <a:endParaRPr lang="en-US" sz="1600" dirty="0"/>
            </a:p>
          </p:txBody>
        </p:sp>
      </p:grpSp>
      <p:sp>
        <p:nvSpPr>
          <p:cNvPr id="19" name="Rounded Rectangle 100"/>
          <p:cNvSpPr>
            <a:spLocks noChangeArrowheads="1"/>
          </p:cNvSpPr>
          <p:nvPr/>
        </p:nvSpPr>
        <p:spPr bwMode="auto">
          <a:xfrm>
            <a:off x="2793999" y="2565739"/>
            <a:ext cx="33020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0" name="Rounded Rectangle 97"/>
          <p:cNvSpPr>
            <a:spLocks noChangeArrowheads="1"/>
          </p:cNvSpPr>
          <p:nvPr/>
        </p:nvSpPr>
        <p:spPr bwMode="auto">
          <a:xfrm>
            <a:off x="2984500" y="26927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Rounded Rectangle 97"/>
          <p:cNvSpPr>
            <a:spLocks noChangeArrowheads="1"/>
          </p:cNvSpPr>
          <p:nvPr/>
        </p:nvSpPr>
        <p:spPr bwMode="auto">
          <a:xfrm>
            <a:off x="3238499" y="26927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2" name="Rounded Rectangle 97"/>
          <p:cNvSpPr>
            <a:spLocks noChangeArrowheads="1"/>
          </p:cNvSpPr>
          <p:nvPr/>
        </p:nvSpPr>
        <p:spPr bwMode="auto">
          <a:xfrm>
            <a:off x="3492499" y="26927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3" name="Rounded Rectangle 97"/>
          <p:cNvSpPr>
            <a:spLocks noChangeArrowheads="1"/>
          </p:cNvSpPr>
          <p:nvPr/>
        </p:nvSpPr>
        <p:spPr bwMode="auto">
          <a:xfrm>
            <a:off x="3746499" y="26927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4000499" y="26927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4254499" y="26927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6" name="Rounded Rectangle 97"/>
          <p:cNvSpPr>
            <a:spLocks noChangeArrowheads="1"/>
          </p:cNvSpPr>
          <p:nvPr/>
        </p:nvSpPr>
        <p:spPr bwMode="auto">
          <a:xfrm>
            <a:off x="4508499" y="26927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7" name="Rounded Rectangle 97"/>
          <p:cNvSpPr>
            <a:spLocks noChangeArrowheads="1"/>
          </p:cNvSpPr>
          <p:nvPr/>
        </p:nvSpPr>
        <p:spPr bwMode="auto">
          <a:xfrm>
            <a:off x="4762499" y="26927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8" name="Rounded Rectangle 97"/>
          <p:cNvSpPr>
            <a:spLocks noChangeArrowheads="1"/>
          </p:cNvSpPr>
          <p:nvPr/>
        </p:nvSpPr>
        <p:spPr bwMode="auto">
          <a:xfrm>
            <a:off x="5460999" y="26927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9" name="Rounded Rectangle 97"/>
          <p:cNvSpPr>
            <a:spLocks noChangeArrowheads="1"/>
          </p:cNvSpPr>
          <p:nvPr/>
        </p:nvSpPr>
        <p:spPr bwMode="auto">
          <a:xfrm>
            <a:off x="5714999" y="26927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6499" y="2692739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8415" y="2081638"/>
            <a:ext cx="588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from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3607870" y="2475026"/>
            <a:ext cx="484094" cy="1730832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76889" y="3508494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_left_from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2500" y="5283907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n_left_to_next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ounded Rectangle 100"/>
          <p:cNvSpPr>
            <a:spLocks noChangeArrowheads="1"/>
          </p:cNvSpPr>
          <p:nvPr/>
        </p:nvSpPr>
        <p:spPr bwMode="auto">
          <a:xfrm>
            <a:off x="2002616" y="4296938"/>
            <a:ext cx="33020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2" name="Rounded Rectangle 97"/>
          <p:cNvSpPr>
            <a:spLocks noChangeArrowheads="1"/>
          </p:cNvSpPr>
          <p:nvPr/>
        </p:nvSpPr>
        <p:spPr bwMode="auto">
          <a:xfrm>
            <a:off x="2193117" y="442393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3" name="Rounded Rectangle 97"/>
          <p:cNvSpPr>
            <a:spLocks noChangeArrowheads="1"/>
          </p:cNvSpPr>
          <p:nvPr/>
        </p:nvSpPr>
        <p:spPr bwMode="auto">
          <a:xfrm>
            <a:off x="2447116" y="442393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4" name="Rounded Rectangle 97"/>
          <p:cNvSpPr>
            <a:spLocks noChangeArrowheads="1"/>
          </p:cNvSpPr>
          <p:nvPr/>
        </p:nvSpPr>
        <p:spPr bwMode="auto">
          <a:xfrm>
            <a:off x="2701116" y="442393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5" name="Rounded Rectangle 97"/>
          <p:cNvSpPr>
            <a:spLocks noChangeArrowheads="1"/>
          </p:cNvSpPr>
          <p:nvPr/>
        </p:nvSpPr>
        <p:spPr bwMode="auto">
          <a:xfrm>
            <a:off x="2955116" y="4423938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3209116" y="4423938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3463116" y="4423938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8" name="Rounded Rectangle 97"/>
          <p:cNvSpPr>
            <a:spLocks noChangeArrowheads="1"/>
          </p:cNvSpPr>
          <p:nvPr/>
        </p:nvSpPr>
        <p:spPr bwMode="auto">
          <a:xfrm>
            <a:off x="3717116" y="4423938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9" name="Rounded Rectangle 97"/>
          <p:cNvSpPr>
            <a:spLocks noChangeArrowheads="1"/>
          </p:cNvSpPr>
          <p:nvPr/>
        </p:nvSpPr>
        <p:spPr bwMode="auto">
          <a:xfrm>
            <a:off x="3971116" y="4423938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0" name="Rounded Rectangle 97"/>
          <p:cNvSpPr>
            <a:spLocks noChangeArrowheads="1"/>
          </p:cNvSpPr>
          <p:nvPr/>
        </p:nvSpPr>
        <p:spPr bwMode="auto">
          <a:xfrm>
            <a:off x="4669616" y="4423938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ounded Rectangle 97"/>
          <p:cNvSpPr>
            <a:spLocks noChangeArrowheads="1"/>
          </p:cNvSpPr>
          <p:nvPr/>
        </p:nvSpPr>
        <p:spPr bwMode="auto">
          <a:xfrm>
            <a:off x="4923616" y="4423938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25116" y="4423938"/>
            <a:ext cx="394503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92699" y="3851725"/>
            <a:ext cx="82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</a:rPr>
              <a:t>t</a:t>
            </a:r>
            <a:r>
              <a:rPr lang="en-US" sz="1600" dirty="0" err="1" smtClean="0">
                <a:solidFill>
                  <a:schemeClr val="accent1"/>
                </a:solidFill>
              </a:rPr>
              <a:t>o_next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459112" y="3908100"/>
            <a:ext cx="3302000" cy="969925"/>
            <a:chOff x="9144000" y="4109132"/>
            <a:chExt cx="3962400" cy="1163908"/>
          </a:xfrm>
          <a:effectLst/>
        </p:grpSpPr>
        <p:sp>
          <p:nvSpPr>
            <p:cNvPr id="65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69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3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4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5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446299" y="4109132"/>
              <a:ext cx="221677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Right Brace 47"/>
          <p:cNvSpPr/>
          <p:nvPr/>
        </p:nvSpPr>
        <p:spPr>
          <a:xfrm rot="5400000">
            <a:off x="3889514" y="4089089"/>
            <a:ext cx="510087" cy="1939115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5933814" y="5415570"/>
            <a:ext cx="15344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ext_index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5497405" y="5097671"/>
            <a:ext cx="508284" cy="39434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1" idx="2"/>
          </p:cNvCxnSpPr>
          <p:nvPr/>
        </p:nvCxnSpPr>
        <p:spPr>
          <a:xfrm>
            <a:off x="2982695" y="2420192"/>
            <a:ext cx="1805" cy="263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207311" y="4129303"/>
            <a:ext cx="1805" cy="263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962889" y="6047932"/>
            <a:ext cx="10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next0=?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9" name="Straight Arrow Connector 78"/>
          <p:cNvCxnSpPr>
            <a:endCxn id="79" idx="3"/>
          </p:cNvCxnSpPr>
          <p:nvPr/>
        </p:nvCxnSpPr>
        <p:spPr>
          <a:xfrm flipH="1">
            <a:off x="6974032" y="6223171"/>
            <a:ext cx="1229399" cy="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203431" y="5900005"/>
            <a:ext cx="212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Hold the </a:t>
            </a:r>
            <a:r>
              <a:rPr lang="en-US" smtClean="0">
                <a:solidFill>
                  <a:schemeClr val="accent1"/>
                </a:solidFill>
              </a:rPr>
              <a:t>actual next node id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49" grpId="0"/>
      <p:bldP spid="63" grpId="0"/>
      <p:bldP spid="48" grpId="0" animBg="1"/>
      <p:bldP spid="97" grpId="0"/>
      <p:bldP spid="78" grpId="0"/>
      <p:bldP spid="8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414"/>
            <a:ext cx="9464729" cy="1325563"/>
          </a:xfrm>
        </p:spPr>
        <p:txBody>
          <a:bodyPr/>
          <a:lstStyle/>
          <a:p>
            <a:r>
              <a:rPr lang="en-US" dirty="0" err="1" smtClean="0"/>
              <a:t>icnfwd</a:t>
            </a:r>
            <a:r>
              <a:rPr lang="en-US" dirty="0" smtClean="0"/>
              <a:t> node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7738" y="3700306"/>
            <a:ext cx="736104" cy="78021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709773" y="3918106"/>
            <a:ext cx="1075103" cy="1300457"/>
            <a:chOff x="6072571" y="1335051"/>
            <a:chExt cx="1290124" cy="1560549"/>
          </a:xfrm>
        </p:grpSpPr>
        <p:sp>
          <p:nvSpPr>
            <p:cNvPr id="7" name="Oval 6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2571" y="1335051"/>
              <a:ext cx="129012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p4-lookup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5511" y="3867742"/>
            <a:ext cx="846643" cy="1394163"/>
            <a:chOff x="5791200" y="1222604"/>
            <a:chExt cx="1015971" cy="1672996"/>
          </a:xfrm>
        </p:grpSpPr>
        <p:sp>
          <p:nvSpPr>
            <p:cNvPr id="10" name="Oval 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5893" y="1222604"/>
              <a:ext cx="73127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error</a:t>
              </a:r>
              <a:endParaRPr lang="en-US" sz="16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6213841" y="3700306"/>
            <a:ext cx="938903" cy="82550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801091" y="2144330"/>
            <a:ext cx="825501" cy="1555976"/>
            <a:chOff x="5791200" y="1028429"/>
            <a:chExt cx="990600" cy="1867171"/>
          </a:xfrm>
        </p:grpSpPr>
        <p:sp>
          <p:nvSpPr>
            <p:cNvPr id="14" name="Oval 1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5310" y="1028429"/>
              <a:ext cx="88824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icnfwd</a:t>
              </a:r>
              <a:endParaRPr lang="en-US" sz="1600" dirty="0"/>
            </a:p>
          </p:txBody>
        </p:sp>
      </p:grpSp>
      <p:sp>
        <p:nvSpPr>
          <p:cNvPr id="19" name="Rounded Rectangle 100"/>
          <p:cNvSpPr>
            <a:spLocks noChangeArrowheads="1"/>
          </p:cNvSpPr>
          <p:nvPr/>
        </p:nvSpPr>
        <p:spPr bwMode="auto">
          <a:xfrm>
            <a:off x="2793600" y="2565741"/>
            <a:ext cx="33012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Rounded Rectangle 97"/>
          <p:cNvSpPr>
            <a:spLocks noChangeArrowheads="1"/>
          </p:cNvSpPr>
          <p:nvPr/>
        </p:nvSpPr>
        <p:spPr bwMode="auto">
          <a:xfrm>
            <a:off x="3238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2" name="Rounded Rectangle 97"/>
          <p:cNvSpPr>
            <a:spLocks noChangeArrowheads="1"/>
          </p:cNvSpPr>
          <p:nvPr/>
        </p:nvSpPr>
        <p:spPr bwMode="auto">
          <a:xfrm>
            <a:off x="3492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3" name="Rounded Rectangle 97"/>
          <p:cNvSpPr>
            <a:spLocks noChangeArrowheads="1"/>
          </p:cNvSpPr>
          <p:nvPr/>
        </p:nvSpPr>
        <p:spPr bwMode="auto">
          <a:xfrm>
            <a:off x="3746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4000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4254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6" name="Rounded Rectangle 97"/>
          <p:cNvSpPr>
            <a:spLocks noChangeArrowheads="1"/>
          </p:cNvSpPr>
          <p:nvPr/>
        </p:nvSpPr>
        <p:spPr bwMode="auto">
          <a:xfrm>
            <a:off x="4508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7" name="Rounded Rectangle 97"/>
          <p:cNvSpPr>
            <a:spLocks noChangeArrowheads="1"/>
          </p:cNvSpPr>
          <p:nvPr/>
        </p:nvSpPr>
        <p:spPr bwMode="auto">
          <a:xfrm>
            <a:off x="47624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8" name="Rounded Rectangle 97"/>
          <p:cNvSpPr>
            <a:spLocks noChangeArrowheads="1"/>
          </p:cNvSpPr>
          <p:nvPr/>
        </p:nvSpPr>
        <p:spPr bwMode="auto">
          <a:xfrm>
            <a:off x="54609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9" name="Rounded Rectangle 97"/>
          <p:cNvSpPr>
            <a:spLocks noChangeArrowheads="1"/>
          </p:cNvSpPr>
          <p:nvPr/>
        </p:nvSpPr>
        <p:spPr bwMode="auto">
          <a:xfrm>
            <a:off x="57149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6499" y="2692741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8557" y="2116517"/>
            <a:ext cx="588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from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3720177" y="2587333"/>
            <a:ext cx="484094" cy="1506217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76889" y="3508494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_left_from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2500" y="5283907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n_left_to_next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ounded Rectangle 100"/>
          <p:cNvSpPr>
            <a:spLocks noChangeArrowheads="1"/>
          </p:cNvSpPr>
          <p:nvPr/>
        </p:nvSpPr>
        <p:spPr bwMode="auto">
          <a:xfrm>
            <a:off x="2002616" y="4296939"/>
            <a:ext cx="33020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2" name="Rounded Rectangle 97"/>
          <p:cNvSpPr>
            <a:spLocks noChangeArrowheads="1"/>
          </p:cNvSpPr>
          <p:nvPr/>
        </p:nvSpPr>
        <p:spPr bwMode="auto">
          <a:xfrm>
            <a:off x="2193117" y="44239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3" name="Rounded Rectangle 97"/>
          <p:cNvSpPr>
            <a:spLocks noChangeArrowheads="1"/>
          </p:cNvSpPr>
          <p:nvPr/>
        </p:nvSpPr>
        <p:spPr bwMode="auto">
          <a:xfrm>
            <a:off x="2447116" y="44239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4" name="Rounded Rectangle 97"/>
          <p:cNvSpPr>
            <a:spLocks noChangeArrowheads="1"/>
          </p:cNvSpPr>
          <p:nvPr/>
        </p:nvSpPr>
        <p:spPr bwMode="auto">
          <a:xfrm>
            <a:off x="2701116" y="44239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5" name="Rounded Rectangle 97"/>
          <p:cNvSpPr>
            <a:spLocks noChangeArrowheads="1"/>
          </p:cNvSpPr>
          <p:nvPr/>
        </p:nvSpPr>
        <p:spPr bwMode="auto">
          <a:xfrm>
            <a:off x="2955116" y="4423939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3209116" y="44239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3463116" y="44239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8" name="Rounded Rectangle 97"/>
          <p:cNvSpPr>
            <a:spLocks noChangeArrowheads="1"/>
          </p:cNvSpPr>
          <p:nvPr/>
        </p:nvSpPr>
        <p:spPr bwMode="auto">
          <a:xfrm>
            <a:off x="3717116" y="44239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9" name="Rounded Rectangle 97"/>
          <p:cNvSpPr>
            <a:spLocks noChangeArrowheads="1"/>
          </p:cNvSpPr>
          <p:nvPr/>
        </p:nvSpPr>
        <p:spPr bwMode="auto">
          <a:xfrm>
            <a:off x="3971116" y="44239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0" name="Rounded Rectangle 97"/>
          <p:cNvSpPr>
            <a:spLocks noChangeArrowheads="1"/>
          </p:cNvSpPr>
          <p:nvPr/>
        </p:nvSpPr>
        <p:spPr bwMode="auto">
          <a:xfrm>
            <a:off x="4669616" y="44239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ounded Rectangle 97"/>
          <p:cNvSpPr>
            <a:spLocks noChangeArrowheads="1"/>
          </p:cNvSpPr>
          <p:nvPr/>
        </p:nvSpPr>
        <p:spPr bwMode="auto">
          <a:xfrm>
            <a:off x="4923616" y="4423939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25116" y="4423939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459112" y="3908100"/>
            <a:ext cx="3302000" cy="969925"/>
            <a:chOff x="9144000" y="4109132"/>
            <a:chExt cx="3962400" cy="1163908"/>
          </a:xfrm>
          <a:effectLst/>
        </p:grpSpPr>
        <p:sp>
          <p:nvSpPr>
            <p:cNvPr id="65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69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3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4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5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446299" y="4109132"/>
              <a:ext cx="221677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417548" y="2689377"/>
            <a:ext cx="58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i0=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4421" y="1688674"/>
            <a:ext cx="17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55511" y="1428382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891616" y="1444063"/>
            <a:ext cx="4163895" cy="44118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33814" y="5415570"/>
            <a:ext cx="15344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ext_index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0" name="Straight Arrow Connector 39"/>
          <p:cNvCxnSpPr>
            <a:endCxn id="7" idx="5"/>
          </p:cNvCxnSpPr>
          <p:nvPr/>
        </p:nvCxnSpPr>
        <p:spPr>
          <a:xfrm flipH="1" flipV="1">
            <a:off x="5497405" y="5097671"/>
            <a:ext cx="508284" cy="39434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60262" y="854529"/>
            <a:ext cx="461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vlib_buffer_t</a:t>
            </a:r>
            <a:r>
              <a:rPr lang="en-US" dirty="0" smtClean="0">
                <a:solidFill>
                  <a:schemeClr val="accent1"/>
                </a:solidFill>
              </a:rPr>
              <a:t> objects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41067" y="1296752"/>
            <a:ext cx="4736395" cy="6563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10763" y="1432426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66015" y="1428382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721267" y="1431810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278020" y="1428614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97"/>
          <p:cNvSpPr>
            <a:spLocks noChangeArrowheads="1"/>
          </p:cNvSpPr>
          <p:nvPr/>
        </p:nvSpPr>
        <p:spPr bwMode="auto">
          <a:xfrm>
            <a:off x="2984500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9050" algn="ctr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3902511" y="4102085"/>
            <a:ext cx="484094" cy="1939115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3238499" y="2398285"/>
            <a:ext cx="1805" cy="26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092699" y="3851725"/>
            <a:ext cx="82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</a:rPr>
              <a:t>t</a:t>
            </a:r>
            <a:r>
              <a:rPr lang="en-US" sz="1600" dirty="0" err="1" smtClean="0">
                <a:solidFill>
                  <a:schemeClr val="accent1"/>
                </a:solidFill>
              </a:rPr>
              <a:t>o_next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3207311" y="4129303"/>
            <a:ext cx="1805" cy="263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 flipH="1" flipV="1">
            <a:off x="4762154" y="287901"/>
            <a:ext cx="812749" cy="4177557"/>
          </a:xfrm>
          <a:prstGeom prst="bentConnector3">
            <a:avLst>
              <a:gd name="adj1" fmla="val 7361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97"/>
          <p:cNvSpPr>
            <a:spLocks noChangeArrowheads="1"/>
          </p:cNvSpPr>
          <p:nvPr/>
        </p:nvSpPr>
        <p:spPr bwMode="auto">
          <a:xfrm>
            <a:off x="2984400" y="269280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9050" algn="ctr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62889" y="6047932"/>
            <a:ext cx="10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next0=?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1941 0.2541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42" grpId="0"/>
      <p:bldP spid="43" grpId="0" animBg="1"/>
      <p:bldP spid="78" grpId="0" animBg="1"/>
      <p:bldP spid="79" grpId="0" animBg="1"/>
      <p:bldP spid="81" grpId="0" animBg="1"/>
      <p:bldP spid="84" grpId="0" animBg="1"/>
      <p:bldP spid="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01091" y="2144330"/>
            <a:ext cx="825501" cy="1555976"/>
            <a:chOff x="5791200" y="1028429"/>
            <a:chExt cx="990600" cy="1867171"/>
          </a:xfrm>
        </p:grpSpPr>
        <p:sp>
          <p:nvSpPr>
            <p:cNvPr id="14" name="Oval 1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5310" y="1028429"/>
              <a:ext cx="88824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icnfwd</a:t>
              </a:r>
              <a:endParaRPr lang="en-US" sz="1600" dirty="0"/>
            </a:p>
          </p:txBody>
        </p:sp>
      </p:grpSp>
      <p:sp>
        <p:nvSpPr>
          <p:cNvPr id="85" name="Rounded Rectangle 100"/>
          <p:cNvSpPr>
            <a:spLocks noChangeArrowheads="1"/>
          </p:cNvSpPr>
          <p:nvPr/>
        </p:nvSpPr>
        <p:spPr bwMode="auto">
          <a:xfrm>
            <a:off x="2793600" y="2565741"/>
            <a:ext cx="33012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28557" y="2116517"/>
            <a:ext cx="588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from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238499" y="2398285"/>
            <a:ext cx="1805" cy="26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 flipH="1" flipV="1">
            <a:off x="4762154" y="287901"/>
            <a:ext cx="812749" cy="4177557"/>
          </a:xfrm>
          <a:prstGeom prst="bentConnector3">
            <a:avLst>
              <a:gd name="adj1" fmla="val 7361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414"/>
            <a:ext cx="9464729" cy="1325563"/>
          </a:xfrm>
        </p:spPr>
        <p:txBody>
          <a:bodyPr/>
          <a:lstStyle/>
          <a:p>
            <a:r>
              <a:rPr lang="en-US" dirty="0" err="1" smtClean="0"/>
              <a:t>icnfwd</a:t>
            </a:r>
            <a:r>
              <a:rPr lang="en-US" dirty="0" smtClean="0"/>
              <a:t> node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7738" y="3700306"/>
            <a:ext cx="736104" cy="78021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709773" y="3918106"/>
            <a:ext cx="1075103" cy="1300457"/>
            <a:chOff x="6072571" y="1335051"/>
            <a:chExt cx="1290124" cy="1560549"/>
          </a:xfrm>
        </p:grpSpPr>
        <p:sp>
          <p:nvSpPr>
            <p:cNvPr id="7" name="Oval 6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2571" y="1335051"/>
              <a:ext cx="129012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p4-lookup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5511" y="3867742"/>
            <a:ext cx="846643" cy="1394163"/>
            <a:chOff x="5791200" y="1222604"/>
            <a:chExt cx="1015971" cy="1672996"/>
          </a:xfrm>
        </p:grpSpPr>
        <p:sp>
          <p:nvSpPr>
            <p:cNvPr id="10" name="Oval 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5893" y="1222604"/>
              <a:ext cx="73127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error</a:t>
              </a:r>
              <a:endParaRPr lang="en-US" sz="16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6213841" y="3700306"/>
            <a:ext cx="938903" cy="82550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97"/>
          <p:cNvSpPr>
            <a:spLocks noChangeArrowheads="1"/>
          </p:cNvSpPr>
          <p:nvPr/>
        </p:nvSpPr>
        <p:spPr bwMode="auto">
          <a:xfrm>
            <a:off x="3238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2" name="Rounded Rectangle 97"/>
          <p:cNvSpPr>
            <a:spLocks noChangeArrowheads="1"/>
          </p:cNvSpPr>
          <p:nvPr/>
        </p:nvSpPr>
        <p:spPr bwMode="auto">
          <a:xfrm>
            <a:off x="3492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3" name="Rounded Rectangle 97"/>
          <p:cNvSpPr>
            <a:spLocks noChangeArrowheads="1"/>
          </p:cNvSpPr>
          <p:nvPr/>
        </p:nvSpPr>
        <p:spPr bwMode="auto">
          <a:xfrm>
            <a:off x="3746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4000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4254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6" name="Rounded Rectangle 97"/>
          <p:cNvSpPr>
            <a:spLocks noChangeArrowheads="1"/>
          </p:cNvSpPr>
          <p:nvPr/>
        </p:nvSpPr>
        <p:spPr bwMode="auto">
          <a:xfrm>
            <a:off x="4508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7" name="Rounded Rectangle 97"/>
          <p:cNvSpPr>
            <a:spLocks noChangeArrowheads="1"/>
          </p:cNvSpPr>
          <p:nvPr/>
        </p:nvSpPr>
        <p:spPr bwMode="auto">
          <a:xfrm>
            <a:off x="47624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8" name="Rounded Rectangle 97"/>
          <p:cNvSpPr>
            <a:spLocks noChangeArrowheads="1"/>
          </p:cNvSpPr>
          <p:nvPr/>
        </p:nvSpPr>
        <p:spPr bwMode="auto">
          <a:xfrm>
            <a:off x="54609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9" name="Rounded Rectangle 97"/>
          <p:cNvSpPr>
            <a:spLocks noChangeArrowheads="1"/>
          </p:cNvSpPr>
          <p:nvPr/>
        </p:nvSpPr>
        <p:spPr bwMode="auto">
          <a:xfrm>
            <a:off x="57149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6499" y="2692741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32" name="Right Brace 31"/>
          <p:cNvSpPr/>
          <p:nvPr/>
        </p:nvSpPr>
        <p:spPr>
          <a:xfrm rot="5400000">
            <a:off x="3720177" y="2587333"/>
            <a:ext cx="484094" cy="1506217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76889" y="3508494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_left_from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ounded Rectangle 100"/>
          <p:cNvSpPr>
            <a:spLocks noChangeArrowheads="1"/>
          </p:cNvSpPr>
          <p:nvPr/>
        </p:nvSpPr>
        <p:spPr bwMode="auto">
          <a:xfrm>
            <a:off x="2002616" y="4296940"/>
            <a:ext cx="33020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2500" y="5283907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n_left_to_next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Rounded Rectangle 97"/>
          <p:cNvSpPr>
            <a:spLocks noChangeArrowheads="1"/>
          </p:cNvSpPr>
          <p:nvPr/>
        </p:nvSpPr>
        <p:spPr bwMode="auto">
          <a:xfrm>
            <a:off x="2193117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3" name="Rounded Rectangle 97"/>
          <p:cNvSpPr>
            <a:spLocks noChangeArrowheads="1"/>
          </p:cNvSpPr>
          <p:nvPr/>
        </p:nvSpPr>
        <p:spPr bwMode="auto">
          <a:xfrm>
            <a:off x="2447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4" name="Rounded Rectangle 97"/>
          <p:cNvSpPr>
            <a:spLocks noChangeArrowheads="1"/>
          </p:cNvSpPr>
          <p:nvPr/>
        </p:nvSpPr>
        <p:spPr bwMode="auto">
          <a:xfrm>
            <a:off x="2701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5" name="Rounded Rectangle 97"/>
          <p:cNvSpPr>
            <a:spLocks noChangeArrowheads="1"/>
          </p:cNvSpPr>
          <p:nvPr/>
        </p:nvSpPr>
        <p:spPr bwMode="auto">
          <a:xfrm>
            <a:off x="2955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34631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8" name="Rounded Rectangle 97"/>
          <p:cNvSpPr>
            <a:spLocks noChangeArrowheads="1"/>
          </p:cNvSpPr>
          <p:nvPr/>
        </p:nvSpPr>
        <p:spPr bwMode="auto">
          <a:xfrm>
            <a:off x="37171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9" name="Rounded Rectangle 97"/>
          <p:cNvSpPr>
            <a:spLocks noChangeArrowheads="1"/>
          </p:cNvSpPr>
          <p:nvPr/>
        </p:nvSpPr>
        <p:spPr bwMode="auto">
          <a:xfrm>
            <a:off x="39711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0" name="Rounded Rectangle 97"/>
          <p:cNvSpPr>
            <a:spLocks noChangeArrowheads="1"/>
          </p:cNvSpPr>
          <p:nvPr/>
        </p:nvSpPr>
        <p:spPr bwMode="auto">
          <a:xfrm>
            <a:off x="46696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ounded Rectangle 97"/>
          <p:cNvSpPr>
            <a:spLocks noChangeArrowheads="1"/>
          </p:cNvSpPr>
          <p:nvPr/>
        </p:nvSpPr>
        <p:spPr bwMode="auto">
          <a:xfrm>
            <a:off x="49236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25116" y="4423940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459112" y="3908100"/>
            <a:ext cx="3302000" cy="969925"/>
            <a:chOff x="9144000" y="4109132"/>
            <a:chExt cx="3962400" cy="1163908"/>
          </a:xfrm>
          <a:effectLst/>
        </p:grpSpPr>
        <p:sp>
          <p:nvSpPr>
            <p:cNvPr id="65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69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3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4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5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446299" y="4109132"/>
              <a:ext cx="221677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417548" y="2689377"/>
            <a:ext cx="58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i0=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4421" y="1688674"/>
            <a:ext cx="17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55511" y="1428382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891616" y="1444063"/>
            <a:ext cx="4163895" cy="44118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33814" y="5415570"/>
            <a:ext cx="15344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ext_index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0" name="Straight Arrow Connector 39"/>
          <p:cNvCxnSpPr>
            <a:endCxn id="7" idx="5"/>
          </p:cNvCxnSpPr>
          <p:nvPr/>
        </p:nvCxnSpPr>
        <p:spPr>
          <a:xfrm flipH="1" flipV="1">
            <a:off x="5497405" y="5097671"/>
            <a:ext cx="508284" cy="39434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60262" y="854529"/>
            <a:ext cx="461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vlib_buffer_t</a:t>
            </a:r>
            <a:r>
              <a:rPr lang="en-US" dirty="0" smtClean="0">
                <a:solidFill>
                  <a:schemeClr val="accent1"/>
                </a:solidFill>
              </a:rPr>
              <a:t> objects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41067" y="1296752"/>
            <a:ext cx="4736395" cy="6563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10763" y="1432426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66015" y="1428382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721267" y="1431810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278020" y="1428614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97"/>
          <p:cNvSpPr>
            <a:spLocks noChangeArrowheads="1"/>
          </p:cNvSpPr>
          <p:nvPr/>
        </p:nvSpPr>
        <p:spPr bwMode="auto">
          <a:xfrm>
            <a:off x="2984500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9050" algn="ctr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4029510" y="4229084"/>
            <a:ext cx="484094" cy="1685117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3209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9050" algn="ctr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65639" y="3877362"/>
            <a:ext cx="82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</a:rPr>
              <a:t>t</a:t>
            </a:r>
            <a:r>
              <a:rPr lang="en-US" sz="1600" dirty="0" err="1" smtClean="0">
                <a:solidFill>
                  <a:schemeClr val="accent1"/>
                </a:solidFill>
              </a:rPr>
              <a:t>o_next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480251" y="4154940"/>
            <a:ext cx="1805" cy="263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962889" y="6047932"/>
            <a:ext cx="10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next0=?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>
            <a:stCxn id="88" idx="1"/>
            <a:endCxn id="7" idx="5"/>
          </p:cNvCxnSpPr>
          <p:nvPr/>
        </p:nvCxnSpPr>
        <p:spPr>
          <a:xfrm flipH="1" flipV="1">
            <a:off x="5497405" y="5097671"/>
            <a:ext cx="465484" cy="113492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01091" y="2144330"/>
            <a:ext cx="825501" cy="1555976"/>
            <a:chOff x="5791200" y="1028429"/>
            <a:chExt cx="990600" cy="1867171"/>
          </a:xfrm>
        </p:grpSpPr>
        <p:sp>
          <p:nvSpPr>
            <p:cNvPr id="14" name="Oval 1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5310" y="1028429"/>
              <a:ext cx="88824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icnfwd</a:t>
              </a:r>
              <a:endParaRPr lang="en-US" sz="1600" dirty="0"/>
            </a:p>
          </p:txBody>
        </p:sp>
      </p:grpSp>
      <p:sp>
        <p:nvSpPr>
          <p:cNvPr id="85" name="Rounded Rectangle 100"/>
          <p:cNvSpPr>
            <a:spLocks noChangeArrowheads="1"/>
          </p:cNvSpPr>
          <p:nvPr/>
        </p:nvSpPr>
        <p:spPr bwMode="auto">
          <a:xfrm>
            <a:off x="2793600" y="2565741"/>
            <a:ext cx="33012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28557" y="2116517"/>
            <a:ext cx="588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from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238499" y="2398285"/>
            <a:ext cx="1805" cy="26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 flipH="1" flipV="1">
            <a:off x="4762154" y="287901"/>
            <a:ext cx="812749" cy="4177557"/>
          </a:xfrm>
          <a:prstGeom prst="bentConnector3">
            <a:avLst>
              <a:gd name="adj1" fmla="val 7361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414"/>
            <a:ext cx="9464729" cy="1325563"/>
          </a:xfrm>
        </p:spPr>
        <p:txBody>
          <a:bodyPr/>
          <a:lstStyle/>
          <a:p>
            <a:r>
              <a:rPr lang="en-US" dirty="0" smtClean="0"/>
              <a:t>Wrong speculation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7738" y="3700306"/>
            <a:ext cx="736104" cy="78021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709773" y="3918106"/>
            <a:ext cx="1075103" cy="1300457"/>
            <a:chOff x="6072571" y="1335051"/>
            <a:chExt cx="1290124" cy="1560549"/>
          </a:xfrm>
        </p:grpSpPr>
        <p:sp>
          <p:nvSpPr>
            <p:cNvPr id="7" name="Oval 6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2571" y="1335051"/>
              <a:ext cx="1290124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p4-lookup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5511" y="3867742"/>
            <a:ext cx="846643" cy="1394163"/>
            <a:chOff x="5791200" y="1222604"/>
            <a:chExt cx="1015971" cy="1672996"/>
          </a:xfrm>
        </p:grpSpPr>
        <p:sp>
          <p:nvSpPr>
            <p:cNvPr id="10" name="Oval 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5893" y="1222604"/>
              <a:ext cx="731278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error</a:t>
              </a:r>
              <a:endParaRPr lang="en-US" sz="16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6213841" y="3700306"/>
            <a:ext cx="938903" cy="825500"/>
          </a:xfrm>
          <a:prstGeom prst="straightConnector1">
            <a:avLst/>
          </a:prstGeom>
          <a:ln>
            <a:solidFill>
              <a:srgbClr val="2B2929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97"/>
          <p:cNvSpPr>
            <a:spLocks noChangeArrowheads="1"/>
          </p:cNvSpPr>
          <p:nvPr/>
        </p:nvSpPr>
        <p:spPr bwMode="auto">
          <a:xfrm>
            <a:off x="3238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2" name="Rounded Rectangle 97"/>
          <p:cNvSpPr>
            <a:spLocks noChangeArrowheads="1"/>
          </p:cNvSpPr>
          <p:nvPr/>
        </p:nvSpPr>
        <p:spPr bwMode="auto">
          <a:xfrm>
            <a:off x="3492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3" name="Rounded Rectangle 97"/>
          <p:cNvSpPr>
            <a:spLocks noChangeArrowheads="1"/>
          </p:cNvSpPr>
          <p:nvPr/>
        </p:nvSpPr>
        <p:spPr bwMode="auto">
          <a:xfrm>
            <a:off x="3746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4000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4254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6" name="Rounded Rectangle 97"/>
          <p:cNvSpPr>
            <a:spLocks noChangeArrowheads="1"/>
          </p:cNvSpPr>
          <p:nvPr/>
        </p:nvSpPr>
        <p:spPr bwMode="auto">
          <a:xfrm>
            <a:off x="4508499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7" name="Rounded Rectangle 97"/>
          <p:cNvSpPr>
            <a:spLocks noChangeArrowheads="1"/>
          </p:cNvSpPr>
          <p:nvPr/>
        </p:nvSpPr>
        <p:spPr bwMode="auto">
          <a:xfrm>
            <a:off x="47624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8" name="Rounded Rectangle 97"/>
          <p:cNvSpPr>
            <a:spLocks noChangeArrowheads="1"/>
          </p:cNvSpPr>
          <p:nvPr/>
        </p:nvSpPr>
        <p:spPr bwMode="auto">
          <a:xfrm>
            <a:off x="54609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9" name="Rounded Rectangle 97"/>
          <p:cNvSpPr>
            <a:spLocks noChangeArrowheads="1"/>
          </p:cNvSpPr>
          <p:nvPr/>
        </p:nvSpPr>
        <p:spPr bwMode="auto">
          <a:xfrm>
            <a:off x="5714999" y="2692741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6499" y="2692741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32" name="Right Brace 31"/>
          <p:cNvSpPr/>
          <p:nvPr/>
        </p:nvSpPr>
        <p:spPr>
          <a:xfrm rot="5400000">
            <a:off x="3720177" y="2587333"/>
            <a:ext cx="484094" cy="1506217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76889" y="3508494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_left_from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ounded Rectangle 100"/>
          <p:cNvSpPr>
            <a:spLocks noChangeArrowheads="1"/>
          </p:cNvSpPr>
          <p:nvPr/>
        </p:nvSpPr>
        <p:spPr bwMode="auto">
          <a:xfrm>
            <a:off x="2002616" y="4296940"/>
            <a:ext cx="3302000" cy="647701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2500" y="5283907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n_left_to_next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Rounded Rectangle 97"/>
          <p:cNvSpPr>
            <a:spLocks noChangeArrowheads="1"/>
          </p:cNvSpPr>
          <p:nvPr/>
        </p:nvSpPr>
        <p:spPr bwMode="auto">
          <a:xfrm>
            <a:off x="2193117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3" name="Rounded Rectangle 97"/>
          <p:cNvSpPr>
            <a:spLocks noChangeArrowheads="1"/>
          </p:cNvSpPr>
          <p:nvPr/>
        </p:nvSpPr>
        <p:spPr bwMode="auto">
          <a:xfrm>
            <a:off x="2447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4" name="Rounded Rectangle 97"/>
          <p:cNvSpPr>
            <a:spLocks noChangeArrowheads="1"/>
          </p:cNvSpPr>
          <p:nvPr/>
        </p:nvSpPr>
        <p:spPr bwMode="auto">
          <a:xfrm>
            <a:off x="2701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5" name="Rounded Rectangle 97"/>
          <p:cNvSpPr>
            <a:spLocks noChangeArrowheads="1"/>
          </p:cNvSpPr>
          <p:nvPr/>
        </p:nvSpPr>
        <p:spPr bwMode="auto">
          <a:xfrm>
            <a:off x="2955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34631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8" name="Rounded Rectangle 97"/>
          <p:cNvSpPr>
            <a:spLocks noChangeArrowheads="1"/>
          </p:cNvSpPr>
          <p:nvPr/>
        </p:nvSpPr>
        <p:spPr bwMode="auto">
          <a:xfrm>
            <a:off x="37171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9" name="Rounded Rectangle 97"/>
          <p:cNvSpPr>
            <a:spLocks noChangeArrowheads="1"/>
          </p:cNvSpPr>
          <p:nvPr/>
        </p:nvSpPr>
        <p:spPr bwMode="auto">
          <a:xfrm>
            <a:off x="39711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0" name="Rounded Rectangle 97"/>
          <p:cNvSpPr>
            <a:spLocks noChangeArrowheads="1"/>
          </p:cNvSpPr>
          <p:nvPr/>
        </p:nvSpPr>
        <p:spPr bwMode="auto">
          <a:xfrm>
            <a:off x="46696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1" name="Rounded Rectangle 97"/>
          <p:cNvSpPr>
            <a:spLocks noChangeArrowheads="1"/>
          </p:cNvSpPr>
          <p:nvPr/>
        </p:nvSpPr>
        <p:spPr bwMode="auto">
          <a:xfrm>
            <a:off x="4923616" y="442394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25116" y="4423940"/>
            <a:ext cx="394503" cy="446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6"/>
                </a:solidFill>
              </a:rPr>
              <a:t>…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459112" y="3908100"/>
            <a:ext cx="3302000" cy="969925"/>
            <a:chOff x="9144000" y="4109132"/>
            <a:chExt cx="3962400" cy="1163908"/>
          </a:xfrm>
          <a:effectLst/>
        </p:grpSpPr>
        <p:sp>
          <p:nvSpPr>
            <p:cNvPr id="65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6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7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solidFill>
              <a:srgbClr val="00B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8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69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0" name="Rounded Rectangle 69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2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3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4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5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noFill/>
            <a:ln w="127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accent6"/>
                  </a:solidFill>
                </a:rPr>
                <a:t>…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446299" y="4109132"/>
              <a:ext cx="221677" cy="406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417548" y="2689377"/>
            <a:ext cx="58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i0=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4421" y="1688674"/>
            <a:ext cx="17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55511" y="1428382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891616" y="1444063"/>
            <a:ext cx="4163895" cy="44118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33814" y="5415570"/>
            <a:ext cx="15344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ext_index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0" name="Straight Arrow Connector 39"/>
          <p:cNvCxnSpPr>
            <a:endCxn id="7" idx="5"/>
          </p:cNvCxnSpPr>
          <p:nvPr/>
        </p:nvCxnSpPr>
        <p:spPr>
          <a:xfrm flipH="1" flipV="1">
            <a:off x="5497405" y="5097671"/>
            <a:ext cx="508284" cy="39434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60262" y="854529"/>
            <a:ext cx="461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vlib_buffer_t</a:t>
            </a:r>
            <a:r>
              <a:rPr lang="en-US" dirty="0" smtClean="0">
                <a:solidFill>
                  <a:schemeClr val="accent1"/>
                </a:solidFill>
              </a:rPr>
              <a:t> objects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41067" y="1296752"/>
            <a:ext cx="4736395" cy="6563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10763" y="1432426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66015" y="1428382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721267" y="1431810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278020" y="1428614"/>
            <a:ext cx="403592" cy="45161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97"/>
          <p:cNvSpPr>
            <a:spLocks noChangeArrowheads="1"/>
          </p:cNvSpPr>
          <p:nvPr/>
        </p:nvSpPr>
        <p:spPr bwMode="auto">
          <a:xfrm>
            <a:off x="2984500" y="2692741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9050" algn="ctr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  <a:defRPr/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4029510" y="4229084"/>
            <a:ext cx="484094" cy="1685117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3209116" y="4423940"/>
            <a:ext cx="190500" cy="381001"/>
          </a:xfrm>
          <a:prstGeom prst="roundRect">
            <a:avLst>
              <a:gd name="adj" fmla="val 6898"/>
            </a:avLst>
          </a:prstGeom>
          <a:solidFill>
            <a:srgbClr val="00B050"/>
          </a:solidFill>
          <a:ln w="19050" algn="ctr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65639" y="3877362"/>
            <a:ext cx="82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</a:rPr>
              <a:t>t</a:t>
            </a:r>
            <a:r>
              <a:rPr lang="en-US" sz="1600" dirty="0" err="1" smtClean="0">
                <a:solidFill>
                  <a:schemeClr val="accent1"/>
                </a:solidFill>
              </a:rPr>
              <a:t>o_next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480251" y="4154940"/>
            <a:ext cx="1805" cy="263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>
            <a:spLocks noChangeArrowheads="1"/>
          </p:cNvSpPr>
          <p:nvPr/>
        </p:nvSpPr>
        <p:spPr bwMode="auto">
          <a:xfrm>
            <a:off x="3207600" y="4424400"/>
            <a:ext cx="190500" cy="381001"/>
          </a:xfrm>
          <a:prstGeom prst="roundRect">
            <a:avLst>
              <a:gd name="adj" fmla="val 6898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square" lIns="0" tIns="0" rIns="0" bIns="0" anchor="ctr" anchorCtr="1"/>
          <a:lstStyle/>
          <a:p>
            <a:pPr fontAlgn="base">
              <a:lnSpc>
                <a:spcPct val="95000"/>
              </a:lnSpc>
            </a:pPr>
            <a:endParaRPr lang="en-US" b="1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cxnSp>
        <p:nvCxnSpPr>
          <p:cNvPr id="4" name="Straight Arrow Connector 3"/>
          <p:cNvCxnSpPr>
            <a:endCxn id="10" idx="3"/>
          </p:cNvCxnSpPr>
          <p:nvPr/>
        </p:nvCxnSpPr>
        <p:spPr>
          <a:xfrm flipV="1">
            <a:off x="6841067" y="5141013"/>
            <a:ext cx="335336" cy="2745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477325" y="5218563"/>
            <a:ext cx="16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n_left_to_next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0" name="Right Brace 89"/>
          <p:cNvSpPr/>
          <p:nvPr/>
        </p:nvSpPr>
        <p:spPr>
          <a:xfrm rot="5400000">
            <a:off x="9250170" y="3927905"/>
            <a:ext cx="484094" cy="2156788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305755" y="3812305"/>
            <a:ext cx="827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</a:rPr>
              <a:t>t</a:t>
            </a:r>
            <a:r>
              <a:rPr lang="en-US" sz="1600" dirty="0" err="1" smtClean="0">
                <a:solidFill>
                  <a:schemeClr val="accent1"/>
                </a:solidFill>
              </a:rPr>
              <a:t>o_next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420367" y="4089883"/>
            <a:ext cx="1805" cy="263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62889" y="6047932"/>
            <a:ext cx="10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next0=?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4" name="Straight Arrow Connector 93"/>
          <p:cNvCxnSpPr>
            <a:stCxn id="93" idx="3"/>
            <a:endCxn id="10" idx="3"/>
          </p:cNvCxnSpPr>
          <p:nvPr/>
        </p:nvCxnSpPr>
        <p:spPr>
          <a:xfrm flipV="1">
            <a:off x="6974032" y="5141013"/>
            <a:ext cx="202371" cy="109158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40586 -0.0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 animBg="1"/>
      <p:bldP spid="56" grpId="0" animBg="1"/>
      <p:bldP spid="82" grpId="0"/>
      <p:bldP spid="88" grpId="0" animBg="1"/>
      <p:bldP spid="89" grpId="0"/>
      <p:bldP spid="90" grpId="0" animBg="1"/>
      <p:bldP spid="9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8" y="1740007"/>
            <a:ext cx="7905430" cy="4275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Cicn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25" name="Right Brace 24"/>
          <p:cNvSpPr/>
          <p:nvPr/>
        </p:nvSpPr>
        <p:spPr>
          <a:xfrm>
            <a:off x="7344300" y="3817184"/>
            <a:ext cx="267845" cy="52621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692155" y="4083401"/>
            <a:ext cx="196324" cy="6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88479" y="3874334"/>
            <a:ext cx="342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Errors handling (counters)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/>
      <p:bldP spid="29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VPP_INIT_FUNCTION</a:t>
            </a:r>
          </a:p>
          <a:p>
            <a:pPr lvl="1"/>
            <a:r>
              <a:rPr lang="en-US" dirty="0" smtClean="0"/>
              <a:t>Function that is called during VPP initialization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VPP_REGISTER_PLUGIN</a:t>
            </a:r>
          </a:p>
          <a:p>
            <a:pPr lvl="1"/>
            <a:r>
              <a:rPr lang="en-US" dirty="0" smtClean="0"/>
              <a:t>Required to guarantee that your plugin is actually a VPP plugin</a:t>
            </a:r>
            <a:br>
              <a:rPr lang="en-US" dirty="0" smtClean="0"/>
            </a:br>
            <a:r>
              <a:rPr lang="mr-IN" dirty="0" smtClean="0"/>
              <a:t>…</a:t>
            </a:r>
            <a:r>
              <a:rPr lang="en-US" dirty="0"/>
              <a:t>a</a:t>
            </a:r>
            <a:r>
              <a:rPr lang="en-US" dirty="0" smtClean="0"/>
              <a:t>nd not a library copied by mistake in /</a:t>
            </a:r>
            <a:r>
              <a:rPr lang="en-US" dirty="0" err="1" smtClean="0"/>
              <a:t>usr</a:t>
            </a:r>
            <a:r>
              <a:rPr lang="en-US" dirty="0" smtClean="0"/>
              <a:t>/lib/</a:t>
            </a:r>
            <a:r>
              <a:rPr lang="en-US" dirty="0" err="1" smtClean="0"/>
              <a:t>vpp_plugins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VPP structures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&amp; Implement your node(s)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Insert your node(s) in the </a:t>
            </a:r>
            <a:r>
              <a:rPr lang="en-US" dirty="0" err="1" smtClean="0">
                <a:solidFill>
                  <a:schemeClr val="tx1"/>
                </a:solidFill>
              </a:rPr>
              <a:t>vlib_graph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 and install your plugin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7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Multiparty: Broad Membership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fdio_cis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7" y="1507311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69" y="1413820"/>
            <a:ext cx="2667000" cy="1638300"/>
          </a:xfrm>
          <a:prstGeom prst="rect">
            <a:avLst/>
          </a:prstGeom>
        </p:spPr>
      </p:pic>
      <p:pic>
        <p:nvPicPr>
          <p:cNvPr id="11" name="Picture 10" descr="comcas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1" y="3421945"/>
            <a:ext cx="2105238" cy="1293218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51" y="3964967"/>
            <a:ext cx="1963539" cy="1206174"/>
          </a:xfrm>
          <a:prstGeom prst="rect">
            <a:avLst/>
          </a:prstGeom>
        </p:spPr>
      </p:pic>
      <p:pic>
        <p:nvPicPr>
          <p:cNvPr id="15" name="Picture 14" descr="fdio_huawe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27" y="3135626"/>
            <a:ext cx="2667000" cy="1638300"/>
          </a:xfrm>
          <a:prstGeom prst="rect">
            <a:avLst/>
          </a:prstGeom>
        </p:spPr>
      </p:pic>
      <p:pic>
        <p:nvPicPr>
          <p:cNvPr id="16" name="Picture 15" descr="fdio_brocad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2" y="4659614"/>
            <a:ext cx="2105238" cy="1293218"/>
          </a:xfrm>
          <a:prstGeom prst="rect">
            <a:avLst/>
          </a:prstGeom>
        </p:spPr>
      </p:pic>
      <p:pic>
        <p:nvPicPr>
          <p:cNvPr id="17" name="Picture 16" descr="fdio_caviu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62" y="2704619"/>
            <a:ext cx="2105239" cy="1293218"/>
          </a:xfrm>
          <a:prstGeom prst="rect">
            <a:avLst/>
          </a:prstGeom>
        </p:spPr>
      </p:pic>
      <p:pic>
        <p:nvPicPr>
          <p:cNvPr id="18" name="Picture 17" descr="fdio_inocyb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558" y="4659614"/>
            <a:ext cx="1987641" cy="1220979"/>
          </a:xfrm>
          <a:prstGeom prst="rect">
            <a:avLst/>
          </a:prstGeom>
        </p:spPr>
      </p:pic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48" y="1297589"/>
            <a:ext cx="2667000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0" y="1507311"/>
            <a:ext cx="2667000" cy="1638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4660" y="1185721"/>
            <a:ext cx="0" cy="49300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2372" y="1165754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Service Providers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2898" y="1193528"/>
            <a:ext cx="184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Network Vendors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66721" y="1124873"/>
            <a:ext cx="144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Chip Vendors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627963" y="1096248"/>
            <a:ext cx="0" cy="49300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53586" y="3852007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Integrators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87" y="3007593"/>
            <a:ext cx="2399882" cy="1099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68" y="4213727"/>
            <a:ext cx="2288120" cy="140555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8718730" y="3740697"/>
            <a:ext cx="26669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your node to VPP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irect all the packets from one interface</a:t>
            </a:r>
          </a:p>
          <a:p>
            <a:pPr lvl="1"/>
            <a:r>
              <a:rPr lang="en-US" dirty="0" err="1"/>
              <a:t>vnet_hw_interface_rx_redirect_to_node</a:t>
            </a:r>
            <a:r>
              <a:rPr lang="en-US" dirty="0"/>
              <a:t> (</a:t>
            </a:r>
            <a:r>
              <a:rPr lang="en-US" dirty="0" err="1"/>
              <a:t>vnet_main</a:t>
            </a:r>
            <a:r>
              <a:rPr lang="en-US" dirty="0"/>
              <a:t>, </a:t>
            </a:r>
            <a:r>
              <a:rPr lang="en-US" dirty="0" err="1"/>
              <a:t>hw_if_index</a:t>
            </a:r>
            <a:r>
              <a:rPr lang="en-US" dirty="0"/>
              <a:t>, </a:t>
            </a:r>
            <a:r>
              <a:rPr lang="en-US" dirty="0" err="1"/>
              <a:t>my_graph_node.index</a:t>
            </a:r>
            <a:r>
              <a:rPr lang="en-US" dirty="0"/>
              <a:t> /* redirect to </a:t>
            </a:r>
            <a:r>
              <a:rPr lang="en-US" dirty="0" err="1"/>
              <a:t>my_graph_node</a:t>
            </a:r>
            <a:r>
              <a:rPr lang="en-US" dirty="0"/>
              <a:t> </a:t>
            </a:r>
            <a:r>
              <a:rPr lang="en-US" dirty="0" smtClean="0"/>
              <a:t>*/);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apture packets with a particular </a:t>
            </a:r>
            <a:r>
              <a:rPr lang="en-US" dirty="0" err="1" smtClean="0"/>
              <a:t>ethertype</a:t>
            </a:r>
            <a:endParaRPr lang="en-US" dirty="0" smtClean="0"/>
          </a:p>
          <a:p>
            <a:pPr lvl="1"/>
            <a:r>
              <a:rPr lang="en-US" dirty="0" err="1"/>
              <a:t>ethernet_register_input_type</a:t>
            </a:r>
            <a:r>
              <a:rPr lang="en-US" dirty="0"/>
              <a:t> (</a:t>
            </a:r>
            <a:r>
              <a:rPr lang="en-US" dirty="0" err="1"/>
              <a:t>vm</a:t>
            </a:r>
            <a:r>
              <a:rPr lang="en-US" dirty="0"/>
              <a:t>, ETHERNET_TYPE_CDP, </a:t>
            </a:r>
            <a:r>
              <a:rPr lang="en-US" dirty="0" err="1"/>
              <a:t>cdp_input_node.index</a:t>
            </a:r>
            <a:r>
              <a:rPr lang="en-US" dirty="0" smtClean="0"/>
              <a:t>);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or-us packet for new protocol on top of IP</a:t>
            </a:r>
          </a:p>
          <a:p>
            <a:pPr lvl="1"/>
            <a:r>
              <a:rPr lang="en-US" dirty="0"/>
              <a:t>ip4_register_protocol (IP_PROTOCOL_GRE, </a:t>
            </a:r>
            <a:r>
              <a:rPr lang="en-US" dirty="0" err="1"/>
              <a:t>gre_input_node.index</a:t>
            </a:r>
            <a:r>
              <a:rPr lang="en-US" dirty="0" smtClean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45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your node to VPP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ip</a:t>
            </a:r>
            <a:r>
              <a:rPr lang="en-US" dirty="0" smtClean="0"/>
              <a:t>-for-us packet sent to a specific UDP port</a:t>
            </a:r>
          </a:p>
          <a:p>
            <a:pPr lvl="1"/>
            <a:r>
              <a:rPr lang="en-US" dirty="0" err="1"/>
              <a:t>udp_register_dst_port</a:t>
            </a:r>
            <a:r>
              <a:rPr lang="en-US" dirty="0"/>
              <a:t> (</a:t>
            </a:r>
            <a:r>
              <a:rPr lang="en-US" dirty="0" err="1"/>
              <a:t>vm</a:t>
            </a:r>
            <a:r>
              <a:rPr lang="en-US" dirty="0"/>
              <a:t>, </a:t>
            </a:r>
            <a:r>
              <a:rPr lang="en-US" dirty="0" err="1"/>
              <a:t>UDP_DST_PORT_vxlan</a:t>
            </a:r>
            <a:r>
              <a:rPr lang="en-US" dirty="0"/>
              <a:t>, </a:t>
            </a:r>
            <a:r>
              <a:rPr lang="en-US" dirty="0" err="1"/>
              <a:t>vxlan_input_node.index</a:t>
            </a:r>
            <a:r>
              <a:rPr lang="en-US" dirty="0"/>
              <a:t>, 1 /* is_ip4 </a:t>
            </a:r>
            <a:r>
              <a:rPr lang="en-US" dirty="0" smtClean="0"/>
              <a:t>*/);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d</a:t>
            </a:r>
            <a:r>
              <a:rPr lang="en-US" dirty="0" smtClean="0"/>
              <a:t>irect all packets from one </a:t>
            </a:r>
            <a:r>
              <a:rPr lang="en-US" dirty="0" err="1" smtClean="0"/>
              <a:t>ip</a:t>
            </a:r>
            <a:r>
              <a:rPr lang="en-US" dirty="0" smtClean="0"/>
              <a:t> prefix</a:t>
            </a:r>
          </a:p>
          <a:p>
            <a:pPr lvl="1"/>
            <a:r>
              <a:rPr lang="en-US" dirty="0" smtClean="0"/>
              <a:t>Create your own Data Path Object (i.e. result of a FIB lookup)</a:t>
            </a:r>
          </a:p>
        </p:txBody>
      </p:sp>
    </p:spTree>
    <p:extLst>
      <p:ext uri="{BB962C8B-B14F-4D97-AF65-F5344CB8AC3E}">
        <p14:creationId xmlns:p14="http://schemas.microsoft.com/office/powerpoint/2010/main" val="2219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VPP structures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&amp; Implement your node(s)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Insert your node(s) in the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vlib_graph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Compile and install your plugin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7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your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VPP provides </a:t>
            </a:r>
            <a:r>
              <a:rPr lang="en-US" dirty="0" err="1" smtClean="0">
                <a:solidFill>
                  <a:schemeClr val="tx1"/>
                </a:solidFill>
              </a:rPr>
              <a:t>Automake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Autoconf</a:t>
            </a:r>
            <a:r>
              <a:rPr lang="en-US" dirty="0" smtClean="0">
                <a:solidFill>
                  <a:schemeClr val="tx1"/>
                </a:solidFill>
              </a:rPr>
              <a:t> examples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Install </a:t>
            </a:r>
            <a:r>
              <a:rPr lang="en-US" dirty="0" err="1" smtClean="0">
                <a:solidFill>
                  <a:schemeClr val="tx1"/>
                </a:solidFill>
              </a:rPr>
              <a:t>vpp</a:t>
            </a:r>
            <a:r>
              <a:rPr lang="en-US" dirty="0" smtClean="0">
                <a:solidFill>
                  <a:schemeClr val="tx1"/>
                </a:solidFill>
              </a:rPr>
              <a:t>-dev and move to </a:t>
            </a:r>
            <a:r>
              <a:rPr lang="en-US" dirty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/share/doc/</a:t>
            </a:r>
            <a:r>
              <a:rPr lang="en-US" dirty="0" err="1" smtClean="0"/>
              <a:t>vpp</a:t>
            </a:r>
            <a:r>
              <a:rPr lang="en-US" dirty="0" smtClean="0"/>
              <a:t>/examples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Adapting </a:t>
            </a:r>
            <a:r>
              <a:rPr lang="en-US" dirty="0" err="1" smtClean="0">
                <a:solidFill>
                  <a:schemeClr val="tx1"/>
                </a:solidFill>
              </a:rPr>
              <a:t>Makefile.am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sample.am</a:t>
            </a:r>
            <a:r>
              <a:rPr lang="en-US" dirty="0" smtClean="0">
                <a:solidFill>
                  <a:schemeClr val="tx1"/>
                </a:solidFill>
              </a:rPr>
              <a:t> is trivial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Compile </a:t>
            </a:r>
            <a:r>
              <a:rPr lang="en-US" dirty="0" err="1" smtClean="0">
                <a:solidFill>
                  <a:schemeClr val="tx1"/>
                </a:solidFill>
              </a:rPr>
              <a:t>cicn</a:t>
            </a:r>
            <a:r>
              <a:rPr lang="en-US" dirty="0" smtClean="0">
                <a:solidFill>
                  <a:schemeClr val="tx1"/>
                </a:solidFill>
              </a:rPr>
              <a:t>-plugin: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22" y="4784207"/>
            <a:ext cx="6431845" cy="20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80717"/>
            <a:ext cx="8009965" cy="124823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Marcel Enguehard</a:t>
            </a:r>
          </a:p>
          <a:p>
            <a:pPr algn="l"/>
            <a:r>
              <a:rPr lang="en-US" dirty="0" smtClean="0"/>
              <a:t>ACM ICN Conference </a:t>
            </a:r>
            <a:r>
              <a:rPr lang="mr-IN" dirty="0" smtClean="0"/>
              <a:t>–</a:t>
            </a:r>
            <a:r>
              <a:rPr lang="en-US" dirty="0" smtClean="0"/>
              <a:t> CICN tutorial</a:t>
            </a:r>
          </a:p>
          <a:p>
            <a:pPr algn="l"/>
            <a:r>
              <a:rPr lang="en-US" dirty="0" smtClean="0"/>
              <a:t>September 26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vICN</a:t>
            </a:r>
            <a:r>
              <a:rPr lang="en-US" dirty="0"/>
              <a:t>: configuration, management and control of an virtual ICN network</a:t>
            </a:r>
          </a:p>
        </p:txBody>
      </p:sp>
    </p:spTree>
    <p:extLst>
      <p:ext uri="{BB962C8B-B14F-4D97-AF65-F5344CB8AC3E}">
        <p14:creationId xmlns:p14="http://schemas.microsoft.com/office/powerpoint/2010/main" val="17909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vICN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Unified framework for network deployment, management and monitoring</a:t>
            </a:r>
          </a:p>
          <a:p>
            <a:endParaRPr lang="en-US" dirty="0"/>
          </a:p>
          <a:p>
            <a:r>
              <a:rPr lang="en-US" dirty="0" smtClean="0"/>
              <a:t>Integrates all the tools of the CICN </a:t>
            </a:r>
            <a:r>
              <a:rPr lang="en-US" dirty="0" err="1" smtClean="0"/>
              <a:t>fd.io</a:t>
            </a:r>
            <a:r>
              <a:rPr lang="en-US" dirty="0" smtClean="0"/>
              <a:t> suite</a:t>
            </a:r>
          </a:p>
          <a:p>
            <a:endParaRPr lang="en-US" dirty="0"/>
          </a:p>
          <a:p>
            <a:r>
              <a:rPr lang="en-US" dirty="0" smtClean="0"/>
              <a:t>Provides an API to easily to bootstrap ICN deployments and get meaningful telemetry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at a glance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937" y="3191208"/>
            <a:ext cx="758873" cy="830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105" y="1007217"/>
            <a:ext cx="926783" cy="8248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609516" y="134279"/>
            <a:ext cx="4242003" cy="1243603"/>
          </a:xfrm>
          <a:prstGeom prst="wedgeEllipseCallout">
            <a:avLst>
              <a:gd name="adj1" fmla="val -49247"/>
              <a:gd name="adj2" fmla="val 4027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want to deploy and monitor a network model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5967" y="1507930"/>
            <a:ext cx="3366320" cy="1305719"/>
          </a:xfrm>
          <a:prstGeom prst="wedgeEllipseCallout">
            <a:avLst>
              <a:gd name="adj1" fmla="val 25350"/>
              <a:gd name="adj2" fmla="val 715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know how things 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17" y="2717056"/>
            <a:ext cx="1103376" cy="110337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540934" y="2740527"/>
            <a:ext cx="3487541" cy="1243603"/>
          </a:xfrm>
          <a:prstGeom prst="wedgeEllipseCallout">
            <a:avLst>
              <a:gd name="adj1" fmla="val -61014"/>
              <a:gd name="adj2" fmla="val 237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have some infrastructure you can use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442267" y="4773206"/>
            <a:ext cx="3739316" cy="1938180"/>
            <a:chOff x="2239851" y="3233368"/>
            <a:chExt cx="3653814" cy="18938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5072" y="4030135"/>
              <a:ext cx="461096" cy="53633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4481" y="4041155"/>
              <a:ext cx="461096" cy="536331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3345577" y="4309321"/>
              <a:ext cx="757290" cy="281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102867" y="4279431"/>
              <a:ext cx="685072" cy="311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45577" y="4279431"/>
              <a:ext cx="1442362" cy="29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loud 15"/>
            <p:cNvSpPr/>
            <p:nvPr/>
          </p:nvSpPr>
          <p:spPr>
            <a:xfrm>
              <a:off x="2239851" y="3233368"/>
              <a:ext cx="3653814" cy="979363"/>
            </a:xfrm>
            <a:prstGeom prst="cloud">
              <a:avLst/>
            </a:prstGeom>
            <a:gradFill>
              <a:gsLst>
                <a:gs pos="0">
                  <a:schemeClr val="accent5">
                    <a:tint val="50000"/>
                    <a:satMod val="300000"/>
                    <a:alpha val="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9214" y="3535444"/>
              <a:ext cx="455530" cy="2994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4214" y="3734753"/>
              <a:ext cx="455530" cy="29941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1979" y="3311191"/>
              <a:ext cx="455530" cy="2994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1233" y="3347330"/>
              <a:ext cx="455530" cy="29941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644" y="3727767"/>
              <a:ext cx="455530" cy="29941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8065" y="3692979"/>
              <a:ext cx="455530" cy="2994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0409" y="3359092"/>
              <a:ext cx="455530" cy="299416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3044744" y="3460899"/>
              <a:ext cx="327235" cy="22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44744" y="3685152"/>
              <a:ext cx="99470" cy="199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99744" y="3877475"/>
              <a:ext cx="198900" cy="18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99744" y="3610607"/>
              <a:ext cx="426665" cy="117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27509" y="3460899"/>
              <a:ext cx="233724" cy="36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254174" y="3842687"/>
              <a:ext cx="313891" cy="34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16763" y="3497038"/>
              <a:ext cx="279067" cy="195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023595" y="3658508"/>
              <a:ext cx="224579" cy="184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516763" y="3497038"/>
              <a:ext cx="503646" cy="11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2319" y="4590899"/>
              <a:ext cx="461096" cy="536331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836975" y="2303880"/>
            <a:ext cx="2949903" cy="1929728"/>
            <a:chOff x="2877731" y="1557222"/>
            <a:chExt cx="2212427" cy="14472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7731" y="1557222"/>
              <a:ext cx="2212427" cy="14472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673261" y="2504865"/>
              <a:ext cx="5833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vICN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Down Arrow 34"/>
          <p:cNvSpPr/>
          <p:nvPr/>
        </p:nvSpPr>
        <p:spPr>
          <a:xfrm>
            <a:off x="5093029" y="1848239"/>
            <a:ext cx="446424" cy="441915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Down Arrow 37"/>
          <p:cNvSpPr/>
          <p:nvPr/>
        </p:nvSpPr>
        <p:spPr>
          <a:xfrm rot="16200000">
            <a:off x="3361916" y="3439996"/>
            <a:ext cx="446424" cy="441915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Down Arrow 38"/>
          <p:cNvSpPr/>
          <p:nvPr/>
        </p:nvSpPr>
        <p:spPr>
          <a:xfrm rot="5400000">
            <a:off x="6813672" y="3153052"/>
            <a:ext cx="446424" cy="441915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Down Arrow 39"/>
          <p:cNvSpPr/>
          <p:nvPr/>
        </p:nvSpPr>
        <p:spPr>
          <a:xfrm>
            <a:off x="5191585" y="4282449"/>
            <a:ext cx="446424" cy="441915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8185696" y="1552813"/>
            <a:ext cx="265880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rgbClr val="FF0000"/>
                </a:solidFill>
              </a:rPr>
              <a:t>User intent</a:t>
            </a: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flipH="1">
            <a:off x="5584823" y="1927307"/>
            <a:ext cx="2600873" cy="1418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85695" y="4391853"/>
            <a:ext cx="3241978" cy="140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rgbClr val="FF0000"/>
                </a:solidFill>
              </a:rPr>
              <a:t>Infrastructure</a:t>
            </a:r>
          </a:p>
          <a:p>
            <a:r>
              <a:rPr lang="en-US" sz="4267" dirty="0">
                <a:solidFill>
                  <a:srgbClr val="FF0000"/>
                </a:solidFill>
              </a:rPr>
              <a:t>description</a:t>
            </a:r>
          </a:p>
        </p:txBody>
      </p:sp>
      <p:cxnSp>
        <p:nvCxnSpPr>
          <p:cNvPr id="46" name="Straight Arrow Connector 45"/>
          <p:cNvCxnSpPr>
            <a:stCxn id="44" idx="1"/>
          </p:cNvCxnSpPr>
          <p:nvPr/>
        </p:nvCxnSpPr>
        <p:spPr>
          <a:xfrm flipH="1" flipV="1">
            <a:off x="7036885" y="3660953"/>
            <a:ext cx="1148810" cy="1433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5712" y="4364206"/>
            <a:ext cx="2673552" cy="140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rgbClr val="FF0000"/>
                </a:solidFill>
              </a:rPr>
              <a:t>Resource</a:t>
            </a:r>
          </a:p>
          <a:p>
            <a:r>
              <a:rPr lang="en-US" sz="4267" dirty="0">
                <a:solidFill>
                  <a:srgbClr val="FF0000"/>
                </a:solidFill>
              </a:rPr>
              <a:t>description</a:t>
            </a:r>
          </a:p>
        </p:txBody>
      </p:sp>
      <p:cxnSp>
        <p:nvCxnSpPr>
          <p:cNvPr id="50" name="Straight Arrow Connector 49"/>
          <p:cNvCxnSpPr>
            <a:stCxn id="48" idx="3"/>
          </p:cNvCxnSpPr>
          <p:nvPr/>
        </p:nvCxnSpPr>
        <p:spPr>
          <a:xfrm flipV="1">
            <a:off x="2869264" y="3884168"/>
            <a:ext cx="573004" cy="11828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39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40" grpId="0" animBg="1"/>
      <p:bldP spid="41" grpId="0"/>
      <p:bldP spid="41" grpId="1"/>
      <p:bldP spid="44" grpId="0"/>
      <p:bldP spid="44" grpId="1"/>
      <p:bldP spid="48" grpId="0"/>
      <p:bldP spid="48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vICN</a:t>
            </a:r>
            <a:r>
              <a:rPr lang="en-US" dirty="0" smtClean="0"/>
              <a:t> topology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3072805" y="2445948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</a:t>
            </a:r>
          </a:p>
        </p:txBody>
      </p:sp>
      <p:sp>
        <p:nvSpPr>
          <p:cNvPr id="5" name="Can 4"/>
          <p:cNvSpPr/>
          <p:nvPr/>
        </p:nvSpPr>
        <p:spPr>
          <a:xfrm>
            <a:off x="5463653" y="2445007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Relay</a:t>
            </a:r>
          </a:p>
        </p:txBody>
      </p:sp>
      <p:sp>
        <p:nvSpPr>
          <p:cNvPr id="6" name="Can 5"/>
          <p:cNvSpPr/>
          <p:nvPr/>
        </p:nvSpPr>
        <p:spPr>
          <a:xfrm>
            <a:off x="7790609" y="2445008"/>
            <a:ext cx="894037" cy="349097"/>
          </a:xfrm>
          <a:prstGeom prst="can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</a:t>
            </a:r>
          </a:p>
        </p:txBody>
      </p:sp>
      <p:cxnSp>
        <p:nvCxnSpPr>
          <p:cNvPr id="7" name="Straight Connector 6"/>
          <p:cNvCxnSpPr>
            <a:stCxn id="7" idx="4"/>
          </p:cNvCxnSpPr>
          <p:nvPr/>
        </p:nvCxnSpPr>
        <p:spPr>
          <a:xfrm flipV="1">
            <a:off x="3966842" y="2619556"/>
            <a:ext cx="1496811" cy="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57690" y="2619556"/>
            <a:ext cx="143291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26988" y="3225283"/>
            <a:ext cx="7149737" cy="244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182779" y="4179329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936136" y="4183062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veth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739385" y="3225283"/>
            <a:ext cx="1531236" cy="17324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587701" y="4174761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475179" y="3225283"/>
            <a:ext cx="1531236" cy="17324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7550676" y="4179329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cxnSp>
        <p:nvCxnSpPr>
          <p:cNvPr id="18" name="Straight Connector 17"/>
          <p:cNvCxnSpPr>
            <a:endCxn id="23" idx="1"/>
          </p:cNvCxnSpPr>
          <p:nvPr/>
        </p:nvCxnSpPr>
        <p:spPr>
          <a:xfrm>
            <a:off x="4206779" y="4322866"/>
            <a:ext cx="976000" cy="4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3"/>
          </p:cNvCxnSpPr>
          <p:nvPr/>
        </p:nvCxnSpPr>
        <p:spPr>
          <a:xfrm flipV="1">
            <a:off x="6555214" y="4327434"/>
            <a:ext cx="995462" cy="3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32872" y="3805104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2871" y="3415257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0854" y="3810934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50676" y="3810933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6504" y="3415257"/>
            <a:ext cx="1373907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28088" y="4558316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5145053" y="3235073"/>
            <a:ext cx="1531236" cy="173248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5601131" y="4607503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195464" y="4578475"/>
            <a:ext cx="619078" cy="296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veth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430938" y="5114707"/>
            <a:ext cx="4959465" cy="385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Bridge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</p:cNvCxnSpPr>
          <p:nvPr/>
        </p:nvCxnSpPr>
        <p:spPr>
          <a:xfrm flipH="1">
            <a:off x="7928088" y="4854525"/>
            <a:ext cx="309539" cy="260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2"/>
            <a:endCxn id="40" idx="0"/>
          </p:cNvCxnSpPr>
          <p:nvPr/>
        </p:nvCxnSpPr>
        <p:spPr>
          <a:xfrm>
            <a:off x="5910670" y="4903712"/>
            <a:ext cx="1" cy="2109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2"/>
          </p:cNvCxnSpPr>
          <p:nvPr/>
        </p:nvCxnSpPr>
        <p:spPr>
          <a:xfrm>
            <a:off x="3505003" y="4874684"/>
            <a:ext cx="195460" cy="2400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231608" y="4525521"/>
            <a:ext cx="6901295" cy="1013123"/>
          </a:xfrm>
          <a:custGeom>
            <a:avLst/>
            <a:gdLst>
              <a:gd name="connsiteX0" fmla="*/ 0 w 7121683"/>
              <a:gd name="connsiteY0" fmla="*/ 487654 h 975308"/>
              <a:gd name="connsiteX1" fmla="*/ 3560842 w 7121683"/>
              <a:gd name="connsiteY1" fmla="*/ 0 h 975308"/>
              <a:gd name="connsiteX2" fmla="*/ 7121684 w 7121683"/>
              <a:gd name="connsiteY2" fmla="*/ 487654 h 975308"/>
              <a:gd name="connsiteX3" fmla="*/ 3560842 w 7121683"/>
              <a:gd name="connsiteY3" fmla="*/ 975308 h 975308"/>
              <a:gd name="connsiteX4" fmla="*/ 0 w 7121683"/>
              <a:gd name="connsiteY4" fmla="*/ 487654 h 975308"/>
              <a:gd name="connsiteX0" fmla="*/ 0 w 7269293"/>
              <a:gd name="connsiteY0" fmla="*/ 548951 h 1036605"/>
              <a:gd name="connsiteX1" fmla="*/ 3560842 w 7269293"/>
              <a:gd name="connsiteY1" fmla="*/ 61297 h 1036605"/>
              <a:gd name="connsiteX2" fmla="*/ 6360321 w 7269293"/>
              <a:gd name="connsiteY2" fmla="*/ 60693 h 1036605"/>
              <a:gd name="connsiteX3" fmla="*/ 7121684 w 7269293"/>
              <a:gd name="connsiteY3" fmla="*/ 548951 h 1036605"/>
              <a:gd name="connsiteX4" fmla="*/ 3560842 w 7269293"/>
              <a:gd name="connsiteY4" fmla="*/ 1036605 h 1036605"/>
              <a:gd name="connsiteX5" fmla="*/ 0 w 7269293"/>
              <a:gd name="connsiteY5" fmla="*/ 548951 h 1036605"/>
              <a:gd name="connsiteX0" fmla="*/ 0 w 7277888"/>
              <a:gd name="connsiteY0" fmla="*/ 518381 h 1006035"/>
              <a:gd name="connsiteX1" fmla="*/ 3560842 w 7277888"/>
              <a:gd name="connsiteY1" fmla="*/ 30727 h 1006035"/>
              <a:gd name="connsiteX2" fmla="*/ 6417471 w 7277888"/>
              <a:gd name="connsiteY2" fmla="*/ 101560 h 1006035"/>
              <a:gd name="connsiteX3" fmla="*/ 7121684 w 7277888"/>
              <a:gd name="connsiteY3" fmla="*/ 518381 h 1006035"/>
              <a:gd name="connsiteX4" fmla="*/ 3560842 w 7277888"/>
              <a:gd name="connsiteY4" fmla="*/ 1006035 h 1006035"/>
              <a:gd name="connsiteX5" fmla="*/ 0 w 7277888"/>
              <a:gd name="connsiteY5" fmla="*/ 518381 h 1006035"/>
              <a:gd name="connsiteX0" fmla="*/ 141478 w 7419366"/>
              <a:gd name="connsiteY0" fmla="*/ 492239 h 979893"/>
              <a:gd name="connsiteX1" fmla="*/ 1001110 w 7419366"/>
              <a:gd name="connsiteY1" fmla="*/ 61132 h 979893"/>
              <a:gd name="connsiteX2" fmla="*/ 3702320 w 7419366"/>
              <a:gd name="connsiteY2" fmla="*/ 4585 h 979893"/>
              <a:gd name="connsiteX3" fmla="*/ 6558949 w 7419366"/>
              <a:gd name="connsiteY3" fmla="*/ 75418 h 979893"/>
              <a:gd name="connsiteX4" fmla="*/ 7263162 w 7419366"/>
              <a:gd name="connsiteY4" fmla="*/ 492239 h 979893"/>
              <a:gd name="connsiteX5" fmla="*/ 3702320 w 7419366"/>
              <a:gd name="connsiteY5" fmla="*/ 979893 h 979893"/>
              <a:gd name="connsiteX6" fmla="*/ 141478 w 7419366"/>
              <a:gd name="connsiteY6" fmla="*/ 492239 h 979893"/>
              <a:gd name="connsiteX0" fmla="*/ 2043 w 7279931"/>
              <a:gd name="connsiteY0" fmla="*/ 492239 h 1030864"/>
              <a:gd name="connsiteX1" fmla="*/ 861675 w 7279931"/>
              <a:gd name="connsiteY1" fmla="*/ 61132 h 1030864"/>
              <a:gd name="connsiteX2" fmla="*/ 3562885 w 7279931"/>
              <a:gd name="connsiteY2" fmla="*/ 4585 h 1030864"/>
              <a:gd name="connsiteX3" fmla="*/ 6419514 w 7279931"/>
              <a:gd name="connsiteY3" fmla="*/ 75418 h 1030864"/>
              <a:gd name="connsiteX4" fmla="*/ 7123727 w 7279931"/>
              <a:gd name="connsiteY4" fmla="*/ 492239 h 1030864"/>
              <a:gd name="connsiteX5" fmla="*/ 3562885 w 7279931"/>
              <a:gd name="connsiteY5" fmla="*/ 979893 h 1030864"/>
              <a:gd name="connsiteX6" fmla="*/ 1040230 w 7279931"/>
              <a:gd name="connsiteY6" fmla="*/ 960879 h 1030864"/>
              <a:gd name="connsiteX7" fmla="*/ 2043 w 7279931"/>
              <a:gd name="connsiteY7" fmla="*/ 492239 h 1030864"/>
              <a:gd name="connsiteX0" fmla="*/ 2043 w 7125295"/>
              <a:gd name="connsiteY0" fmla="*/ 492239 h 1013123"/>
              <a:gd name="connsiteX1" fmla="*/ 861675 w 7125295"/>
              <a:gd name="connsiteY1" fmla="*/ 61132 h 1013123"/>
              <a:gd name="connsiteX2" fmla="*/ 3562885 w 7125295"/>
              <a:gd name="connsiteY2" fmla="*/ 4585 h 1013123"/>
              <a:gd name="connsiteX3" fmla="*/ 6419514 w 7125295"/>
              <a:gd name="connsiteY3" fmla="*/ 75418 h 1013123"/>
              <a:gd name="connsiteX4" fmla="*/ 7123727 w 7125295"/>
              <a:gd name="connsiteY4" fmla="*/ 492239 h 1013123"/>
              <a:gd name="connsiteX5" fmla="*/ 6355180 w 7125295"/>
              <a:gd name="connsiteY5" fmla="*/ 975166 h 1013123"/>
              <a:gd name="connsiteX6" fmla="*/ 3562885 w 7125295"/>
              <a:gd name="connsiteY6" fmla="*/ 979893 h 1013123"/>
              <a:gd name="connsiteX7" fmla="*/ 1040230 w 7125295"/>
              <a:gd name="connsiteY7" fmla="*/ 960879 h 1013123"/>
              <a:gd name="connsiteX8" fmla="*/ 2043 w 7125295"/>
              <a:gd name="connsiteY8" fmla="*/ 492239 h 1013123"/>
              <a:gd name="connsiteX0" fmla="*/ 2043 w 6793707"/>
              <a:gd name="connsiteY0" fmla="*/ 492239 h 1013123"/>
              <a:gd name="connsiteX1" fmla="*/ 861675 w 6793707"/>
              <a:gd name="connsiteY1" fmla="*/ 61132 h 1013123"/>
              <a:gd name="connsiteX2" fmla="*/ 3562885 w 6793707"/>
              <a:gd name="connsiteY2" fmla="*/ 4585 h 1013123"/>
              <a:gd name="connsiteX3" fmla="*/ 6419514 w 6793707"/>
              <a:gd name="connsiteY3" fmla="*/ 75418 h 1013123"/>
              <a:gd name="connsiteX4" fmla="*/ 6709390 w 6793707"/>
              <a:gd name="connsiteY4" fmla="*/ 520814 h 1013123"/>
              <a:gd name="connsiteX5" fmla="*/ 6355180 w 6793707"/>
              <a:gd name="connsiteY5" fmla="*/ 975166 h 1013123"/>
              <a:gd name="connsiteX6" fmla="*/ 3562885 w 6793707"/>
              <a:gd name="connsiteY6" fmla="*/ 979893 h 1013123"/>
              <a:gd name="connsiteX7" fmla="*/ 1040230 w 6793707"/>
              <a:gd name="connsiteY7" fmla="*/ 960879 h 1013123"/>
              <a:gd name="connsiteX8" fmla="*/ 2043 w 6793707"/>
              <a:gd name="connsiteY8" fmla="*/ 492239 h 1013123"/>
              <a:gd name="connsiteX0" fmla="*/ 2043 w 6901295"/>
              <a:gd name="connsiteY0" fmla="*/ 492239 h 1013123"/>
              <a:gd name="connsiteX1" fmla="*/ 861675 w 6901295"/>
              <a:gd name="connsiteY1" fmla="*/ 61132 h 1013123"/>
              <a:gd name="connsiteX2" fmla="*/ 3562885 w 6901295"/>
              <a:gd name="connsiteY2" fmla="*/ 4585 h 1013123"/>
              <a:gd name="connsiteX3" fmla="*/ 6419514 w 6901295"/>
              <a:gd name="connsiteY3" fmla="*/ 75418 h 1013123"/>
              <a:gd name="connsiteX4" fmla="*/ 6880840 w 6901295"/>
              <a:gd name="connsiteY4" fmla="*/ 520814 h 1013123"/>
              <a:gd name="connsiteX5" fmla="*/ 6355180 w 6901295"/>
              <a:gd name="connsiteY5" fmla="*/ 975166 h 1013123"/>
              <a:gd name="connsiteX6" fmla="*/ 3562885 w 6901295"/>
              <a:gd name="connsiteY6" fmla="*/ 979893 h 1013123"/>
              <a:gd name="connsiteX7" fmla="*/ 1040230 w 6901295"/>
              <a:gd name="connsiteY7" fmla="*/ 960879 h 1013123"/>
              <a:gd name="connsiteX8" fmla="*/ 2043 w 6901295"/>
              <a:gd name="connsiteY8" fmla="*/ 492239 h 101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1295" h="1013123">
                <a:moveTo>
                  <a:pt x="2043" y="492239"/>
                </a:moveTo>
                <a:cubicBezTo>
                  <a:pt x="-27716" y="342281"/>
                  <a:pt x="268201" y="142408"/>
                  <a:pt x="861675" y="61132"/>
                </a:cubicBezTo>
                <a:cubicBezTo>
                  <a:pt x="1455149" y="-20144"/>
                  <a:pt x="2636579" y="2204"/>
                  <a:pt x="3562885" y="4585"/>
                </a:cubicBezTo>
                <a:cubicBezTo>
                  <a:pt x="4489191" y="6966"/>
                  <a:pt x="5826040" y="-5858"/>
                  <a:pt x="6419514" y="75418"/>
                </a:cubicBezTo>
                <a:cubicBezTo>
                  <a:pt x="7012988" y="156694"/>
                  <a:pt x="6898706" y="425625"/>
                  <a:pt x="6880840" y="520814"/>
                </a:cubicBezTo>
                <a:cubicBezTo>
                  <a:pt x="6862974" y="616003"/>
                  <a:pt x="6948654" y="893890"/>
                  <a:pt x="6355180" y="975166"/>
                </a:cubicBezTo>
                <a:cubicBezTo>
                  <a:pt x="5761706" y="1056442"/>
                  <a:pt x="4448710" y="982274"/>
                  <a:pt x="3562885" y="979893"/>
                </a:cubicBezTo>
                <a:cubicBezTo>
                  <a:pt x="2677060" y="977512"/>
                  <a:pt x="1633704" y="1042155"/>
                  <a:pt x="1040230" y="960879"/>
                </a:cubicBezTo>
                <a:cubicBezTo>
                  <a:pt x="446756" y="879603"/>
                  <a:pt x="31802" y="642197"/>
                  <a:pt x="2043" y="492239"/>
                </a:cubicBezTo>
                <a:close/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132903" y="4824543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Control plane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350972" y="4096860"/>
            <a:ext cx="4864340" cy="461538"/>
          </a:xfrm>
          <a:custGeom>
            <a:avLst/>
            <a:gdLst>
              <a:gd name="connsiteX0" fmla="*/ 0 w 4959465"/>
              <a:gd name="connsiteY0" fmla="*/ 228502 h 457003"/>
              <a:gd name="connsiteX1" fmla="*/ 2479733 w 4959465"/>
              <a:gd name="connsiteY1" fmla="*/ 0 h 457003"/>
              <a:gd name="connsiteX2" fmla="*/ 4959466 w 4959465"/>
              <a:gd name="connsiteY2" fmla="*/ 228502 h 457003"/>
              <a:gd name="connsiteX3" fmla="*/ 2479733 w 4959465"/>
              <a:gd name="connsiteY3" fmla="*/ 457004 h 457003"/>
              <a:gd name="connsiteX4" fmla="*/ 0 w 4959465"/>
              <a:gd name="connsiteY4" fmla="*/ 228502 h 457003"/>
              <a:gd name="connsiteX0" fmla="*/ 0 w 5092158"/>
              <a:gd name="connsiteY0" fmla="*/ 240451 h 468953"/>
              <a:gd name="connsiteX1" fmla="*/ 2479733 w 5092158"/>
              <a:gd name="connsiteY1" fmla="*/ 11949 h 468953"/>
              <a:gd name="connsiteX2" fmla="*/ 4498625 w 5092158"/>
              <a:gd name="connsiteY2" fmla="*/ 54011 h 468953"/>
              <a:gd name="connsiteX3" fmla="*/ 4959466 w 5092158"/>
              <a:gd name="connsiteY3" fmla="*/ 240451 h 468953"/>
              <a:gd name="connsiteX4" fmla="*/ 2479733 w 5092158"/>
              <a:gd name="connsiteY4" fmla="*/ 468953 h 468953"/>
              <a:gd name="connsiteX5" fmla="*/ 0 w 5092158"/>
              <a:gd name="connsiteY5" fmla="*/ 240451 h 468953"/>
              <a:gd name="connsiteX0" fmla="*/ 0 w 5000110"/>
              <a:gd name="connsiteY0" fmla="*/ 240451 h 472370"/>
              <a:gd name="connsiteX1" fmla="*/ 2479733 w 5000110"/>
              <a:gd name="connsiteY1" fmla="*/ 11949 h 472370"/>
              <a:gd name="connsiteX2" fmla="*/ 4498625 w 5000110"/>
              <a:gd name="connsiteY2" fmla="*/ 54011 h 472370"/>
              <a:gd name="connsiteX3" fmla="*/ 4959466 w 5000110"/>
              <a:gd name="connsiteY3" fmla="*/ 240451 h 472370"/>
              <a:gd name="connsiteX4" fmla="*/ 4698649 w 5000110"/>
              <a:gd name="connsiteY4" fmla="*/ 368336 h 472370"/>
              <a:gd name="connsiteX5" fmla="*/ 2479733 w 5000110"/>
              <a:gd name="connsiteY5" fmla="*/ 468953 h 472370"/>
              <a:gd name="connsiteX6" fmla="*/ 0 w 5000110"/>
              <a:gd name="connsiteY6" fmla="*/ 240451 h 472370"/>
              <a:gd name="connsiteX0" fmla="*/ 0 w 4988270"/>
              <a:gd name="connsiteY0" fmla="*/ 240451 h 472370"/>
              <a:gd name="connsiteX1" fmla="*/ 2479733 w 4988270"/>
              <a:gd name="connsiteY1" fmla="*/ 11949 h 472370"/>
              <a:gd name="connsiteX2" fmla="*/ 4498625 w 4988270"/>
              <a:gd name="connsiteY2" fmla="*/ 54011 h 472370"/>
              <a:gd name="connsiteX3" fmla="*/ 4959466 w 4988270"/>
              <a:gd name="connsiteY3" fmla="*/ 240451 h 472370"/>
              <a:gd name="connsiteX4" fmla="*/ 4698649 w 4988270"/>
              <a:gd name="connsiteY4" fmla="*/ 368336 h 472370"/>
              <a:gd name="connsiteX5" fmla="*/ 2479733 w 4988270"/>
              <a:gd name="connsiteY5" fmla="*/ 468953 h 472370"/>
              <a:gd name="connsiteX6" fmla="*/ 0 w 4988270"/>
              <a:gd name="connsiteY6" fmla="*/ 240451 h 472370"/>
              <a:gd name="connsiteX0" fmla="*/ 0 w 4922913"/>
              <a:gd name="connsiteY0" fmla="*/ 240451 h 472370"/>
              <a:gd name="connsiteX1" fmla="*/ 2479733 w 4922913"/>
              <a:gd name="connsiteY1" fmla="*/ 11949 h 472370"/>
              <a:gd name="connsiteX2" fmla="*/ 4498625 w 4922913"/>
              <a:gd name="connsiteY2" fmla="*/ 54011 h 472370"/>
              <a:gd name="connsiteX3" fmla="*/ 4845166 w 4922913"/>
              <a:gd name="connsiteY3" fmla="*/ 240451 h 472370"/>
              <a:gd name="connsiteX4" fmla="*/ 4698649 w 4922913"/>
              <a:gd name="connsiteY4" fmla="*/ 368336 h 472370"/>
              <a:gd name="connsiteX5" fmla="*/ 2479733 w 4922913"/>
              <a:gd name="connsiteY5" fmla="*/ 468953 h 472370"/>
              <a:gd name="connsiteX6" fmla="*/ 0 w 4922913"/>
              <a:gd name="connsiteY6" fmla="*/ 240451 h 472370"/>
              <a:gd name="connsiteX0" fmla="*/ 0 w 4922913"/>
              <a:gd name="connsiteY0" fmla="*/ 148655 h 470529"/>
              <a:gd name="connsiteX1" fmla="*/ 2479733 w 4922913"/>
              <a:gd name="connsiteY1" fmla="*/ 5878 h 470529"/>
              <a:gd name="connsiteX2" fmla="*/ 4498625 w 4922913"/>
              <a:gd name="connsiteY2" fmla="*/ 47940 h 470529"/>
              <a:gd name="connsiteX3" fmla="*/ 4845166 w 4922913"/>
              <a:gd name="connsiteY3" fmla="*/ 234380 h 470529"/>
              <a:gd name="connsiteX4" fmla="*/ 4698649 w 4922913"/>
              <a:gd name="connsiteY4" fmla="*/ 362265 h 470529"/>
              <a:gd name="connsiteX5" fmla="*/ 2479733 w 4922913"/>
              <a:gd name="connsiteY5" fmla="*/ 462882 h 470529"/>
              <a:gd name="connsiteX6" fmla="*/ 0 w 4922913"/>
              <a:gd name="connsiteY6" fmla="*/ 148655 h 470529"/>
              <a:gd name="connsiteX0" fmla="*/ 207915 w 5130828"/>
              <a:gd name="connsiteY0" fmla="*/ 148655 h 462882"/>
              <a:gd name="connsiteX1" fmla="*/ 2687648 w 5130828"/>
              <a:gd name="connsiteY1" fmla="*/ 5878 h 462882"/>
              <a:gd name="connsiteX2" fmla="*/ 4706540 w 5130828"/>
              <a:gd name="connsiteY2" fmla="*/ 47940 h 462882"/>
              <a:gd name="connsiteX3" fmla="*/ 5053081 w 5130828"/>
              <a:gd name="connsiteY3" fmla="*/ 234380 h 462882"/>
              <a:gd name="connsiteX4" fmla="*/ 4906564 w 5130828"/>
              <a:gd name="connsiteY4" fmla="*/ 362265 h 462882"/>
              <a:gd name="connsiteX5" fmla="*/ 2687648 w 5130828"/>
              <a:gd name="connsiteY5" fmla="*/ 462882 h 462882"/>
              <a:gd name="connsiteX6" fmla="*/ 420290 w 5130828"/>
              <a:gd name="connsiteY6" fmla="*/ 362264 h 462882"/>
              <a:gd name="connsiteX7" fmla="*/ 207915 w 5130828"/>
              <a:gd name="connsiteY7" fmla="*/ 148655 h 462882"/>
              <a:gd name="connsiteX0" fmla="*/ 227916 w 5093679"/>
              <a:gd name="connsiteY0" fmla="*/ 87706 h 459083"/>
              <a:gd name="connsiteX1" fmla="*/ 2650499 w 5093679"/>
              <a:gd name="connsiteY1" fmla="*/ 2079 h 459083"/>
              <a:gd name="connsiteX2" fmla="*/ 4669391 w 5093679"/>
              <a:gd name="connsiteY2" fmla="*/ 44141 h 459083"/>
              <a:gd name="connsiteX3" fmla="*/ 5015932 w 5093679"/>
              <a:gd name="connsiteY3" fmla="*/ 230581 h 459083"/>
              <a:gd name="connsiteX4" fmla="*/ 4869415 w 5093679"/>
              <a:gd name="connsiteY4" fmla="*/ 358466 h 459083"/>
              <a:gd name="connsiteX5" fmla="*/ 2650499 w 5093679"/>
              <a:gd name="connsiteY5" fmla="*/ 459083 h 459083"/>
              <a:gd name="connsiteX6" fmla="*/ 383141 w 5093679"/>
              <a:gd name="connsiteY6" fmla="*/ 358465 h 459083"/>
              <a:gd name="connsiteX7" fmla="*/ 227916 w 5093679"/>
              <a:gd name="connsiteY7" fmla="*/ 87706 h 459083"/>
              <a:gd name="connsiteX0" fmla="*/ 197696 w 5063459"/>
              <a:gd name="connsiteY0" fmla="*/ 90081 h 461458"/>
              <a:gd name="connsiteX1" fmla="*/ 2620279 w 5063459"/>
              <a:gd name="connsiteY1" fmla="*/ 4454 h 461458"/>
              <a:gd name="connsiteX2" fmla="*/ 4639171 w 5063459"/>
              <a:gd name="connsiteY2" fmla="*/ 46516 h 461458"/>
              <a:gd name="connsiteX3" fmla="*/ 4985712 w 5063459"/>
              <a:gd name="connsiteY3" fmla="*/ 232956 h 461458"/>
              <a:gd name="connsiteX4" fmla="*/ 4839195 w 5063459"/>
              <a:gd name="connsiteY4" fmla="*/ 360841 h 461458"/>
              <a:gd name="connsiteX5" fmla="*/ 2620279 w 5063459"/>
              <a:gd name="connsiteY5" fmla="*/ 461458 h 461458"/>
              <a:gd name="connsiteX6" fmla="*/ 352921 w 5063459"/>
              <a:gd name="connsiteY6" fmla="*/ 360840 h 461458"/>
              <a:gd name="connsiteX7" fmla="*/ 197696 w 5063459"/>
              <a:gd name="connsiteY7" fmla="*/ 90081 h 461458"/>
              <a:gd name="connsiteX0" fmla="*/ 184546 w 5050309"/>
              <a:gd name="connsiteY0" fmla="*/ 90081 h 461458"/>
              <a:gd name="connsiteX1" fmla="*/ 2607129 w 5050309"/>
              <a:gd name="connsiteY1" fmla="*/ 4454 h 461458"/>
              <a:gd name="connsiteX2" fmla="*/ 4626021 w 5050309"/>
              <a:gd name="connsiteY2" fmla="*/ 46516 h 461458"/>
              <a:gd name="connsiteX3" fmla="*/ 4972562 w 5050309"/>
              <a:gd name="connsiteY3" fmla="*/ 232956 h 461458"/>
              <a:gd name="connsiteX4" fmla="*/ 4826045 w 5050309"/>
              <a:gd name="connsiteY4" fmla="*/ 360841 h 461458"/>
              <a:gd name="connsiteX5" fmla="*/ 2607129 w 5050309"/>
              <a:gd name="connsiteY5" fmla="*/ 461458 h 461458"/>
              <a:gd name="connsiteX6" fmla="*/ 339771 w 5050309"/>
              <a:gd name="connsiteY6" fmla="*/ 360840 h 461458"/>
              <a:gd name="connsiteX7" fmla="*/ 184546 w 5050309"/>
              <a:gd name="connsiteY7" fmla="*/ 90081 h 461458"/>
              <a:gd name="connsiteX0" fmla="*/ 137116 w 5002879"/>
              <a:gd name="connsiteY0" fmla="*/ 90081 h 461458"/>
              <a:gd name="connsiteX1" fmla="*/ 2559699 w 5002879"/>
              <a:gd name="connsiteY1" fmla="*/ 4454 h 461458"/>
              <a:gd name="connsiteX2" fmla="*/ 4578591 w 5002879"/>
              <a:gd name="connsiteY2" fmla="*/ 46516 h 461458"/>
              <a:gd name="connsiteX3" fmla="*/ 4925132 w 5002879"/>
              <a:gd name="connsiteY3" fmla="*/ 232956 h 461458"/>
              <a:gd name="connsiteX4" fmla="*/ 4778615 w 5002879"/>
              <a:gd name="connsiteY4" fmla="*/ 360841 h 461458"/>
              <a:gd name="connsiteX5" fmla="*/ 2559699 w 5002879"/>
              <a:gd name="connsiteY5" fmla="*/ 461458 h 461458"/>
              <a:gd name="connsiteX6" fmla="*/ 292341 w 5002879"/>
              <a:gd name="connsiteY6" fmla="*/ 360840 h 461458"/>
              <a:gd name="connsiteX7" fmla="*/ 137116 w 5002879"/>
              <a:gd name="connsiteY7" fmla="*/ 90081 h 461458"/>
              <a:gd name="connsiteX0" fmla="*/ 137116 w 4973988"/>
              <a:gd name="connsiteY0" fmla="*/ 90081 h 461458"/>
              <a:gd name="connsiteX1" fmla="*/ 2559699 w 4973988"/>
              <a:gd name="connsiteY1" fmla="*/ 4454 h 461458"/>
              <a:gd name="connsiteX2" fmla="*/ 4578591 w 4973988"/>
              <a:gd name="connsiteY2" fmla="*/ 46516 h 461458"/>
              <a:gd name="connsiteX3" fmla="*/ 4853695 w 4973988"/>
              <a:gd name="connsiteY3" fmla="*/ 261531 h 461458"/>
              <a:gd name="connsiteX4" fmla="*/ 4778615 w 4973988"/>
              <a:gd name="connsiteY4" fmla="*/ 360841 h 461458"/>
              <a:gd name="connsiteX5" fmla="*/ 2559699 w 4973988"/>
              <a:gd name="connsiteY5" fmla="*/ 461458 h 461458"/>
              <a:gd name="connsiteX6" fmla="*/ 292341 w 4973988"/>
              <a:gd name="connsiteY6" fmla="*/ 360840 h 461458"/>
              <a:gd name="connsiteX7" fmla="*/ 137116 w 4973988"/>
              <a:gd name="connsiteY7" fmla="*/ 90081 h 461458"/>
              <a:gd name="connsiteX0" fmla="*/ 137116 w 4964298"/>
              <a:gd name="connsiteY0" fmla="*/ 90081 h 461458"/>
              <a:gd name="connsiteX1" fmla="*/ 2559699 w 4964298"/>
              <a:gd name="connsiteY1" fmla="*/ 4454 h 461458"/>
              <a:gd name="connsiteX2" fmla="*/ 4578591 w 4964298"/>
              <a:gd name="connsiteY2" fmla="*/ 46516 h 461458"/>
              <a:gd name="connsiteX3" fmla="*/ 4825120 w 4964298"/>
              <a:gd name="connsiteY3" fmla="*/ 361544 h 461458"/>
              <a:gd name="connsiteX4" fmla="*/ 4778615 w 4964298"/>
              <a:gd name="connsiteY4" fmla="*/ 360841 h 461458"/>
              <a:gd name="connsiteX5" fmla="*/ 2559699 w 4964298"/>
              <a:gd name="connsiteY5" fmla="*/ 461458 h 461458"/>
              <a:gd name="connsiteX6" fmla="*/ 292341 w 4964298"/>
              <a:gd name="connsiteY6" fmla="*/ 360840 h 461458"/>
              <a:gd name="connsiteX7" fmla="*/ 137116 w 4964298"/>
              <a:gd name="connsiteY7" fmla="*/ 90081 h 461458"/>
              <a:gd name="connsiteX0" fmla="*/ 137116 w 5025783"/>
              <a:gd name="connsiteY0" fmla="*/ 90081 h 461538"/>
              <a:gd name="connsiteX1" fmla="*/ 2559699 w 5025783"/>
              <a:gd name="connsiteY1" fmla="*/ 4454 h 461538"/>
              <a:gd name="connsiteX2" fmla="*/ 4578591 w 5025783"/>
              <a:gd name="connsiteY2" fmla="*/ 46516 h 461538"/>
              <a:gd name="connsiteX3" fmla="*/ 4825120 w 5025783"/>
              <a:gd name="connsiteY3" fmla="*/ 361544 h 461538"/>
              <a:gd name="connsiteX4" fmla="*/ 4864340 w 5025783"/>
              <a:gd name="connsiteY4" fmla="*/ 346554 h 461538"/>
              <a:gd name="connsiteX5" fmla="*/ 2559699 w 5025783"/>
              <a:gd name="connsiteY5" fmla="*/ 461458 h 461538"/>
              <a:gd name="connsiteX6" fmla="*/ 292341 w 5025783"/>
              <a:gd name="connsiteY6" fmla="*/ 360840 h 461538"/>
              <a:gd name="connsiteX7" fmla="*/ 137116 w 5025783"/>
              <a:gd name="connsiteY7" fmla="*/ 90081 h 461538"/>
              <a:gd name="connsiteX0" fmla="*/ 137116 w 4864340"/>
              <a:gd name="connsiteY0" fmla="*/ 90081 h 461538"/>
              <a:gd name="connsiteX1" fmla="*/ 2559699 w 4864340"/>
              <a:gd name="connsiteY1" fmla="*/ 4454 h 461538"/>
              <a:gd name="connsiteX2" fmla="*/ 4578591 w 4864340"/>
              <a:gd name="connsiteY2" fmla="*/ 46516 h 461538"/>
              <a:gd name="connsiteX3" fmla="*/ 4825120 w 4864340"/>
              <a:gd name="connsiteY3" fmla="*/ 361544 h 461538"/>
              <a:gd name="connsiteX4" fmla="*/ 4864340 w 4864340"/>
              <a:gd name="connsiteY4" fmla="*/ 346554 h 461538"/>
              <a:gd name="connsiteX5" fmla="*/ 2559699 w 4864340"/>
              <a:gd name="connsiteY5" fmla="*/ 461458 h 461538"/>
              <a:gd name="connsiteX6" fmla="*/ 292341 w 4864340"/>
              <a:gd name="connsiteY6" fmla="*/ 360840 h 461538"/>
              <a:gd name="connsiteX7" fmla="*/ 137116 w 4864340"/>
              <a:gd name="connsiteY7" fmla="*/ 90081 h 46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4340" h="461538">
                <a:moveTo>
                  <a:pt x="137116" y="90081"/>
                </a:moveTo>
                <a:cubicBezTo>
                  <a:pt x="443572" y="-40755"/>
                  <a:pt x="1819453" y="11715"/>
                  <a:pt x="2559699" y="4454"/>
                </a:cubicBezTo>
                <a:cubicBezTo>
                  <a:pt x="3299945" y="-2807"/>
                  <a:pt x="4165302" y="8432"/>
                  <a:pt x="4578591" y="46516"/>
                </a:cubicBezTo>
                <a:cubicBezTo>
                  <a:pt x="4991880" y="84600"/>
                  <a:pt x="4794164" y="328207"/>
                  <a:pt x="4825120" y="361544"/>
                </a:cubicBezTo>
                <a:cubicBezTo>
                  <a:pt x="4856076" y="394881"/>
                  <a:pt x="4734705" y="137019"/>
                  <a:pt x="4864340" y="346554"/>
                </a:cubicBezTo>
                <a:cubicBezTo>
                  <a:pt x="4451051" y="384638"/>
                  <a:pt x="3321699" y="459077"/>
                  <a:pt x="2559699" y="461458"/>
                </a:cubicBezTo>
                <a:cubicBezTo>
                  <a:pt x="1797699" y="463839"/>
                  <a:pt x="705630" y="413211"/>
                  <a:pt x="292341" y="360840"/>
                </a:cubicBezTo>
                <a:cubicBezTo>
                  <a:pt x="107652" y="237032"/>
                  <a:pt x="-169340" y="220917"/>
                  <a:pt x="137116" y="90081"/>
                </a:cubicBezTo>
                <a:close/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253038" y="4139937"/>
            <a:ext cx="121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Data plane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57690" y="1843088"/>
            <a:ext cx="1737270" cy="369332"/>
          </a:xfrm>
          <a:prstGeom prst="rect">
            <a:avLst/>
          </a:prstGeom>
          <a:noFill/>
          <a:ln w="12700"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Linux Containers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57" idx="2"/>
            <a:endCxn id="14" idx="0"/>
          </p:cNvCxnSpPr>
          <p:nvPr/>
        </p:nvCxnSpPr>
        <p:spPr>
          <a:xfrm flipH="1">
            <a:off x="3505003" y="2212420"/>
            <a:ext cx="3721322" cy="1012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2"/>
            <a:endCxn id="37" idx="0"/>
          </p:cNvCxnSpPr>
          <p:nvPr/>
        </p:nvCxnSpPr>
        <p:spPr>
          <a:xfrm flipH="1">
            <a:off x="5910671" y="2212420"/>
            <a:ext cx="1315654" cy="10226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2"/>
            <a:endCxn id="16" idx="0"/>
          </p:cNvCxnSpPr>
          <p:nvPr/>
        </p:nvCxnSpPr>
        <p:spPr>
          <a:xfrm>
            <a:off x="7226325" y="2212420"/>
            <a:ext cx="1014472" cy="1012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/>
      <p:bldP spid="5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Virtual </a:t>
            </a:r>
            <a:r>
              <a:rPr lang="en-US" dirty="0"/>
              <a:t>representation of deployment </a:t>
            </a:r>
            <a:r>
              <a:rPr lang="en-US" dirty="0" smtClean="0"/>
              <a:t>element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Node, forwarder, application, link, etc</a:t>
            </a:r>
            <a:r>
              <a:rPr lang="en-US" dirty="0" smtClean="0"/>
              <a:t>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Described by </a:t>
            </a:r>
            <a:r>
              <a:rPr lang="en-US" i="1" dirty="0" smtClean="0"/>
              <a:t>attributes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0564" y="1043961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Class</a:t>
            </a:r>
            <a:endParaRPr lang="en-US" sz="4000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4992954" y="1204159"/>
            <a:ext cx="917610" cy="19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05839" y="3753824"/>
            <a:ext cx="218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Members</a:t>
            </a:r>
            <a:endParaRPr lang="en-US" sz="4000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88229" y="3914022"/>
            <a:ext cx="917610" cy="19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resource: forwarder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Represents an ICN forwarder</a:t>
            </a:r>
          </a:p>
          <a:p>
            <a:r>
              <a:rPr lang="en-US" dirty="0"/>
              <a:t>Attributes:</a:t>
            </a:r>
          </a:p>
          <a:p>
            <a:pPr lvl="1"/>
            <a:r>
              <a:rPr lang="en-US" dirty="0"/>
              <a:t>node</a:t>
            </a:r>
          </a:p>
          <a:p>
            <a:pPr lvl="1"/>
            <a:r>
              <a:rPr lang="en-US" dirty="0" err="1"/>
              <a:t>cache_size</a:t>
            </a:r>
            <a:endParaRPr lang="en-US" dirty="0"/>
          </a:p>
          <a:p>
            <a:pPr lvl="1"/>
            <a:r>
              <a:rPr lang="en-US" dirty="0" err="1"/>
              <a:t>cache_policy</a:t>
            </a:r>
            <a:r>
              <a:rPr lang="en-US" dirty="0"/>
              <a:t> (e.g., LRU)</a:t>
            </a:r>
          </a:p>
          <a:p>
            <a:pPr lvl="1"/>
            <a:r>
              <a:rPr lang="en-US" dirty="0" err="1"/>
              <a:t>log_file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Multiparty: Broad Contribution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fdio_cis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0" y="1037331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35" y="975478"/>
            <a:ext cx="2667000" cy="1638300"/>
          </a:xfrm>
          <a:prstGeom prst="rect">
            <a:avLst/>
          </a:prstGeom>
        </p:spPr>
      </p:pic>
      <p:pic>
        <p:nvPicPr>
          <p:cNvPr id="11" name="Picture 10" descr="fdio_6wi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93" y="1639981"/>
            <a:ext cx="2667000" cy="1638300"/>
          </a:xfrm>
          <a:prstGeom prst="rect">
            <a:avLst/>
          </a:prstGeom>
        </p:spPr>
      </p:pic>
      <p:pic>
        <p:nvPicPr>
          <p:cNvPr id="12" name="Picture 11" descr="fdio_huawe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8" y="2541308"/>
            <a:ext cx="2667000" cy="1638300"/>
          </a:xfrm>
          <a:prstGeom prst="rect">
            <a:avLst/>
          </a:prstGeom>
        </p:spPr>
      </p:pic>
      <p:pic>
        <p:nvPicPr>
          <p:cNvPr id="13" name="Picture 12" descr="comcas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51" y="2329599"/>
            <a:ext cx="2667000" cy="1638300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15" y="5181215"/>
            <a:ext cx="2667000" cy="1638300"/>
          </a:xfrm>
          <a:prstGeom prst="rect">
            <a:avLst/>
          </a:prstGeom>
        </p:spPr>
      </p:pic>
      <p:pic>
        <p:nvPicPr>
          <p:cNvPr id="16" name="Picture 15" descr="netgate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9" y="3925637"/>
            <a:ext cx="2819400" cy="1371600"/>
          </a:xfrm>
          <a:prstGeom prst="rect">
            <a:avLst/>
          </a:prstGeom>
        </p:spPr>
      </p:pic>
      <p:pic>
        <p:nvPicPr>
          <p:cNvPr id="17" name="Picture 16" descr="kalray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37" y="4733287"/>
            <a:ext cx="3794760" cy="914400"/>
          </a:xfrm>
          <a:prstGeom prst="rect">
            <a:avLst/>
          </a:prstGeom>
        </p:spPr>
      </p:pic>
      <p:pic>
        <p:nvPicPr>
          <p:cNvPr id="18" name="Picture 17" descr="up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10" y="4717073"/>
            <a:ext cx="1331371" cy="13313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8951" y="6072214"/>
            <a:ext cx="282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Universitat</a:t>
            </a:r>
            <a:r>
              <a:rPr lang="en-US" sz="1200" dirty="0"/>
              <a:t> </a:t>
            </a:r>
            <a:r>
              <a:rPr lang="en-US" sz="1200" dirty="0" err="1"/>
              <a:t>Politècnica</a:t>
            </a:r>
            <a:r>
              <a:rPr lang="en-US" sz="1200" dirty="0"/>
              <a:t> de </a:t>
            </a:r>
            <a:r>
              <a:rPr lang="en-US" sz="1200" dirty="0" err="1"/>
              <a:t>Catalunya</a:t>
            </a:r>
            <a:r>
              <a:rPr lang="en-US" sz="1200" dirty="0"/>
              <a:t> (UPC)</a:t>
            </a:r>
            <a:endParaRPr lang="en-US" sz="1200" dirty="0" smtClean="0"/>
          </a:p>
        </p:txBody>
      </p:sp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2" y="715169"/>
            <a:ext cx="2667000" cy="1638300"/>
          </a:xfrm>
          <a:prstGeom prst="rect">
            <a:avLst/>
          </a:prstGeom>
        </p:spPr>
      </p:pic>
      <p:pic>
        <p:nvPicPr>
          <p:cNvPr id="20" name="Picture 19" descr="logo_fdio_nx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29" y="3698768"/>
            <a:ext cx="2105238" cy="1293217"/>
          </a:xfrm>
          <a:prstGeom prst="rect">
            <a:avLst/>
          </a:prstGeom>
        </p:spPr>
      </p:pic>
      <p:pic>
        <p:nvPicPr>
          <p:cNvPr id="3" name="Picture 2" descr="qosmos (1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76" y="3073963"/>
            <a:ext cx="2590800" cy="457200"/>
          </a:xfrm>
          <a:prstGeom prst="rect">
            <a:avLst/>
          </a:prstGeom>
        </p:spPr>
      </p:pic>
      <p:pic>
        <p:nvPicPr>
          <p:cNvPr id="21" name="Picture 20" descr="fdio_inocyb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" y="4935516"/>
            <a:ext cx="1987641" cy="1220979"/>
          </a:xfrm>
          <a:prstGeom prst="rect">
            <a:avLst/>
          </a:prstGeom>
        </p:spPr>
      </p:pic>
      <p:pic>
        <p:nvPicPr>
          <p:cNvPr id="22" name="Picture 21" descr="fdio_calic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48" y="3379166"/>
            <a:ext cx="1964121" cy="1206532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742" y="1094332"/>
            <a:ext cx="15113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96" y="2219616"/>
            <a:ext cx="1168400" cy="787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09581" y="3221958"/>
            <a:ext cx="62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Yandex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0" y="3302563"/>
            <a:ext cx="1682647" cy="1085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62" y="4395951"/>
            <a:ext cx="1524000" cy="698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10" y="2715647"/>
            <a:ext cx="1587500" cy="1117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48" y="1108208"/>
            <a:ext cx="1796694" cy="11036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6" y="2227686"/>
            <a:ext cx="1860904" cy="496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17" y="2279810"/>
            <a:ext cx="1041400" cy="104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915765" y="298065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Qiniu</a:t>
            </a:r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22" y="4775395"/>
            <a:ext cx="2222500" cy="1003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07" y="3834325"/>
            <a:ext cx="2459838" cy="8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hierarchy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175263" cy="40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1407" cy="3983504"/>
          </a:xfrm>
        </p:spPr>
        <p:txBody>
          <a:bodyPr/>
          <a:lstStyle/>
          <a:p>
            <a:r>
              <a:rPr lang="en-US" dirty="0" smtClean="0"/>
              <a:t>Intent based-framework</a:t>
            </a:r>
          </a:p>
          <a:p>
            <a:endParaRPr lang="en-US" dirty="0"/>
          </a:p>
          <a:p>
            <a:r>
              <a:rPr lang="en-US" dirty="0" smtClean="0"/>
              <a:t>Object-based model</a:t>
            </a:r>
          </a:p>
          <a:p>
            <a:endParaRPr lang="en-US" dirty="0" smtClean="0"/>
          </a:p>
          <a:p>
            <a:r>
              <a:rPr lang="en-US" dirty="0" smtClean="0"/>
              <a:t>State reconciliation between model and deployment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6846985" y="2058752"/>
            <a:ext cx="4218460" cy="30830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55558"/>
              </a:buClr>
            </a:pPr>
            <a:r>
              <a:rPr lang="en-U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cons = </a:t>
            </a:r>
            <a:r>
              <a:rPr lang="en-US" sz="16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en-U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pPr algn="l">
              <a:buClr>
                <a:srgbClr val="555558"/>
              </a:buClr>
            </a:pPr>
            <a:r>
              <a:rPr lang="en-U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prod = </a:t>
            </a:r>
            <a:r>
              <a:rPr lang="en-US" sz="16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en-U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pPr algn="l">
              <a:buClr>
                <a:srgbClr val="555558"/>
              </a:buClr>
            </a:pPr>
            <a:r>
              <a:rPr lang="en-U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link = Link(</a:t>
            </a:r>
            <a:r>
              <a:rPr lang="en-US" sz="16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src</a:t>
            </a:r>
            <a:r>
              <a:rPr lang="en-U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=cons, </a:t>
            </a:r>
            <a:r>
              <a:rPr lang="en-US" sz="1600" dirty="0" err="1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dst</a:t>
            </a:r>
            <a:r>
              <a:rPr lang="en-U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=prod)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087532" y="3426706"/>
            <a:ext cx="508000" cy="927100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047644" y="4466595"/>
            <a:ext cx="3141937" cy="349098"/>
            <a:chOff x="4818794" y="3439479"/>
            <a:chExt cx="3141937" cy="349098"/>
          </a:xfrm>
        </p:grpSpPr>
        <p:sp>
          <p:nvSpPr>
            <p:cNvPr id="7" name="Can 6"/>
            <p:cNvSpPr/>
            <p:nvPr/>
          </p:nvSpPr>
          <p:spPr>
            <a:xfrm>
              <a:off x="4818794" y="3439479"/>
              <a:ext cx="894037" cy="349097"/>
            </a:xfrm>
            <a:prstGeom prst="can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ons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7066694" y="3439480"/>
              <a:ext cx="894037" cy="349097"/>
            </a:xfrm>
            <a:prstGeom prst="can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prod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712831" y="3614028"/>
              <a:ext cx="135386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 rot="10800000">
            <a:off x="8702215" y="3426706"/>
            <a:ext cx="508000" cy="927100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511344" y="360029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tasks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13212" y="363704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vICN</a:t>
            </a:r>
            <a:r>
              <a:rPr lang="en-US" dirty="0" smtClean="0"/>
              <a:t> functionalities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 sz="3600" dirty="0" smtClean="0"/>
              <a:t>Multithreaded deployment of network models</a:t>
            </a:r>
          </a:p>
          <a:p>
            <a:pPr>
              <a:spcBef>
                <a:spcPts val="1600"/>
              </a:spcBef>
            </a:pPr>
            <a:r>
              <a:rPr lang="en-US" sz="3600" dirty="0" smtClean="0"/>
              <a:t>SDN controller for IPv4, IPv6, and ICN</a:t>
            </a:r>
          </a:p>
          <a:p>
            <a:pPr>
              <a:spcBef>
                <a:spcPts val="1600"/>
              </a:spcBef>
            </a:pPr>
            <a:r>
              <a:rPr lang="en-US" sz="3600" dirty="0" smtClean="0"/>
              <a:t>Wireless links emulation</a:t>
            </a:r>
          </a:p>
          <a:p>
            <a:pPr>
              <a:spcBef>
                <a:spcPts val="1600"/>
              </a:spcBef>
            </a:pPr>
            <a:r>
              <a:rPr lang="en-US" sz="3600" dirty="0" smtClean="0"/>
              <a:t>Connection of real devices</a:t>
            </a:r>
          </a:p>
          <a:p>
            <a:pPr>
              <a:spcBef>
                <a:spcPts val="1600"/>
              </a:spcBef>
            </a:pPr>
            <a:r>
              <a:rPr lang="en-US" sz="3600" dirty="0" smtClean="0"/>
              <a:t>Built-in monitoring through Python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591672" y="2117223"/>
            <a:ext cx="10139082" cy="308678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example deployment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21" y="3083717"/>
            <a:ext cx="1073479" cy="7134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884" y="2967624"/>
            <a:ext cx="1084610" cy="95141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033" y="2979656"/>
            <a:ext cx="861204" cy="901784"/>
          </a:xfrm>
          <a:prstGeom prst="rect">
            <a:avLst/>
          </a:prstGeom>
        </p:spPr>
      </p:pic>
      <p:cxnSp>
        <p:nvCxnSpPr>
          <p:cNvPr id="48" name="Straight Connector 47"/>
          <p:cNvCxnSpPr>
            <a:stCxn id="45" idx="3"/>
            <a:endCxn id="42" idx="1"/>
          </p:cNvCxnSpPr>
          <p:nvPr/>
        </p:nvCxnSpPr>
        <p:spPr>
          <a:xfrm flipV="1">
            <a:off x="2564494" y="3440467"/>
            <a:ext cx="1342527" cy="2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3"/>
          </p:cNvCxnSpPr>
          <p:nvPr/>
        </p:nvCxnSpPr>
        <p:spPr>
          <a:xfrm flipV="1">
            <a:off x="4980500" y="3436646"/>
            <a:ext cx="1342527" cy="382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6" idx="1"/>
          </p:cNvCxnSpPr>
          <p:nvPr/>
        </p:nvCxnSpPr>
        <p:spPr>
          <a:xfrm flipV="1">
            <a:off x="7396506" y="3430548"/>
            <a:ext cx="1342527" cy="609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79884" y="3850547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895891" y="3762086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328592" y="3850546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core2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8627330" y="3840080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prod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00601" y="5226933"/>
            <a:ext cx="1721224" cy="1425389"/>
            <a:chOff x="5822576" y="5204011"/>
            <a:chExt cx="1721224" cy="1425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22576" y="5204011"/>
              <a:ext cx="1721224" cy="14253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077" y="5328398"/>
              <a:ext cx="1290570" cy="91239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2" y="3137048"/>
            <a:ext cx="1073479" cy="7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 declaration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file containing list of resources</a:t>
            </a:r>
          </a:p>
          <a:p>
            <a:endParaRPr lang="en-US" dirty="0" smtClean="0"/>
          </a:p>
          <a:p>
            <a:r>
              <a:rPr lang="en-US" dirty="0" smtClean="0"/>
              <a:t>Resources complemented with “key” attributes</a:t>
            </a:r>
          </a:p>
          <a:p>
            <a:endParaRPr lang="en-US" dirty="0"/>
          </a:p>
          <a:p>
            <a:r>
              <a:rPr lang="en-US" dirty="0" smtClean="0"/>
              <a:t>Intent-based declaration: descriptive approach (not imperative)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8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resources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838199" y="1590671"/>
            <a:ext cx="11428549" cy="4338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defTabSz="457200">
              <a:spcBef>
                <a:spcPct val="0"/>
              </a:spcBef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2400" dirty="0" err="1" smtClean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2400" dirty="0" err="1" smtClean="0">
                <a:latin typeface="Courier" charset="0"/>
                <a:ea typeface="Courier" charset="0"/>
                <a:cs typeface="Courier" charset="0"/>
              </a:rPr>
              <a:t>Physical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2400" dirty="0" smtClean="0">
              <a:latin typeface="Courier" charset="0"/>
              <a:ea typeface="Courier" charset="0"/>
              <a:cs typeface="Courier" charset="0"/>
            </a:endParaRP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2400" dirty="0" err="1" smtClean="0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2400" dirty="0" err="1" smtClean="0"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2400" dirty="0" smtClean="0">
              <a:latin typeface="Courier" charset="0"/>
              <a:ea typeface="Courier" charset="0"/>
              <a:cs typeface="Courier" charset="0"/>
            </a:endParaRP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2400" dirty="0" err="1" smtClean="0">
                <a:latin typeface="Courier" charset="0"/>
                <a:ea typeface="Courier" charset="0"/>
                <a:cs typeface="Courier" charset="0"/>
              </a:rPr>
              <a:t>hostname</a:t>
            </a:r>
            <a:r>
              <a:rPr lang="mr-IN" sz="2400" dirty="0" smtClean="0"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2400" dirty="0" err="1" smtClean="0">
                <a:latin typeface="Courier" charset="0"/>
                <a:ea typeface="Courier" charset="0"/>
                <a:cs typeface="Courier" charset="0"/>
              </a:rPr>
              <a:t>localhost</a:t>
            </a: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	"type": "</a:t>
            </a:r>
            <a:r>
              <a:rPr lang="fr-FR" sz="2400" dirty="0" err="1" smtClean="0">
                <a:latin typeface="Courier" charset="0"/>
                <a:ea typeface="Courier" charset="0"/>
                <a:cs typeface="Courier" charset="0"/>
              </a:rPr>
              <a:t>LxcImage</a:t>
            </a: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fr-FR" sz="2400" dirty="0" err="1" smtClean="0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fr-FR" sz="2400" dirty="0" err="1" smtClean="0"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-image",</a:t>
            </a: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fr-FR" sz="2400" dirty="0" err="1" smtClean="0"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": "server",</a:t>
            </a: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	"image": "ubuntu1604-cicnsuite-rc3"</a:t>
            </a:r>
          </a:p>
          <a:p>
            <a:pPr defTabSz="457200">
              <a:spcBef>
                <a:spcPct val="0"/>
              </a:spcBef>
            </a:pPr>
            <a:r>
              <a:rPr lang="fr-FR" sz="2400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defTabSz="457200">
              <a:spcBef>
                <a:spcPct val="0"/>
              </a:spcBef>
            </a:pPr>
            <a:endParaRPr lang="fr-FR" dirty="0" smtClean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defTabSz="457200">
              <a:spcBef>
                <a:spcPct val="0"/>
              </a:spcBef>
            </a:pPr>
            <a:endParaRPr lang="fr-FR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3129" y="2628583"/>
            <a:ext cx="1721224" cy="1425389"/>
            <a:chOff x="5822576" y="5204011"/>
            <a:chExt cx="1721224" cy="14253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22576" y="5204011"/>
              <a:ext cx="1721224" cy="14253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077" y="5328398"/>
              <a:ext cx="1290570" cy="91239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672" y="2425760"/>
            <a:ext cx="710258" cy="6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365607" y="5157498"/>
            <a:ext cx="10139082" cy="166206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807"/>
            <a:ext cx="9464729" cy="1325563"/>
          </a:xfrm>
        </p:spPr>
        <p:txBody>
          <a:bodyPr/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45624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fr-FR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cons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],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en-US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en-US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prod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],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mr-IN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5588" y="1690688"/>
            <a:ext cx="45624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fr-FR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fr-FR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"core1</a:t>
            </a:r>
            <a:r>
              <a:rPr lang="mr-IN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],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LxcContainer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en-US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cicn</a:t>
            </a:r>
            <a:r>
              <a:rPr lang="en-US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-image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fr-FR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"core2</a:t>
            </a:r>
            <a:r>
              <a:rPr lang="mr-IN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 ],</a:t>
            </a:r>
          </a:p>
          <a:p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mr-IN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server</a:t>
            </a:r>
            <a:r>
              <a:rPr lang="fr-FR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mr-IN" sz="16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81699" y="1500188"/>
            <a:ext cx="14288" cy="36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569794" y="4656920"/>
            <a:ext cx="1266826" cy="3714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74274" y="4656920"/>
            <a:ext cx="1266826" cy="3714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02102" y="2953174"/>
            <a:ext cx="1266826" cy="3714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399" y="2953175"/>
            <a:ext cx="1266826" cy="3714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48300" y="355809"/>
            <a:ext cx="2561792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References to</a:t>
            </a:r>
            <a:r>
              <a:rPr lang="en-US" sz="2000" dirty="0"/>
              <a:t> </a:t>
            </a:r>
            <a:r>
              <a:rPr lang="en-US" sz="2000" dirty="0" smtClean="0"/>
              <a:t>previous</a:t>
            </a:r>
          </a:p>
          <a:p>
            <a:r>
              <a:rPr lang="en-US" sz="2000" dirty="0" smtClean="0"/>
              <a:t>resources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914" y="5398314"/>
            <a:ext cx="1084610" cy="951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605" y="5394552"/>
            <a:ext cx="861204" cy="9017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42383" y="350845"/>
            <a:ext cx="2567709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Virtual topology</a:t>
            </a:r>
          </a:p>
          <a:p>
            <a:endParaRPr lang="en-US" sz="2000" dirty="0" smtClean="0"/>
          </a:p>
        </p:txBody>
      </p:sp>
      <p:sp>
        <p:nvSpPr>
          <p:cNvPr id="26" name="Oval 25"/>
          <p:cNvSpPr/>
          <p:nvPr/>
        </p:nvSpPr>
        <p:spPr>
          <a:xfrm>
            <a:off x="3186004" y="2675747"/>
            <a:ext cx="1266826" cy="3714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40879" y="4353094"/>
            <a:ext cx="1266826" cy="3714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000396" y="2675747"/>
            <a:ext cx="1266826" cy="37147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14" y="5583588"/>
            <a:ext cx="1073479" cy="7134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4" y="5578499"/>
            <a:ext cx="1073479" cy="7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"type": "Link",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"cons",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en-GB" sz="17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"core1",</a:t>
            </a:r>
            <a:endParaRPr lang="en-GB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 ]</a:t>
            </a:r>
            <a:endParaRPr lang="en-GB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7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"type": "Link",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en-GB" sz="17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core1",</a:t>
            </a:r>
            <a:endParaRPr lang="en-GB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en-GB" sz="17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core2",</a:t>
            </a:r>
            <a:endParaRPr lang="en-GB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"groups": [ "</a:t>
            </a:r>
            <a:r>
              <a:rPr lang="fr-FR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 ]</a:t>
            </a:r>
            <a:endParaRPr lang="en-GB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7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fr-FR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"type": "Link",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src_node</a:t>
            </a: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en-GB" sz="1700" dirty="0" smtClean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"core2",</a:t>
            </a:r>
            <a:endParaRPr lang="en-GB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en-GB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dst_node</a:t>
            </a: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": "prod",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fr-FR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"groups": [ "</a:t>
            </a:r>
            <a:r>
              <a:rPr lang="fr-FR" sz="1700" dirty="0" err="1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virtual</a:t>
            </a:r>
            <a:r>
              <a:rPr lang="fr-FR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" ]</a:t>
            </a:r>
            <a:endParaRPr lang="en-GB" sz="1700" dirty="0">
              <a:solidFill>
                <a:srgbClr val="39393B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700" dirty="0">
                <a:solidFill>
                  <a:srgbClr val="39393B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209" y="898670"/>
            <a:ext cx="1084610" cy="951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915" y="5270309"/>
            <a:ext cx="861204" cy="901784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5" idx="2"/>
            <a:endCxn id="8" idx="0"/>
          </p:cNvCxnSpPr>
          <p:nvPr/>
        </p:nvCxnSpPr>
        <p:spPr>
          <a:xfrm flipH="1">
            <a:off x="7579517" y="1850082"/>
            <a:ext cx="2997" cy="34202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78" y="3893149"/>
            <a:ext cx="1073479" cy="713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78" y="2515989"/>
            <a:ext cx="1073479" cy="71349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900488" y="2200275"/>
            <a:ext cx="3429000" cy="31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57638" y="3557588"/>
            <a:ext cx="3414712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957638" y="4872038"/>
            <a:ext cx="3371850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5300" y="1797052"/>
            <a:ext cx="11127317" cy="2475955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"type": "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CentralIP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"ip4_data_prefix": "192.168.19.0/24"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"ip6_data_prefix": "9001::/16",</a:t>
            </a:r>
            <a:endParaRPr lang="fr-FR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ip_routing_strategy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spt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"groups": [ 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"virtual"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   ]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mr-IN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networking on topology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5349" y="2159727"/>
            <a:ext cx="350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IPv6 addresses are attributed by /64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97266" y="2231116"/>
            <a:ext cx="814177" cy="71899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5538652" y="2590613"/>
            <a:ext cx="2258613" cy="17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3587932" y="3111862"/>
            <a:ext cx="255451" cy="696687"/>
          </a:xfrm>
          <a:prstGeom prst="rightBracket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43383" y="3436983"/>
            <a:ext cx="1323703" cy="1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67086" y="3204227"/>
            <a:ext cx="250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Defines objects on which to 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4" y="4845979"/>
            <a:ext cx="11304605" cy="103630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 err="1">
                <a:latin typeface="Courier" charset="0"/>
                <a:ea typeface="Courier" charset="0"/>
                <a:cs typeface="Courier" charset="0"/>
              </a:rPr>
              <a:t>CentralIP</a:t>
            </a:r>
            <a:r>
              <a:rPr lang="en-US" sz="1867" dirty="0">
                <a:ea typeface="Courier" charset="0"/>
                <a:cs typeface="Courier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is similar to an SDN controller that assigns addresses and sets up the routing in the network:</a:t>
            </a:r>
          </a:p>
          <a:p>
            <a:pPr algn="ctr"/>
            <a:r>
              <a:rPr lang="en-US" sz="1867" dirty="0" err="1">
                <a:latin typeface="Courier" charset="0"/>
                <a:ea typeface="Courier" charset="0"/>
                <a:cs typeface="Courier" charset="0"/>
              </a:rPr>
              <a:t>CentralIP</a:t>
            </a:r>
            <a:r>
              <a:rPr lang="en-US" sz="1867" dirty="0">
                <a:latin typeface="Courier" charset="0"/>
                <a:ea typeface="Courier" charset="0"/>
                <a:cs typeface="Courier" charset="0"/>
              </a:rPr>
              <a:t> = (Ipv4Assignment | Ipv6Assignment) &gt; </a:t>
            </a:r>
            <a:r>
              <a:rPr lang="en-US" sz="1867" dirty="0" err="1">
                <a:latin typeface="Courier" charset="0"/>
                <a:ea typeface="Courier" charset="0"/>
                <a:cs typeface="Courier" charset="0"/>
              </a:rPr>
              <a:t>IPRoutes</a:t>
            </a:r>
            <a:endParaRPr lang="en-US" sz="1867" dirty="0">
              <a:latin typeface="Courier" charset="0"/>
              <a:ea typeface="Courier" charset="0"/>
              <a:cs typeface="Courier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7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Code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36143" y="1132971"/>
            <a:ext cx="10515600" cy="1060436"/>
          </a:xfrm>
        </p:spPr>
        <p:txBody>
          <a:bodyPr>
            <a:normAutofit/>
          </a:bodyPr>
          <a:lstStyle/>
          <a:p>
            <a:r>
              <a:rPr lang="en-US" dirty="0" smtClean="0"/>
              <a:t>In the period since its inception, fd.io has more commits than OVS and DPDK combined, and more contributors than OVS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37313"/>
              </p:ext>
            </p:extLst>
          </p:nvPr>
        </p:nvGraphicFramePr>
        <p:xfrm>
          <a:off x="1493875" y="2057457"/>
          <a:ext cx="906292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731"/>
                <a:gridCol w="2265731"/>
                <a:gridCol w="2265731"/>
                <a:gridCol w="226573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2016-02-11 to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2017-04-03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Fd.io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DPDK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Commits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6283</a:t>
                      </a: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2395</a:t>
                      </a: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3289</a:t>
                      </a:r>
                    </a:p>
                  </a:txBody>
                  <a:tcPr>
                    <a:solidFill>
                      <a:srgbClr val="D6D6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Contributors</a:t>
                      </a:r>
                      <a:endParaRPr lang="en-US" dirty="0"/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Organizations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1493874" y="3707827"/>
          <a:ext cx="3020975" cy="25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/>
          </p:nvPr>
        </p:nvGraphicFramePr>
        <p:xfrm>
          <a:off x="4514849" y="3707827"/>
          <a:ext cx="3020975" cy="25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7535825" y="3733581"/>
          <a:ext cx="3020975" cy="25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46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3689" y="1582732"/>
            <a:ext cx="4502662" cy="4832356"/>
          </a:xfrm>
        </p:spPr>
        <p:txBody>
          <a:bodyPr/>
          <a:lstStyle/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"cache_size": 0,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"node": "cons"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"cache_size": 2000,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"node": </a:t>
            </a: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"core1"</a:t>
            </a:r>
            <a:endParaRPr lang="is-IS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"cache_size": </a:t>
            </a: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0,</a:t>
            </a:r>
            <a:endParaRPr lang="is-IS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"node": "</a:t>
            </a: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core2"</a:t>
            </a:r>
            <a:endParaRPr lang="is-IS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"type": "MetisForwarder",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"cache_size": 0,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"node": "prod"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ICN forwarders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695419" y="1582732"/>
            <a:ext cx="3934481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3700" b="0" i="0" kern="1200">
                <a:solidFill>
                  <a:schemeClr val="tx2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292040" indent="0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576143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73962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914210" indent="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None/>
              <a:defRPr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600" dirty="0">
                <a:latin typeface="Courier" charset="0"/>
                <a:ea typeface="Courier" charset="0"/>
                <a:cs typeface="Courier" charset="0"/>
              </a:rPr>
              <a:t>type": "WebServer",</a:t>
            </a: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600" dirty="0">
                <a:latin typeface="Courier" charset="0"/>
                <a:ea typeface="Courier" charset="0"/>
                <a:cs typeface="Courier" charset="0"/>
              </a:rPr>
              <a:t>prefixes": [</a:t>
            </a: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	"/webserver"</a:t>
            </a:r>
            <a:endParaRPr lang="is-I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],</a:t>
            </a:r>
            <a:endParaRPr lang="is-I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600" dirty="0">
                <a:latin typeface="Courier" charset="0"/>
                <a:ea typeface="Courier" charset="0"/>
                <a:cs typeface="Courier" charset="0"/>
              </a:rPr>
              <a:t>node": </a:t>
            </a: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"prod"</a:t>
            </a:r>
            <a:endParaRPr lang="is-I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},</a:t>
            </a: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is-I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600" dirty="0">
                <a:latin typeface="Courier" charset="0"/>
                <a:ea typeface="Courier" charset="0"/>
                <a:cs typeface="Courier" charset="0"/>
              </a:rPr>
              <a:t>type": "CentralICN",</a:t>
            </a: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600" dirty="0">
                <a:latin typeface="Courier" charset="0"/>
                <a:ea typeface="Courier" charset="0"/>
                <a:cs typeface="Courier" charset="0"/>
              </a:rPr>
              <a:t>groups": [ </a:t>
            </a: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"virtual" </a:t>
            </a:r>
            <a:r>
              <a:rPr lang="is-IS" sz="1600" dirty="0">
                <a:latin typeface="Courier" charset="0"/>
                <a:ea typeface="Courier" charset="0"/>
                <a:cs typeface="Courier" charset="0"/>
              </a:rPr>
              <a:t>],</a:t>
            </a: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	"</a:t>
            </a:r>
            <a:r>
              <a:rPr lang="is-IS" sz="1600" dirty="0">
                <a:latin typeface="Courier" charset="0"/>
                <a:ea typeface="Courier" charset="0"/>
                <a:cs typeface="Courier" charset="0"/>
              </a:rPr>
              <a:t>face_protocol": "udp4"</a:t>
            </a:r>
          </a:p>
          <a:p>
            <a:pPr marL="0">
              <a:spcBef>
                <a:spcPts val="0"/>
              </a:spcBef>
            </a:pP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is-IS" sz="1600" dirty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endParaRPr lang="is-IS" sz="1200" dirty="0"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81699" y="1500188"/>
            <a:ext cx="4764" cy="4643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85863" y="3214688"/>
            <a:ext cx="2671762" cy="300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95418" y="3214688"/>
            <a:ext cx="3934481" cy="1536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58351" y="2831991"/>
            <a:ext cx="239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Like 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CentralIP</a:t>
            </a:r>
            <a:endParaRPr lang="en-US" sz="24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44051" y="3871913"/>
            <a:ext cx="759278" cy="420057"/>
          </a:xfrm>
          <a:prstGeom prst="ellipse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3723" y="4417756"/>
            <a:ext cx="2162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ether, udp4, udp6, 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tcp4, tcp6   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6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"type": "GUI",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	"groups": ["virtual"]</a:t>
            </a:r>
          </a:p>
          <a:p>
            <a:pPr marL="0" lvl="0" defTabSz="684213" fontAlgn="base">
              <a:spcBef>
                <a:spcPts val="0"/>
              </a:spcBef>
              <a:spcAft>
                <a:spcPct val="0"/>
              </a:spcAft>
              <a:buClr>
                <a:srgbClr val="39393B"/>
              </a:buClr>
            </a:pPr>
            <a:r>
              <a:rPr lang="is-IS" sz="1600" dirty="0" smtClean="0">
                <a:solidFill>
                  <a:srgbClr val="555558"/>
                </a:solidFill>
                <a:latin typeface="Courier" charset="0"/>
                <a:ea typeface="Courier" charset="0"/>
                <a:cs typeface="Courier" charset="0"/>
              </a:rPr>
              <a:t>},</a:t>
            </a:r>
            <a:endParaRPr lang="is-IS" sz="1600" dirty="0">
              <a:solidFill>
                <a:srgbClr val="555558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775" y="455085"/>
            <a:ext cx="8053168" cy="50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1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3688" y="1430868"/>
            <a:ext cx="11127317" cy="3498320"/>
          </a:xfrm>
          <a:solidFill>
            <a:schemeClr val="tx1"/>
          </a:solidFill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2000" dirty="0" err="1">
                <a:solidFill>
                  <a:srgbClr val="34BC26"/>
                </a:solidFill>
                <a:latin typeface="Monaco" charset="0"/>
              </a:rPr>
              <a:t>cicn@cicn-VirtualBox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:</a:t>
            </a:r>
            <a:r>
              <a:rPr lang="en-US" sz="2000" dirty="0">
                <a:solidFill>
                  <a:srgbClr val="5230E1"/>
                </a:solidFill>
                <a:latin typeface="Monaco" charset="0"/>
              </a:rPr>
              <a:t>~/</a:t>
            </a:r>
            <a:r>
              <a:rPr lang="en-US" sz="2000" dirty="0" err="1">
                <a:solidFill>
                  <a:srgbClr val="5230E1"/>
                </a:solidFill>
                <a:latin typeface="Monaco" charset="0"/>
              </a:rPr>
              <a:t>vicn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$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sudo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vicn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/bin/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vicn.py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-s </a:t>
            </a:r>
            <a:r>
              <a:rPr lang="en-US" sz="2000" dirty="0" smtClean="0">
                <a:solidFill>
                  <a:srgbClr val="F4F4F4"/>
                </a:solidFill>
                <a:latin typeface="Monaco" charset="0"/>
              </a:rPr>
              <a:t>examples/tutorial/tutorial06-acm-icn17.json</a:t>
            </a:r>
          </a:p>
          <a:p>
            <a:pPr marL="0">
              <a:spcBef>
                <a:spcPts val="0"/>
              </a:spcBef>
            </a:pPr>
            <a:endParaRPr lang="en-US" sz="1600" dirty="0">
              <a:solidFill>
                <a:srgbClr val="F4F4F4"/>
              </a:solidFill>
              <a:latin typeface="Monaco" charset="0"/>
              <a:ea typeface="Monaco" charset="0"/>
              <a:cs typeface="Monaco" charset="0"/>
            </a:endParaRPr>
          </a:p>
          <a:p>
            <a:pPr marL="0">
              <a:spcBef>
                <a:spcPts val="0"/>
              </a:spcBef>
            </a:pPr>
            <a:r>
              <a:rPr lang="en-US" sz="1600" dirty="0" smtClean="0">
                <a:solidFill>
                  <a:srgbClr val="F4F4F4"/>
                </a:solidFill>
                <a:latin typeface="Monaco" charset="0"/>
                <a:ea typeface="Monaco" charset="0"/>
                <a:cs typeface="Monaco" charset="0"/>
              </a:rPr>
              <a:t>[</a:t>
            </a:r>
            <a:r>
              <a:rPr lang="mr-IN" sz="1600" dirty="0" smtClean="0">
                <a:solidFill>
                  <a:srgbClr val="F4F4F4"/>
                </a:solidFill>
                <a:latin typeface="Monaco" charset="0"/>
                <a:ea typeface="Monaco" charset="0"/>
                <a:cs typeface="Monaco" charset="0"/>
              </a:rPr>
              <a:t>…</a:t>
            </a:r>
            <a:r>
              <a:rPr lang="fr-FR" sz="1600" dirty="0" smtClean="0">
                <a:solidFill>
                  <a:srgbClr val="F4F4F4"/>
                </a:solidFill>
                <a:latin typeface="Monaco" charset="0"/>
                <a:ea typeface="Monaco" charset="0"/>
                <a:cs typeface="Monaco" charset="0"/>
              </a:rPr>
              <a:t>]</a:t>
            </a:r>
          </a:p>
          <a:p>
            <a:pPr marL="0">
              <a:spcBef>
                <a:spcPts val="0"/>
              </a:spcBef>
            </a:pPr>
            <a:endParaRPr lang="en-US" sz="1600" dirty="0">
              <a:solidFill>
                <a:srgbClr val="F4F4F4"/>
              </a:solidFill>
              <a:latin typeface="Monaco" charset="0"/>
              <a:ea typeface="Monaco" charset="0"/>
              <a:cs typeface="Monaco" charset="0"/>
            </a:endParaRPr>
          </a:p>
          <a:p>
            <a:pPr marL="0">
              <a:spcBef>
                <a:spcPts val="0"/>
              </a:spcBef>
            </a:pPr>
            <a:r>
              <a:rPr lang="en-US" sz="1800" dirty="0" smtClean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17:48:15,023 -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vicn.core.task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Scheduling task &lt;Task[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apy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] partial&lt;_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task_resource_update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&gt;&gt; for resource &lt;UUID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MetisForwarder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-MPDRB&gt;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17:48:15,024 -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vicn.core.resource_mgr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Resource &lt;UUID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MetisForwarder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-MPDRB&gt; is marked as CLEAN (99/104)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17:48:15,146 -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vicn.core.task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Scheduling task &lt;Task[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apy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] partial&lt;_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task_resource_update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&gt;&gt; for resource &lt;UUID MetisForwarder-NC33W&gt;</a:t>
            </a:r>
          </a:p>
          <a:p>
            <a:pPr marL="0">
              <a:spcBef>
                <a:spcPts val="0"/>
              </a:spcBef>
            </a:pP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2017-09-21 17:48:15,148 - </a:t>
            </a:r>
            <a:r>
              <a:rPr lang="en-US" sz="1800" dirty="0" err="1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vicn.core.resource_mgr</a:t>
            </a:r>
            <a:r>
              <a:rPr lang="en-US" sz="1800" dirty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 - INFO - Resource &lt;UUID MetisForwarder-NC33W&gt; is marked as CLEAN (100/104</a:t>
            </a:r>
            <a:r>
              <a:rPr lang="en-US" sz="1800" dirty="0" smtClean="0">
                <a:solidFill>
                  <a:srgbClr val="34BBC8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endParaRPr lang="en-US" sz="1800" dirty="0">
              <a:solidFill>
                <a:srgbClr val="34BBC8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</a:t>
            </a:r>
            <a:r>
              <a:rPr lang="en-US" dirty="0" err="1" smtClean="0"/>
              <a:t>vicn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creation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Producer setup:</a:t>
            </a:r>
          </a:p>
          <a:p>
            <a:r>
              <a:rPr lang="en-US" dirty="0"/>
              <a:t>p</a:t>
            </a:r>
            <a:r>
              <a:rPr lang="en-US" dirty="0" smtClean="0"/>
              <a:t>roducer-test</a:t>
            </a:r>
          </a:p>
          <a:p>
            <a:pPr marL="0" indent="0"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producer-test -D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ccnx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:/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webserver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Webserver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http-server </a:t>
            </a:r>
            <a:r>
              <a:rPr lang="fr-FR" sz="2000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p $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server_folder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-l http://webserver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Consumer setup</a:t>
            </a:r>
          </a:p>
          <a:p>
            <a:r>
              <a:rPr lang="en-US" dirty="0" smtClean="0"/>
              <a:t>consumer-test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onsumer-test </a:t>
            </a:r>
            <a:r>
              <a:rPr lang="fr-FR" sz="2000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D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ccnx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:/webserver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iget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iget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http://webserver/$filename</a:t>
            </a:r>
          </a:p>
        </p:txBody>
      </p:sp>
    </p:spTree>
    <p:extLst>
      <p:ext uri="{BB962C8B-B14F-4D97-AF65-F5344CB8AC3E}">
        <p14:creationId xmlns:p14="http://schemas.microsoft.com/office/powerpoint/2010/main" val="3421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visualization on the GUI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12" y="1430868"/>
            <a:ext cx="8011840" cy="50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18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chemeClr val="tx1"/>
          </a:solidFill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2000" dirty="0" err="1">
                <a:solidFill>
                  <a:srgbClr val="34BC26"/>
                </a:solidFill>
                <a:latin typeface="Monaco" charset="0"/>
              </a:rPr>
              <a:t>cicn@cicn-VirtualBox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:</a:t>
            </a:r>
            <a:r>
              <a:rPr lang="en-US" sz="2000" dirty="0">
                <a:solidFill>
                  <a:srgbClr val="5230E1"/>
                </a:solidFill>
                <a:latin typeface="Monaco" charset="0"/>
              </a:rPr>
              <a:t>~/</a:t>
            </a:r>
            <a:r>
              <a:rPr lang="en-US" sz="2000" dirty="0" err="1">
                <a:solidFill>
                  <a:srgbClr val="5230E1"/>
                </a:solidFill>
                <a:latin typeface="Monaco" charset="0"/>
              </a:rPr>
              <a:t>vicn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$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sudo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./scripts/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topo_cleanup.sh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examples/tutorial/tutorial06-acm-icn17.json 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4F4F4"/>
                </a:solidFill>
                <a:latin typeface="Monaco" charset="0"/>
              </a:rPr>
              <a:t/>
            </a:r>
            <a:br>
              <a:rPr lang="en-US" sz="2000" dirty="0">
                <a:solidFill>
                  <a:srgbClr val="F4F4F4"/>
                </a:solidFill>
                <a:latin typeface="Monaco" charset="0"/>
              </a:rPr>
            </a:br>
            <a:endParaRPr lang="en-US" sz="2000" dirty="0">
              <a:solidFill>
                <a:srgbClr val="F4F4F4"/>
              </a:solidFill>
              <a:latin typeface="Monaco" charset="0"/>
            </a:endParaRPr>
          </a:p>
          <a:p>
            <a:pPr marL="0">
              <a:spcBef>
                <a:spcPts val="0"/>
              </a:spcBef>
            </a:pP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wifi_emulator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: no process found</a:t>
            </a:r>
          </a:p>
          <a:p>
            <a:pPr marL="0">
              <a:spcBef>
                <a:spcPts val="0"/>
              </a:spcBef>
            </a:pP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lte_emulator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: no process found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kill: usage: kill [-s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sigspec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| -n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signum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| -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sigspec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]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pid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| 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jobspec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 ... or kill -l [</a:t>
            </a:r>
            <a:r>
              <a:rPr lang="en-US" sz="2000" dirty="0" err="1">
                <a:solidFill>
                  <a:srgbClr val="F4F4F4"/>
                </a:solidFill>
                <a:latin typeface="Monaco" charset="0"/>
              </a:rPr>
              <a:t>sigspec</a:t>
            </a: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]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Removing bridge...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Removing interface...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solidFill>
                  <a:srgbClr val="F4F4F4"/>
                </a:solidFill>
                <a:latin typeface="Monaco" charset="0"/>
              </a:rPr>
              <a:t>Removing stale routes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teardown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08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61979" indent="-685800">
              <a:buFont typeface="Arial" charset="0"/>
              <a:buChar char="•"/>
            </a:pPr>
            <a:r>
              <a:rPr lang="en-US" dirty="0" smtClean="0"/>
              <a:t>Objective: learn to setup </a:t>
            </a:r>
            <a:r>
              <a:rPr lang="en-US" dirty="0" err="1" smtClean="0"/>
              <a:t>vICN</a:t>
            </a:r>
            <a:r>
              <a:rPr lang="en-US" dirty="0" smtClean="0"/>
              <a:t> to use your Intel interfaces</a:t>
            </a:r>
          </a:p>
          <a:p>
            <a:pPr marL="761979" indent="-685800">
              <a:buFont typeface="Arial" charset="0"/>
              <a:buChar char="•"/>
            </a:pPr>
            <a:r>
              <a:rPr lang="en-US" dirty="0" smtClean="0"/>
              <a:t>VPP running in container</a:t>
            </a:r>
          </a:p>
          <a:p>
            <a:pPr marL="761979" indent="-685800">
              <a:buFont typeface="Arial" charset="0"/>
              <a:buChar char="•"/>
            </a:pPr>
            <a:r>
              <a:rPr lang="en-US" dirty="0" smtClean="0"/>
              <a:t>Uses DPDK and ZC-forwarding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VPP in </a:t>
            </a:r>
            <a:r>
              <a:rPr lang="en-US" dirty="0" err="1" smtClean="0"/>
              <a:t>vIC</a:t>
            </a:r>
            <a:r>
              <a:rPr lang="en-US" dirty="0" err="1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30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91672" y="1860040"/>
            <a:ext cx="10139082" cy="308678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884" y="2710441"/>
            <a:ext cx="1084610" cy="951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033" y="2722473"/>
            <a:ext cx="861204" cy="9017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564494" y="3183284"/>
            <a:ext cx="1342527" cy="2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80500" y="3179463"/>
            <a:ext cx="1342527" cy="382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96506" y="3173365"/>
            <a:ext cx="1342527" cy="609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9884" y="3593364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5891" y="3504903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8592" y="3593363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core2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27330" y="3582897"/>
            <a:ext cx="10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prod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26" y="2816012"/>
            <a:ext cx="1073480" cy="7130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841" y="2837472"/>
            <a:ext cx="1073480" cy="713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70558" y="1130012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VPP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21" idx="2"/>
            <a:endCxn id="20" idx="0"/>
          </p:cNvCxnSpPr>
          <p:nvPr/>
        </p:nvCxnSpPr>
        <p:spPr>
          <a:xfrm flipH="1">
            <a:off x="4466581" y="1591677"/>
            <a:ext cx="1342371" cy="1245795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19" idx="0"/>
          </p:cNvCxnSpPr>
          <p:nvPr/>
        </p:nvCxnSpPr>
        <p:spPr>
          <a:xfrm>
            <a:off x="5808952" y="1591677"/>
            <a:ext cx="1050814" cy="1224335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0051" y="1752486"/>
            <a:ext cx="10629900" cy="401966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07021" y="5057775"/>
            <a:ext cx="1073479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enp0s9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95007" y="5050991"/>
            <a:ext cx="1073479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enp0s10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25880" y="5921827"/>
            <a:ext cx="182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DPDK-compatible</a:t>
            </a:r>
          </a:p>
          <a:p>
            <a:pPr algn="ctr"/>
            <a:r>
              <a:rPr lang="en-US" dirty="0" smtClean="0"/>
              <a:t>interfaces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4" idx="3"/>
            <a:endCxn id="31" idx="1"/>
          </p:cNvCxnSpPr>
          <p:nvPr/>
        </p:nvCxnSpPr>
        <p:spPr>
          <a:xfrm flipV="1">
            <a:off x="3254009" y="5350669"/>
            <a:ext cx="653012" cy="894324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3"/>
            <a:endCxn id="32" idx="1"/>
          </p:cNvCxnSpPr>
          <p:nvPr/>
        </p:nvCxnSpPr>
        <p:spPr>
          <a:xfrm flipV="1">
            <a:off x="3254009" y="5343885"/>
            <a:ext cx="3140998" cy="90110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858" y="5611431"/>
            <a:ext cx="1537094" cy="9782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72150" y="5597155"/>
            <a:ext cx="1537094" cy="978296"/>
          </a:xfrm>
          <a:prstGeom prst="rect">
            <a:avLst/>
          </a:prstGeom>
        </p:spPr>
      </p:pic>
      <p:sp>
        <p:nvSpPr>
          <p:cNvPr id="43" name="Up Arrow 42"/>
          <p:cNvSpPr/>
          <p:nvPr/>
        </p:nvSpPr>
        <p:spPr>
          <a:xfrm>
            <a:off x="4195014" y="3961831"/>
            <a:ext cx="443017" cy="9992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6646666" y="3957042"/>
            <a:ext cx="443017" cy="9992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455335" y="3471863"/>
            <a:ext cx="2583314" cy="2980474"/>
          </a:xfrm>
          <a:custGeom>
            <a:avLst/>
            <a:gdLst>
              <a:gd name="connsiteX0" fmla="*/ 16654 w 2583213"/>
              <a:gd name="connsiteY0" fmla="*/ 0 h 2880462"/>
              <a:gd name="connsiteX1" fmla="*/ 45229 w 2583213"/>
              <a:gd name="connsiteY1" fmla="*/ 1800225 h 2880462"/>
              <a:gd name="connsiteX2" fmla="*/ 402416 w 2583213"/>
              <a:gd name="connsiteY2" fmla="*/ 2857500 h 2880462"/>
              <a:gd name="connsiteX3" fmla="*/ 902479 w 2583213"/>
              <a:gd name="connsiteY3" fmla="*/ 2514600 h 2880462"/>
              <a:gd name="connsiteX4" fmla="*/ 1716866 w 2583213"/>
              <a:gd name="connsiteY4" fmla="*/ 2357438 h 2880462"/>
              <a:gd name="connsiteX5" fmla="*/ 2131204 w 2583213"/>
              <a:gd name="connsiteY5" fmla="*/ 2857500 h 2880462"/>
              <a:gd name="connsiteX6" fmla="*/ 2574116 w 2583213"/>
              <a:gd name="connsiteY6" fmla="*/ 2171700 h 2880462"/>
              <a:gd name="connsiteX7" fmla="*/ 2431241 w 2583213"/>
              <a:gd name="connsiteY7" fmla="*/ 1328738 h 2880462"/>
              <a:gd name="connsiteX8" fmla="*/ 2445529 w 2583213"/>
              <a:gd name="connsiteY8" fmla="*/ 414338 h 2880462"/>
              <a:gd name="connsiteX0" fmla="*/ 16654 w 2583314"/>
              <a:gd name="connsiteY0" fmla="*/ 100012 h 2980474"/>
              <a:gd name="connsiteX1" fmla="*/ 45229 w 2583314"/>
              <a:gd name="connsiteY1" fmla="*/ 1900237 h 2980474"/>
              <a:gd name="connsiteX2" fmla="*/ 402416 w 2583314"/>
              <a:gd name="connsiteY2" fmla="*/ 2957512 h 2980474"/>
              <a:gd name="connsiteX3" fmla="*/ 902479 w 2583314"/>
              <a:gd name="connsiteY3" fmla="*/ 2614612 h 2980474"/>
              <a:gd name="connsiteX4" fmla="*/ 1716866 w 2583314"/>
              <a:gd name="connsiteY4" fmla="*/ 2457450 h 2980474"/>
              <a:gd name="connsiteX5" fmla="*/ 2131204 w 2583314"/>
              <a:gd name="connsiteY5" fmla="*/ 2957512 h 2980474"/>
              <a:gd name="connsiteX6" fmla="*/ 2574116 w 2583314"/>
              <a:gd name="connsiteY6" fmla="*/ 2271712 h 2980474"/>
              <a:gd name="connsiteX7" fmla="*/ 2431241 w 2583314"/>
              <a:gd name="connsiteY7" fmla="*/ 1428750 h 2980474"/>
              <a:gd name="connsiteX8" fmla="*/ 2431242 w 2583314"/>
              <a:gd name="connsiteY8" fmla="*/ 0 h 298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314" h="2980474">
                <a:moveTo>
                  <a:pt x="16654" y="100012"/>
                </a:moveTo>
                <a:cubicBezTo>
                  <a:pt x="-1206" y="761999"/>
                  <a:pt x="-19065" y="1423987"/>
                  <a:pt x="45229" y="1900237"/>
                </a:cubicBezTo>
                <a:cubicBezTo>
                  <a:pt x="109523" y="2376487"/>
                  <a:pt x="259541" y="2838450"/>
                  <a:pt x="402416" y="2957512"/>
                </a:cubicBezTo>
                <a:cubicBezTo>
                  <a:pt x="545291" y="3076575"/>
                  <a:pt x="683404" y="2697956"/>
                  <a:pt x="902479" y="2614612"/>
                </a:cubicBezTo>
                <a:cubicBezTo>
                  <a:pt x="1121554" y="2531268"/>
                  <a:pt x="1512079" y="2400300"/>
                  <a:pt x="1716866" y="2457450"/>
                </a:cubicBezTo>
                <a:cubicBezTo>
                  <a:pt x="1921653" y="2514600"/>
                  <a:pt x="1988329" y="2988468"/>
                  <a:pt x="2131204" y="2957512"/>
                </a:cubicBezTo>
                <a:cubicBezTo>
                  <a:pt x="2274079" y="2926556"/>
                  <a:pt x="2524110" y="2526505"/>
                  <a:pt x="2574116" y="2271712"/>
                </a:cubicBezTo>
                <a:cubicBezTo>
                  <a:pt x="2624122" y="2016919"/>
                  <a:pt x="2455053" y="1807369"/>
                  <a:pt x="2431241" y="1428750"/>
                </a:cubicBezTo>
                <a:cubicBezTo>
                  <a:pt x="2407429" y="1050131"/>
                  <a:pt x="2413382" y="310753"/>
                  <a:pt x="2431242" y="0"/>
                </a:cubicBezTo>
              </a:path>
            </a:pathLst>
          </a:custGeom>
          <a:noFill/>
          <a:ln w="142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4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/>
      <p:bldP spid="34" grpId="1"/>
      <p:bldP spid="43" grpId="0" animBg="1"/>
      <p:bldP spid="44" grpId="0" animBg="1"/>
      <p:bldP spid="4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3688" y="1554160"/>
            <a:ext cx="11127317" cy="2874962"/>
          </a:xfrm>
        </p:spPr>
        <p:txBody>
          <a:bodyPr/>
          <a:lstStyle/>
          <a:p>
            <a:r>
              <a:rPr lang="en-US" dirty="0" smtClean="0"/>
              <a:t>Compare:</a:t>
            </a:r>
          </a:p>
          <a:p>
            <a:r>
              <a:rPr lang="en-US" dirty="0" smtClean="0"/>
              <a:t>	</a:t>
            </a:r>
            <a:r>
              <a:rPr lang="en-US" sz="3200" dirty="0"/>
              <a:t>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sudo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lshw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-c network -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businfo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/>
              <a:t>with </a:t>
            </a:r>
            <a:r>
              <a:rPr lang="en-US" dirty="0">
                <a:hlinkClick r:id="rId2"/>
              </a:rPr>
              <a:t>http://dpdk.org/doc/nics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DPDK interfaces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4386260"/>
            <a:ext cx="10074319" cy="17570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85813" y="5643564"/>
            <a:ext cx="10074319" cy="499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91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3689" y="1797051"/>
            <a:ext cx="5588512" cy="2249487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>
                <a:latin typeface="Courier" charset="0"/>
                <a:ea typeface="Courier" charset="0"/>
                <a:cs typeface="Courier" charset="0"/>
              </a:rPr>
              <a:t>DpdkDevice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": "core1-dpdk1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latin typeface="Courier" charset="0"/>
                <a:ea typeface="Courier" charset="0"/>
                <a:cs typeface="Courier" charset="0"/>
              </a:rPr>
              <a:t>mac_address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08:00:27:44:9a:38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": "core1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>
                <a:latin typeface="Courier" charset="0"/>
                <a:ea typeface="Courier" charset="0"/>
                <a:cs typeface="Courier" charset="0"/>
              </a:rPr>
              <a:t>device_name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": 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enp0s9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pci_address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0000:0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:0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9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0"</a:t>
            </a:r>
          </a:p>
          <a:p>
            <a:pPr marL="0">
              <a:spcBef>
                <a:spcPts val="0"/>
              </a:spcBef>
            </a:pP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},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the DPDK Interfaces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808276" y="1665317"/>
            <a:ext cx="5588512" cy="2035146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76179" indent="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 kern="120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389377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76817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None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98613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None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2189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None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DpdkDevice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-dpdk1",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mac_address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08:00:27:18:42:f2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node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device_name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": "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enp0s10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",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0">
              <a:spcBef>
                <a:spcPts val="0"/>
              </a:spcBef>
            </a:pP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600" dirty="0" err="1" smtClean="0">
                <a:latin typeface="Courier" charset="0"/>
                <a:ea typeface="Courier" charset="0"/>
                <a:cs typeface="Courier" charset="0"/>
              </a:rPr>
              <a:t>pci_address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": "0000: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00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:0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0"</a:t>
            </a:r>
          </a:p>
          <a:p>
            <a:pPr marL="0">
              <a:spcBef>
                <a:spcPts val="0"/>
              </a:spcBef>
            </a:pP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},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4386260"/>
            <a:ext cx="10074319" cy="175707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85813" y="5643564"/>
            <a:ext cx="10074319" cy="499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7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io-Intel_Developer_SDN_NFV_Dev_Lab" id="{55D4017F-F2F7-834B-B51D-D60208951F71}" vid="{2250A78A-47C1-3448-9EB0-340F488FA0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Fdio</Template>
  <TotalTime>583</TotalTime>
  <Words>3895</Words>
  <Application>Microsoft Macintosh PowerPoint</Application>
  <PresentationFormat>Widescreen</PresentationFormat>
  <Paragraphs>1663</Paragraphs>
  <Slides>133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6" baseType="lpstr">
      <vt:lpstr>Calibri</vt:lpstr>
      <vt:lpstr>Calibri Light</vt:lpstr>
      <vt:lpstr>Century Gothic</vt:lpstr>
      <vt:lpstr>CiscoSans ExtraLight</vt:lpstr>
      <vt:lpstr>Courier</vt:lpstr>
      <vt:lpstr>Helvetica</vt:lpstr>
      <vt:lpstr>Mangal</vt:lpstr>
      <vt:lpstr>Menlo</vt:lpstr>
      <vt:lpstr>Monaco</vt:lpstr>
      <vt:lpstr>ＭＳ Ｐゴシック</vt:lpstr>
      <vt:lpstr>Wingdings</vt:lpstr>
      <vt:lpstr>Arial</vt:lpstr>
      <vt:lpstr>Office Theme</vt:lpstr>
      <vt:lpstr>PowerPoint Presentation</vt:lpstr>
      <vt:lpstr>Tutorial agenda</vt:lpstr>
      <vt:lpstr>CICN project overview</vt:lpstr>
      <vt:lpstr>What is FD.io (pronounced “fido”)?</vt:lpstr>
      <vt:lpstr>FD.io: The Universal Dataplane</vt:lpstr>
      <vt:lpstr>Fd.io in the overall stack</vt:lpstr>
      <vt:lpstr>Multiparty: Broad Membership</vt:lpstr>
      <vt:lpstr>Multiparty: Broad Contribution</vt:lpstr>
      <vt:lpstr>Code Activity</vt:lpstr>
      <vt:lpstr>Multiproject: Fd.io Projects</vt:lpstr>
      <vt:lpstr>Fd.io Integrations</vt:lpstr>
      <vt:lpstr>Continuous Quality, Performance, Usability Built into the development process – patch by patch</vt:lpstr>
      <vt:lpstr>Universal Dataplane: Infrastructure</vt:lpstr>
      <vt:lpstr>Universal Dataplane: VNFs</vt:lpstr>
      <vt:lpstr>Universal Dataplane: Embedded</vt:lpstr>
      <vt:lpstr>Universal Dataplane: CICN Example</vt:lpstr>
      <vt:lpstr>Universal Dataplane: communication/API</vt:lpstr>
      <vt:lpstr>What is Vector Packet Processing?</vt:lpstr>
      <vt:lpstr>Why VPP?</vt:lpstr>
      <vt:lpstr>CICN distribution</vt:lpstr>
      <vt:lpstr>Opportunities to Contribute</vt:lpstr>
      <vt:lpstr>PowerPoint Presentation</vt:lpstr>
      <vt:lpstr>Vector Packet Processing for ICN</vt:lpstr>
      <vt:lpstr>How does VPP work?</vt:lpstr>
      <vt:lpstr>How does VPP work?</vt:lpstr>
      <vt:lpstr>How does VPP work?</vt:lpstr>
      <vt:lpstr>How does VPP work?</vt:lpstr>
      <vt:lpstr>How does VPP work?</vt:lpstr>
      <vt:lpstr>Extend VPP with plugins?</vt:lpstr>
      <vt:lpstr>How does VPP accelerate packet processing?</vt:lpstr>
      <vt:lpstr>Accelerating packet processing</vt:lpstr>
      <vt:lpstr>Kernel bypass</vt:lpstr>
      <vt:lpstr>Reduce cache misses – Why?</vt:lpstr>
      <vt:lpstr>Reduce cache misses</vt:lpstr>
      <vt:lpstr>Reduce cache misses – I-cache</vt:lpstr>
      <vt:lpstr>Scalar Packet Processing</vt:lpstr>
      <vt:lpstr>Scalar Packet Processing</vt:lpstr>
      <vt:lpstr>Scalar Packet Processing</vt:lpstr>
      <vt:lpstr>Scalar Packet Processing</vt:lpstr>
      <vt:lpstr>Scalar Packet Processing</vt:lpstr>
      <vt:lpstr>Scalar Packet Processing</vt:lpstr>
      <vt:lpstr>Vector Packet Processing</vt:lpstr>
      <vt:lpstr>Vector Packet Processing</vt:lpstr>
      <vt:lpstr>Vector Packet Processing</vt:lpstr>
      <vt:lpstr>Vector Packet Processing</vt:lpstr>
      <vt:lpstr>Vector Packet Processing</vt:lpstr>
      <vt:lpstr>Reduce cache miss – D-cache</vt:lpstr>
      <vt:lpstr>Reduce cache miss – D-cache</vt:lpstr>
      <vt:lpstr>Reduce cache miss – D-cache</vt:lpstr>
      <vt:lpstr>Hands on VPP!</vt:lpstr>
      <vt:lpstr>VPP documentation</vt:lpstr>
      <vt:lpstr>Download VPP (v17.04)</vt:lpstr>
      <vt:lpstr>Configure and Start VPP</vt:lpstr>
      <vt:lpstr>VPP Command Line Interface</vt:lpstr>
      <vt:lpstr>VPP Command Line Interface</vt:lpstr>
      <vt:lpstr>Create your own plugin</vt:lpstr>
      <vt:lpstr>Outline</vt:lpstr>
      <vt:lpstr>VPP structures</vt:lpstr>
      <vt:lpstr>Outline</vt:lpstr>
      <vt:lpstr>Design &amp; Implement your node(s)</vt:lpstr>
      <vt:lpstr>Register your node(s) to VPP</vt:lpstr>
      <vt:lpstr>Example: Cicn plugin</vt:lpstr>
      <vt:lpstr>icnfwd node</vt:lpstr>
      <vt:lpstr>icnfwd node</vt:lpstr>
      <vt:lpstr>icnfwd node</vt:lpstr>
      <vt:lpstr>Wrong speculation</vt:lpstr>
      <vt:lpstr>Example: Cicn plugin</vt:lpstr>
      <vt:lpstr>Other important macros</vt:lpstr>
      <vt:lpstr>Outline</vt:lpstr>
      <vt:lpstr>Insert your node to VPP graph</vt:lpstr>
      <vt:lpstr>Insert your node to VPP graph</vt:lpstr>
      <vt:lpstr>Outline</vt:lpstr>
      <vt:lpstr>Compiling your plugin</vt:lpstr>
      <vt:lpstr>vICN: configuration, management and control of an virtual ICN network</vt:lpstr>
      <vt:lpstr>What is vICN</vt:lpstr>
      <vt:lpstr>vICN at a glance</vt:lpstr>
      <vt:lpstr>Example vICN topology</vt:lpstr>
      <vt:lpstr>vICN resources</vt:lpstr>
      <vt:lpstr>Example resource: forwarder</vt:lpstr>
      <vt:lpstr>Resource hierarchy</vt:lpstr>
      <vt:lpstr>How does it work?</vt:lpstr>
      <vt:lpstr>vICN functionalities</vt:lpstr>
      <vt:lpstr>Our example deployment</vt:lpstr>
      <vt:lpstr>Network model deployment</vt:lpstr>
      <vt:lpstr>Network model declaration</vt:lpstr>
      <vt:lpstr>Physical resources</vt:lpstr>
      <vt:lpstr>Nodes</vt:lpstr>
      <vt:lpstr>Links</vt:lpstr>
      <vt:lpstr>IP networking on topology</vt:lpstr>
      <vt:lpstr>ICN forwarders</vt:lpstr>
      <vt:lpstr>GUI</vt:lpstr>
      <vt:lpstr>Launching vicn</vt:lpstr>
      <vt:lpstr>Traffic creation</vt:lpstr>
      <vt:lpstr>Traffic visualization on the GUI</vt:lpstr>
      <vt:lpstr>Network teardown</vt:lpstr>
      <vt:lpstr>VPP in vICN</vt:lpstr>
      <vt:lpstr>Setup</vt:lpstr>
      <vt:lpstr>Identifying the DPDK interfaces</vt:lpstr>
      <vt:lpstr>Declaring the DPDK Interfaces</vt:lpstr>
      <vt:lpstr>Changes to resources</vt:lpstr>
      <vt:lpstr>What is vICN actually doing?</vt:lpstr>
      <vt:lpstr>What is vICN actually doing? (cont’d)</vt:lpstr>
      <vt:lpstr>Launching vicn</vt:lpstr>
      <vt:lpstr>Traffic creation</vt:lpstr>
      <vt:lpstr>Traffic visualization on the GUI</vt:lpstr>
      <vt:lpstr>Toward a new Python API</vt:lpstr>
      <vt:lpstr>More on vICN</vt:lpstr>
      <vt:lpstr>Available tutorials</vt:lpstr>
      <vt:lpstr>References</vt:lpstr>
      <vt:lpstr>Libicnet: transport layer library for ICN  Mauro Sardara</vt:lpstr>
      <vt:lpstr>What is Libicnet?</vt:lpstr>
      <vt:lpstr>Core Elements</vt:lpstr>
      <vt:lpstr>ProducerSocket</vt:lpstr>
      <vt:lpstr>ProducerSocket</vt:lpstr>
      <vt:lpstr>ProducerSocket</vt:lpstr>
      <vt:lpstr>ProducerSocket</vt:lpstr>
      <vt:lpstr>ProducerSocket</vt:lpstr>
      <vt:lpstr>ProducerSocket</vt:lpstr>
      <vt:lpstr>ConsumerSocket</vt:lpstr>
      <vt:lpstr>ConsumerSocket</vt:lpstr>
      <vt:lpstr>ConsumerSocket</vt:lpstr>
      <vt:lpstr>ConsumerSocket</vt:lpstr>
      <vt:lpstr>ConsumerSocket</vt:lpstr>
      <vt:lpstr>ConsumerSocket</vt:lpstr>
      <vt:lpstr>Hands on Libicnet!</vt:lpstr>
      <vt:lpstr>Where to find Libicnet?</vt:lpstr>
      <vt:lpstr>Hello World Applications</vt:lpstr>
      <vt:lpstr>Topology</vt:lpstr>
      <vt:lpstr>Hello World Producer</vt:lpstr>
      <vt:lpstr>Hello World Consumer</vt:lpstr>
      <vt:lpstr>Callbacks</vt:lpstr>
      <vt:lpstr>Advanced Example: HTTP support</vt:lpstr>
      <vt:lpstr>Thank You!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Muscariello (lumuscar)</dc:creator>
  <cp:lastModifiedBy>Luca Muscariello (lumuscar)</cp:lastModifiedBy>
  <cp:revision>67</cp:revision>
  <dcterms:created xsi:type="dcterms:W3CDTF">2017-07-15T11:47:59Z</dcterms:created>
  <dcterms:modified xsi:type="dcterms:W3CDTF">2017-09-27T11:59:08Z</dcterms:modified>
</cp:coreProperties>
</file>