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0" r:id="rId5"/>
    <p:sldId id="266" r:id="rId6"/>
    <p:sldId id="267" r:id="rId7"/>
    <p:sldId id="263" r:id="rId8"/>
    <p:sldId id="261" r:id="rId9"/>
    <p:sldId id="269" r:id="rId10"/>
    <p:sldId id="271" r:id="rId11"/>
    <p:sldId id="273" r:id="rId12"/>
    <p:sldId id="265" r:id="rId13"/>
    <p:sldId id="262" r:id="rId14"/>
    <p:sldId id="268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23F"/>
    <a:srgbClr val="26C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0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09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EA57D-D858-4402-9858-9A8F9F67B2AE}" type="datetimeFigureOut">
              <a:rPr lang="en-US" smtClean="0"/>
              <a:t>9/25/16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261D7-761C-48EC-A92D-222EA5680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58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83375-83B1-9043-BF95-2A7C323DE058}" type="datetimeFigureOut">
              <a:rPr lang="en-US" smtClean="0"/>
              <a:t>9/25/16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BE63F-D02A-4544-888A-25265D407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8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09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34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86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50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32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8796" y="1742650"/>
            <a:ext cx="5693329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Enter Talk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8796" y="4222325"/>
            <a:ext cx="5693329" cy="42467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D69056-DDB7-4CB5-A251-DA4E48F0289C}" type="datetimeFigureOut">
              <a:rPr lang="en-US" smtClean="0"/>
              <a:pPr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12A61-9EE8-4E45-A1FB-04158638D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5" y="1742650"/>
            <a:ext cx="5126486" cy="287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0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732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466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9056-DDB7-4CB5-A251-DA4E48F0289C}" type="datetimeFigureOut">
              <a:rPr lang="en-US" smtClean="0"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2088536" y="0"/>
            <a:ext cx="103464" cy="6858000"/>
          </a:xfrm>
          <a:prstGeom prst="rect">
            <a:avLst/>
          </a:prstGeom>
          <a:solidFill>
            <a:srgbClr val="26CA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1985071" y="0"/>
            <a:ext cx="103464" cy="6858000"/>
          </a:xfrm>
          <a:prstGeom prst="rect">
            <a:avLst/>
          </a:prstGeom>
          <a:solidFill>
            <a:srgbClr val="F732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8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989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2989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9056-DDB7-4CB5-A251-DA4E48F0289C}" type="datetimeFigureOut">
              <a:rPr lang="en-US" smtClean="0"/>
              <a:t>9/25/16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088536" y="0"/>
            <a:ext cx="103464" cy="6858000"/>
          </a:xfrm>
          <a:prstGeom prst="rect">
            <a:avLst/>
          </a:prstGeom>
          <a:solidFill>
            <a:srgbClr val="26CA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985071" y="0"/>
            <a:ext cx="103464" cy="6858000"/>
          </a:xfrm>
          <a:prstGeom prst="rect">
            <a:avLst/>
          </a:prstGeom>
          <a:solidFill>
            <a:srgbClr val="F732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2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90" y="455086"/>
            <a:ext cx="11127317" cy="97578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609418"/>
            <a:fld id="{88D94497-3242-3A49-A071-CFC664465B92}" type="datetimeFigureOut">
              <a:rPr lang="en-US" smtClean="0">
                <a:solidFill>
                  <a:srgbClr val="000000"/>
                </a:solidFill>
                <a:latin typeface="CiscoSansTT Light"/>
              </a:rPr>
              <a:pPr defTabSz="609418"/>
              <a:t>9/25/16</a:t>
            </a:fld>
            <a:endParaRPr lang="en-GB">
              <a:solidFill>
                <a:srgbClr val="000000"/>
              </a:solidFill>
              <a:latin typeface="CiscoSansTT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609418"/>
            <a:endParaRPr lang="en-GB">
              <a:solidFill>
                <a:srgbClr val="000000"/>
              </a:solidFill>
              <a:latin typeface="CiscoSansTT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8"/>
            <a:ext cx="28448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609418"/>
            <a:fld id="{D640F397-99AA-6A46-A0B2-7130B8C63947}" type="slidenum">
              <a:rPr lang="en-GB" smtClean="0">
                <a:solidFill>
                  <a:srgbClr val="000000"/>
                </a:solidFill>
                <a:latin typeface="CiscoSansTT Light"/>
              </a:rPr>
              <a:pPr defTabSz="609418"/>
              <a:t>‹#›</a:t>
            </a:fld>
            <a:endParaRPr lang="en-GB">
              <a:solidFill>
                <a:srgbClr val="000000"/>
              </a:solidFill>
              <a:latin typeface="CiscoSansT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877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503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microsoft.com/office/2007/relationships/hdphoto" Target="../media/hdphoto1.wdp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2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353"/>
                    </a14:imgEffect>
                    <a14:imgEffect>
                      <a14:saturation sat="16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11" y="778213"/>
            <a:ext cx="7717039" cy="43218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3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89950" y="6356350"/>
            <a:ext cx="11073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9056-DDB7-4CB5-A251-DA4E48F0289C}" type="datetimeFigureOut">
              <a:rPr lang="en-US" smtClean="0"/>
              <a:t>9/25/16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7298" y="6356350"/>
            <a:ext cx="456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12A61-9EE8-4E45-A1FB-04158638D4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4" y="5945836"/>
            <a:ext cx="1388454" cy="7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9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7323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aunchpad.net/networking-vpp" TargetMode="External"/><Relationship Id="rId4" Type="http://schemas.openxmlformats.org/officeDocument/2006/relationships/hyperlink" Target="https://build.opnfv.org/ci/job/apex-deploy-baremetal-os-nosdn-fdio-noha-colorado/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git.openstack.org/cgit/openstack/networking-vpp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d.io/" TargetMode="Externa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5-2643v3@3.4GHz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OpenStack’s networking-</a:t>
            </a:r>
            <a:r>
              <a:rPr lang="en-US" dirty="0" err="1" smtClean="0"/>
              <a:t>vpp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Jérôme</a:t>
            </a:r>
            <a:r>
              <a:rPr lang="en-US" dirty="0" smtClean="0"/>
              <a:t> Tollet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Networking-</a:t>
            </a:r>
            <a:r>
              <a:rPr lang="en-US" dirty="0" err="1"/>
              <a:t>vpp</a:t>
            </a:r>
            <a:r>
              <a:rPr lang="en-US" dirty="0"/>
              <a:t>: </a:t>
            </a:r>
            <a:r>
              <a:rPr lang="en-US" dirty="0" smtClean="0"/>
              <a:t>etcd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fr-FR" dirty="0" smtClean="0"/>
              <a:t>ample JSON entry (1/2)</a:t>
            </a:r>
            <a:endParaRPr lang="en-US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38199" y="1825624"/>
            <a:ext cx="10214812" cy="40466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838199" y="1582340"/>
            <a:ext cx="1100087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/>
              <a:t>Sample</a:t>
            </a:r>
            <a:r>
              <a:rPr lang="fr-FR" sz="2000" b="1" dirty="0"/>
              <a:t> JSON </a:t>
            </a:r>
            <a:r>
              <a:rPr lang="fr-FR" sz="2000" b="1" dirty="0" err="1"/>
              <a:t>node</a:t>
            </a:r>
            <a:r>
              <a:rPr lang="fr-FR" sz="2000" b="1" dirty="0"/>
              <a:t> entries in </a:t>
            </a:r>
            <a:r>
              <a:rPr lang="fr-FR" sz="2000" b="1" dirty="0" err="1"/>
              <a:t>etcd</a:t>
            </a:r>
            <a:r>
              <a:rPr lang="fr-FR" sz="2000" b="1" dirty="0"/>
              <a:t> </a:t>
            </a:r>
            <a:r>
              <a:rPr lang="fr-FR" sz="2000" b="1" dirty="0" smtClean="0"/>
              <a:t>for </a:t>
            </a:r>
            <a:r>
              <a:rPr lang="fr-FR" sz="2000" b="1" dirty="0"/>
              <a:t>a vhostuser port type </a:t>
            </a:r>
            <a:r>
              <a:rPr lang="fr-FR" sz="2000" b="1" dirty="0" err="1"/>
              <a:t>created</a:t>
            </a:r>
            <a:r>
              <a:rPr lang="fr-FR" sz="2000" b="1" dirty="0"/>
              <a:t> on a </a:t>
            </a:r>
            <a:r>
              <a:rPr lang="fr-FR" sz="2000" b="1" dirty="0" err="1"/>
              <a:t>compute</a:t>
            </a:r>
            <a:r>
              <a:rPr lang="fr-FR" sz="2000" b="1" dirty="0"/>
              <a:t> </a:t>
            </a:r>
            <a:r>
              <a:rPr lang="fr-FR" sz="2000" b="1" dirty="0" err="1"/>
              <a:t>node</a:t>
            </a:r>
            <a:r>
              <a:rPr lang="fr-FR" sz="2000" b="1" dirty="0"/>
              <a:t> </a:t>
            </a:r>
            <a:r>
              <a:rPr lang="fr-FR" sz="2000" b="1" dirty="0" err="1"/>
              <a:t>named</a:t>
            </a:r>
            <a:r>
              <a:rPr lang="fr-FR" sz="2000" b="1" dirty="0"/>
              <a:t> "server-2</a:t>
            </a:r>
            <a:r>
              <a:rPr lang="fr-FR" sz="2000" b="1" dirty="0" smtClean="0"/>
              <a:t>"</a:t>
            </a:r>
            <a:endParaRPr lang="fr-FR" dirty="0"/>
          </a:p>
          <a:p>
            <a:r>
              <a:rPr lang="fr-FR" dirty="0" smtClean="0"/>
              <a:t>{ </a:t>
            </a:r>
            <a:r>
              <a:rPr lang="fr-FR" dirty="0"/>
              <a:t>"action": "</a:t>
            </a:r>
            <a:r>
              <a:rPr lang="fr-FR" dirty="0" err="1"/>
              <a:t>get</a:t>
            </a:r>
            <a:r>
              <a:rPr lang="fr-FR" dirty="0"/>
              <a:t>" "</a:t>
            </a:r>
            <a:r>
              <a:rPr lang="fr-FR" dirty="0" err="1"/>
              <a:t>node</a:t>
            </a:r>
            <a:r>
              <a:rPr lang="fr-FR" dirty="0"/>
              <a:t>": </a:t>
            </a:r>
            <a:r>
              <a:rPr lang="fr-FR" dirty="0" smtClean="0"/>
              <a:t>{</a:t>
            </a:r>
          </a:p>
          <a:p>
            <a:r>
              <a:rPr lang="fr-FR" dirty="0" smtClean="0"/>
              <a:t>    "</a:t>
            </a:r>
            <a:r>
              <a:rPr lang="fr-FR" dirty="0"/>
              <a:t>key": "/networking-</a:t>
            </a:r>
            <a:r>
              <a:rPr lang="fr-FR" dirty="0" err="1"/>
              <a:t>vpp</a:t>
            </a:r>
            <a:r>
              <a:rPr lang="fr-FR" dirty="0"/>
              <a:t>/</a:t>
            </a:r>
            <a:r>
              <a:rPr lang="fr-FR" dirty="0" err="1"/>
              <a:t>nodes</a:t>
            </a:r>
            <a:r>
              <a:rPr lang="fr-FR" dirty="0"/>
              <a:t>",  </a:t>
            </a:r>
            <a:r>
              <a:rPr lang="fr-FR" dirty="0" smtClean="0"/>
              <a:t>"</a:t>
            </a:r>
            <a:r>
              <a:rPr lang="fr-FR" dirty="0" err="1"/>
              <a:t>dir</a:t>
            </a:r>
            <a:r>
              <a:rPr lang="fr-FR" dirty="0"/>
              <a:t>": </a:t>
            </a:r>
            <a:r>
              <a:rPr lang="fr-FR" dirty="0" err="1"/>
              <a:t>true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dirty="0" smtClean="0"/>
              <a:t>    "</a:t>
            </a:r>
            <a:r>
              <a:rPr lang="fr-FR" dirty="0" err="1"/>
              <a:t>nodes</a:t>
            </a:r>
            <a:r>
              <a:rPr lang="fr-FR" dirty="0"/>
              <a:t>": [ { </a:t>
            </a:r>
          </a:p>
          <a:p>
            <a:r>
              <a:rPr lang="fr-FR" dirty="0" smtClean="0"/>
              <a:t>        "</a:t>
            </a:r>
            <a:r>
              <a:rPr lang="fr-FR" dirty="0"/>
              <a:t>key": "/networking-</a:t>
            </a:r>
            <a:r>
              <a:rPr lang="fr-FR" dirty="0" err="1"/>
              <a:t>vpp</a:t>
            </a:r>
            <a:r>
              <a:rPr lang="fr-FR" dirty="0"/>
              <a:t>/</a:t>
            </a:r>
            <a:r>
              <a:rPr lang="fr-FR" dirty="0" err="1"/>
              <a:t>nodes</a:t>
            </a:r>
            <a:r>
              <a:rPr lang="fr-FR" dirty="0"/>
              <a:t>/server-2", </a:t>
            </a:r>
            <a:r>
              <a:rPr lang="fr-FR" dirty="0" smtClean="0"/>
              <a:t>"</a:t>
            </a:r>
            <a:r>
              <a:rPr lang="fr-FR" dirty="0" err="1"/>
              <a:t>dir</a:t>
            </a:r>
            <a:r>
              <a:rPr lang="fr-FR" dirty="0"/>
              <a:t>": </a:t>
            </a:r>
            <a:r>
              <a:rPr lang="fr-FR" dirty="0" err="1"/>
              <a:t>true</a:t>
            </a:r>
            <a:r>
              <a:rPr lang="fr-FR" dirty="0"/>
              <a:t>, </a:t>
            </a:r>
          </a:p>
          <a:p>
            <a:r>
              <a:rPr lang="fr-FR" dirty="0" smtClean="0"/>
              <a:t>        "</a:t>
            </a:r>
            <a:r>
              <a:rPr lang="fr-FR" dirty="0" err="1"/>
              <a:t>nodes</a:t>
            </a:r>
            <a:r>
              <a:rPr lang="fr-FR" dirty="0"/>
              <a:t>": [ { </a:t>
            </a:r>
            <a:endParaRPr lang="fr-FR" dirty="0" smtClean="0"/>
          </a:p>
          <a:p>
            <a:r>
              <a:rPr lang="fr-FR" dirty="0" smtClean="0"/>
              <a:t>            "</a:t>
            </a:r>
            <a:r>
              <a:rPr lang="fr-FR" dirty="0"/>
              <a:t>key": "/networking-</a:t>
            </a:r>
            <a:r>
              <a:rPr lang="fr-FR" dirty="0" err="1"/>
              <a:t>vpp</a:t>
            </a:r>
            <a:r>
              <a:rPr lang="fr-FR" dirty="0"/>
              <a:t>/</a:t>
            </a:r>
            <a:r>
              <a:rPr lang="fr-FR" dirty="0" err="1"/>
              <a:t>nodes</a:t>
            </a:r>
            <a:r>
              <a:rPr lang="fr-FR" dirty="0"/>
              <a:t>/server-2/ports",  </a:t>
            </a:r>
            <a:r>
              <a:rPr lang="fr-FR" dirty="0" smtClean="0"/>
              <a:t>"</a:t>
            </a:r>
            <a:r>
              <a:rPr lang="fr-FR" dirty="0" err="1"/>
              <a:t>dir</a:t>
            </a:r>
            <a:r>
              <a:rPr lang="fr-FR" dirty="0"/>
              <a:t>": </a:t>
            </a:r>
            <a:r>
              <a:rPr lang="fr-FR" dirty="0" err="1"/>
              <a:t>true</a:t>
            </a:r>
            <a:r>
              <a:rPr lang="fr-FR" dirty="0"/>
              <a:t>, </a:t>
            </a:r>
          </a:p>
          <a:p>
            <a:r>
              <a:rPr lang="fr-FR" dirty="0" smtClean="0"/>
              <a:t>            "</a:t>
            </a:r>
            <a:r>
              <a:rPr lang="fr-FR" dirty="0" err="1"/>
              <a:t>nodes</a:t>
            </a:r>
            <a:r>
              <a:rPr lang="fr-FR" dirty="0"/>
              <a:t>": [ { </a:t>
            </a:r>
          </a:p>
          <a:p>
            <a:r>
              <a:rPr lang="fr-FR" b="1" dirty="0" smtClean="0"/>
              <a:t>                "</a:t>
            </a:r>
            <a:r>
              <a:rPr lang="fr-FR" b="1" dirty="0"/>
              <a:t>key": "/networking-</a:t>
            </a:r>
            <a:r>
              <a:rPr lang="fr-FR" b="1" dirty="0" err="1"/>
              <a:t>vpp</a:t>
            </a:r>
            <a:r>
              <a:rPr lang="fr-FR" b="1" dirty="0"/>
              <a:t>/</a:t>
            </a:r>
            <a:r>
              <a:rPr lang="fr-FR" b="1" dirty="0" err="1"/>
              <a:t>nodes</a:t>
            </a:r>
            <a:r>
              <a:rPr lang="fr-FR" b="1" dirty="0"/>
              <a:t>/server-2/ports/fd07aa8f-4572-4eba-af75-16c7c59e544c", </a:t>
            </a:r>
          </a:p>
          <a:p>
            <a:r>
              <a:rPr lang="fr-FR" b="1" dirty="0" smtClean="0"/>
              <a:t>                "</a:t>
            </a:r>
            <a:r>
              <a:rPr lang="fr-FR" b="1" dirty="0"/>
              <a:t>value": "{\"</a:t>
            </a:r>
            <a:r>
              <a:rPr lang="fr-FR" b="1" dirty="0" err="1"/>
              <a:t>network_id</a:t>
            </a:r>
            <a:r>
              <a:rPr lang="fr-FR" b="1" dirty="0"/>
              <a:t>\": \"04016a26-b571-458d-9f2e-524aee598a37\", \"</a:t>
            </a:r>
            <a:r>
              <a:rPr lang="fr-FR" b="1" dirty="0" err="1"/>
              <a:t>segmentation_id</a:t>
            </a:r>
            <a:r>
              <a:rPr lang="fr-FR" b="1" dirty="0"/>
              <a:t>\": 2070, </a:t>
            </a:r>
            <a:r>
              <a:rPr lang="fr-FR" b="1" dirty="0" smtClean="0"/>
              <a:t>           \"</a:t>
            </a:r>
            <a:r>
              <a:rPr lang="fr-FR" b="1" dirty="0" err="1"/>
              <a:t>mtu</a:t>
            </a:r>
            <a:r>
              <a:rPr lang="fr-FR" b="1" dirty="0"/>
              <a:t>\": 1500, \"</a:t>
            </a:r>
            <a:r>
              <a:rPr lang="fr-FR" b="1" dirty="0" err="1"/>
              <a:t>binding_type</a:t>
            </a:r>
            <a:r>
              <a:rPr lang="fr-FR" b="1" dirty="0"/>
              <a:t>\": \"vhostuser\", \"</a:t>
            </a:r>
            <a:r>
              <a:rPr lang="fr-FR" b="1" dirty="0" err="1"/>
              <a:t>mac_address</a:t>
            </a:r>
            <a:r>
              <a:rPr lang="fr-FR" b="1" dirty="0"/>
              <a:t>\": \"fa:16:3e:bd:5d:c8\", \"</a:t>
            </a:r>
            <a:r>
              <a:rPr lang="fr-FR" b="1" dirty="0" err="1"/>
              <a:t>network_type</a:t>
            </a:r>
            <a:r>
              <a:rPr lang="fr-FR" b="1" dirty="0"/>
              <a:t>\": \"vlan\", \"</a:t>
            </a:r>
            <a:r>
              <a:rPr lang="fr-FR" b="1" dirty="0" err="1"/>
              <a:t>physnet</a:t>
            </a:r>
            <a:r>
              <a:rPr lang="fr-FR" b="1" dirty="0"/>
              <a:t>\": \"physnet1\"}", </a:t>
            </a:r>
            <a:endParaRPr lang="fr-FR" b="1" dirty="0" smtClean="0"/>
          </a:p>
          <a:p>
            <a:r>
              <a:rPr lang="fr-FR" dirty="0"/>
              <a:t> </a:t>
            </a:r>
            <a:r>
              <a:rPr lang="fr-FR" dirty="0" smtClean="0"/>
              <a:t>            "</a:t>
            </a:r>
            <a:r>
              <a:rPr lang="fr-FR" dirty="0" err="1"/>
              <a:t>modifiedIndex</a:t>
            </a:r>
            <a:r>
              <a:rPr lang="fr-FR" dirty="0"/>
              <a:t>": 458419, "</a:t>
            </a:r>
            <a:r>
              <a:rPr lang="fr-FR" dirty="0" err="1"/>
              <a:t>createdIndex</a:t>
            </a:r>
            <a:r>
              <a:rPr lang="fr-FR" dirty="0"/>
              <a:t>": 458419 }, ], 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     "</a:t>
            </a:r>
            <a:r>
              <a:rPr lang="fr-FR" dirty="0" err="1"/>
              <a:t>modifiedIndex</a:t>
            </a:r>
            <a:r>
              <a:rPr lang="fr-FR" dirty="0"/>
              <a:t>": 36, "</a:t>
            </a:r>
            <a:r>
              <a:rPr lang="fr-FR" dirty="0" err="1"/>
              <a:t>createdIndex</a:t>
            </a:r>
            <a:r>
              <a:rPr lang="fr-FR" dirty="0"/>
              <a:t>": 36 } ], 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 "</a:t>
            </a:r>
            <a:r>
              <a:rPr lang="fr-FR" dirty="0" err="1"/>
              <a:t>modifiedIndex</a:t>
            </a:r>
            <a:r>
              <a:rPr lang="fr-FR" dirty="0"/>
              <a:t>": 36, "</a:t>
            </a:r>
            <a:r>
              <a:rPr lang="fr-FR" dirty="0" err="1"/>
              <a:t>createdIndex</a:t>
            </a:r>
            <a:r>
              <a:rPr lang="fr-FR" dirty="0"/>
              <a:t>": 36 } ], </a:t>
            </a:r>
            <a:endParaRPr lang="fr-FR" dirty="0" smtClean="0"/>
          </a:p>
          <a:p>
            <a:r>
              <a:rPr lang="fr-FR" dirty="0" smtClean="0"/>
              <a:t>"</a:t>
            </a:r>
            <a:r>
              <a:rPr lang="fr-FR" dirty="0" err="1"/>
              <a:t>modifiedIndex</a:t>
            </a:r>
            <a:r>
              <a:rPr lang="fr-FR" dirty="0"/>
              <a:t>": 36, "</a:t>
            </a:r>
            <a:r>
              <a:rPr lang="fr-FR" dirty="0" err="1"/>
              <a:t>createdIndex</a:t>
            </a:r>
            <a:r>
              <a:rPr lang="fr-FR" dirty="0"/>
              <a:t>": 36 }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Networking-</a:t>
            </a:r>
            <a:r>
              <a:rPr lang="en-US" dirty="0" err="1"/>
              <a:t>vpp</a:t>
            </a:r>
            <a:r>
              <a:rPr lang="en-US" dirty="0"/>
              <a:t>: etcd s</a:t>
            </a:r>
            <a:r>
              <a:rPr lang="fr-FR" dirty="0"/>
              <a:t>ample JSON entry </a:t>
            </a:r>
            <a:r>
              <a:rPr lang="fr-FR" dirty="0" smtClean="0"/>
              <a:t>(2/2</a:t>
            </a:r>
            <a:r>
              <a:rPr lang="fr-FR" dirty="0"/>
              <a:t>)</a:t>
            </a:r>
            <a:endParaRPr lang="en-US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252839"/>
              </p:ext>
            </p:extLst>
          </p:nvPr>
        </p:nvGraphicFramePr>
        <p:xfrm>
          <a:off x="1598862" y="2564509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138"/>
                <a:gridCol w="51548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network_id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04016a26-b571-458d-9f2e-524aee598a37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segmentation_id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2070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mtu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binding_type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vhostuser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mac_address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fa:16:3e:bd:5d:c8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network_type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vlan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physnet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physnet1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598862" y="1813023"/>
            <a:ext cx="943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JSON value </a:t>
            </a:r>
            <a:r>
              <a:rPr lang="en-US" dirty="0" smtClean="0"/>
              <a:t>under </a:t>
            </a:r>
            <a:r>
              <a:rPr lang="en-US" b="1" dirty="0" smtClean="0"/>
              <a:t>networking-</a:t>
            </a:r>
            <a:r>
              <a:rPr lang="en-US" b="1" dirty="0" err="1" smtClean="0"/>
              <a:t>vpp</a:t>
            </a:r>
            <a:r>
              <a:rPr lang="en-US" b="1" dirty="0" smtClean="0"/>
              <a:t>/nodes/</a:t>
            </a:r>
            <a:r>
              <a:rPr lang="fr-FR" b="1" dirty="0"/>
              <a:t>server-2/ports/fd07aa8f-4572-4eba-af75-16c7c59e544c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095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592062" y="1215793"/>
            <a:ext cx="10557200" cy="4687702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Network Types: </a:t>
            </a:r>
            <a:r>
              <a:rPr lang="en-US" sz="2000" dirty="0" smtClean="0"/>
              <a:t>Flat, VLANs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Port connectivity:</a:t>
            </a:r>
          </a:p>
          <a:p>
            <a:r>
              <a:rPr lang="en-US" sz="2000" dirty="0" smtClean="0"/>
              <a:t>vhostuser ports for Virtual Machines</a:t>
            </a:r>
          </a:p>
          <a:p>
            <a:r>
              <a:rPr lang="en-US" sz="2000" dirty="0" smtClean="0"/>
              <a:t>Tap port for ”service connectivity”: DHCP (q-</a:t>
            </a:r>
            <a:r>
              <a:rPr lang="en-US" sz="2000" dirty="0" err="1" smtClean="0"/>
              <a:t>dhcp</a:t>
            </a:r>
            <a:r>
              <a:rPr lang="en-US" sz="2000" dirty="0" smtClean="0"/>
              <a:t>), Router (q-router)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DB Journaling</a:t>
            </a:r>
          </a:p>
          <a:p>
            <a:r>
              <a:rPr lang="en-US" sz="2000" dirty="0" smtClean="0"/>
              <a:t>Used for logging in the driver “</a:t>
            </a:r>
            <a:r>
              <a:rPr lang="en-US" sz="2000" dirty="0" err="1" smtClean="0"/>
              <a:t>pre_commit</a:t>
            </a:r>
            <a:r>
              <a:rPr lang="en-US" sz="2000" dirty="0" smtClean="0"/>
              <a:t>” phase. Based on the existing Neutron </a:t>
            </a:r>
            <a:r>
              <a:rPr lang="en-US" sz="2000" dirty="0" err="1" smtClean="0"/>
              <a:t>MariaDB</a:t>
            </a:r>
            <a:r>
              <a:rPr lang="en-US" sz="2000" dirty="0" smtClean="0"/>
              <a:t> Database</a:t>
            </a:r>
          </a:p>
          <a:p>
            <a:r>
              <a:rPr lang="en-US" sz="2000" dirty="0" smtClean="0"/>
              <a:t>to it 'to keep etcd in sync with Neutron's internal state in the face of intermittent problems'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Supported HA scenario</a:t>
            </a:r>
          </a:p>
          <a:p>
            <a:r>
              <a:rPr lang="en-US" sz="2000" dirty="0" smtClean="0"/>
              <a:t>VPP agent restart </a:t>
            </a:r>
          </a:p>
          <a:p>
            <a:pPr lvl="1"/>
            <a:r>
              <a:rPr lang="en-US" sz="1600" dirty="0" smtClean="0"/>
              <a:t>resets VPP to a clean state</a:t>
            </a:r>
          </a:p>
          <a:p>
            <a:pPr lvl="1"/>
            <a:r>
              <a:rPr lang="en-US" sz="1600" dirty="0" smtClean="0"/>
              <a:t>fetches any existing port data from etcd and programs the VPP state.</a:t>
            </a:r>
          </a:p>
          <a:p>
            <a:r>
              <a:rPr lang="en-US" sz="2000" dirty="0" smtClean="0"/>
              <a:t>ml2 driver restart</a:t>
            </a:r>
          </a:p>
          <a:p>
            <a:pPr lvl="1"/>
            <a:r>
              <a:rPr lang="fr-FR" sz="1600" dirty="0" err="1"/>
              <a:t>retrieves</a:t>
            </a:r>
            <a:r>
              <a:rPr lang="fr-FR" sz="1600" dirty="0"/>
              <a:t> information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err="1" smtClean="0"/>
              <a:t>etcd</a:t>
            </a:r>
            <a:endParaRPr lang="fr-FR" sz="1600" dirty="0" smtClean="0"/>
          </a:p>
          <a:p>
            <a:pPr lvl="1"/>
            <a:r>
              <a:rPr lang="fr-FR" sz="1600" dirty="0" smtClean="0"/>
              <a:t>uses </a:t>
            </a:r>
            <a:r>
              <a:rPr lang="fr-FR" sz="1600" dirty="0"/>
              <a:t>the journal to push as </a:t>
            </a:r>
            <a:r>
              <a:rPr lang="fr-FR" sz="1600" dirty="0" err="1"/>
              <a:t>yet</a:t>
            </a:r>
            <a:r>
              <a:rPr lang="fr-FR" sz="1600" dirty="0"/>
              <a:t> </a:t>
            </a:r>
            <a:r>
              <a:rPr lang="fr-FR" sz="1600" dirty="0" err="1"/>
              <a:t>unpublished</a:t>
            </a:r>
            <a:r>
              <a:rPr lang="fr-FR" sz="1600" dirty="0"/>
              <a:t> data to </a:t>
            </a:r>
            <a:r>
              <a:rPr lang="fr-FR" sz="1600" dirty="0" err="1" smtClean="0"/>
              <a:t>etcd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Public distro and Installers</a:t>
            </a:r>
          </a:p>
          <a:p>
            <a:r>
              <a:rPr lang="en-US" sz="2000" dirty="0" err="1" smtClean="0"/>
              <a:t>Redhat</a:t>
            </a:r>
            <a:r>
              <a:rPr lang="en-US" sz="2000" dirty="0" smtClean="0"/>
              <a:t>, </a:t>
            </a:r>
            <a:r>
              <a:rPr lang="en-US" sz="2000" dirty="0" err="1" smtClean="0"/>
              <a:t>TripleO</a:t>
            </a:r>
            <a:r>
              <a:rPr lang="en-US" sz="2000" dirty="0" smtClean="0"/>
              <a:t>, APEX (based on </a:t>
            </a:r>
            <a:r>
              <a:rPr lang="en-US" sz="2000" dirty="0" err="1" smtClean="0"/>
              <a:t>TripleO</a:t>
            </a:r>
            <a:r>
              <a:rPr lang="en-US" sz="2000" dirty="0" smtClean="0"/>
              <a:t>), </a:t>
            </a:r>
            <a:r>
              <a:rPr lang="en-US" sz="2000" dirty="0" err="1" smtClean="0"/>
              <a:t>DevStack</a:t>
            </a:r>
            <a:endParaRPr lang="en-US" sz="2000" dirty="0" smtClean="0"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15600" y="481073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-US" dirty="0" smtClean="0"/>
              <a:t>Networking-</a:t>
            </a:r>
            <a:r>
              <a:rPr lang="en-US" dirty="0" err="1" smtClean="0"/>
              <a:t>vpp</a:t>
            </a:r>
            <a:r>
              <a:rPr lang="en-US" dirty="0" smtClean="0"/>
              <a:t>: Supported Features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541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15600" y="121579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sz="2400" i="1" u="sng" dirty="0" smtClean="0"/>
              <a:t>Plan of Records (POR)</a:t>
            </a:r>
          </a:p>
          <a:p>
            <a:pPr marL="0" indent="0">
              <a:buNone/>
            </a:pPr>
            <a:r>
              <a:rPr lang="en-US" sz="2400" b="1" dirty="0" smtClean="0"/>
              <a:t>Security Groups / Anti Spoofing</a:t>
            </a:r>
          </a:p>
          <a:p>
            <a:r>
              <a:rPr lang="en-US" sz="2400" dirty="0" smtClean="0"/>
              <a:t>Requires enhanced classifier in VPP</a:t>
            </a:r>
          </a:p>
          <a:p>
            <a:r>
              <a:rPr lang="en-US" sz="2400" dirty="0" smtClean="0"/>
              <a:t>MAC / IP restrictions, blocks gratuitous ARP, DHCP servers, </a:t>
            </a:r>
            <a:r>
              <a:rPr lang="is-IS" sz="2400" dirty="0" smtClean="0"/>
              <a:t>…</a:t>
            </a:r>
            <a:endParaRPr lang="en-US" sz="2400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Tap-as-a-Service</a:t>
            </a:r>
          </a:p>
          <a:p>
            <a:r>
              <a:rPr lang="en-US" sz="2400" dirty="0" smtClean="0"/>
              <a:t>Requires enhanced port mirroring capability in VPP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/>
              <a:t>Enhanced automated </a:t>
            </a:r>
            <a:r>
              <a:rPr lang="en-US" sz="2400" b="1" dirty="0" err="1"/>
              <a:t>testplan</a:t>
            </a:r>
            <a:r>
              <a:rPr lang="en-US" sz="2400" b="1" dirty="0"/>
              <a:t> / testbed for unit testing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i="1" u="sng" dirty="0" smtClean="0"/>
              <a:t>Plan of Intents (POI)</a:t>
            </a:r>
            <a:endParaRPr lang="en-US" sz="2400" i="1" u="sng" dirty="0"/>
          </a:p>
          <a:p>
            <a:pPr marL="0" indent="0">
              <a:buNone/>
            </a:pPr>
            <a:r>
              <a:rPr lang="en-US" sz="2400" b="1" dirty="0" smtClean="0"/>
              <a:t>Integration with Telemetry systems</a:t>
            </a:r>
          </a:p>
          <a:p>
            <a:pPr marL="0" indent="0">
              <a:buNone/>
            </a:pPr>
            <a:r>
              <a:rPr lang="en-US" sz="2400" b="1" dirty="0" smtClean="0"/>
              <a:t>Support for </a:t>
            </a:r>
            <a:r>
              <a:rPr lang="en-US" sz="2400" b="1" dirty="0" err="1" smtClean="0"/>
              <a:t>VXLan</a:t>
            </a:r>
            <a:endParaRPr lang="en-US" sz="2400" b="1" dirty="0" smtClean="0"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15600" y="481073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-US" dirty="0" smtClean="0"/>
              <a:t>Networking-</a:t>
            </a:r>
            <a:r>
              <a:rPr lang="en-US" dirty="0" err="1" smtClean="0"/>
              <a:t>vpp</a:t>
            </a:r>
            <a:r>
              <a:rPr lang="en-US" dirty="0" smtClean="0"/>
              <a:t>: Draft Dev Roadmap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086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Useful pointers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</a:t>
            </a:r>
            <a:r>
              <a:rPr lang="en-US" dirty="0" smtClean="0"/>
              <a:t>etworking-</a:t>
            </a:r>
            <a:r>
              <a:rPr lang="en-US" dirty="0" err="1" smtClean="0"/>
              <a:t>vpp</a:t>
            </a:r>
            <a:r>
              <a:rPr lang="en-US" dirty="0" smtClean="0"/>
              <a:t> OpenStack Repository</a:t>
            </a:r>
            <a:endParaRPr lang="en-US" dirty="0" smtClean="0">
              <a:hlinkClick r:id="rId2"/>
            </a:endParaRPr>
          </a:p>
          <a:p>
            <a:r>
              <a:rPr lang="en-US" dirty="0">
                <a:hlinkClick r:id="rId2"/>
              </a:rPr>
              <a:t>https://git.openstack.org/cgit/openstack/networking-vpp/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sz="2800" dirty="0"/>
              <a:t>n</a:t>
            </a:r>
            <a:r>
              <a:rPr lang="en-US" sz="2800" dirty="0" smtClean="0"/>
              <a:t>etworking-VPP </a:t>
            </a:r>
            <a:r>
              <a:rPr lang="en-US" sz="2800" dirty="0"/>
              <a:t>Launchpad</a:t>
            </a:r>
          </a:p>
          <a:p>
            <a:pPr marL="228600" lvl="1"/>
            <a:r>
              <a:rPr lang="en-US" sz="2800" dirty="0">
                <a:hlinkClick r:id="rId3"/>
              </a:rPr>
              <a:t>https://launchpad.net/networking-vpp</a:t>
            </a:r>
            <a:endParaRPr lang="en-US" sz="2800" dirty="0"/>
          </a:p>
          <a:p>
            <a:pPr marL="228600" lvl="1"/>
            <a:endParaRPr lang="en-US" dirty="0" smtClean="0"/>
          </a:p>
          <a:p>
            <a:pPr marL="0" lvl="1" indent="0">
              <a:buNone/>
            </a:pPr>
            <a:r>
              <a:rPr lang="en-US" sz="2800" dirty="0" smtClean="0"/>
              <a:t>Colorado automated testing</a:t>
            </a:r>
            <a:endParaRPr lang="en-US" sz="2800" dirty="0"/>
          </a:p>
          <a:p>
            <a:pPr marL="342900" lvl="1" indent="-342900"/>
            <a:r>
              <a:rPr lang="en-US" sz="2800" dirty="0">
                <a:hlinkClick r:id="rId4"/>
              </a:rPr>
              <a:t>https://build.opnfv.org/ci/job/apex-deploy-baremetal-os-nosdn-fdio-noha-colorado/</a:t>
            </a:r>
            <a:endParaRPr lang="en-US" sz="2800" dirty="0"/>
          </a:p>
          <a:p>
            <a:pPr marL="3429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15600" y="121579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400" dirty="0" smtClean="0"/>
              <a:t>Questions 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407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r>
              <a:rPr lang="en-US" dirty="0" smtClean="0"/>
              <a:t>Design principles</a:t>
            </a:r>
          </a:p>
          <a:p>
            <a:r>
              <a:rPr lang="en-US" dirty="0" smtClean="0"/>
              <a:t>Main components</a:t>
            </a:r>
          </a:p>
          <a:p>
            <a:r>
              <a:rPr lang="en-US" dirty="0" smtClean="0"/>
              <a:t>Performance benchmarks</a:t>
            </a:r>
          </a:p>
          <a:p>
            <a:r>
              <a:rPr lang="en-US" dirty="0" smtClean="0"/>
              <a:t>Supported features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Networking-</a:t>
            </a:r>
            <a:r>
              <a:rPr lang="en-US" dirty="0" err="1" smtClean="0"/>
              <a:t>vpp</a:t>
            </a:r>
            <a:r>
              <a:rPr lang="en-US" dirty="0" smtClean="0"/>
              <a:t>: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FD.io</a:t>
            </a:r>
            <a:r>
              <a:rPr lang="en-US" dirty="0" smtClean="0"/>
              <a:t> / VPP is a </a:t>
            </a:r>
            <a:r>
              <a:rPr lang="en-US" b="1" dirty="0" smtClean="0"/>
              <a:t>fast software </a:t>
            </a:r>
            <a:r>
              <a:rPr lang="en-US" b="1" dirty="0" err="1" smtClean="0"/>
              <a:t>dataplane</a:t>
            </a:r>
            <a:r>
              <a:rPr lang="en-US" b="1" dirty="0" smtClean="0"/>
              <a:t> </a:t>
            </a:r>
            <a:r>
              <a:rPr lang="en-US" dirty="0" smtClean="0"/>
              <a:t>that can be used to speed up communications for any kind of VM or VNF.</a:t>
            </a:r>
          </a:p>
          <a:p>
            <a:endParaRPr lang="en-US" dirty="0" smtClean="0"/>
          </a:p>
          <a:p>
            <a:r>
              <a:rPr lang="en-US" dirty="0" smtClean="0"/>
              <a:t>VPP can speed-up both East-West and North-South communications</a:t>
            </a:r>
          </a:p>
          <a:p>
            <a:endParaRPr lang="en-US" dirty="0" smtClean="0"/>
          </a:p>
          <a:p>
            <a:r>
              <a:rPr lang="en-US" dirty="0" smtClean="0"/>
              <a:t>Networking-</a:t>
            </a:r>
            <a:r>
              <a:rPr lang="en-US" dirty="0" err="1" smtClean="0"/>
              <a:t>vpp</a:t>
            </a:r>
            <a:r>
              <a:rPr lang="en-US" dirty="0" smtClean="0"/>
              <a:t> is a project aiming at providing a </a:t>
            </a:r>
            <a:r>
              <a:rPr lang="en-US" b="1" dirty="0" smtClean="0"/>
              <a:t>simple, robust, production grade </a:t>
            </a:r>
            <a:r>
              <a:rPr lang="en-US" dirty="0" smtClean="0"/>
              <a:t>integration of VPP in OpenStack using ml2 interface</a:t>
            </a:r>
          </a:p>
          <a:p>
            <a:endParaRPr lang="en-US" dirty="0" smtClean="0"/>
          </a:p>
          <a:p>
            <a:r>
              <a:rPr lang="en-US" dirty="0" smtClean="0"/>
              <a:t>Goal is to make VPP a </a:t>
            </a:r>
            <a:r>
              <a:rPr lang="en-US" b="1" dirty="0" smtClean="0"/>
              <a:t>first class citizen component in OpenStack </a:t>
            </a:r>
            <a:r>
              <a:rPr lang="en-US" dirty="0" smtClean="0"/>
              <a:t>for NFV and Cloud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Networking-</a:t>
            </a:r>
            <a:r>
              <a:rPr lang="en-US" dirty="0" err="1" smtClean="0"/>
              <a:t>vpp</a:t>
            </a:r>
            <a:r>
              <a:rPr lang="en-US" dirty="0" smtClean="0"/>
              <a:t>: 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746" y="1825624"/>
            <a:ext cx="9926053" cy="4815808"/>
          </a:xfrm>
        </p:spPr>
        <p:txBody>
          <a:bodyPr>
            <a:noAutofit/>
          </a:bodyPr>
          <a:lstStyle/>
          <a:p>
            <a:r>
              <a:rPr lang="en-US" dirty="0" smtClean="0"/>
              <a:t>Main design goals are: </a:t>
            </a:r>
            <a:r>
              <a:rPr lang="en-US" b="1" dirty="0" smtClean="0"/>
              <a:t>scalability, simplicity </a:t>
            </a:r>
            <a:r>
              <a:rPr lang="en-US" dirty="0" smtClean="0"/>
              <a:t>and</a:t>
            </a:r>
            <a:r>
              <a:rPr lang="en-US" b="1" dirty="0" smtClean="0"/>
              <a:t> availability</a:t>
            </a:r>
          </a:p>
          <a:p>
            <a:endParaRPr lang="en-US" dirty="0" smtClean="0"/>
          </a:p>
          <a:p>
            <a:r>
              <a:rPr lang="en-US" dirty="0" smtClean="0"/>
              <a:t>Efficient management communications</a:t>
            </a:r>
            <a:endParaRPr lang="en-US" dirty="0"/>
          </a:p>
          <a:p>
            <a:pPr lvl="1"/>
            <a:r>
              <a:rPr lang="en-US" sz="2000" dirty="0" smtClean="0"/>
              <a:t>All communication are asynchronous</a:t>
            </a:r>
          </a:p>
          <a:p>
            <a:pPr lvl="1"/>
            <a:r>
              <a:rPr lang="en-US" sz="2000" dirty="0" smtClean="0"/>
              <a:t>All communications are REST based</a:t>
            </a:r>
            <a:endParaRPr lang="en-US" sz="2800" dirty="0" smtClean="0"/>
          </a:p>
          <a:p>
            <a:r>
              <a:rPr lang="en-US" dirty="0" smtClean="0"/>
              <a:t>Availability</a:t>
            </a:r>
          </a:p>
          <a:p>
            <a:pPr lvl="1"/>
            <a:r>
              <a:rPr lang="en-US" sz="2000" dirty="0" smtClean="0"/>
              <a:t>All state information are maintained in a highly scalable KV store</a:t>
            </a:r>
            <a:r>
              <a:rPr lang="en-US" sz="2000" dirty="0"/>
              <a:t> </a:t>
            </a:r>
            <a:r>
              <a:rPr lang="en-US" sz="2000" dirty="0" smtClean="0"/>
              <a:t>cluster (</a:t>
            </a:r>
            <a:r>
              <a:rPr lang="en-US" sz="2000" i="1" dirty="0" smtClean="0"/>
              <a:t>etcd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All modules are unit and system tested</a:t>
            </a:r>
            <a:endParaRPr lang="en-US" sz="2800" dirty="0" smtClean="0"/>
          </a:p>
          <a:p>
            <a:r>
              <a:rPr lang="en-US" dirty="0" smtClean="0"/>
              <a:t>Code is small and easy to understand (no spaghetti/legacy code)</a:t>
            </a:r>
            <a:endParaRPr lang="en-US" dirty="0"/>
          </a:p>
          <a:p>
            <a:r>
              <a:rPr lang="en-US" dirty="0" smtClean="0"/>
              <a:t>Project plays with OpenStack rules</a:t>
            </a:r>
          </a:p>
          <a:p>
            <a:pPr lvl="1"/>
            <a:r>
              <a:rPr lang="en-US" sz="2000" dirty="0" smtClean="0"/>
              <a:t>Blueprint, code reviews, </a:t>
            </a:r>
            <a:r>
              <a:rPr lang="is-IS" sz="2000" dirty="0" smtClean="0"/>
              <a:t>…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048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Vector Packet Processor - VPP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6056708" cy="404666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VPP is a rapid packet processing development platform for highly performing network applications</a:t>
            </a:r>
          </a:p>
          <a:p>
            <a:pPr lvl="1"/>
            <a:r>
              <a:rPr lang="en-US" dirty="0"/>
              <a:t>14+ MPPS, single core</a:t>
            </a:r>
          </a:p>
          <a:p>
            <a:pPr lvl="1"/>
            <a:r>
              <a:rPr lang="en-US" dirty="0"/>
              <a:t>Multimillion entry FIBs</a:t>
            </a:r>
          </a:p>
          <a:p>
            <a:r>
              <a:rPr lang="en-US" dirty="0"/>
              <a:t>Runs on commodity CPUs and leverages DPDK</a:t>
            </a:r>
          </a:p>
          <a:p>
            <a:r>
              <a:rPr lang="en-US" dirty="0"/>
              <a:t>Creates a vector of packet indices and processes them using a directed graph of nodes – resulting in a highly performant solution.</a:t>
            </a:r>
          </a:p>
          <a:p>
            <a:r>
              <a:rPr lang="en-US" dirty="0"/>
              <a:t>Runs as a Linux user-space application</a:t>
            </a:r>
          </a:p>
          <a:p>
            <a:r>
              <a:rPr lang="en-US" dirty="0"/>
              <a:t>Ships as part of both embedded &amp; server products, in volume; </a:t>
            </a:r>
            <a:br>
              <a:rPr lang="en-US" dirty="0"/>
            </a:br>
            <a:r>
              <a:rPr lang="en-US" dirty="0"/>
              <a:t>Active development since 2002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de-DE" dirty="0"/>
              <a:t>            See also: </a:t>
            </a:r>
            <a:r>
              <a:rPr lang="de-DE" dirty="0">
                <a:hlinkClick r:id="rId2"/>
              </a:rPr>
              <a:t>FD.IO</a:t>
            </a:r>
            <a:r>
              <a:rPr lang="de-DE" dirty="0"/>
              <a:t> (The Fast Data Project)</a:t>
            </a:r>
            <a:endParaRPr lang="en-US" dirty="0"/>
          </a:p>
          <a:p>
            <a:endParaRPr lang="en-US" dirty="0"/>
          </a:p>
        </p:txBody>
      </p:sp>
      <p:sp>
        <p:nvSpPr>
          <p:cNvPr id="4" name="Rounded Rectangle 6"/>
          <p:cNvSpPr/>
          <p:nvPr/>
        </p:nvSpPr>
        <p:spPr bwMode="auto">
          <a:xfrm>
            <a:off x="7268463" y="2387269"/>
            <a:ext cx="3994055" cy="2983655"/>
          </a:xfrm>
          <a:prstGeom prst="roundRect">
            <a:avLst>
              <a:gd name="adj" fmla="val 2586"/>
            </a:avLst>
          </a:prstGeom>
          <a:solidFill>
            <a:schemeClr val="bg1"/>
          </a:solidFill>
          <a:ln w="635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121920" tIns="60960" rIns="121920" bIns="60960" rtlCol="0" anchor="ctr"/>
          <a:lstStyle/>
          <a:p>
            <a:pPr algn="ctr" defTabSz="685783"/>
            <a:endParaRPr lang="en-US" sz="1867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6" name="Picture 2" descr="Packet Process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9821" y="2436038"/>
            <a:ext cx="3050919" cy="259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7"/>
          <p:cNvSpPr/>
          <p:nvPr/>
        </p:nvSpPr>
        <p:spPr bwMode="auto">
          <a:xfrm>
            <a:off x="7268463" y="5424011"/>
            <a:ext cx="3994055" cy="484967"/>
          </a:xfrm>
          <a:prstGeom prst="roundRect">
            <a:avLst>
              <a:gd name="adj" fmla="val 14758"/>
            </a:avLst>
          </a:prstGeom>
          <a:solidFill>
            <a:schemeClr val="bg1"/>
          </a:solidFill>
          <a:ln w="635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121920" tIns="60960" rIns="121920" bIns="60960" rtlCol="0" anchor="ctr"/>
          <a:lstStyle/>
          <a:p>
            <a:pPr algn="ctr" defTabSz="685783"/>
            <a:r>
              <a:rPr lang="de-DE" sz="1867" dirty="0">
                <a:solidFill>
                  <a:schemeClr val="bg2">
                    <a:lumMod val="50000"/>
                  </a:schemeClr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Network IO</a:t>
            </a:r>
            <a:endParaRPr lang="en-US" sz="1867" dirty="0">
              <a:solidFill>
                <a:schemeClr val="bg2">
                  <a:lumMod val="50000"/>
                </a:schemeClr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10684" y="4980551"/>
            <a:ext cx="2401298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/>
            <a:r>
              <a:rPr lang="de-DE" sz="1867" dirty="0">
                <a:solidFill>
                  <a:schemeClr val="bg2">
                    <a:lumMod val="50000"/>
                  </a:schemeClr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Packet Processing: VPP</a:t>
            </a:r>
            <a:endParaRPr lang="en-US" sz="1867" dirty="0">
              <a:solidFill>
                <a:schemeClr val="bg2">
                  <a:lumMod val="50000"/>
                </a:schemeClr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9" name="Rounded Rectangle 9"/>
          <p:cNvSpPr/>
          <p:nvPr/>
        </p:nvSpPr>
        <p:spPr bwMode="auto">
          <a:xfrm>
            <a:off x="7268463" y="1840403"/>
            <a:ext cx="3994055" cy="484967"/>
          </a:xfrm>
          <a:prstGeom prst="roundRect">
            <a:avLst>
              <a:gd name="adj" fmla="val 14758"/>
            </a:avLst>
          </a:prstGeom>
          <a:solidFill>
            <a:schemeClr val="bg1"/>
          </a:solidFill>
          <a:ln w="635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121920" tIns="60960" rIns="121920" bIns="60960" rtlCol="0" anchor="ctr"/>
          <a:lstStyle/>
          <a:p>
            <a:pPr algn="ctr" defTabSz="685783"/>
            <a:r>
              <a:rPr lang="de-DE" sz="1867" dirty="0">
                <a:solidFill>
                  <a:schemeClr val="bg2">
                    <a:lumMod val="50000"/>
                  </a:schemeClr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Management Agent</a:t>
            </a:r>
            <a:endParaRPr lang="en-US" sz="1867" dirty="0">
              <a:solidFill>
                <a:schemeClr val="bg2">
                  <a:lumMod val="50000"/>
                </a:schemeClr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0" name="Rounded Rectangle 10"/>
          <p:cNvSpPr/>
          <p:nvPr/>
        </p:nvSpPr>
        <p:spPr bwMode="auto">
          <a:xfrm>
            <a:off x="7443288" y="1620772"/>
            <a:ext cx="548641" cy="315464"/>
          </a:xfrm>
          <a:prstGeom prst="roundRect">
            <a:avLst>
              <a:gd name="adj" fmla="val 14758"/>
            </a:avLst>
          </a:prstGeom>
          <a:solidFill>
            <a:schemeClr val="bg1"/>
          </a:solidFill>
          <a:ln w="635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0" tIns="60960" rIns="0" bIns="60960" rtlCol="0" anchor="ctr"/>
          <a:lstStyle/>
          <a:p>
            <a:pPr algn="ctr" defTabSz="685783"/>
            <a:r>
              <a:rPr lang="de-DE" sz="1333" dirty="0">
                <a:solidFill>
                  <a:schemeClr val="bg2">
                    <a:lumMod val="50000"/>
                  </a:schemeClr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NC/Y</a:t>
            </a:r>
            <a:endParaRPr lang="en-US" sz="1333" dirty="0">
              <a:solidFill>
                <a:schemeClr val="bg2">
                  <a:lumMod val="50000"/>
                </a:schemeClr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1" name="Rounded Rectangle 11"/>
          <p:cNvSpPr/>
          <p:nvPr/>
        </p:nvSpPr>
        <p:spPr bwMode="auto">
          <a:xfrm>
            <a:off x="8095558" y="1620772"/>
            <a:ext cx="548641" cy="315464"/>
          </a:xfrm>
          <a:prstGeom prst="roundRect">
            <a:avLst>
              <a:gd name="adj" fmla="val 14758"/>
            </a:avLst>
          </a:prstGeom>
          <a:solidFill>
            <a:schemeClr val="bg1"/>
          </a:solidFill>
          <a:ln w="635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r>
              <a:rPr lang="de-DE" sz="1333" dirty="0">
                <a:solidFill>
                  <a:schemeClr val="bg2">
                    <a:lumMod val="50000"/>
                  </a:schemeClr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REST</a:t>
            </a:r>
            <a:endParaRPr lang="en-US" sz="1333" dirty="0">
              <a:solidFill>
                <a:schemeClr val="bg2">
                  <a:lumMod val="50000"/>
                </a:schemeClr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2" name="Rounded Rectangle 12"/>
          <p:cNvSpPr/>
          <p:nvPr/>
        </p:nvSpPr>
        <p:spPr bwMode="auto">
          <a:xfrm>
            <a:off x="8716849" y="1620772"/>
            <a:ext cx="548641" cy="315464"/>
          </a:xfrm>
          <a:prstGeom prst="roundRect">
            <a:avLst>
              <a:gd name="adj" fmla="val 14758"/>
            </a:avLst>
          </a:prstGeom>
          <a:solidFill>
            <a:schemeClr val="bg1"/>
          </a:solidFill>
          <a:ln w="635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r>
              <a:rPr lang="de-DE" sz="1333" dirty="0">
                <a:solidFill>
                  <a:schemeClr val="bg2">
                    <a:lumMod val="50000"/>
                  </a:schemeClr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...</a:t>
            </a:r>
            <a:endParaRPr lang="en-US" sz="1333" dirty="0">
              <a:solidFill>
                <a:schemeClr val="bg2">
                  <a:lumMod val="50000"/>
                </a:schemeClr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3" name="Up-Down Arrow 13"/>
          <p:cNvSpPr/>
          <p:nvPr/>
        </p:nvSpPr>
        <p:spPr bwMode="auto">
          <a:xfrm>
            <a:off x="7601783" y="1361275"/>
            <a:ext cx="231648" cy="308267"/>
          </a:xfrm>
          <a:prstGeom prst="upDownArrow">
            <a:avLst/>
          </a:prstGeom>
          <a:solidFill>
            <a:schemeClr val="bg1"/>
          </a:solidFill>
          <a:ln w="635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en-US" sz="1333" dirty="0" err="1">
              <a:solidFill>
                <a:schemeClr val="bg2">
                  <a:lumMod val="50000"/>
                </a:schemeClr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4" name="Up-Down Arrow 14"/>
          <p:cNvSpPr/>
          <p:nvPr/>
        </p:nvSpPr>
        <p:spPr bwMode="auto">
          <a:xfrm>
            <a:off x="8254053" y="1361275"/>
            <a:ext cx="231648" cy="308267"/>
          </a:xfrm>
          <a:prstGeom prst="upDownArrow">
            <a:avLst/>
          </a:prstGeom>
          <a:solidFill>
            <a:schemeClr val="bg1"/>
          </a:solidFill>
          <a:ln w="635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en-US" sz="1333" dirty="0" err="1">
              <a:solidFill>
                <a:schemeClr val="bg2">
                  <a:lumMod val="50000"/>
                </a:schemeClr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5" name="Up-Down Arrow 15"/>
          <p:cNvSpPr/>
          <p:nvPr/>
        </p:nvSpPr>
        <p:spPr bwMode="auto">
          <a:xfrm>
            <a:off x="8861695" y="1361275"/>
            <a:ext cx="231648" cy="308267"/>
          </a:xfrm>
          <a:prstGeom prst="upDownArrow">
            <a:avLst/>
          </a:prstGeom>
          <a:solidFill>
            <a:schemeClr val="bg1"/>
          </a:solidFill>
          <a:ln w="635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en-US" sz="1333" dirty="0" err="1">
              <a:solidFill>
                <a:schemeClr val="bg2">
                  <a:lumMod val="50000"/>
                </a:schemeClr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6" name="Up-Down Arrow 16"/>
          <p:cNvSpPr/>
          <p:nvPr/>
        </p:nvSpPr>
        <p:spPr bwMode="auto">
          <a:xfrm>
            <a:off x="8095557" y="5839251"/>
            <a:ext cx="231648" cy="308267"/>
          </a:xfrm>
          <a:prstGeom prst="upDownArrow">
            <a:avLst/>
          </a:prstGeom>
          <a:solidFill>
            <a:schemeClr val="bg1"/>
          </a:solidFill>
          <a:ln w="635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en-US" sz="1333" dirty="0" err="1">
              <a:solidFill>
                <a:schemeClr val="bg2">
                  <a:lumMod val="50000"/>
                </a:schemeClr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7" name="Up-Down Arrow 17"/>
          <p:cNvSpPr/>
          <p:nvPr/>
        </p:nvSpPr>
        <p:spPr bwMode="auto">
          <a:xfrm>
            <a:off x="8562273" y="5839251"/>
            <a:ext cx="231648" cy="308267"/>
          </a:xfrm>
          <a:prstGeom prst="upDownArrow">
            <a:avLst/>
          </a:prstGeom>
          <a:solidFill>
            <a:schemeClr val="bg1"/>
          </a:solidFill>
          <a:ln w="635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en-US" sz="1333" dirty="0" err="1">
              <a:solidFill>
                <a:schemeClr val="bg2">
                  <a:lumMod val="50000"/>
                </a:schemeClr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8" name="Up-Down Arrow 18"/>
          <p:cNvSpPr/>
          <p:nvPr/>
        </p:nvSpPr>
        <p:spPr bwMode="auto">
          <a:xfrm>
            <a:off x="9028989" y="5839251"/>
            <a:ext cx="231648" cy="308267"/>
          </a:xfrm>
          <a:prstGeom prst="upDownArrow">
            <a:avLst/>
          </a:prstGeom>
          <a:solidFill>
            <a:schemeClr val="bg1"/>
          </a:solidFill>
          <a:ln w="635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en-US" sz="1333" dirty="0" err="1">
              <a:solidFill>
                <a:schemeClr val="bg2">
                  <a:lumMod val="50000"/>
                </a:schemeClr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9" name="Up-Down Arrow 19"/>
          <p:cNvSpPr/>
          <p:nvPr/>
        </p:nvSpPr>
        <p:spPr bwMode="auto">
          <a:xfrm>
            <a:off x="9484469" y="5839251"/>
            <a:ext cx="231648" cy="308267"/>
          </a:xfrm>
          <a:prstGeom prst="upDownArrow">
            <a:avLst/>
          </a:prstGeom>
          <a:solidFill>
            <a:schemeClr val="bg1"/>
          </a:solidFill>
          <a:ln w="635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en-US" sz="1333" dirty="0" err="1">
              <a:solidFill>
                <a:schemeClr val="bg2">
                  <a:lumMod val="50000"/>
                </a:schemeClr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20" name="Up-Down Arrow 20"/>
          <p:cNvSpPr/>
          <p:nvPr/>
        </p:nvSpPr>
        <p:spPr bwMode="auto">
          <a:xfrm>
            <a:off x="9951185" y="5839251"/>
            <a:ext cx="231648" cy="308267"/>
          </a:xfrm>
          <a:prstGeom prst="upDownArrow">
            <a:avLst/>
          </a:prstGeom>
          <a:solidFill>
            <a:schemeClr val="bg1"/>
          </a:solidFill>
          <a:ln w="635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en-US" sz="1333" dirty="0" err="1">
              <a:solidFill>
                <a:schemeClr val="bg2">
                  <a:lumMod val="50000"/>
                </a:schemeClr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21" name="Up-Down Arrow 21"/>
          <p:cNvSpPr/>
          <p:nvPr/>
        </p:nvSpPr>
        <p:spPr bwMode="auto">
          <a:xfrm>
            <a:off x="10417901" y="5839251"/>
            <a:ext cx="231648" cy="308267"/>
          </a:xfrm>
          <a:prstGeom prst="upDownArrow">
            <a:avLst/>
          </a:prstGeom>
          <a:solidFill>
            <a:schemeClr val="bg1"/>
          </a:solidFill>
          <a:ln w="635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en-US" sz="1333" dirty="0" err="1">
              <a:solidFill>
                <a:schemeClr val="bg2">
                  <a:lumMod val="50000"/>
                </a:schemeClr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22" name="Up-Down Arrow 25"/>
          <p:cNvSpPr/>
          <p:nvPr/>
        </p:nvSpPr>
        <p:spPr bwMode="auto">
          <a:xfrm>
            <a:off x="9179685" y="5276907"/>
            <a:ext cx="231648" cy="241971"/>
          </a:xfrm>
          <a:prstGeom prst="upDownArrow">
            <a:avLst/>
          </a:prstGeom>
          <a:solidFill>
            <a:schemeClr val="bg1"/>
          </a:solidFill>
          <a:ln w="635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en-US" sz="1333" dirty="0" err="1">
              <a:solidFill>
                <a:schemeClr val="bg2">
                  <a:lumMod val="50000"/>
                </a:schemeClr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23" name="Up-Down Arrow 26"/>
          <p:cNvSpPr/>
          <p:nvPr/>
        </p:nvSpPr>
        <p:spPr bwMode="auto">
          <a:xfrm>
            <a:off x="9179685" y="2243585"/>
            <a:ext cx="231648" cy="241971"/>
          </a:xfrm>
          <a:prstGeom prst="upDownArrow">
            <a:avLst/>
          </a:prstGeom>
          <a:solidFill>
            <a:schemeClr val="bg1"/>
          </a:solidFill>
          <a:ln w="635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en-US" sz="1333" dirty="0" err="1">
              <a:solidFill>
                <a:schemeClr val="bg2">
                  <a:lumMod val="50000"/>
                </a:schemeClr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Networking-</a:t>
            </a:r>
            <a:r>
              <a:rPr lang="en-US" dirty="0" err="1" smtClean="0"/>
              <a:t>vpp</a:t>
            </a:r>
            <a:r>
              <a:rPr lang="en-US" dirty="0" smtClean="0"/>
              <a:t>: Current Performances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2288" y="1596165"/>
            <a:ext cx="5248662" cy="47885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16.09 Results</a:t>
            </a:r>
            <a:endParaRPr lang="en-US" sz="2000" b="1" dirty="0"/>
          </a:p>
          <a:p>
            <a:r>
              <a:rPr lang="en-US" sz="2000" dirty="0"/>
              <a:t>Lossless 10Mpps per CPU</a:t>
            </a:r>
          </a:p>
          <a:p>
            <a:r>
              <a:rPr lang="en-US" sz="2000" dirty="0"/>
              <a:t>2 </a:t>
            </a:r>
            <a:r>
              <a:rPr lang="en-US" sz="2000" dirty="0" err="1" smtClean="0"/>
              <a:t>hyperthreads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5Mpps TX + 5Mpps </a:t>
            </a:r>
            <a:r>
              <a:rPr lang="en-US" sz="2000" dirty="0" smtClean="0"/>
              <a:t>RX (64B packets)</a:t>
            </a:r>
            <a:endParaRPr lang="en-US" sz="2000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1600" b="1" dirty="0" smtClean="0"/>
              <a:t>Hardware / software testbed</a:t>
            </a:r>
          </a:p>
          <a:p>
            <a:r>
              <a:rPr lang="en-US" sz="1600" dirty="0" smtClean="0"/>
              <a:t>Intel </a:t>
            </a:r>
            <a:r>
              <a:rPr lang="en-US" sz="1600" dirty="0" smtClean="0">
                <a:hlinkClick r:id="rId2"/>
              </a:rPr>
              <a:t>E5-2643v3@3.4GHz</a:t>
            </a:r>
            <a:endParaRPr lang="en-US" sz="1600" dirty="0" smtClean="0"/>
          </a:p>
          <a:p>
            <a:r>
              <a:rPr lang="en-US" sz="1600" dirty="0" smtClean="0"/>
              <a:t>Intel NIC 82599ES 2x10Gbps</a:t>
            </a:r>
            <a:endParaRPr lang="en-US" sz="1600" b="1" dirty="0" smtClean="0"/>
          </a:p>
          <a:p>
            <a:r>
              <a:rPr lang="en-US" sz="1600" dirty="0" smtClean="0"/>
              <a:t>VPP 16.09 running on 1 core (2 threads)</a:t>
            </a:r>
          </a:p>
          <a:p>
            <a:r>
              <a:rPr lang="en-US" sz="1600" dirty="0" err="1" smtClean="0"/>
              <a:t>Qemu</a:t>
            </a:r>
            <a:r>
              <a:rPr lang="en-US" sz="1600" dirty="0" smtClean="0"/>
              <a:t> 2.7</a:t>
            </a:r>
          </a:p>
          <a:p>
            <a:r>
              <a:rPr lang="en-US" sz="1600" dirty="0" err="1" smtClean="0"/>
              <a:t>Testpmd</a:t>
            </a:r>
            <a:r>
              <a:rPr lang="en-US" sz="1600" dirty="0" smtClean="0"/>
              <a:t> DPDK patched version (indirect buffer)</a:t>
            </a:r>
          </a:p>
          <a:p>
            <a:endParaRPr lang="en-US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515100" y="1943100"/>
            <a:ext cx="4762500" cy="317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70800" y="4203700"/>
            <a:ext cx="2540000" cy="48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VPP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70800" y="2400300"/>
            <a:ext cx="2540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VNF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8175237" y="2640568"/>
            <a:ext cx="153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DPDK </a:t>
            </a:r>
            <a:r>
              <a:rPr lang="en-US" i="1" dirty="0" err="1" smtClean="0">
                <a:solidFill>
                  <a:srgbClr val="00B050"/>
                </a:solidFill>
              </a:rPr>
              <a:t>testpmd</a:t>
            </a:r>
            <a:endParaRPr lang="en-US" i="1" dirty="0" smtClean="0">
              <a:solidFill>
                <a:srgbClr val="00B050"/>
              </a:solidFill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6883400" y="2740517"/>
            <a:ext cx="3695700" cy="2860183"/>
          </a:xfrm>
          <a:custGeom>
            <a:avLst/>
            <a:gdLst>
              <a:gd name="connsiteX0" fmla="*/ 0 w 3695700"/>
              <a:gd name="connsiteY0" fmla="*/ 2860183 h 2860183"/>
              <a:gd name="connsiteX1" fmla="*/ 1193800 w 3695700"/>
              <a:gd name="connsiteY1" fmla="*/ 1793383 h 2860183"/>
              <a:gd name="connsiteX2" fmla="*/ 1638300 w 3695700"/>
              <a:gd name="connsiteY2" fmla="*/ 180483 h 2860183"/>
              <a:gd name="connsiteX3" fmla="*/ 2527300 w 3695700"/>
              <a:gd name="connsiteY3" fmla="*/ 116983 h 2860183"/>
              <a:gd name="connsiteX4" fmla="*/ 2679700 w 3695700"/>
              <a:gd name="connsiteY4" fmla="*/ 878983 h 2860183"/>
              <a:gd name="connsiteX5" fmla="*/ 2705100 w 3695700"/>
              <a:gd name="connsiteY5" fmla="*/ 1729883 h 2860183"/>
              <a:gd name="connsiteX6" fmla="*/ 3695700 w 3695700"/>
              <a:gd name="connsiteY6" fmla="*/ 2783983 h 286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5700" h="2860183">
                <a:moveTo>
                  <a:pt x="0" y="2860183"/>
                </a:moveTo>
                <a:cubicBezTo>
                  <a:pt x="460375" y="2550091"/>
                  <a:pt x="920750" y="2239999"/>
                  <a:pt x="1193800" y="1793383"/>
                </a:cubicBezTo>
                <a:cubicBezTo>
                  <a:pt x="1466850" y="1346767"/>
                  <a:pt x="1416050" y="459883"/>
                  <a:pt x="1638300" y="180483"/>
                </a:cubicBezTo>
                <a:cubicBezTo>
                  <a:pt x="1860550" y="-98917"/>
                  <a:pt x="2353733" y="566"/>
                  <a:pt x="2527300" y="116983"/>
                </a:cubicBezTo>
                <a:cubicBezTo>
                  <a:pt x="2700867" y="233400"/>
                  <a:pt x="2650067" y="610166"/>
                  <a:pt x="2679700" y="878983"/>
                </a:cubicBezTo>
                <a:cubicBezTo>
                  <a:pt x="2709333" y="1147800"/>
                  <a:pt x="2535767" y="1412383"/>
                  <a:pt x="2705100" y="1729883"/>
                </a:cubicBezTo>
                <a:cubicBezTo>
                  <a:pt x="2874433" y="2047383"/>
                  <a:pt x="3481917" y="2614650"/>
                  <a:pt x="3695700" y="2783983"/>
                </a:cubicBezTo>
              </a:path>
            </a:pathLst>
          </a:custGeom>
          <a:noFill/>
          <a:ln w="41275">
            <a:solidFill>
              <a:srgbClr val="0070C0"/>
            </a:solidFill>
            <a:headEnd type="none" w="lg" len="lg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7670800" y="3906707"/>
            <a:ext cx="26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5Mpps          +          5Mpps</a:t>
            </a:r>
            <a:endParaRPr lang="en-US" dirty="0" smtClean="0"/>
          </a:p>
        </p:txBody>
      </p:sp>
      <p:sp>
        <p:nvSpPr>
          <p:cNvPr id="12" name="ZoneTexte 11"/>
          <p:cNvSpPr txBox="1"/>
          <p:nvPr/>
        </p:nvSpPr>
        <p:spPr>
          <a:xfrm rot="20783970">
            <a:off x="6408610" y="5831584"/>
            <a:ext cx="513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** more detailed results at  4:25pm today </a:t>
            </a:r>
            <a:r>
              <a:rPr lang="en-US" dirty="0" smtClean="0">
                <a:solidFill>
                  <a:srgbClr val="FF0000"/>
                </a:solidFill>
              </a:rPr>
              <a:t>! **</a:t>
            </a:r>
          </a:p>
        </p:txBody>
      </p:sp>
    </p:spTree>
    <p:extLst>
      <p:ext uri="{BB962C8B-B14F-4D97-AF65-F5344CB8AC3E}">
        <p14:creationId xmlns:p14="http://schemas.microsoft.com/office/powerpoint/2010/main" val="20619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Networking-</a:t>
            </a:r>
            <a:r>
              <a:rPr lang="en-US" dirty="0" err="1" smtClean="0"/>
              <a:t>vpp</a:t>
            </a:r>
            <a:r>
              <a:rPr lang="en-US" dirty="0" smtClean="0"/>
              <a:t>: Main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networking-</a:t>
            </a:r>
            <a:r>
              <a:rPr lang="en-US" b="1" dirty="0" err="1" smtClean="0"/>
              <a:t>vpp</a:t>
            </a:r>
            <a:r>
              <a:rPr lang="en-US" b="1" dirty="0" smtClean="0"/>
              <a:t> ML2 driver</a:t>
            </a:r>
            <a:endParaRPr lang="en-US" dirty="0" smtClean="0"/>
          </a:p>
          <a:p>
            <a:r>
              <a:rPr lang="en-US" dirty="0" smtClean="0"/>
              <a:t>Implements the Neutron ML2 mechanism driver APIs.</a:t>
            </a:r>
          </a:p>
          <a:p>
            <a:r>
              <a:rPr lang="en-US" dirty="0" smtClean="0"/>
              <a:t>runs on the controller node.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VPP agent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uns on each compute node and programs the VPP data plane.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etcd (version &gt;= 3.0.x) </a:t>
            </a:r>
            <a:endParaRPr lang="en-US" dirty="0"/>
          </a:p>
          <a:p>
            <a:r>
              <a:rPr lang="en-US" dirty="0" smtClean="0"/>
              <a:t>stores agent state and enables communication between the driver and agents</a:t>
            </a:r>
          </a:p>
          <a:p>
            <a:r>
              <a:rPr lang="en-US" dirty="0" smtClean="0"/>
              <a:t>etcd</a:t>
            </a:r>
            <a:r>
              <a:rPr lang="en-US" dirty="0"/>
              <a:t> </a:t>
            </a:r>
            <a:r>
              <a:rPr lang="en-US" dirty="0" smtClean="0"/>
              <a:t>instance(s) run wherever you want (controller node(s) or anywhere else)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72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5833" y="204400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N</a:t>
            </a:r>
            <a:r>
              <a:rPr lang="en-US" dirty="0" smtClean="0"/>
              <a:t>etworking-</a:t>
            </a:r>
            <a:r>
              <a:rPr lang="en-US" dirty="0" err="1" smtClean="0"/>
              <a:t>vpp</a:t>
            </a:r>
            <a:r>
              <a:rPr lang="en-US" dirty="0" smtClean="0"/>
              <a:t>: </a:t>
            </a:r>
            <a:r>
              <a:rPr lang="fr-FR" dirty="0"/>
              <a:t>O</a:t>
            </a:r>
            <a:r>
              <a:rPr lang="en" dirty="0" err="1" smtClean="0"/>
              <a:t>verall</a:t>
            </a:r>
            <a:r>
              <a:rPr lang="en" dirty="0" smtClean="0"/>
              <a:t> </a:t>
            </a:r>
            <a:r>
              <a:rPr lang="en-US" dirty="0"/>
              <a:t>A</a:t>
            </a:r>
            <a:r>
              <a:rPr lang="en" dirty="0" err="1" smtClean="0"/>
              <a:t>rchitecture</a:t>
            </a:r>
            <a:endParaRPr lang="en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1828800" y="3211760"/>
            <a:ext cx="2514600" cy="2933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Compute Node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38400" y="4405560"/>
            <a:ext cx="9144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VPP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4405560"/>
            <a:ext cx="5207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ML2 Agent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2150" y="3376860"/>
            <a:ext cx="647700" cy="673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43200" y="3376860"/>
            <a:ext cx="647700" cy="673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30600" y="3376860"/>
            <a:ext cx="647700" cy="673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cxnSp>
        <p:nvCxnSpPr>
          <p:cNvPr id="7" name="Connecteur droit 6"/>
          <p:cNvCxnSpPr>
            <a:stCxn id="5" idx="2"/>
          </p:cNvCxnSpPr>
          <p:nvPr/>
        </p:nvCxnSpPr>
        <p:spPr>
          <a:xfrm>
            <a:off x="2286000" y="4049960"/>
            <a:ext cx="323850" cy="35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8" idx="2"/>
          </p:cNvCxnSpPr>
          <p:nvPr/>
        </p:nvCxnSpPr>
        <p:spPr>
          <a:xfrm flipH="1">
            <a:off x="2908300" y="4049960"/>
            <a:ext cx="158750" cy="35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9" idx="2"/>
          </p:cNvCxnSpPr>
          <p:nvPr/>
        </p:nvCxnSpPr>
        <p:spPr>
          <a:xfrm flipH="1">
            <a:off x="3067050" y="4049960"/>
            <a:ext cx="787400" cy="35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446302" y="4382560"/>
            <a:ext cx="796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</a:t>
            </a:r>
            <a:r>
              <a:rPr lang="en-US" sz="1200" dirty="0" smtClean="0"/>
              <a:t>hostuser</a:t>
            </a:r>
            <a:endParaRPr lang="en-US" dirty="0" smtClean="0"/>
          </a:p>
        </p:txBody>
      </p:sp>
      <p:sp>
        <p:nvSpPr>
          <p:cNvPr id="29" name="Rectangle à coins arrondis 28"/>
          <p:cNvSpPr/>
          <p:nvPr/>
        </p:nvSpPr>
        <p:spPr>
          <a:xfrm>
            <a:off x="8130674" y="3147592"/>
            <a:ext cx="2514600" cy="2933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Compute Node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157367" y="4341392"/>
            <a:ext cx="9144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VPP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8643017" y="4341392"/>
            <a:ext cx="5207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ML2 Agent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264024" y="3312692"/>
            <a:ext cx="647700" cy="673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045074" y="3312692"/>
            <a:ext cx="647700" cy="673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9832474" y="3312692"/>
            <a:ext cx="647700" cy="673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cxnSp>
        <p:nvCxnSpPr>
          <p:cNvPr id="35" name="Connecteur droit 34"/>
          <p:cNvCxnSpPr>
            <a:stCxn id="32" idx="2"/>
          </p:cNvCxnSpPr>
          <p:nvPr/>
        </p:nvCxnSpPr>
        <p:spPr>
          <a:xfrm>
            <a:off x="8587874" y="3985792"/>
            <a:ext cx="781050" cy="35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9381624" y="3985792"/>
            <a:ext cx="146124" cy="35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9229437" y="4318392"/>
            <a:ext cx="796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</a:t>
            </a:r>
            <a:r>
              <a:rPr lang="en-US" sz="1200" dirty="0" smtClean="0"/>
              <a:t>hostuser</a:t>
            </a:r>
            <a:endParaRPr lang="en-US" dirty="0" smtClean="0"/>
          </a:p>
        </p:txBody>
      </p:sp>
      <p:sp>
        <p:nvSpPr>
          <p:cNvPr id="39" name="Rectangle à coins arrondis 38"/>
          <p:cNvSpPr/>
          <p:nvPr/>
        </p:nvSpPr>
        <p:spPr>
          <a:xfrm>
            <a:off x="4820295" y="1540042"/>
            <a:ext cx="2514600" cy="16556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Neutron Server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974030" y="2076191"/>
            <a:ext cx="2207127" cy="6934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ML2 VPP</a:t>
            </a:r>
          </a:p>
          <a:p>
            <a:pPr algn="ctr"/>
            <a:r>
              <a:rPr lang="en-US" dirty="0" smtClean="0"/>
              <a:t>Mechanical Driver</a:t>
            </a:r>
            <a:endParaRPr lang="en-US" dirty="0"/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971" y="3889785"/>
            <a:ext cx="1183246" cy="422588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2251" y="2004457"/>
            <a:ext cx="1112921" cy="836953"/>
          </a:xfrm>
          <a:prstGeom prst="rect">
            <a:avLst/>
          </a:prstGeom>
        </p:spPr>
      </p:pic>
      <p:cxnSp>
        <p:nvCxnSpPr>
          <p:cNvPr id="55" name="Connecteur droit avec flèche 54"/>
          <p:cNvCxnSpPr>
            <a:stCxn id="17" idx="2"/>
            <a:endCxn id="50" idx="0"/>
          </p:cNvCxnSpPr>
          <p:nvPr/>
        </p:nvCxnSpPr>
        <p:spPr>
          <a:xfrm>
            <a:off x="6077594" y="2769678"/>
            <a:ext cx="0" cy="11201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stCxn id="4" idx="3"/>
            <a:endCxn id="50" idx="1"/>
          </p:cNvCxnSpPr>
          <p:nvPr/>
        </p:nvCxnSpPr>
        <p:spPr>
          <a:xfrm flipV="1">
            <a:off x="3873500" y="4101079"/>
            <a:ext cx="1612471" cy="9140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stCxn id="50" idx="3"/>
            <a:endCxn id="31" idx="1"/>
          </p:cNvCxnSpPr>
          <p:nvPr/>
        </p:nvCxnSpPr>
        <p:spPr>
          <a:xfrm>
            <a:off x="6669217" y="4101079"/>
            <a:ext cx="1973800" cy="8499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17" idx="3"/>
            <a:endCxn id="53" idx="1"/>
          </p:cNvCxnSpPr>
          <p:nvPr/>
        </p:nvCxnSpPr>
        <p:spPr>
          <a:xfrm flipV="1">
            <a:off x="7181157" y="2422934"/>
            <a:ext cx="241109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Connecteur droit 337"/>
          <p:cNvCxnSpPr>
            <a:stCxn id="34" idx="2"/>
          </p:cNvCxnSpPr>
          <p:nvPr/>
        </p:nvCxnSpPr>
        <p:spPr>
          <a:xfrm flipH="1">
            <a:off x="9748300" y="3985792"/>
            <a:ext cx="408024" cy="35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ZoneTexte 342"/>
          <p:cNvSpPr txBox="1"/>
          <p:nvPr/>
        </p:nvSpPr>
        <p:spPr>
          <a:xfrm>
            <a:off x="7979716" y="2090910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journaling</a:t>
            </a:r>
          </a:p>
        </p:txBody>
      </p:sp>
      <p:sp>
        <p:nvSpPr>
          <p:cNvPr id="344" name="ZoneTexte 343"/>
          <p:cNvSpPr txBox="1"/>
          <p:nvPr/>
        </p:nvSpPr>
        <p:spPr>
          <a:xfrm>
            <a:off x="5036055" y="3638455"/>
            <a:ext cx="931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HTTP/</a:t>
            </a:r>
            <a:r>
              <a:rPr lang="en-US" sz="1400" dirty="0" err="1" smtClean="0"/>
              <a:t>json</a:t>
            </a:r>
            <a:endParaRPr lang="en-US" sz="1400" dirty="0" smtClean="0"/>
          </a:p>
        </p:txBody>
      </p:sp>
      <p:sp>
        <p:nvSpPr>
          <p:cNvPr id="345" name="ZoneTexte 344"/>
          <p:cNvSpPr txBox="1"/>
          <p:nvPr/>
        </p:nvSpPr>
        <p:spPr>
          <a:xfrm>
            <a:off x="9350201" y="5300536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dpdk</a:t>
            </a:r>
            <a:endParaRPr lang="en-US" dirty="0" smtClean="0"/>
          </a:p>
        </p:txBody>
      </p:sp>
      <p:sp>
        <p:nvSpPr>
          <p:cNvPr id="347" name="ZoneTexte 346"/>
          <p:cNvSpPr txBox="1"/>
          <p:nvPr/>
        </p:nvSpPr>
        <p:spPr>
          <a:xfrm>
            <a:off x="2621882" y="5347761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dpdk</a:t>
            </a:r>
            <a:endParaRPr lang="en-US" dirty="0" smtClean="0"/>
          </a:p>
        </p:txBody>
      </p:sp>
      <p:cxnSp>
        <p:nvCxnSpPr>
          <p:cNvPr id="349" name="Connecteur en angle 348"/>
          <p:cNvCxnSpPr>
            <a:stCxn id="3" idx="2"/>
            <a:endCxn id="345" idx="2"/>
          </p:cNvCxnSpPr>
          <p:nvPr/>
        </p:nvCxnSpPr>
        <p:spPr>
          <a:xfrm rot="5400000" flipH="1" flipV="1">
            <a:off x="6223200" y="2249935"/>
            <a:ext cx="47225" cy="6702426"/>
          </a:xfrm>
          <a:prstGeom prst="bentConnector3">
            <a:avLst>
              <a:gd name="adj1" fmla="val -1876822"/>
            </a:avLst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4" name="ZoneTexte 353"/>
          <p:cNvSpPr txBox="1"/>
          <p:nvPr/>
        </p:nvSpPr>
        <p:spPr>
          <a:xfrm>
            <a:off x="5363114" y="6228663"/>
            <a:ext cx="1530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v</a:t>
            </a:r>
            <a:r>
              <a:rPr lang="en-US" sz="1400" dirty="0" err="1" smtClean="0"/>
              <a:t>lan</a:t>
            </a:r>
            <a:r>
              <a:rPr lang="en-US" sz="1400" dirty="0" smtClean="0"/>
              <a:t> / flat network</a:t>
            </a:r>
          </a:p>
        </p:txBody>
      </p:sp>
    </p:spTree>
    <p:extLst>
      <p:ext uri="{BB962C8B-B14F-4D97-AF65-F5344CB8AC3E}">
        <p14:creationId xmlns:p14="http://schemas.microsoft.com/office/powerpoint/2010/main" val="11710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Networking-</a:t>
            </a:r>
            <a:r>
              <a:rPr lang="en-US" dirty="0" err="1"/>
              <a:t>vpp</a:t>
            </a:r>
            <a:r>
              <a:rPr lang="en-US" dirty="0"/>
              <a:t>: </a:t>
            </a:r>
            <a:r>
              <a:rPr lang="fr-FR" dirty="0" err="1" smtClean="0"/>
              <a:t>etcd</a:t>
            </a:r>
            <a:r>
              <a:rPr lang="fr-FR" dirty="0" smtClean="0"/>
              <a:t> KV store</a:t>
            </a:r>
            <a:endParaRPr lang="en-US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38199" y="1825624"/>
            <a:ext cx="4904875" cy="40466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etcd</a:t>
            </a:r>
          </a:p>
          <a:p>
            <a:r>
              <a:rPr lang="en-US" sz="2400" dirty="0"/>
              <a:t>etcd is a distributed key value </a:t>
            </a:r>
            <a:r>
              <a:rPr lang="en-US" sz="2400" dirty="0" smtClean="0"/>
              <a:t>store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olerate </a:t>
            </a:r>
            <a:r>
              <a:rPr lang="en-US" sz="2400" dirty="0"/>
              <a:t>machine </a:t>
            </a:r>
            <a:r>
              <a:rPr lang="en-US" sz="2400" dirty="0" smtClean="0"/>
              <a:t>failure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pplications </a:t>
            </a:r>
            <a:r>
              <a:rPr lang="en-US" sz="2400" dirty="0"/>
              <a:t>can read and write data into </a:t>
            </a:r>
            <a:r>
              <a:rPr lang="en-US" sz="2400" dirty="0" smtClean="0"/>
              <a:t>etcd using REST / JSON</a:t>
            </a:r>
          </a:p>
          <a:p>
            <a:pPr marL="0" indent="0">
              <a:buNone/>
            </a:pPr>
            <a:r>
              <a:rPr lang="en-US" sz="2400" b="1" dirty="0" smtClean="0"/>
              <a:t>Values can be watched</a:t>
            </a:r>
          </a:p>
          <a:p>
            <a:r>
              <a:rPr lang="en-US" sz="2400" dirty="0" err="1"/>
              <a:t>etcdctl</a:t>
            </a:r>
            <a:r>
              <a:rPr lang="en-US" sz="2400" dirty="0"/>
              <a:t> watch --recursive --forever / to see </a:t>
            </a:r>
            <a:r>
              <a:rPr lang="en-US" sz="2400" dirty="0" smtClean="0"/>
              <a:t>“behind the curtain”(e.g. ports </a:t>
            </a:r>
            <a:r>
              <a:rPr lang="en-US" sz="2400" dirty="0"/>
              <a:t>added / </a:t>
            </a:r>
            <a:r>
              <a:rPr lang="en-US" sz="2400" dirty="0" smtClean="0"/>
              <a:t>deleted)</a:t>
            </a:r>
            <a:endParaRPr lang="en-US" sz="24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147348" y="1825623"/>
            <a:ext cx="5209675" cy="404666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Networking-</a:t>
            </a:r>
            <a:r>
              <a:rPr lang="en-US" sz="2400" b="1" dirty="0" err="1" smtClean="0"/>
              <a:t>vpp</a:t>
            </a:r>
            <a:r>
              <a:rPr lang="en-US" sz="2400" b="1" dirty="0" smtClean="0"/>
              <a:t> etcd data structure</a:t>
            </a:r>
          </a:p>
          <a:p>
            <a:pPr marL="0" indent="0">
              <a:buNone/>
            </a:pPr>
            <a:r>
              <a:rPr lang="en-US" sz="2400" b="1" dirty="0" smtClean="0"/>
              <a:t> </a:t>
            </a:r>
          </a:p>
          <a:p>
            <a:pPr marL="0" indent="0">
              <a:buNone/>
            </a:pPr>
            <a:r>
              <a:rPr lang="en-US" sz="2400" b="1" i="1" dirty="0"/>
              <a:t>n</a:t>
            </a:r>
            <a:r>
              <a:rPr lang="en-US" sz="2400" b="1" i="1" dirty="0" smtClean="0"/>
              <a:t>etworking-</a:t>
            </a:r>
            <a:r>
              <a:rPr lang="en-US" sz="2400" b="1" i="1" dirty="0" err="1" smtClean="0"/>
              <a:t>vpp</a:t>
            </a:r>
            <a:r>
              <a:rPr lang="en-US" sz="2400" b="1" i="1" dirty="0" smtClean="0"/>
              <a:t>/nodes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ubdirs </a:t>
            </a:r>
            <a:r>
              <a:rPr lang="en-US" sz="2400" dirty="0"/>
              <a:t>are compute </a:t>
            </a:r>
            <a:r>
              <a:rPr lang="en-US" sz="2400" dirty="0" smtClean="0"/>
              <a:t>nodes</a:t>
            </a:r>
          </a:p>
          <a:p>
            <a:pPr marL="0" indent="0">
              <a:buNone/>
            </a:pPr>
            <a:r>
              <a:rPr lang="en-US" sz="2400" b="1" i="1" dirty="0"/>
              <a:t>n</a:t>
            </a:r>
            <a:r>
              <a:rPr lang="en-US" sz="2400" b="1" i="1" dirty="0" smtClean="0"/>
              <a:t>etworking-</a:t>
            </a:r>
            <a:r>
              <a:rPr lang="en-US" sz="2400" b="1" i="1" dirty="0" err="1" smtClean="0"/>
              <a:t>vpp</a:t>
            </a:r>
            <a:r>
              <a:rPr lang="en-US" sz="2400" b="1" i="1" dirty="0" smtClean="0"/>
              <a:t>/state/nodes/X/alive</a:t>
            </a:r>
          </a:p>
          <a:p>
            <a:r>
              <a:rPr lang="en-US" sz="2400" dirty="0" smtClean="0"/>
              <a:t>heartbeat </a:t>
            </a:r>
            <a:r>
              <a:rPr lang="en-US" sz="2400" dirty="0"/>
              <a:t>back </a:t>
            </a:r>
          </a:p>
          <a:p>
            <a:pPr marL="0" indent="0">
              <a:buNone/>
            </a:pPr>
            <a:r>
              <a:rPr lang="en-US" sz="2400" b="1" i="1" dirty="0"/>
              <a:t>n</a:t>
            </a:r>
            <a:r>
              <a:rPr lang="en-US" sz="2400" b="1" i="1" dirty="0" smtClean="0"/>
              <a:t>etworking-</a:t>
            </a:r>
            <a:r>
              <a:rPr lang="en-US" sz="2400" b="1" i="1" dirty="0" err="1" smtClean="0"/>
              <a:t>vpp</a:t>
            </a:r>
            <a:r>
              <a:rPr lang="en-US" sz="2400" b="1" i="1" dirty="0" smtClean="0"/>
              <a:t>/state/nodes/X/ports </a:t>
            </a:r>
          </a:p>
          <a:p>
            <a:r>
              <a:rPr lang="en-US" sz="2400" dirty="0" smtClean="0"/>
              <a:t>return </a:t>
            </a:r>
            <a:r>
              <a:rPr lang="en-US" sz="2400" dirty="0"/>
              <a:t>port </a:t>
            </a:r>
            <a:r>
              <a:rPr lang="en-US" sz="2400" dirty="0" smtClean="0"/>
              <a:t>state</a:t>
            </a:r>
          </a:p>
          <a:p>
            <a:pPr marL="0" indent="0">
              <a:buNone/>
            </a:pPr>
            <a:r>
              <a:rPr lang="en-US" sz="2400" b="1" i="1" dirty="0" smtClean="0"/>
              <a:t>networking-</a:t>
            </a:r>
            <a:r>
              <a:rPr lang="en-US" sz="2400" b="1" i="1" dirty="0" err="1" smtClean="0"/>
              <a:t>vpp</a:t>
            </a:r>
            <a:r>
              <a:rPr lang="en-US" sz="2400" b="1" i="1" dirty="0" smtClean="0"/>
              <a:t>/state/nodes/X/</a:t>
            </a:r>
            <a:r>
              <a:rPr lang="en-US" sz="2400" b="1" i="1" dirty="0" err="1" smtClean="0"/>
              <a:t>physnets</a:t>
            </a:r>
            <a:endParaRPr lang="en-US" sz="2400" b="1" i="1" dirty="0" smtClean="0"/>
          </a:p>
          <a:p>
            <a:r>
              <a:rPr lang="en-US" sz="2400" dirty="0" smtClean="0"/>
              <a:t> </a:t>
            </a:r>
            <a:r>
              <a:rPr lang="en-US" sz="2400" dirty="0" err="1"/>
              <a:t>physnets</a:t>
            </a:r>
            <a:r>
              <a:rPr lang="en-US" sz="2400" dirty="0"/>
              <a:t> present on the hypervisor</a:t>
            </a:r>
          </a:p>
        </p:txBody>
      </p:sp>
    </p:spTree>
    <p:extLst>
      <p:ext uri="{BB962C8B-B14F-4D97-AF65-F5344CB8AC3E}">
        <p14:creationId xmlns:p14="http://schemas.microsoft.com/office/powerpoint/2010/main" val="151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D.io">
      <a:dk1>
        <a:srgbClr val="2B2929"/>
      </a:dk1>
      <a:lt1>
        <a:srgbClr val="FFFFFF"/>
      </a:lt1>
      <a:dk2>
        <a:srgbClr val="F7323F"/>
      </a:dk2>
      <a:lt2>
        <a:srgbClr val="FFFFFF"/>
      </a:lt2>
      <a:accent1>
        <a:srgbClr val="F7323F"/>
      </a:accent1>
      <a:accent2>
        <a:srgbClr val="3A3838"/>
      </a:accent2>
      <a:accent3>
        <a:srgbClr val="F7323F"/>
      </a:accent3>
      <a:accent4>
        <a:srgbClr val="3A3838"/>
      </a:accent4>
      <a:accent5>
        <a:srgbClr val="F7323F"/>
      </a:accent5>
      <a:accent6>
        <a:srgbClr val="3A3838"/>
      </a:accent6>
      <a:hlink>
        <a:srgbClr val="26CAD3"/>
      </a:hlink>
      <a:folHlink>
        <a:srgbClr val="26CA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6078</TotalTime>
  <Words>938</Words>
  <Application>Microsoft Macintosh PowerPoint</Application>
  <PresentationFormat>Grand écran</PresentationFormat>
  <Paragraphs>190</Paragraphs>
  <Slides>15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 Rounded MT Bold</vt:lpstr>
      <vt:lpstr>Calibri</vt:lpstr>
      <vt:lpstr>Calibri Light</vt:lpstr>
      <vt:lpstr>CiscoSansTT Light</vt:lpstr>
      <vt:lpstr>Arial</vt:lpstr>
      <vt:lpstr>Office Theme</vt:lpstr>
      <vt:lpstr>OpenStack’s networking-vpp</vt:lpstr>
      <vt:lpstr>Agenda</vt:lpstr>
      <vt:lpstr>Networking-vpp: Goals</vt:lpstr>
      <vt:lpstr>Networking-vpp: Design Principles</vt:lpstr>
      <vt:lpstr>Introducing Vector Packet Processor - VPP</vt:lpstr>
      <vt:lpstr>Networking-vpp: Current Performances</vt:lpstr>
      <vt:lpstr>Networking-vpp: Main Components</vt:lpstr>
      <vt:lpstr>Networking-vpp: Overall Architecture</vt:lpstr>
      <vt:lpstr>Networking-vpp: etcd KV store</vt:lpstr>
      <vt:lpstr>Networking-vpp: etcd sample JSON entry (1/2)</vt:lpstr>
      <vt:lpstr>Networking-vpp: etcd sample JSON entry (2/2)</vt:lpstr>
      <vt:lpstr>Networking-vpp: Supported Features</vt:lpstr>
      <vt:lpstr>Networking-vpp: Draft Dev Roadmap</vt:lpstr>
      <vt:lpstr>Useful pointers</vt:lpstr>
      <vt:lpstr>Présentation PowerPoint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thre3</dc:creator>
  <cp:lastModifiedBy>Utilisateur de Microsoft Office</cp:lastModifiedBy>
  <cp:revision>45</cp:revision>
  <dcterms:created xsi:type="dcterms:W3CDTF">2016-02-09T20:55:00Z</dcterms:created>
  <dcterms:modified xsi:type="dcterms:W3CDTF">2016-09-26T18:26:39Z</dcterms:modified>
</cp:coreProperties>
</file>