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6" r:id="rId3"/>
    <p:sldMasterId id="2147483687" r:id="rId4"/>
    <p:sldMasterId id="2147483700" r:id="rId5"/>
    <p:sldMasterId id="2147483713" r:id="rId6"/>
    <p:sldMasterId id="2147483722" r:id="rId7"/>
    <p:sldMasterId id="2147483739" r:id="rId8"/>
    <p:sldMasterId id="2147483747" r:id="rId9"/>
    <p:sldMasterId id="2147483754" r:id="rId10"/>
  </p:sldMasterIdLst>
  <p:notesMasterIdLst>
    <p:notesMasterId r:id="rId33"/>
  </p:notesMasterIdLst>
  <p:sldIdLst>
    <p:sldId id="269" r:id="rId11"/>
    <p:sldId id="270" r:id="rId12"/>
    <p:sldId id="260" r:id="rId13"/>
    <p:sldId id="317" r:id="rId14"/>
    <p:sldId id="273" r:id="rId15"/>
    <p:sldId id="271" r:id="rId16"/>
    <p:sldId id="321" r:id="rId17"/>
    <p:sldId id="296" r:id="rId18"/>
    <p:sldId id="326" r:id="rId19"/>
    <p:sldId id="328" r:id="rId20"/>
    <p:sldId id="329" r:id="rId21"/>
    <p:sldId id="319" r:id="rId22"/>
    <p:sldId id="320" r:id="rId23"/>
    <p:sldId id="318" r:id="rId24"/>
    <p:sldId id="330" r:id="rId25"/>
    <p:sldId id="331" r:id="rId26"/>
    <p:sldId id="332" r:id="rId27"/>
    <p:sldId id="322" r:id="rId28"/>
    <p:sldId id="287" r:id="rId29"/>
    <p:sldId id="333" r:id="rId30"/>
    <p:sldId id="334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DD7"/>
    <a:srgbClr val="4F81BD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/>
    <p:restoredTop sz="86435"/>
  </p:normalViewPr>
  <p:slideViewPr>
    <p:cSldViewPr snapToObjects="1">
      <p:cViewPr varScale="1">
        <p:scale>
          <a:sx n="120" d="100"/>
          <a:sy n="120" d="100"/>
        </p:scale>
        <p:origin x="184" y="240"/>
      </p:cViewPr>
      <p:guideLst/>
    </p:cSldViewPr>
  </p:slideViewPr>
  <p:outlineViewPr>
    <p:cViewPr>
      <p:scale>
        <a:sx n="33" d="100"/>
        <a:sy n="33" d="100"/>
      </p:scale>
      <p:origin x="0" y="-67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85488-A202-7842-8A51-C60ACA3B3446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408E17-BC27-5440-9117-46F1367D7AC0}">
      <dgm:prSet/>
      <dgm:spPr/>
      <dgm:t>
        <a:bodyPr/>
        <a:lstStyle/>
        <a:p>
          <a:pPr rtl="0"/>
          <a:r>
            <a:rPr lang="en-US" smtClean="0"/>
            <a:t>Submit Patch</a:t>
          </a:r>
          <a:endParaRPr lang="en-US"/>
        </a:p>
      </dgm:t>
    </dgm:pt>
    <dgm:pt modelId="{038D16C8-A1D8-E340-B4C5-1A489ADF4039}" type="parTrans" cxnId="{66307B6C-62E6-EF48-B9D8-9A987E43BAA3}">
      <dgm:prSet/>
      <dgm:spPr/>
      <dgm:t>
        <a:bodyPr/>
        <a:lstStyle/>
        <a:p>
          <a:endParaRPr lang="en-US"/>
        </a:p>
      </dgm:t>
    </dgm:pt>
    <dgm:pt modelId="{62EBB5F4-4443-B748-8CC7-401B774AD685}" type="sibTrans" cxnId="{66307B6C-62E6-EF48-B9D8-9A987E43BAA3}">
      <dgm:prSet/>
      <dgm:spPr>
        <a:ln w="381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20ABE01-8165-514A-80AB-611F1DBC203C}">
      <dgm:prSet/>
      <dgm:spPr/>
      <dgm:t>
        <a:bodyPr/>
        <a:lstStyle/>
        <a:p>
          <a:pPr rtl="0"/>
          <a:r>
            <a:rPr lang="en-US" smtClean="0"/>
            <a:t>Automated Testing</a:t>
          </a:r>
          <a:endParaRPr lang="en-US"/>
        </a:p>
      </dgm:t>
    </dgm:pt>
    <dgm:pt modelId="{102BFF4F-CAF7-1E4B-BA44-760D07828684}" type="parTrans" cxnId="{3ECEDF2C-5A7B-F64C-B655-F8EF36B83572}">
      <dgm:prSet/>
      <dgm:spPr/>
      <dgm:t>
        <a:bodyPr/>
        <a:lstStyle/>
        <a:p>
          <a:endParaRPr lang="en-US"/>
        </a:p>
      </dgm:t>
    </dgm:pt>
    <dgm:pt modelId="{CCEC2073-ED58-9347-8773-D4003D913FDD}" type="sibTrans" cxnId="{3ECEDF2C-5A7B-F64C-B655-F8EF36B83572}">
      <dgm:prSet/>
      <dgm:spPr>
        <a:ln w="38100"/>
      </dgm:spPr>
      <dgm:t>
        <a:bodyPr/>
        <a:lstStyle/>
        <a:p>
          <a:endParaRPr lang="en-US"/>
        </a:p>
      </dgm:t>
    </dgm:pt>
    <dgm:pt modelId="{949508B2-C835-0543-8127-AA01A39EB977}">
      <dgm:prSet/>
      <dgm:spPr/>
      <dgm:t>
        <a:bodyPr/>
        <a:lstStyle/>
        <a:p>
          <a:pPr rtl="0"/>
          <a:r>
            <a:rPr lang="en-US" smtClean="0"/>
            <a:t>Deploy</a:t>
          </a:r>
          <a:endParaRPr lang="en-US"/>
        </a:p>
      </dgm:t>
    </dgm:pt>
    <dgm:pt modelId="{EE0423F3-AEA9-774A-8720-5B18E34DC612}" type="parTrans" cxnId="{DCCDB9CB-2170-8745-B185-1FF21261501C}">
      <dgm:prSet/>
      <dgm:spPr/>
      <dgm:t>
        <a:bodyPr/>
        <a:lstStyle/>
        <a:p>
          <a:endParaRPr lang="en-US"/>
        </a:p>
      </dgm:t>
    </dgm:pt>
    <dgm:pt modelId="{BD9777B5-8513-C84D-8739-D4E16FB68637}" type="sibTrans" cxnId="{DCCDB9CB-2170-8745-B185-1FF21261501C}">
      <dgm:prSet/>
      <dgm:spPr>
        <a:ln w="38100"/>
      </dgm:spPr>
      <dgm:t>
        <a:bodyPr/>
        <a:lstStyle/>
        <a:p>
          <a:endParaRPr lang="en-US"/>
        </a:p>
      </dgm:t>
    </dgm:pt>
    <dgm:pt modelId="{BD6BBB65-2B78-3D4E-9591-E5F9E0D1DFB1}">
      <dgm:prSet/>
      <dgm:spPr/>
      <dgm:t>
        <a:bodyPr/>
        <a:lstStyle/>
        <a:p>
          <a:pPr rtl="0"/>
          <a:r>
            <a:rPr lang="en-US" smtClean="0"/>
            <a:t>Develop</a:t>
          </a:r>
          <a:endParaRPr lang="en-US"/>
        </a:p>
      </dgm:t>
    </dgm:pt>
    <dgm:pt modelId="{D1853068-C141-EB4B-8102-725C3BEB37F9}" type="sibTrans" cxnId="{D79A4ADC-2FAC-0848-BB92-F752282E83F5}">
      <dgm:prSet/>
      <dgm:spPr>
        <a:ln w="381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A88073A9-C372-B547-82A7-4EEE1C58CAB4}" type="parTrans" cxnId="{D79A4ADC-2FAC-0848-BB92-F752282E83F5}">
      <dgm:prSet/>
      <dgm:spPr/>
      <dgm:t>
        <a:bodyPr/>
        <a:lstStyle/>
        <a:p>
          <a:endParaRPr lang="en-US"/>
        </a:p>
      </dgm:t>
    </dgm:pt>
    <dgm:pt modelId="{E79E4138-DB3A-DE41-9B3E-3341C1855EE2}" type="pres">
      <dgm:prSet presAssocID="{21785488-A202-7842-8A51-C60ACA3B34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BBF58C-D198-9B4E-BC0E-D32176DD6B3A}" type="pres">
      <dgm:prSet presAssocID="{BD6BBB65-2B78-3D4E-9591-E5F9E0D1DFB1}" presName="node" presStyleLbl="node1" presStyleIdx="0" presStyleCnt="4" custRadScaleRad="99103" custRadScaleInc="-3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925A9-7343-8040-9973-74342D222D39}" type="pres">
      <dgm:prSet presAssocID="{BD6BBB65-2B78-3D4E-9591-E5F9E0D1DFB1}" presName="spNode" presStyleCnt="0"/>
      <dgm:spPr/>
      <dgm:t>
        <a:bodyPr/>
        <a:lstStyle/>
        <a:p>
          <a:endParaRPr lang="en-US"/>
        </a:p>
      </dgm:t>
    </dgm:pt>
    <dgm:pt modelId="{1C41C4EA-D04D-5B40-A8E8-1FD90A74D950}" type="pres">
      <dgm:prSet presAssocID="{D1853068-C141-EB4B-8102-725C3BEB37F9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85651E9-C2BE-A14A-8B0F-37A89F3F22F2}" type="pres">
      <dgm:prSet presAssocID="{EB408E17-BC27-5440-9117-46F1367D7AC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C977D-3616-0F4E-AD99-A2932ACE323C}" type="pres">
      <dgm:prSet presAssocID="{EB408E17-BC27-5440-9117-46F1367D7AC0}" presName="spNode" presStyleCnt="0"/>
      <dgm:spPr/>
      <dgm:t>
        <a:bodyPr/>
        <a:lstStyle/>
        <a:p>
          <a:endParaRPr lang="en-US"/>
        </a:p>
      </dgm:t>
    </dgm:pt>
    <dgm:pt modelId="{FA38CD2F-5F99-0246-8381-9BD74DAC485F}" type="pres">
      <dgm:prSet presAssocID="{62EBB5F4-4443-B748-8CC7-401B774AD685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FBDB45F-B4ED-3843-A055-94F9CC76F845}" type="pres">
      <dgm:prSet presAssocID="{020ABE01-8165-514A-80AB-611F1DBC203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C505A-3D04-E641-8382-7B4350D6F5E0}" type="pres">
      <dgm:prSet presAssocID="{020ABE01-8165-514A-80AB-611F1DBC203C}" presName="spNode" presStyleCnt="0"/>
      <dgm:spPr/>
      <dgm:t>
        <a:bodyPr/>
        <a:lstStyle/>
        <a:p>
          <a:endParaRPr lang="en-US"/>
        </a:p>
      </dgm:t>
    </dgm:pt>
    <dgm:pt modelId="{75F328A0-A610-3C4A-A3C8-DA666C687D75}" type="pres">
      <dgm:prSet presAssocID="{CCEC2073-ED58-9347-8773-D4003D913FDD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992AE2C-0FCD-CF49-8EC6-F6BA25B021E9}" type="pres">
      <dgm:prSet presAssocID="{949508B2-C835-0543-8127-AA01A39EB97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3222C-6076-B348-841B-F4061697D133}" type="pres">
      <dgm:prSet presAssocID="{949508B2-C835-0543-8127-AA01A39EB977}" presName="spNode" presStyleCnt="0"/>
      <dgm:spPr/>
      <dgm:t>
        <a:bodyPr/>
        <a:lstStyle/>
        <a:p>
          <a:endParaRPr lang="en-US"/>
        </a:p>
      </dgm:t>
    </dgm:pt>
    <dgm:pt modelId="{9B8B1EF4-ABE9-BD43-8D87-29BE955DE02D}" type="pres">
      <dgm:prSet presAssocID="{BD9777B5-8513-C84D-8739-D4E16FB68637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D79A4ADC-2FAC-0848-BB92-F752282E83F5}" srcId="{21785488-A202-7842-8A51-C60ACA3B3446}" destId="{BD6BBB65-2B78-3D4E-9591-E5F9E0D1DFB1}" srcOrd="0" destOrd="0" parTransId="{A88073A9-C372-B547-82A7-4EEE1C58CAB4}" sibTransId="{D1853068-C141-EB4B-8102-725C3BEB37F9}"/>
    <dgm:cxn modelId="{15A7A50B-8909-D645-B774-C53BD317F620}" type="presOf" srcId="{D1853068-C141-EB4B-8102-725C3BEB37F9}" destId="{1C41C4EA-D04D-5B40-A8E8-1FD90A74D950}" srcOrd="0" destOrd="0" presId="urn:microsoft.com/office/officeart/2005/8/layout/cycle5"/>
    <dgm:cxn modelId="{DCCDB9CB-2170-8745-B185-1FF21261501C}" srcId="{21785488-A202-7842-8A51-C60ACA3B3446}" destId="{949508B2-C835-0543-8127-AA01A39EB977}" srcOrd="3" destOrd="0" parTransId="{EE0423F3-AEA9-774A-8720-5B18E34DC612}" sibTransId="{BD9777B5-8513-C84D-8739-D4E16FB68637}"/>
    <dgm:cxn modelId="{66307B6C-62E6-EF48-B9D8-9A987E43BAA3}" srcId="{21785488-A202-7842-8A51-C60ACA3B3446}" destId="{EB408E17-BC27-5440-9117-46F1367D7AC0}" srcOrd="1" destOrd="0" parTransId="{038D16C8-A1D8-E340-B4C5-1A489ADF4039}" sibTransId="{62EBB5F4-4443-B748-8CC7-401B774AD685}"/>
    <dgm:cxn modelId="{3ECEDF2C-5A7B-F64C-B655-F8EF36B83572}" srcId="{21785488-A202-7842-8A51-C60ACA3B3446}" destId="{020ABE01-8165-514A-80AB-611F1DBC203C}" srcOrd="2" destOrd="0" parTransId="{102BFF4F-CAF7-1E4B-BA44-760D07828684}" sibTransId="{CCEC2073-ED58-9347-8773-D4003D913FDD}"/>
    <dgm:cxn modelId="{4C2D4BCC-03F7-EF4F-9750-72EE44A8E57E}" type="presOf" srcId="{BD6BBB65-2B78-3D4E-9591-E5F9E0D1DFB1}" destId="{4FBBF58C-D198-9B4E-BC0E-D32176DD6B3A}" srcOrd="0" destOrd="0" presId="urn:microsoft.com/office/officeart/2005/8/layout/cycle5"/>
    <dgm:cxn modelId="{0F638BF1-3777-6B48-87F0-6D99FF6E9990}" type="presOf" srcId="{EB408E17-BC27-5440-9117-46F1367D7AC0}" destId="{E85651E9-C2BE-A14A-8B0F-37A89F3F22F2}" srcOrd="0" destOrd="0" presId="urn:microsoft.com/office/officeart/2005/8/layout/cycle5"/>
    <dgm:cxn modelId="{3113FFD0-D6A1-B04F-8F60-0D6EC3D20079}" type="presOf" srcId="{21785488-A202-7842-8A51-C60ACA3B3446}" destId="{E79E4138-DB3A-DE41-9B3E-3341C1855EE2}" srcOrd="0" destOrd="0" presId="urn:microsoft.com/office/officeart/2005/8/layout/cycle5"/>
    <dgm:cxn modelId="{D958FDF3-579B-C74D-9346-A37838AC344C}" type="presOf" srcId="{CCEC2073-ED58-9347-8773-D4003D913FDD}" destId="{75F328A0-A610-3C4A-A3C8-DA666C687D75}" srcOrd="0" destOrd="0" presId="urn:microsoft.com/office/officeart/2005/8/layout/cycle5"/>
    <dgm:cxn modelId="{D2C2D095-97B8-2146-A265-ED7920C88534}" type="presOf" srcId="{62EBB5F4-4443-B748-8CC7-401B774AD685}" destId="{FA38CD2F-5F99-0246-8381-9BD74DAC485F}" srcOrd="0" destOrd="0" presId="urn:microsoft.com/office/officeart/2005/8/layout/cycle5"/>
    <dgm:cxn modelId="{F03B2FB2-B5D8-5048-BD45-6702FAF8D551}" type="presOf" srcId="{949508B2-C835-0543-8127-AA01A39EB977}" destId="{5992AE2C-0FCD-CF49-8EC6-F6BA25B021E9}" srcOrd="0" destOrd="0" presId="urn:microsoft.com/office/officeart/2005/8/layout/cycle5"/>
    <dgm:cxn modelId="{F9C05F4C-A4E5-9B45-BE44-E449766035D5}" type="presOf" srcId="{BD9777B5-8513-C84D-8739-D4E16FB68637}" destId="{9B8B1EF4-ABE9-BD43-8D87-29BE955DE02D}" srcOrd="0" destOrd="0" presId="urn:microsoft.com/office/officeart/2005/8/layout/cycle5"/>
    <dgm:cxn modelId="{41804C1C-BD81-FE47-9FAA-B21EBE488FF3}" type="presOf" srcId="{020ABE01-8165-514A-80AB-611F1DBC203C}" destId="{EFBDB45F-B4ED-3843-A055-94F9CC76F845}" srcOrd="0" destOrd="0" presId="urn:microsoft.com/office/officeart/2005/8/layout/cycle5"/>
    <dgm:cxn modelId="{CA9BCC1E-9EB8-F24E-AFB7-8A2AF317C893}" type="presParOf" srcId="{E79E4138-DB3A-DE41-9B3E-3341C1855EE2}" destId="{4FBBF58C-D198-9B4E-BC0E-D32176DD6B3A}" srcOrd="0" destOrd="0" presId="urn:microsoft.com/office/officeart/2005/8/layout/cycle5"/>
    <dgm:cxn modelId="{A748A683-6CEC-DE43-9D77-98BCE2F53F29}" type="presParOf" srcId="{E79E4138-DB3A-DE41-9B3E-3341C1855EE2}" destId="{BDE925A9-7343-8040-9973-74342D222D39}" srcOrd="1" destOrd="0" presId="urn:microsoft.com/office/officeart/2005/8/layout/cycle5"/>
    <dgm:cxn modelId="{EFE4CFE2-321D-7A48-A0A6-5C0D3754DA72}" type="presParOf" srcId="{E79E4138-DB3A-DE41-9B3E-3341C1855EE2}" destId="{1C41C4EA-D04D-5B40-A8E8-1FD90A74D950}" srcOrd="2" destOrd="0" presId="urn:microsoft.com/office/officeart/2005/8/layout/cycle5"/>
    <dgm:cxn modelId="{68159933-2A41-DA4B-BBE9-4A9D1AF78FE1}" type="presParOf" srcId="{E79E4138-DB3A-DE41-9B3E-3341C1855EE2}" destId="{E85651E9-C2BE-A14A-8B0F-37A89F3F22F2}" srcOrd="3" destOrd="0" presId="urn:microsoft.com/office/officeart/2005/8/layout/cycle5"/>
    <dgm:cxn modelId="{ADC1C8EA-0A9A-3949-9537-925073B2CA11}" type="presParOf" srcId="{E79E4138-DB3A-DE41-9B3E-3341C1855EE2}" destId="{71AC977D-3616-0F4E-AD99-A2932ACE323C}" srcOrd="4" destOrd="0" presId="urn:microsoft.com/office/officeart/2005/8/layout/cycle5"/>
    <dgm:cxn modelId="{C298C6A5-9B89-5B43-B687-C56413A53C76}" type="presParOf" srcId="{E79E4138-DB3A-DE41-9B3E-3341C1855EE2}" destId="{FA38CD2F-5F99-0246-8381-9BD74DAC485F}" srcOrd="5" destOrd="0" presId="urn:microsoft.com/office/officeart/2005/8/layout/cycle5"/>
    <dgm:cxn modelId="{7B750263-1B7D-A14E-8EA1-36627F5646BC}" type="presParOf" srcId="{E79E4138-DB3A-DE41-9B3E-3341C1855EE2}" destId="{EFBDB45F-B4ED-3843-A055-94F9CC76F845}" srcOrd="6" destOrd="0" presId="urn:microsoft.com/office/officeart/2005/8/layout/cycle5"/>
    <dgm:cxn modelId="{37DA8309-F7E5-704A-9A81-2603905AD360}" type="presParOf" srcId="{E79E4138-DB3A-DE41-9B3E-3341C1855EE2}" destId="{09BC505A-3D04-E641-8382-7B4350D6F5E0}" srcOrd="7" destOrd="0" presId="urn:microsoft.com/office/officeart/2005/8/layout/cycle5"/>
    <dgm:cxn modelId="{31F7379E-4FF4-EC48-B2E7-497E8FAEFD38}" type="presParOf" srcId="{E79E4138-DB3A-DE41-9B3E-3341C1855EE2}" destId="{75F328A0-A610-3C4A-A3C8-DA666C687D75}" srcOrd="8" destOrd="0" presId="urn:microsoft.com/office/officeart/2005/8/layout/cycle5"/>
    <dgm:cxn modelId="{1913C88D-2F79-1A4F-A37E-07A8D6D958CF}" type="presParOf" srcId="{E79E4138-DB3A-DE41-9B3E-3341C1855EE2}" destId="{5992AE2C-0FCD-CF49-8EC6-F6BA25B021E9}" srcOrd="9" destOrd="0" presId="urn:microsoft.com/office/officeart/2005/8/layout/cycle5"/>
    <dgm:cxn modelId="{91508E70-60A4-4148-8FDD-78021A390102}" type="presParOf" srcId="{E79E4138-DB3A-DE41-9B3E-3341C1855EE2}" destId="{6A53222C-6076-B348-841B-F4061697D133}" srcOrd="10" destOrd="0" presId="urn:microsoft.com/office/officeart/2005/8/layout/cycle5"/>
    <dgm:cxn modelId="{EC7A01FA-87AD-ED41-B6B3-5C695379F603}" type="presParOf" srcId="{E79E4138-DB3A-DE41-9B3E-3341C1855EE2}" destId="{9B8B1EF4-ABE9-BD43-8D87-29BE955DE02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535303-8AD0-AC4C-A7E2-9CBAD065250A}" type="doc">
      <dgm:prSet loTypeId="urn:microsoft.com/office/officeart/2005/8/layout/venn1" loCatId="relationship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366475-09B8-F041-A264-9A868E7D05CF}">
      <dgm:prSet/>
      <dgm:spPr>
        <a:solidFill>
          <a:srgbClr val="0C298B">
            <a:alpha val="50000"/>
          </a:srgbClr>
        </a:solidFill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CLOUD</a:t>
          </a:r>
          <a:endParaRPr lang="en-US" dirty="0">
            <a:solidFill>
              <a:schemeClr val="bg1"/>
            </a:solidFill>
          </a:endParaRPr>
        </a:p>
      </dgm:t>
    </dgm:pt>
    <dgm:pt modelId="{3DEED430-1E42-524D-825E-683B0BFFE97F}" type="parTrans" cxnId="{D2DD2E8A-ADDA-7B48-B45F-B3E5ECBDB723}">
      <dgm:prSet/>
      <dgm:spPr/>
      <dgm:t>
        <a:bodyPr/>
        <a:lstStyle/>
        <a:p>
          <a:endParaRPr lang="en-US"/>
        </a:p>
      </dgm:t>
    </dgm:pt>
    <dgm:pt modelId="{F15E189F-E9F0-4C41-8618-2EA8F406BE39}" type="sibTrans" cxnId="{D2DD2E8A-ADDA-7B48-B45F-B3E5ECBDB723}">
      <dgm:prSet/>
      <dgm:spPr/>
      <dgm:t>
        <a:bodyPr/>
        <a:lstStyle/>
        <a:p>
          <a:endParaRPr lang="en-US"/>
        </a:p>
      </dgm:t>
    </dgm:pt>
    <dgm:pt modelId="{1627D9EB-21F8-5E4C-B894-4E0B0E27ED0C}">
      <dgm:prSet/>
      <dgm:spPr>
        <a:solidFill>
          <a:srgbClr val="0C298B">
            <a:alpha val="50000"/>
          </a:srgbClr>
        </a:solidFill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NFV</a:t>
          </a:r>
          <a:endParaRPr lang="en-US" dirty="0">
            <a:solidFill>
              <a:schemeClr val="bg1"/>
            </a:solidFill>
          </a:endParaRPr>
        </a:p>
      </dgm:t>
    </dgm:pt>
    <dgm:pt modelId="{C292B00D-2B83-074F-AD1A-69D7F0DCFA0D}" type="parTrans" cxnId="{AAB6039E-B15B-EE46-81A5-46D0C6D0D0D1}">
      <dgm:prSet/>
      <dgm:spPr/>
      <dgm:t>
        <a:bodyPr/>
        <a:lstStyle/>
        <a:p>
          <a:endParaRPr lang="en-US"/>
        </a:p>
      </dgm:t>
    </dgm:pt>
    <dgm:pt modelId="{EAEC8A16-AC46-F04C-81D6-3DDFC25C0A0B}" type="sibTrans" cxnId="{AAB6039E-B15B-EE46-81A5-46D0C6D0D0D1}">
      <dgm:prSet/>
      <dgm:spPr/>
      <dgm:t>
        <a:bodyPr/>
        <a:lstStyle/>
        <a:p>
          <a:endParaRPr lang="en-US"/>
        </a:p>
      </dgm:t>
    </dgm:pt>
    <dgm:pt modelId="{E91AF182-985C-9B46-B01D-1BCBF9905302}">
      <dgm:prSet/>
      <dgm:spPr>
        <a:solidFill>
          <a:srgbClr val="0C298B">
            <a:alpha val="50000"/>
          </a:srgbClr>
        </a:solidFill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SDN</a:t>
          </a:r>
          <a:endParaRPr lang="en-US" dirty="0">
            <a:solidFill>
              <a:schemeClr val="bg1"/>
            </a:solidFill>
          </a:endParaRPr>
        </a:p>
      </dgm:t>
    </dgm:pt>
    <dgm:pt modelId="{FB671A10-6F18-9F43-8847-2C279F52CF0E}" type="parTrans" cxnId="{273B5F72-21EE-E248-8493-6B93D7984C85}">
      <dgm:prSet/>
      <dgm:spPr/>
      <dgm:t>
        <a:bodyPr/>
        <a:lstStyle/>
        <a:p>
          <a:endParaRPr lang="en-US"/>
        </a:p>
      </dgm:t>
    </dgm:pt>
    <dgm:pt modelId="{FE10E5AF-2ED7-D34E-B855-E40B8E7E4CAB}" type="sibTrans" cxnId="{273B5F72-21EE-E248-8493-6B93D7984C85}">
      <dgm:prSet/>
      <dgm:spPr/>
      <dgm:t>
        <a:bodyPr/>
        <a:lstStyle/>
        <a:p>
          <a:endParaRPr lang="en-US"/>
        </a:p>
      </dgm:t>
    </dgm:pt>
    <dgm:pt modelId="{B22C0929-1FB1-C948-9442-5A84556E5095}" type="pres">
      <dgm:prSet presAssocID="{42535303-8AD0-AC4C-A7E2-9CBAD06525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222632-70F5-434D-BDFB-CE5DB78C2474}" type="pres">
      <dgm:prSet presAssocID="{27366475-09B8-F041-A264-9A868E7D05CF}" presName="circ1" presStyleLbl="vennNode1" presStyleIdx="0" presStyleCnt="3"/>
      <dgm:spPr/>
      <dgm:t>
        <a:bodyPr/>
        <a:lstStyle/>
        <a:p>
          <a:endParaRPr lang="en-US"/>
        </a:p>
      </dgm:t>
    </dgm:pt>
    <dgm:pt modelId="{C519C12F-AE97-324A-813B-024639571568}" type="pres">
      <dgm:prSet presAssocID="{27366475-09B8-F041-A264-9A868E7D05C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DBED2-6805-DD48-A821-F20C465EA29E}" type="pres">
      <dgm:prSet presAssocID="{1627D9EB-21F8-5E4C-B894-4E0B0E27ED0C}" presName="circ2" presStyleLbl="vennNode1" presStyleIdx="1" presStyleCnt="3"/>
      <dgm:spPr/>
      <dgm:t>
        <a:bodyPr/>
        <a:lstStyle/>
        <a:p>
          <a:endParaRPr lang="en-US"/>
        </a:p>
      </dgm:t>
    </dgm:pt>
    <dgm:pt modelId="{6717B7C2-DA6C-6D47-9990-902AAE8C9B89}" type="pres">
      <dgm:prSet presAssocID="{1627D9EB-21F8-5E4C-B894-4E0B0E27ED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36F3E-3E93-0242-BDA5-0005A837D390}" type="pres">
      <dgm:prSet presAssocID="{E91AF182-985C-9B46-B01D-1BCBF9905302}" presName="circ3" presStyleLbl="vennNode1" presStyleIdx="2" presStyleCnt="3"/>
      <dgm:spPr/>
      <dgm:t>
        <a:bodyPr/>
        <a:lstStyle/>
        <a:p>
          <a:endParaRPr lang="en-US"/>
        </a:p>
      </dgm:t>
    </dgm:pt>
    <dgm:pt modelId="{BE504078-7704-ED49-AB22-F8BB60807E9E}" type="pres">
      <dgm:prSet presAssocID="{E91AF182-985C-9B46-B01D-1BCBF990530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09059A-8333-0F47-87C2-0CDC0E30D4C8}" type="presOf" srcId="{1627D9EB-21F8-5E4C-B894-4E0B0E27ED0C}" destId="{6717B7C2-DA6C-6D47-9990-902AAE8C9B89}" srcOrd="1" destOrd="0" presId="urn:microsoft.com/office/officeart/2005/8/layout/venn1"/>
    <dgm:cxn modelId="{AAB6039E-B15B-EE46-81A5-46D0C6D0D0D1}" srcId="{42535303-8AD0-AC4C-A7E2-9CBAD065250A}" destId="{1627D9EB-21F8-5E4C-B894-4E0B0E27ED0C}" srcOrd="1" destOrd="0" parTransId="{C292B00D-2B83-074F-AD1A-69D7F0DCFA0D}" sibTransId="{EAEC8A16-AC46-F04C-81D6-3DDFC25C0A0B}"/>
    <dgm:cxn modelId="{D2DD2E8A-ADDA-7B48-B45F-B3E5ECBDB723}" srcId="{42535303-8AD0-AC4C-A7E2-9CBAD065250A}" destId="{27366475-09B8-F041-A264-9A868E7D05CF}" srcOrd="0" destOrd="0" parTransId="{3DEED430-1E42-524D-825E-683B0BFFE97F}" sibTransId="{F15E189F-E9F0-4C41-8618-2EA8F406BE39}"/>
    <dgm:cxn modelId="{5A10AB17-90F7-CC4D-8805-FA85A5A18379}" type="presOf" srcId="{27366475-09B8-F041-A264-9A868E7D05CF}" destId="{E6222632-70F5-434D-BDFB-CE5DB78C2474}" srcOrd="0" destOrd="0" presId="urn:microsoft.com/office/officeart/2005/8/layout/venn1"/>
    <dgm:cxn modelId="{5AC2A217-433B-A940-A090-5D78A8714F7A}" type="presOf" srcId="{E91AF182-985C-9B46-B01D-1BCBF9905302}" destId="{BE504078-7704-ED49-AB22-F8BB60807E9E}" srcOrd="1" destOrd="0" presId="urn:microsoft.com/office/officeart/2005/8/layout/venn1"/>
    <dgm:cxn modelId="{88AB1D1E-665D-064C-8760-AC7FFFF90460}" type="presOf" srcId="{E91AF182-985C-9B46-B01D-1BCBF9905302}" destId="{AC336F3E-3E93-0242-BDA5-0005A837D390}" srcOrd="0" destOrd="0" presId="urn:microsoft.com/office/officeart/2005/8/layout/venn1"/>
    <dgm:cxn modelId="{7A1FFB6B-74A6-D345-BC67-A2EE7746473A}" type="presOf" srcId="{1627D9EB-21F8-5E4C-B894-4E0B0E27ED0C}" destId="{BC2DBED2-6805-DD48-A821-F20C465EA29E}" srcOrd="0" destOrd="0" presId="urn:microsoft.com/office/officeart/2005/8/layout/venn1"/>
    <dgm:cxn modelId="{6D0C97C5-8542-B942-92B4-D7526847B301}" type="presOf" srcId="{42535303-8AD0-AC4C-A7E2-9CBAD065250A}" destId="{B22C0929-1FB1-C948-9442-5A84556E5095}" srcOrd="0" destOrd="0" presId="urn:microsoft.com/office/officeart/2005/8/layout/venn1"/>
    <dgm:cxn modelId="{273B5F72-21EE-E248-8493-6B93D7984C85}" srcId="{42535303-8AD0-AC4C-A7E2-9CBAD065250A}" destId="{E91AF182-985C-9B46-B01D-1BCBF9905302}" srcOrd="2" destOrd="0" parTransId="{FB671A10-6F18-9F43-8847-2C279F52CF0E}" sibTransId="{FE10E5AF-2ED7-D34E-B855-E40B8E7E4CAB}"/>
    <dgm:cxn modelId="{45836150-2C28-7447-A1FB-DD4D9B2E194B}" type="presOf" srcId="{27366475-09B8-F041-A264-9A868E7D05CF}" destId="{C519C12F-AE97-324A-813B-024639571568}" srcOrd="1" destOrd="0" presId="urn:microsoft.com/office/officeart/2005/8/layout/venn1"/>
    <dgm:cxn modelId="{977D8C43-742E-A447-922A-4ADD03C2E28F}" type="presParOf" srcId="{B22C0929-1FB1-C948-9442-5A84556E5095}" destId="{E6222632-70F5-434D-BDFB-CE5DB78C2474}" srcOrd="0" destOrd="0" presId="urn:microsoft.com/office/officeart/2005/8/layout/venn1"/>
    <dgm:cxn modelId="{C313752D-402D-F246-BC98-22E1BB0EE6A4}" type="presParOf" srcId="{B22C0929-1FB1-C948-9442-5A84556E5095}" destId="{C519C12F-AE97-324A-813B-024639571568}" srcOrd="1" destOrd="0" presId="urn:microsoft.com/office/officeart/2005/8/layout/venn1"/>
    <dgm:cxn modelId="{FB51D5CA-AD75-DB42-9B91-9C70362F2ABB}" type="presParOf" srcId="{B22C0929-1FB1-C948-9442-5A84556E5095}" destId="{BC2DBED2-6805-DD48-A821-F20C465EA29E}" srcOrd="2" destOrd="0" presId="urn:microsoft.com/office/officeart/2005/8/layout/venn1"/>
    <dgm:cxn modelId="{E09A5F55-679F-2149-A22C-FDE157A51DB3}" type="presParOf" srcId="{B22C0929-1FB1-C948-9442-5A84556E5095}" destId="{6717B7C2-DA6C-6D47-9990-902AAE8C9B89}" srcOrd="3" destOrd="0" presId="urn:microsoft.com/office/officeart/2005/8/layout/venn1"/>
    <dgm:cxn modelId="{79248A8F-3BD4-5B48-977C-52905C3D5C38}" type="presParOf" srcId="{B22C0929-1FB1-C948-9442-5A84556E5095}" destId="{AC336F3E-3E93-0242-BDA5-0005A837D390}" srcOrd="4" destOrd="0" presId="urn:microsoft.com/office/officeart/2005/8/layout/venn1"/>
    <dgm:cxn modelId="{4DC64C50-FBF6-5A40-A289-1A12BAA3EFF8}" type="presParOf" srcId="{B22C0929-1FB1-C948-9442-5A84556E5095}" destId="{BE504078-7704-ED49-AB22-F8BB60807E9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BF58C-D198-9B4E-BC0E-D32176DD6B3A}">
      <dsp:nvSpPr>
        <dsp:cNvPr id="0" name=""/>
        <dsp:cNvSpPr/>
      </dsp:nvSpPr>
      <dsp:spPr>
        <a:xfrm>
          <a:off x="1215232" y="10165"/>
          <a:ext cx="1023937" cy="6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Develop</a:t>
          </a:r>
          <a:endParaRPr lang="en-US" sz="1400" kern="1200"/>
        </a:p>
      </dsp:txBody>
      <dsp:txXfrm>
        <a:off x="1247722" y="42655"/>
        <a:ext cx="958957" cy="600579"/>
      </dsp:txXfrm>
    </dsp:sp>
    <dsp:sp modelId="{1C41C4EA-D04D-5B40-A8E8-1FD90A74D950}">
      <dsp:nvSpPr>
        <dsp:cNvPr id="0" name=""/>
        <dsp:cNvSpPr/>
      </dsp:nvSpPr>
      <dsp:spPr>
        <a:xfrm>
          <a:off x="652122" y="346054"/>
          <a:ext cx="2199336" cy="2199336"/>
        </a:xfrm>
        <a:custGeom>
          <a:avLst/>
          <a:gdLst/>
          <a:ahLst/>
          <a:cxnLst/>
          <a:rect l="0" t="0" r="0" b="0"/>
          <a:pathLst>
            <a:path>
              <a:moveTo>
                <a:pt x="1732685" y="200468"/>
              </a:moveTo>
              <a:arcTo wR="1099668" hR="1099668" stAng="18308682" swAng="1660995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651E9-C2BE-A14A-8B0F-37A89F3F22F2}">
      <dsp:nvSpPr>
        <dsp:cNvPr id="0" name=""/>
        <dsp:cNvSpPr/>
      </dsp:nvSpPr>
      <dsp:spPr>
        <a:xfrm>
          <a:off x="2335219" y="1099780"/>
          <a:ext cx="1023937" cy="6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Submit Patch</a:t>
          </a:r>
          <a:endParaRPr lang="en-US" sz="1400" kern="1200"/>
        </a:p>
      </dsp:txBody>
      <dsp:txXfrm>
        <a:off x="2367709" y="1132270"/>
        <a:ext cx="958957" cy="600579"/>
      </dsp:txXfrm>
    </dsp:sp>
    <dsp:sp modelId="{FA38CD2F-5F99-0246-8381-9BD74DAC485F}">
      <dsp:nvSpPr>
        <dsp:cNvPr id="0" name=""/>
        <dsp:cNvSpPr/>
      </dsp:nvSpPr>
      <dsp:spPr>
        <a:xfrm>
          <a:off x="647851" y="332891"/>
          <a:ext cx="2199336" cy="2199336"/>
        </a:xfrm>
        <a:custGeom>
          <a:avLst/>
          <a:gdLst/>
          <a:ahLst/>
          <a:cxnLst/>
          <a:rect l="0" t="0" r="0" b="0"/>
          <a:pathLst>
            <a:path>
              <a:moveTo>
                <a:pt x="2085348" y="1587217"/>
              </a:moveTo>
              <a:arcTo wR="1099668" hR="1099668" stAng="1579109" swAng="1633864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DB45F-B4ED-3843-A055-94F9CC76F845}">
      <dsp:nvSpPr>
        <dsp:cNvPr id="0" name=""/>
        <dsp:cNvSpPr/>
      </dsp:nvSpPr>
      <dsp:spPr>
        <a:xfrm>
          <a:off x="1235551" y="2199448"/>
          <a:ext cx="1023937" cy="6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Automated Testing</a:t>
          </a:r>
          <a:endParaRPr lang="en-US" sz="1400" kern="1200"/>
        </a:p>
      </dsp:txBody>
      <dsp:txXfrm>
        <a:off x="1268041" y="2231938"/>
        <a:ext cx="958957" cy="600579"/>
      </dsp:txXfrm>
    </dsp:sp>
    <dsp:sp modelId="{75F328A0-A610-3C4A-A3C8-DA666C687D75}">
      <dsp:nvSpPr>
        <dsp:cNvPr id="0" name=""/>
        <dsp:cNvSpPr/>
      </dsp:nvSpPr>
      <dsp:spPr>
        <a:xfrm>
          <a:off x="647851" y="332891"/>
          <a:ext cx="2199336" cy="2199336"/>
        </a:xfrm>
        <a:custGeom>
          <a:avLst/>
          <a:gdLst/>
          <a:ahLst/>
          <a:cxnLst/>
          <a:rect l="0" t="0" r="0" b="0"/>
          <a:pathLst>
            <a:path>
              <a:moveTo>
                <a:pt x="446325" y="1984209"/>
              </a:moveTo>
              <a:arcTo wR="1099668" hR="1099668" stAng="7587027" swAng="1633864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2AE2C-0FCD-CF49-8EC6-F6BA25B021E9}">
      <dsp:nvSpPr>
        <dsp:cNvPr id="0" name=""/>
        <dsp:cNvSpPr/>
      </dsp:nvSpPr>
      <dsp:spPr>
        <a:xfrm>
          <a:off x="135882" y="1099780"/>
          <a:ext cx="1023937" cy="6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Deploy</a:t>
          </a:r>
          <a:endParaRPr lang="en-US" sz="1400" kern="1200"/>
        </a:p>
      </dsp:txBody>
      <dsp:txXfrm>
        <a:off x="168372" y="1132270"/>
        <a:ext cx="958957" cy="600579"/>
      </dsp:txXfrm>
    </dsp:sp>
    <dsp:sp modelId="{9B8B1EF4-ABE9-BD43-8D87-29BE955DE02D}">
      <dsp:nvSpPr>
        <dsp:cNvPr id="0" name=""/>
        <dsp:cNvSpPr/>
      </dsp:nvSpPr>
      <dsp:spPr>
        <a:xfrm>
          <a:off x="643388" y="346635"/>
          <a:ext cx="2199336" cy="2199336"/>
        </a:xfrm>
        <a:custGeom>
          <a:avLst/>
          <a:gdLst/>
          <a:ahLst/>
          <a:cxnLst/>
          <a:rect l="0" t="0" r="0" b="0"/>
          <a:pathLst>
            <a:path>
              <a:moveTo>
                <a:pt x="117754" y="604577"/>
              </a:moveTo>
              <a:arcTo wR="1099668" hR="1099668" stAng="12405462" swAng="1570081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22632-70F5-434D-BDFB-CE5DB78C2474}">
      <dsp:nvSpPr>
        <dsp:cNvPr id="0" name=""/>
        <dsp:cNvSpPr/>
      </dsp:nvSpPr>
      <dsp:spPr>
        <a:xfrm>
          <a:off x="734673" y="37705"/>
          <a:ext cx="1809881" cy="1809881"/>
        </a:xfrm>
        <a:prstGeom prst="ellipse">
          <a:avLst/>
        </a:prstGeom>
        <a:solidFill>
          <a:srgbClr val="0C298B">
            <a:alpha val="50000"/>
          </a:srgb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bg1"/>
              </a:solidFill>
            </a:rPr>
            <a:t>CLOUD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975991" y="354435"/>
        <a:ext cx="1327246" cy="814446"/>
      </dsp:txXfrm>
    </dsp:sp>
    <dsp:sp modelId="{BC2DBED2-6805-DD48-A821-F20C465EA29E}">
      <dsp:nvSpPr>
        <dsp:cNvPr id="0" name=""/>
        <dsp:cNvSpPr/>
      </dsp:nvSpPr>
      <dsp:spPr>
        <a:xfrm>
          <a:off x="1387739" y="1168881"/>
          <a:ext cx="1809881" cy="1809881"/>
        </a:xfrm>
        <a:prstGeom prst="ellipse">
          <a:avLst/>
        </a:prstGeom>
        <a:solidFill>
          <a:srgbClr val="0C298B">
            <a:alpha val="50000"/>
          </a:srgb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bg1"/>
              </a:solidFill>
            </a:rPr>
            <a:t>NFV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1941261" y="1636434"/>
        <a:ext cx="1085928" cy="995434"/>
      </dsp:txXfrm>
    </dsp:sp>
    <dsp:sp modelId="{AC336F3E-3E93-0242-BDA5-0005A837D390}">
      <dsp:nvSpPr>
        <dsp:cNvPr id="0" name=""/>
        <dsp:cNvSpPr/>
      </dsp:nvSpPr>
      <dsp:spPr>
        <a:xfrm>
          <a:off x="81608" y="1168881"/>
          <a:ext cx="1809881" cy="1809881"/>
        </a:xfrm>
        <a:prstGeom prst="ellipse">
          <a:avLst/>
        </a:prstGeom>
        <a:solidFill>
          <a:srgbClr val="0C298B">
            <a:alpha val="50000"/>
          </a:srgb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bg1"/>
              </a:solidFill>
            </a:rPr>
            <a:t>SDN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252038" y="1636434"/>
        <a:ext cx="1085928" cy="995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A86C5-F2F3-E144-9D38-EB94F78A36D7}" type="datetimeFigureOut">
              <a:t>01/02/2017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4DF23-C5F5-6240-8989-7B04AD3C69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14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AECB0-0535-6C47-84D6-92FA3FC80655}" type="slidenum">
              <a:rPr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6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DF23-C5F5-6240-8989-7B04AD3C6904}" type="slidenum">
              <a:rPr lang="uk-UA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241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4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76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srgbClr val="000000"/>
                </a:solidFill>
                <a:latin typeface="CiscoSansTT ExtraLight"/>
              </a:rPr>
              <a:pPr/>
              <a:t>7</a:t>
            </a:fld>
            <a:endParaRPr lang="en-US" dirty="0">
              <a:solidFill>
                <a:srgbClr val="000000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39343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DF23-C5F5-6240-8989-7B04AD3C6904}" type="slidenum">
              <a:rPr lang="uk-UA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967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DF23-C5F5-6240-8989-7B04AD3C6904}" type="slidenum">
              <a:rPr lang="uk-UA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4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Relationship Id="rId3" Type="http://schemas.openxmlformats.org/officeDocument/2006/relationships/image" Target="../media/image13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eg"/><Relationship Id="rId3" Type="http://schemas.openxmlformats.org/officeDocument/2006/relationships/image" Target="../media/image15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2.jpeg"/><Relationship Id="rId3" Type="http://schemas.openxmlformats.org/officeDocument/2006/relationships/image" Target="../media/image13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2.jpeg"/><Relationship Id="rId3" Type="http://schemas.openxmlformats.org/officeDocument/2006/relationships/image" Target="../media/image15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6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8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490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196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3321" y="2130426"/>
            <a:ext cx="9048428" cy="239272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4961" y="4523155"/>
            <a:ext cx="9064699" cy="11156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527050"/>
            <a:ext cx="4991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153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603321" y="2130426"/>
            <a:ext cx="9048428" cy="2392729"/>
          </a:xfrm>
        </p:spPr>
        <p:txBody>
          <a:bodyPr/>
          <a:lstStyle>
            <a:lvl1pPr algn="l">
              <a:defRPr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624961" y="4523155"/>
            <a:ext cx="9064699" cy="11156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474663"/>
            <a:ext cx="4991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52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DDDEDD">
                    <a:lumMod val="50000"/>
                  </a:srgbClr>
                </a:solidFill>
              </a:rPr>
              <a:t>December 2015</a:t>
            </a:r>
            <a:endParaRPr lang="en-US" dirty="0">
              <a:solidFill>
                <a:srgbClr val="DDDEDD">
                  <a:lumMod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C8E1A-A953-FA40-9E8D-D790E7D153E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91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F_PPT_BG_inner-all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 sz="3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10 December 2014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Linux Foundation Confidential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126163"/>
            <a:ext cx="685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8AB3CD-D34F-4445-A0AF-2A1241C7CED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6" y="6126162"/>
            <a:ext cx="298996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91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608" y="274638"/>
            <a:ext cx="7945793" cy="2449657"/>
          </a:xfrm>
        </p:spPr>
        <p:txBody>
          <a:bodyPr>
            <a:no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608" y="2724294"/>
            <a:ext cx="7945793" cy="3293621"/>
          </a:xfrm>
        </p:spPr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44207" y="-18954"/>
            <a:ext cx="2556373" cy="2724294"/>
          </a:xfrm>
        </p:spPr>
        <p:txBody>
          <a:bodyPr>
            <a:noAutofit/>
          </a:bodyPr>
          <a:lstStyle>
            <a:lvl1pPr marL="0" indent="0" algn="r">
              <a:buNone/>
              <a:defRPr sz="17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8139A5-C30F-884C-931F-A3E4BDF1D29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746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F_PPT_BG_inner-all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6608" y="274638"/>
            <a:ext cx="7945793" cy="2449657"/>
          </a:xfrm>
        </p:spPr>
        <p:txBody>
          <a:bodyPr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36608" y="2724294"/>
            <a:ext cx="7945793" cy="3293621"/>
          </a:xfrm>
        </p:spPr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chemeClr val="bg1"/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44207" y="-18954"/>
            <a:ext cx="2556373" cy="2724294"/>
          </a:xfrm>
        </p:spPr>
        <p:txBody>
          <a:bodyPr>
            <a:noAutofit/>
          </a:bodyPr>
          <a:lstStyle>
            <a:lvl1pPr marL="0" indent="0" algn="r">
              <a:buNone/>
              <a:defRPr sz="17500" b="1">
                <a:solidFill>
                  <a:srgbClr val="FFFFFF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10 December 2014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DRAFT - Linux Foundation Confidential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0896600" y="6126163"/>
            <a:ext cx="685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BA245-FF64-7E4F-8202-A4A69542DF4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6" y="6126162"/>
            <a:ext cx="298996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7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0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adien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F_PPT_BG_gradient-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4600" y="6126163"/>
            <a:ext cx="1447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DD7446-D1C0-904D-9130-84DAAB307067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6" y="6126162"/>
            <a:ext cx="298996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2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dien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F_PPT_BG_gradient-gra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242" y="274638"/>
            <a:ext cx="10647159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35242" y="1600201"/>
            <a:ext cx="10647159" cy="4417714"/>
          </a:xfrm>
        </p:spPr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chemeClr val="tx1"/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0F7B2-A6F4-0147-B3D5-B69DC146821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3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42900" indent="-342900">
              <a:buSzPct val="80000"/>
              <a:buFont typeface="Wingdings" charset="2"/>
              <a:buChar char="§"/>
              <a:defRPr>
                <a:solidFill>
                  <a:srgbClr val="404040"/>
                </a:solidFill>
              </a:defRPr>
            </a:lvl1pPr>
            <a:lvl2pPr marL="742950" indent="-28575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3pPr>
            <a:lvl4pPr marL="16002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2057400" indent="-228600">
              <a:buSzPct val="80000"/>
              <a:buFont typeface="Wingdings" charset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718" y="274638"/>
            <a:ext cx="9824683" cy="11430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1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58503-DF3C-494B-8C14-484591AE579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520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69B97-F59E-A842-9C9E-9738B36A88E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1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10 December 2014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2EFC9-F88C-D448-AF85-F2050D1A464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70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06272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08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6268" y="381003"/>
            <a:ext cx="11451815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7619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247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9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3" y="5961867"/>
            <a:ext cx="824292" cy="824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35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0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07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2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241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843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079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418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15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353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d.io mas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379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3" y="5961867"/>
            <a:ext cx="824292" cy="824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306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9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48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66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3" name="Shape 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455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0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36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48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216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0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d.io mas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09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499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1"/>
            <a:ext cx="10845421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-24000" contrast="-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aseline="0">
                <a:solidFill>
                  <a:schemeClr val="tx1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96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88.4.40\E Drive\New brand photo\AR7101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51579" y="0"/>
            <a:ext cx="894042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1" y="1"/>
            <a:ext cx="105029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6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10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0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67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aseline="0">
                <a:solidFill>
                  <a:srgbClr val="FFFFFE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36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354627" y="6323876"/>
            <a:ext cx="290868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r" defTabSz="814305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814305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7823344" y="6322205"/>
            <a:ext cx="354402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15" tIns="41056" rIns="82115" bIns="41056" anchor="b">
            <a:spAutoFit/>
          </a:bodyPr>
          <a:lstStyle/>
          <a:p>
            <a:pPr defTabSz="814305">
              <a:defRPr/>
            </a:pP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795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64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463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499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66000"/>
                </a:scheme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lum bright="-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18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99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0271" y="988588"/>
            <a:ext cx="11397247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467" baseline="0">
                <a:solidFill>
                  <a:srgbClr val="70A4DE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endParaRPr lang="en-US" sz="1600" dirty="0" smtClean="0">
              <a:solidFill>
                <a:srgbClr val="333333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6287" y="241252"/>
            <a:ext cx="11441231" cy="838200"/>
          </a:xfrm>
          <a:prstGeom prst="rect">
            <a:avLst/>
          </a:prstGeom>
        </p:spPr>
        <p:txBody>
          <a:bodyPr anchor="b"/>
          <a:lstStyle>
            <a:lvl1pPr algn="l" defTabSz="914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91214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0271" y="988588"/>
            <a:ext cx="11393900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467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600" dirty="0" smtClean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6287" y="241252"/>
            <a:ext cx="11441231" cy="838200"/>
          </a:xfrm>
          <a:prstGeom prst="rect">
            <a:avLst/>
          </a:prstGeom>
        </p:spPr>
        <p:txBody>
          <a:bodyPr anchor="b"/>
          <a:lstStyle>
            <a:lvl1pPr algn="l" defTabSz="914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91214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8397" y="1505232"/>
            <a:ext cx="11405771" cy="479499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228588" indent="-228588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67">
                <a:solidFill>
                  <a:srgbClr val="000000"/>
                </a:solidFill>
                <a:latin typeface="+mj-lt"/>
              </a:defRPr>
            </a:lvl1pPr>
            <a:lvl2pPr marL="583191" indent="-212395">
              <a:lnSpc>
                <a:spcPct val="95000"/>
              </a:lnSpc>
              <a:spcBef>
                <a:spcPts val="667"/>
              </a:spcBef>
              <a:buClrTx/>
              <a:buSzPct val="90000"/>
              <a:buFont typeface="Arial"/>
              <a:buChar char="•"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856785" indent="-248396">
              <a:spcBef>
                <a:spcPts val="667"/>
              </a:spcBef>
              <a:buFont typeface="Lucida Grande"/>
              <a:buChar char="–"/>
              <a:defRPr sz="1467">
                <a:solidFill>
                  <a:schemeClr val="tx1"/>
                </a:solidFill>
                <a:latin typeface="+mj-lt"/>
              </a:defRPr>
            </a:lvl3pPr>
            <a:lvl4pPr marL="1119581" indent="-212395">
              <a:spcBef>
                <a:spcPts val="667"/>
              </a:spcBef>
              <a:buFont typeface="Lucida Grande"/>
              <a:buChar char="–"/>
              <a:defRPr sz="1200">
                <a:solidFill>
                  <a:schemeClr val="tx1"/>
                </a:solidFill>
                <a:latin typeface="+mj-lt"/>
              </a:defRPr>
            </a:lvl4pPr>
            <a:lvl5pPr marL="1339177" indent="-176396">
              <a:spcBef>
                <a:spcPts val="667"/>
              </a:spcBef>
              <a:buFont typeface="Lucida Grande"/>
              <a:buChar char="–"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fld id="{88D94497-3242-3A49-A071-CFC664465B92}" type="datetimeFigureOut">
              <a:rPr lang="en-US" smtClean="0">
                <a:solidFill>
                  <a:srgbClr val="000000"/>
                </a:solidFill>
                <a:latin typeface="CiscoSansTT Light"/>
              </a:rPr>
              <a:pPr defTabSz="609433"/>
              <a:t>2/1/17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fld id="{D640F397-99AA-6A46-A0B2-7130B8C63947}" type="slidenum">
              <a:rPr lang="en-GB" smtClean="0">
                <a:solidFill>
                  <a:srgbClr val="000000"/>
                </a:solidFill>
                <a:latin typeface="CiscoSansTT Light"/>
              </a:rPr>
              <a:pPr defTabSz="609433"/>
              <a:t>‹#›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4096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ltGray">
          <a:xfrm>
            <a:off x="7711275" y="6463546"/>
            <a:ext cx="369230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defTabSz="814368">
              <a:defRPr/>
            </a:pPr>
            <a:r>
              <a:rPr lang="en-US" sz="800" dirty="0">
                <a:solidFill>
                  <a:srgbClr val="FFFFFF">
                    <a:lumMod val="50000"/>
                    <a:alpha val="50000"/>
                  </a:srgbClr>
                </a:solidFill>
                <a:latin typeface="CiscoSans"/>
                <a:cs typeface="CiscoSans"/>
              </a:rPr>
              <a:t>© 2016 Cisco Systems,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8616845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07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914639" y="892652"/>
            <a:ext cx="10061020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sz="4000" cap="all">
                <a:solidFill>
                  <a:srgbClr val="25C6DD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46872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ltGray">
          <a:xfrm>
            <a:off x="7711275" y="6463546"/>
            <a:ext cx="369230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defTabSz="814368">
              <a:defRPr/>
            </a:pPr>
            <a:r>
              <a:rPr lang="en-US" sz="800" dirty="0">
                <a:solidFill>
                  <a:srgbClr val="FFFFFF">
                    <a:lumMod val="50000"/>
                    <a:alpha val="50000"/>
                  </a:srgbClr>
                </a:solidFill>
                <a:latin typeface="CiscoSans"/>
                <a:cs typeface="CiscoSans"/>
              </a:rPr>
              <a:t>© 2016 Cisco Systems,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3065648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ltGray">
          <a:xfrm>
            <a:off x="7711275" y="6463546"/>
            <a:ext cx="369230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defTabSz="814368">
              <a:defRPr/>
            </a:pPr>
            <a:r>
              <a:rPr lang="en-US" sz="800" dirty="0">
                <a:solidFill>
                  <a:srgbClr val="FFFFFF">
                    <a:lumMod val="50000"/>
                    <a:alpha val="50000"/>
                  </a:srgbClr>
                </a:solidFill>
                <a:latin typeface="CiscoSans"/>
                <a:cs typeface="CiscoSans"/>
              </a:rPr>
              <a:t>© 2016 Cisco Systems, Inc. All rights reserved.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914640" y="892652"/>
            <a:ext cx="9509456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sz="4000" cap="all">
                <a:solidFill>
                  <a:srgbClr val="25C6DD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51134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ltGray">
          <a:xfrm>
            <a:off x="7711275" y="6463546"/>
            <a:ext cx="369230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r" defTabSz="814368">
              <a:defRPr/>
            </a:pPr>
            <a:r>
              <a:rPr lang="en-US" sz="800" dirty="0">
                <a:solidFill>
                  <a:srgbClr val="FFFFFF">
                    <a:lumMod val="50000"/>
                    <a:alpha val="50000"/>
                  </a:srgbClr>
                </a:solidFill>
                <a:latin typeface="CiscoSans"/>
                <a:cs typeface="CiscoSans"/>
              </a:rPr>
              <a:t>© 2016 Cisco Systems, Inc. All rights reserved.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808111" y="1779906"/>
            <a:ext cx="9167547" cy="38870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280981" indent="-280981">
              <a:buClr>
                <a:srgbClr val="25C6DD"/>
              </a:buClr>
              <a:buSzPct val="100000"/>
              <a:defRPr sz="2800" b="0" i="0" cap="none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912791" indent="0">
              <a:defRPr/>
            </a:lvl2pPr>
            <a:lvl3pPr marL="1371566" indent="-1588" defTabSz="914377">
              <a:defRPr/>
            </a:lvl3pPr>
            <a:lvl4pPr marL="1830342" indent="0">
              <a:defRPr/>
            </a:lvl4pPr>
            <a:lvl5pPr marL="2744719" indent="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639" y="892652"/>
            <a:ext cx="10061020" cy="49244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sz="4000" cap="all">
                <a:solidFill>
                  <a:srgbClr val="25C6DD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38624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86769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354627" y="6323876"/>
            <a:ext cx="290868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r" defTabSz="814305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814305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7823344" y="6322205"/>
            <a:ext cx="354402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15" tIns="41056" rIns="82115" bIns="41056" anchor="b">
            <a:spAutoFit/>
          </a:bodyPr>
          <a:lstStyle/>
          <a:p>
            <a:pPr defTabSz="814305">
              <a:defRPr/>
            </a:pP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0703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499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1"/>
            <a:ext cx="10845421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-24000" contrast="-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aseline="0">
                <a:solidFill>
                  <a:schemeClr val="tx1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5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88.4.40\E Drive\New brand photo\AR7101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51579" y="0"/>
            <a:ext cx="894042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1" y="1"/>
            <a:ext cx="105029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6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33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0" y="432000"/>
            <a:ext cx="1266128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057598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67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377594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69759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7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281951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aseline="0">
                <a:solidFill>
                  <a:srgbClr val="FFFFFE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3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4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11354627" y="6323876"/>
            <a:ext cx="290868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r" defTabSz="814305">
              <a:defRPr/>
            </a:pPr>
            <a:fld id="{4ABDCABE-3F10-B64C-92F1-862014417034}" type="slidenum">
              <a:rPr lang="en-US" sz="8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814305">
                <a:defRPr/>
              </a:pPr>
              <a:t>‹#›</a:t>
            </a:fld>
            <a:endParaRPr lang="en-US" sz="8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7823344" y="6322205"/>
            <a:ext cx="354402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15" tIns="41056" rIns="82115" bIns="41056" anchor="b">
            <a:spAutoFit/>
          </a:bodyPr>
          <a:lstStyle/>
          <a:p>
            <a:pPr defTabSz="814305">
              <a:defRPr/>
            </a:pP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8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8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31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5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72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197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5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499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66000"/>
                </a:scheme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N" sz="24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lum bright="-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18" y="2190751"/>
            <a:ext cx="116797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54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0271" y="988588"/>
            <a:ext cx="11397247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467" baseline="0">
                <a:solidFill>
                  <a:srgbClr val="70A4DE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endParaRPr lang="en-US" sz="1600" dirty="0" smtClean="0">
              <a:solidFill>
                <a:srgbClr val="333333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6287" y="241252"/>
            <a:ext cx="11441231" cy="838200"/>
          </a:xfrm>
          <a:prstGeom prst="rect">
            <a:avLst/>
          </a:prstGeom>
        </p:spPr>
        <p:txBody>
          <a:bodyPr anchor="b"/>
          <a:lstStyle>
            <a:lvl1pPr algn="l" defTabSz="914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91214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0271" y="988588"/>
            <a:ext cx="11393900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467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91434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600" dirty="0" smtClean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6287" y="241252"/>
            <a:ext cx="11441231" cy="838200"/>
          </a:xfrm>
          <a:prstGeom prst="rect">
            <a:avLst/>
          </a:prstGeom>
        </p:spPr>
        <p:txBody>
          <a:bodyPr anchor="b"/>
          <a:lstStyle>
            <a:lvl1pPr algn="l" defTabSz="914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91214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8397" y="1505232"/>
            <a:ext cx="11405771" cy="479499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228588" indent="-228588">
              <a:lnSpc>
                <a:spcPct val="95000"/>
              </a:lnSpc>
              <a:spcBef>
                <a:spcPts val="1200"/>
              </a:spcBef>
              <a:buFont typeface="Wingdings" charset="2"/>
              <a:buChar char="§"/>
              <a:defRPr sz="1867">
                <a:solidFill>
                  <a:srgbClr val="000000"/>
                </a:solidFill>
                <a:latin typeface="+mj-lt"/>
              </a:defRPr>
            </a:lvl1pPr>
            <a:lvl2pPr marL="583191" indent="-212395">
              <a:lnSpc>
                <a:spcPct val="95000"/>
              </a:lnSpc>
              <a:spcBef>
                <a:spcPts val="667"/>
              </a:spcBef>
              <a:buClrTx/>
              <a:buSzPct val="90000"/>
              <a:buFont typeface="Arial"/>
              <a:buChar char="•"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856785" indent="-248396">
              <a:spcBef>
                <a:spcPts val="667"/>
              </a:spcBef>
              <a:buFont typeface="Lucida Grande"/>
              <a:buChar char="–"/>
              <a:defRPr sz="1467">
                <a:solidFill>
                  <a:schemeClr val="tx1"/>
                </a:solidFill>
                <a:latin typeface="+mj-lt"/>
              </a:defRPr>
            </a:lvl3pPr>
            <a:lvl4pPr marL="1119581" indent="-212395">
              <a:spcBef>
                <a:spcPts val="667"/>
              </a:spcBef>
              <a:buFont typeface="Lucida Grande"/>
              <a:buChar char="–"/>
              <a:defRPr sz="1200">
                <a:solidFill>
                  <a:schemeClr val="tx1"/>
                </a:solidFill>
                <a:latin typeface="+mj-lt"/>
              </a:defRPr>
            </a:lvl4pPr>
            <a:lvl5pPr marL="1339177" indent="-176396">
              <a:spcBef>
                <a:spcPts val="667"/>
              </a:spcBef>
              <a:buFont typeface="Lucida Grande"/>
              <a:buChar char="–"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223"/>
            <a:fld id="{FE7A1D49-657F-6141-B425-A12DA291AB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223"/>
              <a:t>2/1/17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22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223"/>
            <a:fld id="{D1403393-986D-8B4C-998B-9E5AB4712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22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514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fld id="{88D94497-3242-3A49-A071-CFC664465B92}" type="datetimeFigureOut">
              <a:rPr lang="en-US" smtClean="0">
                <a:solidFill>
                  <a:srgbClr val="000000"/>
                </a:solidFill>
                <a:latin typeface="CiscoSansTT Light"/>
              </a:rPr>
              <a:pPr defTabSz="609433"/>
              <a:t>2/1/17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33"/>
            <a:fld id="{D640F397-99AA-6A46-A0B2-7130B8C63947}" type="slidenum">
              <a:rPr lang="en-GB" smtClean="0">
                <a:solidFill>
                  <a:srgbClr val="000000"/>
                </a:solidFill>
                <a:latin typeface="CiscoSansTT Light"/>
              </a:rPr>
              <a:pPr defTabSz="609433"/>
              <a:t>‹#›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816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6322" y="404085"/>
            <a:ext cx="11546635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33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7276" y="1666619"/>
            <a:ext cx="5559509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304672" indent="-22850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67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331" indent="-287739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832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33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332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67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4828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87992" y="1666619"/>
            <a:ext cx="5559509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304672" indent="-22850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667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331" indent="-287739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832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33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332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67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4828" indent="-228501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91929"/>
            <a:ext cx="11350752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851433" y="6631083"/>
            <a:ext cx="489137" cy="252317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685783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6400" y="1437216"/>
            <a:ext cx="542544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31712" y="1437218"/>
            <a:ext cx="5425440" cy="456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21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492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3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796" y="1742650"/>
            <a:ext cx="5693329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Enter Talk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8796" y="4222325"/>
            <a:ext cx="5693329" cy="42467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A944E7-E604-6144-B5DB-257B412DA638}" type="datetime1">
              <a:rPr lang="en-US" smtClean="0">
                <a:solidFill>
                  <a:srgbClr val="FFFFFF"/>
                </a:solidFill>
              </a:rPr>
              <a:pPr/>
              <a:t>2/1/17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fd.io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" y="1742650"/>
            <a:ext cx="5126486" cy="28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4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7323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46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1D0D-83EE-8F49-8574-2C1E5F1D18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140268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445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D909-6B45-414D-B320-B95A6DF6C3D7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088536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5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06272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08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6268" y="381003"/>
            <a:ext cx="11451815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7619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093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34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293581" y="63729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2B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90" y="455086"/>
            <a:ext cx="11127317" cy="97578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18"/>
            <a:fld id="{88D94497-3242-3A49-A071-CFC664465B92}" type="datetimeFigureOut">
              <a:rPr lang="en-US" smtClean="0">
                <a:solidFill>
                  <a:srgbClr val="000000"/>
                </a:solidFill>
                <a:latin typeface="CiscoSansTT Light"/>
              </a:rPr>
              <a:pPr defTabSz="609418"/>
              <a:t>2/1/17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18"/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609418"/>
            <a:fld id="{D640F397-99AA-6A46-A0B2-7130B8C63947}" type="slidenum">
              <a:rPr lang="en-GB" smtClean="0">
                <a:solidFill>
                  <a:srgbClr val="000000"/>
                </a:solidFill>
                <a:latin typeface="CiscoSansTT Light"/>
              </a:rPr>
              <a:pPr defTabSz="609418"/>
              <a:t>‹#›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538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3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796" y="1742650"/>
            <a:ext cx="5693329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Enter Talk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8796" y="4222325"/>
            <a:ext cx="5693329" cy="42467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A944E7-E604-6144-B5DB-257B412DA638}" type="datetime1">
              <a:rPr lang="en-US" smtClean="0">
                <a:solidFill>
                  <a:srgbClr val="FFFFFF"/>
                </a:solidFill>
              </a:rPr>
              <a:pPr/>
              <a:t>2/1/17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fd.io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" y="1742650"/>
            <a:ext cx="5126486" cy="28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79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7323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46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1D0D-83EE-8F49-8574-2C1E5F1D18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140268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38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D909-6B45-414D-B320-B95A6DF6C3D7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088536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0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88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06272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08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6268" y="381003"/>
            <a:ext cx="11451815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7619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348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729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293581" y="63729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2B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47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32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796" y="1742650"/>
            <a:ext cx="5693329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Enter Talk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8796" y="4222325"/>
            <a:ext cx="5693329" cy="42467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A944E7-E604-6144-B5DB-257B412DA638}" type="datetime1">
              <a:rPr lang="en-US" smtClean="0">
                <a:solidFill>
                  <a:srgbClr val="FFFFFF"/>
                </a:solidFill>
              </a:rPr>
              <a:pPr/>
              <a:t>2/1/17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fd.io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" y="1742650"/>
            <a:ext cx="5126486" cy="28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25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7323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466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1D0D-83EE-8F49-8574-2C1E5F1D18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140268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689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29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D909-6B45-414D-B320-B95A6DF6C3D7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088536" y="0"/>
            <a:ext cx="103464" cy="68580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981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EB8C44-E272-1348-A208-43C7C3BD72E4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69B97-F59E-A842-9C9E-9738B36A88E6}" type="slidenum">
              <a:rPr lang="en-US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" y="6111875"/>
            <a:ext cx="2897004" cy="3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603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06272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08" y="1339747"/>
            <a:ext cx="5496567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000"/>
              </a:spcBef>
              <a:defRPr sz="220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1000"/>
              </a:spcBef>
              <a:defRPr sz="1700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1000"/>
              </a:spcBef>
              <a:defRPr sz="140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1000"/>
              </a:spcBef>
              <a:defRPr sz="1300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6268" y="381003"/>
            <a:ext cx="11451815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7619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378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797051"/>
            <a:ext cx="11036459" cy="4224280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139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293581" y="63729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2B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14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theme" Target="../theme/theme10.xml"/><Relationship Id="rId9" Type="http://schemas.openxmlformats.org/officeDocument/2006/relationships/image" Target="../media/image17.png"/><Relationship Id="rId10" Type="http://schemas.microsoft.com/office/2007/relationships/hdphoto" Target="../media/hdphoto1.wdp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theme" Target="../theme/theme8.xml"/><Relationship Id="rId9" Type="http://schemas.openxmlformats.org/officeDocument/2006/relationships/image" Target="../media/image17.png"/><Relationship Id="rId10" Type="http://schemas.microsoft.com/office/2007/relationships/hdphoto" Target="../media/hdphoto1.wdp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theme" Target="../theme/theme9.xml"/><Relationship Id="rId8" Type="http://schemas.openxmlformats.org/officeDocument/2006/relationships/image" Target="../media/image17.png"/><Relationship Id="rId9" Type="http://schemas.microsoft.com/office/2007/relationships/hdphoto" Target="../media/hdphoto1.wdp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BC9F-2FC7-BD44-9EE2-204D86B6BE66}" type="datetimeFigureOut">
              <a:t>01/02/2017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4E54E-DAB4-0A40-8725-0C9E52B598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353"/>
                    </a14:imgEffect>
                    <a14:imgEffect>
                      <a14:saturation sat="1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11" y="778213"/>
            <a:ext cx="7717039" cy="43218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9950" y="6356350"/>
            <a:ext cx="1107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814C-C0D2-BB49-822F-4711DB2852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 dirty="0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7298" y="6356350"/>
            <a:ext cx="456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4" y="5945836"/>
            <a:ext cx="1388454" cy="7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732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74638"/>
            <a:ext cx="10647362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5038" y="1600200"/>
            <a:ext cx="10647362" cy="4418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76872" y="6111875"/>
            <a:ext cx="161972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ea typeface="ＭＳ Ｐゴシック" charset="0"/>
              </a:rPr>
              <a:t>10 December 2014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118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Linux Foundation 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600" y="6111875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64CC9EA-8978-C147-A2CE-50A158C9AE0B}" type="slidenum">
              <a:rPr lang="en-US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Questrial"/>
              <a:defRPr sz="18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sz="1333" kern="0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rPr>
              <a:pPr algn="r"/>
              <a:t>‹#›</a:t>
            </a:fld>
            <a:endParaRPr lang="en-US" sz="1333" kern="0">
              <a:solidFill>
                <a:srgbClr val="59595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582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15600" y="117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None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Questrial"/>
              <a:defRPr sz="18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Questrial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sz="1333" kern="0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rPr>
              <a:pPr algn="r"/>
              <a:t>‹#›</a:t>
            </a:fld>
            <a:endParaRPr lang="en-US" sz="1333" kern="0">
              <a:solidFill>
                <a:srgbClr val="59595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932" y="5961867"/>
            <a:ext cx="824400" cy="8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166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4627" y="6323876"/>
            <a:ext cx="290868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r" defTabSz="814305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814305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4" y="6322205"/>
            <a:ext cx="354402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15" tIns="41056" rIns="82115" bIns="41056" anchor="b">
            <a:spAutoFit/>
          </a:bodyPr>
          <a:lstStyle/>
          <a:p>
            <a:pPr defTabSz="814305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1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1" r:id="rId7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lang="en-US" sz="3600" kern="1200" dirty="0">
          <a:gradFill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4800000" scaled="0"/>
          </a:gra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8594" indent="-228594" algn="l" rtl="0" eaLnBrk="0" fontAlgn="base" hangingPunct="0">
        <a:lnSpc>
          <a:spcPct val="95000"/>
        </a:lnSpc>
        <a:spcBef>
          <a:spcPts val="1439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rgbClr val="546568"/>
          </a:solidFill>
          <a:latin typeface="+mj-lt"/>
          <a:ea typeface="ＭＳ Ｐゴシック" charset="0"/>
          <a:cs typeface="ＭＳ Ｐゴシック" charset="0"/>
        </a:defRPr>
      </a:lvl1pPr>
      <a:lvl2pPr marL="406390" indent="50799" algn="l" rtl="0" eaLnBrk="0" fontAlgn="base" hangingPunct="0">
        <a:lnSpc>
          <a:spcPct val="95000"/>
        </a:lnSpc>
        <a:spcBef>
          <a:spcPts val="839"/>
        </a:spcBef>
        <a:spcAft>
          <a:spcPct val="0"/>
        </a:spcAft>
        <a:buClr>
          <a:schemeClr val="tx2"/>
        </a:buClr>
        <a:defRPr lang="en-US" kern="1200" dirty="0">
          <a:solidFill>
            <a:srgbClr val="546568"/>
          </a:solidFill>
          <a:latin typeface="+mj-lt"/>
          <a:ea typeface="ＭＳ Ｐゴシック" charset="0"/>
          <a:cs typeface="+mn-cs"/>
        </a:defRPr>
      </a:lvl2pPr>
      <a:lvl3pPr marL="571486" indent="-1588" algn="l" rtl="0" eaLnBrk="0" fontAlgn="base" hangingPunct="0">
        <a:lnSpc>
          <a:spcPct val="95000"/>
        </a:lnSpc>
        <a:spcBef>
          <a:spcPts val="839"/>
        </a:spcBef>
        <a:spcAft>
          <a:spcPct val="0"/>
        </a:spcAft>
        <a:buFont typeface="Arial" charset="0"/>
        <a:defRPr lang="en-US" sz="1600" kern="1200" dirty="0">
          <a:solidFill>
            <a:srgbClr val="546568"/>
          </a:solidFill>
          <a:latin typeface="+mj-lt"/>
          <a:ea typeface="ＭＳ Ｐゴシック" charset="0"/>
          <a:cs typeface="+mn-cs"/>
        </a:defRPr>
      </a:lvl3pPr>
      <a:lvl4pPr marL="688957" indent="682608" algn="l" rtl="0" eaLnBrk="0" fontAlgn="base" hangingPunct="0">
        <a:lnSpc>
          <a:spcPct val="95000"/>
        </a:lnSpc>
        <a:spcBef>
          <a:spcPts val="839"/>
        </a:spcBef>
        <a:spcAft>
          <a:spcPct val="0"/>
        </a:spcAft>
        <a:buFont typeface="Arial" charset="0"/>
        <a:defRPr lang="en-US" sz="1400" kern="1200" dirty="0">
          <a:solidFill>
            <a:srgbClr val="546568"/>
          </a:solidFill>
          <a:latin typeface="+mj-lt"/>
          <a:ea typeface="ＭＳ Ｐゴシック" charset="0"/>
          <a:cs typeface="+mn-cs"/>
        </a:defRPr>
      </a:lvl4pPr>
      <a:lvl5pPr marL="801668" indent="1027088" algn="l" rtl="0" eaLnBrk="0" fontAlgn="base" hangingPunct="0">
        <a:lnSpc>
          <a:spcPct val="95000"/>
        </a:lnSpc>
        <a:spcBef>
          <a:spcPts val="839"/>
        </a:spcBef>
        <a:spcAft>
          <a:spcPct val="0"/>
        </a:spcAft>
        <a:buFont typeface="Arial" charset="0"/>
        <a:defRPr lang="en-US" sz="1400" kern="1200" dirty="0">
          <a:solidFill>
            <a:srgbClr val="546568"/>
          </a:solidFill>
          <a:latin typeface="+mj-lt"/>
          <a:ea typeface="ＭＳ Ｐゴシック" charset="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11354627" y="6323876"/>
            <a:ext cx="290868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r" defTabSz="814305">
              <a:defRPr/>
            </a:pPr>
            <a:fld id="{4ABDCABE-3F10-B64C-92F1-862014417034}" type="slidenum">
              <a:rPr lang="en-US" sz="8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814305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7823344" y="6322205"/>
            <a:ext cx="354402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15" tIns="41056" rIns="82115" bIns="41056" anchor="b">
            <a:spAutoFit/>
          </a:bodyPr>
          <a:lstStyle/>
          <a:p>
            <a:pPr defTabSz="814305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3" y="6167697"/>
            <a:ext cx="575083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99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353"/>
                    </a14:imgEffect>
                    <a14:imgEffect>
                      <a14:saturation sat="1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11" y="778213"/>
            <a:ext cx="7717039" cy="43218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9950" y="6356350"/>
            <a:ext cx="1107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814C-C0D2-BB49-822F-4711DB2852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 dirty="0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7298" y="6356350"/>
            <a:ext cx="456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4" y="5945836"/>
            <a:ext cx="1388454" cy="7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732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53"/>
                    </a14:imgEffect>
                    <a14:imgEffect>
                      <a14:saturation sat="1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11" y="778213"/>
            <a:ext cx="7717039" cy="43218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9950" y="6356350"/>
            <a:ext cx="1107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814C-C0D2-BB49-822F-4711DB285200}" type="datetime1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2/1/17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 dirty="0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7298" y="6356350"/>
            <a:ext cx="456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2A61-9EE8-4E45-A1FB-04158638D414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4" y="5945836"/>
            <a:ext cx="1388454" cy="7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732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ietf.org/html/rfc1242" TargetMode="External"/><Relationship Id="rId4" Type="http://schemas.openxmlformats.org/officeDocument/2006/relationships/hyperlink" Target="https://tools.ietf.org/html/draft-vsperf-bmwg-vswitch-opnfv-01" TargetMode="External"/><Relationship Id="rId5" Type="http://schemas.openxmlformats.org/officeDocument/2006/relationships/hyperlink" Target="http://events.linuxfoundation.org/sites/events/files/slides/OPNFV_VSPERF_v10.pdf" TargetMode="Externa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tools.ietf.org/html/rfc254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docs.fd.io/" TargetMode="Externa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81.xml"/><Relationship Id="rId2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.io/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1" Type="http://schemas.openxmlformats.org/officeDocument/2006/relationships/slideLayout" Target="../slideLayouts/slideLayout30.xml"/><Relationship Id="rId2" Type="http://schemas.openxmlformats.org/officeDocument/2006/relationships/hyperlink" Target="http://blogs.cisco.com/sp/a-bigger-helping-of-internet-pleas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hyperlink" Target="https://wiki.fd.io/view/CSIT/Tutorials/Vagran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hyperlink" Target="https://wiki.fd.io/view/CSIT/Tutorials/Vagran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s://wiki.fd.io/view/CSIT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docs.fd.io/" TargetMode="Externa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0418" y="254186"/>
            <a:ext cx="4233332" cy="4233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1589813" y="3377791"/>
            <a:ext cx="8858752" cy="615552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buSzPct val="25000"/>
            </a:pPr>
            <a:r>
              <a:rPr lang="en-US" sz="3200" b="1" kern="0">
                <a:solidFill>
                  <a:srgbClr val="333333"/>
                </a:solidFill>
                <a:latin typeface="Courier New"/>
                <a:ea typeface="Courier New"/>
                <a:cs typeface="Courier New"/>
                <a:sym typeface="Courier New"/>
              </a:rPr>
              <a:t>/csit</a:t>
            </a:r>
          </a:p>
        </p:txBody>
      </p:sp>
      <p:sp>
        <p:nvSpPr>
          <p:cNvPr id="6" name="Shape 73"/>
          <p:cNvSpPr/>
          <p:nvPr/>
        </p:nvSpPr>
        <p:spPr>
          <a:xfrm>
            <a:off x="4478361" y="4991623"/>
            <a:ext cx="7450287" cy="10296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0" u="none" strike="noStrike" cap="none" dirty="0" err="1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CSIT Readout to LF OPNFV Project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01 February</a:t>
            </a:r>
            <a:r>
              <a:rPr lang="en-US" sz="18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2017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r">
              <a:buSzPct val="25000"/>
            </a:pPr>
            <a:r>
              <a:rPr lang="en-US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Maciek Konstantynowicz 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| Project Lead </a:t>
            </a:r>
          </a:p>
          <a:p>
            <a:pPr lvl="0" algn="r">
              <a:buSzPct val="25000"/>
            </a:pP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FD.io CSIT Project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800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136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78660" y="788896"/>
            <a:ext cx="5694004" cy="501636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533379" indent="-457200">
              <a:buFont typeface="+mj-lt"/>
              <a:buAutoNum type="arabicPeriod" startAt="2"/>
            </a:pPr>
            <a:r>
              <a:rPr lang="en-US" sz="2000" b="1"/>
              <a:t>More HW for performance tests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More HW offload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Latest XEONs in 1- and 2-socket servers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100GE NICs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SmartNICs</a:t>
            </a:r>
          </a:p>
          <a:p>
            <a:pPr marL="533379" indent="-457200">
              <a:buFont typeface="+mj-lt"/>
              <a:buAutoNum type="arabicPeriod" startAt="2"/>
            </a:pPr>
            <a:r>
              <a:rPr lang="en-US" sz="2000" b="1"/>
              <a:t>Use case focus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VM vhost virtual interfaces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LXC shared-memory virtual interfaces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Network Function chaining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88" y="-27384"/>
            <a:ext cx="11127317" cy="975783"/>
          </a:xfrm>
        </p:spPr>
        <p:txBody>
          <a:bodyPr/>
          <a:lstStyle/>
          <a:p>
            <a:r>
              <a:rPr lang="en-US"/>
              <a:t>CSIT - Where We </a:t>
            </a:r>
            <a:r>
              <a:rPr lang="en-GB"/>
              <a:t>Want To Go </a:t>
            </a:r>
            <a:r>
              <a:rPr lang="is-IS"/>
              <a:t>…          (1/2)</a:t>
            </a:r>
            <a:endParaRPr lang="en-US"/>
          </a:p>
        </p:txBody>
      </p:sp>
      <p:pic>
        <p:nvPicPr>
          <p:cNvPr id="4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551384" y="788896"/>
            <a:ext cx="5694004" cy="50163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20" tIns="45710" rIns="91420" bIns="45710" rtlCol="0">
            <a:noAutofit/>
          </a:bodyPr>
          <a:lstStyle>
            <a:lvl1pPr marL="374561" indent="-298382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1pPr>
            <a:lvl2pPr marL="677176" indent="-287799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2pPr>
            <a:lvl3pPr marL="996719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2133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3pPr>
            <a:lvl4pPr marL="1214683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8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4pPr>
            <a:lvl5pPr marL="1443231" indent="-22431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79" indent="-457200">
              <a:buFont typeface="+mj-lt"/>
              <a:buAutoNum type="arabicPeriod"/>
            </a:pPr>
            <a:r>
              <a:rPr lang="en-US" sz="2000" b="1"/>
              <a:t>System-level improvements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Goal: Easier replicability, consumability, extensibility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Model-driven test definitions and analytics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More telemetry</a:t>
            </a:r>
          </a:p>
          <a:p>
            <a:pPr marL="1155537" lvl="2" indent="-457200">
              <a:buFont typeface="+mj-lt"/>
              <a:buAutoNum type="romanLcPeriod"/>
            </a:pPr>
            <a:r>
              <a:rPr lang="en-US" sz="1466"/>
              <a:t>Know exactly what's happening on machines: collectd</a:t>
            </a:r>
          </a:p>
          <a:p>
            <a:pPr marL="1155537" lvl="2" indent="-457200">
              <a:buFont typeface="+mj-lt"/>
              <a:buAutoNum type="romanLcPeriod"/>
            </a:pPr>
            <a:r>
              <a:rPr lang="en-US" sz="1466"/>
              <a:t>Periodic HW system baselinining: pcm, mlc, sys_info scripts</a:t>
            </a:r>
          </a:p>
          <a:p>
            <a:pPr marL="1155537" lvl="2" indent="-457200">
              <a:buFont typeface="+mj-lt"/>
              <a:buAutoNum type="romanLcPeriod"/>
            </a:pPr>
            <a:r>
              <a:rPr lang="en-US" sz="1466"/>
              <a:t>CPU uarch: pmu-tools, CPU jitter measurement tools</a:t>
            </a:r>
          </a:p>
          <a:p>
            <a:pPr marL="1155537" lvl="2" indent="-457200">
              <a:buFont typeface="+mj-lt"/>
              <a:buAutoNum type="romanLcPeriod"/>
            </a:pPr>
            <a:r>
              <a:rPr lang="en-US" sz="1466"/>
              <a:t>Baseline instruction/cycle efficiency: Skylake packet trace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Continue to automate analytics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Better exception handling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More coding discipline :)</a:t>
            </a:r>
            <a:endParaRPr lang="en-US" sz="1533"/>
          </a:p>
        </p:txBody>
      </p:sp>
    </p:spTree>
    <p:extLst>
      <p:ext uri="{BB962C8B-B14F-4D97-AF65-F5344CB8AC3E}">
        <p14:creationId xmlns:p14="http://schemas.microsoft.com/office/powerpoint/2010/main" val="176835996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78660" y="788896"/>
            <a:ext cx="5694004" cy="501636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533379" indent="-457200">
              <a:buFont typeface="+mj-lt"/>
              <a:buAutoNum type="arabicPeriod" startAt="6"/>
            </a:pPr>
            <a:r>
              <a:rPr lang="en-US" sz="2000" b="1"/>
              <a:t>Providing feedback to technology stack owners: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HW CPU: CPU technologies e.g. Intel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HW NICs: HW offload, driver costs, ...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OS: kernel related e.g. CFS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Virtualization: QEMU, libvirt, ...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Orchestration integration: OpenStack, ...</a:t>
            </a:r>
          </a:p>
          <a:p>
            <a:pPr marL="533379" indent="-457200">
              <a:buFont typeface="+mj-lt"/>
              <a:buAutoNum type="arabicPeriod" startAt="6"/>
            </a:pPr>
            <a:r>
              <a:rPr lang="en-US" sz="2000" b="1"/>
              <a:t>Asking technology stack owners for optimizations</a:t>
            </a:r>
            <a:endParaRPr lang="en-US" sz="1733" b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88" y="-27384"/>
            <a:ext cx="11127317" cy="975783"/>
          </a:xfrm>
        </p:spPr>
        <p:txBody>
          <a:bodyPr/>
          <a:lstStyle/>
          <a:p>
            <a:r>
              <a:rPr lang="en-US"/>
              <a:t>CSIT - Where We </a:t>
            </a:r>
            <a:r>
              <a:rPr lang="en-GB"/>
              <a:t>Want To Go </a:t>
            </a:r>
            <a:r>
              <a:rPr lang="is-IS"/>
              <a:t>…          (2/2)</a:t>
            </a:r>
            <a:endParaRPr lang="en-US"/>
          </a:p>
        </p:txBody>
      </p:sp>
      <p:pic>
        <p:nvPicPr>
          <p:cNvPr id="4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551384" y="788896"/>
            <a:ext cx="5694004" cy="50163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20" tIns="45710" rIns="91420" bIns="45710" rtlCol="0">
            <a:noAutofit/>
          </a:bodyPr>
          <a:lstStyle>
            <a:lvl1pPr marL="374561" indent="-298382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1pPr>
            <a:lvl2pPr marL="677176" indent="-287799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2pPr>
            <a:lvl3pPr marL="996719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2133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3pPr>
            <a:lvl4pPr marL="1214683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8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4pPr>
            <a:lvl5pPr marL="1443231" indent="-22431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79" indent="-457200">
              <a:buFont typeface="+mj-lt"/>
              <a:buAutoNum type="arabicPeriod" startAt="4"/>
            </a:pPr>
            <a:r>
              <a:rPr lang="en-US" sz="2000" b="1"/>
              <a:t>Providing feedback to directly associated projects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FD.io VPP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FD.io Honeycomb</a:t>
            </a:r>
          </a:p>
          <a:p>
            <a:pPr marL="835994" lvl="1" indent="-457200">
              <a:buFont typeface="+mj-lt"/>
              <a:buAutoNum type="alphaLcPeriod"/>
            </a:pPr>
            <a:r>
              <a:rPr lang="en-US" sz="1733"/>
              <a:t>DPDK Testpmd</a:t>
            </a:r>
          </a:p>
          <a:p>
            <a:pPr marL="533379" indent="-457200">
              <a:buFont typeface="+mj-lt"/>
              <a:buAutoNum type="arabicPeriod" startAt="4"/>
            </a:pPr>
            <a:r>
              <a:rPr lang="en-US" sz="2000" b="1"/>
              <a:t>Making Test-verified Use Recommendations for FD.io</a:t>
            </a:r>
            <a:endParaRPr lang="en-US" sz="1266" b="1"/>
          </a:p>
        </p:txBody>
      </p:sp>
    </p:spTree>
    <p:extLst>
      <p:ext uri="{BB962C8B-B14F-4D97-AF65-F5344CB8AC3E}">
        <p14:creationId xmlns:p14="http://schemas.microsoft.com/office/powerpoint/2010/main" val="10834532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Network system performance – reference network device benchmarking specs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IETF</a:t>
            </a:r>
          </a:p>
          <a:p>
            <a:pPr lvl="1"/>
            <a:r>
              <a:rPr lang="en-US" sz="2000"/>
              <a:t>RFC 2544, </a:t>
            </a:r>
            <a:r>
              <a:rPr lang="en-US" sz="2000">
                <a:hlinkClick r:id="rId2"/>
              </a:rPr>
              <a:t>https://tools.ietf.org/html/rfc2544</a:t>
            </a:r>
            <a:r>
              <a:rPr lang="en-US" sz="2000"/>
              <a:t> </a:t>
            </a:r>
          </a:p>
          <a:p>
            <a:pPr lvl="1"/>
            <a:r>
              <a:rPr lang="en-US" sz="2000"/>
              <a:t>RFC 1242, </a:t>
            </a:r>
            <a:r>
              <a:rPr lang="en-US" sz="2000">
                <a:hlinkClick r:id="rId3"/>
              </a:rPr>
              <a:t>https://tools.ietf.org/html/rfc1242</a:t>
            </a:r>
            <a:r>
              <a:rPr lang="en-US" sz="2000"/>
              <a:t> </a:t>
            </a:r>
          </a:p>
          <a:p>
            <a:r>
              <a:rPr lang="en-US" sz="2400"/>
              <a:t>opnfv/vsperf – vsperf.ltd</a:t>
            </a:r>
          </a:p>
          <a:p>
            <a:pPr lvl="1"/>
            <a:r>
              <a:rPr lang="en-US" sz="2000"/>
              <a:t>draft-vsperf-bmwg-vswitch-opnfv-01</a:t>
            </a:r>
          </a:p>
          <a:p>
            <a:pPr lvl="1"/>
            <a:r>
              <a:rPr lang="en-US" sz="2000">
                <a:hlinkClick r:id="rId4"/>
              </a:rPr>
              <a:t>https://tools.ietf.org/html/draft-vsperf-bmwg-vswitch-opnfv-01</a:t>
            </a:r>
            <a:r>
              <a:rPr lang="en-US" sz="2000"/>
              <a:t> </a:t>
            </a:r>
          </a:p>
          <a:p>
            <a:r>
              <a:rPr lang="en-US" sz="2400"/>
              <a:t>Derivatives</a:t>
            </a:r>
          </a:p>
          <a:p>
            <a:pPr lvl="1"/>
            <a:r>
              <a:rPr lang="en-US" sz="2000"/>
              <a:t>vnet-sla, </a:t>
            </a:r>
            <a:r>
              <a:rPr lang="en-US" sz="2000">
                <a:hlinkClick r:id="rId5"/>
              </a:rPr>
              <a:t>http://events.linuxfoundation.org/sites/events/files/slides/OPNFV_VSPERF_v10.pdf</a:t>
            </a:r>
            <a:r>
              <a:rPr lang="en-US" sz="2000"/>
              <a:t> </a:t>
            </a:r>
          </a:p>
        </p:txBody>
      </p:sp>
      <p:pic>
        <p:nvPicPr>
          <p:cNvPr id="5" name="Shape 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42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CSIT Latest Report – CSIT rls1701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>
                <a:hlinkClick r:id="rId2"/>
              </a:rPr>
              <a:t>http://docs.fd.io</a:t>
            </a:r>
            <a:endParaRPr lang="en-US" sz="2400"/>
          </a:p>
          <a:p>
            <a:endParaRPr lang="en-US" sz="2400"/>
          </a:p>
          <a:p>
            <a:endParaRPr lang="en-US" sz="2000"/>
          </a:p>
        </p:txBody>
      </p:sp>
      <p:pic>
        <p:nvPicPr>
          <p:cNvPr id="5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550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-US" sz="4000">
                <a:latin typeface="+mn-lt"/>
              </a:rPr>
              <a:t>FD.io CSIT </a:t>
            </a:r>
            <a:br>
              <a:rPr lang="en-US" sz="4000">
                <a:latin typeface="+mn-lt"/>
              </a:rPr>
            </a:br>
            <a:r>
              <a:rPr lang="en-US" sz="4000">
                <a:latin typeface="+mn-lt"/>
              </a:rPr>
              <a:t>Readout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>
                <a:latin typeface="+mn-lt"/>
              </a:rPr>
              <a:t>Some other slides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747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Programmable Networking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45269" y="1597900"/>
            <a:ext cx="6737131" cy="413860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Many industries are transitioning to a more dynamic model to deliver network services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great unsolved problem is how to deliver network services in this more dynamic environment</a:t>
            </a:r>
          </a:p>
          <a:p>
            <a:endParaRPr lang="en-US" sz="2000" dirty="0" smtClean="0"/>
          </a:p>
          <a:p>
            <a:r>
              <a:rPr lang="en-US" sz="2000" dirty="0" smtClean="0"/>
              <a:t>Inordinate attention has been focused on the non-local network control plane (controllers)</a:t>
            </a:r>
          </a:p>
          <a:p>
            <a:pPr lvl="1"/>
            <a:r>
              <a:rPr lang="en-US" sz="2000" dirty="0" smtClean="0"/>
              <a:t>Necessary, but insufficient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There is a giant gap in the capabilities that foster delivery of </a:t>
            </a:r>
            <a:r>
              <a:rPr lang="en-US" sz="2000" dirty="0" smtClean="0">
                <a:solidFill>
                  <a:schemeClr val="tx1"/>
                </a:solidFill>
              </a:rPr>
              <a:t>dynamic Data Plane Services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B2929">
                    <a:tint val="75000"/>
                  </a:srgbClr>
                </a:solidFill>
              </a:rPr>
              <a:t>fd.io Foundation</a:t>
            </a:r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86248" y="2651309"/>
            <a:ext cx="2874763" cy="2760952"/>
            <a:chOff x="1186248" y="2651309"/>
            <a:chExt cx="2874763" cy="2760952"/>
          </a:xfrm>
        </p:grpSpPr>
        <p:sp>
          <p:nvSpPr>
            <p:cNvPr id="14" name="Can 13"/>
            <p:cNvSpPr/>
            <p:nvPr/>
          </p:nvSpPr>
          <p:spPr>
            <a:xfrm rot="16200000">
              <a:off x="2416006" y="3767255"/>
              <a:ext cx="415248" cy="2874763"/>
            </a:xfrm>
            <a:prstGeom prst="can">
              <a:avLst/>
            </a:prstGeom>
            <a:solidFill>
              <a:srgbClr val="26702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Programmable Data Plane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1655805" y="3667203"/>
              <a:ext cx="271849" cy="1354524"/>
            </a:xfrm>
            <a:prstGeom prst="can">
              <a:avLst/>
            </a:prstGeom>
            <a:solidFill>
              <a:srgbClr val="26702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2421924" y="2651309"/>
              <a:ext cx="239985" cy="2370417"/>
            </a:xfrm>
            <a:prstGeom prst="can">
              <a:avLst/>
            </a:prstGeom>
            <a:solidFill>
              <a:srgbClr val="26702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3217963" y="3667202"/>
              <a:ext cx="271849" cy="1354524"/>
            </a:xfrm>
            <a:prstGeom prst="can">
              <a:avLst/>
            </a:prstGeom>
            <a:solidFill>
              <a:srgbClr val="26702E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8" name="Diagram 17"/>
          <p:cNvGraphicFramePr/>
          <p:nvPr>
            <p:extLst/>
          </p:nvPr>
        </p:nvGraphicFramePr>
        <p:xfrm>
          <a:off x="886371" y="1303282"/>
          <a:ext cx="3279229" cy="3016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9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44624"/>
            <a:ext cx="11360800" cy="763600"/>
          </a:xfrm>
        </p:spPr>
        <p:txBody>
          <a:bodyPr/>
          <a:lstStyle/>
          <a:p>
            <a:r>
              <a:rPr lang="en-US">
                <a:latin typeface="+mj-lt"/>
              </a:rPr>
              <a:t>FD.io - Fast Data input/output – for Internet Packets and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28" y="746008"/>
            <a:ext cx="11881320" cy="4555200"/>
          </a:xfrm>
        </p:spPr>
        <p:txBody>
          <a:bodyPr/>
          <a:lstStyle/>
          <a:p>
            <a:r>
              <a:rPr lang="en-US" sz="1600" b="1">
                <a:latin typeface="+mn-lt"/>
              </a:rPr>
              <a:t>What is it about – c</a:t>
            </a:r>
            <a:r>
              <a:rPr lang="is-IS" sz="1600" b="1">
                <a:latin typeface="+mn-lt"/>
              </a:rPr>
              <a:t>ontinuing the evolution of Computers and Networks:</a:t>
            </a:r>
          </a:p>
          <a:p>
            <a:r>
              <a:rPr lang="is-IS" sz="1200" b="1">
                <a:latin typeface="+mn-lt"/>
              </a:rPr>
              <a:t>	</a:t>
            </a:r>
            <a:r>
              <a:rPr lang="is-IS" sz="1200" b="1">
                <a:solidFill>
                  <a:srgbClr val="FF0000"/>
                </a:solidFill>
                <a:latin typeface="+mn-lt"/>
              </a:rPr>
              <a:t>Computers </a:t>
            </a:r>
            <a:r>
              <a:rPr lang="is-IS" sz="1200" b="1">
                <a:latin typeface="+mn-lt"/>
              </a:rPr>
              <a:t>=&gt; Networks =&gt; Networks of Computers =&gt; Internet of Computers</a:t>
            </a:r>
          </a:p>
          <a:p>
            <a:r>
              <a:rPr lang="is-IS" sz="1200" b="1">
                <a:latin typeface="+mn-lt"/>
              </a:rPr>
              <a:t>	</a:t>
            </a:r>
            <a:r>
              <a:rPr lang="is-IS" sz="1200" b="1">
                <a:solidFill>
                  <a:srgbClr val="FF0000"/>
                </a:solidFill>
                <a:latin typeface="+mn-lt"/>
              </a:rPr>
              <a:t>Networks </a:t>
            </a:r>
            <a:r>
              <a:rPr lang="is-IS" sz="1200" b="1">
                <a:latin typeface="+mn-lt"/>
              </a:rPr>
              <a:t>in Computers – Requires efficient packet processing in Computers</a:t>
            </a:r>
          </a:p>
          <a:p>
            <a:r>
              <a:rPr lang="en-US" sz="1200" b="1">
                <a:latin typeface="+mn-lt"/>
              </a:rPr>
              <a:t>	</a:t>
            </a:r>
            <a:r>
              <a:rPr lang="en-US" sz="1200" b="1">
                <a:solidFill>
                  <a:srgbClr val="FF0000"/>
                </a:solidFill>
                <a:latin typeface="+mn-lt"/>
              </a:rPr>
              <a:t>Enabling modular and scalable Internet packet services in the Cloud of Computers </a:t>
            </a:r>
            <a:r>
              <a:rPr lang="en-US" sz="1200" b="1">
                <a:latin typeface="+mn-lt"/>
              </a:rPr>
              <a:t>– routing, bridging, tunneling and servicing packets in CPUs</a:t>
            </a:r>
          </a:p>
          <a:p>
            <a:r>
              <a:rPr lang="en-US" sz="1200" b="1">
                <a:latin typeface="+mn-lt"/>
              </a:rPr>
              <a:t>	Making Computers be part of the Network, making Computers become </a:t>
            </a:r>
            <a:r>
              <a:rPr lang="en-US" sz="1200" b="1">
                <a:solidFill>
                  <a:srgbClr val="FF0000"/>
                </a:solidFill>
                <a:latin typeface="+mn-lt"/>
              </a:rPr>
              <a:t>a-bigger-helping-of-Internet</a:t>
            </a:r>
          </a:p>
          <a:p>
            <a:endParaRPr lang="en-US" sz="1200" b="1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5201" y="6228020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Blog: </a:t>
            </a:r>
            <a:r>
              <a:rPr lang="en-US">
                <a:solidFill>
                  <a:srgbClr val="000000"/>
                </a:solidFill>
                <a:hlinkClick r:id="rId2"/>
              </a:rPr>
              <a:t>blogs.cisco.com/sp/a-bigger-helping-of-internet-please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5201" y="5877272"/>
            <a:ext cx="19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FD.io: </a:t>
            </a:r>
            <a:r>
              <a:rPr lang="en-US">
                <a:solidFill>
                  <a:srgbClr val="000000"/>
                </a:solidFill>
                <a:hlinkClick r:id="rId3"/>
              </a:rPr>
              <a:t>www.fd.io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3120874"/>
            <a:ext cx="2505822" cy="266243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7392144" y="3730428"/>
            <a:ext cx="1462303" cy="39995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8533200" y="4339437"/>
            <a:ext cx="1462303" cy="39995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7597096" y="4948719"/>
            <a:ext cx="1462303" cy="39995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6384032" y="4404747"/>
            <a:ext cx="1462303" cy="399956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960096" y="3786446"/>
            <a:ext cx="2304256" cy="134143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95959"/>
                </a:solidFill>
              </a:rPr>
              <a:t>Internet</a:t>
            </a:r>
          </a:p>
          <a:p>
            <a:pPr algn="ctr"/>
            <a:r>
              <a:rPr lang="en-US" sz="1400">
                <a:solidFill>
                  <a:srgbClr val="595959"/>
                </a:solidFill>
              </a:rPr>
              <a:t>Services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697317" y="4145661"/>
            <a:ext cx="1275147" cy="67672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79376" y="1322072"/>
            <a:ext cx="432048" cy="21602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79376" y="1754120"/>
            <a:ext cx="432048" cy="21602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9376" y="2114160"/>
            <a:ext cx="432048" cy="21602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79376" y="2546208"/>
            <a:ext cx="432048" cy="21602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584" y="4285779"/>
            <a:ext cx="413414" cy="2379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588" y="3696477"/>
            <a:ext cx="413414" cy="2379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035" y="4910761"/>
            <a:ext cx="413414" cy="2379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534" y="4315594"/>
            <a:ext cx="413414" cy="2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34" y="30521"/>
            <a:ext cx="11340259" cy="1143000"/>
          </a:xfrm>
        </p:spPr>
        <p:txBody>
          <a:bodyPr/>
          <a:lstStyle/>
          <a:p>
            <a:r>
              <a:rPr lang="en-US" dirty="0" smtClean="0"/>
              <a:t>Introducing Vector Packet Processor - VPP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479" y="1012661"/>
            <a:ext cx="7455074" cy="5193344"/>
          </a:xfrm>
        </p:spPr>
        <p:txBody>
          <a:bodyPr/>
          <a:lstStyle/>
          <a:p>
            <a:r>
              <a:rPr lang="en-US" sz="2000" dirty="0" smtClean="0"/>
              <a:t>VPP is a rapid packet processing development platform for highly performing network applications.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It runs on commodity CPUs and leverages DPDK</a:t>
            </a:r>
          </a:p>
          <a:p>
            <a:endParaRPr lang="en-US" sz="2000" dirty="0"/>
          </a:p>
          <a:p>
            <a:r>
              <a:rPr lang="en-US" sz="2000" dirty="0" smtClean="0"/>
              <a:t>It creates a vector of packet indices and processes them using a directed graph of nodes – resulting in a highly performant solution.</a:t>
            </a:r>
          </a:p>
          <a:p>
            <a:endParaRPr lang="en-US" sz="2000" dirty="0" smtClean="0"/>
          </a:p>
          <a:p>
            <a:r>
              <a:rPr lang="en-US" sz="2000" dirty="0" smtClean="0"/>
              <a:t>Runs as a Linux user-space application</a:t>
            </a:r>
          </a:p>
          <a:p>
            <a:endParaRPr lang="en-US" sz="2000" dirty="0"/>
          </a:p>
          <a:p>
            <a:r>
              <a:rPr lang="en-US" sz="2000" dirty="0" smtClean="0"/>
              <a:t>Ships </a:t>
            </a:r>
            <a:r>
              <a:rPr lang="en-US" sz="2000" dirty="0"/>
              <a:t>as part of both embedded </a:t>
            </a:r>
            <a:r>
              <a:rPr lang="en-US" sz="2000" dirty="0" smtClean="0"/>
              <a:t>&amp; server </a:t>
            </a:r>
            <a:r>
              <a:rPr lang="en-US" sz="2000" dirty="0"/>
              <a:t>products, in </a:t>
            </a:r>
            <a:r>
              <a:rPr lang="en-US" sz="2000" dirty="0" smtClean="0"/>
              <a:t>volume</a:t>
            </a:r>
          </a:p>
          <a:p>
            <a:endParaRPr lang="en-US" sz="2000" dirty="0"/>
          </a:p>
          <a:p>
            <a:r>
              <a:rPr lang="en-US" sz="2000" dirty="0"/>
              <a:t>Active development since </a:t>
            </a:r>
            <a:r>
              <a:rPr lang="en-US" sz="2000" dirty="0" smtClean="0"/>
              <a:t>2002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srgbClr val="2B2929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2B2929">
                  <a:tint val="75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2352" y="1974463"/>
            <a:ext cx="4070444" cy="2460249"/>
            <a:chOff x="7255097" y="1284734"/>
            <a:chExt cx="4070444" cy="2460249"/>
          </a:xfrm>
        </p:grpSpPr>
        <p:sp>
          <p:nvSpPr>
            <p:cNvPr id="15" name="Rectangle 14"/>
            <p:cNvSpPr/>
            <p:nvPr/>
          </p:nvSpPr>
          <p:spPr>
            <a:xfrm>
              <a:off x="7493909" y="2865712"/>
              <a:ext cx="3565926" cy="457200"/>
            </a:xfrm>
            <a:prstGeom prst="rect">
              <a:avLst/>
            </a:prstGeom>
            <a:noFill/>
            <a:ln>
              <a:solidFill>
                <a:schemeClr val="accent3">
                  <a:lumMod val="10000"/>
                </a:schemeClr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Network IO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93909" y="2301681"/>
              <a:ext cx="3565926" cy="457200"/>
            </a:xfrm>
            <a:prstGeom prst="rect">
              <a:avLst/>
            </a:prstGeom>
            <a:noFill/>
            <a:ln>
              <a:solidFill>
                <a:schemeClr val="accent3">
                  <a:lumMod val="10000"/>
                </a:schemeClr>
              </a:solidFill>
            </a:ln>
            <a:effectLst>
              <a:glow rad="101600">
                <a:srgbClr val="008000">
                  <a:alpha val="34000"/>
                </a:srgbClr>
              </a:glow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Packet Processing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93909" y="1745790"/>
              <a:ext cx="3565926" cy="457200"/>
            </a:xfrm>
            <a:prstGeom prst="rect">
              <a:avLst/>
            </a:prstGeom>
            <a:noFill/>
            <a:ln>
              <a:solidFill>
                <a:schemeClr val="accent3">
                  <a:lumMod val="10000"/>
                </a:schemeClr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Data Plane Management Agent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55097" y="1284734"/>
              <a:ext cx="4070444" cy="2460249"/>
            </a:xfrm>
            <a:prstGeom prst="rect">
              <a:avLst/>
            </a:prstGeom>
            <a:noFill/>
            <a:ln>
              <a:solidFill>
                <a:schemeClr val="accent3">
                  <a:lumMod val="10000"/>
                </a:schemeClr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Bare Metal/VM/Container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119336" y="4444862"/>
            <a:ext cx="360040" cy="253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19336" y="4183867"/>
            <a:ext cx="360040" cy="277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19336" y="2733111"/>
            <a:ext cx="360040" cy="14751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19336" y="2284622"/>
            <a:ext cx="360040" cy="232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19336" y="2517088"/>
            <a:ext cx="360040" cy="232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19336" y="1789258"/>
            <a:ext cx="360040" cy="271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19336" y="2060848"/>
            <a:ext cx="360040" cy="23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19336" y="4697912"/>
            <a:ext cx="360040" cy="2493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327" y="1725000"/>
            <a:ext cx="5953355" cy="4224280"/>
          </a:xfrm>
        </p:spPr>
        <p:txBody>
          <a:bodyPr/>
          <a:lstStyle/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writes Rx descriptor in preparation for receiving a packet.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reads Rx  descriptor to get ctrl flags and buffer address.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writes the packet.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writes Rx descriptor.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reads Rx descriptor (polling or </a:t>
            </a:r>
            <a:r>
              <a:rPr lang="en-US" sz="1600" dirty="0" err="1">
                <a:solidFill>
                  <a:schemeClr val="tx1"/>
                </a:solidFill>
              </a:rPr>
              <a:t>irq</a:t>
            </a:r>
            <a:r>
              <a:rPr lang="en-US" sz="1600" dirty="0">
                <a:solidFill>
                  <a:schemeClr val="tx1"/>
                </a:solidFill>
              </a:rPr>
              <a:t> or coalesced </a:t>
            </a:r>
            <a:r>
              <a:rPr lang="en-US" sz="1600" dirty="0" err="1">
                <a:solidFill>
                  <a:schemeClr val="tx1"/>
                </a:solidFill>
              </a:rPr>
              <a:t>irq</a:t>
            </a:r>
            <a:r>
              <a:rPr lang="en-US" sz="1600" dirty="0">
                <a:solidFill>
                  <a:schemeClr val="tx1"/>
                </a:solidFill>
              </a:rPr>
              <a:t>).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reads packet header to determine action.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performs action on packet header.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writes packet header (MAC swap, TTL, tunnel, </a:t>
            </a:r>
            <a:r>
              <a:rPr lang="en-US" sz="1600" dirty="0" err="1">
                <a:solidFill>
                  <a:schemeClr val="tx1"/>
                </a:solidFill>
              </a:rPr>
              <a:t>foobar</a:t>
            </a:r>
            <a:r>
              <a:rPr lang="en-US" sz="1600" dirty="0">
                <a:solidFill>
                  <a:schemeClr val="tx1"/>
                </a:solidFill>
              </a:rPr>
              <a:t>..)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reads </a:t>
            </a:r>
            <a:r>
              <a:rPr lang="en-US" sz="1600" dirty="0" err="1">
                <a:solidFill>
                  <a:schemeClr val="tx1"/>
                </a:solidFill>
              </a:rPr>
              <a:t>Tx</a:t>
            </a:r>
            <a:r>
              <a:rPr lang="en-US" sz="1600" dirty="0">
                <a:solidFill>
                  <a:schemeClr val="tx1"/>
                </a:solidFill>
              </a:rPr>
              <a:t> descriptor.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Core writes </a:t>
            </a:r>
            <a:r>
              <a:rPr lang="en-US" sz="1600" dirty="0" err="1">
                <a:solidFill>
                  <a:schemeClr val="tx1"/>
                </a:solidFill>
              </a:rPr>
              <a:t>Tx</a:t>
            </a:r>
            <a:r>
              <a:rPr lang="en-US" sz="1600" dirty="0">
                <a:solidFill>
                  <a:schemeClr val="tx1"/>
                </a:solidFill>
              </a:rPr>
              <a:t> descriptor and writes </a:t>
            </a:r>
            <a:r>
              <a:rPr lang="en-US" sz="1600" dirty="0" err="1">
                <a:solidFill>
                  <a:schemeClr val="tx1"/>
                </a:solidFill>
              </a:rPr>
              <a:t>Tx</a:t>
            </a:r>
            <a:r>
              <a:rPr lang="en-US" sz="1600" dirty="0">
                <a:solidFill>
                  <a:schemeClr val="tx1"/>
                </a:solidFill>
              </a:rPr>
              <a:t> tail pointer.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reads </a:t>
            </a:r>
            <a:r>
              <a:rPr lang="en-US" sz="1600" dirty="0" err="1">
                <a:solidFill>
                  <a:schemeClr val="tx1"/>
                </a:solidFill>
              </a:rPr>
              <a:t>Tx</a:t>
            </a:r>
            <a:r>
              <a:rPr lang="en-US" sz="1600" dirty="0">
                <a:solidFill>
                  <a:schemeClr val="tx1"/>
                </a:solidFill>
              </a:rPr>
              <a:t> descriptor.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reads the packet.</a:t>
            </a:r>
          </a:p>
          <a:p>
            <a:pPr marL="452438" marR="0" lvl="0" indent="-4524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lang="en-US" sz="1600" dirty="0">
                <a:solidFill>
                  <a:schemeClr val="tx1"/>
                </a:solidFill>
              </a:rPr>
              <a:t>NIC writes </a:t>
            </a:r>
            <a:r>
              <a:rPr lang="en-US" sz="1600" dirty="0" err="1">
                <a:solidFill>
                  <a:schemeClr val="tx1"/>
                </a:solidFill>
              </a:rPr>
              <a:t>Tx</a:t>
            </a:r>
            <a:r>
              <a:rPr lang="en-US" sz="1600" dirty="0">
                <a:solidFill>
                  <a:schemeClr val="tx1"/>
                </a:solidFill>
              </a:rPr>
              <a:t> descriptor.</a:t>
            </a:r>
          </a:p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291" y="116632"/>
            <a:ext cx="11487357" cy="975783"/>
          </a:xfrm>
        </p:spPr>
        <p:txBody>
          <a:bodyPr>
            <a:noAutofit/>
          </a:bodyPr>
          <a:lstStyle/>
          <a:p>
            <a:r>
              <a:rPr lang="en-US" sz="2800"/>
              <a:t>What’s makes it fast – the secret</a:t>
            </a:r>
            <a:r>
              <a:rPr lang="is-IS" sz="2800"/>
              <a:t>…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Is actually not a  secret at all – tricks of the trade well known e.g. see DPDK.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24028" y="1268760"/>
            <a:ext cx="357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No-to-Minimal memory traffic per packet.</a:t>
            </a:r>
          </a:p>
          <a:p>
            <a:r>
              <a:rPr lang="en-US" sz="1400"/>
              <a:t>Ahead of packet of course memory needed! </a:t>
            </a:r>
            <a:r>
              <a:rPr lang="en-US" sz="1400">
                <a:sym typeface="Wingdings"/>
              </a:rPr>
              <a:t></a:t>
            </a:r>
            <a:endParaRPr lang="en-US" sz="1400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953" y="1334129"/>
            <a:ext cx="693283" cy="3990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80176" y="1321604"/>
            <a:ext cx="4248471" cy="52322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stCxn id="18" idx="2"/>
            <a:endCxn id="96" idx="0"/>
          </p:cNvCxnSpPr>
          <p:nvPr/>
        </p:nvCxnSpPr>
        <p:spPr>
          <a:xfrm>
            <a:off x="9804412" y="1844824"/>
            <a:ext cx="178920" cy="80138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7327" y="6167045"/>
            <a:ext cx="7848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Most of the hard work done by SW threads in CPU cores and local cache with smart algos and predictive prefetching, IOW shifted forward in time :</a:t>
            </a:r>
            <a:r>
              <a:rPr lang="en-US">
                <a:sym typeface="Wingdings"/>
              </a:rPr>
              <a:t>) </a:t>
            </a:r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433596" y="1844824"/>
            <a:ext cx="7379843" cy="4041740"/>
            <a:chOff x="3433596" y="1844824"/>
            <a:chExt cx="7379843" cy="4041740"/>
          </a:xfrm>
        </p:grpSpPr>
        <p:sp>
          <p:nvSpPr>
            <p:cNvPr id="81" name="Rectangle 80"/>
            <p:cNvSpPr/>
            <p:nvPr/>
          </p:nvSpPr>
          <p:spPr>
            <a:xfrm>
              <a:off x="5663850" y="2173017"/>
              <a:ext cx="3524019" cy="28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44073" y="5238492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32105" y="5238492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20137" y="5238492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08169" y="5238492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96201" y="5238492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6041" y="4734436"/>
              <a:ext cx="1872208" cy="288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PCIe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79977" y="2358172"/>
              <a:ext cx="3096344" cy="2232248"/>
            </a:xfrm>
            <a:prstGeom prst="roundRect">
              <a:avLst>
                <a:gd name="adj" fmla="val 4856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23993" y="3798332"/>
              <a:ext cx="2808312" cy="6480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23993" y="2502188"/>
              <a:ext cx="2808312" cy="11521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12025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00057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88089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76121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64153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52185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040217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28249" y="2790220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12025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00057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88089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176121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464153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752185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40217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328249" y="3078252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12025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600057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88089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76121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464153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752185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040217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328249" y="3366284"/>
              <a:ext cx="216024" cy="2160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888088" y="2492896"/>
              <a:ext cx="115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CPU</a:t>
              </a:r>
              <a:r>
                <a:rPr lang="en-US"/>
                <a:t> </a:t>
              </a:r>
              <a:r>
                <a:rPr lang="en-US" b="1"/>
                <a:t>Cores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99685" y="1844824"/>
              <a:ext cx="1254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CPU</a:t>
              </a:r>
              <a:r>
                <a:rPr lang="en-US"/>
                <a:t> </a:t>
              </a:r>
              <a:r>
                <a:rPr lang="en-US" b="1"/>
                <a:t>Socket</a:t>
              </a:r>
            </a:p>
          </p:txBody>
        </p:sp>
        <p:sp>
          <p:nvSpPr>
            <p:cNvPr id="80" name="Rectangle 79"/>
            <p:cNvSpPr/>
            <p:nvPr/>
          </p:nvSpPr>
          <p:spPr>
            <a:xfrm rot="5400000">
              <a:off x="8431785" y="2907524"/>
              <a:ext cx="2016224" cy="5040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Memory Controller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9696400" y="2916235"/>
              <a:ext cx="5760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9696400" y="3032630"/>
              <a:ext cx="5760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9696400" y="3185030"/>
              <a:ext cx="6480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9696400" y="3337430"/>
              <a:ext cx="8280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9896200" y="1861266"/>
              <a:ext cx="9172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DDR SDRAM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5400000">
              <a:off x="9712164" y="2769981"/>
              <a:ext cx="1404156" cy="29250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5400000">
              <a:off x="9784172" y="2841989"/>
              <a:ext cx="1404156" cy="29250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 rot="5400000">
              <a:off x="9856180" y="2913997"/>
              <a:ext cx="1404156" cy="29250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 rot="5400000">
              <a:off x="9928188" y="2986005"/>
              <a:ext cx="1404156" cy="29250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9910223" y="2646204"/>
              <a:ext cx="146217" cy="900101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700204" y="3517469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Memory</a:t>
              </a:r>
            </a:p>
            <a:p>
              <a:r>
                <a:rPr lang="en-US" sz="800"/>
                <a:t>Channels</a:t>
              </a:r>
            </a:p>
          </p:txBody>
        </p:sp>
        <p:cxnSp>
          <p:nvCxnSpPr>
            <p:cNvPr id="52" name="Straight Connector 51"/>
            <p:cNvCxnSpPr>
              <a:endCxn id="7" idx="0"/>
            </p:cNvCxnSpPr>
            <p:nvPr/>
          </p:nvCxnSpPr>
          <p:spPr>
            <a:xfrm>
              <a:off x="6816081" y="5022468"/>
              <a:ext cx="0" cy="21602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104112" y="5022468"/>
              <a:ext cx="0" cy="21602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392144" y="5022468"/>
              <a:ext cx="0" cy="21602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680176" y="5022468"/>
              <a:ext cx="0" cy="21602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968208" y="5022468"/>
              <a:ext cx="0" cy="21602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7176120" y="3778587"/>
              <a:ext cx="501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LLC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33596" y="4293096"/>
              <a:ext cx="2086340" cy="7386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Core operations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NIC packet operations</a:t>
              </a:r>
            </a:p>
            <a:p>
              <a:r>
                <a:rPr lang="en-US" sz="1400" b="1" dirty="0">
                  <a:solidFill>
                    <a:schemeClr val="accent1"/>
                  </a:solidFill>
                </a:rPr>
                <a:t>NIC descriptor operations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180471" y="3286152"/>
              <a:ext cx="243478" cy="682907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478" h="682907">
                  <a:moveTo>
                    <a:pt x="197180" y="0"/>
                  </a:moveTo>
                  <a:cubicBezTo>
                    <a:pt x="94937" y="99349"/>
                    <a:pt x="-7306" y="198699"/>
                    <a:pt x="410" y="312517"/>
                  </a:cubicBezTo>
                  <a:cubicBezTo>
                    <a:pt x="8126" y="426335"/>
                    <a:pt x="243478" y="682907"/>
                    <a:pt x="243478" y="682907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/>
            </p:cNvSpPr>
            <p:nvPr/>
          </p:nvSpPr>
          <p:spPr>
            <a:xfrm>
              <a:off x="6047479" y="3483788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55056" y="3852136"/>
              <a:ext cx="36919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/>
                <a:t>rxd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882139" y="4086364"/>
              <a:ext cx="36598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/>
                <a:t>txd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97888" y="3864876"/>
              <a:ext cx="69094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/>
                <a:t>packet</a:t>
              </a:r>
            </a:p>
          </p:txBody>
        </p:sp>
        <p:sp>
          <p:nvSpPr>
            <p:cNvPr id="70" name="Freeform 69"/>
            <p:cNvSpPr/>
            <p:nvPr/>
          </p:nvSpPr>
          <p:spPr>
            <a:xfrm>
              <a:off x="6283576" y="4110449"/>
              <a:ext cx="429845" cy="1215343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45" h="1215343">
                  <a:moveTo>
                    <a:pt x="152053" y="0"/>
                  </a:moveTo>
                  <a:cubicBezTo>
                    <a:pt x="49810" y="99349"/>
                    <a:pt x="-33143" y="480350"/>
                    <a:pt x="13156" y="682907"/>
                  </a:cubicBezTo>
                  <a:cubicBezTo>
                    <a:pt x="59455" y="885464"/>
                    <a:pt x="429845" y="1215343"/>
                    <a:pt x="429845" y="1215343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/>
            </p:cNvSpPr>
            <p:nvPr/>
          </p:nvSpPr>
          <p:spPr>
            <a:xfrm>
              <a:off x="6166316" y="4501629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1" name="Freeform 70"/>
            <p:cNvSpPr/>
            <p:nvPr/>
          </p:nvSpPr>
          <p:spPr>
            <a:xfrm rot="13036617">
              <a:off x="7372054" y="3944397"/>
              <a:ext cx="217025" cy="1579886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  <a:gd name="connsiteX0" fmla="*/ 201138 w 201138"/>
                <a:gd name="connsiteY0" fmla="*/ 0 h 1579886"/>
                <a:gd name="connsiteX1" fmla="*/ 62241 w 201138"/>
                <a:gd name="connsiteY1" fmla="*/ 682907 h 1579886"/>
                <a:gd name="connsiteX2" fmla="*/ 0 w 201138"/>
                <a:gd name="connsiteY2" fmla="*/ 1579886 h 1579886"/>
                <a:gd name="connsiteX0" fmla="*/ 370751 w 370751"/>
                <a:gd name="connsiteY0" fmla="*/ 0 h 1579886"/>
                <a:gd name="connsiteX1" fmla="*/ 3799 w 370751"/>
                <a:gd name="connsiteY1" fmla="*/ 841947 h 1579886"/>
                <a:gd name="connsiteX2" fmla="*/ 169613 w 370751"/>
                <a:gd name="connsiteY2" fmla="*/ 1579886 h 1579886"/>
                <a:gd name="connsiteX0" fmla="*/ 213384 w 213384"/>
                <a:gd name="connsiteY0" fmla="*/ 0 h 1579886"/>
                <a:gd name="connsiteX1" fmla="*/ 15914 w 213384"/>
                <a:gd name="connsiteY1" fmla="*/ 843181 h 1579886"/>
                <a:gd name="connsiteX2" fmla="*/ 12246 w 213384"/>
                <a:gd name="connsiteY2" fmla="*/ 1579886 h 1579886"/>
                <a:gd name="connsiteX0" fmla="*/ 217025 w 217025"/>
                <a:gd name="connsiteY0" fmla="*/ 0 h 1579886"/>
                <a:gd name="connsiteX1" fmla="*/ 14563 w 217025"/>
                <a:gd name="connsiteY1" fmla="*/ 655455 h 1579886"/>
                <a:gd name="connsiteX2" fmla="*/ 15887 w 217025"/>
                <a:gd name="connsiteY2" fmla="*/ 1579886 h 1579886"/>
                <a:gd name="connsiteX0" fmla="*/ 217025 w 217025"/>
                <a:gd name="connsiteY0" fmla="*/ 0 h 1579886"/>
                <a:gd name="connsiteX1" fmla="*/ 14563 w 217025"/>
                <a:gd name="connsiteY1" fmla="*/ 655455 h 1579886"/>
                <a:gd name="connsiteX2" fmla="*/ 15887 w 217025"/>
                <a:gd name="connsiteY2" fmla="*/ 1579886 h 157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025" h="1579886">
                  <a:moveTo>
                    <a:pt x="217025" y="0"/>
                  </a:moveTo>
                  <a:cubicBezTo>
                    <a:pt x="83935" y="390965"/>
                    <a:pt x="48086" y="392141"/>
                    <a:pt x="14563" y="655455"/>
                  </a:cubicBezTo>
                  <a:cubicBezTo>
                    <a:pt x="-18960" y="918769"/>
                    <a:pt x="15887" y="1579886"/>
                    <a:pt x="15887" y="1579886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rot="13036617">
              <a:off x="6263258" y="4338399"/>
              <a:ext cx="902106" cy="666003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  <a:gd name="connsiteX0" fmla="*/ 201138 w 201138"/>
                <a:gd name="connsiteY0" fmla="*/ 0 h 1579886"/>
                <a:gd name="connsiteX1" fmla="*/ 62241 w 201138"/>
                <a:gd name="connsiteY1" fmla="*/ 682907 h 1579886"/>
                <a:gd name="connsiteX2" fmla="*/ 0 w 201138"/>
                <a:gd name="connsiteY2" fmla="*/ 1579886 h 1579886"/>
                <a:gd name="connsiteX0" fmla="*/ 370751 w 370751"/>
                <a:gd name="connsiteY0" fmla="*/ 0 h 1579886"/>
                <a:gd name="connsiteX1" fmla="*/ 3799 w 370751"/>
                <a:gd name="connsiteY1" fmla="*/ 841947 h 1579886"/>
                <a:gd name="connsiteX2" fmla="*/ 169613 w 370751"/>
                <a:gd name="connsiteY2" fmla="*/ 1579886 h 1579886"/>
                <a:gd name="connsiteX0" fmla="*/ 396708 w 1248603"/>
                <a:gd name="connsiteY0" fmla="*/ 0 h 903552"/>
                <a:gd name="connsiteX1" fmla="*/ 29756 w 1248603"/>
                <a:gd name="connsiteY1" fmla="*/ 841947 h 903552"/>
                <a:gd name="connsiteX2" fmla="*/ 1248603 w 1248603"/>
                <a:gd name="connsiteY2" fmla="*/ 839647 h 903552"/>
                <a:gd name="connsiteX0" fmla="*/ 20605 w 872500"/>
                <a:gd name="connsiteY0" fmla="*/ 0 h 839647"/>
                <a:gd name="connsiteX1" fmla="*/ 364529 w 872500"/>
                <a:gd name="connsiteY1" fmla="*/ 507704 h 839647"/>
                <a:gd name="connsiteX2" fmla="*/ 872500 w 872500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0 w 851895"/>
                <a:gd name="connsiteY0" fmla="*/ 0 h 839647"/>
                <a:gd name="connsiteX1" fmla="*/ 575668 w 851895"/>
                <a:gd name="connsiteY1" fmla="*/ 301136 h 839647"/>
                <a:gd name="connsiteX2" fmla="*/ 851895 w 851895"/>
                <a:gd name="connsiteY2" fmla="*/ 839647 h 839647"/>
                <a:gd name="connsiteX0" fmla="*/ 0 w 859525"/>
                <a:gd name="connsiteY0" fmla="*/ 0 h 850881"/>
                <a:gd name="connsiteX1" fmla="*/ 583298 w 859525"/>
                <a:gd name="connsiteY1" fmla="*/ 312370 h 850881"/>
                <a:gd name="connsiteX2" fmla="*/ 859525 w 859525"/>
                <a:gd name="connsiteY2" fmla="*/ 850881 h 850881"/>
                <a:gd name="connsiteX0" fmla="*/ 0 w 859525"/>
                <a:gd name="connsiteY0" fmla="*/ 0 h 850881"/>
                <a:gd name="connsiteX1" fmla="*/ 583298 w 859525"/>
                <a:gd name="connsiteY1" fmla="*/ 312370 h 850881"/>
                <a:gd name="connsiteX2" fmla="*/ 859525 w 859525"/>
                <a:gd name="connsiteY2" fmla="*/ 850881 h 850881"/>
                <a:gd name="connsiteX0" fmla="*/ 0 w 932086"/>
                <a:gd name="connsiteY0" fmla="*/ 0 h 771238"/>
                <a:gd name="connsiteX1" fmla="*/ 583298 w 932086"/>
                <a:gd name="connsiteY1" fmla="*/ 312370 h 771238"/>
                <a:gd name="connsiteX2" fmla="*/ 932086 w 932086"/>
                <a:gd name="connsiteY2" fmla="*/ 771238 h 771238"/>
                <a:gd name="connsiteX0" fmla="*/ 0 w 932086"/>
                <a:gd name="connsiteY0" fmla="*/ 0 h 771238"/>
                <a:gd name="connsiteX1" fmla="*/ 603346 w 932086"/>
                <a:gd name="connsiteY1" fmla="*/ 295268 h 771238"/>
                <a:gd name="connsiteX2" fmla="*/ 932086 w 932086"/>
                <a:gd name="connsiteY2" fmla="*/ 771238 h 771238"/>
                <a:gd name="connsiteX0" fmla="*/ 0 w 932086"/>
                <a:gd name="connsiteY0" fmla="*/ 0 h 771238"/>
                <a:gd name="connsiteX1" fmla="*/ 603346 w 932086"/>
                <a:gd name="connsiteY1" fmla="*/ 295268 h 771238"/>
                <a:gd name="connsiteX2" fmla="*/ 932086 w 932086"/>
                <a:gd name="connsiteY2" fmla="*/ 771238 h 77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086" h="771238">
                  <a:moveTo>
                    <a:pt x="0" y="0"/>
                  </a:moveTo>
                  <a:cubicBezTo>
                    <a:pt x="407878" y="124741"/>
                    <a:pt x="481884" y="146692"/>
                    <a:pt x="603346" y="295268"/>
                  </a:cubicBezTo>
                  <a:cubicBezTo>
                    <a:pt x="724808" y="443844"/>
                    <a:pt x="932086" y="771238"/>
                    <a:pt x="932086" y="771238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/>
            </p:cNvSpPr>
            <p:nvPr/>
          </p:nvSpPr>
          <p:spPr>
            <a:xfrm>
              <a:off x="7710748" y="4302416"/>
              <a:ext cx="252000" cy="2520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4" name="Oval 73"/>
            <p:cNvSpPr>
              <a:spLocks/>
            </p:cNvSpPr>
            <p:nvPr/>
          </p:nvSpPr>
          <p:spPr>
            <a:xfrm>
              <a:off x="6462359" y="4504866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7" name="Freeform 76"/>
            <p:cNvSpPr/>
            <p:nvPr/>
          </p:nvSpPr>
          <p:spPr>
            <a:xfrm rot="11268530">
              <a:off x="6412946" y="3279625"/>
              <a:ext cx="237319" cy="595179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198996 w 316940"/>
                <a:gd name="connsiteY0" fmla="*/ 0 h 666928"/>
                <a:gd name="connsiteX1" fmla="*/ 2226 w 316940"/>
                <a:gd name="connsiteY1" fmla="*/ 312517 h 666928"/>
                <a:gd name="connsiteX2" fmla="*/ 316940 w 316940"/>
                <a:gd name="connsiteY2" fmla="*/ 666928 h 666928"/>
                <a:gd name="connsiteX0" fmla="*/ 164853 w 282797"/>
                <a:gd name="connsiteY0" fmla="*/ 0 h 666928"/>
                <a:gd name="connsiteX1" fmla="*/ 3009 w 282797"/>
                <a:gd name="connsiteY1" fmla="*/ 387717 h 666928"/>
                <a:gd name="connsiteX2" fmla="*/ 282797 w 282797"/>
                <a:gd name="connsiteY2" fmla="*/ 666928 h 666928"/>
                <a:gd name="connsiteX0" fmla="*/ 168107 w 355799"/>
                <a:gd name="connsiteY0" fmla="*/ 0 h 681975"/>
                <a:gd name="connsiteX1" fmla="*/ 6263 w 355799"/>
                <a:gd name="connsiteY1" fmla="*/ 387717 h 681975"/>
                <a:gd name="connsiteX2" fmla="*/ 355799 w 355799"/>
                <a:gd name="connsiteY2" fmla="*/ 681975 h 681975"/>
                <a:gd name="connsiteX0" fmla="*/ 49091 w 236783"/>
                <a:gd name="connsiteY0" fmla="*/ 0 h 681975"/>
                <a:gd name="connsiteX1" fmla="*/ 62392 w 236783"/>
                <a:gd name="connsiteY1" fmla="*/ 363698 h 681975"/>
                <a:gd name="connsiteX2" fmla="*/ 236783 w 236783"/>
                <a:gd name="connsiteY2" fmla="*/ 681975 h 681975"/>
                <a:gd name="connsiteX0" fmla="*/ 51163 w 288482"/>
                <a:gd name="connsiteY0" fmla="*/ 0 h 595179"/>
                <a:gd name="connsiteX1" fmla="*/ 64464 w 288482"/>
                <a:gd name="connsiteY1" fmla="*/ 363698 h 595179"/>
                <a:gd name="connsiteX2" fmla="*/ 288482 w 288482"/>
                <a:gd name="connsiteY2" fmla="*/ 595179 h 595179"/>
                <a:gd name="connsiteX0" fmla="*/ 31576 w 268895"/>
                <a:gd name="connsiteY0" fmla="*/ 0 h 595179"/>
                <a:gd name="connsiteX1" fmla="*/ 144235 w 268895"/>
                <a:gd name="connsiteY1" fmla="*/ 325459 h 595179"/>
                <a:gd name="connsiteX2" fmla="*/ 268895 w 268895"/>
                <a:gd name="connsiteY2" fmla="*/ 595179 h 595179"/>
                <a:gd name="connsiteX0" fmla="*/ 0 w 237319"/>
                <a:gd name="connsiteY0" fmla="*/ 0 h 595179"/>
                <a:gd name="connsiteX1" fmla="*/ 112659 w 237319"/>
                <a:gd name="connsiteY1" fmla="*/ 325459 h 595179"/>
                <a:gd name="connsiteX2" fmla="*/ 237319 w 237319"/>
                <a:gd name="connsiteY2" fmla="*/ 595179 h 595179"/>
                <a:gd name="connsiteX0" fmla="*/ 0 w 237319"/>
                <a:gd name="connsiteY0" fmla="*/ 0 h 595179"/>
                <a:gd name="connsiteX1" fmla="*/ 71211 w 237319"/>
                <a:gd name="connsiteY1" fmla="*/ 337296 h 595179"/>
                <a:gd name="connsiteX2" fmla="*/ 237319 w 237319"/>
                <a:gd name="connsiteY2" fmla="*/ 595179 h 59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319" h="595179">
                  <a:moveTo>
                    <a:pt x="0" y="0"/>
                  </a:moveTo>
                  <a:cubicBezTo>
                    <a:pt x="31315" y="265625"/>
                    <a:pt x="31658" y="238100"/>
                    <a:pt x="71211" y="337296"/>
                  </a:cubicBezTo>
                  <a:cubicBezTo>
                    <a:pt x="110764" y="436493"/>
                    <a:pt x="237319" y="595179"/>
                    <a:pt x="237319" y="595179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/>
            </p:cNvSpPr>
            <p:nvPr/>
          </p:nvSpPr>
          <p:spPr>
            <a:xfrm>
              <a:off x="6480538" y="3451214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9" name="Freeform 78"/>
            <p:cNvSpPr/>
            <p:nvPr/>
          </p:nvSpPr>
          <p:spPr>
            <a:xfrm rot="9307552">
              <a:off x="6760804" y="2847130"/>
              <a:ext cx="1095599" cy="1317932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198996 w 316940"/>
                <a:gd name="connsiteY0" fmla="*/ 0 h 666928"/>
                <a:gd name="connsiteX1" fmla="*/ 2226 w 316940"/>
                <a:gd name="connsiteY1" fmla="*/ 312517 h 666928"/>
                <a:gd name="connsiteX2" fmla="*/ 316940 w 316940"/>
                <a:gd name="connsiteY2" fmla="*/ 666928 h 666928"/>
                <a:gd name="connsiteX0" fmla="*/ 164853 w 282797"/>
                <a:gd name="connsiteY0" fmla="*/ 0 h 666928"/>
                <a:gd name="connsiteX1" fmla="*/ 3009 w 282797"/>
                <a:gd name="connsiteY1" fmla="*/ 387717 h 666928"/>
                <a:gd name="connsiteX2" fmla="*/ 282797 w 282797"/>
                <a:gd name="connsiteY2" fmla="*/ 666928 h 666928"/>
                <a:gd name="connsiteX0" fmla="*/ 168107 w 355799"/>
                <a:gd name="connsiteY0" fmla="*/ 0 h 681975"/>
                <a:gd name="connsiteX1" fmla="*/ 6263 w 355799"/>
                <a:gd name="connsiteY1" fmla="*/ 387717 h 681975"/>
                <a:gd name="connsiteX2" fmla="*/ 355799 w 355799"/>
                <a:gd name="connsiteY2" fmla="*/ 681975 h 681975"/>
                <a:gd name="connsiteX0" fmla="*/ 244651 w 1572229"/>
                <a:gd name="connsiteY0" fmla="*/ 0 h 1600188"/>
                <a:gd name="connsiteX1" fmla="*/ 82807 w 1572229"/>
                <a:gd name="connsiteY1" fmla="*/ 387717 h 1600188"/>
                <a:gd name="connsiteX2" fmla="*/ 1572229 w 1572229"/>
                <a:gd name="connsiteY2" fmla="*/ 1600188 h 1600188"/>
                <a:gd name="connsiteX0" fmla="*/ 489434 w 1523895"/>
                <a:gd name="connsiteY0" fmla="*/ 0 h 1464289"/>
                <a:gd name="connsiteX1" fmla="*/ 34473 w 1523895"/>
                <a:gd name="connsiteY1" fmla="*/ 251818 h 1464289"/>
                <a:gd name="connsiteX2" fmla="*/ 1523895 w 1523895"/>
                <a:gd name="connsiteY2" fmla="*/ 1464289 h 1464289"/>
                <a:gd name="connsiteX0" fmla="*/ 22951 w 1057412"/>
                <a:gd name="connsiteY0" fmla="*/ 0 h 1464289"/>
                <a:gd name="connsiteX1" fmla="*/ 355584 w 1057412"/>
                <a:gd name="connsiteY1" fmla="*/ 784958 h 1464289"/>
                <a:gd name="connsiteX2" fmla="*/ 1057412 w 1057412"/>
                <a:gd name="connsiteY2" fmla="*/ 1464289 h 1464289"/>
                <a:gd name="connsiteX0" fmla="*/ 18201 w 1052662"/>
                <a:gd name="connsiteY0" fmla="*/ 0 h 1464289"/>
                <a:gd name="connsiteX1" fmla="*/ 442539 w 1052662"/>
                <a:gd name="connsiteY1" fmla="*/ 934986 h 1464289"/>
                <a:gd name="connsiteX2" fmla="*/ 1052662 w 1052662"/>
                <a:gd name="connsiteY2" fmla="*/ 1464289 h 1464289"/>
                <a:gd name="connsiteX0" fmla="*/ 0 w 1034461"/>
                <a:gd name="connsiteY0" fmla="*/ 0 h 1464289"/>
                <a:gd name="connsiteX1" fmla="*/ 424338 w 1034461"/>
                <a:gd name="connsiteY1" fmla="*/ 934986 h 1464289"/>
                <a:gd name="connsiteX2" fmla="*/ 1034461 w 1034461"/>
                <a:gd name="connsiteY2" fmla="*/ 1464289 h 1464289"/>
                <a:gd name="connsiteX0" fmla="*/ 0 w 1095599"/>
                <a:gd name="connsiteY0" fmla="*/ 0 h 1317932"/>
                <a:gd name="connsiteX1" fmla="*/ 424338 w 1095599"/>
                <a:gd name="connsiteY1" fmla="*/ 934986 h 1317932"/>
                <a:gd name="connsiteX2" fmla="*/ 1095599 w 1095599"/>
                <a:gd name="connsiteY2" fmla="*/ 1317932 h 1317932"/>
                <a:gd name="connsiteX0" fmla="*/ 0 w 1095599"/>
                <a:gd name="connsiteY0" fmla="*/ 0 h 1317932"/>
                <a:gd name="connsiteX1" fmla="*/ 339923 w 1095599"/>
                <a:gd name="connsiteY1" fmla="*/ 754742 h 1317932"/>
                <a:gd name="connsiteX2" fmla="*/ 1095599 w 1095599"/>
                <a:gd name="connsiteY2" fmla="*/ 1317932 h 131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599" h="1317932">
                  <a:moveTo>
                    <a:pt x="0" y="0"/>
                  </a:moveTo>
                  <a:cubicBezTo>
                    <a:pt x="32048" y="490858"/>
                    <a:pt x="157323" y="535087"/>
                    <a:pt x="339923" y="754742"/>
                  </a:cubicBezTo>
                  <a:cubicBezTo>
                    <a:pt x="522523" y="974397"/>
                    <a:pt x="1095599" y="1317932"/>
                    <a:pt x="1095599" y="1317932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 rot="9307552">
              <a:off x="6752943" y="2728028"/>
              <a:ext cx="1241402" cy="1452726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198996 w 316940"/>
                <a:gd name="connsiteY0" fmla="*/ 0 h 666928"/>
                <a:gd name="connsiteX1" fmla="*/ 2226 w 316940"/>
                <a:gd name="connsiteY1" fmla="*/ 312517 h 666928"/>
                <a:gd name="connsiteX2" fmla="*/ 316940 w 316940"/>
                <a:gd name="connsiteY2" fmla="*/ 666928 h 666928"/>
                <a:gd name="connsiteX0" fmla="*/ 164853 w 282797"/>
                <a:gd name="connsiteY0" fmla="*/ 0 h 666928"/>
                <a:gd name="connsiteX1" fmla="*/ 3009 w 282797"/>
                <a:gd name="connsiteY1" fmla="*/ 387717 h 666928"/>
                <a:gd name="connsiteX2" fmla="*/ 282797 w 282797"/>
                <a:gd name="connsiteY2" fmla="*/ 666928 h 666928"/>
                <a:gd name="connsiteX0" fmla="*/ 168107 w 355799"/>
                <a:gd name="connsiteY0" fmla="*/ 0 h 681975"/>
                <a:gd name="connsiteX1" fmla="*/ 6263 w 355799"/>
                <a:gd name="connsiteY1" fmla="*/ 387717 h 681975"/>
                <a:gd name="connsiteX2" fmla="*/ 355799 w 355799"/>
                <a:gd name="connsiteY2" fmla="*/ 681975 h 681975"/>
                <a:gd name="connsiteX0" fmla="*/ 244651 w 1572229"/>
                <a:gd name="connsiteY0" fmla="*/ 0 h 1600188"/>
                <a:gd name="connsiteX1" fmla="*/ 82807 w 1572229"/>
                <a:gd name="connsiteY1" fmla="*/ 387717 h 1600188"/>
                <a:gd name="connsiteX2" fmla="*/ 1572229 w 1572229"/>
                <a:gd name="connsiteY2" fmla="*/ 1600188 h 1600188"/>
                <a:gd name="connsiteX0" fmla="*/ 489434 w 1523895"/>
                <a:gd name="connsiteY0" fmla="*/ 0 h 1464289"/>
                <a:gd name="connsiteX1" fmla="*/ 34473 w 1523895"/>
                <a:gd name="connsiteY1" fmla="*/ 251818 h 1464289"/>
                <a:gd name="connsiteX2" fmla="*/ 1523895 w 1523895"/>
                <a:gd name="connsiteY2" fmla="*/ 1464289 h 1464289"/>
                <a:gd name="connsiteX0" fmla="*/ 22951 w 1057412"/>
                <a:gd name="connsiteY0" fmla="*/ 0 h 1464289"/>
                <a:gd name="connsiteX1" fmla="*/ 355584 w 1057412"/>
                <a:gd name="connsiteY1" fmla="*/ 784958 h 1464289"/>
                <a:gd name="connsiteX2" fmla="*/ 1057412 w 1057412"/>
                <a:gd name="connsiteY2" fmla="*/ 1464289 h 1464289"/>
                <a:gd name="connsiteX0" fmla="*/ 18201 w 1052662"/>
                <a:gd name="connsiteY0" fmla="*/ 0 h 1464289"/>
                <a:gd name="connsiteX1" fmla="*/ 442539 w 1052662"/>
                <a:gd name="connsiteY1" fmla="*/ 934986 h 1464289"/>
                <a:gd name="connsiteX2" fmla="*/ 1052662 w 1052662"/>
                <a:gd name="connsiteY2" fmla="*/ 1464289 h 1464289"/>
                <a:gd name="connsiteX0" fmla="*/ 0 w 1034461"/>
                <a:gd name="connsiteY0" fmla="*/ 0 h 1464289"/>
                <a:gd name="connsiteX1" fmla="*/ 424338 w 1034461"/>
                <a:gd name="connsiteY1" fmla="*/ 934986 h 1464289"/>
                <a:gd name="connsiteX2" fmla="*/ 1034461 w 1034461"/>
                <a:gd name="connsiteY2" fmla="*/ 1464289 h 1464289"/>
                <a:gd name="connsiteX0" fmla="*/ 0 w 1142909"/>
                <a:gd name="connsiteY0" fmla="*/ 0 h 1534728"/>
                <a:gd name="connsiteX1" fmla="*/ 532786 w 1142909"/>
                <a:gd name="connsiteY1" fmla="*/ 1005425 h 1534728"/>
                <a:gd name="connsiteX2" fmla="*/ 1142909 w 1142909"/>
                <a:gd name="connsiteY2" fmla="*/ 1534728 h 1534728"/>
                <a:gd name="connsiteX0" fmla="*/ 0 w 1241402"/>
                <a:gd name="connsiteY0" fmla="*/ 0 h 1452726"/>
                <a:gd name="connsiteX1" fmla="*/ 532786 w 1241402"/>
                <a:gd name="connsiteY1" fmla="*/ 1005425 h 1452726"/>
                <a:gd name="connsiteX2" fmla="*/ 1241402 w 1241402"/>
                <a:gd name="connsiteY2" fmla="*/ 1452726 h 1452726"/>
                <a:gd name="connsiteX0" fmla="*/ 0 w 1241402"/>
                <a:gd name="connsiteY0" fmla="*/ 0 h 1452726"/>
                <a:gd name="connsiteX1" fmla="*/ 414585 w 1241402"/>
                <a:gd name="connsiteY1" fmla="*/ 1158921 h 1452726"/>
                <a:gd name="connsiteX2" fmla="*/ 1241402 w 1241402"/>
                <a:gd name="connsiteY2" fmla="*/ 1452726 h 1452726"/>
                <a:gd name="connsiteX0" fmla="*/ 0 w 1241402"/>
                <a:gd name="connsiteY0" fmla="*/ 0 h 1452726"/>
                <a:gd name="connsiteX1" fmla="*/ 293719 w 1241402"/>
                <a:gd name="connsiteY1" fmla="*/ 1129760 h 1452726"/>
                <a:gd name="connsiteX2" fmla="*/ 1241402 w 1241402"/>
                <a:gd name="connsiteY2" fmla="*/ 1452726 h 145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1402" h="1452726">
                  <a:moveTo>
                    <a:pt x="0" y="0"/>
                  </a:moveTo>
                  <a:cubicBezTo>
                    <a:pt x="32048" y="490858"/>
                    <a:pt x="86819" y="887639"/>
                    <a:pt x="293719" y="1129760"/>
                  </a:cubicBezTo>
                  <a:cubicBezTo>
                    <a:pt x="500619" y="1371881"/>
                    <a:pt x="1241402" y="1452726"/>
                    <a:pt x="1241402" y="1452726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/>
            </p:cNvSpPr>
            <p:nvPr/>
          </p:nvSpPr>
          <p:spPr>
            <a:xfrm>
              <a:off x="7189661" y="3168276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89" name="Oval 88"/>
            <p:cNvSpPr>
              <a:spLocks/>
            </p:cNvSpPr>
            <p:nvPr/>
          </p:nvSpPr>
          <p:spPr>
            <a:xfrm>
              <a:off x="7441661" y="2870352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95" name="Oval 94"/>
            <p:cNvSpPr>
              <a:spLocks/>
            </p:cNvSpPr>
            <p:nvPr/>
          </p:nvSpPr>
          <p:spPr>
            <a:xfrm>
              <a:off x="6133754" y="2996312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8" name="Freeform 97"/>
            <p:cNvSpPr/>
            <p:nvPr/>
          </p:nvSpPr>
          <p:spPr>
            <a:xfrm rot="11268530">
              <a:off x="6448367" y="3270157"/>
              <a:ext cx="611386" cy="765390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198996 w 316940"/>
                <a:gd name="connsiteY0" fmla="*/ 0 h 666928"/>
                <a:gd name="connsiteX1" fmla="*/ 2226 w 316940"/>
                <a:gd name="connsiteY1" fmla="*/ 312517 h 666928"/>
                <a:gd name="connsiteX2" fmla="*/ 316940 w 316940"/>
                <a:gd name="connsiteY2" fmla="*/ 666928 h 666928"/>
                <a:gd name="connsiteX0" fmla="*/ 164853 w 282797"/>
                <a:gd name="connsiteY0" fmla="*/ 0 h 666928"/>
                <a:gd name="connsiteX1" fmla="*/ 3009 w 282797"/>
                <a:gd name="connsiteY1" fmla="*/ 387717 h 666928"/>
                <a:gd name="connsiteX2" fmla="*/ 282797 w 282797"/>
                <a:gd name="connsiteY2" fmla="*/ 666928 h 666928"/>
                <a:gd name="connsiteX0" fmla="*/ 168107 w 355799"/>
                <a:gd name="connsiteY0" fmla="*/ 0 h 681975"/>
                <a:gd name="connsiteX1" fmla="*/ 6263 w 355799"/>
                <a:gd name="connsiteY1" fmla="*/ 387717 h 681975"/>
                <a:gd name="connsiteX2" fmla="*/ 355799 w 355799"/>
                <a:gd name="connsiteY2" fmla="*/ 681975 h 681975"/>
                <a:gd name="connsiteX0" fmla="*/ 201803 w 923314"/>
                <a:gd name="connsiteY0" fmla="*/ 0 h 805665"/>
                <a:gd name="connsiteX1" fmla="*/ 39959 w 923314"/>
                <a:gd name="connsiteY1" fmla="*/ 387717 h 805665"/>
                <a:gd name="connsiteX2" fmla="*/ 923314 w 923314"/>
                <a:gd name="connsiteY2" fmla="*/ 805665 h 805665"/>
                <a:gd name="connsiteX0" fmla="*/ 202896 w 940283"/>
                <a:gd name="connsiteY0" fmla="*/ 0 h 741957"/>
                <a:gd name="connsiteX1" fmla="*/ 41052 w 940283"/>
                <a:gd name="connsiteY1" fmla="*/ 387717 h 741957"/>
                <a:gd name="connsiteX2" fmla="*/ 940283 w 940283"/>
                <a:gd name="connsiteY2" fmla="*/ 741957 h 741957"/>
                <a:gd name="connsiteX0" fmla="*/ 36882 w 774269"/>
                <a:gd name="connsiteY0" fmla="*/ 0 h 741957"/>
                <a:gd name="connsiteX1" fmla="*/ 187537 w 774269"/>
                <a:gd name="connsiteY1" fmla="*/ 467922 h 741957"/>
                <a:gd name="connsiteX2" fmla="*/ 774269 w 774269"/>
                <a:gd name="connsiteY2" fmla="*/ 741957 h 741957"/>
                <a:gd name="connsiteX0" fmla="*/ 0 w 737387"/>
                <a:gd name="connsiteY0" fmla="*/ 0 h 741957"/>
                <a:gd name="connsiteX1" fmla="*/ 150655 w 737387"/>
                <a:gd name="connsiteY1" fmla="*/ 467922 h 741957"/>
                <a:gd name="connsiteX2" fmla="*/ 737387 w 737387"/>
                <a:gd name="connsiteY2" fmla="*/ 741957 h 741957"/>
                <a:gd name="connsiteX0" fmla="*/ 7273 w 744660"/>
                <a:gd name="connsiteY0" fmla="*/ 0 h 741957"/>
                <a:gd name="connsiteX1" fmla="*/ 157928 w 744660"/>
                <a:gd name="connsiteY1" fmla="*/ 467922 h 741957"/>
                <a:gd name="connsiteX2" fmla="*/ 744660 w 744660"/>
                <a:gd name="connsiteY2" fmla="*/ 741957 h 741957"/>
                <a:gd name="connsiteX0" fmla="*/ 36972 w 648358"/>
                <a:gd name="connsiteY0" fmla="*/ 0 h 765390"/>
                <a:gd name="connsiteX1" fmla="*/ 61626 w 648358"/>
                <a:gd name="connsiteY1" fmla="*/ 491355 h 765390"/>
                <a:gd name="connsiteX2" fmla="*/ 648358 w 648358"/>
                <a:gd name="connsiteY2" fmla="*/ 765390 h 765390"/>
                <a:gd name="connsiteX0" fmla="*/ 4135 w 615521"/>
                <a:gd name="connsiteY0" fmla="*/ 0 h 765390"/>
                <a:gd name="connsiteX1" fmla="*/ 202035 w 615521"/>
                <a:gd name="connsiteY1" fmla="*/ 498361 h 765390"/>
                <a:gd name="connsiteX2" fmla="*/ 615521 w 615521"/>
                <a:gd name="connsiteY2" fmla="*/ 765390 h 765390"/>
                <a:gd name="connsiteX0" fmla="*/ 0 w 611386"/>
                <a:gd name="connsiteY0" fmla="*/ 0 h 765390"/>
                <a:gd name="connsiteX1" fmla="*/ 197900 w 611386"/>
                <a:gd name="connsiteY1" fmla="*/ 498361 h 765390"/>
                <a:gd name="connsiteX2" fmla="*/ 611386 w 611386"/>
                <a:gd name="connsiteY2" fmla="*/ 765390 h 76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386" h="765390">
                  <a:moveTo>
                    <a:pt x="0" y="0"/>
                  </a:moveTo>
                  <a:cubicBezTo>
                    <a:pt x="87086" y="313354"/>
                    <a:pt x="96002" y="370796"/>
                    <a:pt x="197900" y="498361"/>
                  </a:cubicBezTo>
                  <a:cubicBezTo>
                    <a:pt x="299798" y="625926"/>
                    <a:pt x="611386" y="765390"/>
                    <a:pt x="611386" y="765390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>
              <a:spLocks/>
            </p:cNvSpPr>
            <p:nvPr/>
          </p:nvSpPr>
          <p:spPr>
            <a:xfrm>
              <a:off x="6808691" y="3541189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01" name="Freeform 100"/>
            <p:cNvSpPr/>
            <p:nvPr/>
          </p:nvSpPr>
          <p:spPr>
            <a:xfrm rot="11268530">
              <a:off x="6512831" y="3247612"/>
              <a:ext cx="720881" cy="796071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198996 w 316940"/>
                <a:gd name="connsiteY0" fmla="*/ 0 h 666928"/>
                <a:gd name="connsiteX1" fmla="*/ 2226 w 316940"/>
                <a:gd name="connsiteY1" fmla="*/ 312517 h 666928"/>
                <a:gd name="connsiteX2" fmla="*/ 316940 w 316940"/>
                <a:gd name="connsiteY2" fmla="*/ 666928 h 666928"/>
                <a:gd name="connsiteX0" fmla="*/ 164853 w 282797"/>
                <a:gd name="connsiteY0" fmla="*/ 0 h 666928"/>
                <a:gd name="connsiteX1" fmla="*/ 3009 w 282797"/>
                <a:gd name="connsiteY1" fmla="*/ 387717 h 666928"/>
                <a:gd name="connsiteX2" fmla="*/ 282797 w 282797"/>
                <a:gd name="connsiteY2" fmla="*/ 666928 h 666928"/>
                <a:gd name="connsiteX0" fmla="*/ 168107 w 355799"/>
                <a:gd name="connsiteY0" fmla="*/ 0 h 681975"/>
                <a:gd name="connsiteX1" fmla="*/ 6263 w 355799"/>
                <a:gd name="connsiteY1" fmla="*/ 387717 h 681975"/>
                <a:gd name="connsiteX2" fmla="*/ 355799 w 355799"/>
                <a:gd name="connsiteY2" fmla="*/ 681975 h 681975"/>
                <a:gd name="connsiteX0" fmla="*/ 201803 w 923314"/>
                <a:gd name="connsiteY0" fmla="*/ 0 h 805665"/>
                <a:gd name="connsiteX1" fmla="*/ 39959 w 923314"/>
                <a:gd name="connsiteY1" fmla="*/ 387717 h 805665"/>
                <a:gd name="connsiteX2" fmla="*/ 923314 w 923314"/>
                <a:gd name="connsiteY2" fmla="*/ 805665 h 805665"/>
                <a:gd name="connsiteX0" fmla="*/ 202896 w 940283"/>
                <a:gd name="connsiteY0" fmla="*/ 0 h 741957"/>
                <a:gd name="connsiteX1" fmla="*/ 41052 w 940283"/>
                <a:gd name="connsiteY1" fmla="*/ 387717 h 741957"/>
                <a:gd name="connsiteX2" fmla="*/ 940283 w 940283"/>
                <a:gd name="connsiteY2" fmla="*/ 741957 h 741957"/>
                <a:gd name="connsiteX0" fmla="*/ 36882 w 774269"/>
                <a:gd name="connsiteY0" fmla="*/ 0 h 741957"/>
                <a:gd name="connsiteX1" fmla="*/ 187537 w 774269"/>
                <a:gd name="connsiteY1" fmla="*/ 467922 h 741957"/>
                <a:gd name="connsiteX2" fmla="*/ 774269 w 774269"/>
                <a:gd name="connsiteY2" fmla="*/ 741957 h 741957"/>
                <a:gd name="connsiteX0" fmla="*/ 0 w 737387"/>
                <a:gd name="connsiteY0" fmla="*/ 0 h 741957"/>
                <a:gd name="connsiteX1" fmla="*/ 150655 w 737387"/>
                <a:gd name="connsiteY1" fmla="*/ 467922 h 741957"/>
                <a:gd name="connsiteX2" fmla="*/ 737387 w 737387"/>
                <a:gd name="connsiteY2" fmla="*/ 741957 h 741957"/>
                <a:gd name="connsiteX0" fmla="*/ 7273 w 744660"/>
                <a:gd name="connsiteY0" fmla="*/ 0 h 741957"/>
                <a:gd name="connsiteX1" fmla="*/ 157928 w 744660"/>
                <a:gd name="connsiteY1" fmla="*/ 467922 h 741957"/>
                <a:gd name="connsiteX2" fmla="*/ 744660 w 744660"/>
                <a:gd name="connsiteY2" fmla="*/ 741957 h 741957"/>
                <a:gd name="connsiteX0" fmla="*/ 36972 w 648358"/>
                <a:gd name="connsiteY0" fmla="*/ 0 h 765390"/>
                <a:gd name="connsiteX1" fmla="*/ 61626 w 648358"/>
                <a:gd name="connsiteY1" fmla="*/ 491355 h 765390"/>
                <a:gd name="connsiteX2" fmla="*/ 648358 w 648358"/>
                <a:gd name="connsiteY2" fmla="*/ 765390 h 765390"/>
                <a:gd name="connsiteX0" fmla="*/ 4135 w 615521"/>
                <a:gd name="connsiteY0" fmla="*/ 0 h 765390"/>
                <a:gd name="connsiteX1" fmla="*/ 202035 w 615521"/>
                <a:gd name="connsiteY1" fmla="*/ 498361 h 765390"/>
                <a:gd name="connsiteX2" fmla="*/ 615521 w 615521"/>
                <a:gd name="connsiteY2" fmla="*/ 765390 h 765390"/>
                <a:gd name="connsiteX0" fmla="*/ 0 w 611386"/>
                <a:gd name="connsiteY0" fmla="*/ 0 h 765390"/>
                <a:gd name="connsiteX1" fmla="*/ 197900 w 611386"/>
                <a:gd name="connsiteY1" fmla="*/ 498361 h 765390"/>
                <a:gd name="connsiteX2" fmla="*/ 611386 w 611386"/>
                <a:gd name="connsiteY2" fmla="*/ 765390 h 765390"/>
                <a:gd name="connsiteX0" fmla="*/ 0 w 701736"/>
                <a:gd name="connsiteY0" fmla="*/ 0 h 796071"/>
                <a:gd name="connsiteX1" fmla="*/ 197900 w 701736"/>
                <a:gd name="connsiteY1" fmla="*/ 498361 h 796071"/>
                <a:gd name="connsiteX2" fmla="*/ 701736 w 701736"/>
                <a:gd name="connsiteY2" fmla="*/ 796071 h 796071"/>
                <a:gd name="connsiteX0" fmla="*/ 0 w 701736"/>
                <a:gd name="connsiteY0" fmla="*/ 0 h 796071"/>
                <a:gd name="connsiteX1" fmla="*/ 85635 w 701736"/>
                <a:gd name="connsiteY1" fmla="*/ 532216 h 796071"/>
                <a:gd name="connsiteX2" fmla="*/ 701736 w 701736"/>
                <a:gd name="connsiteY2" fmla="*/ 796071 h 796071"/>
                <a:gd name="connsiteX0" fmla="*/ 19145 w 720881"/>
                <a:gd name="connsiteY0" fmla="*/ 0 h 796071"/>
                <a:gd name="connsiteX1" fmla="*/ 104780 w 720881"/>
                <a:gd name="connsiteY1" fmla="*/ 532216 h 796071"/>
                <a:gd name="connsiteX2" fmla="*/ 720881 w 720881"/>
                <a:gd name="connsiteY2" fmla="*/ 796071 h 79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881" h="796071">
                  <a:moveTo>
                    <a:pt x="19145" y="0"/>
                  </a:moveTo>
                  <a:cubicBezTo>
                    <a:pt x="-15386" y="323880"/>
                    <a:pt x="-12176" y="399537"/>
                    <a:pt x="104780" y="532216"/>
                  </a:cubicBezTo>
                  <a:cubicBezTo>
                    <a:pt x="221736" y="664895"/>
                    <a:pt x="720881" y="796071"/>
                    <a:pt x="720881" y="796071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>
              <a:spLocks/>
            </p:cNvSpPr>
            <p:nvPr/>
          </p:nvSpPr>
          <p:spPr>
            <a:xfrm>
              <a:off x="7140144" y="3510300"/>
              <a:ext cx="252000" cy="252000"/>
            </a:xfrm>
            <a:prstGeom prst="ellips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03" name="Freeform 102"/>
            <p:cNvSpPr/>
            <p:nvPr/>
          </p:nvSpPr>
          <p:spPr>
            <a:xfrm rot="13036617">
              <a:off x="6929026" y="4574801"/>
              <a:ext cx="718874" cy="445406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  <a:gd name="connsiteX0" fmla="*/ 201138 w 201138"/>
                <a:gd name="connsiteY0" fmla="*/ 0 h 1579886"/>
                <a:gd name="connsiteX1" fmla="*/ 62241 w 201138"/>
                <a:gd name="connsiteY1" fmla="*/ 682907 h 1579886"/>
                <a:gd name="connsiteX2" fmla="*/ 0 w 201138"/>
                <a:gd name="connsiteY2" fmla="*/ 1579886 h 1579886"/>
                <a:gd name="connsiteX0" fmla="*/ 370751 w 370751"/>
                <a:gd name="connsiteY0" fmla="*/ 0 h 1579886"/>
                <a:gd name="connsiteX1" fmla="*/ 3799 w 370751"/>
                <a:gd name="connsiteY1" fmla="*/ 841947 h 1579886"/>
                <a:gd name="connsiteX2" fmla="*/ 169613 w 370751"/>
                <a:gd name="connsiteY2" fmla="*/ 1579886 h 1579886"/>
                <a:gd name="connsiteX0" fmla="*/ 396708 w 1248603"/>
                <a:gd name="connsiteY0" fmla="*/ 0 h 903552"/>
                <a:gd name="connsiteX1" fmla="*/ 29756 w 1248603"/>
                <a:gd name="connsiteY1" fmla="*/ 841947 h 903552"/>
                <a:gd name="connsiteX2" fmla="*/ 1248603 w 1248603"/>
                <a:gd name="connsiteY2" fmla="*/ 839647 h 903552"/>
                <a:gd name="connsiteX0" fmla="*/ 20605 w 872500"/>
                <a:gd name="connsiteY0" fmla="*/ 0 h 839647"/>
                <a:gd name="connsiteX1" fmla="*/ 364529 w 872500"/>
                <a:gd name="connsiteY1" fmla="*/ 507704 h 839647"/>
                <a:gd name="connsiteX2" fmla="*/ 872500 w 872500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39595 w 532132"/>
                <a:gd name="connsiteY0" fmla="*/ 0 h 986521"/>
                <a:gd name="connsiteX1" fmla="*/ 24161 w 532132"/>
                <a:gd name="connsiteY1" fmla="*/ 654578 h 986521"/>
                <a:gd name="connsiteX2" fmla="*/ 532132 w 532132"/>
                <a:gd name="connsiteY2" fmla="*/ 986521 h 986521"/>
                <a:gd name="connsiteX0" fmla="*/ 31124 w 392011"/>
                <a:gd name="connsiteY0" fmla="*/ 0 h 885914"/>
                <a:gd name="connsiteX1" fmla="*/ 15690 w 392011"/>
                <a:gd name="connsiteY1" fmla="*/ 654578 h 885914"/>
                <a:gd name="connsiteX2" fmla="*/ 392011 w 392011"/>
                <a:gd name="connsiteY2" fmla="*/ 885914 h 885914"/>
                <a:gd name="connsiteX0" fmla="*/ 0 w 360887"/>
                <a:gd name="connsiteY0" fmla="*/ 0 h 885914"/>
                <a:gd name="connsiteX1" fmla="*/ 75004 w 360887"/>
                <a:gd name="connsiteY1" fmla="*/ 612915 h 885914"/>
                <a:gd name="connsiteX2" fmla="*/ 360887 w 360887"/>
                <a:gd name="connsiteY2" fmla="*/ 885914 h 885914"/>
                <a:gd name="connsiteX0" fmla="*/ 21386 w 382273"/>
                <a:gd name="connsiteY0" fmla="*/ 0 h 885914"/>
                <a:gd name="connsiteX1" fmla="*/ 96390 w 382273"/>
                <a:gd name="connsiteY1" fmla="*/ 612915 h 885914"/>
                <a:gd name="connsiteX2" fmla="*/ 382273 w 382273"/>
                <a:gd name="connsiteY2" fmla="*/ 885914 h 885914"/>
                <a:gd name="connsiteX0" fmla="*/ 5894 w 748659"/>
                <a:gd name="connsiteY0" fmla="*/ 0 h 515784"/>
                <a:gd name="connsiteX1" fmla="*/ 462776 w 748659"/>
                <a:gd name="connsiteY1" fmla="*/ 242785 h 515784"/>
                <a:gd name="connsiteX2" fmla="*/ 748659 w 748659"/>
                <a:gd name="connsiteY2" fmla="*/ 515784 h 515784"/>
                <a:gd name="connsiteX0" fmla="*/ 0 w 742765"/>
                <a:gd name="connsiteY0" fmla="*/ 0 h 515784"/>
                <a:gd name="connsiteX1" fmla="*/ 456882 w 742765"/>
                <a:gd name="connsiteY1" fmla="*/ 242785 h 515784"/>
                <a:gd name="connsiteX2" fmla="*/ 742765 w 742765"/>
                <a:gd name="connsiteY2" fmla="*/ 515784 h 515784"/>
                <a:gd name="connsiteX0" fmla="*/ 0 w 742765"/>
                <a:gd name="connsiteY0" fmla="*/ 0 h 522328"/>
                <a:gd name="connsiteX1" fmla="*/ 385215 w 742765"/>
                <a:gd name="connsiteY1" fmla="*/ 463608 h 522328"/>
                <a:gd name="connsiteX2" fmla="*/ 742765 w 742765"/>
                <a:gd name="connsiteY2" fmla="*/ 515784 h 522328"/>
                <a:gd name="connsiteX0" fmla="*/ 0 w 742765"/>
                <a:gd name="connsiteY0" fmla="*/ 0 h 515784"/>
                <a:gd name="connsiteX1" fmla="*/ 396212 w 742765"/>
                <a:gd name="connsiteY1" fmla="*/ 409869 h 515784"/>
                <a:gd name="connsiteX2" fmla="*/ 742765 w 742765"/>
                <a:gd name="connsiteY2" fmla="*/ 515784 h 515784"/>
                <a:gd name="connsiteX0" fmla="*/ 0 w 742765"/>
                <a:gd name="connsiteY0" fmla="*/ 0 h 515784"/>
                <a:gd name="connsiteX1" fmla="*/ 396212 w 742765"/>
                <a:gd name="connsiteY1" fmla="*/ 409869 h 515784"/>
                <a:gd name="connsiteX2" fmla="*/ 742765 w 742765"/>
                <a:gd name="connsiteY2" fmla="*/ 515784 h 51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765" h="515784">
                  <a:moveTo>
                    <a:pt x="0" y="0"/>
                  </a:moveTo>
                  <a:cubicBezTo>
                    <a:pt x="205232" y="350844"/>
                    <a:pt x="272418" y="323905"/>
                    <a:pt x="396212" y="409869"/>
                  </a:cubicBezTo>
                  <a:cubicBezTo>
                    <a:pt x="520006" y="495833"/>
                    <a:pt x="742765" y="515784"/>
                    <a:pt x="742765" y="515784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rot="13036617">
              <a:off x="7868358" y="4084590"/>
              <a:ext cx="181356" cy="1333595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  <a:gd name="connsiteX0" fmla="*/ 201138 w 201138"/>
                <a:gd name="connsiteY0" fmla="*/ 0 h 1579886"/>
                <a:gd name="connsiteX1" fmla="*/ 62241 w 201138"/>
                <a:gd name="connsiteY1" fmla="*/ 682907 h 1579886"/>
                <a:gd name="connsiteX2" fmla="*/ 0 w 201138"/>
                <a:gd name="connsiteY2" fmla="*/ 1579886 h 1579886"/>
                <a:gd name="connsiteX0" fmla="*/ 370751 w 370751"/>
                <a:gd name="connsiteY0" fmla="*/ 0 h 1579886"/>
                <a:gd name="connsiteX1" fmla="*/ 3799 w 370751"/>
                <a:gd name="connsiteY1" fmla="*/ 841947 h 1579886"/>
                <a:gd name="connsiteX2" fmla="*/ 169613 w 370751"/>
                <a:gd name="connsiteY2" fmla="*/ 1579886 h 1579886"/>
                <a:gd name="connsiteX0" fmla="*/ 394862 w 394862"/>
                <a:gd name="connsiteY0" fmla="*/ 0 h 1792006"/>
                <a:gd name="connsiteX1" fmla="*/ 27910 w 394862"/>
                <a:gd name="connsiteY1" fmla="*/ 841947 h 1792006"/>
                <a:gd name="connsiteX2" fmla="*/ 25758 w 394862"/>
                <a:gd name="connsiteY2" fmla="*/ 1792006 h 1792006"/>
                <a:gd name="connsiteX0" fmla="*/ 455844 w 455844"/>
                <a:gd name="connsiteY0" fmla="*/ 0 h 1792006"/>
                <a:gd name="connsiteX1" fmla="*/ 16348 w 455844"/>
                <a:gd name="connsiteY1" fmla="*/ 927809 h 1792006"/>
                <a:gd name="connsiteX2" fmla="*/ 86740 w 455844"/>
                <a:gd name="connsiteY2" fmla="*/ 1792006 h 1792006"/>
                <a:gd name="connsiteX0" fmla="*/ 64105 w 85667"/>
                <a:gd name="connsiteY0" fmla="*/ 0 h 1349089"/>
                <a:gd name="connsiteX1" fmla="*/ 15275 w 85667"/>
                <a:gd name="connsiteY1" fmla="*/ 484892 h 1349089"/>
                <a:gd name="connsiteX2" fmla="*/ 85667 w 85667"/>
                <a:gd name="connsiteY2" fmla="*/ 1349089 h 1349089"/>
                <a:gd name="connsiteX0" fmla="*/ 51615 w 73177"/>
                <a:gd name="connsiteY0" fmla="*/ 0 h 1349089"/>
                <a:gd name="connsiteX1" fmla="*/ 2785 w 73177"/>
                <a:gd name="connsiteY1" fmla="*/ 484892 h 1349089"/>
                <a:gd name="connsiteX2" fmla="*/ 73177 w 73177"/>
                <a:gd name="connsiteY2" fmla="*/ 1349089 h 1349089"/>
                <a:gd name="connsiteX0" fmla="*/ 99146 w 99146"/>
                <a:gd name="connsiteY0" fmla="*/ 0 h 1333595"/>
                <a:gd name="connsiteX1" fmla="*/ 217 w 99146"/>
                <a:gd name="connsiteY1" fmla="*/ 469398 h 1333595"/>
                <a:gd name="connsiteX2" fmla="*/ 70609 w 99146"/>
                <a:gd name="connsiteY2" fmla="*/ 1333595 h 1333595"/>
                <a:gd name="connsiteX0" fmla="*/ 181356 w 181356"/>
                <a:gd name="connsiteY0" fmla="*/ 0 h 1333595"/>
                <a:gd name="connsiteX1" fmla="*/ 105 w 181356"/>
                <a:gd name="connsiteY1" fmla="*/ 723584 h 1333595"/>
                <a:gd name="connsiteX2" fmla="*/ 152819 w 181356"/>
                <a:gd name="connsiteY2" fmla="*/ 1333595 h 13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56" h="1333595">
                  <a:moveTo>
                    <a:pt x="181356" y="0"/>
                  </a:moveTo>
                  <a:cubicBezTo>
                    <a:pt x="119217" y="252687"/>
                    <a:pt x="4861" y="501318"/>
                    <a:pt x="105" y="723584"/>
                  </a:cubicBezTo>
                  <a:cubicBezTo>
                    <a:pt x="-4651" y="945850"/>
                    <a:pt x="152819" y="1333595"/>
                    <a:pt x="152819" y="1333595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/>
            </p:cNvSpPr>
            <p:nvPr/>
          </p:nvSpPr>
          <p:spPr>
            <a:xfrm>
              <a:off x="7210303" y="4513589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106" name="Oval 105"/>
            <p:cNvSpPr>
              <a:spLocks/>
            </p:cNvSpPr>
            <p:nvPr/>
          </p:nvSpPr>
          <p:spPr>
            <a:xfrm>
              <a:off x="8101635" y="4295558"/>
              <a:ext cx="252000" cy="2520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108" name="Freeform 107"/>
            <p:cNvSpPr/>
            <p:nvPr/>
          </p:nvSpPr>
          <p:spPr>
            <a:xfrm rot="1468029">
              <a:off x="6858387" y="4482941"/>
              <a:ext cx="631654" cy="592251"/>
            </a:xfrm>
            <a:custGeom>
              <a:avLst/>
              <a:gdLst>
                <a:gd name="connsiteX0" fmla="*/ 197180 w 243478"/>
                <a:gd name="connsiteY0" fmla="*/ 0 h 682907"/>
                <a:gd name="connsiteX1" fmla="*/ 410 w 243478"/>
                <a:gd name="connsiteY1" fmla="*/ 312517 h 682907"/>
                <a:gd name="connsiteX2" fmla="*/ 243478 w 243478"/>
                <a:gd name="connsiteY2" fmla="*/ 682907 h 682907"/>
                <a:gd name="connsiteX0" fmla="*/ 208561 w 243284"/>
                <a:gd name="connsiteY0" fmla="*/ 0 h 1273216"/>
                <a:gd name="connsiteX1" fmla="*/ 216 w 243284"/>
                <a:gd name="connsiteY1" fmla="*/ 902826 h 1273216"/>
                <a:gd name="connsiteX2" fmla="*/ 243284 w 243284"/>
                <a:gd name="connsiteY2" fmla="*/ 1273216 h 1273216"/>
                <a:gd name="connsiteX0" fmla="*/ 216880 w 494672"/>
                <a:gd name="connsiteY0" fmla="*/ 0 h 1215343"/>
                <a:gd name="connsiteX1" fmla="*/ 8535 w 494672"/>
                <a:gd name="connsiteY1" fmla="*/ 902826 h 1215343"/>
                <a:gd name="connsiteX2" fmla="*/ 494672 w 494672"/>
                <a:gd name="connsiteY2" fmla="*/ 1215343 h 1215343"/>
                <a:gd name="connsiteX0" fmla="*/ 152053 w 429845"/>
                <a:gd name="connsiteY0" fmla="*/ 0 h 1215343"/>
                <a:gd name="connsiteX1" fmla="*/ 13156 w 429845"/>
                <a:gd name="connsiteY1" fmla="*/ 682907 h 1215343"/>
                <a:gd name="connsiteX2" fmla="*/ 429845 w 429845"/>
                <a:gd name="connsiteY2" fmla="*/ 1215343 h 1215343"/>
                <a:gd name="connsiteX0" fmla="*/ 201138 w 201138"/>
                <a:gd name="connsiteY0" fmla="*/ 0 h 1579886"/>
                <a:gd name="connsiteX1" fmla="*/ 62241 w 201138"/>
                <a:gd name="connsiteY1" fmla="*/ 682907 h 1579886"/>
                <a:gd name="connsiteX2" fmla="*/ 0 w 201138"/>
                <a:gd name="connsiteY2" fmla="*/ 1579886 h 1579886"/>
                <a:gd name="connsiteX0" fmla="*/ 370751 w 370751"/>
                <a:gd name="connsiteY0" fmla="*/ 0 h 1579886"/>
                <a:gd name="connsiteX1" fmla="*/ 3799 w 370751"/>
                <a:gd name="connsiteY1" fmla="*/ 841947 h 1579886"/>
                <a:gd name="connsiteX2" fmla="*/ 169613 w 370751"/>
                <a:gd name="connsiteY2" fmla="*/ 1579886 h 1579886"/>
                <a:gd name="connsiteX0" fmla="*/ 396708 w 1248603"/>
                <a:gd name="connsiteY0" fmla="*/ 0 h 903552"/>
                <a:gd name="connsiteX1" fmla="*/ 29756 w 1248603"/>
                <a:gd name="connsiteY1" fmla="*/ 841947 h 903552"/>
                <a:gd name="connsiteX2" fmla="*/ 1248603 w 1248603"/>
                <a:gd name="connsiteY2" fmla="*/ 839647 h 903552"/>
                <a:gd name="connsiteX0" fmla="*/ 20605 w 872500"/>
                <a:gd name="connsiteY0" fmla="*/ 0 h 839647"/>
                <a:gd name="connsiteX1" fmla="*/ 364529 w 872500"/>
                <a:gd name="connsiteY1" fmla="*/ 507704 h 839647"/>
                <a:gd name="connsiteX2" fmla="*/ 872500 w 872500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0 w 851895"/>
                <a:gd name="connsiteY0" fmla="*/ 0 h 839647"/>
                <a:gd name="connsiteX1" fmla="*/ 343924 w 851895"/>
                <a:gd name="connsiteY1" fmla="*/ 507704 h 839647"/>
                <a:gd name="connsiteX2" fmla="*/ 851895 w 851895"/>
                <a:gd name="connsiteY2" fmla="*/ 839647 h 839647"/>
                <a:gd name="connsiteX0" fmla="*/ 39595 w 532132"/>
                <a:gd name="connsiteY0" fmla="*/ 0 h 986521"/>
                <a:gd name="connsiteX1" fmla="*/ 24161 w 532132"/>
                <a:gd name="connsiteY1" fmla="*/ 654578 h 986521"/>
                <a:gd name="connsiteX2" fmla="*/ 532132 w 532132"/>
                <a:gd name="connsiteY2" fmla="*/ 986521 h 986521"/>
                <a:gd name="connsiteX0" fmla="*/ 31124 w 392011"/>
                <a:gd name="connsiteY0" fmla="*/ 0 h 885914"/>
                <a:gd name="connsiteX1" fmla="*/ 15690 w 392011"/>
                <a:gd name="connsiteY1" fmla="*/ 654578 h 885914"/>
                <a:gd name="connsiteX2" fmla="*/ 392011 w 392011"/>
                <a:gd name="connsiteY2" fmla="*/ 885914 h 885914"/>
                <a:gd name="connsiteX0" fmla="*/ 0 w 360887"/>
                <a:gd name="connsiteY0" fmla="*/ 0 h 885914"/>
                <a:gd name="connsiteX1" fmla="*/ 75004 w 360887"/>
                <a:gd name="connsiteY1" fmla="*/ 612915 h 885914"/>
                <a:gd name="connsiteX2" fmla="*/ 360887 w 360887"/>
                <a:gd name="connsiteY2" fmla="*/ 885914 h 885914"/>
                <a:gd name="connsiteX0" fmla="*/ 21386 w 382273"/>
                <a:gd name="connsiteY0" fmla="*/ 0 h 885914"/>
                <a:gd name="connsiteX1" fmla="*/ 96390 w 382273"/>
                <a:gd name="connsiteY1" fmla="*/ 612915 h 885914"/>
                <a:gd name="connsiteX2" fmla="*/ 382273 w 382273"/>
                <a:gd name="connsiteY2" fmla="*/ 885914 h 885914"/>
                <a:gd name="connsiteX0" fmla="*/ 5894 w 748659"/>
                <a:gd name="connsiteY0" fmla="*/ 0 h 515784"/>
                <a:gd name="connsiteX1" fmla="*/ 462776 w 748659"/>
                <a:gd name="connsiteY1" fmla="*/ 242785 h 515784"/>
                <a:gd name="connsiteX2" fmla="*/ 748659 w 748659"/>
                <a:gd name="connsiteY2" fmla="*/ 515784 h 515784"/>
                <a:gd name="connsiteX0" fmla="*/ 0 w 742765"/>
                <a:gd name="connsiteY0" fmla="*/ 0 h 515784"/>
                <a:gd name="connsiteX1" fmla="*/ 456882 w 742765"/>
                <a:gd name="connsiteY1" fmla="*/ 242785 h 515784"/>
                <a:gd name="connsiteX2" fmla="*/ 742765 w 742765"/>
                <a:gd name="connsiteY2" fmla="*/ 515784 h 515784"/>
                <a:gd name="connsiteX0" fmla="*/ 0 w 742765"/>
                <a:gd name="connsiteY0" fmla="*/ 0 h 522328"/>
                <a:gd name="connsiteX1" fmla="*/ 385215 w 742765"/>
                <a:gd name="connsiteY1" fmla="*/ 463608 h 522328"/>
                <a:gd name="connsiteX2" fmla="*/ 742765 w 742765"/>
                <a:gd name="connsiteY2" fmla="*/ 515784 h 522328"/>
                <a:gd name="connsiteX0" fmla="*/ 0 w 742765"/>
                <a:gd name="connsiteY0" fmla="*/ 0 h 515784"/>
                <a:gd name="connsiteX1" fmla="*/ 396212 w 742765"/>
                <a:gd name="connsiteY1" fmla="*/ 409869 h 515784"/>
                <a:gd name="connsiteX2" fmla="*/ 742765 w 742765"/>
                <a:gd name="connsiteY2" fmla="*/ 515784 h 515784"/>
                <a:gd name="connsiteX0" fmla="*/ 0 w 742765"/>
                <a:gd name="connsiteY0" fmla="*/ 0 h 515784"/>
                <a:gd name="connsiteX1" fmla="*/ 396212 w 742765"/>
                <a:gd name="connsiteY1" fmla="*/ 409869 h 515784"/>
                <a:gd name="connsiteX2" fmla="*/ 742765 w 742765"/>
                <a:gd name="connsiteY2" fmla="*/ 515784 h 515784"/>
                <a:gd name="connsiteX0" fmla="*/ 0 w 630745"/>
                <a:gd name="connsiteY0" fmla="*/ 0 h 666015"/>
                <a:gd name="connsiteX1" fmla="*/ 284192 w 630745"/>
                <a:gd name="connsiteY1" fmla="*/ 560065 h 666015"/>
                <a:gd name="connsiteX2" fmla="*/ 630745 w 630745"/>
                <a:gd name="connsiteY2" fmla="*/ 665980 h 666015"/>
                <a:gd name="connsiteX0" fmla="*/ 0 w 630745"/>
                <a:gd name="connsiteY0" fmla="*/ 0 h 665980"/>
                <a:gd name="connsiteX1" fmla="*/ 294050 w 630745"/>
                <a:gd name="connsiteY1" fmla="*/ 430946 h 665980"/>
                <a:gd name="connsiteX2" fmla="*/ 630745 w 630745"/>
                <a:gd name="connsiteY2" fmla="*/ 665980 h 665980"/>
                <a:gd name="connsiteX0" fmla="*/ 0 w 630745"/>
                <a:gd name="connsiteY0" fmla="*/ 0 h 665980"/>
                <a:gd name="connsiteX1" fmla="*/ 175236 w 630745"/>
                <a:gd name="connsiteY1" fmla="*/ 530318 h 665980"/>
                <a:gd name="connsiteX2" fmla="*/ 630745 w 630745"/>
                <a:gd name="connsiteY2" fmla="*/ 665980 h 665980"/>
                <a:gd name="connsiteX0" fmla="*/ 0 w 630745"/>
                <a:gd name="connsiteY0" fmla="*/ 0 h 665980"/>
                <a:gd name="connsiteX1" fmla="*/ 175236 w 630745"/>
                <a:gd name="connsiteY1" fmla="*/ 530318 h 665980"/>
                <a:gd name="connsiteX2" fmla="*/ 630745 w 630745"/>
                <a:gd name="connsiteY2" fmla="*/ 665980 h 665980"/>
                <a:gd name="connsiteX0" fmla="*/ 0 w 652646"/>
                <a:gd name="connsiteY0" fmla="*/ 0 h 685832"/>
                <a:gd name="connsiteX1" fmla="*/ 197137 w 652646"/>
                <a:gd name="connsiteY1" fmla="*/ 550170 h 685832"/>
                <a:gd name="connsiteX2" fmla="*/ 652646 w 652646"/>
                <a:gd name="connsiteY2" fmla="*/ 685832 h 68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2646" h="685832">
                  <a:moveTo>
                    <a:pt x="0" y="0"/>
                  </a:moveTo>
                  <a:cubicBezTo>
                    <a:pt x="62938" y="392389"/>
                    <a:pt x="88363" y="435865"/>
                    <a:pt x="197137" y="550170"/>
                  </a:cubicBezTo>
                  <a:cubicBezTo>
                    <a:pt x="305911" y="664475"/>
                    <a:pt x="652646" y="685832"/>
                    <a:pt x="652646" y="685832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/>
            </p:cNvSpPr>
            <p:nvPr/>
          </p:nvSpPr>
          <p:spPr>
            <a:xfrm>
              <a:off x="6816080" y="4513325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040217" y="5428634"/>
              <a:ext cx="4459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/>
                <a:t>NICs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6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88" y="116632"/>
            <a:ext cx="11127317" cy="975783"/>
          </a:xfrm>
        </p:spPr>
        <p:txBody>
          <a:bodyPr/>
          <a:lstStyle/>
          <a:p>
            <a:r>
              <a:rPr lang="en-US"/>
              <a:t>CSIT Platform System Design in a Nutshell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69" y="1052736"/>
            <a:ext cx="5245100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56" y="4293096"/>
            <a:ext cx="5487144" cy="231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980728"/>
            <a:ext cx="5595349" cy="2808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504" y="4663980"/>
            <a:ext cx="4605112" cy="1007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Shape 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42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54003" y="4415338"/>
            <a:ext cx="1074653" cy="307777"/>
          </a:xfrm>
          <a:prstGeom prst="rect">
            <a:avLst/>
          </a:prstGeom>
          <a:solidFill>
            <a:srgbClr val="589DD7"/>
          </a:solidFill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Honeycomb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0096" y="377974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CSIT 3-Node Topology</a:t>
            </a:r>
          </a:p>
          <a:p>
            <a:pPr algn="ctr"/>
            <a:r>
              <a:rPr lang="en-US" b="1"/>
              <a:t>(implemented in VM and HW environments)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7821" y="2708920"/>
            <a:ext cx="646331" cy="338554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DUT2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6080" y="1124744"/>
            <a:ext cx="646331" cy="338554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DUT1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8128" y="4777407"/>
            <a:ext cx="590226" cy="307777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DUT1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52184" y="5651956"/>
            <a:ext cx="323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CSIT 2-Node Topology (planned)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3832" y="1579018"/>
            <a:ext cx="936475" cy="338554"/>
          </a:xfrm>
          <a:prstGeom prst="rect">
            <a:avLst/>
          </a:prstGeom>
          <a:solidFill>
            <a:srgbClr val="589DD7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VPP DUT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5095" y="2083074"/>
            <a:ext cx="348172" cy="338554"/>
          </a:xfrm>
          <a:prstGeom prst="rect">
            <a:avLst/>
          </a:prstGeom>
          <a:solidFill>
            <a:srgbClr val="589DD7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589DD7"/>
                </a:solidFill>
              </a:rPr>
              <a:t>V </a:t>
            </a:r>
          </a:p>
        </p:txBody>
      </p:sp>
    </p:spTree>
    <p:extLst>
      <p:ext uri="{BB962C8B-B14F-4D97-AF65-F5344CB8AC3E}">
        <p14:creationId xmlns:p14="http://schemas.microsoft.com/office/powerpoint/2010/main" val="19803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-US" sz="4000">
                <a:latin typeface="+mn-lt"/>
              </a:rPr>
              <a:t>FD.io CSIT </a:t>
            </a:r>
            <a:br>
              <a:rPr lang="en-US" sz="4000">
                <a:latin typeface="+mn-lt"/>
              </a:rPr>
            </a:br>
            <a:r>
              <a:rPr lang="en-US" sz="4000">
                <a:latin typeface="+mn-lt"/>
              </a:rPr>
              <a:t>Readout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>
                <a:latin typeface="+mn-lt"/>
              </a:rPr>
              <a:t>Agenda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>
                <a:latin typeface="+mn-lt"/>
              </a:rPr>
              <a:t>FD.io CSIT Background</a:t>
            </a:r>
          </a:p>
          <a:p>
            <a:r>
              <a:rPr lang="en-US">
                <a:latin typeface="+mn-lt"/>
              </a:rPr>
              <a:t>FD.io CSIT Project </a:t>
            </a:r>
          </a:p>
          <a:p>
            <a:r>
              <a:rPr lang="en-US">
                <a:latin typeface="+mn-lt"/>
              </a:rPr>
              <a:t>Going forward</a:t>
            </a:r>
          </a:p>
        </p:txBody>
      </p:sp>
    </p:spTree>
    <p:extLst>
      <p:ext uri="{BB962C8B-B14F-4D97-AF65-F5344CB8AC3E}">
        <p14:creationId xmlns:p14="http://schemas.microsoft.com/office/powerpoint/2010/main" val="17855018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CSIT Vagrant environment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hlinkClick r:id="rId2"/>
              </a:rPr>
              <a:t>https://</a:t>
            </a:r>
            <a:r>
              <a:rPr lang="en-GB" u="sng" dirty="0" smtClean="0">
                <a:hlinkClick r:id="rId2"/>
              </a:rPr>
              <a:t>wiki.fd.io/view/CSIT/Tutorials/Vagrant</a:t>
            </a:r>
            <a:endParaRPr lang="en-GB" u="sng" dirty="0" smtClean="0"/>
          </a:p>
          <a:p>
            <a:endParaRPr lang="en-GB" dirty="0"/>
          </a:p>
        </p:txBody>
      </p:sp>
      <p:grpSp>
        <p:nvGrpSpPr>
          <p:cNvPr id="87" name="Group 86"/>
          <p:cNvGrpSpPr/>
          <p:nvPr/>
        </p:nvGrpSpPr>
        <p:grpSpPr>
          <a:xfrm>
            <a:off x="3329846" y="2555938"/>
            <a:ext cx="5602614" cy="3578729"/>
            <a:chOff x="1723291" y="3067731"/>
            <a:chExt cx="4204717" cy="2692342"/>
          </a:xfrm>
        </p:grpSpPr>
        <p:sp>
          <p:nvSpPr>
            <p:cNvPr id="4" name="Rectangle 3"/>
            <p:cNvSpPr/>
            <p:nvPr/>
          </p:nvSpPr>
          <p:spPr>
            <a:xfrm>
              <a:off x="1723292" y="3622431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DUT1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93478" y="3622431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DUT2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08385" y="4607169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TG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42915" y="3950677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DEV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4" idx="3"/>
              <a:endCxn id="5" idx="1"/>
            </p:cNvCxnSpPr>
            <p:nvPr/>
          </p:nvCxnSpPr>
          <p:spPr>
            <a:xfrm>
              <a:off x="2608385" y="3950677"/>
              <a:ext cx="885093" cy="0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2"/>
              <a:endCxn id="6" idx="1"/>
            </p:cNvCxnSpPr>
            <p:nvPr/>
          </p:nvCxnSpPr>
          <p:spPr>
            <a:xfrm>
              <a:off x="2165839" y="4278923"/>
              <a:ext cx="442546" cy="656492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6" idx="3"/>
              <a:endCxn id="5" idx="2"/>
            </p:cNvCxnSpPr>
            <p:nvPr/>
          </p:nvCxnSpPr>
          <p:spPr>
            <a:xfrm flipV="1">
              <a:off x="3493478" y="4278923"/>
              <a:ext cx="442547" cy="656492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3383866">
              <a:off x="2059767" y="4628699"/>
              <a:ext cx="6555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tg_dut1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83869" y="3911412"/>
              <a:ext cx="808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7323F"/>
                  </a:solidFill>
                  <a:latin typeface="Calibri Light"/>
                </a:rPr>
                <a:t>d</a:t>
              </a:r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ut1_dut2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8287676">
              <a:off x="3526728" y="4420072"/>
              <a:ext cx="6555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tg_dut2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23292" y="3067731"/>
              <a:ext cx="2655279" cy="18851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2B2929"/>
                  </a:solidFill>
                </a:rPr>
                <a:t>Host-only network</a:t>
              </a:r>
              <a:endParaRPr lang="en-GB" sz="1100" dirty="0">
                <a:solidFill>
                  <a:srgbClr val="2B2929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23291" y="5571555"/>
              <a:ext cx="4204717" cy="188517"/>
            </a:xfrm>
            <a:prstGeom prst="rect">
              <a:avLst/>
            </a:prstGeom>
            <a:gradFill>
              <a:gsLst>
                <a:gs pos="0">
                  <a:srgbClr val="5BB9FF"/>
                </a:gs>
                <a:gs pos="50000">
                  <a:srgbClr val="2FA6FF"/>
                </a:gs>
                <a:gs pos="100000">
                  <a:srgbClr val="0088EE"/>
                </a:gs>
              </a:gsLst>
            </a:gradFill>
            <a:ln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2B2929"/>
                  </a:solidFill>
                </a:rPr>
                <a:t>Internet (NAT)</a:t>
              </a:r>
              <a:endParaRPr lang="en-GB" sz="1100" dirty="0">
                <a:solidFill>
                  <a:srgbClr val="2B2929"/>
                </a:solidFill>
              </a:endParaRPr>
            </a:p>
          </p:txBody>
        </p:sp>
        <p:cxnSp>
          <p:nvCxnSpPr>
            <p:cNvPr id="25" name="Elbow Connector 24"/>
            <p:cNvCxnSpPr>
              <a:stCxn id="4" idx="0"/>
            </p:cNvCxnSpPr>
            <p:nvPr/>
          </p:nvCxnSpPr>
          <p:spPr>
            <a:xfrm rot="16200000" flipV="1">
              <a:off x="1982748" y="3439339"/>
              <a:ext cx="366183" cy="1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endCxn id="22" idx="1"/>
            </p:cNvCxnSpPr>
            <p:nvPr/>
          </p:nvCxnSpPr>
          <p:spPr>
            <a:xfrm rot="16200000" flipV="1">
              <a:off x="1227092" y="3658190"/>
              <a:ext cx="2101672" cy="1109272"/>
            </a:xfrm>
            <a:prstGeom prst="bentConnector4">
              <a:avLst>
                <a:gd name="adj1" fmla="val -8738"/>
                <a:gd name="adj2" fmla="val 144442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5" idx="0"/>
            </p:cNvCxnSpPr>
            <p:nvPr/>
          </p:nvCxnSpPr>
          <p:spPr>
            <a:xfrm rot="16200000" flipV="1">
              <a:off x="3738361" y="3424766"/>
              <a:ext cx="395328" cy="1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endCxn id="4" idx="1"/>
            </p:cNvCxnSpPr>
            <p:nvPr/>
          </p:nvCxnSpPr>
          <p:spPr>
            <a:xfrm rot="16200000" flipV="1">
              <a:off x="1721839" y="3952130"/>
              <a:ext cx="1809396" cy="1806490"/>
            </a:xfrm>
            <a:prstGeom prst="bentConnector4">
              <a:avLst>
                <a:gd name="adj1" fmla="val -8853"/>
                <a:gd name="adj2" fmla="val 110387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 rot="16200000" flipV="1">
              <a:off x="4537673" y="2997927"/>
              <a:ext cx="788687" cy="1106891"/>
            </a:xfrm>
            <a:prstGeom prst="bentConnector2">
              <a:avLst/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23" idx="0"/>
              <a:endCxn id="6" idx="2"/>
            </p:cNvCxnSpPr>
            <p:nvPr/>
          </p:nvCxnSpPr>
          <p:spPr>
            <a:xfrm rot="16200000" flipV="1">
              <a:off x="3284344" y="5030248"/>
              <a:ext cx="307894" cy="77471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lbow Connector 80"/>
            <p:cNvCxnSpPr/>
            <p:nvPr/>
          </p:nvCxnSpPr>
          <p:spPr>
            <a:xfrm rot="16200000" flipV="1">
              <a:off x="3666765" y="4796972"/>
              <a:ext cx="1301423" cy="24774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endCxn id="7" idx="2"/>
            </p:cNvCxnSpPr>
            <p:nvPr/>
          </p:nvCxnSpPr>
          <p:spPr>
            <a:xfrm rot="5400000" flipH="1" flipV="1">
              <a:off x="4885105" y="4971198"/>
              <a:ext cx="964385" cy="23632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3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CSIT Vagrant environment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hlinkClick r:id="rId2"/>
              </a:rPr>
              <a:t>https://</a:t>
            </a:r>
            <a:r>
              <a:rPr lang="en-GB" u="sng" dirty="0" smtClean="0">
                <a:hlinkClick r:id="rId2"/>
              </a:rPr>
              <a:t>wiki.fd.io/view/CSIT/Tutorials/Vagrant</a:t>
            </a:r>
            <a:endParaRPr lang="en-GB" u="sng" dirty="0" smtClean="0"/>
          </a:p>
          <a:p>
            <a:endParaRPr lang="en-GB" dirty="0"/>
          </a:p>
        </p:txBody>
      </p:sp>
      <p:grpSp>
        <p:nvGrpSpPr>
          <p:cNvPr id="87" name="Group 86"/>
          <p:cNvGrpSpPr/>
          <p:nvPr/>
        </p:nvGrpSpPr>
        <p:grpSpPr>
          <a:xfrm>
            <a:off x="3329846" y="2555938"/>
            <a:ext cx="5602614" cy="3578729"/>
            <a:chOff x="1723291" y="3067731"/>
            <a:chExt cx="4204717" cy="2692342"/>
          </a:xfrm>
        </p:grpSpPr>
        <p:sp>
          <p:nvSpPr>
            <p:cNvPr id="4" name="Rectangle 3"/>
            <p:cNvSpPr/>
            <p:nvPr/>
          </p:nvSpPr>
          <p:spPr>
            <a:xfrm>
              <a:off x="1723292" y="3622431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DUT1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93478" y="3622431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DUT2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08385" y="4607169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TG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42915" y="3950677"/>
              <a:ext cx="885093" cy="6564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DEV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VM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4" idx="3"/>
              <a:endCxn id="5" idx="1"/>
            </p:cNvCxnSpPr>
            <p:nvPr/>
          </p:nvCxnSpPr>
          <p:spPr>
            <a:xfrm>
              <a:off x="2608385" y="3950677"/>
              <a:ext cx="885093" cy="0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2"/>
              <a:endCxn id="6" idx="1"/>
            </p:cNvCxnSpPr>
            <p:nvPr/>
          </p:nvCxnSpPr>
          <p:spPr>
            <a:xfrm>
              <a:off x="2165839" y="4278923"/>
              <a:ext cx="442546" cy="656492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6" idx="3"/>
              <a:endCxn id="5" idx="2"/>
            </p:cNvCxnSpPr>
            <p:nvPr/>
          </p:nvCxnSpPr>
          <p:spPr>
            <a:xfrm flipV="1">
              <a:off x="3493478" y="4278923"/>
              <a:ext cx="442547" cy="656492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3383866">
              <a:off x="2059767" y="4628699"/>
              <a:ext cx="6555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tg_dut1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83869" y="3911412"/>
              <a:ext cx="808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7323F"/>
                  </a:solidFill>
                  <a:latin typeface="Calibri Light"/>
                </a:rPr>
                <a:t>d</a:t>
              </a:r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ut1_dut2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8287676">
              <a:off x="3526728" y="4420072"/>
              <a:ext cx="6555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F7323F"/>
                  </a:solidFill>
                  <a:latin typeface="Calibri Light"/>
                </a:rPr>
                <a:t>tg_dut2</a:t>
              </a:r>
              <a:endParaRPr lang="en-GB" sz="1100" dirty="0" smtClean="0">
                <a:solidFill>
                  <a:srgbClr val="2B2929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23292" y="3067731"/>
              <a:ext cx="2655279" cy="18851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2B2929"/>
                  </a:solidFill>
                </a:rPr>
                <a:t>Host-only network</a:t>
              </a:r>
              <a:endParaRPr lang="en-GB" sz="1100" dirty="0">
                <a:solidFill>
                  <a:srgbClr val="2B2929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23291" y="5571555"/>
              <a:ext cx="4204717" cy="188517"/>
            </a:xfrm>
            <a:prstGeom prst="rect">
              <a:avLst/>
            </a:prstGeom>
            <a:gradFill>
              <a:gsLst>
                <a:gs pos="0">
                  <a:srgbClr val="5BB9FF"/>
                </a:gs>
                <a:gs pos="50000">
                  <a:srgbClr val="2FA6FF"/>
                </a:gs>
                <a:gs pos="100000">
                  <a:srgbClr val="0088EE"/>
                </a:gs>
              </a:gsLst>
            </a:gradFill>
            <a:ln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2B2929"/>
                  </a:solidFill>
                </a:rPr>
                <a:t>Internet (NAT)</a:t>
              </a:r>
              <a:endParaRPr lang="en-GB" sz="1100" dirty="0">
                <a:solidFill>
                  <a:srgbClr val="2B2929"/>
                </a:solidFill>
              </a:endParaRPr>
            </a:p>
          </p:txBody>
        </p:sp>
        <p:cxnSp>
          <p:nvCxnSpPr>
            <p:cNvPr id="25" name="Elbow Connector 24"/>
            <p:cNvCxnSpPr>
              <a:stCxn id="4" idx="0"/>
            </p:cNvCxnSpPr>
            <p:nvPr/>
          </p:nvCxnSpPr>
          <p:spPr>
            <a:xfrm rot="16200000" flipV="1">
              <a:off x="1982748" y="3439339"/>
              <a:ext cx="366183" cy="1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endCxn id="22" idx="1"/>
            </p:cNvCxnSpPr>
            <p:nvPr/>
          </p:nvCxnSpPr>
          <p:spPr>
            <a:xfrm rot="16200000" flipV="1">
              <a:off x="1227092" y="3658190"/>
              <a:ext cx="2101672" cy="1109272"/>
            </a:xfrm>
            <a:prstGeom prst="bentConnector4">
              <a:avLst>
                <a:gd name="adj1" fmla="val -8738"/>
                <a:gd name="adj2" fmla="val 144442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5" idx="0"/>
            </p:cNvCxnSpPr>
            <p:nvPr/>
          </p:nvCxnSpPr>
          <p:spPr>
            <a:xfrm rot="16200000" flipV="1">
              <a:off x="3738361" y="3424766"/>
              <a:ext cx="395328" cy="1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endCxn id="4" idx="1"/>
            </p:cNvCxnSpPr>
            <p:nvPr/>
          </p:nvCxnSpPr>
          <p:spPr>
            <a:xfrm rot="16200000" flipV="1">
              <a:off x="1721839" y="3952130"/>
              <a:ext cx="1809396" cy="1806490"/>
            </a:xfrm>
            <a:prstGeom prst="bentConnector4">
              <a:avLst>
                <a:gd name="adj1" fmla="val -8853"/>
                <a:gd name="adj2" fmla="val 110387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 rot="16200000" flipV="1">
              <a:off x="4537673" y="2997927"/>
              <a:ext cx="788687" cy="1106891"/>
            </a:xfrm>
            <a:prstGeom prst="bentConnector2">
              <a:avLst/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23" idx="0"/>
              <a:endCxn id="6" idx="2"/>
            </p:cNvCxnSpPr>
            <p:nvPr/>
          </p:nvCxnSpPr>
          <p:spPr>
            <a:xfrm rot="16200000" flipV="1">
              <a:off x="3284344" y="5030248"/>
              <a:ext cx="307894" cy="77471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lbow Connector 80"/>
            <p:cNvCxnSpPr/>
            <p:nvPr/>
          </p:nvCxnSpPr>
          <p:spPr>
            <a:xfrm rot="16200000" flipV="1">
              <a:off x="3666765" y="4796972"/>
              <a:ext cx="1301423" cy="24774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endCxn id="7" idx="2"/>
            </p:cNvCxnSpPr>
            <p:nvPr/>
          </p:nvCxnSpPr>
          <p:spPr>
            <a:xfrm rot="5400000" flipH="1" flipV="1">
              <a:off x="4885105" y="4971198"/>
              <a:ext cx="964385" cy="23632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2251312" y="2432441"/>
            <a:ext cx="5261212" cy="4189863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8" name="Line Callout 1 (Border and Accent Bar) 27"/>
          <p:cNvSpPr/>
          <p:nvPr/>
        </p:nvSpPr>
        <p:spPr>
          <a:xfrm>
            <a:off x="415696" y="2681229"/>
            <a:ext cx="1373998" cy="441546"/>
          </a:xfrm>
          <a:prstGeom prst="accentBorderCallout1">
            <a:avLst>
              <a:gd name="adj1" fmla="val 45542"/>
              <a:gd name="adj2" fmla="val 104361"/>
              <a:gd name="adj3" fmla="val 108881"/>
              <a:gd name="adj4" fmla="val 133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v</a:t>
            </a:r>
            <a:r>
              <a:rPr lang="en-US" dirty="0" smtClean="0">
                <a:solidFill>
                  <a:srgbClr val="FFFFFF"/>
                </a:solidFill>
              </a:rPr>
              <a:t>agrant up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hape 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994" y="32077"/>
            <a:ext cx="7985522" cy="1143000"/>
          </a:xfrm>
        </p:spPr>
        <p:txBody>
          <a:bodyPr/>
          <a:lstStyle/>
          <a:p>
            <a:r>
              <a:rPr lang="en-US" sz="3200" dirty="0"/>
              <a:t>FD.io Continuous Performance Lab (CPL)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994" y="1556132"/>
            <a:ext cx="9295120" cy="3793633"/>
          </a:xfrm>
        </p:spPr>
        <p:txBody>
          <a:bodyPr>
            <a:noAutofit/>
          </a:bodyPr>
          <a:lstStyle/>
          <a:p>
            <a:r>
              <a:rPr lang="en-US" dirty="0"/>
              <a:t>Fully </a:t>
            </a:r>
            <a:r>
              <a:rPr lang="en-US" dirty="0" smtClean="0"/>
              <a:t>automated testing infrastructure</a:t>
            </a:r>
          </a:p>
          <a:p>
            <a:pPr lvl="1"/>
            <a:r>
              <a:rPr lang="en-US" dirty="0"/>
              <a:t>Covers both programmability and data planes</a:t>
            </a:r>
          </a:p>
          <a:p>
            <a:r>
              <a:rPr lang="en-US" dirty="0"/>
              <a:t>Continuous verification of code/feature </a:t>
            </a:r>
          </a:p>
          <a:p>
            <a:pPr lvl="1"/>
            <a:r>
              <a:rPr lang="en-US" dirty="0"/>
              <a:t>Functionality and performance</a:t>
            </a:r>
          </a:p>
          <a:p>
            <a:r>
              <a:rPr lang="en-US" dirty="0" smtClean="0"/>
              <a:t>Code breakage and performance degradations identified before patch review</a:t>
            </a:r>
          </a:p>
          <a:p>
            <a:pPr lvl="1"/>
            <a:r>
              <a:rPr lang="en-US" dirty="0"/>
              <a:t>Review, commit and release resource </a:t>
            </a:r>
            <a:r>
              <a:rPr lang="en-US" dirty="0" smtClean="0"/>
              <a:t>protected</a:t>
            </a:r>
          </a:p>
          <a:p>
            <a:r>
              <a:rPr lang="en-US" dirty="0" smtClean="0"/>
              <a:t>Fully </a:t>
            </a:r>
            <a:r>
              <a:rPr lang="en-US" dirty="0"/>
              <a:t>o</a:t>
            </a:r>
            <a:r>
              <a:rPr lang="en-US" dirty="0" smtClean="0"/>
              <a:t>pen sourced test framework to be included at launch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8474936" y="315342"/>
          <a:ext cx="3495040" cy="286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86920" y="6381328"/>
            <a:ext cx="385775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/>
              <a:t>Slide from Linux Foundation FD.io Pre-Launch Event</a:t>
            </a:r>
          </a:p>
          <a:p>
            <a:r>
              <a:rPr lang="en-US" sz="1100"/>
              <a:t>Presented by DWard on 12</a:t>
            </a:r>
            <a:r>
              <a:rPr lang="en-US" sz="1100" baseline="30000"/>
              <a:t>th</a:t>
            </a:r>
            <a:r>
              <a:rPr lang="en-US" sz="1100"/>
              <a:t> January 2016 In San Jose, CA, US.</a:t>
            </a:r>
          </a:p>
        </p:txBody>
      </p:sp>
    </p:spTree>
    <p:extLst>
      <p:ext uri="{BB962C8B-B14F-4D97-AF65-F5344CB8AC3E}">
        <p14:creationId xmlns:p14="http://schemas.microsoft.com/office/powerpoint/2010/main" val="3907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1996" y="788896"/>
            <a:ext cx="5694004" cy="501636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533379" indent="-457200">
              <a:buFont typeface="+mj-lt"/>
              <a:buAutoNum type="arabicPeriod"/>
            </a:pPr>
            <a:r>
              <a:rPr lang="en-US" sz="2000" b="1"/>
              <a:t>Fully automated testing of LF</a:t>
            </a:r>
            <a:r>
              <a:rPr lang="en-US" sz="2000" b="1" baseline="30000"/>
              <a:t>(1)</a:t>
            </a:r>
            <a:r>
              <a:rPr lang="en-US" sz="2000" b="1"/>
              <a:t> FD.io</a:t>
            </a:r>
            <a:r>
              <a:rPr lang="en-US" sz="2000" b="1" baseline="30000"/>
              <a:t>(2)</a:t>
            </a:r>
            <a:r>
              <a:rPr lang="en-US" sz="2000" b="1"/>
              <a:t> systems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FD.io VPP</a:t>
            </a:r>
            <a:r>
              <a:rPr lang="en-US" sz="1800" baseline="30000"/>
              <a:t>(3)</a:t>
            </a:r>
            <a:r>
              <a:rPr lang="en-US" sz="1800"/>
              <a:t> and related sub-systems (e.g. DPDK</a:t>
            </a:r>
            <a:r>
              <a:rPr lang="en-US" sz="1800" baseline="30000"/>
              <a:t>(5)</a:t>
            </a:r>
            <a:r>
              <a:rPr lang="en-US" sz="1800"/>
              <a:t> Testpmd</a:t>
            </a:r>
            <a:r>
              <a:rPr lang="en-US" sz="1800" baseline="30000"/>
              <a:t>(6)</a:t>
            </a:r>
            <a:r>
              <a:rPr lang="en-US" sz="1800"/>
              <a:t>, Honeycomb</a:t>
            </a:r>
            <a:r>
              <a:rPr lang="en-US" sz="1800" baseline="30000"/>
              <a:t>(7)</a:t>
            </a:r>
            <a:r>
              <a:rPr lang="en-US" sz="1800"/>
              <a:t>, ...)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Functionality, performance, regression and new functions.</a:t>
            </a:r>
          </a:p>
          <a:p>
            <a:pPr marL="533379" indent="-457200">
              <a:buFont typeface="+mj-lt"/>
              <a:buAutoNum type="arabicPeriod"/>
            </a:pPr>
            <a:r>
              <a:rPr lang="en-US" sz="2000" b="1"/>
              <a:t>Functionality tests - against functional specifications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VPP data plane, network control plane, management plane.</a:t>
            </a:r>
          </a:p>
          <a:p>
            <a:pPr marL="533379" indent="-457200">
              <a:buFont typeface="+mj-lt"/>
              <a:buAutoNum type="arabicPeriod"/>
            </a:pPr>
            <a:r>
              <a:rPr lang="en-US" sz="2000" b="1"/>
              <a:t>Performance tests - limits discovery and benchmark against established reference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VPP data plane incl. non-drop-rate and partial-drop-rate packet throughput and latency.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Network control plane, management plane.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88" y="-27384"/>
            <a:ext cx="11127317" cy="975783"/>
          </a:xfrm>
        </p:spPr>
        <p:txBody>
          <a:bodyPr/>
          <a:lstStyle/>
          <a:p>
            <a:r>
              <a:rPr lang="en-US"/>
              <a:t>CSIT</a:t>
            </a:r>
            <a:r>
              <a:rPr lang="en-US" baseline="30000"/>
              <a:t>(4)</a:t>
            </a:r>
            <a:r>
              <a:rPr lang="en-US"/>
              <a:t> Project Scope</a:t>
            </a:r>
          </a:p>
        </p:txBody>
      </p:sp>
      <p:pic>
        <p:nvPicPr>
          <p:cNvPr id="4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1"/>
          <p:cNvSpPr txBox="1">
            <a:spLocks/>
          </p:cNvSpPr>
          <p:nvPr/>
        </p:nvSpPr>
        <p:spPr bwMode="auto">
          <a:xfrm>
            <a:off x="6234644" y="788896"/>
            <a:ext cx="5694004" cy="5016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  <a:noAutofit/>
          </a:bodyPr>
          <a:lstStyle>
            <a:lvl1pPr marL="374561" indent="-298382" algn="l" defTabSz="457200" rtl="0" eaLnBrk="1" fontAlgn="base" hangingPunct="1">
              <a:lnSpc>
                <a:spcPct val="95000"/>
              </a:lnSpc>
              <a:spcBef>
                <a:spcPts val="148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sz="2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677176" indent="-287799" algn="l" defTabSz="457200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Arial" charset="0"/>
                <a:cs typeface="CiscoSans ExtraLight"/>
              </a:defRPr>
            </a:lvl2pPr>
            <a:lvl3pPr marL="996719" indent="-22854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sz="2100" b="0" i="0" kern="1200">
                <a:solidFill>
                  <a:srgbClr val="676767"/>
                </a:solidFill>
                <a:latin typeface="+mn-lt"/>
                <a:ea typeface="Arial" charset="0"/>
                <a:cs typeface="CiscoSans ExtraLight"/>
              </a:defRPr>
            </a:lvl3pPr>
            <a:lvl4pPr marL="1214683" indent="-22854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sz="1900" b="0" i="0" kern="1200">
                <a:solidFill>
                  <a:srgbClr val="676767"/>
                </a:solidFill>
                <a:latin typeface="+mn-lt"/>
                <a:ea typeface="Arial" charset="0"/>
                <a:cs typeface="CiscoSans ExtraLight"/>
              </a:defRPr>
            </a:lvl4pPr>
            <a:lvl5pPr marL="1443231" indent="-224314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Arial" charset="0"/>
                <a:cs typeface="CiscoSans Ex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79" indent="-457200">
              <a:buFont typeface="+mj-lt"/>
              <a:buAutoNum type="arabicPeriod" startAt="4"/>
            </a:pPr>
            <a:r>
              <a:rPr lang="en-US" sz="2000" b="1"/>
              <a:t>Test definitions driven by FD.io VPP functionality, interfaces and performance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Uni-dimensional tests: data plane, network control plane, management plane.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Multi-dimensional tests: Use case driven.</a:t>
            </a:r>
          </a:p>
          <a:p>
            <a:pPr marL="533379" indent="-457200">
              <a:buFont typeface="+mj-lt"/>
              <a:buAutoNum type="arabicPeriod" startAt="4"/>
            </a:pPr>
            <a:r>
              <a:rPr lang="en-US" sz="2000" b="1"/>
              <a:t>Integration with LF VPP test execution environment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Performance tests execute in physical compute environment hosted by LF.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Functional tests execute in virtualized VM VIRL</a:t>
            </a:r>
            <a:r>
              <a:rPr lang="en-US" sz="1800" baseline="30000"/>
              <a:t>(9)</a:t>
            </a:r>
            <a:r>
              <a:rPr lang="en-US" sz="1800"/>
              <a:t> environment hosted by LF.</a:t>
            </a:r>
          </a:p>
          <a:p>
            <a:pPr marL="533379" indent="-457200">
              <a:buFont typeface="+mj-lt"/>
              <a:buAutoNum type="arabicPeriod" startAt="4"/>
            </a:pPr>
            <a:r>
              <a:rPr lang="en-US" sz="2000" b="1"/>
              <a:t>Integration with LF FD.io CI</a:t>
            </a:r>
            <a:r>
              <a:rPr lang="en-US" sz="2000" b="1" baseline="30000"/>
              <a:t>(8)</a:t>
            </a:r>
            <a:r>
              <a:rPr lang="en-US" sz="2000" b="1"/>
              <a:t> system including FD.io Gerrit and Jenkins</a:t>
            </a:r>
          </a:p>
          <a:p>
            <a:pPr marL="732277" lvl="1" indent="-342900">
              <a:buFont typeface="+mj-lt"/>
              <a:buAutoNum type="alphaLcPeriod"/>
            </a:pPr>
            <a:r>
              <a:rPr lang="en-US" sz="1800"/>
              <a:t>Test auto-execution triggered by VPP verify jobs, periodic CSIT jobs, and other FD.io jobs.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9456" y="5838363"/>
            <a:ext cx="4795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(1) LF - Linux Foundation.</a:t>
            </a:r>
          </a:p>
          <a:p>
            <a:r>
              <a:rPr lang="en-US" sz="1200"/>
              <a:t>(2) FD.io - Fast Data I/O - project in LF.</a:t>
            </a:r>
          </a:p>
          <a:p>
            <a:r>
              <a:rPr lang="en-US" sz="1200"/>
              <a:t>(3) VPP - Vector Packet Processing - sub-project in FD.io.</a:t>
            </a:r>
          </a:p>
          <a:p>
            <a:r>
              <a:rPr lang="en-US" sz="1200"/>
              <a:t>(4) CSIT – Continuous System Integration and Testing - sub-project in FD.io.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3279" y="5805264"/>
            <a:ext cx="4953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(5) DPDK - Data Plane Development Kit.</a:t>
            </a:r>
          </a:p>
          <a:p>
            <a:r>
              <a:rPr lang="en-US" sz="1200"/>
              <a:t>(6) Testpmd - DPDK example application for baseline DPDK testing.</a:t>
            </a:r>
          </a:p>
          <a:p>
            <a:r>
              <a:rPr lang="en-US" sz="1200"/>
              <a:t>(7) Honeycomb - Model-driven management agent for VPP - project in FD.io.</a:t>
            </a:r>
          </a:p>
          <a:p>
            <a:r>
              <a:rPr lang="en-US" sz="1200"/>
              <a:t>(8) CI - Continuous Integration.</a:t>
            </a:r>
          </a:p>
          <a:p>
            <a:r>
              <a:rPr lang="en-US" sz="1200"/>
              <a:t>(9) VIRL - Virtual Internet Routing Lab, SW platform donated by Cisco..</a:t>
            </a:r>
          </a:p>
        </p:txBody>
      </p:sp>
    </p:spTree>
    <p:extLst>
      <p:ext uri="{BB962C8B-B14F-4D97-AF65-F5344CB8AC3E}">
        <p14:creationId xmlns:p14="http://schemas.microsoft.com/office/powerpoint/2010/main" val="16629994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8000" y="1262120"/>
            <a:ext cx="12801600" cy="5418080"/>
          </a:xfrm>
        </p:spPr>
        <p:txBody>
          <a:bodyPr vert="horz" wrap="square" lIns="0" tIns="45711" rIns="0" bIns="45711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133" b="1"/>
              <a:t>What it is all about – CSIT aspirations</a:t>
            </a:r>
            <a:endParaRPr lang="en-US" sz="2133"/>
          </a:p>
          <a:p>
            <a:pPr lvl="1"/>
            <a:r>
              <a:rPr lang="en-US" sz="1867" b="1">
                <a:solidFill>
                  <a:srgbClr val="FF0000"/>
                </a:solidFill>
              </a:rPr>
              <a:t>FD</a:t>
            </a:r>
            <a:r>
              <a:rPr lang="en-US" sz="1867" b="1"/>
              <a:t>.io VPP benchmarking</a:t>
            </a:r>
          </a:p>
          <a:p>
            <a:pPr lvl="2"/>
            <a:r>
              <a:rPr lang="en-US" sz="1600"/>
              <a:t>VPP functionality per specifications (</a:t>
            </a:r>
            <a:r>
              <a:rPr lang="en-US" sz="1600" b="1">
                <a:solidFill>
                  <a:srgbClr val="C00000"/>
                </a:solidFill>
              </a:rPr>
              <a:t>RFCs</a:t>
            </a:r>
            <a:r>
              <a:rPr lang="en-US" sz="1600" b="1" baseline="30000">
                <a:solidFill>
                  <a:srgbClr val="C00000"/>
                </a:solidFill>
              </a:rPr>
              <a:t>1</a:t>
            </a:r>
            <a:r>
              <a:rPr lang="en-US" sz="1600"/>
              <a:t>)</a:t>
            </a:r>
          </a:p>
          <a:p>
            <a:pPr lvl="2"/>
            <a:r>
              <a:rPr lang="en-US" sz="1600"/>
              <a:t>VPP performance and efficiency (</a:t>
            </a:r>
            <a:r>
              <a:rPr lang="en-US" sz="1600" b="1">
                <a:solidFill>
                  <a:srgbClr val="C00000"/>
                </a:solidFill>
              </a:rPr>
              <a:t>PPS</a:t>
            </a:r>
            <a:r>
              <a:rPr lang="en-US" sz="1600" b="1" baseline="30000">
                <a:solidFill>
                  <a:srgbClr val="C00000"/>
                </a:solidFill>
              </a:rPr>
              <a:t>2</a:t>
            </a:r>
            <a:r>
              <a:rPr lang="en-US" sz="1600" b="1">
                <a:solidFill>
                  <a:srgbClr val="C00000"/>
                </a:solidFill>
              </a:rPr>
              <a:t>, CPP</a:t>
            </a:r>
            <a:r>
              <a:rPr lang="en-US" sz="1600" b="1" baseline="30000">
                <a:solidFill>
                  <a:srgbClr val="C00000"/>
                </a:solidFill>
              </a:rPr>
              <a:t>3</a:t>
            </a:r>
            <a:r>
              <a:rPr lang="en-US" sz="1600"/>
              <a:t>)</a:t>
            </a:r>
          </a:p>
          <a:p>
            <a:pPr lvl="3"/>
            <a:r>
              <a:rPr lang="en-US" sz="1400"/>
              <a:t>Network data plane - throughput Non-Drop Rate, bandwidth, PPS, packet delay</a:t>
            </a:r>
          </a:p>
          <a:p>
            <a:pPr lvl="3"/>
            <a:r>
              <a:rPr lang="en-US" sz="1400"/>
              <a:t>Network Control Plane, Management Plane Interactions (memory leaks!)</a:t>
            </a:r>
          </a:p>
          <a:p>
            <a:pPr lvl="2"/>
            <a:r>
              <a:rPr lang="en-US" sz="1600"/>
              <a:t>Performance baseline references for HW + SW stack (</a:t>
            </a:r>
            <a:r>
              <a:rPr lang="en-US" sz="1600" b="1">
                <a:solidFill>
                  <a:srgbClr val="C00000"/>
                </a:solidFill>
              </a:rPr>
              <a:t>PPS</a:t>
            </a:r>
            <a:r>
              <a:rPr lang="en-US" sz="1600" b="1" baseline="30000">
                <a:solidFill>
                  <a:srgbClr val="C00000"/>
                </a:solidFill>
              </a:rPr>
              <a:t>2</a:t>
            </a:r>
            <a:r>
              <a:rPr lang="en-US" sz="1600"/>
              <a:t>, </a:t>
            </a:r>
            <a:r>
              <a:rPr lang="en-US" sz="1600" b="1">
                <a:solidFill>
                  <a:srgbClr val="C00000"/>
                </a:solidFill>
              </a:rPr>
              <a:t>CPP</a:t>
            </a:r>
            <a:r>
              <a:rPr lang="en-US" sz="1600" b="1" baseline="30000">
                <a:solidFill>
                  <a:srgbClr val="C00000"/>
                </a:solidFill>
              </a:rPr>
              <a:t>3</a:t>
            </a: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1600"/>
          </a:p>
          <a:p>
            <a:pPr lvl="2"/>
            <a:r>
              <a:rPr lang="en-US" sz="1600"/>
              <a:t>Range of deterministic operation for HW + SW stack (</a:t>
            </a:r>
            <a:r>
              <a:rPr lang="en-US" sz="1600" b="1">
                <a:solidFill>
                  <a:schemeClr val="accent5"/>
                </a:solidFill>
              </a:rPr>
              <a:t>SLA</a:t>
            </a:r>
            <a:r>
              <a:rPr lang="en-US" sz="1600" b="1" baseline="30000">
                <a:solidFill>
                  <a:schemeClr val="accent5"/>
                </a:solidFill>
              </a:rPr>
              <a:t>4</a:t>
            </a:r>
            <a:r>
              <a:rPr lang="en-US" sz="1600"/>
              <a:t>)</a:t>
            </a:r>
          </a:p>
          <a:p>
            <a:pPr lvl="1"/>
            <a:r>
              <a:rPr lang="en-US" sz="1867" b="1"/>
              <a:t>Provide testing platform and tools to FD.io VPP dev and usr community</a:t>
            </a:r>
          </a:p>
          <a:p>
            <a:pPr lvl="2"/>
            <a:r>
              <a:rPr lang="en-US" sz="1567"/>
              <a:t>Automated functional and performance tests</a:t>
            </a:r>
          </a:p>
          <a:p>
            <a:pPr lvl="2"/>
            <a:r>
              <a:rPr lang="en-US" sz="1567"/>
              <a:t>Automated telemetry feedback with </a:t>
            </a:r>
            <a:r>
              <a:rPr lang="en-US" sz="1567" b="1">
                <a:solidFill>
                  <a:srgbClr val="C00000"/>
                </a:solidFill>
              </a:rPr>
              <a:t>conformance</a:t>
            </a:r>
            <a:r>
              <a:rPr lang="en-US" sz="1567"/>
              <a:t>, </a:t>
            </a:r>
            <a:r>
              <a:rPr lang="en-US" sz="1567" b="1">
                <a:solidFill>
                  <a:srgbClr val="C00000"/>
                </a:solidFill>
              </a:rPr>
              <a:t>performance</a:t>
            </a:r>
            <a:r>
              <a:rPr lang="en-US" sz="1567"/>
              <a:t> and </a:t>
            </a:r>
            <a:r>
              <a:rPr lang="en-US" sz="1567" b="1">
                <a:solidFill>
                  <a:srgbClr val="C00000"/>
                </a:solidFill>
              </a:rPr>
              <a:t>efficiency</a:t>
            </a:r>
            <a:r>
              <a:rPr lang="en-US" sz="1567"/>
              <a:t> metrics</a:t>
            </a:r>
          </a:p>
          <a:p>
            <a:pPr lvl="1"/>
            <a:r>
              <a:rPr lang="en-US" sz="1867" b="1"/>
              <a:t>Help to drive good practice and engineering discipline into FD.io dev community</a:t>
            </a:r>
          </a:p>
          <a:p>
            <a:pPr lvl="2"/>
            <a:r>
              <a:rPr lang="en-US" sz="1600"/>
              <a:t>Drive innovative optimizations into the source code – verify they work</a:t>
            </a:r>
          </a:p>
          <a:p>
            <a:pPr lvl="2"/>
            <a:r>
              <a:rPr lang="en-US" sz="1600"/>
              <a:t>Enable innovative functional, performance and efficiency additions &amp; extensions</a:t>
            </a:r>
          </a:p>
          <a:p>
            <a:pPr lvl="2"/>
            <a:r>
              <a:rPr lang="en-US" sz="1600"/>
              <a:t>Make progress faster</a:t>
            </a:r>
          </a:p>
          <a:p>
            <a:pPr lvl="2"/>
            <a:r>
              <a:rPr lang="en-US" sz="1600"/>
              <a:t>Prevent unnecessary code “harm”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88" y="76202"/>
            <a:ext cx="11127317" cy="975783"/>
          </a:xfrm>
        </p:spPr>
        <p:txBody>
          <a:bodyPr/>
          <a:lstStyle/>
          <a:p>
            <a:r>
              <a:rPr lang="en-US" sz="3733" b="1">
                <a:solidFill>
                  <a:srgbClr val="FF0000"/>
                </a:solidFill>
              </a:rPr>
              <a:t>FD</a:t>
            </a:r>
            <a:r>
              <a:rPr lang="en-US" sz="3733"/>
              <a:t>.io Continuous Performance Lab</a:t>
            </a:r>
            <a:br>
              <a:rPr lang="en-US" sz="3733"/>
            </a:br>
            <a:r>
              <a:rPr lang="en-US" sz="2400"/>
              <a:t>a.k.a. The </a:t>
            </a:r>
            <a:r>
              <a:rPr lang="en-US" sz="2400" b="1">
                <a:solidFill>
                  <a:srgbClr val="C00000"/>
                </a:solidFill>
              </a:rPr>
              <a:t>CSIT</a:t>
            </a:r>
            <a:r>
              <a:rPr lang="en-US" sz="2400"/>
              <a:t> Project (</a:t>
            </a:r>
            <a:r>
              <a:rPr lang="en-US" sz="2400" b="1">
                <a:solidFill>
                  <a:srgbClr val="C00000"/>
                </a:solidFill>
              </a:rPr>
              <a:t>C</a:t>
            </a:r>
            <a:r>
              <a:rPr lang="en-US" sz="2400"/>
              <a:t>ontinuous </a:t>
            </a:r>
            <a:r>
              <a:rPr lang="en-US" sz="2400" b="1">
                <a:solidFill>
                  <a:srgbClr val="C00000"/>
                </a:solidFill>
              </a:rPr>
              <a:t>S</a:t>
            </a:r>
            <a:r>
              <a:rPr lang="en-US" sz="2400"/>
              <a:t>ystem </a:t>
            </a:r>
            <a:r>
              <a:rPr lang="en-US" sz="2400" b="1">
                <a:solidFill>
                  <a:srgbClr val="C00000"/>
                </a:solidFill>
              </a:rPr>
              <a:t>I</a:t>
            </a:r>
            <a:r>
              <a:rPr lang="en-US" sz="2400"/>
              <a:t>ntegration and </a:t>
            </a:r>
            <a:r>
              <a:rPr lang="en-US" sz="2400" b="1">
                <a:solidFill>
                  <a:srgbClr val="C00000"/>
                </a:solidFill>
              </a:rPr>
              <a:t>T</a:t>
            </a:r>
            <a:r>
              <a:rPr lang="en-US" sz="2400"/>
              <a:t>esting)</a:t>
            </a:r>
            <a:endParaRPr lang="en-US" sz="3733"/>
          </a:p>
        </p:txBody>
      </p:sp>
      <p:sp>
        <p:nvSpPr>
          <p:cNvPr id="7" name="TextBox 6"/>
          <p:cNvSpPr txBox="1"/>
          <p:nvPr/>
        </p:nvSpPr>
        <p:spPr>
          <a:xfrm>
            <a:off x="6586862" y="5633762"/>
            <a:ext cx="421006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Legend:</a:t>
            </a:r>
          </a:p>
          <a:p>
            <a:r>
              <a:rPr lang="en-US" sz="1200" baseline="30000"/>
              <a:t>1</a:t>
            </a:r>
            <a:r>
              <a:rPr lang="en-US" sz="1200"/>
              <a:t> RFC – Request For Comments – IETF Specs basically</a:t>
            </a:r>
            <a:endParaRPr lang="en-US" sz="1200" baseline="30000"/>
          </a:p>
          <a:p>
            <a:r>
              <a:rPr lang="en-US" sz="1200" baseline="30000"/>
              <a:t>2</a:t>
            </a:r>
            <a:r>
              <a:rPr lang="en-US" sz="1200"/>
              <a:t> PPS – Packets Per Second</a:t>
            </a:r>
            <a:endParaRPr lang="en-US" sz="1200" baseline="30000"/>
          </a:p>
          <a:p>
            <a:r>
              <a:rPr lang="en-US" sz="1200" baseline="30000"/>
              <a:t>3</a:t>
            </a:r>
            <a:r>
              <a:rPr lang="en-US" sz="1200"/>
              <a:t> CPP – Cycles Per Packet (metric of packet processing efficiency)</a:t>
            </a:r>
          </a:p>
          <a:p>
            <a:r>
              <a:rPr lang="en-US" sz="1200" baseline="30000"/>
              <a:t>4</a:t>
            </a:r>
            <a:r>
              <a:rPr lang="en-US" sz="1200"/>
              <a:t> SLA – Service Level Agreement</a:t>
            </a:r>
          </a:p>
        </p:txBody>
      </p:sp>
      <p:pic>
        <p:nvPicPr>
          <p:cNvPr id="6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771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3463"/>
            <a:ext cx="12192000" cy="4791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688" y="-171400"/>
            <a:ext cx="11127317" cy="975783"/>
          </a:xfrm>
        </p:spPr>
        <p:txBody>
          <a:bodyPr/>
          <a:lstStyle/>
          <a:p>
            <a:r>
              <a:rPr lang="en-US"/>
              <a:t>CSIT Project wiki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214" y="6278809"/>
            <a:ext cx="369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hlinkClick r:id="rId4"/>
              </a:rPr>
              <a:t>https://wiki.fd.io/view/CSIT</a:t>
            </a:r>
            <a:r>
              <a:rPr lang="en-US" sz="2400"/>
              <a:t> </a:t>
            </a:r>
          </a:p>
        </p:txBody>
      </p:sp>
      <p:pic>
        <p:nvPicPr>
          <p:cNvPr id="6" name="Shape 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3463"/>
            <a:ext cx="12192000" cy="50598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60496" y="804383"/>
            <a:ext cx="1512168" cy="464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8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6311860"/>
            <a:ext cx="7010400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223"/>
            <a:endParaRPr lang="en-US" sz="933">
              <a:solidFill>
                <a:srgbClr val="67676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96688" y="762669"/>
            <a:ext cx="7848872" cy="47545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/>
              <a:t>They are just </a:t>
            </a:r>
            <a:r>
              <a:rPr lang="en-US" sz="1800" b="1" dirty="0">
                <a:solidFill>
                  <a:srgbClr val="C00000"/>
                </a:solidFill>
              </a:rPr>
              <a:t>a little BIT different</a:t>
            </a:r>
          </a:p>
          <a:p>
            <a:pPr lvl="1"/>
            <a:r>
              <a:rPr lang="en-US" sz="1400" dirty="0"/>
              <a:t>They are all about processing packets</a:t>
            </a:r>
          </a:p>
          <a:p>
            <a:pPr lvl="1"/>
            <a:r>
              <a:rPr lang="en-US" sz="1400" dirty="0"/>
              <a:t>At 10GE, 64B frames can arrive at 14.88Mfps – that’s </a:t>
            </a:r>
            <a:r>
              <a:rPr lang="en-US" sz="1400" dirty="0">
                <a:solidFill>
                  <a:srgbClr val="C00000"/>
                </a:solidFill>
              </a:rPr>
              <a:t>67nsec per frame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With 2GHz CPU core each clock cycle is 0.5nsec – that’s </a:t>
            </a:r>
            <a:r>
              <a:rPr lang="en-US" sz="1400" dirty="0">
                <a:solidFill>
                  <a:srgbClr val="C00000"/>
                </a:solidFill>
              </a:rPr>
              <a:t>134 clock cycles per frame</a:t>
            </a:r>
            <a:r>
              <a:rPr lang="en-US" sz="1400" dirty="0"/>
              <a:t>.</a:t>
            </a:r>
          </a:p>
          <a:p>
            <a:pPr lvl="1"/>
            <a:r>
              <a:rPr lang="en-US" sz="1400" dirty="0">
                <a:solidFill>
                  <a:srgbClr val="C00000"/>
                </a:solidFill>
              </a:rPr>
              <a:t>BUT it takes ~70nsec </a:t>
            </a:r>
            <a:r>
              <a:rPr lang="en-US" sz="1400" dirty="0"/>
              <a:t>to access memory – not much time to do work if waiting for memory access.</a:t>
            </a:r>
          </a:p>
          <a:p>
            <a:pPr marL="374561" lvl="1" indent="-298382">
              <a:spcBef>
                <a:spcPts val="1480"/>
              </a:spcBef>
            </a:pPr>
            <a:r>
              <a:rPr lang="en-US" sz="1800" b="1" dirty="0">
                <a:solidFill>
                  <a:schemeClr val="accent4"/>
                </a:solidFill>
              </a:rPr>
              <a:t>Efficiency of dealing with packets </a:t>
            </a:r>
            <a:r>
              <a:rPr lang="en-US" sz="1800" b="1" dirty="0"/>
              <a:t>within the computer is essential </a:t>
            </a:r>
          </a:p>
          <a:p>
            <a:pPr lvl="1"/>
            <a:r>
              <a:rPr lang="en-US" sz="1400" dirty="0"/>
              <a:t>Moving packets:</a:t>
            </a:r>
          </a:p>
          <a:p>
            <a:pPr lvl="2"/>
            <a:r>
              <a:rPr lang="en-US" sz="1200" dirty="0"/>
              <a:t>Packets arrive on physical interfaces (NICs) and virtual interfaces (VNFs) - need </a:t>
            </a:r>
            <a:r>
              <a:rPr lang="en-US" sz="1200" dirty="0">
                <a:solidFill>
                  <a:schemeClr val="accent4"/>
                </a:solidFill>
              </a:rPr>
              <a:t>CPU optimized drivers </a:t>
            </a:r>
            <a:r>
              <a:rPr lang="en-US" sz="1200" dirty="0"/>
              <a:t>for both.</a:t>
            </a:r>
          </a:p>
          <a:p>
            <a:pPr lvl="2"/>
            <a:r>
              <a:rPr lang="en-US" sz="1200" dirty="0"/>
              <a:t>Drivers and buffer management software must not rely on memory access – see time budget above.</a:t>
            </a:r>
          </a:p>
          <a:p>
            <a:pPr lvl="1"/>
            <a:r>
              <a:rPr lang="en-US" sz="1400" dirty="0"/>
              <a:t>Processing packets:</a:t>
            </a:r>
          </a:p>
          <a:p>
            <a:pPr lvl="2"/>
            <a:r>
              <a:rPr lang="en-US" sz="1200" dirty="0"/>
              <a:t>Header manipulation, </a:t>
            </a:r>
            <a:r>
              <a:rPr lang="en-US" sz="1200" dirty="0" err="1"/>
              <a:t>encaps</a:t>
            </a:r>
            <a:r>
              <a:rPr lang="en-US" sz="1200" dirty="0"/>
              <a:t>/</a:t>
            </a:r>
            <a:r>
              <a:rPr lang="en-US" sz="1200" dirty="0" err="1"/>
              <a:t>decaps</a:t>
            </a:r>
            <a:r>
              <a:rPr lang="en-US" sz="1200" dirty="0"/>
              <a:t>, lookups, classifiers, counters.</a:t>
            </a:r>
          </a:p>
          <a:p>
            <a:pPr lvl="2"/>
            <a:r>
              <a:rPr lang="en-US" sz="1200" dirty="0"/>
              <a:t>Need </a:t>
            </a:r>
            <a:r>
              <a:rPr lang="en-US" sz="1200" dirty="0">
                <a:solidFill>
                  <a:schemeClr val="accent4"/>
                </a:solidFill>
              </a:rPr>
              <a:t>packet processing optimized for CPU platforms</a:t>
            </a:r>
          </a:p>
          <a:p>
            <a:r>
              <a:rPr lang="en-US" sz="1800" b="1" dirty="0"/>
              <a:t>CONCLUSION - Need to pay attention to </a:t>
            </a:r>
            <a:r>
              <a:rPr lang="en-US" sz="1800" b="1" dirty="0">
                <a:solidFill>
                  <a:schemeClr val="accent4"/>
                </a:solidFill>
              </a:rPr>
              <a:t>Computer efficiency </a:t>
            </a:r>
            <a:r>
              <a:rPr lang="en-US" sz="1800" b="1" dirty="0">
                <a:solidFill>
                  <a:srgbClr val="797979"/>
                </a:solidFill>
              </a:rPr>
              <a:t>for Network workloads</a:t>
            </a:r>
            <a:endParaRPr lang="en-US" sz="1400" dirty="0"/>
          </a:p>
          <a:p>
            <a:pPr lvl="1"/>
            <a:r>
              <a:rPr lang="en-US" sz="1400" dirty="0"/>
              <a:t>Computer efficiency for x86-64 = close to </a:t>
            </a:r>
            <a:r>
              <a:rPr lang="en-US" sz="1400" dirty="0">
                <a:solidFill>
                  <a:schemeClr val="accent4"/>
                </a:solidFill>
              </a:rPr>
              <a:t>optimal use of x86-64 </a:t>
            </a:r>
            <a:r>
              <a:rPr lang="en-US" sz="1400" dirty="0" err="1">
                <a:solidFill>
                  <a:schemeClr val="accent4"/>
                </a:solidFill>
              </a:rPr>
              <a:t>uarchitectures</a:t>
            </a:r>
            <a:r>
              <a:rPr lang="en-US" sz="1400" dirty="0">
                <a:solidFill>
                  <a:schemeClr val="accent4"/>
                </a:solidFill>
              </a:rPr>
              <a:t>: core and </a:t>
            </a:r>
            <a:r>
              <a:rPr lang="en-US" sz="1400" dirty="0" err="1">
                <a:solidFill>
                  <a:schemeClr val="accent4"/>
                </a:solidFill>
              </a:rPr>
              <a:t>uncore</a:t>
            </a:r>
            <a:r>
              <a:rPr lang="en-US" sz="1400" dirty="0">
                <a:solidFill>
                  <a:schemeClr val="accent4"/>
                </a:solidFill>
              </a:rPr>
              <a:t> resources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83432" y="-99392"/>
            <a:ext cx="11126787" cy="976312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Network</a:t>
            </a:r>
            <a:r>
              <a:rPr lang="en-US"/>
              <a:t> Workloads vs. </a:t>
            </a:r>
            <a:r>
              <a:rPr lang="en-US">
                <a:solidFill>
                  <a:schemeClr val="accent4"/>
                </a:solidFill>
              </a:rPr>
              <a:t>Compute </a:t>
            </a:r>
            <a:r>
              <a:rPr lang="en-US"/>
              <a:t>Workloads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9376" y="6070601"/>
            <a:ext cx="864096" cy="5987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8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741" y="1556792"/>
            <a:ext cx="4444923" cy="32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9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88" y="-171400"/>
            <a:ext cx="11127317" cy="975783"/>
          </a:xfrm>
        </p:spPr>
        <p:txBody>
          <a:bodyPr>
            <a:normAutofit/>
          </a:bodyPr>
          <a:lstStyle/>
          <a:p>
            <a:r>
              <a:rPr lang="en-US"/>
              <a:t>How does CSIT system see VPP code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5360" y="836712"/>
            <a:ext cx="11036459" cy="4224280"/>
          </a:xfrm>
        </p:spPr>
        <p:txBody>
          <a:bodyPr/>
          <a:lstStyle/>
          <a:p>
            <a:r>
              <a:rPr lang="en-US" b="1"/>
              <a:t>A black box</a:t>
            </a:r>
          </a:p>
          <a:p>
            <a:pPr lvl="1"/>
            <a:r>
              <a:rPr lang="en-US"/>
              <a:t>Test against: functional specifications (RFCs), reference performance (PPS), reference efficiency (CPP), and then also discover NDR and PDR (PPS, CPP).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A white box</a:t>
            </a:r>
          </a:p>
          <a:p>
            <a:pPr lvl="1"/>
            <a:r>
              <a:rPr lang="en-US"/>
              <a:t>Test the paths thru VPP graph nodes</a:t>
            </a:r>
          </a:p>
          <a:p>
            <a:pPr lvl="2"/>
            <a:r>
              <a:rPr lang="en-US"/>
              <a:t>Leverage VPP CPP telemetry</a:t>
            </a:r>
          </a:p>
          <a:p>
            <a:pPr lvl="2"/>
            <a:endParaRPr lang="en-US"/>
          </a:p>
          <a:p>
            <a:pPr lvl="1"/>
            <a:r>
              <a:rPr lang="en-US"/>
              <a:t>Example - testing use cases</a:t>
            </a:r>
          </a:p>
          <a:p>
            <a:pPr lvl="2"/>
            <a:r>
              <a:rPr lang="en-US"/>
              <a:t>E.g. VPP IP4-over-IP6 softwire MAP implementation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196" y="4725101"/>
            <a:ext cx="3223134" cy="20072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7248128" y="537317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248128" y="3717032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195" y="2636912"/>
            <a:ext cx="3226429" cy="187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Shape 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52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CSIT - Where We Got So Far </a:t>
            </a:r>
            <a:r>
              <a:rPr lang="is-IS"/>
              <a:t>…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CSIT Latest Report – CSIT rls1701</a:t>
            </a:r>
            <a:endParaRPr lang="en-US" sz="2400">
              <a:hlinkClick r:id="rId2"/>
            </a:endParaRPr>
          </a:p>
          <a:p>
            <a:pPr lvl="1"/>
            <a:r>
              <a:rPr lang="en-US" sz="2133">
                <a:hlinkClick r:id="rId2"/>
              </a:rPr>
              <a:t>http://docs.fd.io</a:t>
            </a:r>
            <a:endParaRPr lang="en-US" sz="2133"/>
          </a:p>
          <a:p>
            <a:endParaRPr lang="en-US" sz="2400"/>
          </a:p>
          <a:p>
            <a:endParaRPr lang="en-US" sz="2000"/>
          </a:p>
        </p:txBody>
      </p:sp>
      <p:pic>
        <p:nvPicPr>
          <p:cNvPr id="5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5933405"/>
            <a:ext cx="792088" cy="86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21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FD.io">
      <a:dk1>
        <a:srgbClr val="2B2929"/>
      </a:dk1>
      <a:lt1>
        <a:srgbClr val="FFFFFF"/>
      </a:lt1>
      <a:dk2>
        <a:srgbClr val="F7323F"/>
      </a:dk2>
      <a:lt2>
        <a:srgbClr val="FFFFFF"/>
      </a:lt2>
      <a:accent1>
        <a:srgbClr val="F7323F"/>
      </a:accent1>
      <a:accent2>
        <a:srgbClr val="3A3838"/>
      </a:accent2>
      <a:accent3>
        <a:srgbClr val="F7323F"/>
      </a:accent3>
      <a:accent4>
        <a:srgbClr val="3A3838"/>
      </a:accent4>
      <a:accent5>
        <a:srgbClr val="F7323F"/>
      </a:accent5>
      <a:accent6>
        <a:srgbClr val="3A3838"/>
      </a:accent6>
      <a:hlink>
        <a:srgbClr val="26CAD3"/>
      </a:hlink>
      <a:folHlink>
        <a:srgbClr val="26CAD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FCP_PowerPoint_WS">
  <a:themeElements>
    <a:clrScheme name="Linux Foundation PPT Palette">
      <a:dk1>
        <a:sysClr val="windowText" lastClr="000000"/>
      </a:dk1>
      <a:lt1>
        <a:sysClr val="window" lastClr="FFFFFF"/>
      </a:lt1>
      <a:dk2>
        <a:srgbClr val="272727"/>
      </a:dk2>
      <a:lt2>
        <a:srgbClr val="DDDEDD"/>
      </a:lt2>
      <a:accent1>
        <a:srgbClr val="0D2957"/>
      </a:accent1>
      <a:accent2>
        <a:srgbClr val="008CEA"/>
      </a:accent2>
      <a:accent3>
        <a:srgbClr val="2B8934"/>
      </a:accent3>
      <a:accent4>
        <a:srgbClr val="E46200"/>
      </a:accent4>
      <a:accent5>
        <a:srgbClr val="B5190C"/>
      </a:accent5>
      <a:accent6>
        <a:srgbClr val="5F1185"/>
      </a:accent6>
      <a:hlink>
        <a:srgbClr val="2E77D7"/>
      </a:hlink>
      <a:folHlink>
        <a:srgbClr val="0D295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d.i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d.i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Blank Black">
  <a:themeElements>
    <a:clrScheme name="Custom 6">
      <a:dk1>
        <a:srgbClr val="26BBD5"/>
      </a:dk1>
      <a:lt1>
        <a:srgbClr val="FFFFFF"/>
      </a:lt1>
      <a:dk2>
        <a:srgbClr val="CDDF77"/>
      </a:dk2>
      <a:lt2>
        <a:srgbClr val="0A5D8F"/>
      </a:lt2>
      <a:accent1>
        <a:srgbClr val="0096D6"/>
      </a:accent1>
      <a:accent2>
        <a:srgbClr val="FB9F46"/>
      </a:accent2>
      <a:accent3>
        <a:srgbClr val="ABDFF0"/>
      </a:accent3>
      <a:accent4>
        <a:srgbClr val="104657"/>
      </a:accent4>
      <a:accent5>
        <a:srgbClr val="B7D333"/>
      </a:accent5>
      <a:accent6>
        <a:srgbClr val="D30156"/>
      </a:accent6>
      <a:hlink>
        <a:srgbClr val="3CBADC"/>
      </a:hlink>
      <a:folHlink>
        <a:srgbClr val="818386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FD.io">
      <a:dk1>
        <a:srgbClr val="2B2929"/>
      </a:dk1>
      <a:lt1>
        <a:srgbClr val="FFFFFF"/>
      </a:lt1>
      <a:dk2>
        <a:srgbClr val="F7323F"/>
      </a:dk2>
      <a:lt2>
        <a:srgbClr val="FFFFFF"/>
      </a:lt2>
      <a:accent1>
        <a:srgbClr val="F7323F"/>
      </a:accent1>
      <a:accent2>
        <a:srgbClr val="3A3838"/>
      </a:accent2>
      <a:accent3>
        <a:srgbClr val="F7323F"/>
      </a:accent3>
      <a:accent4>
        <a:srgbClr val="3A3838"/>
      </a:accent4>
      <a:accent5>
        <a:srgbClr val="F7323F"/>
      </a:accent5>
      <a:accent6>
        <a:srgbClr val="3A3838"/>
      </a:accent6>
      <a:hlink>
        <a:srgbClr val="26CAD3"/>
      </a:hlink>
      <a:folHlink>
        <a:srgbClr val="26CAD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FD.io">
      <a:dk1>
        <a:srgbClr val="2B2929"/>
      </a:dk1>
      <a:lt1>
        <a:srgbClr val="FFFFFF"/>
      </a:lt1>
      <a:dk2>
        <a:srgbClr val="F7323F"/>
      </a:dk2>
      <a:lt2>
        <a:srgbClr val="FFFFFF"/>
      </a:lt2>
      <a:accent1>
        <a:srgbClr val="F7323F"/>
      </a:accent1>
      <a:accent2>
        <a:srgbClr val="3A3838"/>
      </a:accent2>
      <a:accent3>
        <a:srgbClr val="F7323F"/>
      </a:accent3>
      <a:accent4>
        <a:srgbClr val="3A3838"/>
      </a:accent4>
      <a:accent5>
        <a:srgbClr val="F7323F"/>
      </a:accent5>
      <a:accent6>
        <a:srgbClr val="3A3838"/>
      </a:accent6>
      <a:hlink>
        <a:srgbClr val="26CAD3"/>
      </a:hlink>
      <a:folHlink>
        <a:srgbClr val="26CAD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1519</Words>
  <Application>Microsoft Macintosh PowerPoint</Application>
  <PresentationFormat>Widescreen</PresentationFormat>
  <Paragraphs>290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Arial Narrow</vt:lpstr>
      <vt:lpstr>Calibri</vt:lpstr>
      <vt:lpstr>Calibri Light</vt:lpstr>
      <vt:lpstr>CiscoSans</vt:lpstr>
      <vt:lpstr>CiscoSans ExtraLight</vt:lpstr>
      <vt:lpstr>CiscoSans Thin</vt:lpstr>
      <vt:lpstr>CiscoSansTT ExtraLight</vt:lpstr>
      <vt:lpstr>CiscoSansTT Light</vt:lpstr>
      <vt:lpstr>Courier New</vt:lpstr>
      <vt:lpstr>Helvetica Neue Light</vt:lpstr>
      <vt:lpstr>Lucida Grande</vt:lpstr>
      <vt:lpstr>ＭＳ Ｐゴシック</vt:lpstr>
      <vt:lpstr>Questrial</vt:lpstr>
      <vt:lpstr>Wingdings</vt:lpstr>
      <vt:lpstr>Arial</vt:lpstr>
      <vt:lpstr>Office Theme</vt:lpstr>
      <vt:lpstr>LFCP_PowerPoint_WS</vt:lpstr>
      <vt:lpstr>fd.io</vt:lpstr>
      <vt:lpstr>1_fd.io</vt:lpstr>
      <vt:lpstr>1_Blue theme 2014 16x9</vt:lpstr>
      <vt:lpstr>Blank Black</vt:lpstr>
      <vt:lpstr>2_Blue theme 2014 16x9</vt:lpstr>
      <vt:lpstr>5_Office Theme</vt:lpstr>
      <vt:lpstr>2_Office Theme</vt:lpstr>
      <vt:lpstr>1_Office Theme</vt:lpstr>
      <vt:lpstr>PowerPoint Presentation</vt:lpstr>
      <vt:lpstr>FD.io CSIT  Readout</vt:lpstr>
      <vt:lpstr>FD.io Continuous Performance Lab (CPL)</vt:lpstr>
      <vt:lpstr>CSIT(4) Project Scope</vt:lpstr>
      <vt:lpstr>FD.io Continuous Performance Lab a.k.a. The CSIT Project (Continuous System Integration and Testing)</vt:lpstr>
      <vt:lpstr>CSIT Project wiki</vt:lpstr>
      <vt:lpstr>Network Workloads vs. Compute Workloads</vt:lpstr>
      <vt:lpstr>How does CSIT system see VPP code</vt:lpstr>
      <vt:lpstr>CSIT - Where We Got So Far …</vt:lpstr>
      <vt:lpstr>CSIT - Where We Want To Go …          (1/2)</vt:lpstr>
      <vt:lpstr>CSIT - Where We Want To Go …          (2/2)</vt:lpstr>
      <vt:lpstr>Network system performance – reference network device benchmarking specs </vt:lpstr>
      <vt:lpstr>CSIT Latest Report – CSIT rls1701</vt:lpstr>
      <vt:lpstr>FD.io CSIT  Readout</vt:lpstr>
      <vt:lpstr>Evolution of Programmable Networking</vt:lpstr>
      <vt:lpstr>FD.io - Fast Data input/output – for Internet Packets and Services</vt:lpstr>
      <vt:lpstr>Introducing Vector Packet Processor - VPP</vt:lpstr>
      <vt:lpstr>What’s makes it fast – the secret… Is actually not a  secret at all – tricks of the trade well known e.g. see DPDK.</vt:lpstr>
      <vt:lpstr>CSIT Platform System Design in a Nutshell</vt:lpstr>
      <vt:lpstr>CSIT Vagrant environment</vt:lpstr>
      <vt:lpstr>CSIT Vagrant environment</vt:lpstr>
      <vt:lpstr>Q&amp;A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FD.io Continuous Performance Lab a.k.a. The CSIT Project (Continuous System Integration and Testing)</dc:title>
  <dc:creator>Microsoft Office User</dc:creator>
  <cp:lastModifiedBy>Maciek</cp:lastModifiedBy>
  <cp:revision>178</cp:revision>
  <cp:lastPrinted>2016-04-07T17:57:53Z</cp:lastPrinted>
  <dcterms:created xsi:type="dcterms:W3CDTF">2016-03-17T11:49:36Z</dcterms:created>
  <dcterms:modified xsi:type="dcterms:W3CDTF">2017-02-01T14:39:28Z</dcterms:modified>
</cp:coreProperties>
</file>