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488" r:id="rId2"/>
    <p:sldId id="422" r:id="rId3"/>
    <p:sldId id="531" r:id="rId4"/>
    <p:sldId id="532" r:id="rId5"/>
    <p:sldId id="533" r:id="rId6"/>
    <p:sldId id="554" r:id="rId7"/>
    <p:sldId id="534" r:id="rId8"/>
    <p:sldId id="556" r:id="rId9"/>
    <p:sldId id="538" r:id="rId10"/>
    <p:sldId id="551" r:id="rId11"/>
    <p:sldId id="513" r:id="rId12"/>
    <p:sldId id="500" r:id="rId13"/>
    <p:sldId id="564" r:id="rId14"/>
    <p:sldId id="515" r:id="rId15"/>
    <p:sldId id="550" r:id="rId16"/>
    <p:sldId id="559" r:id="rId17"/>
    <p:sldId id="547" r:id="rId18"/>
    <p:sldId id="548" r:id="rId19"/>
    <p:sldId id="526" r:id="rId20"/>
    <p:sldId id="498" r:id="rId21"/>
    <p:sldId id="521" r:id="rId22"/>
    <p:sldId id="457" r:id="rId23"/>
    <p:sldId id="530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727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0101"/>
    <a:srgbClr val="017F00"/>
    <a:srgbClr val="818181"/>
    <a:srgbClr val="E74953"/>
    <a:srgbClr val="FFFFFF"/>
    <a:srgbClr val="676767"/>
    <a:srgbClr val="000000"/>
    <a:srgbClr val="70AE46"/>
    <a:srgbClr val="00D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6" autoAdjust="0"/>
    <p:restoredTop sz="93622" autoAdjust="0"/>
  </p:normalViewPr>
  <p:slideViewPr>
    <p:cSldViewPr>
      <p:cViewPr varScale="1">
        <p:scale>
          <a:sx n="140" d="100"/>
          <a:sy n="140" d="100"/>
        </p:scale>
        <p:origin x="544" y="192"/>
      </p:cViewPr>
      <p:guideLst>
        <p:guide pos="3817"/>
        <p:guide orient="horz" pos="2727"/>
        <p:guide orient="horz" pos="777"/>
        <p:guide orient="horz" pos="2047"/>
      </p:guideLst>
    </p:cSldViewPr>
  </p:slideViewPr>
  <p:outlineViewPr>
    <p:cViewPr>
      <p:scale>
        <a:sx n="33" d="100"/>
        <a:sy n="33" d="100"/>
      </p:scale>
      <p:origin x="0" y="-20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rkinsell\Desktop\FD.io\Kubecon%20Europe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 dirty="0" smtClean="0">
                <a:effectLst/>
              </a:rPr>
              <a:t>1T/1C x520 Packet Throughput Tests *</a:t>
            </a:r>
            <a:endParaRPr lang="en-I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17.07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Sheet1!$B$9:$G$10</c:f>
              <c:strCache>
                <c:ptCount val="6"/>
                <c:pt idx="0">
                  <c:v>10ge2p1x520-eth-l2xcbase-testpmd</c:v>
                </c:pt>
                <c:pt idx="1">
                  <c:v>10ge2p1x520-ethip4-ip4base-l3fwd</c:v>
                </c:pt>
                <c:pt idx="2">
                  <c:v>10ge2p1x520-eth-l2xcbase</c:v>
                </c:pt>
                <c:pt idx="3">
                  <c:v>10ge2p1x520-eth-l2bdbasemaclrn</c:v>
                </c:pt>
                <c:pt idx="4">
                  <c:v>10ge2p1x520-ethip4-ip4base</c:v>
                </c:pt>
                <c:pt idx="5">
                  <c:v>10ge2p1x520-ethip4-ip4scale2m</c:v>
                </c:pt>
              </c:strCache>
              <c:extLst/>
            </c:strRef>
          </c:cat>
          <c:val>
            <c:numRef>
              <c:f>Sheet1!$B$11:$G$11</c:f>
              <c:numCache>
                <c:formatCode>0.00</c:formatCode>
                <c:ptCount val="6"/>
                <c:pt idx="0">
                  <c:v>23.526189875</c:v>
                </c:pt>
                <c:pt idx="1">
                  <c:v>8.05238075</c:v>
                </c:pt>
                <c:pt idx="2">
                  <c:v>14.749999625</c:v>
                </c:pt>
                <c:pt idx="3">
                  <c:v>10.82380925</c:v>
                </c:pt>
                <c:pt idx="4">
                  <c:v>11.74761875</c:v>
                </c:pt>
                <c:pt idx="5">
                  <c:v>9.207142625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17.10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Sheet1!$B$9:$G$10</c:f>
              <c:strCache>
                <c:ptCount val="6"/>
                <c:pt idx="0">
                  <c:v>10ge2p1x520-eth-l2xcbase-testpmd</c:v>
                </c:pt>
                <c:pt idx="1">
                  <c:v>10ge2p1x520-ethip4-ip4base-l3fwd</c:v>
                </c:pt>
                <c:pt idx="2">
                  <c:v>10ge2p1x520-eth-l2xcbase</c:v>
                </c:pt>
                <c:pt idx="3">
                  <c:v>10ge2p1x520-eth-l2bdbasemaclrn</c:v>
                </c:pt>
                <c:pt idx="4">
                  <c:v>10ge2p1x520-ethip4-ip4base</c:v>
                </c:pt>
                <c:pt idx="5">
                  <c:v>10ge2p1x520-ethip4-ip4scale2m</c:v>
                </c:pt>
              </c:strCache>
              <c:extLst/>
            </c:strRef>
          </c:cat>
          <c:val>
            <c:numRef>
              <c:f>Sheet1!$B$12:$G$12</c:f>
              <c:numCache>
                <c:formatCode>0.00</c:formatCode>
                <c:ptCount val="6"/>
                <c:pt idx="0">
                  <c:v>23.526189875</c:v>
                </c:pt>
                <c:pt idx="1">
                  <c:v>7.821428369999992</c:v>
                </c:pt>
                <c:pt idx="2">
                  <c:v>14.288094875</c:v>
                </c:pt>
                <c:pt idx="3">
                  <c:v>11.05476162</c:v>
                </c:pt>
                <c:pt idx="4">
                  <c:v>11.516666375</c:v>
                </c:pt>
                <c:pt idx="5">
                  <c:v>9.207142625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18.01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Sheet1!$B$9:$G$10</c:f>
              <c:strCache>
                <c:ptCount val="6"/>
                <c:pt idx="0">
                  <c:v>10ge2p1x520-eth-l2xcbase-testpmd</c:v>
                </c:pt>
                <c:pt idx="1">
                  <c:v>10ge2p1x520-ethip4-ip4base-l3fwd</c:v>
                </c:pt>
                <c:pt idx="2">
                  <c:v>10ge2p1x520-eth-l2xcbase</c:v>
                </c:pt>
                <c:pt idx="3">
                  <c:v>10ge2p1x520-eth-l2bdbasemaclrn</c:v>
                </c:pt>
                <c:pt idx="4">
                  <c:v>10ge2p1x520-ethip4-ip4base</c:v>
                </c:pt>
                <c:pt idx="5">
                  <c:v>10ge2p1x520-ethip4-ip4scale2m</c:v>
                </c:pt>
              </c:strCache>
              <c:extLst/>
            </c:strRef>
          </c:cat>
          <c:val>
            <c:numRef>
              <c:f>Sheet1!$B$13:$G$13</c:f>
              <c:numCache>
                <c:formatCode>0.00</c:formatCode>
                <c:ptCount val="6"/>
                <c:pt idx="0">
                  <c:v>25.835713625</c:v>
                </c:pt>
                <c:pt idx="1">
                  <c:v>7.128571249999974</c:v>
                </c:pt>
                <c:pt idx="2">
                  <c:v>13.772283875</c:v>
                </c:pt>
                <c:pt idx="3">
                  <c:v>10.87561356</c:v>
                </c:pt>
                <c:pt idx="4">
                  <c:v>11.223214</c:v>
                </c:pt>
                <c:pt idx="5">
                  <c:v>9.137611374999998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78625392"/>
        <c:axId val="-178623616"/>
      </c:barChart>
      <c:catAx>
        <c:axId val="-17862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623616"/>
        <c:crosses val="autoZero"/>
        <c:auto val="1"/>
        <c:lblAlgn val="ctr"/>
        <c:lblOffset val="100"/>
        <c:noMultiLvlLbl val="0"/>
      </c:catAx>
      <c:valAx>
        <c:axId val="-1786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 err="1" smtClean="0"/>
                  <a:t>Mpps</a:t>
                </a:r>
                <a:r>
                  <a:rPr lang="en-IE" dirty="0" smtClean="0"/>
                  <a:t> Throughput</a:t>
                </a:r>
                <a:endParaRPr lang="en-IE" dirty="0"/>
              </a:p>
            </c:rich>
          </c:tx>
          <c:layout>
            <c:manualLayout>
              <c:xMode val="edge"/>
              <c:yMode val="edge"/>
              <c:x val="0.570922765255664"/>
              <c:y val="0.872331948293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62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https://www.goodreads.com/author/quotes/10775.Edward_R_Tufte</a:t>
            </a:r>
          </a:p>
          <a:p>
            <a:r>
              <a:rPr lang="en-US"/>
              <a:t>https://www.goodreads.com/quotes/search?utf8=%E2%9C%93&amp;q=W.+Edwards+Deming&amp;commit=Search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29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4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nature, sky, night, star, milky way, cosmo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10"/>
            <a:ext cx="12192001" cy="68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4/30/18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4/30/18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4/30/18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6340062"/>
            <a:ext cx="460137" cy="28221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75006" y="6705600"/>
            <a:ext cx="5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iki.fd.io/view/CS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s://docs.fd.io/csit/master/trending/trending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hyperlink" Target="https://wiki.fd.io/view/CSIT/csit-test-nam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fd.io/csit/master/trending/introduction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220.png"/><Relationship Id="rId5" Type="http://schemas.openxmlformats.org/officeDocument/2006/relationships/image" Target="../media/image230.png"/><Relationship Id="rId6" Type="http://schemas.openxmlformats.org/officeDocument/2006/relationships/image" Target="../media/image240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s://wiki.fd.io/view/File:Benchmarking-sw-data-planes-Dec5_2017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jpeg"/><Relationship Id="rId5" Type="http://schemas.openxmlformats.org/officeDocument/2006/relationships/hyperlink" Target="https://wiki.fd.io/view/File:Benchmarking-sw-data-planes-Dec5_2017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resources/performance_analysis_sw_data_planes.pdf" TargetMode="External"/><Relationship Id="rId3" Type="http://schemas.openxmlformats.org/officeDocument/2006/relationships/hyperlink" Target="https://wiki.fd.io/view/File:Benchmarking-sw-data-planes-Dec5_2017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git.fd.io/cgit/vppsb/tree/vpp-userdemo/README.md" TargetMode="External"/><Relationship Id="rId5" Type="http://schemas.openxmlformats.org/officeDocument/2006/relationships/hyperlink" Target="https://wiki.fd.io/view/VPP/Installing_VPP_binaries_from_packages" TargetMode="External"/><Relationship Id="rId6" Type="http://schemas.openxmlformats.org/officeDocument/2006/relationships/hyperlink" Target="https://wiki.fd.io/view/VPP#Tutorials" TargetMode="External"/><Relationship Id="rId7" Type="http://schemas.openxmlformats.org/officeDocument/2006/relationships/hyperlink" Target="https://lists.fd.io/mailman/listinfo" TargetMode="External"/><Relationship Id="rId8" Type="http://schemas.openxmlformats.org/officeDocument/2006/relationships/hyperlink" Target="https://wiki.fd.io/view/IRC" TargetMode="External"/><Relationship Id="rId9" Type="http://schemas.openxmlformats.org/officeDocument/2006/relationships/hyperlink" Target="https://wiki.fd.io/view/Main_Page" TargetMode="External"/><Relationship Id="rId10" Type="http://schemas.openxmlformats.org/officeDocument/2006/relationships/hyperlink" Target="https://fd.io/contact/jo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" TargetMode="Externa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s://software.intel.com/en-us/articles/intel-sdm" TargetMode="External"/><Relationship Id="rId12" Type="http://schemas.openxmlformats.org/officeDocument/2006/relationships/hyperlink" Target="https://github.com/andikleen/pmu-tools" TargetMode="External"/><Relationship Id="rId13" Type="http://schemas.openxmlformats.org/officeDocument/2006/relationships/hyperlink" Target="https://software.intel.com/en-us/top-down-microarchitecture-analysis-method-win" TargetMode="External"/><Relationship Id="rId14" Type="http://schemas.openxmlformats.org/officeDocument/2006/relationships/hyperlink" Target="https://docs.google.com/viewer?a=v&amp;pid=sites&amp;srcid=ZGVmYXVsdGRvbWFpbnxhbmFseXNpc21ldGhvZHN8Z3g6MjQyNDI4MzI5M2U5NWQwYQ" TargetMode="External"/><Relationship Id="rId15" Type="http://schemas.openxmlformats.org/officeDocument/2006/relationships/hyperlink" Target="http://intelstudios.edgesuite.net/idf/2015/sf/aep/ARCS002/ARCS002.html" TargetMode="External"/><Relationship Id="rId16" Type="http://schemas.openxmlformats.org/officeDocument/2006/relationships/hyperlink" Target="https://sites.google.com/site/analysismethods/yasin-pub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iki.fd.io/view/VPP" TargetMode="External"/><Relationship Id="rId4" Type="http://schemas.openxmlformats.org/officeDocument/2006/relationships/hyperlink" Target="https://wiki.fd.io/view/CSIT" TargetMode="External"/><Relationship Id="rId5" Type="http://schemas.openxmlformats.org/officeDocument/2006/relationships/hyperlink" Target="https://wiki.fd.io/view/Pma_tools" TargetMode="External"/><Relationship Id="rId6" Type="http://schemas.openxmlformats.org/officeDocument/2006/relationships/hyperlink" Target="https://wiki.fd.io/view/File:Benchmarking-sw-data-planes-Dec5_2017.pdf" TargetMode="External"/><Relationship Id="rId7" Type="http://schemas.openxmlformats.org/officeDocument/2006/relationships/hyperlink" Target="https://fd.io/resources/performance_analysis_sw_data_planes.pdf" TargetMode="External"/><Relationship Id="rId8" Type="http://schemas.openxmlformats.org/officeDocument/2006/relationships/hyperlink" Target="http://www.eembc.org/index.php" TargetMode="External"/><Relationship Id="rId9" Type="http://schemas.openxmlformats.org/officeDocument/2006/relationships/hyperlink" Target="http://dpdk.org/doc/guides/testpmd_app_ug/index.html" TargetMode="External"/><Relationship Id="rId10" Type="http://schemas.openxmlformats.org/officeDocument/2006/relationships/hyperlink" Target="https://git.fd.io/vpp/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gif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fd.io/csit/rls1801/report/index.html" TargetMode="Externa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657866"/>
            <a:ext cx="11582400" cy="758969"/>
          </a:xfrm>
        </p:spPr>
        <p:txBody>
          <a:bodyPr>
            <a:noAutofit/>
          </a:bodyPr>
          <a:lstStyle/>
          <a:p>
            <a:r>
              <a:rPr lang="en-IE" b="1" dirty="0"/>
              <a:t>Software Network Data </a:t>
            </a:r>
            <a:r>
              <a:rPr lang="en-IE" b="1" dirty="0" smtClean="0"/>
              <a:t>Planes: </a:t>
            </a:r>
            <a:br>
              <a:rPr lang="en-IE" b="1" dirty="0" smtClean="0"/>
            </a:br>
            <a:r>
              <a:rPr lang="en-IE" b="1" dirty="0" smtClean="0"/>
              <a:t>Why </a:t>
            </a:r>
            <a:r>
              <a:rPr lang="en-IE" b="1" dirty="0"/>
              <a:t>code alone is no longer enough</a:t>
            </a:r>
            <a:endParaRPr lang="en-US" b="1"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381000" y="2003817"/>
            <a:ext cx="8009965" cy="1524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FastData.io </a:t>
            </a:r>
            <a:r>
              <a:rPr lang="mr-IN" b="1" dirty="0" smtClean="0"/>
              <a:t>–</a:t>
            </a:r>
            <a:r>
              <a:rPr lang="en-US" b="1" dirty="0" smtClean="0"/>
              <a:t> CSIT-CPL Project </a:t>
            </a:r>
          </a:p>
          <a:p>
            <a:pPr algn="l"/>
            <a:r>
              <a:rPr lang="en-US" sz="1400" dirty="0" smtClean="0"/>
              <a:t>Maciek Konstantynowicz, lf-id/</a:t>
            </a:r>
            <a:r>
              <a:rPr lang="en-US" sz="1400" dirty="0" err="1" smtClean="0"/>
              <a:t>iirc</a:t>
            </a:r>
            <a:r>
              <a:rPr lang="en-US" sz="1400" dirty="0" smtClean="0"/>
              <a:t>: </a:t>
            </a:r>
            <a:r>
              <a:rPr lang="en-US" sz="1400" dirty="0" err="1" smtClean="0"/>
              <a:t>mackonstan</a:t>
            </a:r>
            <a:r>
              <a:rPr lang="en-US" sz="1400" dirty="0" smtClean="0"/>
              <a:t>, mkonstan [at] cisco.com</a:t>
            </a:r>
          </a:p>
          <a:p>
            <a:pPr algn="l"/>
            <a:r>
              <a:rPr lang="en-US" sz="1400" dirty="0" smtClean="0"/>
              <a:t>Ray Kinsella, lf-id/</a:t>
            </a:r>
            <a:r>
              <a:rPr lang="en-US" sz="1400" dirty="0" err="1" smtClean="0"/>
              <a:t>iirc</a:t>
            </a:r>
            <a:r>
              <a:rPr lang="en-US" sz="1400" dirty="0" smtClean="0"/>
              <a:t>: mdr78/</a:t>
            </a:r>
            <a:r>
              <a:rPr lang="en-US" sz="1400" dirty="0" err="1" smtClean="0"/>
              <a:t>mortderire</a:t>
            </a:r>
            <a:r>
              <a:rPr lang="en-US" sz="1400" dirty="0" smtClean="0"/>
              <a:t>, </a:t>
            </a:r>
            <a:r>
              <a:rPr lang="en-US" sz="1400" dirty="0" err="1" smtClean="0"/>
              <a:t>ray.kinsella</a:t>
            </a:r>
            <a:r>
              <a:rPr lang="en-US" sz="1400" dirty="0" smtClean="0"/>
              <a:t> [at] intel.com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114800"/>
            <a:ext cx="8476488" cy="646331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CSIT-CPL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“Continuous System Integration and </a:t>
            </a:r>
            <a:r>
              <a:rPr lang="en-US" dirty="0" smtClean="0"/>
              <a:t>Testing” - Continuous </a:t>
            </a:r>
            <a:r>
              <a:rPr lang="en-US" dirty="0"/>
              <a:t>Performance Lab</a:t>
            </a:r>
          </a:p>
          <a:p>
            <a:r>
              <a:rPr lang="en-US" dirty="0">
                <a:hlinkClick r:id="rId2"/>
              </a:rPr>
              <a:t>https://wiki.fd.io/view/CSIT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 smtClean="0"/>
              <a:t>The Continuity Problem</a:t>
            </a:r>
            <a:endParaRPr lang="en-IE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4589463"/>
            <a:ext cx="10433050" cy="1500187"/>
          </a:xfrm>
        </p:spPr>
        <p:txBody>
          <a:bodyPr/>
          <a:lstStyle/>
          <a:p>
            <a:r>
              <a:rPr lang="en-IE" dirty="0" smtClean="0">
                <a:solidFill>
                  <a:srgbClr val="818181"/>
                </a:solidFill>
              </a:rPr>
              <a:t>Catching performance regressions (progressions) as they happen.</a:t>
            </a:r>
            <a:endParaRPr lang="en-IE" dirty="0">
              <a:solidFill>
                <a:srgbClr val="818181"/>
              </a:solidFill>
            </a:endParaRPr>
          </a:p>
        </p:txBody>
      </p:sp>
      <p:pic>
        <p:nvPicPr>
          <p:cNvPr id="1030" name="Picture 6" descr="Image result for ninja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28601"/>
            <a:ext cx="2027559" cy="16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6401" y="1136972"/>
            <a:ext cx="11036459" cy="450182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Finding performance </a:t>
            </a:r>
            <a:r>
              <a:rPr lang="en-US" b="1" dirty="0">
                <a:solidFill>
                  <a:srgbClr val="C00000"/>
                </a:solidFill>
              </a:rPr>
              <a:t>regressions at release time is</a:t>
            </a:r>
            <a:r>
              <a:rPr lang="en-US" b="1" dirty="0" smtClean="0">
                <a:solidFill>
                  <a:srgbClr val="C00000"/>
                </a:solidFill>
              </a:rPr>
              <a:t> expensive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consuming to root cause.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consuming to fix.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Userspace</a:t>
            </a:r>
            <a:r>
              <a:rPr lang="en-US" b="1" dirty="0" smtClean="0">
                <a:solidFill>
                  <a:schemeClr val="tx1"/>
                </a:solidFill>
              </a:rPr>
              <a:t> networking </a:t>
            </a:r>
            <a:r>
              <a:rPr lang="en-US" b="1" dirty="0" smtClean="0">
                <a:solidFill>
                  <a:srgbClr val="C00000"/>
                </a:solidFill>
              </a:rPr>
              <a:t>software is evolving rapidly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new software functions and features.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generations </a:t>
            </a:r>
            <a:r>
              <a:rPr lang="en-US" dirty="0" smtClean="0">
                <a:solidFill>
                  <a:schemeClr val="tx1"/>
                </a:solidFill>
              </a:rPr>
              <a:t>and types of </a:t>
            </a:r>
            <a:r>
              <a:rPr lang="en-US" dirty="0">
                <a:solidFill>
                  <a:schemeClr val="tx1"/>
                </a:solidFill>
              </a:rPr>
              <a:t>hardware are showing </a:t>
            </a:r>
            <a:r>
              <a:rPr lang="en-US" dirty="0" smtClean="0">
                <a:solidFill>
                  <a:schemeClr val="tx1"/>
                </a:solidFill>
              </a:rPr>
              <a:t>up.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How do you maintain </a:t>
            </a:r>
            <a:r>
              <a:rPr lang="en-US" b="1" dirty="0">
                <a:solidFill>
                  <a:srgbClr val="C00000"/>
                </a:solidFill>
              </a:rPr>
              <a:t>the best-in-class performance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Catch rogue </a:t>
            </a:r>
            <a:r>
              <a:rPr lang="en-US" dirty="0">
                <a:solidFill>
                  <a:schemeClr val="tx1"/>
                </a:solidFill>
              </a:rPr>
              <a:t>patches </a:t>
            </a:r>
            <a:r>
              <a:rPr lang="en-US" dirty="0" smtClean="0">
                <a:solidFill>
                  <a:schemeClr val="tx1"/>
                </a:solidFill>
              </a:rPr>
              <a:t>causing regressions?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Quantify HW and SW code optimizations?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401" y="0"/>
            <a:ext cx="11127317" cy="975783"/>
          </a:xfrm>
        </p:spPr>
        <p:txBody>
          <a:bodyPr>
            <a:normAutofit/>
          </a:bodyPr>
          <a:lstStyle/>
          <a:p>
            <a:r>
              <a:rPr lang="en-US" dirty="0" smtClean="0"/>
              <a:t>The Continuity Problem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659645"/>
            <a:ext cx="11811000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Addressing </a:t>
            </a:r>
            <a:r>
              <a:rPr lang="en-US" sz="2400" smtClean="0">
                <a:solidFill>
                  <a:schemeClr val="tx1"/>
                </a:solidFill>
              </a:rPr>
              <a:t>the danger </a:t>
            </a:r>
            <a:r>
              <a:rPr lang="en-US" sz="2400" dirty="0" smtClean="0">
                <a:solidFill>
                  <a:schemeClr val="tx1"/>
                </a:solidFill>
              </a:rPr>
              <a:t>of “Creeping Normality” =&gt; Guaranteeing performance longevity.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666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Catching performance regressions (progressions) as they happen</a:t>
            </a:r>
            <a:endParaRPr lang="en-IE" sz="2000" dirty="0"/>
          </a:p>
        </p:txBody>
      </p:sp>
      <p:pic>
        <p:nvPicPr>
          <p:cNvPr id="7" name="Picture 4" descr="World landmarks icons - Tower of Pisa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981200"/>
            <a:ext cx="12801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972800" cy="868363"/>
          </a:xfrm>
        </p:spPr>
        <p:txBody>
          <a:bodyPr>
            <a:noAutofit/>
          </a:bodyPr>
          <a:lstStyle/>
          <a:p>
            <a:r>
              <a:rPr lang="en-US" dirty="0"/>
              <a:t>Performance Trending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666690"/>
            <a:ext cx="63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A Spectrum of Data </a:t>
            </a:r>
            <a:r>
              <a:rPr lang="mr-IN" sz="2000" dirty="0"/>
              <a:t>–</a:t>
            </a:r>
            <a:r>
              <a:rPr lang="en-IE" sz="2000" dirty="0"/>
              <a:t> Trendline Graphs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43608"/>
            <a:ext cx="7452084" cy="580351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665188" y="4546684"/>
            <a:ext cx="3526812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>
                <a:hlinkClick r:id="rId3"/>
              </a:rPr>
              <a:t>https://docs.fd.io/csit/master/trending/trending/index.html</a:t>
            </a:r>
            <a:endParaRPr lang="en-US" sz="1000"/>
          </a:p>
        </p:txBody>
      </p:sp>
      <p:sp>
        <p:nvSpPr>
          <p:cNvPr id="8" name="TextBox 7"/>
          <p:cNvSpPr txBox="1"/>
          <p:nvPr/>
        </p:nvSpPr>
        <p:spPr>
          <a:xfrm>
            <a:off x="8010939" y="-506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5188" y="2057400"/>
            <a:ext cx="3679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Performance Trendline Graphs: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/>
              <a:t>MRR* throughput measurements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/>
              <a:t>7-Day trendline based on moving median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/>
              <a:t>Measurements classified: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>
                <a:solidFill>
                  <a:srgbClr val="017F00"/>
                </a:solidFill>
              </a:rPr>
              <a:t>Progression anomaly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/>
              <a:t>Normal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>
                <a:solidFill>
                  <a:srgbClr val="FF0101"/>
                </a:solidFill>
              </a:rPr>
              <a:t>Regression anomaly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>
                <a:solidFill>
                  <a:srgbClr val="808080"/>
                </a:solidFill>
              </a:rPr>
              <a:t>Outlier anomaly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0" y="51816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 Maximum Receive Rate (MRR) - measured packet forwarding rate under the maximum load offered by traffic generator over a set trial duration, regardless of packet loss.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62800" y="6168537"/>
            <a:ext cx="4876800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000" dirty="0"/>
              <a:t>Data to analyse ..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9365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132" y="5712395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hlinkClick r:id="rId2"/>
              </a:rPr>
              <a:t>https://docs.fd.io/csit/master/trending/introduction/index.html</a:t>
            </a:r>
            <a:r>
              <a:rPr lang="en-US" sz="140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972800" cy="868363"/>
          </a:xfrm>
        </p:spPr>
        <p:txBody>
          <a:bodyPr>
            <a:noAutofit/>
          </a:bodyPr>
          <a:lstStyle/>
          <a:p>
            <a:r>
              <a:rPr lang="en-US" dirty="0"/>
              <a:t>Performance Trending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6666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A Spectrum of Data </a:t>
            </a:r>
            <a:r>
              <a:rPr lang="mr-IN" sz="2000" dirty="0"/>
              <a:t>–</a:t>
            </a:r>
            <a:r>
              <a:rPr lang="en-GB" sz="2000" dirty="0"/>
              <a:t> </a:t>
            </a:r>
            <a:r>
              <a:rPr lang="en-IE" sz="2000" dirty="0"/>
              <a:t>Trend Dashboard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6" y="1316165"/>
            <a:ext cx="6985000" cy="59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6" y="1906715"/>
            <a:ext cx="697865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16" y="2466170"/>
            <a:ext cx="6965950" cy="111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16" y="3570580"/>
            <a:ext cx="6978650" cy="1225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16" y="4794622"/>
            <a:ext cx="6965950" cy="558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352800" y="1524000"/>
            <a:ext cx="4003066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flipV="1">
            <a:off x="7391400" y="1718804"/>
            <a:ext cx="685800" cy="299430"/>
          </a:xfrm>
          <a:prstGeom prst="bentUpArrow">
            <a:avLst>
              <a:gd name="adj1" fmla="val 27831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91400" y="2159001"/>
            <a:ext cx="4648200" cy="28931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Legend to Performance Trend Dashboard:</a:t>
            </a:r>
          </a:p>
          <a:p>
            <a:endParaRPr lang="en-US" sz="1400"/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Test Case</a:t>
            </a:r>
            <a:r>
              <a:rPr lang="en-US" sz="1400"/>
              <a:t> : name of FD.io CSIT test case, naming convention </a:t>
            </a:r>
            <a:r>
              <a:rPr lang="en-US" sz="1400">
                <a:hlinkClick r:id="rId8"/>
              </a:rPr>
              <a:t>here</a:t>
            </a:r>
            <a:r>
              <a:rPr lang="en-US" sz="140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Trend [Mpps]</a:t>
            </a:r>
            <a:r>
              <a:rPr lang="en-US" sz="1400"/>
              <a:t> : last value of performance trend.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Short-Term Change [%]</a:t>
            </a:r>
            <a:r>
              <a:rPr lang="en-US" sz="1400"/>
              <a:t> : Relative change of last trend value vs. last week trend value.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Long-Term Change [%]</a:t>
            </a:r>
            <a:r>
              <a:rPr lang="en-US" sz="1400"/>
              <a:t> : Relative change of last trend value vs. maximum of trend values over the last quarter except last week.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Regressions [#]</a:t>
            </a:r>
            <a:r>
              <a:rPr lang="en-US" sz="1400"/>
              <a:t> : Number of regressions detected.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Progressions [#]</a:t>
            </a:r>
            <a:r>
              <a:rPr lang="en-US" sz="1400"/>
              <a:t> : Number of progressions detected.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/>
              <a:t>Outliers [#]</a:t>
            </a:r>
            <a:r>
              <a:rPr lang="en-US" sz="1400"/>
              <a:t> : Number of outliers detected.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162800" y="6168537"/>
            <a:ext cx="4876800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000" dirty="0"/>
              <a:t>Data to analyse - </a:t>
            </a:r>
            <a:r>
              <a:rPr lang="en-IE" sz="2000" b="1" dirty="0"/>
              <a:t>Summary makes it easier!</a:t>
            </a:r>
          </a:p>
        </p:txBody>
      </p:sp>
    </p:spTree>
    <p:extLst>
      <p:ext uri="{BB962C8B-B14F-4D97-AF65-F5344CB8AC3E}">
        <p14:creationId xmlns:p14="http://schemas.microsoft.com/office/powerpoint/2010/main" val="8995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464729" cy="798731"/>
          </a:xfrm>
        </p:spPr>
        <p:txBody>
          <a:bodyPr>
            <a:normAutofit fontScale="90000"/>
          </a:bodyPr>
          <a:lstStyle/>
          <a:p>
            <a:r>
              <a:rPr lang="en-US" dirty="0"/>
              <a:t>CSIT-CPL - Getting “C” right in “CI/CD”..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287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CI </a:t>
            </a:r>
            <a:r>
              <a:rPr lang="en-US" sz="1800" b="1" dirty="0">
                <a:solidFill>
                  <a:srgbClr val="C00000"/>
                </a:solidFill>
              </a:rPr>
              <a:t>Challenges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Physical </a:t>
            </a:r>
            <a:r>
              <a:rPr lang="en-US" sz="1800" b="1" dirty="0" smtClean="0"/>
              <a:t>Platform Contention.</a:t>
            </a:r>
          </a:p>
          <a:p>
            <a:pPr lvl="1"/>
            <a:r>
              <a:rPr lang="en-US" sz="1800" dirty="0" smtClean="0"/>
              <a:t>Lots </a:t>
            </a:r>
            <a:r>
              <a:rPr lang="en-US" sz="1800" dirty="0"/>
              <a:t>of tests, many combinations, they take </a:t>
            </a:r>
            <a:r>
              <a:rPr lang="en-US" sz="1800" dirty="0" smtClean="0"/>
              <a:t>time.</a:t>
            </a:r>
            <a:endParaRPr lang="en-US" sz="1800" dirty="0"/>
          </a:p>
          <a:p>
            <a:pPr lvl="1"/>
            <a:r>
              <a:rPr lang="en-US" sz="1800" dirty="0"/>
              <a:t>Physical resources, testbeds, servers are always in short supply!</a:t>
            </a:r>
          </a:p>
          <a:p>
            <a:r>
              <a:rPr lang="en-US" sz="1800" b="1" dirty="0" smtClean="0"/>
              <a:t>Employ strategy to address scarce </a:t>
            </a:r>
            <a:r>
              <a:rPr lang="en-US" sz="1800" b="1" dirty="0"/>
              <a:t>physical </a:t>
            </a:r>
            <a:r>
              <a:rPr lang="en-US" sz="1800" b="1" dirty="0" smtClean="0"/>
              <a:t>resources.</a:t>
            </a:r>
            <a:endParaRPr lang="en-US" sz="1800" b="1" dirty="0"/>
          </a:p>
          <a:p>
            <a:pPr lvl="1"/>
            <a:r>
              <a:rPr lang="en-US" sz="1800" dirty="0"/>
              <a:t>Focus on efficiency and </a:t>
            </a:r>
            <a:r>
              <a:rPr lang="en-US" sz="1800" dirty="0" smtClean="0"/>
              <a:t>reducing execution time.</a:t>
            </a:r>
            <a:endParaRPr lang="en-US" sz="1800" dirty="0"/>
          </a:p>
          <a:p>
            <a:pPr lvl="1"/>
            <a:r>
              <a:rPr lang="en-US" sz="1800" dirty="0" smtClean="0"/>
              <a:t>Get smarter with test methodologies/algorithms, keep </a:t>
            </a:r>
            <a:r>
              <a:rPr lang="en-US" sz="1800" dirty="0"/>
              <a:t>optimizing</a:t>
            </a:r>
            <a:r>
              <a:rPr lang="en-US" sz="1800" dirty="0" smtClean="0"/>
              <a:t>..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Next Steps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Every patch performance benchmarked</a:t>
            </a:r>
          </a:p>
          <a:p>
            <a:pPr lvl="1"/>
            <a:r>
              <a:rPr lang="en-US" sz="1800" dirty="0"/>
              <a:t>Cause once it is merged, it is gone!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Maintain the </a:t>
            </a:r>
            <a:r>
              <a:rPr lang="en-US" sz="1800" b="1" dirty="0">
                <a:solidFill>
                  <a:schemeClr val="tx1"/>
                </a:solidFill>
              </a:rPr>
              <a:t>continuous </a:t>
            </a:r>
            <a:r>
              <a:rPr lang="en-US" sz="1800" b="1" dirty="0" smtClean="0">
                <a:solidFill>
                  <a:schemeClr val="tx1"/>
                </a:solidFill>
              </a:rPr>
              <a:t>&amp; virtuous feedback </a:t>
            </a:r>
            <a:r>
              <a:rPr lang="en-US" sz="1800" b="1" dirty="0">
                <a:solidFill>
                  <a:schemeClr val="tx1"/>
                </a:solidFill>
              </a:rPr>
              <a:t>loop</a:t>
            </a:r>
          </a:p>
          <a:p>
            <a:pPr lvl="1"/>
            <a:r>
              <a:rPr lang="en-US" sz="1800" dirty="0"/>
              <a:t>Results summarized, abstracted and </a:t>
            </a:r>
            <a:r>
              <a:rPr lang="en-US" sz="1800" dirty="0" smtClean="0"/>
              <a:t>distributed to…</a:t>
            </a:r>
            <a:endParaRPr lang="en-US" sz="1800" dirty="0"/>
          </a:p>
          <a:p>
            <a:pPr lvl="2">
              <a:buFont typeface="Intel Clear" panose="020B0604020203020204" pitchFamily="34" charset="0"/>
              <a:buChar char="⇒"/>
            </a:pPr>
            <a:r>
              <a:rPr lang="en-US" sz="1800" dirty="0"/>
              <a:t>to contributors, committers, testers, users and downstream </a:t>
            </a:r>
            <a:r>
              <a:rPr lang="en-US" sz="1800" dirty="0" smtClean="0"/>
              <a:t>projects.</a:t>
            </a:r>
            <a:endParaRPr lang="en-US" sz="1800" dirty="0"/>
          </a:p>
          <a:p>
            <a:pPr lvl="2">
              <a:buFont typeface="Intel Clear" panose="020B0604020203020204" pitchFamily="34" charset="0"/>
              <a:buChar char="⇒"/>
            </a:pPr>
            <a:r>
              <a:rPr lang="en-US" sz="1800" dirty="0"/>
              <a:t>to trending analytics for anomaly detection and </a:t>
            </a:r>
            <a:r>
              <a:rPr lang="en-US" sz="1800" dirty="0" smtClean="0"/>
              <a:t>notification.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6437312" y="3276600"/>
            <a:ext cx="5221288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20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Diving Deeper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808080"/>
                </a:solidFill>
              </a:rPr>
              <a:t>Moving </a:t>
            </a:r>
            <a:r>
              <a:rPr lang="en-IE" dirty="0">
                <a:solidFill>
                  <a:srgbClr val="808080"/>
                </a:solidFill>
              </a:rPr>
              <a:t>beyond the </a:t>
            </a:r>
            <a:r>
              <a:rPr lang="en-IE" dirty="0" smtClean="0">
                <a:solidFill>
                  <a:srgbClr val="808080"/>
                </a:solidFill>
              </a:rPr>
              <a:t>symptom.</a:t>
            </a:r>
            <a:endParaRPr lang="en-IE" dirty="0">
              <a:solidFill>
                <a:srgbClr val="808080"/>
              </a:solidFill>
            </a:endParaRPr>
          </a:p>
        </p:txBody>
      </p:sp>
      <p:pic>
        <p:nvPicPr>
          <p:cNvPr id="4" name="Picture 2" descr="http://clipartall.com/subimg/dive-20clipart-diving-clip-art-625_6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03" y="360619"/>
            <a:ext cx="1376122" cy="13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2000" y="5181600"/>
                <a:ext cx="5715000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/>
                  <a:t>t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h𝑟𝑜𝑢𝑔h𝑝𝑢𝑡</m:t>
                    </m:r>
                    <m:r>
                      <a:rPr lang="en-US" sz="1600" i="1">
                        <a:latin typeface="Cambria Math" charset="0"/>
                      </a:rPr>
                      <m:t> </m:t>
                    </m:r>
                    <m:r>
                      <a:rPr lang="en-US" sz="1600" i="0">
                        <a:latin typeface="Cambria Math" charset="0"/>
                      </a:rPr>
                      <m:t>[</m:t>
                    </m:r>
                    <m:r>
                      <a:rPr lang="en-GB" sz="1600" b="0" i="1">
                        <a:latin typeface="Cambria Math" charset="0"/>
                      </a:rPr>
                      <m:t>𝑏</m:t>
                    </m:r>
                    <m:r>
                      <a:rPr lang="en-US" sz="1600" i="1">
                        <a:latin typeface="Cambria Math" charset="0"/>
                      </a:rPr>
                      <m:t>𝑝𝑠</m:t>
                    </m:r>
                    <m:r>
                      <a:rPr lang="en-US" sz="1600" i="0">
                        <a:latin typeface="Cambria Math" charset="0"/>
                      </a:rPr>
                      <m:t>]=</m:t>
                    </m:r>
                  </m:oMath>
                </a14:m>
                <a:r>
                  <a:rPr lang="en-US" sz="1600" i="1"/>
                  <a:t> t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h𝑟𝑜𝑢𝑔h𝑝𝑢𝑡</m:t>
                    </m:r>
                    <m:d>
                      <m:dPr>
                        <m:begChr m:val="["/>
                        <m:endChr m:val="]"/>
                        <m:ctrlPr>
                          <a:rPr lang="en-GB" sz="1600" b="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1600" b="0" i="1">
                            <a:latin typeface="Cambria Math" charset="0"/>
                          </a:rPr>
                          <m:t>𝑝𝑝𝑠</m:t>
                        </m:r>
                      </m:e>
                    </m:d>
                    <m:r>
                      <a:rPr lang="en-GB" sz="1600" b="0" i="1">
                        <a:latin typeface="Cambria Math" charset="0"/>
                      </a:rPr>
                      <m:t>∗</m:t>
                    </m:r>
                    <m:r>
                      <a:rPr lang="en-GB" sz="1600" b="0" i="1">
                        <a:latin typeface="Cambria Math" charset="0"/>
                      </a:rPr>
                      <m:t>𝑝𝑎𝑐𝑘𝑒𝑡</m:t>
                    </m:r>
                    <m:r>
                      <a:rPr lang="en-GB" sz="1600" b="0" i="1">
                        <a:latin typeface="Cambria Math" charset="0"/>
                      </a:rPr>
                      <m:t>_</m:t>
                    </m:r>
                    <m:r>
                      <a:rPr lang="en-GB" sz="1600" b="0" i="1">
                        <a:latin typeface="Cambria Math" charset="0"/>
                      </a:rPr>
                      <m:t>𝑠𝑖𝑧𝑒</m:t>
                    </m:r>
                    <m:r>
                      <a:rPr lang="en-GB" sz="1600" b="0" i="1">
                        <a:latin typeface="Cambria Math" charset="0"/>
                      </a:rPr>
                      <m:t>[</m:t>
                    </m:r>
                    <m:r>
                      <a:rPr lang="en-GB" sz="1600" b="0" i="1">
                        <a:latin typeface="Cambria Math" charset="0"/>
                      </a:rPr>
                      <m:t>𝑝𝑝𝑠</m:t>
                    </m:r>
                    <m:r>
                      <a:rPr lang="en-GB" sz="1600" b="0" i="1">
                        <a:latin typeface="Cambria Math" charset="0"/>
                      </a:rPr>
                      <m:t>]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81600"/>
                <a:ext cx="5715000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87500" b="-1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59759" y="-84911"/>
            <a:ext cx="109728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Plane  Benchmarking Metrics</a:t>
            </a:r>
            <a:br>
              <a:rPr lang="en-US" sz="3600" dirty="0" smtClean="0"/>
            </a:br>
            <a:r>
              <a:rPr lang="en-US" sz="2800" dirty="0"/>
              <a:t>Diving Deeper</a:t>
            </a:r>
            <a:endParaRPr lang="en-US" sz="36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143000" y="6044403"/>
            <a:ext cx="10515599" cy="54857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CPP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PPS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BPS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foundational to our understanding of performance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14800" y="1256640"/>
                <a:ext cx="7543800" cy="6030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𝑝𝑟𝑜𝑔𝑟𝑎𝑚</m:t>
                      </m:r>
                      <m:r>
                        <m:rPr>
                          <m:lit/>
                        </m:rPr>
                        <a:rPr lang="en-US" sz="1600" i="0"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latin typeface="Cambria Math" charset="0"/>
                        </a:rPr>
                        <m:t>𝑢𝑛𝑖𝑡</m:t>
                      </m:r>
                      <m:r>
                        <m:rPr>
                          <m:lit/>
                        </m:rPr>
                        <a:rPr lang="en-US" sz="1600" i="0"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latin typeface="Cambria Math" charset="0"/>
                        </a:rPr>
                        <m:t>𝑒𝑥𝑒𝑐𝑢𝑡𝑖𝑜𝑛</m:t>
                      </m:r>
                      <m:r>
                        <m:rPr>
                          <m:lit/>
                        </m:rPr>
                        <a:rPr lang="en-US" sz="1600" i="0"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latin typeface="Cambria Math" charset="0"/>
                        </a:rPr>
                        <m:t>𝑡𝑖𝑚𝑒</m:t>
                      </m:r>
                      <m:r>
                        <a:rPr lang="en-US" sz="1600" i="0">
                          <a:latin typeface="Cambria Math" charset="0"/>
                        </a:rPr>
                        <m:t>[</m:t>
                      </m:r>
                      <m:r>
                        <a:rPr lang="en-US" sz="1600" i="1">
                          <a:latin typeface="Cambria Math" charset="0"/>
                        </a:rPr>
                        <m:t>𝑠𝑒𝑐</m:t>
                      </m:r>
                      <m:r>
                        <a:rPr lang="en-US" sz="1600" i="0">
                          <a:latin typeface="Cambria Math" charset="0"/>
                        </a:rPr>
                        <m:t>]=</m:t>
                      </m:r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charset="0"/>
                            </a:rPr>
                            <m:t>#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𝑖𝑛𝑠𝑡𝑟𝑢𝑐𝑡𝑖𝑜𝑛𝑠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𝑝𝑟𝑜𝑔𝑟𝑎𝑚</m:t>
                          </m:r>
                          <m:r>
                            <m:rPr>
                              <m:lit/>
                            </m:rPr>
                            <a:rPr lang="en-US" sz="160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_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𝑢𝑛𝑖𝑡</m:t>
                          </m:r>
                        </m:den>
                      </m:f>
                      <m:r>
                        <a:rPr lang="en-US" sz="1600" i="0">
                          <a:latin typeface="Cambria Math" charset="0"/>
                        </a:rPr>
                        <m:t>∗</m:t>
                      </m:r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charset="0"/>
                            </a:rPr>
                            <m:t>#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sz="1600" i="1">
                              <a:latin typeface="Cambria Math" charset="0"/>
                            </a:rPr>
                            <m:t>𝑖𝑛𝑠𝑡𝑟𝑢𝑐𝑡𝑖𝑜𝑛</m:t>
                          </m:r>
                        </m:den>
                      </m:f>
                      <m:r>
                        <a:rPr lang="en-US" sz="1600" i="0">
                          <a:latin typeface="Cambria Math" charset="0"/>
                        </a:rPr>
                        <m:t>∗</m:t>
                      </m:r>
                      <m:r>
                        <a:rPr lang="en-US" sz="1600" i="1">
                          <a:latin typeface="Cambria Math" charset="0"/>
                        </a:rPr>
                        <m:t>𝑐𝑦𝑐𝑙𝑒</m:t>
                      </m:r>
                      <m:r>
                        <m:rPr>
                          <m:lit/>
                        </m:rPr>
                        <a:rPr lang="en-US" sz="1600" i="0"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latin typeface="Cambria Math" charset="0"/>
                        </a:rPr>
                        <m:t>𝑡𝑖𝑚𝑒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256640"/>
                <a:ext cx="7543800" cy="6030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14800" y="2468996"/>
                <a:ext cx="7543800" cy="60131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𝑝𝑎𝑐𝑘𝑒𝑡</m:t>
                      </m:r>
                      <m:r>
                        <m:rPr>
                          <m:lit/>
                        </m:rPr>
                        <a:rPr lang="en-US" sz="1600" i="0">
                          <a:solidFill>
                            <a:schemeClr val="accent1"/>
                          </a:solidFill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𝑝𝑟𝑜𝑐𝑒𝑠𝑠𝑖𝑛𝑔</m:t>
                      </m:r>
                      <m:r>
                        <m:rPr>
                          <m:lit/>
                        </m:rPr>
                        <a:rPr lang="en-US" sz="1600" i="0">
                          <a:solidFill>
                            <a:schemeClr val="accent1"/>
                          </a:solidFill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𝑡𝑖𝑚𝑒</m:t>
                      </m:r>
                      <m:r>
                        <a:rPr lang="en-US" sz="1600" i="0">
                          <a:latin typeface="Cambria Math" charset="0"/>
                        </a:rPr>
                        <m:t>[</m:t>
                      </m:r>
                      <m:r>
                        <a:rPr lang="en-US" sz="1600" i="1">
                          <a:latin typeface="Cambria Math" charset="0"/>
                        </a:rPr>
                        <m:t>𝑠𝑒𝑐</m:t>
                      </m:r>
                      <m:r>
                        <a:rPr lang="en-US" sz="1600" i="0">
                          <a:latin typeface="Cambria Math" charset="0"/>
                        </a:rPr>
                        <m:t>]=</m:t>
                      </m:r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charset="0"/>
                            </a:rPr>
                            <m:t>#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𝑖𝑛𝑠𝑡𝑟𝑢𝑐𝑡𝑖𝑜𝑛𝑠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𝑝𝑎𝑐𝑘𝑒𝑡</m:t>
                          </m:r>
                        </m:den>
                      </m:f>
                      <m:r>
                        <a:rPr lang="en-US" sz="1600" i="0">
                          <a:latin typeface="Cambria Math" charset="0"/>
                        </a:rPr>
                        <m:t>∗</m:t>
                      </m:r>
                      <m:f>
                        <m:f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charset="0"/>
                            </a:rPr>
                            <m:t>#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sz="1600" i="1">
                              <a:latin typeface="Cambria Math" charset="0"/>
                            </a:rPr>
                            <m:t>𝑖𝑛𝑠𝑡𝑟𝑢𝑐𝑡𝑖𝑜𝑛</m:t>
                          </m:r>
                        </m:den>
                      </m:f>
                      <m:r>
                        <a:rPr lang="en-US" sz="1600" i="0">
                          <a:latin typeface="Cambria Math" charset="0"/>
                        </a:rPr>
                        <m:t>∗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𝑐𝑦𝑐𝑙𝑒</m:t>
                      </m:r>
                      <m:r>
                        <m:rPr>
                          <m:lit/>
                        </m:rPr>
                        <a:rPr lang="en-US" sz="1600" i="0">
                          <a:solidFill>
                            <a:schemeClr val="accent1"/>
                          </a:solidFill>
                          <a:latin typeface="Cambria Math" charset="0"/>
                        </a:rPr>
                        <m:t>_</m:t>
                      </m:r>
                      <m:r>
                        <a:rPr lang="en-US" sz="16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𝑡𝑖𝑚𝑒</m:t>
                      </m:r>
                    </m:oMath>
                  </m:oMathPara>
                </a14:m>
                <a:endParaRPr lang="en-US" sz="16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468996"/>
                <a:ext cx="7543800" cy="6013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43695" y="3254245"/>
                <a:ext cx="4762522" cy="5257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accent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#cycles_per_packet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charset="0"/>
                          </a:rPr>
                          <m:t>#</m:t>
                        </m:r>
                        <m:r>
                          <a:rPr lang="en-US" i="1">
                            <a:latin typeface="Cambria Math" charset="0"/>
                          </a:rPr>
                          <m:t>𝑖𝑛𝑠𝑡𝑟𝑢𝑐𝑡𝑖𝑜𝑛𝑠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𝑝𝑎𝑐𝑘𝑒𝑡</m:t>
                        </m:r>
                      </m:den>
                    </m:f>
                    <m:r>
                      <a:rPr lang="en-US" i="0">
                        <a:latin typeface="Cambria Math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charset="0"/>
                          </a:rPr>
                          <m:t>#</m:t>
                        </m:r>
                        <m:r>
                          <a:rPr lang="en-US" i="1">
                            <a:latin typeface="Cambria Math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𝑖𝑛𝑠𝑡𝑟𝑢𝑐𝑡𝑖𝑜𝑛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695" y="3254245"/>
                <a:ext cx="4762522" cy="525721"/>
              </a:xfrm>
              <a:prstGeom prst="rect">
                <a:avLst/>
              </a:prstGeom>
              <a:blipFill rotWithShape="0">
                <a:blip r:embed="rId6"/>
                <a:stretch>
                  <a:fillRect l="-115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48200" y="4439101"/>
                <a:ext cx="6248400" cy="491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i="1"/>
                  <a:t>t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h𝑟𝑜𝑢𝑔h𝑝𝑢𝑡</m:t>
                    </m:r>
                    <m:r>
                      <a:rPr lang="en-US" sz="1600" i="0">
                        <a:latin typeface="Cambria Math" charset="0"/>
                      </a:rPr>
                      <m:t>[</m:t>
                    </m:r>
                    <m:r>
                      <a:rPr lang="en-US" sz="1600" i="1">
                        <a:latin typeface="Cambria Math" charset="0"/>
                      </a:rPr>
                      <m:t>𝑝𝑝𝑠</m:t>
                    </m:r>
                    <m:r>
                      <a:rPr lang="en-US" sz="1600" i="0">
                        <a:latin typeface="Cambria Math" charset="0"/>
                      </a:rPr>
                      <m:t>]=</m:t>
                    </m:r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i="0">
                            <a:latin typeface="Cambria Math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"/>
                            <m:endChr m:val="]"/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𝑝𝑎𝑐𝑘𝑒𝑡</m:t>
                            </m:r>
                            <m:r>
                              <m:rPr>
                                <m:lit/>
                              </m:rPr>
                              <a:rPr lang="en-US" sz="1600" i="0">
                                <a:latin typeface="Cambria Math" charset="0"/>
                              </a:rPr>
                              <m:t>_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𝑝𝑟𝑜𝑐𝑒𝑠𝑠𝑖𝑛𝑔</m:t>
                            </m:r>
                            <m:r>
                              <m:rPr>
                                <m:lit/>
                              </m:rPr>
                              <a:rPr lang="en-US" sz="1600" i="0">
                                <a:latin typeface="Cambria Math" charset="0"/>
                              </a:rPr>
                              <m:t>_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𝑡𝑖𝑚𝑒</m:t>
                            </m:r>
                            <m:r>
                              <a:rPr lang="en-US" sz="1600" i="0">
                                <a:latin typeface="Cambria Math" charset="0"/>
                              </a:rPr>
                              <m:t>[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𝑠𝑒𝑐</m:t>
                            </m:r>
                          </m:e>
                        </m:d>
                      </m:den>
                    </m:f>
                    <m:r>
                      <a:rPr lang="en-US" sz="1600" i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]"/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𝐶𝑃𝑈</m:t>
                            </m:r>
                            <m:r>
                              <m:rPr>
                                <m:lit/>
                              </m:rPr>
                              <a:rPr lang="en-US" sz="1600" i="0">
                                <a:latin typeface="Cambria Math" charset="0"/>
                              </a:rPr>
                              <m:t>_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𝑓𝑟𝑒𝑞</m:t>
                            </m:r>
                            <m:r>
                              <a:rPr lang="en-US" sz="1600" i="0">
                                <a:latin typeface="Cambria Math" charset="0"/>
                              </a:rPr>
                              <m:t>[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𝐻𝑧</m:t>
                            </m:r>
                          </m:e>
                        </m:d>
                      </m:num>
                      <m:den>
                        <m:r>
                          <a:rPr lang="en-GB" sz="1600" b="0" i="1">
                            <a:latin typeface="Cambria Math" charset="0"/>
                          </a:rPr>
                          <m:t>#</m:t>
                        </m:r>
                        <m:r>
                          <a:rPr lang="en-GB" sz="1600" b="0" i="1">
                            <a:latin typeface="Cambria Math" charset="0"/>
                          </a:rPr>
                          <m:t>𝑐𝑦𝑐𝑙𝑒𝑠</m:t>
                        </m:r>
                        <m:r>
                          <a:rPr lang="en-GB" sz="1600" b="0" i="1">
                            <a:latin typeface="Cambria Math" charset="0"/>
                          </a:rPr>
                          <m:t>_</m:t>
                        </m:r>
                        <m:r>
                          <a:rPr lang="en-GB" sz="1600" b="0" i="1">
                            <a:latin typeface="Cambria Math" charset="0"/>
                          </a:rPr>
                          <m:t>𝑝𝑒𝑟</m:t>
                        </m:r>
                        <m:r>
                          <a:rPr lang="en-GB" sz="1600" b="0" i="1">
                            <a:latin typeface="Cambria Math" charset="0"/>
                          </a:rPr>
                          <m:t>_</m:t>
                        </m:r>
                        <m:r>
                          <a:rPr lang="en-GB" sz="1600" b="0" i="1">
                            <a:latin typeface="Cambria Math" charset="0"/>
                          </a:rPr>
                          <m:t>𝑝𝑎𝑐𝑘𝑒𝑡</m:t>
                        </m:r>
                      </m:den>
                    </m:f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39101"/>
                <a:ext cx="6248400" cy="491673"/>
              </a:xfrm>
              <a:prstGeom prst="rect">
                <a:avLst/>
              </a:prstGeom>
              <a:blipFill rotWithShape="0">
                <a:blip r:embed="rId7"/>
                <a:stretch>
                  <a:fillRect t="-51852" b="-8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/>
          <p:cNvSpPr/>
          <p:nvPr/>
        </p:nvSpPr>
        <p:spPr>
          <a:xfrm>
            <a:off x="7724956" y="2037834"/>
            <a:ext cx="381000" cy="258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9140" y="1330929"/>
            <a:ext cx="3812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Treat software network Data Plane as one would any program, ..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771" y="2483687"/>
            <a:ext cx="35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with the instructions per packet being the program unit, </a:t>
            </a:r>
            <a:r>
              <a:rPr lang="is-IS"/>
              <a:t>..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9140" y="3773269"/>
            <a:ext cx="3812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 arrive to the main data  plane benchmarking metrics.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724956" y="4009446"/>
            <a:ext cx="381000" cy="258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43695" y="3208954"/>
            <a:ext cx="2123905" cy="61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467601" y="3204456"/>
            <a:ext cx="1295400" cy="61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813445" y="3222714"/>
            <a:ext cx="1295400" cy="61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4366233"/>
            <a:ext cx="1886607" cy="61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48200" y="5041936"/>
            <a:ext cx="1886607" cy="617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2200" y="3810000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CPP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1635" y="4473610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PPS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5086290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BPS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839200" y="38100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CPI or 1/IPC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84494" y="38100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IPP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6352" y="4648200"/>
            <a:ext cx="95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External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Metrics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3913" y="3163669"/>
            <a:ext cx="91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Internal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18737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2896"/>
            <a:ext cx="6019800" cy="398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Main </a:t>
            </a:r>
            <a:r>
              <a:rPr lang="en-US" sz="2200" dirty="0" smtClean="0"/>
              <a:t>critical resources </a:t>
            </a:r>
            <a:r>
              <a:rPr lang="en-US" sz="2200" dirty="0"/>
              <a:t>used for </a:t>
            </a:r>
            <a:r>
              <a:rPr lang="en-US" sz="2200" dirty="0" smtClean="0"/>
              <a:t>software packet-processing: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Packet processing </a:t>
            </a:r>
            <a:r>
              <a:rPr lang="en-US" sz="2000" b="1" dirty="0" smtClean="0"/>
              <a:t>logic </a:t>
            </a:r>
            <a:r>
              <a:rPr lang="en-US" sz="2000" dirty="0" smtClean="0"/>
              <a:t>– </a:t>
            </a:r>
            <a:r>
              <a:rPr lang="en-US" sz="2000" i="1" dirty="0"/>
              <a:t>How many CPU core cycles are required to process a packet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Memory bandwidth</a:t>
            </a:r>
            <a:r>
              <a:rPr lang="en-US" sz="2000" dirty="0"/>
              <a:t> – </a:t>
            </a:r>
            <a:r>
              <a:rPr lang="en-US" sz="2000" i="1" dirty="0"/>
              <a:t>How many memory-read and </a:t>
            </a:r>
            <a:r>
              <a:rPr lang="en-US" sz="2000" i="1" dirty="0" smtClean="0"/>
              <a:t>write </a:t>
            </a:r>
            <a:r>
              <a:rPr lang="en-US" sz="2000" i="1" dirty="0"/>
              <a:t>accesses are made per packet?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I/O bandwidth</a:t>
            </a:r>
            <a:r>
              <a:rPr lang="en-US" sz="2000" dirty="0"/>
              <a:t> – </a:t>
            </a:r>
            <a:r>
              <a:rPr lang="en-US" sz="2000" i="1" dirty="0"/>
              <a:t>How many bytes are transferred over </a:t>
            </a:r>
            <a:r>
              <a:rPr lang="en-US" sz="2000" i="1" dirty="0" err="1"/>
              <a:t>PCIe</a:t>
            </a:r>
            <a:r>
              <a:rPr lang="en-US" sz="2000" i="1" dirty="0"/>
              <a:t> link per packet?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Inter-socket transactions</a:t>
            </a:r>
            <a:r>
              <a:rPr lang="en-US" sz="2000" dirty="0"/>
              <a:t> – </a:t>
            </a:r>
            <a:r>
              <a:rPr lang="en-US" sz="2000" i="1" dirty="0"/>
              <a:t>How many bytes are accessed from the other socket or other core in the same socket per packet?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1502896"/>
            <a:ext cx="5334000" cy="398350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59759" y="-76200"/>
            <a:ext cx="10972800" cy="13255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Understanding platform resource utilization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6044403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Co-relating resource utilization is key to understanding performance (</a:t>
            </a:r>
            <a:r>
              <a:rPr lang="en-US" sz="2400" b="1" dirty="0" smtClean="0">
                <a:solidFill>
                  <a:srgbClr val="C00000"/>
                </a:solidFill>
              </a:rPr>
              <a:t>CPP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PPS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BPS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9464729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Open-source Performance </a:t>
            </a:r>
            <a:r>
              <a:rPr lang="en-US" sz="3200" dirty="0"/>
              <a:t>Monitoring </a:t>
            </a:r>
            <a:r>
              <a:rPr lang="en-US" sz="3200" dirty="0" smtClean="0"/>
              <a:t>Tools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76865"/>
              </p:ext>
            </p:extLst>
          </p:nvPr>
        </p:nvGraphicFramePr>
        <p:xfrm>
          <a:off x="6172200" y="2884147"/>
          <a:ext cx="5791200" cy="294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483"/>
                <a:gridCol w="2897717"/>
              </a:tblGrid>
              <a:tr h="4783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Tools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  <a:tr h="478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 Cores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pmu-tools top-down analysis.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  <a:tr h="478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 cache Hierarchy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pmu-tools, pcm.x.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  <a:tr h="478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 bandwidth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pcm-memory.x, pmu-tools.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  <a:tr h="478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PCIe bandwidth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pcm-pcie.x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  <a:tr h="478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Inter-Socket transactions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pcm-numa.x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-tools.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7766" marR="67766" marT="0" marB="0"/>
                </a:tc>
              </a:tr>
            </a:tbl>
          </a:graphicData>
        </a:graphic>
      </p:graphicFrame>
      <p:sp>
        <p:nvSpPr>
          <p:cNvPr id="6" name="Content Placeholder 5"/>
          <p:cNvSpPr txBox="1">
            <a:spLocks/>
          </p:cNvSpPr>
          <p:nvPr/>
        </p:nvSpPr>
        <p:spPr>
          <a:xfrm>
            <a:off x="152400" y="1066800"/>
            <a:ext cx="5638800" cy="3275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Number of tools and code libraries available for monitoring performance counters and their </a:t>
            </a:r>
            <a:r>
              <a:rPr lang="en-US" sz="1800" dirty="0" smtClean="0"/>
              <a:t>analysis e.g. Intel® </a:t>
            </a:r>
            <a:r>
              <a:rPr lang="en-US" sz="1800" dirty="0" err="1" smtClean="0"/>
              <a:t>VTune</a:t>
            </a:r>
            <a:r>
              <a:rPr lang="en-US" sz="1400" baseline="30000" dirty="0" err="1" smtClean="0"/>
              <a:t>TM</a:t>
            </a:r>
            <a:r>
              <a:rPr lang="en-US" sz="1800" dirty="0" err="1"/>
              <a:t>, pmu-tools.</a:t>
            </a:r>
            <a:endParaRPr lang="en-US" sz="1400" baseline="30000" dirty="0" smtClean="0"/>
          </a:p>
          <a:p>
            <a:endParaRPr lang="en-US" sz="1400" baseline="30000" dirty="0"/>
          </a:p>
          <a:p>
            <a:r>
              <a:rPr lang="en-US" sz="1800" dirty="0" smtClean="0"/>
              <a:t>Three open-source tools have been in presented Benchmarking and Analysis methodology</a:t>
            </a:r>
          </a:p>
          <a:p>
            <a:endParaRPr lang="en-US" sz="18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2895600"/>
            <a:ext cx="5257800" cy="29173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Linux Perf</a:t>
            </a:r>
          </a:p>
          <a:p>
            <a:pPr marL="360363" lvl="1" indent="-176213"/>
            <a:r>
              <a:rPr lang="en-US" sz="1200" dirty="0"/>
              <a:t>a generic Linux kernel tool for basic performance events</a:t>
            </a:r>
          </a:p>
          <a:p>
            <a:pPr marL="360363" lvl="1" indent="-176213"/>
            <a:r>
              <a:rPr lang="en-US" sz="1200" dirty="0"/>
              <a:t>enables performance hot-spot analysis at source code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PMU-Tools </a:t>
            </a:r>
          </a:p>
          <a:p>
            <a:pPr marL="360363" lvl="1" indent="-176213"/>
            <a:r>
              <a:rPr lang="en-US" sz="1200" dirty="0"/>
              <a:t>builds upon Linux Perf, provides richer analysis and enhanced monitoring events for a particular processor architecture</a:t>
            </a:r>
          </a:p>
          <a:p>
            <a:pPr marL="360363" lvl="1" indent="-176213"/>
            <a:r>
              <a:rPr lang="en-US" sz="1200" dirty="0"/>
              <a:t>includes Top-down Micro-Architecture Method (TMAM), powerful performance analysis tool based on the, as presented in this talk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PCM Tool Chain </a:t>
            </a:r>
          </a:p>
          <a:p>
            <a:pPr marL="360363" lvl="1" indent="-176213"/>
            <a:r>
              <a:rPr lang="en-US" sz="1200" dirty="0"/>
              <a:t>set of utilities focusing on specific parts of architecture including Core, Cache hierarchy, Memory, </a:t>
            </a:r>
            <a:r>
              <a:rPr lang="en-US" sz="1200" dirty="0" err="1"/>
              <a:t>PCIe</a:t>
            </a:r>
            <a:r>
              <a:rPr lang="en-US" sz="1200" dirty="0"/>
              <a:t>, NUMA</a:t>
            </a:r>
          </a:p>
          <a:p>
            <a:pPr marL="360363" lvl="1" indent="-176213"/>
            <a:r>
              <a:rPr lang="en-US" sz="1200" dirty="0"/>
              <a:t>easy to use and great for showing high-level statistics in real-time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72200" y="2362200"/>
            <a:ext cx="6172200" cy="281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Their applicability to each identified analysis area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6044403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Open source performance analysis tools provide key insights.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4200" y="5486400"/>
            <a:ext cx="5884333" cy="106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#cycles/packet = </a:t>
            </a:r>
            <a:r>
              <a:rPr lang="en-US" sz="1800" dirty="0" err="1"/>
              <a:t>cpu_freq</a:t>
            </a:r>
            <a:r>
              <a:rPr lang="en-US" sz="1800" dirty="0"/>
              <a:t>[MHz] / </a:t>
            </a:r>
            <a:r>
              <a:rPr lang="en-US" sz="1800" dirty="0" smtClean="0"/>
              <a:t>throughput[</a:t>
            </a:r>
            <a:r>
              <a:rPr lang="en-US" sz="1800" dirty="0" err="1" smtClean="0"/>
              <a:t>Mpps</a:t>
            </a:r>
            <a:r>
              <a:rPr lang="en-US" sz="1800" dirty="0"/>
              <a:t>]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1525601"/>
            <a:ext cx="5486400" cy="3286125"/>
          </a:xfrm>
          <a:prstGeom prst="rect">
            <a:avLst/>
          </a:prstGeom>
          <a:ln>
            <a:solidFill>
              <a:srgbClr val="31A3DE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1524328"/>
            <a:ext cx="5486400" cy="3286125"/>
          </a:xfrm>
          <a:prstGeom prst="rect">
            <a:avLst/>
          </a:prstGeom>
          <a:ln>
            <a:solidFill>
              <a:srgbClr val="31A3DE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334" y="-76200"/>
            <a:ext cx="11286066" cy="1325563"/>
          </a:xfrm>
        </p:spPr>
        <p:txBody>
          <a:bodyPr>
            <a:normAutofit/>
          </a:bodyPr>
          <a:lstStyle/>
          <a:p>
            <a:r>
              <a:rPr lang="en-US" sz="3600"/>
              <a:t>Future: Planned Summary Data Views </a:t>
            </a:r>
            <a:br>
              <a:rPr lang="en-US" sz="3600"/>
            </a:br>
            <a:r>
              <a:rPr lang="en-US" sz="2000"/>
              <a:t>Results and Analysis – #cycles/packet (CPP) and Throughput (Mpps)</a:t>
            </a:r>
            <a:endParaRPr lang="en-US" sz="3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6044403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Putting it all together: co-relating </a:t>
            </a:r>
            <a:r>
              <a:rPr lang="en-US" sz="2400" b="1" dirty="0" smtClean="0">
                <a:solidFill>
                  <a:srgbClr val="C00000"/>
                </a:solidFill>
              </a:rPr>
              <a:t>CPP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PS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per </a:t>
            </a:r>
            <a:r>
              <a:rPr lang="en-US" sz="2400" b="1" dirty="0" smtClean="0">
                <a:solidFill>
                  <a:srgbClr val="C00000"/>
                </a:solidFill>
              </a:rPr>
              <a:t>workload</a:t>
            </a:r>
            <a:r>
              <a:rPr lang="en-US" sz="2400" dirty="0" smtClean="0">
                <a:solidFill>
                  <a:schemeClr val="tx1"/>
                </a:solidFill>
              </a:rPr>
              <a:t>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566446"/>
            <a:ext cx="28867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818181"/>
                </a:solidFill>
              </a:rPr>
              <a:t>Packet Throughput Rate [Mpps]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8981" y="1566446"/>
            <a:ext cx="19484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818181"/>
                </a:solidFill>
              </a:rPr>
              <a:t>#cycles/packet [CPP]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0200" y="238036"/>
            <a:ext cx="281940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See Kubecon Dec-2017, Benchmarking and Analysis.., </a:t>
            </a:r>
            <a:r>
              <a:rPr lang="en-US" sz="1100">
                <a:hlinkClick r:id="rId4"/>
              </a:rPr>
              <a:t>https://wiki.fd.io/view/File:Benchmarking-sw-data-planes-Dec5_2017.pdf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215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24000"/>
            <a:ext cx="10511118" cy="4285129"/>
          </a:xfrm>
        </p:spPr>
        <p:txBody>
          <a:bodyPr>
            <a:normAutofit/>
          </a:bodyPr>
          <a:lstStyle/>
          <a:p>
            <a:r>
              <a:rPr lang="en-IE" sz="2000" dirty="0" smtClean="0"/>
              <a:t>Why code alone is no longer enough.</a:t>
            </a:r>
          </a:p>
          <a:p>
            <a:r>
              <a:rPr lang="en-IE" sz="2000" dirty="0"/>
              <a:t>Introducing </a:t>
            </a:r>
            <a:r>
              <a:rPr lang="en-IE" sz="2000" dirty="0" smtClean="0"/>
              <a:t>CSIT-CPL</a:t>
            </a:r>
            <a:br>
              <a:rPr lang="en-IE" sz="2000" dirty="0" smtClean="0"/>
            </a:br>
            <a:r>
              <a:rPr lang="en-IE" sz="1800" dirty="0">
                <a:solidFill>
                  <a:srgbClr val="808080"/>
                </a:solidFill>
              </a:rPr>
              <a:t>Open Source Benchmarking, built on Open Source</a:t>
            </a:r>
            <a:r>
              <a:rPr lang="en-IE" sz="1800" dirty="0" smtClean="0">
                <a:solidFill>
                  <a:srgbClr val="808080"/>
                </a:solidFill>
              </a:rPr>
              <a:t>.</a:t>
            </a:r>
            <a:endParaRPr lang="en-US" sz="2000" dirty="0" smtClean="0">
              <a:solidFill>
                <a:srgbClr val="808080"/>
              </a:solidFill>
            </a:endParaRPr>
          </a:p>
          <a:p>
            <a:r>
              <a:rPr lang="en-IE" sz="2000" dirty="0" smtClean="0"/>
              <a:t>The Continuity Problem.</a:t>
            </a:r>
            <a:br>
              <a:rPr lang="en-IE" sz="2000" dirty="0" smtClean="0"/>
            </a:br>
            <a:r>
              <a:rPr lang="en-IE" sz="1800" dirty="0">
                <a:solidFill>
                  <a:srgbClr val="808080"/>
                </a:solidFill>
              </a:rPr>
              <a:t>Catching performance regressions (and progressions) as they happen.</a:t>
            </a:r>
            <a:r>
              <a:rPr lang="en-IE" sz="1800" dirty="0" smtClean="0">
                <a:solidFill>
                  <a:srgbClr val="808080"/>
                </a:solidFill>
              </a:rPr>
              <a:t>.</a:t>
            </a:r>
          </a:p>
          <a:p>
            <a:r>
              <a:rPr lang="en-IE" sz="2000" dirty="0" smtClean="0"/>
              <a:t>Digging Deeper.</a:t>
            </a:r>
            <a:br>
              <a:rPr lang="en-IE" sz="2000" dirty="0" smtClean="0"/>
            </a:br>
            <a:r>
              <a:rPr lang="en-IE" sz="1800" dirty="0">
                <a:solidFill>
                  <a:srgbClr val="808080"/>
                </a:solidFill>
              </a:rPr>
              <a:t>Moving beyond the symptom.</a:t>
            </a:r>
          </a:p>
          <a:p>
            <a:r>
              <a:rPr lang="en-IE" sz="2000" dirty="0" smtClean="0"/>
              <a:t>Summary</a:t>
            </a:r>
            <a:br>
              <a:rPr lang="en-IE" sz="2000" dirty="0" smtClean="0"/>
            </a:br>
            <a:r>
              <a:rPr lang="en-IE" sz="1800" dirty="0" smtClean="0">
                <a:solidFill>
                  <a:srgbClr val="808080"/>
                </a:solidFill>
              </a:rPr>
              <a:t>Opportunities to contribute to CSIT-CPL.</a:t>
            </a:r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1599"/>
            <a:ext cx="10511118" cy="6275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72200" y="1143000"/>
            <a:ext cx="5486400" cy="316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3000"/>
            <a:ext cx="5486400" cy="317148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66301"/>
              </p:ext>
            </p:extLst>
          </p:nvPr>
        </p:nvGraphicFramePr>
        <p:xfrm>
          <a:off x="685800" y="4648200"/>
          <a:ext cx="11125200" cy="152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5706"/>
                <a:gridCol w="8389494"/>
              </a:tblGrid>
              <a:tr h="24450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IPC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IPC for all Network workloads due to code optimization, HT makes it even better.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7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Retiring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Instructions retired, drives</a:t>
                      </a:r>
                      <a:r>
                        <a:rPr lang="en-US" sz="1400" baseline="0" dirty="0" smtClean="0"/>
                        <a:t> IPC.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79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Bad_Speculations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Minimal Bad branch</a:t>
                      </a:r>
                      <a:r>
                        <a:rPr lang="en-US" sz="1400" baseline="0" dirty="0" smtClean="0"/>
                        <a:t> speculations, Attributed to architecture logic, and software pragmas.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7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Backend</a:t>
                      </a:r>
                      <a:r>
                        <a:rPr lang="en-US" sz="1400" baseline="0" dirty="0" smtClean="0"/>
                        <a:t> Stalls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contributor</a:t>
                      </a:r>
                      <a:r>
                        <a:rPr lang="en-US" sz="1400" baseline="0" dirty="0" smtClean="0"/>
                        <a:t> causing low IPC in </a:t>
                      </a:r>
                      <a:r>
                        <a:rPr lang="en-US" sz="1400" baseline="0" dirty="0" err="1" smtClean="0"/>
                        <a:t>noHT</a:t>
                      </a:r>
                      <a:r>
                        <a:rPr lang="en-US" sz="1400" baseline="0" dirty="0" smtClean="0"/>
                        <a:t> cases, HT hides backend stalls.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7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Frontend</a:t>
                      </a:r>
                      <a:r>
                        <a:rPr lang="en-US" sz="1400" baseline="0" dirty="0" smtClean="0"/>
                        <a:t> Stalls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Becomes</a:t>
                      </a:r>
                      <a:r>
                        <a:rPr lang="en-US" sz="1400" baseline="0" dirty="0" smtClean="0"/>
                        <a:t> a factor in HT as more instructions are being executed by both logical cores.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31225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Observations: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-228600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/>
              <a:t>Future: Planned Summary Data Views</a:t>
            </a:r>
          </a:p>
          <a:p>
            <a:r>
              <a:rPr lang="en-GB" sz="2400"/>
              <a:t>Xeon </a:t>
            </a:r>
            <a:r>
              <a:rPr lang="en-US" sz="2400"/>
              <a:t>Telemetry Analytics - Top-Down Analysis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90600" y="6395605"/>
            <a:ext cx="10515599" cy="386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And then further dissecting </a:t>
            </a:r>
            <a:r>
              <a:rPr lang="en-US" sz="2400" b="1" dirty="0" smtClean="0">
                <a:solidFill>
                  <a:srgbClr val="C00000"/>
                </a:solidFill>
              </a:rPr>
              <a:t>CPP</a:t>
            </a:r>
            <a:r>
              <a:rPr lang="en-US" sz="2400" dirty="0" smtClean="0">
                <a:solidFill>
                  <a:schemeClr val="tx1"/>
                </a:solidFill>
              </a:rPr>
              <a:t> into a set of internal compute efficiency metrics.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0200" y="238036"/>
            <a:ext cx="281940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See Kubecon Dec-2017, Benchmarking and Analysis.., </a:t>
            </a:r>
            <a:r>
              <a:rPr lang="en-US" sz="1100">
                <a:hlinkClick r:id="rId5"/>
              </a:rPr>
              <a:t>https://wiki.fd.io/view/File:Benchmarking-sw-data-planes-Dec5_2017.pdf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760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10744200" cy="1325563"/>
          </a:xfrm>
        </p:spPr>
        <p:txBody>
          <a:bodyPr>
            <a:normAutofit/>
          </a:bodyPr>
          <a:lstStyle/>
          <a:p>
            <a:r>
              <a:rPr lang="en-IE" sz="3600" dirty="0"/>
              <a:t>Why code alone is no longer enough - </a:t>
            </a:r>
            <a:r>
              <a:rPr lang="en-US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11582400" cy="3657601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There are now lots of Open Source projects in the network software data plane ecosystem. </a:t>
            </a:r>
          </a:p>
          <a:p>
            <a:r>
              <a:rPr lang="en-IE" sz="2000" dirty="0" smtClean="0">
                <a:solidFill>
                  <a:srgbClr val="C00000"/>
                </a:solidFill>
              </a:rPr>
              <a:t>Benchmarking is a core activity </a:t>
            </a:r>
            <a:r>
              <a:rPr lang="en-IE" sz="2000" dirty="0" smtClean="0"/>
              <a:t>for serious data plane software projects</a:t>
            </a:r>
          </a:p>
          <a:p>
            <a:endParaRPr lang="en-IE" sz="2000" dirty="0" smtClean="0"/>
          </a:p>
          <a:p>
            <a:r>
              <a:rPr lang="en-IE" sz="2000" dirty="0" smtClean="0">
                <a:solidFill>
                  <a:srgbClr val="C00000"/>
                </a:solidFill>
              </a:rPr>
              <a:t>FD.io CSIT-CPL is an industry leading collaborative effort in Open Benchmarking </a:t>
            </a:r>
          </a:p>
          <a:p>
            <a:pPr lvl="1"/>
            <a:r>
              <a:rPr lang="en-IE" sz="2000" dirty="0" smtClean="0"/>
              <a:t>Open Benchmarks, Open Lab, Open Tools, Open Test Cases</a:t>
            </a:r>
          </a:p>
          <a:p>
            <a:pPr lvl="1"/>
            <a:r>
              <a:rPr lang="en-IE" sz="2000" dirty="0" smtClean="0"/>
              <a:t>Tight Multi-Vendor Collaboration</a:t>
            </a:r>
          </a:p>
          <a:p>
            <a:pPr lvl="1"/>
            <a:endParaRPr lang="en-IE" sz="2000" dirty="0" smtClean="0"/>
          </a:p>
          <a:p>
            <a:r>
              <a:rPr lang="en-IE" sz="2000" dirty="0" smtClean="0"/>
              <a:t>Our </a:t>
            </a:r>
            <a:r>
              <a:rPr lang="en-IE" sz="2000" dirty="0" smtClean="0">
                <a:solidFill>
                  <a:srgbClr val="C00000"/>
                </a:solidFill>
              </a:rPr>
              <a:t>next steps</a:t>
            </a:r>
          </a:p>
          <a:p>
            <a:pPr lvl="1"/>
            <a:r>
              <a:rPr lang="en-IE" sz="2000" dirty="0" smtClean="0"/>
              <a:t>Keep addressing The </a:t>
            </a:r>
            <a:r>
              <a:rPr lang="en-IE" sz="2000" dirty="0"/>
              <a:t>Continuity </a:t>
            </a:r>
            <a:r>
              <a:rPr lang="en-IE" sz="2000" dirty="0" smtClean="0"/>
              <a:t>Problem, </a:t>
            </a:r>
            <a:r>
              <a:rPr lang="en-IE" sz="2000" dirty="0"/>
              <a:t>catching regressions as they </a:t>
            </a:r>
            <a:r>
              <a:rPr lang="en-IE" sz="2000" dirty="0" smtClean="0"/>
              <a:t>happen.</a:t>
            </a:r>
          </a:p>
          <a:p>
            <a:pPr lvl="1"/>
            <a:r>
              <a:rPr lang="en-IE" sz="2000" dirty="0" smtClean="0"/>
              <a:t>Digging deeper, identifying </a:t>
            </a:r>
            <a:r>
              <a:rPr lang="en-IE" sz="2000" dirty="0"/>
              <a:t>the cause, as well as measuring the symptom</a:t>
            </a:r>
            <a:r>
              <a:rPr lang="en-IE" sz="2000" dirty="0" smtClean="0"/>
              <a:t>.</a:t>
            </a:r>
            <a:endParaRPr lang="en-US" sz="2000" dirty="0" smtClean="0"/>
          </a:p>
          <a:p>
            <a:pPr lvl="1"/>
            <a:endParaRPr lang="en-GB" sz="2000" b="1" dirty="0">
              <a:solidFill>
                <a:srgbClr val="2C68E8"/>
              </a:solidFill>
            </a:endParaRPr>
          </a:p>
          <a:p>
            <a:endParaRPr lang="is-IS" sz="2000" dirty="0"/>
          </a:p>
        </p:txBody>
      </p:sp>
      <p:sp>
        <p:nvSpPr>
          <p:cNvPr id="4" name="Rectangle 3"/>
          <p:cNvSpPr/>
          <p:nvPr/>
        </p:nvSpPr>
        <p:spPr>
          <a:xfrm>
            <a:off x="685800" y="4953000"/>
            <a:ext cx="10896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For more information:</a:t>
            </a:r>
          </a:p>
          <a:p>
            <a:endParaRPr lang="en-US" sz="1500" dirty="0"/>
          </a:p>
          <a:p>
            <a:r>
              <a:rPr lang="en-US" sz="1500" i="1" dirty="0" smtClean="0"/>
              <a:t>See our in-depth </a:t>
            </a:r>
            <a:r>
              <a:rPr lang="en-US" sz="1500" i="1" dirty="0"/>
              <a:t>introduction on SW data plane performance </a:t>
            </a:r>
            <a:r>
              <a:rPr lang="en-US" sz="1500" i="1" dirty="0" smtClean="0"/>
              <a:t>benchmarking.</a:t>
            </a:r>
            <a:endParaRPr lang="en-US" sz="1500" i="1" dirty="0"/>
          </a:p>
          <a:p>
            <a:pPr lvl="1"/>
            <a:r>
              <a:rPr lang="en-US" sz="1500" dirty="0" smtClean="0"/>
              <a:t>White </a:t>
            </a:r>
            <a:r>
              <a:rPr lang="en-US" sz="1500" dirty="0"/>
              <a:t>paper </a:t>
            </a:r>
            <a:r>
              <a:rPr lang="en-US" sz="1500" dirty="0" smtClean="0"/>
              <a:t>@ </a:t>
            </a:r>
            <a:r>
              <a:rPr lang="en-US" sz="1500" dirty="0">
                <a:hlinkClick r:id="rId2"/>
              </a:rPr>
              <a:t>https://fd.io/resources/performance_analysis_sw_data_planes.pdf</a:t>
            </a:r>
            <a:r>
              <a:rPr lang="en-US" sz="1500" dirty="0"/>
              <a:t> </a:t>
            </a:r>
          </a:p>
          <a:p>
            <a:pPr lvl="1"/>
            <a:r>
              <a:rPr lang="en-US" sz="1500" dirty="0" err="1" smtClean="0"/>
              <a:t>Kubecon</a:t>
            </a:r>
            <a:r>
              <a:rPr lang="en-US" sz="1500" dirty="0" smtClean="0"/>
              <a:t> </a:t>
            </a:r>
            <a:r>
              <a:rPr lang="en-US" sz="1500" dirty="0"/>
              <a:t>Dec-2017, Benchmarking and </a:t>
            </a:r>
            <a:r>
              <a:rPr lang="en-US" sz="1500" dirty="0" smtClean="0"/>
              <a:t>Analysis @</a:t>
            </a:r>
            <a:r>
              <a:rPr lang="en-US" sz="1500" dirty="0"/>
              <a:t> </a:t>
            </a:r>
            <a:r>
              <a:rPr lang="en-US" sz="1500" dirty="0">
                <a:hlinkClick r:id="rId3"/>
              </a:rPr>
              <a:t>https://wiki.fd.io/view/File:Benchmarking-sw-data-planes-Dec5_2017.pdf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096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THANK YOU !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93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" y="0"/>
            <a:ext cx="10647362" cy="1143000"/>
          </a:xfrm>
        </p:spPr>
        <p:txBody>
          <a:bodyPr/>
          <a:lstStyle/>
          <a:p>
            <a:r>
              <a:rPr lang="en-US" dirty="0" smtClean="0"/>
              <a:t>Opportunities to Contribute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196" y="1494809"/>
            <a:ext cx="5147204" cy="42963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smtClean="0">
                <a:hlinkClick r:id="rId2"/>
              </a:rPr>
              <a:t>FD.io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Get the Code, Build the Code, Run the 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Try the vpp user demo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Install vpp from binary packages (yum/apt)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Read/Watch the Tutorials</a:t>
            </a:r>
          </a:p>
          <a:p>
            <a:r>
              <a:rPr lang="en-US" sz="2000" dirty="0" smtClean="0">
                <a:hlinkClick r:id="rId7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9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10"/>
              </a:rPr>
              <a:t>Join FD.io as a member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285" y="1867648"/>
            <a:ext cx="5544120" cy="361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Container Integration</a:t>
            </a:r>
            <a:endParaRPr lang="en-US" sz="2000" dirty="0" smtClean="0"/>
          </a:p>
          <a:p>
            <a:r>
              <a:rPr lang="en-US" sz="2000" dirty="0" smtClean="0"/>
              <a:t>Firewall, IDS, DPI</a:t>
            </a:r>
          </a:p>
          <a:p>
            <a:r>
              <a:rPr lang="en-US" sz="2000" dirty="0" smtClean="0"/>
              <a:t>Hardware Accelerators</a:t>
            </a:r>
          </a:p>
          <a:p>
            <a:r>
              <a:rPr lang="en-US" sz="2000" dirty="0" smtClean="0"/>
              <a:t>Control plane – support your favorite SDN Protocol Agent</a:t>
            </a:r>
          </a:p>
          <a:p>
            <a:r>
              <a:rPr lang="en-US" sz="2000" dirty="0" smtClean="0"/>
              <a:t>Telemetry and analytics tools</a:t>
            </a:r>
          </a:p>
          <a:p>
            <a:r>
              <a:rPr lang="en-US" sz="2000" dirty="0" smtClean="0"/>
              <a:t>Test tools</a:t>
            </a:r>
          </a:p>
          <a:p>
            <a:r>
              <a:rPr lang="en-US" sz="2000" dirty="0"/>
              <a:t>Packaging</a:t>
            </a:r>
          </a:p>
          <a:p>
            <a:r>
              <a:rPr lang="en-US" sz="2000" dirty="0" smtClean="0"/>
              <a:t>Testing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7396" y="5847449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Thank you!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511118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1200" b="1" dirty="0">
                <a:solidFill>
                  <a:srgbClr val="2C68E8"/>
                </a:solidFill>
              </a:rPr>
              <a:t>FD.io VPP, CSIT-CPL and related projects</a:t>
            </a:r>
          </a:p>
          <a:p>
            <a:r>
              <a:rPr lang="de-DE" sz="1200" dirty="0">
                <a:solidFill>
                  <a:schemeClr val="tx1"/>
                </a:solidFill>
              </a:rPr>
              <a:t>VPP: </a:t>
            </a:r>
            <a:r>
              <a:rPr lang="de-DE" sz="1200" dirty="0">
                <a:solidFill>
                  <a:schemeClr val="tx1"/>
                </a:solidFill>
                <a:hlinkClick r:id="rId3"/>
              </a:rPr>
              <a:t>https://wiki.fd.io/view/VPP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r>
              <a:rPr lang="de-DE" sz="1200" dirty="0">
                <a:solidFill>
                  <a:schemeClr val="tx1"/>
                </a:solidFill>
              </a:rPr>
              <a:t>CSIT-CPL: </a:t>
            </a:r>
            <a:r>
              <a:rPr lang="de-DE" sz="1200" dirty="0">
                <a:solidFill>
                  <a:schemeClr val="tx1"/>
                </a:solidFill>
                <a:hlinkClick r:id="rId4"/>
              </a:rPr>
              <a:t>https://wiki.fd.io/view/CSIT</a:t>
            </a:r>
            <a:endParaRPr lang="de-DE" sz="1200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pma_tools - </a:t>
            </a:r>
            <a:r>
              <a:rPr lang="de-DE" sz="1200" dirty="0">
                <a:solidFill>
                  <a:schemeClr val="tx1"/>
                </a:solidFill>
                <a:hlinkClick r:id="rId5"/>
              </a:rPr>
              <a:t>https://wiki.fd.io/view/Pma_tools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rgbClr val="2C68E8"/>
              </a:solidFill>
            </a:endParaRPr>
          </a:p>
          <a:p>
            <a:pPr marL="0" indent="0">
              <a:buNone/>
            </a:pPr>
            <a:r>
              <a:rPr lang="en-GB" sz="1200" b="1" dirty="0">
                <a:solidFill>
                  <a:srgbClr val="2C68E8"/>
                </a:solidFill>
              </a:rPr>
              <a:t>Benchmarking Methodology</a:t>
            </a:r>
          </a:p>
          <a:p>
            <a:r>
              <a:rPr lang="en-GB" sz="1200"/>
              <a:t>Kubecon Dec-2017, Benchmarking and Analysis.., </a:t>
            </a:r>
            <a:r>
              <a:rPr lang="en-GB" sz="1200">
                <a:hlinkClick r:id="rId6"/>
              </a:rPr>
              <a:t>https://wiki.fd.io/view/File:Benchmarking-sw-data-planes-Dec5_2017.pdf</a:t>
            </a:r>
            <a:endParaRPr lang="en-US" sz="1200" dirty="0"/>
          </a:p>
          <a:p>
            <a:r>
              <a:rPr lang="en-US" sz="1200" dirty="0"/>
              <a:t>“Benchmarking and Analysis of Software Network Data Planes” </a:t>
            </a:r>
            <a:r>
              <a:rPr lang="en-GB" sz="1200" dirty="0" err="1"/>
              <a:t>by M. Konstantynowicz, P. Lu, S.M. Shah, </a:t>
            </a:r>
            <a:r>
              <a:rPr lang="en-US" sz="1200" dirty="0">
                <a:hlinkClick r:id="rId7"/>
              </a:rPr>
              <a:t>https://fd.io/resources/performance_analysis_sw_data_planes.pdf</a:t>
            </a:r>
            <a:r>
              <a:rPr lang="en-US" sz="1200" dirty="0"/>
              <a:t> </a:t>
            </a:r>
            <a:endParaRPr lang="en-GB" sz="1200" b="1" dirty="0">
              <a:solidFill>
                <a:srgbClr val="2C68E8"/>
              </a:solidFill>
            </a:endParaRPr>
          </a:p>
          <a:p>
            <a:pPr marL="0" indent="0">
              <a:buNone/>
            </a:pPr>
            <a:r>
              <a:rPr lang="en-GB" sz="1200" b="1" dirty="0" smtClean="0">
                <a:solidFill>
                  <a:srgbClr val="2C68E8"/>
                </a:solidFill>
              </a:rPr>
              <a:t>Benchmarks</a:t>
            </a:r>
          </a:p>
          <a:p>
            <a:r>
              <a:rPr lang="en-GB" sz="1200" dirty="0" smtClean="0"/>
              <a:t>EEMBC </a:t>
            </a:r>
            <a:r>
              <a:rPr lang="en-GB" sz="1200" dirty="0" err="1" smtClean="0"/>
              <a:t>CoreMark</a:t>
            </a:r>
            <a:r>
              <a:rPr lang="en-GB" sz="1200" dirty="0" smtClean="0"/>
              <a:t>® </a:t>
            </a:r>
            <a:r>
              <a:rPr lang="en-GB" sz="1200" dirty="0"/>
              <a:t>- </a:t>
            </a:r>
            <a:r>
              <a:rPr lang="en-GB" sz="1200" u="sng" dirty="0">
                <a:solidFill>
                  <a:srgbClr val="0563C1"/>
                </a:solidFill>
                <a:hlinkClick r:id="rId8"/>
              </a:rPr>
              <a:t>http://www.eembc.org/index.php</a:t>
            </a:r>
            <a:endParaRPr lang="en-US" sz="1200" dirty="0">
              <a:solidFill>
                <a:srgbClr val="0563C1"/>
              </a:solidFill>
              <a:hlinkClick r:id="rId8"/>
            </a:endParaRPr>
          </a:p>
          <a:p>
            <a:r>
              <a:rPr lang="en-US" sz="1200" dirty="0"/>
              <a:t> </a:t>
            </a:r>
            <a:r>
              <a:rPr lang="en-GB" sz="1200" dirty="0"/>
              <a:t>DPDK </a:t>
            </a:r>
            <a:r>
              <a:rPr lang="en-GB" sz="1200" dirty="0" err="1"/>
              <a:t>testpmd</a:t>
            </a:r>
            <a:r>
              <a:rPr lang="en-GB" sz="1200" dirty="0"/>
              <a:t> - </a:t>
            </a:r>
            <a:r>
              <a:rPr lang="en-GB" sz="1200" u="sng" dirty="0">
                <a:solidFill>
                  <a:srgbClr val="0563C1"/>
                </a:solidFill>
                <a:hlinkClick r:id="rId9"/>
              </a:rPr>
              <a:t>http://dpdk.org/doc/guides/testpmd_app_ug/index.html</a:t>
            </a:r>
            <a:endParaRPr lang="en-US" sz="1200" dirty="0">
              <a:solidFill>
                <a:srgbClr val="0563C1"/>
              </a:solidFill>
              <a:hlinkClick r:id="rId9"/>
            </a:endParaRPr>
          </a:p>
          <a:p>
            <a:r>
              <a:rPr lang="en-US" sz="1200" dirty="0"/>
              <a:t> </a:t>
            </a:r>
            <a:r>
              <a:rPr lang="en-GB" sz="1200" dirty="0" err="1"/>
              <a:t>FDio</a:t>
            </a:r>
            <a:r>
              <a:rPr lang="en-GB" sz="1200" dirty="0"/>
              <a:t> VPP – Fast Data IO packet processing platform, docs: </a:t>
            </a:r>
            <a:r>
              <a:rPr lang="en-GB" sz="1200" u="sng" dirty="0">
                <a:solidFill>
                  <a:srgbClr val="0563C1"/>
                </a:solidFill>
                <a:hlinkClick r:id="rId3"/>
              </a:rPr>
              <a:t>https://wiki.fd.io/view/VPP</a:t>
            </a:r>
            <a:r>
              <a:rPr lang="en-GB" sz="1200" dirty="0">
                <a:solidFill>
                  <a:srgbClr val="0563C1"/>
                </a:solidFill>
                <a:hlinkClick r:id="rId3"/>
              </a:rPr>
              <a:t>, code: </a:t>
            </a:r>
            <a:r>
              <a:rPr lang="en-GB" sz="1200" u="sng" dirty="0">
                <a:solidFill>
                  <a:srgbClr val="0563C1"/>
                </a:solidFill>
                <a:hlinkClick r:id="rId10"/>
              </a:rPr>
              <a:t>https://git.fd.io/vpp/</a:t>
            </a:r>
            <a:endParaRPr lang="en-US" sz="1200" dirty="0">
              <a:solidFill>
                <a:srgbClr val="0563C1"/>
              </a:solidFill>
              <a:hlinkClick r:id="rId10"/>
            </a:endParaRPr>
          </a:p>
          <a:p>
            <a:pPr marL="0" indent="0">
              <a:buNone/>
            </a:pPr>
            <a:r>
              <a:rPr lang="de-DE" sz="1200" b="1" dirty="0" smtClean="0">
                <a:solidFill>
                  <a:srgbClr val="2C68E8"/>
                </a:solidFill>
              </a:rPr>
              <a:t>Performance Analysis Tools</a:t>
            </a:r>
          </a:p>
          <a:p>
            <a:r>
              <a:rPr lang="en-US" sz="1200" dirty="0" smtClean="0"/>
              <a:t>“</a:t>
            </a:r>
            <a:r>
              <a:rPr lang="en-US" sz="1200" dirty="0"/>
              <a:t>Intel Optimization Manual” – </a:t>
            </a:r>
            <a:r>
              <a:rPr lang="en-US" sz="1200" u="sng" dirty="0">
                <a:solidFill>
                  <a:srgbClr val="0563C1"/>
                </a:solidFill>
                <a:hlinkClick r:id="rId11"/>
              </a:rPr>
              <a:t>Intel® 64 and IA-32 architectures optimization reference manual</a:t>
            </a:r>
            <a:endParaRPr lang="en-US" sz="1200" dirty="0">
              <a:solidFill>
                <a:srgbClr val="0563C1"/>
              </a:solidFill>
              <a:hlinkClick r:id="rId11"/>
            </a:endParaRPr>
          </a:p>
          <a:p>
            <a:r>
              <a:rPr lang="en-US" sz="1200" dirty="0" smtClean="0"/>
              <a:t>Linux </a:t>
            </a:r>
            <a:r>
              <a:rPr lang="en-US" sz="1200" dirty="0"/>
              <a:t>PMU-tools, </a:t>
            </a:r>
            <a:r>
              <a:rPr lang="en-US" sz="1200" u="sng" dirty="0">
                <a:solidFill>
                  <a:srgbClr val="0563C1"/>
                </a:solidFill>
                <a:hlinkClick r:id="rId12"/>
              </a:rPr>
              <a:t>https://github.com/andikleen/pmu-tools</a:t>
            </a:r>
            <a:r>
              <a:rPr lang="en-US" sz="1200" dirty="0">
                <a:solidFill>
                  <a:srgbClr val="0563C1"/>
                </a:solidFill>
                <a:hlinkClick r:id="rId12"/>
              </a:rPr>
              <a:t> </a:t>
            </a:r>
            <a:endParaRPr lang="de-DE" sz="1200" dirty="0" smtClean="0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2C68E8"/>
                </a:solidFill>
              </a:rPr>
              <a:t>TMAM</a:t>
            </a:r>
          </a:p>
          <a:p>
            <a:r>
              <a:rPr lang="en-US" sz="1200" dirty="0"/>
              <a:t>Intel Developer Zone, Tuning Applications Using a Top-down Microarchitecture Analysis Method, </a:t>
            </a:r>
            <a:r>
              <a:rPr lang="en-US" sz="1200" u="sng" dirty="0">
                <a:hlinkClick r:id="rId13"/>
              </a:rPr>
              <a:t>https://software.intel.com/en-us/top-down-microarchitecture-analysis-method-win</a:t>
            </a:r>
            <a:endParaRPr lang="en-US" sz="1200" dirty="0" smtClean="0"/>
          </a:p>
          <a:p>
            <a:r>
              <a:rPr lang="en-GB" sz="1200" u="sng" dirty="0" err="1" smtClean="0">
                <a:solidFill>
                  <a:srgbClr val="0563C1"/>
                </a:solidFill>
                <a:hlinkClick r:id="rId14"/>
              </a:rPr>
              <a:t>Technion</a:t>
            </a:r>
            <a:r>
              <a:rPr lang="en-GB" sz="1200" u="sng" dirty="0" smtClean="0">
                <a:solidFill>
                  <a:srgbClr val="0563C1"/>
                </a:solidFill>
                <a:hlinkClick r:id="rId14"/>
              </a:rPr>
              <a:t> </a:t>
            </a:r>
            <a:r>
              <a:rPr lang="en-GB" sz="1200" u="sng" dirty="0">
                <a:solidFill>
                  <a:srgbClr val="0563C1"/>
                </a:solidFill>
                <a:hlinkClick r:id="rId14"/>
              </a:rPr>
              <a:t>presentation on TMAM</a:t>
            </a:r>
            <a:r>
              <a:rPr lang="en-GB" sz="1200" dirty="0">
                <a:solidFill>
                  <a:srgbClr val="0563C1"/>
                </a:solidFill>
                <a:hlinkClick r:id="rId14"/>
              </a:rPr>
              <a:t> , </a:t>
            </a:r>
            <a:r>
              <a:rPr lang="en-US" sz="1200" dirty="0">
                <a:solidFill>
                  <a:srgbClr val="111111"/>
                </a:solidFill>
                <a:hlinkClick r:id="rId14"/>
              </a:rPr>
              <a:t>Software Optimizations Become Simple with Top-Down Analysis Methodology (TMAM) on Intel® Microarchitecture Code Name </a:t>
            </a:r>
            <a:r>
              <a:rPr lang="en-US" sz="1200" dirty="0" err="1">
                <a:solidFill>
                  <a:srgbClr val="111111"/>
                </a:solidFill>
                <a:hlinkClick r:id="rId14"/>
              </a:rPr>
              <a:t>Skylake</a:t>
            </a:r>
            <a:r>
              <a:rPr lang="en-US" sz="1200" dirty="0">
                <a:solidFill>
                  <a:srgbClr val="111111"/>
                </a:solidFill>
                <a:hlinkClick r:id="rId14"/>
              </a:rPr>
              <a:t>, Ahmad </a:t>
            </a:r>
            <a:r>
              <a:rPr lang="en-US" sz="1200" dirty="0" err="1">
                <a:solidFill>
                  <a:srgbClr val="111111"/>
                </a:solidFill>
                <a:hlinkClick r:id="rId14"/>
              </a:rPr>
              <a:t>Yasin</a:t>
            </a:r>
            <a:r>
              <a:rPr lang="en-US" sz="1200" dirty="0">
                <a:solidFill>
                  <a:srgbClr val="111111"/>
                </a:solidFill>
                <a:hlinkClick r:id="rId14"/>
              </a:rPr>
              <a:t>. Intel Developer Forum, IDF 2015. [</a:t>
            </a:r>
            <a:r>
              <a:rPr lang="en-US" sz="1200" u="sng" dirty="0">
                <a:solidFill>
                  <a:srgbClr val="0033CC"/>
                </a:solidFill>
                <a:hlinkClick r:id="rId15"/>
              </a:rPr>
              <a:t>Recording</a:t>
            </a:r>
            <a:r>
              <a:rPr lang="en-US" sz="1200" dirty="0">
                <a:solidFill>
                  <a:srgbClr val="111111"/>
                </a:solidFill>
                <a:hlinkClick r:id="rId15"/>
              </a:rPr>
              <a:t>] </a:t>
            </a:r>
            <a:endParaRPr lang="en-GB" sz="1200" dirty="0">
              <a:solidFill>
                <a:srgbClr val="111111"/>
              </a:solidFill>
              <a:hlinkClick r:id="rId15"/>
            </a:endParaRPr>
          </a:p>
          <a:p>
            <a:r>
              <a:rPr lang="en-US" sz="1200" dirty="0"/>
              <a:t>A Top-Down Method for Performance Analysis and Counters Architecture, Ahmad </a:t>
            </a:r>
            <a:r>
              <a:rPr lang="en-US" sz="1200" dirty="0" err="1"/>
              <a:t>Yasin</a:t>
            </a:r>
            <a:r>
              <a:rPr lang="en-US" sz="1200" dirty="0"/>
              <a:t>. In IEEE International Symposium on Performance Analysis of Systems and Software, ISPASS 2014, </a:t>
            </a:r>
            <a:r>
              <a:rPr lang="en-US" sz="1200" u="sng" dirty="0">
                <a:hlinkClick r:id="rId16"/>
              </a:rPr>
              <a:t>https://sites.google.com/site/analysismethods/yasin-pubs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45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6" y="1541332"/>
            <a:ext cx="1574170" cy="10221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90256" y="1602843"/>
            <a:ext cx="1507166" cy="1399444"/>
            <a:chOff x="4808891" y="3514117"/>
            <a:chExt cx="914400" cy="753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033" y="3514117"/>
              <a:ext cx="460116" cy="51635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08891" y="4036361"/>
              <a:ext cx="914400" cy="23107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Lagopus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5" b="34145"/>
          <a:stretch/>
        </p:blipFill>
        <p:spPr>
          <a:xfrm>
            <a:off x="501123" y="3248937"/>
            <a:ext cx="4539846" cy="547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34" y="2022671"/>
            <a:ext cx="1992361" cy="6307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57" y="276129"/>
            <a:ext cx="2622038" cy="1146889"/>
          </a:xfrm>
          <a:prstGeom prst="rect">
            <a:avLst/>
          </a:prstGeom>
        </p:spPr>
      </p:pic>
      <p:pic>
        <p:nvPicPr>
          <p:cNvPr id="3074" name="Picture 2" descr="Image result for DPDK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62095"/>
            <a:ext cx="2438400" cy="6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32609" y="4086606"/>
            <a:ext cx="1712837" cy="1179988"/>
            <a:chOff x="1800358" y="3894084"/>
            <a:chExt cx="1712837" cy="11799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358" y="3894084"/>
              <a:ext cx="1712837" cy="9205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33600" y="4814603"/>
              <a:ext cx="850797" cy="2594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FD.io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4" descr="Image result for question stick figure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0400"/>
            <a:ext cx="1368139" cy="33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97801" y="4061041"/>
            <a:ext cx="1712443" cy="50423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DPDK-ANS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mTCP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98016"/>
            <a:ext cx="1480320" cy="51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hought bubble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64" y="-17440"/>
            <a:ext cx="4622056" cy="39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50898" y="1159873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There has never been more choice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1292" y="6033508"/>
            <a:ext cx="2975168" cy="26409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many more … 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age result for iovisor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42" y="9233925"/>
            <a:ext cx="1150841" cy="2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pendatapla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6" y="274855"/>
            <a:ext cx="3553546" cy="12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8918" y="5470444"/>
            <a:ext cx="2236528" cy="914400"/>
            <a:chOff x="963872" y="5715000"/>
            <a:chExt cx="1021094" cy="415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3872" y="5715000"/>
              <a:ext cx="330217" cy="4064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>
              <a:off x="1356284" y="5724433"/>
              <a:ext cx="628682" cy="40642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351647" y="4995668"/>
            <a:ext cx="2354146" cy="546360"/>
            <a:chOff x="3132254" y="5056958"/>
            <a:chExt cx="2289122" cy="546360"/>
          </a:xfrm>
        </p:grpSpPr>
        <p:pic>
          <p:nvPicPr>
            <p:cNvPr id="1026" name="Picture 2" descr="IO Visor Project"/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54" y="5056958"/>
              <a:ext cx="1629967" cy="52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762221" y="5233986"/>
              <a:ext cx="6591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E" b="1" dirty="0">
                  <a:solidFill>
                    <a:schemeClr val="bg1"/>
                  </a:solidFill>
                  <a:latin typeface="Open Sans"/>
                </a:rPr>
                <a:t>XDP</a:t>
              </a:r>
              <a:endParaRPr lang="en-IE" b="1" i="0" dirty="0">
                <a:solidFill>
                  <a:schemeClr val="bg1"/>
                </a:solidFill>
                <a:effectLst/>
                <a:latin typeface="Open San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51891" y="3872263"/>
            <a:ext cx="1939509" cy="1054693"/>
            <a:chOff x="5451891" y="3872263"/>
            <a:chExt cx="1939509" cy="1054693"/>
          </a:xfrm>
        </p:grpSpPr>
        <p:pic>
          <p:nvPicPr>
            <p:cNvPr id="1028" name="Picture 4" descr="@snabbco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891" y="3872263"/>
              <a:ext cx="1054693" cy="105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6316506" y="4535077"/>
              <a:ext cx="10748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IE" b="1" dirty="0" err="1" smtClean="0">
                  <a:solidFill>
                    <a:schemeClr val="bg1"/>
                  </a:solidFill>
                  <a:latin typeface="Open Sans"/>
                </a:rPr>
                <a:t>Snabb</a:t>
              </a:r>
              <a:endParaRPr lang="en-IE" b="1" i="0" dirty="0">
                <a:solidFill>
                  <a:schemeClr val="bg1"/>
                </a:solidFill>
                <a:effectLst/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7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93"/>
            <a:ext cx="9464729" cy="1325563"/>
          </a:xfrm>
        </p:spPr>
        <p:txBody>
          <a:bodyPr/>
          <a:lstStyle/>
          <a:p>
            <a:r>
              <a:rPr lang="en-IE" dirty="0" smtClean="0"/>
              <a:t>…. but </a:t>
            </a:r>
            <a:r>
              <a:rPr lang="en-IE" smtClean="0"/>
              <a:t>how will it </a:t>
            </a:r>
            <a:r>
              <a:rPr lang="en-IE" dirty="0" smtClean="0"/>
              <a:t>perform for me?</a:t>
            </a:r>
            <a:endParaRPr lang="en-IE" dirty="0"/>
          </a:p>
        </p:txBody>
      </p:sp>
      <p:pic>
        <p:nvPicPr>
          <p:cNvPr id="61" name="Picture 4" descr="Image result for question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20" y="1550045"/>
            <a:ext cx="1844729" cy="44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41972" y="1384806"/>
            <a:ext cx="5150363" cy="5199397"/>
            <a:chOff x="1142999" y="1524001"/>
            <a:chExt cx="5150363" cy="5199397"/>
          </a:xfrm>
        </p:grpSpPr>
        <p:sp>
          <p:nvSpPr>
            <p:cNvPr id="49" name="Rectangle 48"/>
            <p:cNvSpPr/>
            <p:nvPr/>
          </p:nvSpPr>
          <p:spPr>
            <a:xfrm rot="16200000" flipV="1">
              <a:off x="3826608" y="1753556"/>
              <a:ext cx="2233508" cy="2252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sz="2400" dirty="0"/>
                <a:t>Are the </a:t>
              </a:r>
              <a:br>
                <a:rPr lang="en-IE" sz="2400" dirty="0"/>
              </a:br>
              <a:r>
                <a:rPr lang="en-IE" sz="2400" dirty="0"/>
                <a:t>benchmarks repeatable</a:t>
              </a:r>
              <a:r>
                <a:rPr lang="en-IE" sz="2400" dirty="0" smtClean="0"/>
                <a:t>?</a:t>
              </a:r>
              <a:endParaRPr lang="en-IE" sz="2400" dirty="0"/>
            </a:p>
          </p:txBody>
        </p:sp>
        <p:sp>
          <p:nvSpPr>
            <p:cNvPr id="51" name="Oval 50"/>
            <p:cNvSpPr/>
            <p:nvPr/>
          </p:nvSpPr>
          <p:spPr>
            <a:xfrm rot="16200000" flipV="1">
              <a:off x="4691596" y="1538996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/>
            <p:cNvSpPr/>
            <p:nvPr/>
          </p:nvSpPr>
          <p:spPr>
            <a:xfrm rot="16200000" flipV="1">
              <a:off x="3578367" y="2655751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Oval 52"/>
            <p:cNvSpPr/>
            <p:nvPr/>
          </p:nvSpPr>
          <p:spPr>
            <a:xfrm rot="16200000" flipV="1">
              <a:off x="5830562" y="2655751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92785" y="1764811"/>
              <a:ext cx="2233507" cy="2252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/>
                <a:t>Is the test methodology trustworthy?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09491" y="2725679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Oval 5"/>
            <p:cNvSpPr/>
            <p:nvPr/>
          </p:nvSpPr>
          <p:spPr>
            <a:xfrm>
              <a:off x="3376091" y="2653835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>
              <a:off x="2270641" y="3868680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>
              <a:off x="2270641" y="1540909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1298848" y="4914260"/>
              <a:ext cx="498056" cy="496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1376246" y="4181069"/>
              <a:ext cx="2233508" cy="2252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sz="2400" dirty="0" smtClean="0"/>
                <a:t>Are the tests</a:t>
              </a:r>
            </a:p>
            <a:p>
              <a:pPr algn="ctr"/>
              <a:r>
                <a:rPr lang="en-IE" sz="2400" dirty="0" smtClean="0"/>
                <a:t>applicable </a:t>
              </a:r>
            </a:p>
            <a:p>
              <a:pPr algn="ctr"/>
              <a:r>
                <a:rPr lang="en-IE" sz="2400" dirty="0" smtClean="0"/>
                <a:t>for my use cases?</a:t>
              </a:r>
              <a:endParaRPr lang="en-IE" sz="2400" dirty="0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2241234" y="4029863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2252759" y="6176033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1128004" y="508326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3380200" y="508326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Oval 55"/>
            <p:cNvSpPr/>
            <p:nvPr/>
          </p:nvSpPr>
          <p:spPr>
            <a:xfrm flipV="1">
              <a:off x="3614989" y="5035633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5781590" y="5107478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4676139" y="3892633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9" name="Oval 58"/>
            <p:cNvSpPr/>
            <p:nvPr/>
          </p:nvSpPr>
          <p:spPr>
            <a:xfrm flipV="1">
              <a:off x="4676139" y="622040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09586" y="4171724"/>
              <a:ext cx="2233507" cy="2252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 smtClean="0"/>
                <a:t>Are the tests platform and vendor neutral?</a:t>
              </a:r>
              <a:endParaRPr lang="en-IE" sz="24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687442" y="6275593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Oval 71"/>
            <p:cNvSpPr/>
            <p:nvPr/>
          </p:nvSpPr>
          <p:spPr>
            <a:xfrm>
              <a:off x="4687442" y="3947822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Oval 59"/>
            <p:cNvSpPr/>
            <p:nvPr/>
          </p:nvSpPr>
          <p:spPr>
            <a:xfrm rot="16200000" flipV="1">
              <a:off x="4668337" y="3804362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68" y="4194452"/>
            <a:ext cx="2098131" cy="2208559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990020" y="1608955"/>
            <a:ext cx="4343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Vendor reports.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Academic Papers.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/>
              <a:t>Industry Publications.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Blogs.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err="1" smtClean="0"/>
              <a:t>Youtube</a:t>
            </a:r>
            <a:r>
              <a:rPr lang="en-IE" sz="3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 rot="19651882">
            <a:off x="5355869" y="5360832"/>
            <a:ext cx="3216036" cy="8593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45467"/>
              </a:avLst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How do you evaluate ?</a:t>
            </a:r>
          </a:p>
        </p:txBody>
      </p:sp>
    </p:spTree>
    <p:extLst>
      <p:ext uri="{BB962C8B-B14F-4D97-AF65-F5344CB8AC3E}">
        <p14:creationId xmlns:p14="http://schemas.microsoft.com/office/powerpoint/2010/main" val="34265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667000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b="1" dirty="0" smtClean="0">
                <a:latin typeface="Century" panose="02040604050505020304" pitchFamily="18" charset="0"/>
                <a:cs typeface="Segoe UI Light" panose="020B0502040204020203" pitchFamily="34" charset="0"/>
              </a:rPr>
              <a:t>“</a:t>
            </a:r>
            <a:r>
              <a:rPr lang="en-IE" sz="3600" b="1" dirty="0">
                <a:latin typeface="Century" panose="02040604050505020304" pitchFamily="18" charset="0"/>
                <a:cs typeface="Segoe UI Light" panose="020B0502040204020203" pitchFamily="34" charset="0"/>
              </a:rPr>
              <a:t>Without data, you're just another person with an opinion.” ― W. Edwards </a:t>
            </a:r>
            <a:r>
              <a:rPr lang="en-IE" sz="3600" b="1" dirty="0" smtClean="0">
                <a:latin typeface="Century" panose="02040604050505020304" pitchFamily="18" charset="0"/>
                <a:cs typeface="Segoe UI Light" panose="020B0502040204020203" pitchFamily="34" charset="0"/>
              </a:rPr>
              <a:t>Deming</a:t>
            </a:r>
            <a:endParaRPr lang="en-IE" b="1" dirty="0">
              <a:latin typeface="Century" panose="020406040505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Introducing CSIT-CPL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IE" dirty="0">
                <a:solidFill>
                  <a:srgbClr val="818181"/>
                </a:solidFill>
              </a:rPr>
              <a:t>Open Source Benchmarking, built on Open Source.</a:t>
            </a:r>
          </a:p>
        </p:txBody>
      </p:sp>
    </p:spTree>
    <p:extLst>
      <p:ext uri="{BB962C8B-B14F-4D97-AF65-F5344CB8AC3E}">
        <p14:creationId xmlns:p14="http://schemas.microsoft.com/office/powerpoint/2010/main" val="24641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32358" y="1506845"/>
            <a:ext cx="5150363" cy="5199397"/>
            <a:chOff x="1142999" y="1524001"/>
            <a:chExt cx="5150363" cy="5199397"/>
          </a:xfrm>
        </p:grpSpPr>
        <p:sp>
          <p:nvSpPr>
            <p:cNvPr id="5" name="Rectangle 4"/>
            <p:cNvSpPr/>
            <p:nvPr/>
          </p:nvSpPr>
          <p:spPr>
            <a:xfrm rot="16200000" flipV="1">
              <a:off x="3826608" y="1753556"/>
              <a:ext cx="2233508" cy="2252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sz="2400" dirty="0" smtClean="0"/>
                <a:t>Open and fully documented  test</a:t>
              </a:r>
              <a:endParaRPr lang="en-IE" sz="2400" dirty="0"/>
            </a:p>
            <a:p>
              <a:pPr algn="ctr"/>
              <a:r>
                <a:rPr lang="en-IE" sz="2400" dirty="0" smtClean="0"/>
                <a:t>environment</a:t>
              </a:r>
              <a:endParaRPr lang="en-IE" sz="2400" dirty="0"/>
            </a:p>
          </p:txBody>
        </p:sp>
        <p:sp>
          <p:nvSpPr>
            <p:cNvPr id="6" name="Oval 5"/>
            <p:cNvSpPr/>
            <p:nvPr/>
          </p:nvSpPr>
          <p:spPr>
            <a:xfrm rot="16200000" flipV="1">
              <a:off x="4691596" y="1538996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Oval 6"/>
            <p:cNvSpPr/>
            <p:nvPr/>
          </p:nvSpPr>
          <p:spPr>
            <a:xfrm rot="16200000" flipV="1">
              <a:off x="3578367" y="2655751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Oval 7"/>
            <p:cNvSpPr/>
            <p:nvPr/>
          </p:nvSpPr>
          <p:spPr>
            <a:xfrm rot="16200000" flipV="1">
              <a:off x="5830562" y="2655751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2785" y="1764811"/>
              <a:ext cx="2233507" cy="2252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 smtClean="0"/>
                <a:t>Standard Industry Benchmarks and Tools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209491" y="2725679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Oval 10"/>
            <p:cNvSpPr/>
            <p:nvPr/>
          </p:nvSpPr>
          <p:spPr>
            <a:xfrm>
              <a:off x="3376091" y="2653835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Oval 11"/>
            <p:cNvSpPr/>
            <p:nvPr/>
          </p:nvSpPr>
          <p:spPr>
            <a:xfrm>
              <a:off x="2270641" y="3868680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2270641" y="1540909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Oval 13"/>
            <p:cNvSpPr/>
            <p:nvPr/>
          </p:nvSpPr>
          <p:spPr>
            <a:xfrm>
              <a:off x="1298848" y="4914260"/>
              <a:ext cx="498056" cy="4966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376246" y="4181069"/>
              <a:ext cx="2233508" cy="22521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sz="2400" dirty="0"/>
                <a:t>Many popular network functions</a:t>
              </a:r>
            </a:p>
            <a:p>
              <a:pPr algn="ctr"/>
              <a:r>
                <a:rPr lang="en-IE" sz="2400" dirty="0"/>
                <a:t>L2, IP, security, tunnels</a:t>
              </a:r>
            </a:p>
          </p:txBody>
        </p:sp>
        <p:sp>
          <p:nvSpPr>
            <p:cNvPr id="16" name="Oval 15"/>
            <p:cNvSpPr/>
            <p:nvPr/>
          </p:nvSpPr>
          <p:spPr>
            <a:xfrm rot="5400000">
              <a:off x="2241234" y="4029863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2252759" y="6176033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128004" y="508326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3380200" y="508326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3614989" y="5035633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5781590" y="5107478"/>
              <a:ext cx="477796" cy="4478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4676139" y="3892633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4676139" y="6220404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09586" y="4171724"/>
              <a:ext cx="2233507" cy="22521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/>
                <a:t>M</a:t>
              </a:r>
              <a:r>
                <a:rPr lang="en-IE" sz="2400" dirty="0" smtClean="0"/>
                <a:t>ulti platform and multi vendor</a:t>
              </a:r>
              <a:endParaRPr lang="en-IE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687442" y="6275593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Oval 25"/>
            <p:cNvSpPr/>
            <p:nvPr/>
          </p:nvSpPr>
          <p:spPr>
            <a:xfrm>
              <a:off x="4687442" y="3947822"/>
              <a:ext cx="477796" cy="447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7" name="Oval 26"/>
            <p:cNvSpPr/>
            <p:nvPr/>
          </p:nvSpPr>
          <p:spPr>
            <a:xfrm rot="16200000" flipV="1">
              <a:off x="4668337" y="3804362"/>
              <a:ext cx="477796" cy="4478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37185" y="4165877"/>
            <a:ext cx="2760694" cy="203132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L2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IPv4/v6 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ACLs, security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VXLAN, IPSec, GRE, GPE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NAT, LB, 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Unit, Functional and Performance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102" y="1727681"/>
            <a:ext cx="2656161" cy="240065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 smtClean="0"/>
              <a:t>RFC2544, RFC1242, MEF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/>
              <a:t>Range of pkt sizes</a:t>
            </a:r>
            <a:endParaRPr lang="en-IE" dirty="0" err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Open source tests and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dirty="0" err="1" smtClean="0"/>
              <a:t>TRex</a:t>
            </a:r>
            <a:r>
              <a:rPr lang="en-IE" sz="1400" dirty="0" smtClean="0"/>
              <a:t> Traffic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Test Robot</a:t>
            </a:r>
            <a:r>
              <a:rPr lang="en-IE" sz="1400" dirty="0"/>
              <a:t> </a:t>
            </a:r>
            <a:r>
              <a:rPr lang="en-IE" sz="1400" dirty="0" smtClean="0"/>
              <a:t>Framework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400" dirty="0" smtClean="0"/>
              <a:t>Jenkins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Multi-core 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NDR, PDR rates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69332" y="4098441"/>
            <a:ext cx="3536436" cy="230832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Intel x86 and ARM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CentOS, SUSE, Ubuntu and Fedora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Cloud Native and classic </a:t>
            </a:r>
            <a:r>
              <a:rPr lang="en-IE" dirty="0" err="1" smtClean="0"/>
              <a:t>NFVi</a:t>
            </a:r>
            <a:r>
              <a:rPr lang="en-IE" dirty="0" smtClean="0"/>
              <a:t>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Multiple 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Crypto Accelerators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730" y="219238"/>
            <a:ext cx="1035476" cy="10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ex dpd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44" y="279405"/>
            <a:ext cx="2330943" cy="8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enk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33" y="325766"/>
            <a:ext cx="1247305" cy="7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409605" y="1727681"/>
            <a:ext cx="372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Open multi-vendor performance lab hosted by the Linux Foundation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Exhaustively documented and locally re-producible test environments</a:t>
            </a:r>
            <a:endParaRPr lang="en-IE" dirty="0"/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415752" y="-27384"/>
            <a:ext cx="11295253" cy="975783"/>
          </a:xfrm>
        </p:spPr>
        <p:txBody>
          <a:bodyPr/>
          <a:lstStyle/>
          <a:p>
            <a:r>
              <a:rPr lang="en-IE" dirty="0"/>
              <a:t>FD.io CSIT-CPL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685800"/>
            <a:ext cx="63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Open Source Benchmarking for evaluating data plane code </a:t>
            </a:r>
          </a:p>
        </p:txBody>
      </p:sp>
    </p:spTree>
    <p:extLst>
      <p:ext uri="{BB962C8B-B14F-4D97-AF65-F5344CB8AC3E}">
        <p14:creationId xmlns:p14="http://schemas.microsoft.com/office/powerpoint/2010/main" val="19187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6495" y="3414667"/>
            <a:ext cx="5694004" cy="3214733"/>
          </a:xfrm>
          <a:solidFill>
            <a:schemeClr val="bg1">
              <a:lumMod val="95000"/>
            </a:schemeClr>
          </a:solidFill>
        </p:spPr>
        <p:txBody>
          <a:bodyPr lIns="720000"/>
          <a:lstStyle/>
          <a:p>
            <a:pPr marL="533379" indent="-457200">
              <a:buFont typeface="+mj-lt"/>
              <a:buAutoNum type="arabicPeriod"/>
              <a:tabLst>
                <a:tab pos="1438275" algn="l"/>
              </a:tabLst>
            </a:pPr>
            <a:r>
              <a:rPr lang="en-US" sz="1800" b="1" dirty="0">
                <a:solidFill>
                  <a:schemeClr val="accent5"/>
                </a:solidFill>
              </a:rPr>
              <a:t>Fully automated testing</a:t>
            </a:r>
            <a:endParaRPr lang="en-US" sz="1800" b="1" dirty="0"/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/>
              <a:t>FD.io: VPP,</a:t>
            </a:r>
            <a:r>
              <a:rPr lang="en-US" sz="1600" dirty="0" smtClean="0"/>
              <a:t> DPDK</a:t>
            </a:r>
            <a:r>
              <a:rPr lang="en-US" sz="1600" dirty="0"/>
              <a:t> L3fwd/</a:t>
            </a:r>
            <a:r>
              <a:rPr lang="en-US" sz="1600" dirty="0" err="1"/>
              <a:t>Testpmd</a:t>
            </a:r>
            <a:r>
              <a:rPr lang="en-US" sz="1600" dirty="0"/>
              <a:t>, Honeycomb.</a:t>
            </a:r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/>
              <a:t>Functionality, performance, new features.</a:t>
            </a:r>
          </a:p>
          <a:p>
            <a:pPr marL="533379" indent="-457200">
              <a:buFont typeface="+mj-lt"/>
              <a:buAutoNum type="arabicPeriod"/>
              <a:tabLst>
                <a:tab pos="1438275" algn="l"/>
              </a:tabLst>
            </a:pPr>
            <a:r>
              <a:rPr lang="en-US" sz="1800" b="1" dirty="0">
                <a:solidFill>
                  <a:schemeClr val="accent5"/>
                </a:solidFill>
              </a:rPr>
              <a:t>Functionality tests</a:t>
            </a:r>
            <a:endParaRPr lang="en-US" sz="1800" b="1" dirty="0"/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 smtClean="0"/>
              <a:t>Network data</a:t>
            </a:r>
            <a:r>
              <a:rPr lang="en-US" sz="1600" dirty="0"/>
              <a:t>, </a:t>
            </a:r>
            <a:r>
              <a:rPr lang="en-US" sz="1600" dirty="0" smtClean="0"/>
              <a:t>control </a:t>
            </a:r>
            <a:r>
              <a:rPr lang="en-US" sz="1600" dirty="0"/>
              <a:t>and management planes.</a:t>
            </a:r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/>
              <a:t>Conformance against IETF RFC specs.</a:t>
            </a:r>
          </a:p>
          <a:p>
            <a:pPr marL="533379" indent="-457200">
              <a:buFont typeface="+mj-lt"/>
              <a:buAutoNum type="arabicPeriod"/>
              <a:tabLst>
                <a:tab pos="1438275" algn="l"/>
              </a:tabLst>
            </a:pPr>
            <a:r>
              <a:rPr lang="en-US" sz="1800" b="1" dirty="0">
                <a:solidFill>
                  <a:schemeClr val="accent5"/>
                </a:solidFill>
              </a:rPr>
              <a:t>Performance tests</a:t>
            </a:r>
            <a:endParaRPr lang="en-US" sz="1800" b="1" dirty="0"/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 smtClean="0"/>
              <a:t>Data </a:t>
            </a:r>
            <a:r>
              <a:rPr lang="en-US" sz="1600" dirty="0"/>
              <a:t>plane throughput and latency. </a:t>
            </a:r>
          </a:p>
          <a:p>
            <a:pPr marL="732277" lvl="1" indent="-342900">
              <a:buFont typeface="+mj-lt"/>
              <a:buAutoNum type="alphaLcPeriod"/>
              <a:tabLst>
                <a:tab pos="1438275" algn="l"/>
              </a:tabLst>
            </a:pPr>
            <a:r>
              <a:rPr lang="en-US" sz="1600" dirty="0"/>
              <a:t>Trending of data plane throughput limits.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752" y="-27384"/>
            <a:ext cx="11295253" cy="975783"/>
          </a:xfrm>
        </p:spPr>
        <p:txBody>
          <a:bodyPr/>
          <a:lstStyle/>
          <a:p>
            <a:r>
              <a:rPr lang="en-IE" dirty="0"/>
              <a:t>FD.io CSIT-CPL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269143" y="3414667"/>
            <a:ext cx="5694004" cy="3214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0" tIns="60945" rIns="122400" bIns="60945" numCol="1" anchor="t" anchorCtr="0" compatLnSpc="1">
            <a:prstTxWarp prst="textNoShape">
              <a:avLst/>
            </a:prstTxWarp>
            <a:noAutofit/>
          </a:bodyPr>
          <a:lstStyle>
            <a:lvl1pPr marL="374561" indent="-298382" algn="l" defTabSz="457200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677176" indent="-287799" algn="l" defTabSz="457200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2pPr>
            <a:lvl3pPr marL="996719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1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3pPr>
            <a:lvl4pPr marL="1214683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9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4pPr>
            <a:lvl5pPr marL="1443231" indent="-22431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 startAt="4"/>
            </a:pPr>
            <a:r>
              <a:rPr lang="en-US" sz="1800" b="1" dirty="0">
                <a:solidFill>
                  <a:schemeClr val="accent5"/>
                </a:solidFill>
              </a:rPr>
              <a:t>Use case driven test definitions</a:t>
            </a:r>
            <a:endParaRPr lang="en-US" sz="1800" b="1" dirty="0"/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 err="1"/>
              <a:t>Uni</a:t>
            </a:r>
            <a:r>
              <a:rPr lang="en-US" sz="1600" dirty="0"/>
              <a:t>-dimensional: data, control, management.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/>
              <a:t>Multi-dimensional tests: use case driven.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1800" b="1" dirty="0">
                <a:solidFill>
                  <a:schemeClr val="accent5"/>
                </a:solidFill>
              </a:rPr>
              <a:t>Test execution in LF FD.io environment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/>
              <a:t>Performance tests on physical servers in LF DCs. 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/>
              <a:t>Functional tests on VMs hosted in LF DCs.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1800" b="1" dirty="0">
                <a:solidFill>
                  <a:schemeClr val="accent5"/>
                </a:solidFill>
              </a:rPr>
              <a:t>Integration with LF FD.io CI system</a:t>
            </a:r>
            <a:endParaRPr lang="en-US" sz="1800" b="1" dirty="0"/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/>
              <a:t>LF FD.io Gerrit and Jenkins CI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600" dirty="0"/>
              <a:t>Test execution auto-triggered by </a:t>
            </a:r>
            <a:r>
              <a:rPr lang="en-US" sz="1600" dirty="0" smtClean="0"/>
              <a:t>FD.io </a:t>
            </a:r>
            <a:r>
              <a:rPr lang="en-US" sz="1600" dirty="0"/>
              <a:t>jobs.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9592" y="1390471"/>
            <a:ext cx="732181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/>
              <a:t>Drive good practice and engineering discipline into FD.io dev community</a:t>
            </a:r>
          </a:p>
          <a:p>
            <a:pPr marL="342900" indent="-342900">
              <a:buAutoNum type="alphaUcPeriod"/>
            </a:pPr>
            <a:r>
              <a:rPr lang="en-US"/>
              <a:t>Drive innovative optimizations into the source code – verify they work</a:t>
            </a:r>
          </a:p>
          <a:p>
            <a:pPr marL="342900" indent="-342900">
              <a:buAutoNum type="alphaUcPeriod"/>
            </a:pPr>
            <a:r>
              <a:rPr lang="en-US"/>
              <a:t>Provide conformance, performance and efficiency metrics</a:t>
            </a:r>
          </a:p>
          <a:p>
            <a:pPr marL="342900" indent="-342900">
              <a:buAutoNum type="alphaUcPeriod"/>
            </a:pPr>
            <a:r>
              <a:rPr lang="en-US"/>
              <a:t>Prevent unnecessary code “harm”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219486" y="2644222"/>
            <a:ext cx="1680003" cy="3503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69591" y="1063823"/>
            <a:ext cx="73218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</a:rPr>
              <a:t>Set Goals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495" y="3048000"/>
            <a:ext cx="115266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>
            <a:sp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</a:rPr>
              <a:t>Then Execute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85800"/>
            <a:ext cx="63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Open Source Benchmarking for evaluating data plane code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978402"/>
            <a:ext cx="457043" cy="411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119400" y="14741487"/>
            <a:ext cx="244482" cy="220034"/>
          </a:xfrm>
          <a:prstGeom prst="rect">
            <a:avLst/>
          </a:prstGeom>
        </p:spPr>
      </p:pic>
      <p:pic>
        <p:nvPicPr>
          <p:cNvPr id="20" name="Picture 4" descr="Image result for mathematical function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8" y="5003713"/>
            <a:ext cx="679025" cy="3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514378" y="3694459"/>
            <a:ext cx="676393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1091" y="4883674"/>
            <a:ext cx="509017" cy="571704"/>
          </a:xfrm>
          <a:prstGeom prst="rect">
            <a:avLst/>
          </a:prstGeom>
        </p:spPr>
      </p:pic>
      <p:pic>
        <p:nvPicPr>
          <p:cNvPr id="21" name="Picture 2" descr="174612-200.png (200×200)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5791200"/>
            <a:ext cx="755650" cy="755650"/>
          </a:xfrm>
          <a:prstGeom prst="rect">
            <a:avLst/>
          </a:prstGeom>
          <a:noFill/>
          <a:scene3d>
            <a:camera prst="isometricRightUp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443" y="3691599"/>
            <a:ext cx="544388" cy="5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1114485"/>
            <a:ext cx="4530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n-IE" sz="1600" b="1" dirty="0" smtClean="0"/>
              <a:t>Multi-Platform/-Vendor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 smtClean="0"/>
              <a:t>Intel &amp; ARM (</a:t>
            </a:r>
            <a:r>
              <a:rPr lang="en-IE" sz="1600" dirty="0" err="1" smtClean="0"/>
              <a:t>WiP</a:t>
            </a:r>
            <a:r>
              <a:rPr lang="en-IE" sz="1600" dirty="0" smtClean="0"/>
              <a:t>)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IE" sz="1600" b="1" dirty="0"/>
              <a:t>Packet Throughput &amp; Latency</a:t>
            </a:r>
            <a:endParaRPr lang="en-IE" sz="1200" b="1" dirty="0"/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N</a:t>
            </a:r>
            <a:r>
              <a:rPr lang="en-IE" sz="1600" dirty="0" smtClean="0"/>
              <a:t>on-Drop &amp; Partial Drop Rates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IE" sz="1600" b="1" dirty="0" smtClean="0"/>
              <a:t>Data Plane Workloads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 smtClean="0"/>
              <a:t>FD.io VPP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DPDK L3fwd, Testpmd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IE" sz="1600" b="1" dirty="0" smtClean="0"/>
              <a:t>Scaling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 smtClean="0"/>
              <a:t>Single-, Multi-Core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 smtClean="0"/>
              <a:t>MACs, IPs, Flows, ACLs </a:t>
            </a:r>
            <a:r>
              <a:rPr lang="en-IE" sz="1600" dirty="0" err="1" smtClean="0"/>
              <a:t>etc.</a:t>
            </a:r>
            <a:endParaRPr lang="en-IE" sz="1600" dirty="0" smtClean="0"/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IE" sz="1600" b="1" dirty="0" smtClean="0"/>
              <a:t>Performance Test Suites (#s)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L2: 		    58 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L3 (</a:t>
            </a:r>
            <a:r>
              <a:rPr lang="en-IE" sz="1600" dirty="0" smtClean="0"/>
              <a:t>IPv4 / </a:t>
            </a:r>
            <a:r>
              <a:rPr lang="en-IE" sz="1600" dirty="0"/>
              <a:t>IPv6): 	    63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VM </a:t>
            </a:r>
            <a:r>
              <a:rPr lang="en-IE" sz="1600" dirty="0" err="1"/>
              <a:t>vhostuser:	    </a:t>
            </a:r>
            <a:r>
              <a:rPr lang="en-IE" sz="1600" dirty="0" smtClean="0"/>
              <a:t>26</a:t>
            </a:r>
            <a:endParaRPr lang="en-IE" sz="1600" dirty="0"/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Containers memif:   </a:t>
            </a:r>
            <a:r>
              <a:rPr lang="en-IE" sz="1600" dirty="0" smtClean="0"/>
              <a:t>10</a:t>
            </a:r>
            <a:endParaRPr lang="en-IE" sz="1600" dirty="0"/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Crypto:	    13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dirty="0"/>
              <a:t>SRv6:		      3</a:t>
            </a:r>
          </a:p>
          <a:p>
            <a:pPr marL="363538" lvl="1" indent="-177800">
              <a:buFont typeface="Arial" panose="020B0604020202020204" pitchFamily="34" charset="0"/>
              <a:buChar char="•"/>
            </a:pPr>
            <a:r>
              <a:rPr lang="en-IE" sz="1600" b="1" dirty="0"/>
              <a:t>Total:		  </a:t>
            </a:r>
            <a:r>
              <a:rPr lang="en-IE" sz="1600" b="1" dirty="0" smtClean="0"/>
              <a:t>173</a:t>
            </a:r>
            <a:endParaRPr lang="en-IE" sz="1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80250"/>
            <a:ext cx="9464729" cy="53749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FD.io </a:t>
            </a:r>
            <a:r>
              <a:rPr lang="en-US" sz="3600" dirty="0" smtClean="0">
                <a:solidFill>
                  <a:schemeClr val="tx1"/>
                </a:solidFill>
              </a:rPr>
              <a:t>CSIT-CPL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257800"/>
            <a:ext cx="3271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hlinkClick r:id="rId2"/>
              </a:rPr>
              <a:t>https://docs.fd.io/csit/rls1801/report/index.html</a:t>
            </a:r>
            <a:r>
              <a:rPr lang="en-US" sz="1200"/>
              <a:t> </a:t>
            </a:r>
          </a:p>
        </p:txBody>
      </p:sp>
      <p:sp>
        <p:nvSpPr>
          <p:cNvPr id="3" name="Left Brace 2"/>
          <p:cNvSpPr/>
          <p:nvPr/>
        </p:nvSpPr>
        <p:spPr>
          <a:xfrm>
            <a:off x="4372585" y="3565746"/>
            <a:ext cx="376193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Left Brace 8"/>
          <p:cNvSpPr/>
          <p:nvPr/>
        </p:nvSpPr>
        <p:spPr>
          <a:xfrm>
            <a:off x="4372586" y="1600981"/>
            <a:ext cx="376193" cy="19042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669356" y="3858790"/>
            <a:ext cx="95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DPDK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25890" y="2368424"/>
            <a:ext cx="11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FD.io VPP</a:t>
            </a:r>
            <a:endParaRPr lang="en-IE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825803"/>
              </p:ext>
            </p:extLst>
          </p:nvPr>
        </p:nvGraphicFramePr>
        <p:xfrm>
          <a:off x="4557584" y="977028"/>
          <a:ext cx="7433960" cy="46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0" y="5486400"/>
            <a:ext cx="774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* Selection of </a:t>
            </a:r>
            <a:r>
              <a:rPr lang="en-IE" sz="1400" dirty="0" err="1" smtClean="0"/>
              <a:t>testcases</a:t>
            </a:r>
            <a:r>
              <a:rPr lang="en-IE" sz="1400" dirty="0" smtClean="0"/>
              <a:t> from the FD.io CSIT 18.01, 17.10 and 17.07 reports</a:t>
            </a:r>
            <a:endParaRPr lang="en-IE" sz="1400" dirty="0"/>
          </a:p>
        </p:txBody>
      </p:sp>
      <p:sp>
        <p:nvSpPr>
          <p:cNvPr id="7" name="Rectangle 6"/>
          <p:cNvSpPr/>
          <p:nvPr/>
        </p:nvSpPr>
        <p:spPr>
          <a:xfrm>
            <a:off x="609600" y="587101"/>
            <a:ext cx="404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 release test and performance reports</a:t>
            </a:r>
            <a:endParaRPr lang="en-IE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3000" y="6079332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E74953"/>
                </a:solidFill>
              </a:rPr>
              <a:t>Breath </a:t>
            </a:r>
            <a:r>
              <a:rPr lang="en-US" sz="1400" dirty="0" smtClean="0">
                <a:solidFill>
                  <a:schemeClr val="tx1"/>
                </a:solidFill>
              </a:rPr>
              <a:t>(# of test cases)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E74953"/>
                </a:solidFill>
              </a:rPr>
              <a:t>depth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(of measurement)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smtClean="0">
                <a:solidFill>
                  <a:srgbClr val="E74953"/>
                </a:solidFill>
              </a:rPr>
              <a:t>predictable </a:t>
            </a:r>
            <a:r>
              <a:rPr lang="en-US" sz="1200" dirty="0" smtClean="0">
                <a:solidFill>
                  <a:schemeClr val="tx1"/>
                </a:solidFill>
              </a:rPr>
              <a:t>(every release, repeatable locally)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977028"/>
            <a:ext cx="3200400" cy="47920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5488" y="956433"/>
            <a:ext cx="8184857" cy="47920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65200</TotalTime>
  <Words>1796</Words>
  <Application>Microsoft Macintosh PowerPoint</Application>
  <PresentationFormat>Widescreen</PresentationFormat>
  <Paragraphs>317</Paragraphs>
  <Slides>24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Cambria Math</vt:lpstr>
      <vt:lpstr>Century</vt:lpstr>
      <vt:lpstr>CiscoSans ExtraLight</vt:lpstr>
      <vt:lpstr>Intel Clear</vt:lpstr>
      <vt:lpstr>Mangal</vt:lpstr>
      <vt:lpstr>ＭＳ Ｐゴシック</vt:lpstr>
      <vt:lpstr>Open Sans</vt:lpstr>
      <vt:lpstr>Segoe UI Light</vt:lpstr>
      <vt:lpstr>Arial</vt:lpstr>
      <vt:lpstr>Office Theme</vt:lpstr>
      <vt:lpstr>Software Network Data Planes:  Why code alone is no longer enough</vt:lpstr>
      <vt:lpstr>Agenda</vt:lpstr>
      <vt:lpstr>PowerPoint Presentation</vt:lpstr>
      <vt:lpstr>…. but how will it perform for me?</vt:lpstr>
      <vt:lpstr>PowerPoint Presentation</vt:lpstr>
      <vt:lpstr>Introducing CSIT-CPL</vt:lpstr>
      <vt:lpstr>FD.io CSIT-CPL</vt:lpstr>
      <vt:lpstr>FD.io CSIT-CPL</vt:lpstr>
      <vt:lpstr>FD.io CSIT-CPL</vt:lpstr>
      <vt:lpstr>The Continuity Problem</vt:lpstr>
      <vt:lpstr>The Continuity Problem</vt:lpstr>
      <vt:lpstr>Performance Trending</vt:lpstr>
      <vt:lpstr>Performance Trending</vt:lpstr>
      <vt:lpstr>CSIT-CPL - Getting “C” right in “CI/CD”..</vt:lpstr>
      <vt:lpstr>Diving Deeper</vt:lpstr>
      <vt:lpstr>Data Plane  Benchmarking Metrics Diving Deeper</vt:lpstr>
      <vt:lpstr>Understanding platform resource utilization</vt:lpstr>
      <vt:lpstr>Open-source Performance Monitoring Tools</vt:lpstr>
      <vt:lpstr>Future: Planned Summary Data Views  Results and Analysis – #cycles/packet (CPP) and Throughput (Mpps)</vt:lpstr>
      <vt:lpstr>PowerPoint Presentation</vt:lpstr>
      <vt:lpstr>Why code alone is no longer enough - Summary</vt:lpstr>
      <vt:lpstr>PowerPoint Presentation</vt:lpstr>
      <vt:lpstr>Opportunities to Contribute</vt:lpstr>
      <vt:lpstr>References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keywords>CTPClassification=CTP_NWR:VisualMarkings=, CTPClassification=CTP_NT</cp:keywords>
  <cp:lastModifiedBy>Maciek</cp:lastModifiedBy>
  <cp:revision>1807</cp:revision>
  <cp:lastPrinted>2018-04-15T10:32:36Z</cp:lastPrinted>
  <dcterms:created xsi:type="dcterms:W3CDTF">2017-03-08T16:02:40Z</dcterms:created>
  <dcterms:modified xsi:type="dcterms:W3CDTF">2018-05-01T11:41:22Z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adf338b5-cc1c-423f-a5ed-7499ed068425</vt:lpwstr>
  </property>
  <property fmtid="{D5CDD505-2E9C-101B-9397-08002B2CF9AE}" pid="3" name="CTP_TimeStamp">
    <vt:lpwstr>2018-04-17 13:24:59Z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