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61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98"/>
    <p:restoredTop sz="94613"/>
  </p:normalViewPr>
  <p:slideViewPr>
    <p:cSldViewPr snapToGrid="0" snapToObjects="1">
      <p:cViewPr varScale="1">
        <p:scale>
          <a:sx n="126" d="100"/>
          <a:sy n="126" d="100"/>
        </p:scale>
        <p:origin x="2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5B28-16A4-0944-8465-DDB18EE4DDF5}" type="datetimeFigureOut">
              <a:rPr lang="en-US" smtClean="0"/>
              <a:t>9/13/16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7752-49C3-AA40-B5E6-B709D8A01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90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5B28-16A4-0944-8465-DDB18EE4DDF5}" type="datetimeFigureOut">
              <a:rPr lang="en-US" smtClean="0"/>
              <a:t>9/13/16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7752-49C3-AA40-B5E6-B709D8A01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82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5B28-16A4-0944-8465-DDB18EE4DDF5}" type="datetimeFigureOut">
              <a:rPr lang="en-US" smtClean="0"/>
              <a:t>9/13/16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7752-49C3-AA40-B5E6-B709D8A01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178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5B28-16A4-0944-8465-DDB18EE4DDF5}" type="datetimeFigureOut">
              <a:rPr lang="en-US" smtClean="0"/>
              <a:t>9/13/16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7752-49C3-AA40-B5E6-B709D8A01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64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5B28-16A4-0944-8465-DDB18EE4DDF5}" type="datetimeFigureOut">
              <a:rPr lang="en-US" smtClean="0"/>
              <a:t>9/13/16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7752-49C3-AA40-B5E6-B709D8A01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26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5B28-16A4-0944-8465-DDB18EE4DDF5}" type="datetimeFigureOut">
              <a:rPr lang="en-US" smtClean="0"/>
              <a:t>9/13/16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7752-49C3-AA40-B5E6-B709D8A01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13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5B28-16A4-0944-8465-DDB18EE4DDF5}" type="datetimeFigureOut">
              <a:rPr lang="en-US" smtClean="0"/>
              <a:t>9/13/16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7752-49C3-AA40-B5E6-B709D8A01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2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5B28-16A4-0944-8465-DDB18EE4DDF5}" type="datetimeFigureOut">
              <a:rPr lang="en-US" smtClean="0"/>
              <a:t>9/13/16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7752-49C3-AA40-B5E6-B709D8A01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45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5B28-16A4-0944-8465-DDB18EE4DDF5}" type="datetimeFigureOut">
              <a:rPr lang="en-US" smtClean="0"/>
              <a:t>9/13/16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7752-49C3-AA40-B5E6-B709D8A01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2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5B28-16A4-0944-8465-DDB18EE4DDF5}" type="datetimeFigureOut">
              <a:rPr lang="en-US" smtClean="0"/>
              <a:t>9/13/16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7752-49C3-AA40-B5E6-B709D8A01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617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5B28-16A4-0944-8465-DDB18EE4DDF5}" type="datetimeFigureOut">
              <a:rPr lang="en-US" smtClean="0"/>
              <a:t>9/13/16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7752-49C3-AA40-B5E6-B709D8A01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17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55B28-16A4-0944-8465-DDB18EE4DDF5}" type="datetimeFigureOut">
              <a:rPr lang="en-US" smtClean="0"/>
              <a:t>9/13/16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77752-49C3-AA40-B5E6-B709D8A01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7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094" y="218880"/>
            <a:ext cx="10515600" cy="864585"/>
          </a:xfrm>
        </p:spPr>
        <p:txBody>
          <a:bodyPr/>
          <a:lstStyle/>
          <a:p>
            <a:r>
              <a:rPr lang="en-US" dirty="0" smtClean="0">
                <a:latin typeface="Baskerville" charset="0"/>
                <a:ea typeface="Baskerville" charset="0"/>
                <a:cs typeface="Baskerville" charset="0"/>
              </a:rPr>
              <a:t>Scope/Goals of TLDK</a:t>
            </a:r>
            <a:endParaRPr lang="en-US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7026" y="1456950"/>
            <a:ext cx="545539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What is the scope of TLDK?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High performance TCP/UDP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Testing via CSIT needs to have a set of unit tests for validation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Centralized or distributed stack ?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What are the target uses cases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TCP proxy?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Does not need to focus on data center, could be CPE, </a:t>
            </a:r>
            <a:r>
              <a:rPr lang="is-IS" sz="1600" smtClean="0">
                <a:latin typeface="Baskerville" charset="0"/>
                <a:ea typeface="Baskerville" charset="0"/>
                <a:cs typeface="Baskerville" charset="0"/>
              </a:rPr>
              <a:t>…</a:t>
            </a:r>
            <a:endParaRPr lang="en-US" sz="1600" dirty="0" smtClean="0">
              <a:latin typeface="Baskerville" charset="0"/>
              <a:ea typeface="Baskerville" charset="0"/>
              <a:cs typeface="Baskerville" charset="0"/>
            </a:endParaRPr>
          </a:p>
          <a:p>
            <a:pPr marL="742950" lvl="1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What does TLDK solve compared to the Linux stack/kernel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Not to compare to features of the Linux stack, but what does TLDK do better?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Multi-path TCP, </a:t>
            </a:r>
            <a:r>
              <a:rPr lang="is-IS" sz="1600" dirty="0" smtClean="0">
                <a:latin typeface="Baskerville" charset="0"/>
                <a:ea typeface="Baskerville" charset="0"/>
                <a:cs typeface="Baskerville" charset="0"/>
              </a:rPr>
              <a:t>… or other features</a:t>
            </a:r>
            <a:endParaRPr lang="en-US" sz="1600" dirty="0" smtClean="0">
              <a:latin typeface="Baskerville" charset="0"/>
              <a:ea typeface="Baskerville" charset="0"/>
              <a:cs typeface="Baskerville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sz="1600" dirty="0">
              <a:latin typeface="Baskerville" charset="0"/>
              <a:ea typeface="Baskerville" charset="0"/>
              <a:cs typeface="Baskervil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00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862"/>
            <a:ext cx="10515600" cy="87509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askerville" charset="0"/>
                <a:ea typeface="Baskerville" charset="0"/>
                <a:cs typeface="Baskerville" charset="0"/>
              </a:rPr>
              <a:t>TLDK </a:t>
            </a:r>
            <a:r>
              <a:rPr lang="en-US" sz="2400" dirty="0" smtClean="0">
                <a:latin typeface="Baskerville" charset="0"/>
                <a:ea typeface="Baskerville" charset="0"/>
                <a:cs typeface="Baskerville" charset="0"/>
              </a:rPr>
              <a:t>(Transport Layer Development Kit)</a:t>
            </a:r>
            <a:r>
              <a:rPr lang="en-US" dirty="0" smtClean="0">
                <a:latin typeface="Baskerville" charset="0"/>
                <a:ea typeface="Baskerville" charset="0"/>
                <a:cs typeface="Baskerville" charset="0"/>
              </a:rPr>
              <a:t> High Level View</a:t>
            </a:r>
            <a:endParaRPr lang="en-US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493225" y="4241216"/>
            <a:ext cx="3973189" cy="849663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I/O Layer (DPDK)</a:t>
            </a:r>
            <a:endParaRPr lang="en-US" dirty="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493225" y="3215056"/>
            <a:ext cx="3973189" cy="84966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54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Fastpath Layer (VPP)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o</a:t>
            </a:r>
            <a:r>
              <a:rPr lang="en-US" sz="1400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ptional</a:t>
            </a:r>
            <a:endParaRPr lang="en-US" sz="1400" dirty="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493225" y="1517777"/>
            <a:ext cx="3973189" cy="849663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Application Layer</a:t>
            </a:r>
            <a:endParaRPr lang="en-US" dirty="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493226" y="2511859"/>
            <a:ext cx="3973188" cy="500149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TLDK</a:t>
            </a:r>
            <a:endParaRPr lang="en-US" dirty="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493225" y="5267376"/>
            <a:ext cx="3973189" cy="300304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lin ang="18900000" scaled="1"/>
            <a:tileRect/>
          </a:gra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Physical </a:t>
            </a:r>
            <a:r>
              <a:rPr lang="en-US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Layer</a:t>
            </a:r>
            <a:endParaRPr lang="en-US" dirty="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3710" y="1159478"/>
            <a:ext cx="590091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5"/>
                </a:solidFill>
                <a:latin typeface="Baskerville" charset="0"/>
                <a:ea typeface="Baskerville" charset="0"/>
                <a:cs typeface="Baskerville" charset="0"/>
              </a:rPr>
              <a:t>Transport Layer: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A set of libraries to handle packets needing support for UDP/TCP/</a:t>
            </a:r>
            <a:r>
              <a:rPr lang="is-IS" sz="1600" dirty="0" smtClean="0">
                <a:latin typeface="Baskerville" charset="0"/>
                <a:ea typeface="Baskerville" charset="0"/>
                <a:cs typeface="Baskerville" charset="0"/>
              </a:rPr>
              <a:t>… </a:t>
            </a:r>
          </a:p>
          <a:p>
            <a:pPr marL="285750" indent="-285750">
              <a:buFont typeface="Arial" charset="0"/>
              <a:buChar char="•"/>
            </a:pPr>
            <a:r>
              <a:rPr lang="is-IS" sz="1600" dirty="0" smtClean="0">
                <a:latin typeface="Baskerville" charset="0"/>
                <a:ea typeface="Baskerville" charset="0"/>
                <a:cs typeface="Baskerville" charset="0"/>
              </a:rPr>
              <a:t>TLDK is a library or set of libraries to help manage UDP/TCP connections</a:t>
            </a:r>
          </a:p>
          <a:p>
            <a:endParaRPr lang="en-US" sz="1600" dirty="0">
              <a:latin typeface="Baskerville" charset="0"/>
              <a:ea typeface="Baskerville" charset="0"/>
              <a:cs typeface="Baskerville" charset="0"/>
            </a:endParaRPr>
          </a:p>
          <a:p>
            <a:r>
              <a:rPr lang="en-US" sz="1600" dirty="0" smtClean="0">
                <a:solidFill>
                  <a:schemeClr val="accent5"/>
                </a:solidFill>
                <a:latin typeface="Baskerville" charset="0"/>
                <a:ea typeface="Baskerville" charset="0"/>
                <a:cs typeface="Baskerville" charset="0"/>
              </a:rPr>
              <a:t>Physical Layer: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Ports and other devices like crypto, compression, </a:t>
            </a:r>
            <a:r>
              <a:rPr lang="is-IS" sz="1600" dirty="0" smtClean="0">
                <a:latin typeface="Baskerville" charset="0"/>
                <a:ea typeface="Baskerville" charset="0"/>
                <a:cs typeface="Baskerville" charset="0"/>
              </a:rPr>
              <a:t>…</a:t>
            </a:r>
          </a:p>
          <a:p>
            <a:pPr marL="285750" indent="-285750">
              <a:buFont typeface="Arial" charset="0"/>
              <a:buChar char="•"/>
            </a:pPr>
            <a:endParaRPr lang="is-IS" sz="1600" dirty="0">
              <a:latin typeface="Baskerville" charset="0"/>
              <a:ea typeface="Baskerville" charset="0"/>
              <a:cs typeface="Baskerville" charset="0"/>
            </a:endParaRPr>
          </a:p>
          <a:p>
            <a:r>
              <a:rPr lang="is-IS" sz="1600" dirty="0" smtClean="0">
                <a:solidFill>
                  <a:schemeClr val="accent5"/>
                </a:solidFill>
                <a:latin typeface="Baskerville" charset="0"/>
                <a:ea typeface="Baskerville" charset="0"/>
                <a:cs typeface="Baskerville" charset="0"/>
              </a:rPr>
              <a:t>I/O Layer:</a:t>
            </a:r>
          </a:p>
          <a:p>
            <a:pPr marL="285750" indent="-285750">
              <a:buFont typeface="Arial" charset="0"/>
              <a:buChar char="•"/>
            </a:pPr>
            <a:r>
              <a:rPr lang="is-IS" sz="1600" dirty="0" smtClean="0">
                <a:latin typeface="Baskerville" charset="0"/>
                <a:ea typeface="Baskerville" charset="0"/>
                <a:cs typeface="Baskerville" charset="0"/>
              </a:rPr>
              <a:t>DPDK is contained here as it provides the I/O abstraction to the physical layer</a:t>
            </a:r>
          </a:p>
          <a:p>
            <a:pPr marL="285750" indent="-285750">
              <a:buFont typeface="Arial" charset="0"/>
              <a:buChar char="•"/>
            </a:pPr>
            <a:endParaRPr lang="is-IS" sz="1600" dirty="0">
              <a:latin typeface="Baskerville" charset="0"/>
              <a:ea typeface="Baskerville" charset="0"/>
              <a:cs typeface="Baskerville" charset="0"/>
            </a:endParaRPr>
          </a:p>
          <a:p>
            <a:r>
              <a:rPr lang="is-IS" sz="1600" dirty="0" smtClean="0">
                <a:solidFill>
                  <a:schemeClr val="accent5"/>
                </a:solidFill>
                <a:latin typeface="Baskerville" charset="0"/>
                <a:ea typeface="Baskerville" charset="0"/>
                <a:cs typeface="Baskerville" charset="0"/>
              </a:rPr>
              <a:t>Fastpath Layer:</a:t>
            </a:r>
          </a:p>
          <a:p>
            <a:pPr marL="285750" indent="-285750">
              <a:buFont typeface="Arial" charset="0"/>
              <a:buChar char="•"/>
            </a:pPr>
            <a:r>
              <a:rPr lang="is-IS" sz="1600" dirty="0" smtClean="0">
                <a:latin typeface="Baskerville" charset="0"/>
                <a:ea typeface="Baskerville" charset="0"/>
                <a:cs typeface="Baskerville" charset="0"/>
              </a:rPr>
              <a:t>The fastpath layer is today VPP and its is directed graph nodes moving packets to application or back to the I/O layer after some type of processing</a:t>
            </a:r>
            <a:endParaRPr lang="is-IS" sz="1600" dirty="0">
              <a:latin typeface="Baskerville" charset="0"/>
              <a:ea typeface="Baskerville" charset="0"/>
              <a:cs typeface="Baskerville" charset="0"/>
            </a:endParaRPr>
          </a:p>
          <a:p>
            <a:pPr marL="285750" indent="-285750">
              <a:buFont typeface="Arial" charset="0"/>
              <a:buChar char="•"/>
            </a:pPr>
            <a:endParaRPr lang="is-IS" sz="1600" dirty="0" smtClean="0">
              <a:latin typeface="Baskerville" charset="0"/>
              <a:ea typeface="Baskerville" charset="0"/>
              <a:cs typeface="Baskerville" charset="0"/>
            </a:endParaRPr>
          </a:p>
          <a:p>
            <a:r>
              <a:rPr lang="is-IS" sz="1600" dirty="0" smtClean="0">
                <a:solidFill>
                  <a:schemeClr val="accent5"/>
                </a:solidFill>
                <a:latin typeface="Baskerville" charset="0"/>
                <a:ea typeface="Baskerville" charset="0"/>
                <a:cs typeface="Baskerville" charset="0"/>
              </a:rPr>
              <a:t>Application Layer:</a:t>
            </a:r>
          </a:p>
          <a:p>
            <a:pPr marL="285750" indent="-285750">
              <a:buFont typeface="Arial" charset="0"/>
              <a:buChar char="•"/>
            </a:pPr>
            <a:r>
              <a:rPr lang="is-IS" sz="1600" dirty="0" smtClean="0">
                <a:latin typeface="Baskerville" charset="0"/>
                <a:ea typeface="Baskerville" charset="0"/>
                <a:cs typeface="Baskerville" charset="0"/>
              </a:rPr>
              <a:t>The application needs a VPP graph node to send/receive packets to/from the application layer</a:t>
            </a:r>
          </a:p>
          <a:p>
            <a:pPr marL="285750" indent="-285750">
              <a:buFont typeface="Arial" charset="0"/>
              <a:buChar char="•"/>
            </a:pPr>
            <a:r>
              <a:rPr lang="is-IS" sz="1600" dirty="0" smtClean="0">
                <a:latin typeface="Baskerville" charset="0"/>
                <a:ea typeface="Baskerville" charset="0"/>
                <a:cs typeface="Baskerville" charset="0"/>
              </a:rPr>
              <a:t>The application and/or fastpath layer uses TLDK</a:t>
            </a:r>
            <a:r>
              <a:rPr lang="is-IS" sz="1600" dirty="0">
                <a:latin typeface="Baskerville" charset="0"/>
                <a:ea typeface="Baskerville" charset="0"/>
                <a:cs typeface="Baskerville" charset="0"/>
              </a:rPr>
              <a:t> </a:t>
            </a:r>
            <a:r>
              <a:rPr lang="is-IS" sz="1600" dirty="0" smtClean="0">
                <a:latin typeface="Baskerville" charset="0"/>
                <a:ea typeface="Baskerville" charset="0"/>
                <a:cs typeface="Baskerville" charset="0"/>
              </a:rPr>
              <a:t>library APIs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8418665" y="2122490"/>
            <a:ext cx="0" cy="646352"/>
          </a:xfrm>
          <a:prstGeom prst="straightConnector1">
            <a:avLst/>
          </a:prstGeom>
          <a:ln w="635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8798560" y="2773680"/>
            <a:ext cx="0" cy="680720"/>
          </a:xfrm>
          <a:prstGeom prst="straightConnector1">
            <a:avLst/>
          </a:prstGeom>
          <a:ln w="635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0614991" y="4870174"/>
            <a:ext cx="3313" cy="626865"/>
          </a:xfrm>
          <a:prstGeom prst="straightConnector1">
            <a:avLst/>
          </a:prstGeom>
          <a:ln w="6350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8256105" y="4870174"/>
            <a:ext cx="3312" cy="626865"/>
          </a:xfrm>
          <a:prstGeom prst="straightConnector1">
            <a:avLst/>
          </a:prstGeom>
          <a:ln w="6350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9479819" y="3836504"/>
            <a:ext cx="0" cy="665922"/>
          </a:xfrm>
          <a:prstGeom prst="straightConnector1">
            <a:avLst/>
          </a:prstGeom>
          <a:ln w="635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5052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0535"/>
            <a:ext cx="10515600" cy="864585"/>
          </a:xfrm>
        </p:spPr>
        <p:txBody>
          <a:bodyPr/>
          <a:lstStyle/>
          <a:p>
            <a:r>
              <a:rPr lang="en-US" dirty="0" smtClean="0">
                <a:latin typeface="Baskerville" charset="0"/>
                <a:ea typeface="Baskerville" charset="0"/>
                <a:cs typeface="Baskerville" charset="0"/>
              </a:rPr>
              <a:t>TLDK Uses case #1 with DPDK only</a:t>
            </a:r>
            <a:endParaRPr lang="en-US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493225" y="3565351"/>
            <a:ext cx="3973189" cy="849663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DPDK</a:t>
            </a:r>
            <a:endParaRPr lang="en-US" dirty="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493225" y="4591511"/>
            <a:ext cx="3973189" cy="300304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lin ang="18900000" scaled="1"/>
            <a:tileRect/>
          </a:gra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Physical Layer</a:t>
            </a:r>
            <a:endParaRPr lang="en-US" dirty="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493224" y="1507381"/>
            <a:ext cx="3973189" cy="98122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Application Layer</a:t>
            </a:r>
            <a:endParaRPr lang="en-US" dirty="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0557641" y="4060329"/>
            <a:ext cx="1029" cy="760845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67909" y="2013602"/>
            <a:ext cx="591708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5"/>
                </a:solidFill>
                <a:latin typeface="Baskerville" charset="0"/>
                <a:ea typeface="Baskerville" charset="0"/>
                <a:cs typeface="Baskerville" charset="0"/>
              </a:rPr>
              <a:t>TLDK: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Handles packet I/O and protocol processing of packets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Application sets up the UDP/TCP protocol contexts and then calls I/O routines in TLDK to start processing packets</a:t>
            </a:r>
            <a:endParaRPr lang="is-IS" sz="1600" dirty="0" smtClean="0">
              <a:latin typeface="Baskerville" charset="0"/>
              <a:ea typeface="Baskerville" charset="0"/>
              <a:cs typeface="Baskerville" charset="0"/>
            </a:endParaRPr>
          </a:p>
          <a:p>
            <a:endParaRPr lang="en-US" sz="1600" dirty="0">
              <a:latin typeface="Baskerville" charset="0"/>
              <a:ea typeface="Baskerville" charset="0"/>
              <a:cs typeface="Baskerville" charset="0"/>
            </a:endParaRPr>
          </a:p>
          <a:p>
            <a:r>
              <a:rPr lang="en-US" sz="1600" dirty="0" smtClean="0">
                <a:solidFill>
                  <a:schemeClr val="accent5"/>
                </a:solidFill>
                <a:latin typeface="Baskerville" charset="0"/>
                <a:ea typeface="Baskerville" charset="0"/>
                <a:cs typeface="Baskerville" charset="0"/>
              </a:rPr>
              <a:t>Physical Layer: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Ports and other devices like crypto, compression, </a:t>
            </a:r>
            <a:r>
              <a:rPr lang="is-IS" sz="1600" dirty="0" smtClean="0">
                <a:latin typeface="Baskerville" charset="0"/>
                <a:ea typeface="Baskerville" charset="0"/>
                <a:cs typeface="Baskerville" charset="0"/>
              </a:rPr>
              <a:t>…</a:t>
            </a:r>
          </a:p>
          <a:p>
            <a:pPr marL="285750" indent="-285750">
              <a:buFont typeface="Arial" charset="0"/>
              <a:buChar char="•"/>
            </a:pPr>
            <a:endParaRPr lang="is-IS" sz="1600" dirty="0">
              <a:latin typeface="Baskerville" charset="0"/>
              <a:ea typeface="Baskerville" charset="0"/>
              <a:cs typeface="Baskerville" charset="0"/>
            </a:endParaRPr>
          </a:p>
          <a:p>
            <a:r>
              <a:rPr lang="is-IS" sz="1600" dirty="0" smtClean="0">
                <a:solidFill>
                  <a:schemeClr val="accent5"/>
                </a:solidFill>
                <a:latin typeface="Baskerville" charset="0"/>
                <a:ea typeface="Baskerville" charset="0"/>
                <a:cs typeface="Baskerville" charset="0"/>
              </a:rPr>
              <a:t>DPDK:</a:t>
            </a:r>
          </a:p>
          <a:p>
            <a:pPr marL="285750" indent="-285750">
              <a:buFont typeface="Arial" charset="0"/>
              <a:buChar char="•"/>
            </a:pPr>
            <a:r>
              <a:rPr lang="is-IS" sz="1600" dirty="0" smtClean="0">
                <a:latin typeface="Baskerville" charset="0"/>
                <a:ea typeface="Baskerville" charset="0"/>
                <a:cs typeface="Baskerville" charset="0"/>
              </a:rPr>
              <a:t>provides the I/O abstraction to the physical layer network devices</a:t>
            </a:r>
          </a:p>
          <a:p>
            <a:pPr marL="285750" indent="-285750">
              <a:buFont typeface="Arial" charset="0"/>
              <a:buChar char="•"/>
            </a:pPr>
            <a:endParaRPr lang="is-IS" sz="1600" dirty="0">
              <a:latin typeface="Baskerville" charset="0"/>
              <a:ea typeface="Baskerville" charset="0"/>
              <a:cs typeface="Baskerville" charset="0"/>
            </a:endParaRPr>
          </a:p>
          <a:p>
            <a:r>
              <a:rPr lang="is-IS" sz="1600" dirty="0">
                <a:solidFill>
                  <a:schemeClr val="accent5"/>
                </a:solidFill>
                <a:latin typeface="Baskerville" charset="0"/>
                <a:ea typeface="Baskerville" charset="0"/>
                <a:cs typeface="Baskerville" charset="0"/>
              </a:rPr>
              <a:t>Application </a:t>
            </a:r>
            <a:r>
              <a:rPr lang="is-IS" sz="1600" dirty="0" smtClean="0">
                <a:solidFill>
                  <a:schemeClr val="accent5"/>
                </a:solidFill>
                <a:latin typeface="Baskerville" charset="0"/>
                <a:ea typeface="Baskerville" charset="0"/>
                <a:cs typeface="Baskerville" charset="0"/>
              </a:rPr>
              <a:t>Layer:</a:t>
            </a:r>
          </a:p>
          <a:p>
            <a:pPr marL="285750" indent="-285750">
              <a:buFont typeface="Arial" charset="0"/>
              <a:buChar char="•"/>
            </a:pPr>
            <a:r>
              <a:rPr lang="is-IS" sz="1600" dirty="0" smtClean="0">
                <a:latin typeface="Baskerville" charset="0"/>
                <a:ea typeface="Baskerville" charset="0"/>
                <a:cs typeface="Baskerville" charset="0"/>
              </a:rPr>
              <a:t>A</a:t>
            </a: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n</a:t>
            </a:r>
            <a:r>
              <a:rPr lang="is-IS" sz="1600" dirty="0" smtClean="0">
                <a:latin typeface="Baskerville" charset="0"/>
                <a:ea typeface="Baskerville" charset="0"/>
                <a:cs typeface="Baskerville" charset="0"/>
              </a:rPr>
              <a:t>y type of application, which a BSD Socket layer could be present</a:t>
            </a:r>
            <a:endParaRPr lang="is-IS" sz="1600" dirty="0">
              <a:latin typeface="Baskerville" charset="0"/>
              <a:ea typeface="Baskerville" charset="0"/>
              <a:cs typeface="Baskerville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8169965" y="4160013"/>
            <a:ext cx="3312" cy="661161"/>
          </a:xfrm>
          <a:prstGeom prst="straightConnector1">
            <a:avLst/>
          </a:prstGeom>
          <a:ln w="635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7493224" y="2608897"/>
            <a:ext cx="3973189" cy="443443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TLDK</a:t>
            </a:r>
            <a:endParaRPr lang="en-US" dirty="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8555551" y="2256375"/>
            <a:ext cx="2652" cy="606522"/>
          </a:xfrm>
          <a:prstGeom prst="straightConnector1">
            <a:avLst/>
          </a:prstGeom>
          <a:ln w="635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10617791" y="5665023"/>
            <a:ext cx="769654" cy="8481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0364914" y="5135307"/>
            <a:ext cx="1275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smtClean="0">
                <a:latin typeface="Baskerville" charset="0"/>
                <a:ea typeface="Baskerville" charset="0"/>
                <a:cs typeface="Baskerville" charset="0"/>
              </a:rPr>
              <a:t>Control or</a:t>
            </a:r>
          </a:p>
          <a:p>
            <a:pPr algn="ctr"/>
            <a:r>
              <a:rPr lang="en-US" sz="1200" dirty="0" smtClean="0">
                <a:latin typeface="Baskerville" charset="0"/>
                <a:ea typeface="Baskerville" charset="0"/>
                <a:cs typeface="Baskerville" charset="0"/>
              </a:rPr>
              <a:t>non-TLDK pkts</a:t>
            </a:r>
            <a:endParaRPr lang="en-US" sz="1200" dirty="0">
              <a:latin typeface="Baskerville" charset="0"/>
              <a:ea typeface="Baskerville" charset="0"/>
              <a:cs typeface="Baskerville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8897096" y="5663288"/>
            <a:ext cx="712469" cy="0"/>
          </a:xfrm>
          <a:prstGeom prst="straightConnector1">
            <a:avLst/>
          </a:prstGeom>
          <a:ln w="635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786190" y="5277336"/>
            <a:ext cx="9740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latin typeface="Baskerville" charset="0"/>
                <a:ea typeface="Baskerville" charset="0"/>
                <a:cs typeface="Baskerville" charset="0"/>
              </a:rPr>
              <a:t>TLDK </a:t>
            </a:r>
            <a:r>
              <a:rPr lang="en-US" sz="1200" dirty="0" smtClean="0">
                <a:latin typeface="Baskerville" charset="0"/>
                <a:ea typeface="Baskerville" charset="0"/>
                <a:cs typeface="Baskerville" charset="0"/>
              </a:rPr>
              <a:t>pkts</a:t>
            </a:r>
            <a:endParaRPr lang="en-US" sz="12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493225" y="3194406"/>
            <a:ext cx="3973189" cy="300304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lin ang="18900000" scaled="1"/>
            <a:tileRect/>
          </a:gra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L2/L3 Packet Processing Layer</a:t>
            </a:r>
            <a:endParaRPr lang="en-US" dirty="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1002031" y="3290985"/>
            <a:ext cx="0" cy="560158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0353281" y="2857562"/>
            <a:ext cx="0" cy="560158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955101" y="3285715"/>
            <a:ext cx="3194" cy="565428"/>
          </a:xfrm>
          <a:prstGeom prst="straightConnector1">
            <a:avLst/>
          </a:prstGeom>
          <a:ln w="635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8696960" y="2857562"/>
            <a:ext cx="0" cy="504492"/>
          </a:xfrm>
          <a:prstGeom prst="straightConnector1">
            <a:avLst/>
          </a:prstGeom>
          <a:ln w="635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0170401" y="2279557"/>
            <a:ext cx="0" cy="560158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826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7493225" y="3115666"/>
            <a:ext cx="3973189" cy="84966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VPP</a:t>
            </a:r>
            <a:endParaRPr lang="en-US" dirty="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0535"/>
            <a:ext cx="10515600" cy="864585"/>
          </a:xfrm>
        </p:spPr>
        <p:txBody>
          <a:bodyPr/>
          <a:lstStyle/>
          <a:p>
            <a:r>
              <a:rPr lang="en-US" dirty="0" smtClean="0">
                <a:latin typeface="Baskerville" charset="0"/>
                <a:ea typeface="Baskerville" charset="0"/>
                <a:cs typeface="Baskerville" charset="0"/>
              </a:rPr>
              <a:t>TLDK Uses case #2 with VPP</a:t>
            </a:r>
            <a:endParaRPr lang="en-US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493225" y="4112005"/>
            <a:ext cx="3973189" cy="849663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254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DPDK</a:t>
            </a:r>
            <a:endParaRPr lang="en-US" dirty="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493225" y="5138165"/>
            <a:ext cx="3973189" cy="300304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lin ang="18900000" scaled="1"/>
            <a:tileRect/>
          </a:gra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Physical Layer</a:t>
            </a:r>
            <a:endParaRPr lang="en-US" dirty="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493224" y="1348145"/>
            <a:ext cx="3973189" cy="98122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Application Layer</a:t>
            </a:r>
            <a:endParaRPr lang="en-US" dirty="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0557641" y="4606983"/>
            <a:ext cx="1029" cy="760845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0560" y="1883045"/>
            <a:ext cx="575406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5"/>
                </a:solidFill>
                <a:latin typeface="Baskerville" charset="0"/>
                <a:ea typeface="Baskerville" charset="0"/>
                <a:cs typeface="Baskerville" charset="0"/>
              </a:rPr>
              <a:t>TLDK: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Handles packet I/O and protocol processing of packets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Application sets up the UDP/TCP protocol contexts and then calls I/O routines in TLDK to start processing packets</a:t>
            </a:r>
          </a:p>
          <a:p>
            <a:pPr marL="285750" indent="-285750">
              <a:buFont typeface="Arial" charset="0"/>
              <a:buChar char="•"/>
            </a:pPr>
            <a:endParaRPr lang="en-US" sz="1600" dirty="0" smtClean="0">
              <a:latin typeface="Baskerville" charset="0"/>
              <a:ea typeface="Baskerville" charset="0"/>
              <a:cs typeface="Baskerville" charset="0"/>
            </a:endParaRPr>
          </a:p>
          <a:p>
            <a:r>
              <a:rPr lang="en-US" sz="1600" dirty="0" smtClean="0">
                <a:solidFill>
                  <a:schemeClr val="accent5"/>
                </a:solidFill>
                <a:latin typeface="Baskerville" charset="0"/>
                <a:ea typeface="Baskerville" charset="0"/>
                <a:cs typeface="Baskerville" charset="0"/>
              </a:rPr>
              <a:t>VPP Fastpath</a:t>
            </a:r>
          </a:p>
          <a:p>
            <a:pPr marL="285750" indent="-285750">
              <a:buFont typeface="Arial" charset="0"/>
              <a:buChar char="•"/>
            </a:pPr>
            <a:r>
              <a:rPr lang="is-IS" sz="1600" dirty="0" smtClean="0">
                <a:latin typeface="Baskerville" charset="0"/>
                <a:ea typeface="Baskerville" charset="0"/>
                <a:cs typeface="Baskerville" charset="0"/>
              </a:rPr>
              <a:t>Using VPP as the first layer for packet processing before packets are sent to the application layer</a:t>
            </a:r>
          </a:p>
          <a:p>
            <a:endParaRPr lang="en-US" sz="1600" dirty="0">
              <a:latin typeface="Baskerville" charset="0"/>
              <a:ea typeface="Baskerville" charset="0"/>
              <a:cs typeface="Baskerville" charset="0"/>
            </a:endParaRPr>
          </a:p>
          <a:p>
            <a:r>
              <a:rPr lang="en-US" sz="1600" dirty="0" smtClean="0">
                <a:solidFill>
                  <a:schemeClr val="accent5"/>
                </a:solidFill>
                <a:latin typeface="Baskerville" charset="0"/>
                <a:ea typeface="Baskerville" charset="0"/>
                <a:cs typeface="Baskerville" charset="0"/>
              </a:rPr>
              <a:t>Physical Layer: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Ports and other devices like crypto, compression, </a:t>
            </a:r>
            <a:r>
              <a:rPr lang="is-IS" sz="1600" dirty="0" smtClean="0">
                <a:latin typeface="Baskerville" charset="0"/>
                <a:ea typeface="Baskerville" charset="0"/>
                <a:cs typeface="Baskerville" charset="0"/>
              </a:rPr>
              <a:t>…</a:t>
            </a:r>
          </a:p>
          <a:p>
            <a:pPr marL="285750" indent="-285750">
              <a:buFont typeface="Arial" charset="0"/>
              <a:buChar char="•"/>
            </a:pPr>
            <a:endParaRPr lang="is-IS" sz="1600" dirty="0">
              <a:latin typeface="Baskerville" charset="0"/>
              <a:ea typeface="Baskerville" charset="0"/>
              <a:cs typeface="Baskerville" charset="0"/>
            </a:endParaRPr>
          </a:p>
          <a:p>
            <a:r>
              <a:rPr lang="is-IS" sz="1600" dirty="0" smtClean="0">
                <a:solidFill>
                  <a:schemeClr val="accent5"/>
                </a:solidFill>
                <a:latin typeface="Baskerville" charset="0"/>
                <a:ea typeface="Baskerville" charset="0"/>
                <a:cs typeface="Baskerville" charset="0"/>
              </a:rPr>
              <a:t>DPDK:</a:t>
            </a:r>
          </a:p>
          <a:p>
            <a:pPr marL="285750" indent="-285750">
              <a:buFont typeface="Arial" charset="0"/>
              <a:buChar char="•"/>
            </a:pPr>
            <a:r>
              <a:rPr lang="is-IS" sz="1600" dirty="0" smtClean="0">
                <a:latin typeface="Baskerville" charset="0"/>
                <a:ea typeface="Baskerville" charset="0"/>
                <a:cs typeface="Baskerville" charset="0"/>
              </a:rPr>
              <a:t>DPDK provides the I/O abstraction to the physical layer for the network devices. The DPDK could be optional here only if some other I/O layer is used.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8169965" y="4706667"/>
            <a:ext cx="3312" cy="661161"/>
          </a:xfrm>
          <a:prstGeom prst="straightConnector1">
            <a:avLst/>
          </a:prstGeom>
          <a:ln w="635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7493225" y="2477206"/>
            <a:ext cx="3973189" cy="461963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TLDK</a:t>
            </a:r>
            <a:endParaRPr lang="en-US" dirty="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8291002" y="2720698"/>
            <a:ext cx="0" cy="592337"/>
          </a:xfrm>
          <a:prstGeom prst="straightConnector1">
            <a:avLst/>
          </a:prstGeom>
          <a:ln w="635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9369564" y="2086245"/>
            <a:ext cx="0" cy="578136"/>
          </a:xfrm>
          <a:prstGeom prst="straightConnector1">
            <a:avLst/>
          </a:prstGeom>
          <a:ln w="635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10617791" y="6211677"/>
            <a:ext cx="769654" cy="8481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0364914" y="5681961"/>
            <a:ext cx="1275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smtClean="0">
                <a:latin typeface="Baskerville" charset="0"/>
                <a:ea typeface="Baskerville" charset="0"/>
                <a:cs typeface="Baskerville" charset="0"/>
              </a:rPr>
              <a:t>Control or</a:t>
            </a:r>
          </a:p>
          <a:p>
            <a:pPr algn="ctr"/>
            <a:r>
              <a:rPr lang="en-US" sz="1200" dirty="0" smtClean="0">
                <a:latin typeface="Baskerville" charset="0"/>
                <a:ea typeface="Baskerville" charset="0"/>
                <a:cs typeface="Baskerville" charset="0"/>
              </a:rPr>
              <a:t>non-TLDK pkts</a:t>
            </a:r>
            <a:endParaRPr lang="en-US" sz="1200" dirty="0">
              <a:latin typeface="Baskerville" charset="0"/>
              <a:ea typeface="Baskerville" charset="0"/>
              <a:cs typeface="Baskerville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8897096" y="6209942"/>
            <a:ext cx="712469" cy="0"/>
          </a:xfrm>
          <a:prstGeom prst="straightConnector1">
            <a:avLst/>
          </a:prstGeom>
          <a:ln w="635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786190" y="5823990"/>
            <a:ext cx="9740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latin typeface="Baskerville" charset="0"/>
                <a:ea typeface="Baskerville" charset="0"/>
                <a:cs typeface="Baskerville" charset="0"/>
              </a:rPr>
              <a:t>TLDK </a:t>
            </a:r>
            <a:r>
              <a:rPr lang="en-US" sz="1200" dirty="0" smtClean="0">
                <a:latin typeface="Baskerville" charset="0"/>
                <a:ea typeface="Baskerville" charset="0"/>
                <a:cs typeface="Baskerville" charset="0"/>
              </a:rPr>
              <a:t>pkts</a:t>
            </a:r>
            <a:endParaRPr lang="en-US" sz="1200" dirty="0">
              <a:latin typeface="Baskerville" charset="0"/>
              <a:ea typeface="Baskerville" charset="0"/>
              <a:cs typeface="Baskerville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9000130" y="3697082"/>
            <a:ext cx="3312" cy="661161"/>
          </a:xfrm>
          <a:prstGeom prst="straightConnector1">
            <a:avLst/>
          </a:prstGeom>
          <a:ln w="635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1002618" y="3688238"/>
            <a:ext cx="0" cy="739524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0710041" y="2608622"/>
            <a:ext cx="21021" cy="840828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 rot="16200000">
            <a:off x="5647982" y="3281207"/>
            <a:ext cx="2691710" cy="669211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Control Plane</a:t>
            </a:r>
            <a:endParaRPr lang="en-US" dirty="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205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6742453" y="3755746"/>
            <a:ext cx="3973189" cy="84966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54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VPP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optional</a:t>
            </a:r>
            <a:endParaRPr lang="en-US" dirty="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094" y="218880"/>
            <a:ext cx="10515600" cy="864585"/>
          </a:xfrm>
        </p:spPr>
        <p:txBody>
          <a:bodyPr/>
          <a:lstStyle/>
          <a:p>
            <a:r>
              <a:rPr lang="en-US" dirty="0" smtClean="0">
                <a:latin typeface="Baskerville" charset="0"/>
                <a:ea typeface="Baskerville" charset="0"/>
                <a:cs typeface="Baskerville" charset="0"/>
              </a:rPr>
              <a:t>TLDK Application Layer break down</a:t>
            </a:r>
            <a:endParaRPr lang="en-US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742453" y="4752085"/>
            <a:ext cx="3973189" cy="849663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DPDK</a:t>
            </a:r>
            <a:endParaRPr lang="en-US" dirty="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742453" y="5778245"/>
            <a:ext cx="3973189" cy="300304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lin ang="18900000" scaled="1"/>
            <a:tileRect/>
          </a:gra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Physical Layer</a:t>
            </a:r>
            <a:endParaRPr lang="en-US" dirty="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393229" y="1522418"/>
            <a:ext cx="2322047" cy="1446114"/>
          </a:xfrm>
          <a:prstGeom prst="roundRect">
            <a:avLst>
              <a:gd name="adj" fmla="val 8969"/>
            </a:avLst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Socket Application</a:t>
            </a:r>
            <a:endParaRPr lang="en-US" dirty="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9806869" y="5247063"/>
            <a:ext cx="1029" cy="760845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7026" y="1456950"/>
            <a:ext cx="545539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5"/>
                </a:solidFill>
                <a:latin typeface="Baskerville" charset="0"/>
                <a:ea typeface="Baskerville" charset="0"/>
                <a:cs typeface="Baskerville" charset="0"/>
              </a:rPr>
              <a:t>Application Layer: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The application layer utilizes the TLDK library to process packets for UDP and TCP</a:t>
            </a:r>
          </a:p>
          <a:p>
            <a:pPr marL="285750" indent="-285750">
              <a:buFont typeface="Arial" charset="0"/>
              <a:buChar char="•"/>
            </a:pPr>
            <a:endParaRPr lang="en-US" sz="1600" dirty="0" smtClean="0">
              <a:latin typeface="Baskerville" charset="0"/>
              <a:ea typeface="Baskerville" charset="0"/>
              <a:cs typeface="Baskerville" charset="0"/>
            </a:endParaRPr>
          </a:p>
          <a:p>
            <a:r>
              <a:rPr lang="en-US" sz="1600" dirty="0" smtClean="0">
                <a:solidFill>
                  <a:schemeClr val="accent5"/>
                </a:solidFill>
                <a:latin typeface="Baskerville" charset="0"/>
                <a:ea typeface="Baskerville" charset="0"/>
                <a:cs typeface="Baskerville" charset="0"/>
              </a:rPr>
              <a:t>Purpose Built Application:</a:t>
            </a:r>
          </a:p>
          <a:p>
            <a:pPr marL="285750" indent="-285750">
              <a:buFont typeface="Arial" charset="0"/>
              <a:buChar char="•"/>
            </a:pPr>
            <a:r>
              <a:rPr lang="is-IS" sz="1600" dirty="0" smtClean="0">
                <a:latin typeface="Baskerville" charset="0"/>
                <a:ea typeface="Baskerville" charset="0"/>
                <a:cs typeface="Baskerville" charset="0"/>
              </a:rPr>
              <a:t>A purpose built application is one that uses TLDK APIs directly and is built to use these APIs</a:t>
            </a:r>
          </a:p>
          <a:p>
            <a:pPr marL="285750" indent="-285750">
              <a:buFont typeface="Arial" charset="0"/>
              <a:buChar char="•"/>
            </a:pPr>
            <a:r>
              <a:rPr lang="is-IS" sz="1600" dirty="0" smtClean="0">
                <a:latin typeface="Baskerville" charset="0"/>
                <a:ea typeface="Baskerville" charset="0"/>
                <a:cs typeface="Baskerville" charset="0"/>
              </a:rPr>
              <a:t>Highest performance is expected with this design</a:t>
            </a:r>
          </a:p>
          <a:p>
            <a:endParaRPr lang="en-US" sz="1600" dirty="0">
              <a:latin typeface="Baskerville" charset="0"/>
              <a:ea typeface="Baskerville" charset="0"/>
              <a:cs typeface="Baskerville" charset="0"/>
            </a:endParaRPr>
          </a:p>
          <a:p>
            <a:r>
              <a:rPr lang="en-US" sz="1600" dirty="0" smtClean="0">
                <a:solidFill>
                  <a:schemeClr val="accent5"/>
                </a:solidFill>
                <a:latin typeface="Baskerville" charset="0"/>
                <a:ea typeface="Baskerville" charset="0"/>
                <a:cs typeface="Baskerville" charset="0"/>
              </a:rPr>
              <a:t>BSD Socket Layer: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A standard BSD socket layer for applications using sockets in its design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A lower performance is expected, but allows for current socket type applications to be ported to the system</a:t>
            </a:r>
            <a:endParaRPr lang="is-IS" sz="1600" dirty="0" smtClean="0">
              <a:latin typeface="Baskerville" charset="0"/>
              <a:ea typeface="Baskerville" charset="0"/>
              <a:cs typeface="Baskerville" charset="0"/>
            </a:endParaRPr>
          </a:p>
          <a:p>
            <a:pPr marL="285750" indent="-285750">
              <a:buFont typeface="Arial" charset="0"/>
              <a:buChar char="•"/>
            </a:pPr>
            <a:endParaRPr lang="is-IS" sz="1600" dirty="0">
              <a:latin typeface="Baskerville" charset="0"/>
              <a:ea typeface="Baskerville" charset="0"/>
              <a:cs typeface="Baskerville" charset="0"/>
            </a:endParaRPr>
          </a:p>
          <a:p>
            <a:r>
              <a:rPr lang="is-IS" sz="1600" dirty="0" smtClean="0">
                <a:solidFill>
                  <a:schemeClr val="accent5"/>
                </a:solidFill>
                <a:latin typeface="Baskerville" charset="0"/>
                <a:ea typeface="Baskerville" charset="0"/>
                <a:cs typeface="Baskerville" charset="0"/>
              </a:rPr>
              <a:t>LD_PRELOAD Socket Layer:</a:t>
            </a:r>
          </a:p>
          <a:p>
            <a:pPr marL="285750" indent="-285750">
              <a:buFont typeface="Arial" charset="0"/>
              <a:buChar char="•"/>
            </a:pPr>
            <a:r>
              <a:rPr lang="is-IS" sz="1600" dirty="0" smtClean="0">
                <a:latin typeface="Baskerville" charset="0"/>
                <a:ea typeface="Baskerville" charset="0"/>
                <a:cs typeface="Baskerville" charset="0"/>
              </a:rPr>
              <a:t>LD_PRELOAD is used to allow a ‘native binary Linux’ application to use the accelerated path of VPP/DPDK</a:t>
            </a:r>
          </a:p>
          <a:p>
            <a:pPr marL="285750" indent="-285750">
              <a:buFont typeface="Arial" charset="0"/>
              <a:buChar char="•"/>
            </a:pPr>
            <a:r>
              <a:rPr lang="is-IS" sz="1600" dirty="0" smtClean="0">
                <a:latin typeface="Baskerville" charset="0"/>
                <a:ea typeface="Baskerville" charset="0"/>
                <a:cs typeface="Baskerville" charset="0"/>
              </a:rPr>
              <a:t>The performance should be a bit better, but does allow these native binary applications to work without any change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7419193" y="5346747"/>
            <a:ext cx="3312" cy="661161"/>
          </a:xfrm>
          <a:prstGeom prst="straightConnector1">
            <a:avLst/>
          </a:prstGeom>
          <a:ln w="635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6742453" y="3167006"/>
            <a:ext cx="3972823" cy="431191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TLDK</a:t>
            </a:r>
            <a:endParaRPr lang="en-US" dirty="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296071" y="4145606"/>
            <a:ext cx="705679" cy="9939"/>
          </a:xfrm>
          <a:prstGeom prst="straightConnector1">
            <a:avLst/>
          </a:prstGeom>
          <a:ln w="635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9867019" y="6628237"/>
            <a:ext cx="769654" cy="8481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9614142" y="6098521"/>
            <a:ext cx="1275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smtClean="0">
                <a:latin typeface="Baskerville" charset="0"/>
                <a:ea typeface="Baskerville" charset="0"/>
                <a:cs typeface="Baskerville" charset="0"/>
              </a:rPr>
              <a:t>Control or</a:t>
            </a:r>
          </a:p>
          <a:p>
            <a:pPr algn="ctr"/>
            <a:r>
              <a:rPr lang="en-US" sz="1200" dirty="0" smtClean="0">
                <a:latin typeface="Baskerville" charset="0"/>
                <a:ea typeface="Baskerville" charset="0"/>
                <a:cs typeface="Baskerville" charset="0"/>
              </a:rPr>
              <a:t>non-TLDK pkts</a:t>
            </a:r>
            <a:endParaRPr lang="en-US" sz="1200" dirty="0">
              <a:latin typeface="Baskerville" charset="0"/>
              <a:ea typeface="Baskerville" charset="0"/>
              <a:cs typeface="Baskerville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8146324" y="6626502"/>
            <a:ext cx="712469" cy="0"/>
          </a:xfrm>
          <a:prstGeom prst="straightConnector1">
            <a:avLst/>
          </a:prstGeom>
          <a:ln w="635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035418" y="6240550"/>
            <a:ext cx="9740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latin typeface="Baskerville" charset="0"/>
                <a:ea typeface="Baskerville" charset="0"/>
                <a:cs typeface="Baskerville" charset="0"/>
              </a:rPr>
              <a:t>TLDK </a:t>
            </a:r>
            <a:r>
              <a:rPr lang="en-US" sz="1200" dirty="0" smtClean="0">
                <a:latin typeface="Baskerville" charset="0"/>
                <a:ea typeface="Baskerville" charset="0"/>
                <a:cs typeface="Baskerville" charset="0"/>
              </a:rPr>
              <a:t>pkts</a:t>
            </a:r>
            <a:endParaRPr lang="en-US" sz="1200" dirty="0">
              <a:latin typeface="Baskerville" charset="0"/>
              <a:ea typeface="Baskerville" charset="0"/>
              <a:cs typeface="Baskerville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8249358" y="4337162"/>
            <a:ext cx="3312" cy="661161"/>
          </a:xfrm>
          <a:prstGeom prst="straightConnector1">
            <a:avLst/>
          </a:prstGeom>
          <a:ln w="635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0251846" y="4328318"/>
            <a:ext cx="0" cy="739524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8499107" y="2695260"/>
            <a:ext cx="2033022" cy="35391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BSD Socket layer</a:t>
            </a:r>
            <a:endParaRPr lang="en-US" dirty="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9864927" y="3421558"/>
            <a:ext cx="2092" cy="543771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 rot="5400000">
            <a:off x="10377544" y="2520400"/>
            <a:ext cx="1446115" cy="5281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LD_PRELOAD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Socket layer</a:t>
            </a:r>
            <a:endParaRPr lang="en-US" sz="1400" dirty="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 rot="5400000">
            <a:off x="10814863" y="2230100"/>
            <a:ext cx="1885681" cy="66921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Native Linux Application</a:t>
            </a:r>
            <a:endParaRPr lang="en-US" dirty="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10366620" y="2891749"/>
            <a:ext cx="540106" cy="1416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6742453" y="1520641"/>
            <a:ext cx="1573507" cy="1524891"/>
          </a:xfrm>
          <a:prstGeom prst="roundRect">
            <a:avLst>
              <a:gd name="adj" fmla="val 8969"/>
            </a:avLst>
          </a:prstGeom>
          <a:solidFill>
            <a:schemeClr val="accent5">
              <a:lumMod val="40000"/>
              <a:lumOff val="6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Purpose built TLDK Application</a:t>
            </a:r>
            <a:endParaRPr lang="en-US" dirty="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7685407" y="2828973"/>
            <a:ext cx="0" cy="574528"/>
          </a:xfrm>
          <a:prstGeom prst="straightConnector1">
            <a:avLst/>
          </a:prstGeom>
          <a:ln w="635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9295994" y="2947315"/>
            <a:ext cx="11641" cy="486979"/>
          </a:xfrm>
          <a:prstGeom prst="straightConnector1">
            <a:avLst/>
          </a:prstGeom>
          <a:ln w="635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7824077" y="3448058"/>
            <a:ext cx="3312" cy="543771"/>
          </a:xfrm>
          <a:prstGeom prst="straightConnector1">
            <a:avLst/>
          </a:prstGeom>
          <a:ln w="635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296071" y="5187567"/>
            <a:ext cx="705679" cy="9939"/>
          </a:xfrm>
          <a:prstGeom prst="straightConnector1">
            <a:avLst/>
          </a:prstGeom>
          <a:ln w="635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2418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094" y="218880"/>
            <a:ext cx="10515600" cy="864585"/>
          </a:xfrm>
        </p:spPr>
        <p:txBody>
          <a:bodyPr/>
          <a:lstStyle/>
          <a:p>
            <a:r>
              <a:rPr lang="en-US" dirty="0" smtClean="0">
                <a:latin typeface="Baskerville" charset="0"/>
                <a:ea typeface="Baskerville" charset="0"/>
                <a:cs typeface="Baskerville" charset="0"/>
              </a:rPr>
              <a:t>Possible Performance Goals</a:t>
            </a:r>
            <a:endParaRPr lang="en-US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7026" y="1456950"/>
            <a:ext cx="545539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TCP need to scale from 10K - 2M concurrent  connections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No number of connections per second, but should be reasonable high is my guess (1-20 scale) 1M connections maybe around 50K CPS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Very short lived connections, may not need concurrent  connections of a 1M connection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Benchmarks like test of around 50K per core, is this possible (10 packets per connections is about 500K PPS)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Needs to scale per core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Need to understand the congestion issues with slow(</a:t>
            </a:r>
            <a:r>
              <a:rPr lang="en-US" sz="1600" dirty="0" err="1" smtClean="0">
                <a:latin typeface="Baskerville" charset="0"/>
                <a:ea typeface="Baskerville" charset="0"/>
                <a:cs typeface="Baskerville" charset="0"/>
              </a:rPr>
              <a:t>er</a:t>
            </a: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) external hosts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Need to toss SYN packets during congestion to reduce the load as a back pressure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TCP timers appear to be a possible bottleneck in performance (just speculation at this point)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Memory management will be difficult to determine and mapping memory maps</a:t>
            </a:r>
          </a:p>
          <a:p>
            <a:pPr marL="285750" indent="-285750">
              <a:buFont typeface="Arial" charset="0"/>
              <a:buChar char="•"/>
            </a:pPr>
            <a:endParaRPr lang="en-US" sz="1600" dirty="0" smtClean="0">
              <a:latin typeface="Baskerville" charset="0"/>
              <a:ea typeface="Baskerville" charset="0"/>
              <a:cs typeface="Baskerville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sz="1600" dirty="0" smtClean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977632" y="1456949"/>
            <a:ext cx="54553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Need to understand how to manage window sizes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Need to support what RFC’s?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The Linux is the gold standard, but what is the level of compliance to the RFCs is that stack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Interoperability for TCP/IP needs to be used </a:t>
            </a:r>
          </a:p>
        </p:txBody>
      </p:sp>
    </p:spTree>
    <p:extLst>
      <p:ext uri="{BB962C8B-B14F-4D97-AF65-F5344CB8AC3E}">
        <p14:creationId xmlns:p14="http://schemas.microsoft.com/office/powerpoint/2010/main" val="360657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094" y="218880"/>
            <a:ext cx="10515600" cy="864585"/>
          </a:xfrm>
        </p:spPr>
        <p:txBody>
          <a:bodyPr/>
          <a:lstStyle/>
          <a:p>
            <a:r>
              <a:rPr lang="en-US" dirty="0" smtClean="0">
                <a:latin typeface="Baskerville" charset="0"/>
                <a:ea typeface="Baskerville" charset="0"/>
                <a:cs typeface="Baskerville" charset="0"/>
              </a:rPr>
              <a:t>Possible Future Goals for TLDK</a:t>
            </a:r>
            <a:endParaRPr lang="en-US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7026" y="1456950"/>
            <a:ext cx="545539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600" dirty="0">
                <a:latin typeface="Baskerville" charset="0"/>
                <a:ea typeface="Baskerville" charset="0"/>
                <a:cs typeface="Baskerville" charset="0"/>
              </a:rPr>
              <a:t>A BSD socket layer for in process application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600" dirty="0">
                <a:latin typeface="Baskerville" charset="0"/>
                <a:ea typeface="Baskerville" charset="0"/>
                <a:cs typeface="Baskerville" charset="0"/>
              </a:rPr>
              <a:t>Needs to support linked socket applications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>
                <a:latin typeface="Baskerville" charset="0"/>
                <a:ea typeface="Baskerville" charset="0"/>
                <a:cs typeface="Baskerville" charset="0"/>
              </a:rPr>
              <a:t>A LD_PRELOAD solution for native binary Linux </a:t>
            </a: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applications</a:t>
            </a:r>
          </a:p>
          <a:p>
            <a:pPr marL="285750" indent="-285750">
              <a:buFont typeface="Arial" charset="0"/>
              <a:buChar char="•"/>
            </a:pPr>
            <a:endParaRPr lang="en-US" sz="1600" dirty="0">
              <a:latin typeface="Baskerville" charset="0"/>
              <a:ea typeface="Baskerville" charset="0"/>
              <a:cs typeface="Baskerville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Need to add test harness for TLDK with CSIT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Need to define the goals for testing of TLDK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What is the TCP application for testing?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Is it a simple proxy like application?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Need to define the uses cases for TLDK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Should we use Google Test framework?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Uses C++ code for the unit test cases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Need to understand the framework and decide</a:t>
            </a:r>
            <a:endParaRPr lang="en-US" sz="1600" dirty="0">
              <a:latin typeface="Baskerville" charset="0"/>
              <a:ea typeface="Baskerville" charset="0"/>
              <a:cs typeface="Baskervil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06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858</Words>
  <Application>Microsoft Macintosh PowerPoint</Application>
  <PresentationFormat>Widescreen</PresentationFormat>
  <Paragraphs>133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Baskerville</vt:lpstr>
      <vt:lpstr>Calibri</vt:lpstr>
      <vt:lpstr>Calibri Light</vt:lpstr>
      <vt:lpstr>Office Theme</vt:lpstr>
      <vt:lpstr>Scope/Goals of TLDK</vt:lpstr>
      <vt:lpstr>TLDK (Transport Layer Development Kit) High Level View</vt:lpstr>
      <vt:lpstr>TLDK Uses case #1 with DPDK only</vt:lpstr>
      <vt:lpstr>TLDK Uses case #2 with VPP</vt:lpstr>
      <vt:lpstr>TLDK Application Layer break down</vt:lpstr>
      <vt:lpstr>Possible Performance Goals</vt:lpstr>
      <vt:lpstr>Possible Future Goals for TLDK</vt:lpstr>
    </vt:vector>
  </TitlesOfParts>
  <Manager/>
  <Company/>
  <LinksUpToDate>false</LinksUpToDate>
  <SharedDoc>false</SharedDoc>
  <HyperlinkBase/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DPDK Acceleration Enhancements</dc:title>
  <dc:subject/>
  <dc:creator>keith wiles</dc:creator>
  <cp:keywords/>
  <dc:description/>
  <cp:lastModifiedBy>keith wiles</cp:lastModifiedBy>
  <cp:revision>55</cp:revision>
  <dcterms:created xsi:type="dcterms:W3CDTF">2016-02-22T19:10:25Z</dcterms:created>
  <dcterms:modified xsi:type="dcterms:W3CDTF">2016-09-13T14:20:49Z</dcterms:modified>
  <cp:category/>
</cp:coreProperties>
</file>