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autoCompressPictures="0">
  <p:sldMasterIdLst>
    <p:sldMasterId id="2147483793" r:id="rId4"/>
  </p:sldMasterIdLst>
  <p:notesMasterIdLst>
    <p:notesMasterId r:id="rId25"/>
  </p:notesMasterIdLst>
  <p:handoutMasterIdLst>
    <p:handoutMasterId r:id="rId26"/>
  </p:handoutMasterIdLst>
  <p:sldIdLst>
    <p:sldId id="377" r:id="rId5"/>
    <p:sldId id="465" r:id="rId6"/>
    <p:sldId id="449" r:id="rId7"/>
    <p:sldId id="439" r:id="rId8"/>
    <p:sldId id="440" r:id="rId9"/>
    <p:sldId id="460" r:id="rId10"/>
    <p:sldId id="459" r:id="rId11"/>
    <p:sldId id="461" r:id="rId12"/>
    <p:sldId id="458" r:id="rId13"/>
    <p:sldId id="448" r:id="rId14"/>
    <p:sldId id="456" r:id="rId15"/>
    <p:sldId id="467" r:id="rId16"/>
    <p:sldId id="426" r:id="rId17"/>
    <p:sldId id="457" r:id="rId18"/>
    <p:sldId id="450" r:id="rId19"/>
    <p:sldId id="451" r:id="rId20"/>
    <p:sldId id="452" r:id="rId21"/>
    <p:sldId id="455" r:id="rId22"/>
    <p:sldId id="462" r:id="rId23"/>
    <p:sldId id="463" r:id="rId24"/>
  </p:sldIdLst>
  <p:sldSz cx="9144000" cy="5143500" type="screen16x9"/>
  <p:notesSz cx="6858000" cy="9144000"/>
  <p:embeddedFontLst>
    <p:embeddedFont>
      <p:font typeface="Neo Sans Intel" panose="020B0504020202020204" pitchFamily="34" charset="0"/>
      <p:regular r:id="rId27"/>
      <p:italic r:id="rId28"/>
    </p:embeddedFont>
    <p:embeddedFont>
      <p:font typeface="Intel Clear Pro" panose="020B0804020202060201" pitchFamily="34" charset="0"/>
      <p:bold r:id="rId29"/>
    </p:embeddedFont>
    <p:embeddedFont>
      <p:font typeface="Calibri Light" panose="020F0302020204030204" pitchFamily="34" charset="0"/>
      <p:regular r:id="rId30"/>
      <p:italic r:id="rId31"/>
    </p:embeddedFont>
    <p:embeddedFont>
      <p:font typeface="Intel Clear" panose="020B0604020203020204" pitchFamily="34" charset="0"/>
      <p:regular r:id="rId32"/>
      <p:bold r:id="rId33"/>
      <p:italic r:id="rId34"/>
      <p:boldItalic r:id="rId35"/>
    </p:embeddedFont>
    <p:embeddedFont>
      <p:font typeface="Calibri" panose="020F0502020204030204" pitchFamily="34" charset="0"/>
      <p:regular r:id="rId36"/>
      <p:bold r:id="rId37"/>
      <p:italic r:id="rId38"/>
      <p:boldItalic r:id="rId39"/>
    </p:embeddedFont>
  </p:embeddedFontLst>
  <p:custDataLst>
    <p:tags r:id="rId4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81" userDrawn="1">
          <p15:clr>
            <a:srgbClr val="A4A3A4"/>
          </p15:clr>
        </p15:guide>
        <p15:guide id="2" orient="horz" pos="3004" userDrawn="1">
          <p15:clr>
            <a:srgbClr val="A4A3A4"/>
          </p15:clr>
        </p15:guide>
        <p15:guide id="3" orient="horz" pos="422" userDrawn="1">
          <p15:clr>
            <a:srgbClr val="A4A3A4"/>
          </p15:clr>
        </p15:guide>
        <p15:guide id="4" orient="horz" pos="824" userDrawn="1">
          <p15:clr>
            <a:srgbClr val="A4A3A4"/>
          </p15:clr>
        </p15:guide>
        <p15:guide id="5" orient="horz" pos="2916" userDrawn="1">
          <p15:clr>
            <a:srgbClr val="A4A3A4"/>
          </p15:clr>
        </p15:guide>
        <p15:guide id="6" orient="horz" pos="1643" userDrawn="1">
          <p15:clr>
            <a:srgbClr val="A4A3A4"/>
          </p15:clr>
        </p15:guide>
        <p15:guide id="7" pos="5471" userDrawn="1">
          <p15:clr>
            <a:srgbClr val="A4A3A4"/>
          </p15:clr>
        </p15:guide>
        <p15:guide id="8" pos="287" userDrawn="1">
          <p15:clr>
            <a:srgbClr val="A4A3A4"/>
          </p15:clr>
        </p15:guide>
        <p15:guide id="9" pos="2909" userDrawn="1">
          <p15:clr>
            <a:srgbClr val="A4A3A4"/>
          </p15:clr>
        </p15:guide>
        <p15:guide id="10" pos="2811" userDrawn="1">
          <p15:clr>
            <a:srgbClr val="A4A3A4"/>
          </p15:clr>
        </p15:guide>
        <p15:guide id="11" pos="285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FDF"/>
    <a:srgbClr val="F83308"/>
    <a:srgbClr val="FD9208"/>
    <a:srgbClr val="F0CE3E"/>
    <a:srgbClr val="0071C5"/>
    <a:srgbClr val="F3D54E"/>
    <a:srgbClr val="003C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ferSingleView="1">
    <p:restoredLeft sz="16625" autoAdjust="0"/>
    <p:restoredTop sz="84695" autoAdjust="0"/>
  </p:normalViewPr>
  <p:slideViewPr>
    <p:cSldViewPr snapToGrid="0">
      <p:cViewPr varScale="1">
        <p:scale>
          <a:sx n="123" d="100"/>
          <a:sy n="123" d="100"/>
        </p:scale>
        <p:origin x="1212" y="96"/>
      </p:cViewPr>
      <p:guideLst>
        <p:guide orient="horz" pos="1581"/>
        <p:guide orient="horz" pos="3004"/>
        <p:guide orient="horz" pos="422"/>
        <p:guide orient="horz" pos="824"/>
        <p:guide orient="horz" pos="2916"/>
        <p:guide orient="horz" pos="1643"/>
        <p:guide pos="5471"/>
        <p:guide pos="287"/>
        <p:guide pos="2909"/>
        <p:guide pos="2811"/>
        <p:guide pos="2852"/>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74"/>
    </p:cViewPr>
  </p:sorterViewPr>
  <p:notesViewPr>
    <p:cSldViewPr snapToGrid="0" showGuides="1">
      <p:cViewPr varScale="1">
        <p:scale>
          <a:sx n="74" d="100"/>
          <a:sy n="74" d="100"/>
        </p:scale>
        <p:origin x="-74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9" Type="http://schemas.openxmlformats.org/officeDocument/2006/relationships/font" Target="fonts/font13.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Intel Clear"/>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ACFD7B2-88A6-E34E-8EF8-CB0C7BA47ADD}" type="datetimeFigureOut">
              <a:rPr lang="en-US" smtClean="0">
                <a:latin typeface="Intel Clear"/>
              </a:rPr>
              <a:pPr/>
              <a:t>9/23/2016</a:t>
            </a:fld>
            <a:endParaRPr lang="en-US" dirty="0">
              <a:latin typeface="Intel Clear"/>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Intel Clear"/>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96CFA4E-18EB-6D49-8DE2-7A74038C2C1C}" type="slidenum">
              <a:rPr lang="en-US" smtClean="0">
                <a:latin typeface="Intel Clear"/>
              </a:rPr>
              <a:pPr/>
              <a:t>‹#›</a:t>
            </a:fld>
            <a:endParaRPr lang="en-US" dirty="0">
              <a:latin typeface="Intel Clear"/>
            </a:endParaRPr>
          </a:p>
        </p:txBody>
      </p:sp>
    </p:spTree>
    <p:extLst>
      <p:ext uri="{BB962C8B-B14F-4D97-AF65-F5344CB8AC3E}">
        <p14:creationId xmlns:p14="http://schemas.microsoft.com/office/powerpoint/2010/main" val="91299412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Intel Clear"/>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Intel Clear"/>
              </a:defRPr>
            </a:lvl1pPr>
          </a:lstStyle>
          <a:p>
            <a:fld id="{ED7FC5FE-6F0D-D34A-8EE6-C95B4F5F4DC8}" type="datetimeFigureOut">
              <a:rPr lang="en-US" smtClean="0"/>
              <a:pPr/>
              <a:t>9/23/2016</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Intel Clear"/>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Intel Clear"/>
              </a:defRPr>
            </a:lvl1pPr>
          </a:lstStyle>
          <a:p>
            <a:fld id="{D61C8689-8455-3546-ADF9-3B7273760F66}" type="slidenum">
              <a:rPr lang="en-US" smtClean="0"/>
              <a:pPr/>
              <a:t>‹#›</a:t>
            </a:fld>
            <a:endParaRPr lang="en-US" dirty="0"/>
          </a:p>
        </p:txBody>
      </p:sp>
    </p:spTree>
    <p:extLst>
      <p:ext uri="{BB962C8B-B14F-4D97-AF65-F5344CB8AC3E}">
        <p14:creationId xmlns:p14="http://schemas.microsoft.com/office/powerpoint/2010/main" val="260842922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Intel Clear"/>
        <a:ea typeface="+mn-ea"/>
        <a:cs typeface="+mn-cs"/>
      </a:defRPr>
    </a:lvl1pPr>
    <a:lvl2pPr marL="457200" algn="l" defTabSz="457200" rtl="0" eaLnBrk="1" latinLnBrk="0" hangingPunct="1">
      <a:defRPr sz="1200" kern="1200">
        <a:solidFill>
          <a:schemeClr val="tx1"/>
        </a:solidFill>
        <a:latin typeface="Intel Clear"/>
        <a:ea typeface="+mn-ea"/>
        <a:cs typeface="+mn-cs"/>
      </a:defRPr>
    </a:lvl2pPr>
    <a:lvl3pPr marL="914400" algn="l" defTabSz="457200" rtl="0" eaLnBrk="1" latinLnBrk="0" hangingPunct="1">
      <a:defRPr sz="1200" kern="1200">
        <a:solidFill>
          <a:schemeClr val="tx1"/>
        </a:solidFill>
        <a:latin typeface="Intel Clear"/>
        <a:ea typeface="+mn-ea"/>
        <a:cs typeface="+mn-cs"/>
      </a:defRPr>
    </a:lvl3pPr>
    <a:lvl4pPr marL="1371600" algn="l" defTabSz="457200" rtl="0" eaLnBrk="1" latinLnBrk="0" hangingPunct="1">
      <a:defRPr sz="1200" kern="1200">
        <a:solidFill>
          <a:schemeClr val="tx1"/>
        </a:solidFill>
        <a:latin typeface="Intel Clear"/>
        <a:ea typeface="+mn-ea"/>
        <a:cs typeface="+mn-cs"/>
      </a:defRPr>
    </a:lvl4pPr>
    <a:lvl5pPr marL="1828800" algn="l" defTabSz="457200" rtl="0" eaLnBrk="1" latinLnBrk="0" hangingPunct="1">
      <a:defRPr sz="1200" kern="1200">
        <a:solidFill>
          <a:schemeClr val="tx1"/>
        </a:solidFill>
        <a:latin typeface="Intel Clear"/>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4</a:t>
            </a:fld>
            <a:endParaRPr lang="en-US" dirty="0"/>
          </a:p>
        </p:txBody>
      </p:sp>
    </p:spTree>
    <p:extLst>
      <p:ext uri="{BB962C8B-B14F-4D97-AF65-F5344CB8AC3E}">
        <p14:creationId xmlns:p14="http://schemas.microsoft.com/office/powerpoint/2010/main" val="3174117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782338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16</a:t>
            </a:fld>
            <a:endParaRPr lang="en-US" dirty="0"/>
          </a:p>
        </p:txBody>
      </p:sp>
    </p:spTree>
    <p:extLst>
      <p:ext uri="{BB962C8B-B14F-4D97-AF65-F5344CB8AC3E}">
        <p14:creationId xmlns:p14="http://schemas.microsoft.com/office/powerpoint/2010/main" val="6913556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rgbClr val="F732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4574097" y="1306988"/>
            <a:ext cx="4269997" cy="1790700"/>
          </a:xfrm>
        </p:spPr>
        <p:txBody>
          <a:bodyPr anchor="b"/>
          <a:lstStyle>
            <a:lvl1pPr algn="ctr">
              <a:defRPr sz="4500" b="1">
                <a:solidFill>
                  <a:schemeClr val="bg1"/>
                </a:solidFill>
              </a:defRPr>
            </a:lvl1pPr>
          </a:lstStyle>
          <a:p>
            <a:r>
              <a:rPr lang="en-US" dirty="0" smtClean="0"/>
              <a:t>Enter Talk Title</a:t>
            </a:r>
            <a:endParaRPr lang="en-US" dirty="0"/>
          </a:p>
        </p:txBody>
      </p:sp>
      <p:sp>
        <p:nvSpPr>
          <p:cNvPr id="3" name="Subtitle 2"/>
          <p:cNvSpPr>
            <a:spLocks noGrp="1"/>
          </p:cNvSpPr>
          <p:nvPr>
            <p:ph type="subTitle" idx="1" hasCustomPrompt="1"/>
          </p:nvPr>
        </p:nvSpPr>
        <p:spPr>
          <a:xfrm>
            <a:off x="4574097" y="3166744"/>
            <a:ext cx="4269997" cy="318509"/>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Speaker Name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02D69056-DDB7-4CB5-A251-DA4E48F0289C}" type="datetimeFigureOut">
              <a:rPr lang="en-US" smtClean="0"/>
              <a:pPr/>
              <a:t>9/23/2016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E2556C5-CE8C-6547-B838-EA80C61A4AF7}" type="slidenum">
              <a:rPr lang="en-US" smtClean="0"/>
              <a:pPr/>
              <a:t>‹#›</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616" y="1306987"/>
            <a:ext cx="3844865" cy="2153288"/>
          </a:xfrm>
          <a:prstGeom prst="rect">
            <a:avLst/>
          </a:prstGeom>
        </p:spPr>
      </p:pic>
    </p:spTree>
    <p:extLst>
      <p:ext uri="{BB962C8B-B14F-4D97-AF65-F5344CB8AC3E}">
        <p14:creationId xmlns:p14="http://schemas.microsoft.com/office/powerpoint/2010/main" val="396347344"/>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with Image">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9144000" cy="4768850"/>
          </a:xfrm>
          <a:solidFill>
            <a:schemeClr val="bg2">
              <a:lumMod val="60000"/>
              <a:lumOff val="40000"/>
            </a:schemeClr>
          </a:solidFill>
        </p:spPr>
        <p:txBody>
          <a:bodyPr/>
          <a:lstStyle>
            <a:lvl1pPr marL="0" marR="0" indent="0" algn="l" defTabSz="457178" rtl="0" eaLnBrk="1" fontAlgn="auto" latinLnBrk="0" hangingPunct="1">
              <a:lnSpc>
                <a:spcPct val="100000"/>
              </a:lnSpc>
              <a:spcBef>
                <a:spcPts val="1200"/>
              </a:spcBef>
              <a:spcAft>
                <a:spcPts val="0"/>
              </a:spcAft>
              <a:buClrTx/>
              <a:buSzTx/>
              <a:buFont typeface="Wingdings" panose="05000000000000000000" pitchFamily="2" charset="2"/>
              <a:buNone/>
              <a:tabLst/>
              <a:defRPr baseline="0"/>
            </a:lvl1pPr>
          </a:lstStyle>
          <a:p>
            <a:r>
              <a:rPr lang="en-US" dirty="0" smtClean="0"/>
              <a:t>Insert photo here. Drag picture to placeholder or click icon to add.</a:t>
            </a:r>
            <a:endParaRPr lang="en-US" dirty="0"/>
          </a:p>
        </p:txBody>
      </p:sp>
      <p:sp>
        <p:nvSpPr>
          <p:cNvPr id="8" name="Rectangle 7"/>
          <p:cNvSpPr/>
          <p:nvPr userDrawn="1"/>
        </p:nvSpPr>
        <p:spPr>
          <a:xfrm>
            <a:off x="454027" y="4915798"/>
            <a:ext cx="1277594" cy="92333"/>
          </a:xfrm>
          <a:prstGeom prst="rect">
            <a:avLst/>
          </a:prstGeom>
        </p:spPr>
        <p:txBody>
          <a:bodyPr wrap="none" lIns="0" tIns="0" rIns="0" bIns="0">
            <a:spAutoFit/>
          </a:bodyPr>
          <a:lstStyle/>
          <a:p>
            <a:pPr algn="l" rtl="0"/>
            <a:r>
              <a:rPr lang="en-US" sz="600" b="0" i="0" u="none" strike="noStrike" kern="1200" baseline="0" dirty="0" smtClean="0">
                <a:solidFill>
                  <a:schemeClr val="bg1"/>
                </a:solidFill>
                <a:latin typeface="+mn-lt"/>
                <a:ea typeface="+mn-ea"/>
                <a:cs typeface="Intel Clear"/>
              </a:rPr>
              <a:t>Intel Confidential – Internal Use Only</a:t>
            </a:r>
          </a:p>
        </p:txBody>
      </p:sp>
      <p:pic>
        <p:nvPicPr>
          <p:cNvPr id="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451800" y="383169"/>
            <a:ext cx="1248049" cy="829850"/>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p:cNvSpPr>
            <a:spLocks noGrp="1"/>
          </p:cNvSpPr>
          <p:nvPr>
            <p:ph type="ctrTitle" hasCustomPrompt="1"/>
          </p:nvPr>
        </p:nvSpPr>
        <p:spPr>
          <a:xfrm>
            <a:off x="444689" y="2479426"/>
            <a:ext cx="8212887" cy="1102519"/>
          </a:xfrm>
        </p:spPr>
        <p:txBody>
          <a:bodyPr lIns="0" rIns="0" anchor="b" anchorCtr="0">
            <a:noAutofit/>
          </a:bodyPr>
          <a:lstStyle>
            <a:lvl1pPr>
              <a:lnSpc>
                <a:spcPct val="80000"/>
              </a:lnSpc>
              <a:defRPr sz="6500" b="0" spc="0" baseline="0">
                <a:solidFill>
                  <a:schemeClr val="bg1"/>
                </a:solidFill>
                <a:latin typeface="Intel Clear Pro" panose="020B0804020202060201" pitchFamily="34" charset="0"/>
                <a:cs typeface="Intel Clear Pro" panose="020B0804020202060201" pitchFamily="34" charset="0"/>
              </a:defRPr>
            </a:lvl1pPr>
          </a:lstStyle>
          <a:p>
            <a:r>
              <a:rPr lang="en-US" dirty="0" smtClean="0"/>
              <a:t>65pt Intel Clear pro Title</a:t>
            </a:r>
            <a:br>
              <a:rPr lang="en-US" dirty="0" smtClean="0"/>
            </a:br>
            <a:r>
              <a:rPr lang="en-US" dirty="0" smtClean="0"/>
              <a:t>with image</a:t>
            </a:r>
            <a:endParaRPr lang="en-US" dirty="0"/>
          </a:p>
        </p:txBody>
      </p:sp>
      <p:sp>
        <p:nvSpPr>
          <p:cNvPr id="14" name="Subtitle 2"/>
          <p:cNvSpPr>
            <a:spLocks noGrp="1"/>
          </p:cNvSpPr>
          <p:nvPr>
            <p:ph type="subTitle" idx="1" hasCustomPrompt="1"/>
          </p:nvPr>
        </p:nvSpPr>
        <p:spPr>
          <a:xfrm>
            <a:off x="455615" y="3493008"/>
            <a:ext cx="6330212" cy="925360"/>
          </a:xfrm>
        </p:spPr>
        <p:txBody>
          <a:bodyPr lIns="0" rIns="0">
            <a:noAutofit/>
          </a:bodyPr>
          <a:lstStyle>
            <a:lvl1pPr marL="0" indent="0" algn="l">
              <a:buNone/>
              <a:defRPr sz="1600" b="0" i="0" baseline="0">
                <a:solidFill>
                  <a:srgbClr val="F3D54E"/>
                </a:solidFill>
                <a:latin typeface="Intel Clear"/>
                <a:cs typeface="Intel Clear"/>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smtClean="0"/>
              <a:t>16pt Intel Clear Subhead, Date, Etc.</a:t>
            </a:r>
            <a:endParaRPr lang="en-US" dirty="0"/>
          </a:p>
        </p:txBody>
      </p:sp>
    </p:spTree>
    <p:extLst>
      <p:ext uri="{BB962C8B-B14F-4D97-AF65-F5344CB8AC3E}">
        <p14:creationId xmlns:p14="http://schemas.microsoft.com/office/powerpoint/2010/main" val="180832413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872352" y="4824387"/>
            <a:ext cx="2133600" cy="273844"/>
          </a:xfrm>
          <a:prstGeom prst="rect">
            <a:avLst/>
          </a:prstGeom>
        </p:spPr>
        <p:txBody>
          <a:bodyPr/>
          <a:lstStyle/>
          <a:p>
            <a:fld id="{EE2556C5-CE8C-6547-B838-EA80C61A4AF7}" type="slidenum">
              <a:rPr lang="en-US" smtClean="0"/>
              <a:pPr/>
              <a:t>‹#›</a:t>
            </a:fld>
            <a:endParaRPr lang="en-US" dirty="0"/>
          </a:p>
        </p:txBody>
      </p:sp>
      <p:sp>
        <p:nvSpPr>
          <p:cNvPr id="7" name="Title 6"/>
          <p:cNvSpPr>
            <a:spLocks noGrp="1"/>
          </p:cNvSpPr>
          <p:nvPr>
            <p:ph type="title" hasCustomPrompt="1"/>
          </p:nvPr>
        </p:nvSpPr>
        <p:spPr>
          <a:xfrm>
            <a:off x="455613" y="308848"/>
            <a:ext cx="8229600" cy="868680"/>
          </a:xfrm>
        </p:spPr>
        <p:txBody>
          <a:bodyPr/>
          <a:lstStyle>
            <a:lvl1pPr>
              <a:defRPr b="0" i="0" baseline="0">
                <a:solidFill>
                  <a:srgbClr val="003C71"/>
                </a:solidFill>
                <a:latin typeface="Intel Clear"/>
                <a:cs typeface="Intel Clear"/>
              </a:defRPr>
            </a:lvl1pPr>
          </a:lstStyle>
          <a:p>
            <a:r>
              <a:rPr lang="en-US" dirty="0" smtClean="0"/>
              <a:t>28pt Intel Clear Headline</a:t>
            </a:r>
            <a:endParaRPr lang="en-US" dirty="0"/>
          </a:p>
        </p:txBody>
      </p:sp>
      <p:sp>
        <p:nvSpPr>
          <p:cNvPr id="9" name="Content Placeholder 8"/>
          <p:cNvSpPr>
            <a:spLocks noGrp="1"/>
          </p:cNvSpPr>
          <p:nvPr>
            <p:ph sz="quarter" idx="13" hasCustomPrompt="1"/>
          </p:nvPr>
        </p:nvSpPr>
        <p:spPr>
          <a:xfrm>
            <a:off x="455615" y="1203329"/>
            <a:ext cx="8228012" cy="3425825"/>
          </a:xfrm>
        </p:spPr>
        <p:txBody>
          <a:bodyPr/>
          <a:lstStyle>
            <a:lvl1pPr>
              <a:defRPr>
                <a:solidFill>
                  <a:srgbClr val="0071C5"/>
                </a:solidFill>
              </a:defRPr>
            </a:lvl1pPr>
            <a:lvl2pPr>
              <a:defRPr sz="1800"/>
            </a:lvl2pPr>
            <a:lvl3pPr>
              <a:defRPr sz="1800"/>
            </a:lvl3pPr>
            <a:lvl4pPr>
              <a:defRPr sz="1600"/>
            </a:lvl4pPr>
          </a:lstStyle>
          <a:p>
            <a:pPr lvl="0"/>
            <a:r>
              <a:rPr lang="en-US" dirty="0" smtClean="0"/>
              <a:t>18pt Intel Clear body text</a:t>
            </a:r>
          </a:p>
          <a:p>
            <a:pPr lvl="1"/>
            <a:r>
              <a:rPr lang="en-US" dirty="0" smtClean="0"/>
              <a:t>18pt Intel Clear bullet one</a:t>
            </a:r>
          </a:p>
          <a:p>
            <a:pPr lvl="2"/>
            <a:r>
              <a:rPr lang="en-US" dirty="0" smtClean="0"/>
              <a:t>18pt Intel Clear sub-bullet</a:t>
            </a:r>
          </a:p>
          <a:p>
            <a:pPr lvl="3"/>
            <a:r>
              <a:rPr lang="en-US" dirty="0" smtClean="0"/>
              <a:t>16pt Intel Clear fourth level</a:t>
            </a:r>
          </a:p>
          <a:p>
            <a:pPr lvl="4"/>
            <a:r>
              <a:rPr lang="en-US" dirty="0" err="1" smtClean="0"/>
              <a:t>14pt</a:t>
            </a:r>
            <a:r>
              <a:rPr lang="en-US" dirty="0" smtClean="0"/>
              <a:t> Intel Clear fifth level</a:t>
            </a:r>
            <a:endParaRPr lang="en-US" dirty="0"/>
          </a:p>
        </p:txBody>
      </p:sp>
    </p:spTree>
    <p:extLst>
      <p:ext uri="{BB962C8B-B14F-4D97-AF65-F5344CB8AC3E}">
        <p14:creationId xmlns:p14="http://schemas.microsoft.com/office/powerpoint/2010/main" val="135851182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with Imag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6872352" y="4824387"/>
            <a:ext cx="2133600" cy="273844"/>
          </a:xfrm>
          <a:prstGeom prst="rect">
            <a:avLst/>
          </a:prstGeom>
        </p:spPr>
        <p:txBody>
          <a:bodyPr/>
          <a:lstStyle/>
          <a:p>
            <a:fld id="{EE2556C5-CE8C-6547-B838-EA80C61A4AF7}" type="slidenum">
              <a:rPr lang="en-US" smtClean="0"/>
              <a:pPr/>
              <a:t>‹#›</a:t>
            </a:fld>
            <a:endParaRPr lang="en-US" dirty="0"/>
          </a:p>
        </p:txBody>
      </p:sp>
      <p:sp>
        <p:nvSpPr>
          <p:cNvPr id="15" name="Content Placeholder 2"/>
          <p:cNvSpPr>
            <a:spLocks noGrp="1"/>
          </p:cNvSpPr>
          <p:nvPr>
            <p:ph sz="half" idx="1" hasCustomPrompt="1"/>
          </p:nvPr>
        </p:nvSpPr>
        <p:spPr>
          <a:xfrm>
            <a:off x="455613" y="1203328"/>
            <a:ext cx="4006851" cy="3425825"/>
          </a:xfrm>
        </p:spPr>
        <p:txBody>
          <a:bodyPr vert="horz" lIns="0" tIns="0" rIns="0" bIns="0" rtlCol="0">
            <a:noAutofit/>
          </a:bodyPr>
          <a:lstStyle>
            <a:lvl1pPr>
              <a:defRPr lang="en-US" dirty="0" smtClean="0"/>
            </a:lvl1pPr>
            <a:lvl2pPr>
              <a:defRPr lang="en-US" dirty="0" smtClean="0"/>
            </a:lvl2pPr>
            <a:lvl3pPr>
              <a:defRPr lang="en-US" sz="1400" dirty="0" smtClean="0"/>
            </a:lvl3pPr>
            <a:lvl4pPr>
              <a:defRPr lang="en-US" sz="1200" dirty="0" smtClean="0"/>
            </a:lvl4pPr>
            <a:lvl5pPr>
              <a:defRPr lang="en-US" sz="1200" dirty="0"/>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
        <p:nvSpPr>
          <p:cNvPr id="8" name="Title 6"/>
          <p:cNvSpPr>
            <a:spLocks noGrp="1"/>
          </p:cNvSpPr>
          <p:nvPr>
            <p:ph type="title" hasCustomPrompt="1"/>
          </p:nvPr>
        </p:nvSpPr>
        <p:spPr>
          <a:xfrm>
            <a:off x="455613" y="308848"/>
            <a:ext cx="8229600" cy="868680"/>
          </a:xfrm>
        </p:spPr>
        <p:txBody>
          <a:bodyPr/>
          <a:lstStyle>
            <a:lvl1pPr>
              <a:defRPr b="0" i="0" baseline="0">
                <a:solidFill>
                  <a:srgbClr val="003C71"/>
                </a:solidFill>
                <a:latin typeface="Intel Clear"/>
                <a:cs typeface="Intel Clear"/>
              </a:defRPr>
            </a:lvl1pPr>
          </a:lstStyle>
          <a:p>
            <a:r>
              <a:rPr lang="en-US" dirty="0" smtClean="0"/>
              <a:t>28pt Intel Clear Headline</a:t>
            </a:r>
            <a:endParaRPr lang="en-US" dirty="0"/>
          </a:p>
        </p:txBody>
      </p:sp>
      <p:sp>
        <p:nvSpPr>
          <p:cNvPr id="9" name="Picture Placeholder 8"/>
          <p:cNvSpPr>
            <a:spLocks noGrp="1"/>
          </p:cNvSpPr>
          <p:nvPr>
            <p:ph type="pic" sz="quarter" idx="13"/>
          </p:nvPr>
        </p:nvSpPr>
        <p:spPr>
          <a:xfrm>
            <a:off x="4830765" y="943430"/>
            <a:ext cx="3181123" cy="1670950"/>
          </a:xfrm>
          <a:solidFill>
            <a:schemeClr val="bg2">
              <a:lumMod val="60000"/>
              <a:lumOff val="40000"/>
            </a:schemeClr>
          </a:solidFill>
        </p:spPr>
        <p:txBody>
          <a:bodyPr/>
          <a:lstStyle>
            <a:lvl1pPr>
              <a:defRPr sz="1800">
                <a:latin typeface="Intel Clear"/>
              </a:defRPr>
            </a:lvl1pPr>
          </a:lstStyle>
          <a:p>
            <a:endParaRPr lang="en-US" sz="1100" dirty="0">
              <a:latin typeface="Arial"/>
            </a:endParaRPr>
          </a:p>
        </p:txBody>
      </p:sp>
      <p:sp>
        <p:nvSpPr>
          <p:cNvPr id="10" name="Picture Placeholder 8"/>
          <p:cNvSpPr>
            <a:spLocks noGrp="1"/>
          </p:cNvSpPr>
          <p:nvPr>
            <p:ph type="pic" sz="quarter" idx="14"/>
          </p:nvPr>
        </p:nvSpPr>
        <p:spPr>
          <a:xfrm>
            <a:off x="4830765" y="2843897"/>
            <a:ext cx="3181123" cy="1670950"/>
          </a:xfrm>
          <a:solidFill>
            <a:schemeClr val="bg2">
              <a:lumMod val="60000"/>
              <a:lumOff val="40000"/>
            </a:schemeClr>
          </a:solidFill>
        </p:spPr>
        <p:txBody>
          <a:bodyPr/>
          <a:lstStyle>
            <a:lvl1pPr>
              <a:defRPr sz="1800">
                <a:latin typeface="Intel Clear"/>
              </a:defRPr>
            </a:lvl1pPr>
          </a:lstStyle>
          <a:p>
            <a:endParaRPr lang="en-US" sz="1100" dirty="0">
              <a:latin typeface="Arial"/>
            </a:endParaRPr>
          </a:p>
        </p:txBody>
      </p:sp>
    </p:spTree>
    <p:extLst>
      <p:ext uri="{BB962C8B-B14F-4D97-AF65-F5344CB8AC3E}">
        <p14:creationId xmlns:p14="http://schemas.microsoft.com/office/powerpoint/2010/main" val="2598914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6872352" y="4824387"/>
            <a:ext cx="2133600" cy="273844"/>
          </a:xfrm>
          <a:prstGeom prst="rect">
            <a:avLst/>
          </a:prstGeom>
        </p:spPr>
        <p:txBody>
          <a:bodyPr/>
          <a:lstStyle/>
          <a:p>
            <a:fld id="{EE2556C5-CE8C-6547-B838-EA80C61A4AF7}" type="slidenum">
              <a:rPr lang="en-US" smtClean="0"/>
              <a:pPr/>
              <a:t>‹#›</a:t>
            </a:fld>
            <a:endParaRPr lang="en-US" dirty="0"/>
          </a:p>
        </p:txBody>
      </p:sp>
      <p:sp>
        <p:nvSpPr>
          <p:cNvPr id="15" name="Content Placeholder 2"/>
          <p:cNvSpPr>
            <a:spLocks noGrp="1"/>
          </p:cNvSpPr>
          <p:nvPr>
            <p:ph sz="half" idx="1" hasCustomPrompt="1"/>
          </p:nvPr>
        </p:nvSpPr>
        <p:spPr>
          <a:xfrm>
            <a:off x="455613" y="1203328"/>
            <a:ext cx="4006851" cy="3425825"/>
          </a:xfrm>
        </p:spPr>
        <p:txBody>
          <a:bodyPr vert="horz" lIns="0" tIns="0" rIns="0" bIns="0" rtlCol="0">
            <a:noAutofit/>
          </a:bodyPr>
          <a:lstStyle>
            <a:lvl1pPr>
              <a:defRPr lang="en-US" dirty="0" smtClean="0"/>
            </a:lvl1pPr>
            <a:lvl2pPr>
              <a:defRPr lang="en-US" dirty="0" smtClean="0"/>
            </a:lvl2pPr>
            <a:lvl3pPr>
              <a:defRPr lang="en-US" sz="1400" dirty="0" smtClean="0"/>
            </a:lvl3pPr>
            <a:lvl4pPr>
              <a:defRPr lang="en-US" sz="1200" dirty="0" smtClean="0"/>
            </a:lvl4pPr>
            <a:lvl5pPr>
              <a:defRPr lang="en-US" sz="1200" dirty="0"/>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
        <p:nvSpPr>
          <p:cNvPr id="16" name="Content Placeholder 2"/>
          <p:cNvSpPr>
            <a:spLocks noGrp="1"/>
          </p:cNvSpPr>
          <p:nvPr>
            <p:ph sz="half" idx="13" hasCustomPrompt="1"/>
          </p:nvPr>
        </p:nvSpPr>
        <p:spPr>
          <a:xfrm>
            <a:off x="4678363" y="1203328"/>
            <a:ext cx="4005264" cy="3425825"/>
          </a:xfrm>
        </p:spPr>
        <p:txBody>
          <a:bodyPr vert="horz" lIns="0" tIns="0" rIns="0" bIns="0" rtlCol="0">
            <a:noAutofit/>
          </a:bodyPr>
          <a:lstStyle>
            <a:lvl1pPr>
              <a:defRPr lang="en-US" dirty="0" smtClean="0"/>
            </a:lvl1pPr>
            <a:lvl2pPr>
              <a:defRPr lang="en-US" dirty="0" smtClean="0"/>
            </a:lvl2pPr>
            <a:lvl3pPr>
              <a:defRPr lang="en-US" sz="1400" dirty="0" smtClean="0"/>
            </a:lvl3pPr>
            <a:lvl4pPr>
              <a:defRPr lang="en-US" sz="1200" dirty="0" smtClean="0"/>
            </a:lvl4pPr>
            <a:lvl5pPr>
              <a:defRPr lang="en-US" sz="1200" dirty="0"/>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
        <p:nvSpPr>
          <p:cNvPr id="8" name="Title 6"/>
          <p:cNvSpPr>
            <a:spLocks noGrp="1"/>
          </p:cNvSpPr>
          <p:nvPr>
            <p:ph type="title" hasCustomPrompt="1"/>
          </p:nvPr>
        </p:nvSpPr>
        <p:spPr>
          <a:xfrm>
            <a:off x="455613" y="308848"/>
            <a:ext cx="8229600" cy="868680"/>
          </a:xfrm>
        </p:spPr>
        <p:txBody>
          <a:bodyPr/>
          <a:lstStyle>
            <a:lvl1pPr>
              <a:defRPr b="0" i="0" baseline="0">
                <a:solidFill>
                  <a:srgbClr val="003C71"/>
                </a:solidFill>
                <a:latin typeface="Intel Clear"/>
                <a:cs typeface="Intel Clear"/>
              </a:defRPr>
            </a:lvl1pPr>
          </a:lstStyle>
          <a:p>
            <a:r>
              <a:rPr lang="en-US" dirty="0" smtClean="0"/>
              <a:t>28pt Intel Clear Headline</a:t>
            </a:r>
            <a:endParaRPr lang="en-US" dirty="0"/>
          </a:p>
        </p:txBody>
      </p:sp>
    </p:spTree>
    <p:extLst>
      <p:ext uri="{BB962C8B-B14F-4D97-AF65-F5344CB8AC3E}">
        <p14:creationId xmlns:p14="http://schemas.microsoft.com/office/powerpoint/2010/main" val="4062063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Quote with Attribu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5615" y="1203329"/>
            <a:ext cx="8228013" cy="3425825"/>
          </a:xfrm>
        </p:spPr>
        <p:txBody>
          <a:bodyPr anchor="ctr" anchorCtr="0"/>
          <a:lstStyle>
            <a:lvl1pPr marL="190490" indent="-190490">
              <a:defRPr sz="3600" b="1" baseline="0">
                <a:solidFill>
                  <a:schemeClr val="accent2"/>
                </a:solidFill>
                <a:latin typeface="+mn-lt"/>
                <a:cs typeface="Intel Clear"/>
              </a:defRPr>
            </a:lvl1pPr>
            <a:lvl2pPr marL="417492" indent="-225414">
              <a:buFont typeface="Intel Clear" pitchFamily="34" charset="0"/>
              <a:buChar char="–"/>
              <a:defRPr sz="1200" baseline="0">
                <a:latin typeface="+mn-lt"/>
                <a:cs typeface="Intel Clear" panose="020B0604020203020204" pitchFamily="34" charset="0"/>
              </a:defRPr>
            </a:lvl2pPr>
            <a:lvl3pPr marL="685766" indent="-228589">
              <a:buFont typeface="Intel Clear" pitchFamily="34" charset="0"/>
              <a:buChar char="–"/>
              <a:defRPr sz="1200">
                <a:latin typeface="+mn-lt"/>
              </a:defRPr>
            </a:lvl3pPr>
            <a:lvl4pPr>
              <a:buFont typeface="Intel Clear" pitchFamily="34" charset="0"/>
              <a:buChar char="–"/>
              <a:defRPr sz="1100">
                <a:latin typeface="+mn-lt"/>
              </a:defRPr>
            </a:lvl4pPr>
            <a:lvl5pPr>
              <a:buFont typeface="Intel Clear" pitchFamily="34" charset="0"/>
              <a:buChar char="–"/>
              <a:defRPr sz="1051">
                <a:latin typeface="+mn-lt"/>
              </a:defRPr>
            </a:lvl5pPr>
          </a:lstStyle>
          <a:p>
            <a:pPr lvl="0"/>
            <a:r>
              <a:rPr lang="en-US" dirty="0" smtClean="0"/>
              <a:t>“36pt Intel Clear Bold Text”</a:t>
            </a:r>
          </a:p>
          <a:p>
            <a:pPr lvl="1"/>
            <a:r>
              <a:rPr lang="en-US" dirty="0" err="1" smtClean="0"/>
              <a:t>12pt</a:t>
            </a:r>
            <a:r>
              <a:rPr lang="en-US" dirty="0" smtClean="0"/>
              <a:t> Attribution</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6872352" y="4824387"/>
            <a:ext cx="2133600" cy="273844"/>
          </a:xfrm>
          <a:prstGeom prst="rect">
            <a:avLst/>
          </a:prstGeom>
        </p:spPr>
        <p:txBody>
          <a:bodyPr/>
          <a:lstStyle/>
          <a:p>
            <a:fld id="{EE2556C5-CE8C-6547-B838-EA80C61A4AF7}" type="slidenum">
              <a:rPr lang="en-US" smtClean="0"/>
              <a:pPr/>
              <a:t>‹#›</a:t>
            </a:fld>
            <a:endParaRPr lang="en-US" dirty="0"/>
          </a:p>
        </p:txBody>
      </p:sp>
      <p:sp>
        <p:nvSpPr>
          <p:cNvPr id="7" name="Title 6"/>
          <p:cNvSpPr>
            <a:spLocks noGrp="1"/>
          </p:cNvSpPr>
          <p:nvPr>
            <p:ph type="title" hasCustomPrompt="1"/>
          </p:nvPr>
        </p:nvSpPr>
        <p:spPr>
          <a:xfrm>
            <a:off x="455613" y="308848"/>
            <a:ext cx="8229600" cy="868680"/>
          </a:xfrm>
        </p:spPr>
        <p:txBody>
          <a:bodyPr/>
          <a:lstStyle>
            <a:lvl1pPr>
              <a:defRPr b="0" i="0" baseline="0">
                <a:solidFill>
                  <a:srgbClr val="003C71"/>
                </a:solidFill>
                <a:latin typeface="Intel Clear"/>
                <a:cs typeface="Intel Clear"/>
              </a:defRPr>
            </a:lvl1pPr>
          </a:lstStyle>
          <a:p>
            <a:r>
              <a:rPr lang="en-US" dirty="0" smtClean="0"/>
              <a:t>28pt Intel Clear Headline</a:t>
            </a:r>
            <a:endParaRPr lang="en-US" dirty="0"/>
          </a:p>
        </p:txBody>
      </p:sp>
    </p:spTree>
    <p:extLst>
      <p:ext uri="{BB962C8B-B14F-4D97-AF65-F5344CB8AC3E}">
        <p14:creationId xmlns:p14="http://schemas.microsoft.com/office/powerpoint/2010/main" val="119294656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Full Bleed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4768850"/>
          </a:xfrm>
          <a:solidFill>
            <a:schemeClr val="bg2">
              <a:lumMod val="60000"/>
              <a:lumOff val="40000"/>
            </a:schemeClr>
          </a:solidFill>
        </p:spPr>
        <p:txBody>
          <a:bodyPr/>
          <a:lstStyle>
            <a:lvl1pPr marL="0" marR="0" indent="0" algn="l" defTabSz="457178" rtl="0" eaLnBrk="1" fontAlgn="auto" latinLnBrk="0" hangingPunct="1">
              <a:lnSpc>
                <a:spcPct val="100000"/>
              </a:lnSpc>
              <a:spcBef>
                <a:spcPts val="1200"/>
              </a:spcBef>
              <a:spcAft>
                <a:spcPts val="0"/>
              </a:spcAft>
              <a:buClrTx/>
              <a:buSzTx/>
              <a:buFont typeface="Wingdings" panose="05000000000000000000" pitchFamily="2" charset="2"/>
              <a:buNone/>
              <a:tabLst/>
              <a:defRPr baseline="0"/>
            </a:lvl1pPr>
          </a:lstStyle>
          <a:p>
            <a:r>
              <a:rPr lang="en-US" dirty="0" smtClean="0"/>
              <a:t>Insert photo here. Drag picture to placeholder or click icon to add.</a:t>
            </a:r>
            <a:endParaRPr lang="en-US" dirty="0"/>
          </a:p>
        </p:txBody>
      </p:sp>
      <p:sp>
        <p:nvSpPr>
          <p:cNvPr id="6" name="Slide Number Placeholder 5"/>
          <p:cNvSpPr>
            <a:spLocks noGrp="1"/>
          </p:cNvSpPr>
          <p:nvPr>
            <p:ph type="sldNum" sz="quarter" idx="12"/>
          </p:nvPr>
        </p:nvSpPr>
        <p:spPr>
          <a:xfrm>
            <a:off x="6872352" y="4824387"/>
            <a:ext cx="2133600" cy="273844"/>
          </a:xfrm>
          <a:prstGeom prst="rect">
            <a:avLst/>
          </a:prstGeom>
        </p:spPr>
        <p:txBody>
          <a:bodyPr/>
          <a:lstStyle/>
          <a:p>
            <a:fld id="{EE2556C5-CE8C-6547-B838-EA80C61A4AF7}" type="slidenum">
              <a:rPr lang="en-US" smtClean="0"/>
              <a:pPr/>
              <a:t>‹#›</a:t>
            </a:fld>
            <a:endParaRPr lang="en-US" dirty="0"/>
          </a:p>
        </p:txBody>
      </p:sp>
      <p:sp>
        <p:nvSpPr>
          <p:cNvPr id="7" name="Title 6"/>
          <p:cNvSpPr>
            <a:spLocks noGrp="1"/>
          </p:cNvSpPr>
          <p:nvPr>
            <p:ph type="title" hasCustomPrompt="1"/>
          </p:nvPr>
        </p:nvSpPr>
        <p:spPr>
          <a:xfrm>
            <a:off x="455613" y="308848"/>
            <a:ext cx="8229600" cy="868680"/>
          </a:xfrm>
        </p:spPr>
        <p:txBody>
          <a:bodyPr/>
          <a:lstStyle>
            <a:lvl1pPr>
              <a:defRPr b="0" i="0" baseline="0">
                <a:solidFill>
                  <a:srgbClr val="003C71"/>
                </a:solidFill>
                <a:latin typeface="Intel Clear"/>
                <a:cs typeface="Intel Clear"/>
              </a:defRPr>
            </a:lvl1pPr>
          </a:lstStyle>
          <a:p>
            <a:r>
              <a:rPr lang="en-US" dirty="0" smtClean="0"/>
              <a:t>28pt Intel Clear Headline</a:t>
            </a:r>
            <a:endParaRPr lang="en-US" dirty="0"/>
          </a:p>
        </p:txBody>
      </p:sp>
    </p:spTree>
    <p:extLst>
      <p:ext uri="{BB962C8B-B14F-4D97-AF65-F5344CB8AC3E}">
        <p14:creationId xmlns:p14="http://schemas.microsoft.com/office/powerpoint/2010/main" val="363820729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ext and Bottom Half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2574131"/>
            <a:ext cx="9144000" cy="2194719"/>
          </a:xfrm>
          <a:solidFill>
            <a:schemeClr val="bg2">
              <a:lumMod val="60000"/>
              <a:lumOff val="40000"/>
            </a:schemeClr>
          </a:solidFill>
        </p:spPr>
        <p:txBody>
          <a:bodyPr/>
          <a:lstStyle>
            <a:lvl1pPr marL="0" marR="0" indent="0" algn="l" defTabSz="457178" rtl="0" eaLnBrk="1" fontAlgn="auto" latinLnBrk="0" hangingPunct="1">
              <a:lnSpc>
                <a:spcPct val="100000"/>
              </a:lnSpc>
              <a:spcBef>
                <a:spcPts val="1200"/>
              </a:spcBef>
              <a:spcAft>
                <a:spcPts val="0"/>
              </a:spcAft>
              <a:buClrTx/>
              <a:buSzTx/>
              <a:buFont typeface="Wingdings" panose="05000000000000000000" pitchFamily="2" charset="2"/>
              <a:buNone/>
              <a:tabLst/>
              <a:defRPr baseline="0"/>
            </a:lvl1pPr>
          </a:lstStyle>
          <a:p>
            <a:r>
              <a:rPr lang="en-US" dirty="0" smtClean="0"/>
              <a:t>Insert photo here. Drag picture to placeholder or click icon to add.</a:t>
            </a:r>
          </a:p>
        </p:txBody>
      </p:sp>
      <p:sp>
        <p:nvSpPr>
          <p:cNvPr id="6" name="Slide Number Placeholder 5"/>
          <p:cNvSpPr>
            <a:spLocks noGrp="1"/>
          </p:cNvSpPr>
          <p:nvPr>
            <p:ph type="sldNum" sz="quarter" idx="12"/>
          </p:nvPr>
        </p:nvSpPr>
        <p:spPr>
          <a:xfrm>
            <a:off x="6872352" y="4824387"/>
            <a:ext cx="2133600" cy="273844"/>
          </a:xfrm>
          <a:prstGeom prst="rect">
            <a:avLst/>
          </a:prstGeom>
        </p:spPr>
        <p:txBody>
          <a:bodyPr/>
          <a:lstStyle/>
          <a:p>
            <a:fld id="{EE2556C5-CE8C-6547-B838-EA80C61A4AF7}" type="slidenum">
              <a:rPr lang="en-US" smtClean="0"/>
              <a:pPr/>
              <a:t>‹#›</a:t>
            </a:fld>
            <a:endParaRPr lang="en-US" dirty="0"/>
          </a:p>
        </p:txBody>
      </p:sp>
      <p:sp>
        <p:nvSpPr>
          <p:cNvPr id="18" name="Content Placeholder 2"/>
          <p:cNvSpPr>
            <a:spLocks noGrp="1"/>
          </p:cNvSpPr>
          <p:nvPr>
            <p:ph sz="half" idx="1" hasCustomPrompt="1"/>
          </p:nvPr>
        </p:nvSpPr>
        <p:spPr>
          <a:xfrm>
            <a:off x="455613" y="1203325"/>
            <a:ext cx="4006851" cy="1309290"/>
          </a:xfrm>
        </p:spPr>
        <p:txBody>
          <a:bodyPr vert="horz" lIns="0" tIns="0" rIns="0" bIns="0" rtlCol="0">
            <a:noAutofit/>
          </a:bodyPr>
          <a:lstStyle>
            <a:lvl1pPr>
              <a:defRPr lang="en-US" dirty="0" smtClean="0"/>
            </a:lvl1pPr>
            <a:lvl2pPr>
              <a:defRPr lang="en-US" dirty="0" smtClean="0"/>
            </a:lvl2pPr>
            <a:lvl3pPr>
              <a:defRPr lang="en-US" sz="1400" dirty="0" smtClean="0"/>
            </a:lvl3pPr>
            <a:lvl4pPr>
              <a:defRPr lang="en-US" sz="1200" dirty="0" smtClean="0"/>
            </a:lvl4pPr>
            <a:lvl5pPr>
              <a:defRPr lang="en-US" sz="1200" dirty="0"/>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
        <p:nvSpPr>
          <p:cNvPr id="19" name="Content Placeholder 2"/>
          <p:cNvSpPr>
            <a:spLocks noGrp="1"/>
          </p:cNvSpPr>
          <p:nvPr>
            <p:ph sz="half" idx="15" hasCustomPrompt="1"/>
          </p:nvPr>
        </p:nvSpPr>
        <p:spPr>
          <a:xfrm>
            <a:off x="4678363" y="1203325"/>
            <a:ext cx="4005264" cy="1309290"/>
          </a:xfrm>
        </p:spPr>
        <p:txBody>
          <a:bodyPr vert="horz" lIns="0" tIns="0" rIns="0" bIns="0" rtlCol="0">
            <a:noAutofit/>
          </a:bodyPr>
          <a:lstStyle>
            <a:lvl1pPr>
              <a:defRPr lang="en-US" dirty="0" smtClean="0"/>
            </a:lvl1pPr>
            <a:lvl2pPr>
              <a:defRPr lang="en-US" dirty="0" smtClean="0"/>
            </a:lvl2pPr>
            <a:lvl3pPr>
              <a:defRPr lang="en-US" sz="1400" dirty="0" smtClean="0"/>
            </a:lvl3pPr>
            <a:lvl4pPr>
              <a:defRPr lang="en-US" sz="1200" dirty="0" smtClean="0"/>
            </a:lvl4pPr>
            <a:lvl5pPr>
              <a:defRPr lang="en-US" sz="1200" dirty="0"/>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
        <p:nvSpPr>
          <p:cNvPr id="3" name="TextBox 2"/>
          <p:cNvSpPr txBox="1"/>
          <p:nvPr userDrawn="1"/>
        </p:nvSpPr>
        <p:spPr>
          <a:xfrm>
            <a:off x="1009490" y="4975799"/>
            <a:ext cx="184731" cy="246221"/>
          </a:xfrm>
          <a:prstGeom prst="rect">
            <a:avLst/>
          </a:prstGeom>
          <a:noFill/>
        </p:spPr>
        <p:txBody>
          <a:bodyPr wrap="none" rtlCol="0">
            <a:spAutoFit/>
          </a:bodyPr>
          <a:lstStyle/>
          <a:p>
            <a:endParaRPr lang="en-US" sz="1000" dirty="0" smtClean="0">
              <a:solidFill>
                <a:schemeClr val="tx2"/>
              </a:solidFill>
              <a:cs typeface="Intel Clear"/>
            </a:endParaRPr>
          </a:p>
        </p:txBody>
      </p:sp>
      <p:sp>
        <p:nvSpPr>
          <p:cNvPr id="10" name="Title 6"/>
          <p:cNvSpPr>
            <a:spLocks noGrp="1"/>
          </p:cNvSpPr>
          <p:nvPr>
            <p:ph type="title" hasCustomPrompt="1"/>
          </p:nvPr>
        </p:nvSpPr>
        <p:spPr>
          <a:xfrm>
            <a:off x="455613" y="308848"/>
            <a:ext cx="8229600" cy="868680"/>
          </a:xfrm>
        </p:spPr>
        <p:txBody>
          <a:bodyPr/>
          <a:lstStyle>
            <a:lvl1pPr>
              <a:defRPr b="0" i="0" baseline="0">
                <a:solidFill>
                  <a:srgbClr val="003C71"/>
                </a:solidFill>
                <a:latin typeface="Intel Clear"/>
                <a:cs typeface="Intel Clear"/>
              </a:defRPr>
            </a:lvl1pPr>
          </a:lstStyle>
          <a:p>
            <a:r>
              <a:rPr lang="en-US" dirty="0" smtClean="0"/>
              <a:t>28pt Intel Clear Headline</a:t>
            </a:r>
            <a:endParaRPr lang="en-US" dirty="0"/>
          </a:p>
        </p:txBody>
      </p:sp>
    </p:spTree>
    <p:extLst>
      <p:ext uri="{BB962C8B-B14F-4D97-AF65-F5344CB8AC3E}">
        <p14:creationId xmlns:p14="http://schemas.microsoft.com/office/powerpoint/2010/main" val="239268944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ext and Right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4678364" y="5"/>
            <a:ext cx="4465637" cy="4768849"/>
          </a:xfrm>
          <a:solidFill>
            <a:schemeClr val="bg2">
              <a:lumMod val="60000"/>
              <a:lumOff val="40000"/>
            </a:schemeClr>
          </a:solidFill>
        </p:spPr>
        <p:txBody>
          <a:bodyPr/>
          <a:lstStyle>
            <a:lvl1pPr>
              <a:defRPr baseline="0"/>
            </a:lvl1pPr>
          </a:lstStyle>
          <a:p>
            <a:r>
              <a:rPr lang="en-US" dirty="0" smtClean="0"/>
              <a:t>Insert photo here. Drag picture to placeholder or click icon to add.</a:t>
            </a:r>
            <a:endParaRPr lang="en-US" dirty="0"/>
          </a:p>
        </p:txBody>
      </p:sp>
      <p:sp>
        <p:nvSpPr>
          <p:cNvPr id="2" name="Title 1"/>
          <p:cNvSpPr>
            <a:spLocks noGrp="1"/>
          </p:cNvSpPr>
          <p:nvPr>
            <p:ph type="title" hasCustomPrompt="1"/>
          </p:nvPr>
        </p:nvSpPr>
        <p:spPr>
          <a:xfrm>
            <a:off x="455613" y="308848"/>
            <a:ext cx="4006851" cy="868680"/>
          </a:xfrm>
        </p:spPr>
        <p:txBody>
          <a:bodyPr>
            <a:noAutofit/>
          </a:bodyPr>
          <a:lstStyle>
            <a:lvl1pPr>
              <a:defRPr sz="2800" b="0" i="0" baseline="0">
                <a:latin typeface="Intel Clear"/>
                <a:cs typeface="Intel Clear"/>
              </a:defRPr>
            </a:lvl1pPr>
          </a:lstStyle>
          <a:p>
            <a:r>
              <a:rPr lang="en-US" dirty="0" smtClean="0"/>
              <a:t>28pt Intel Clear Headline</a:t>
            </a:r>
            <a:endParaRPr lang="en-US" dirty="0"/>
          </a:p>
        </p:txBody>
      </p:sp>
      <p:sp>
        <p:nvSpPr>
          <p:cNvPr id="6" name="Slide Number Placeholder 5"/>
          <p:cNvSpPr>
            <a:spLocks noGrp="1"/>
          </p:cNvSpPr>
          <p:nvPr>
            <p:ph type="sldNum" sz="quarter" idx="12"/>
          </p:nvPr>
        </p:nvSpPr>
        <p:spPr>
          <a:xfrm>
            <a:off x="6872352" y="4824387"/>
            <a:ext cx="2133600" cy="273844"/>
          </a:xfrm>
          <a:prstGeom prst="rect">
            <a:avLst/>
          </a:prstGeom>
        </p:spPr>
        <p:txBody>
          <a:bodyPr/>
          <a:lstStyle/>
          <a:p>
            <a:fld id="{EE2556C5-CE8C-6547-B838-EA80C61A4AF7}" type="slidenum">
              <a:rPr lang="en-US" smtClean="0"/>
              <a:pPr/>
              <a:t>‹#›</a:t>
            </a:fld>
            <a:endParaRPr lang="en-US" dirty="0"/>
          </a:p>
        </p:txBody>
      </p:sp>
      <p:sp>
        <p:nvSpPr>
          <p:cNvPr id="17" name="Content Placeholder 2"/>
          <p:cNvSpPr>
            <a:spLocks noGrp="1"/>
          </p:cNvSpPr>
          <p:nvPr>
            <p:ph sz="half" idx="1" hasCustomPrompt="1"/>
          </p:nvPr>
        </p:nvSpPr>
        <p:spPr>
          <a:xfrm>
            <a:off x="455613" y="1325244"/>
            <a:ext cx="4006851" cy="3425825"/>
          </a:xfrm>
        </p:spPr>
        <p:txBody>
          <a:bodyPr vert="horz" lIns="0" tIns="0" rIns="0" bIns="0" rtlCol="0">
            <a:noAutofit/>
          </a:bodyPr>
          <a:lstStyle>
            <a:lvl1pPr>
              <a:defRPr lang="en-US" dirty="0" smtClean="0"/>
            </a:lvl1pPr>
            <a:lvl2pPr>
              <a:defRPr lang="en-US" dirty="0" smtClean="0"/>
            </a:lvl2pPr>
            <a:lvl3pPr>
              <a:defRPr lang="en-US" sz="1400" dirty="0" smtClean="0"/>
            </a:lvl3pPr>
            <a:lvl4pPr>
              <a:defRPr lang="en-US" sz="1200" dirty="0" smtClean="0"/>
            </a:lvl4pPr>
            <a:lvl5pPr>
              <a:defRPr lang="en-US" sz="1200" dirty="0"/>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Tree>
    <p:extLst>
      <p:ext uri="{BB962C8B-B14F-4D97-AF65-F5344CB8AC3E}">
        <p14:creationId xmlns:p14="http://schemas.microsoft.com/office/powerpoint/2010/main" val="290042190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White Section Brea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613" y="2108062"/>
            <a:ext cx="7772400" cy="1021556"/>
          </a:xfrm>
        </p:spPr>
        <p:txBody>
          <a:bodyPr anchor="b" anchorCtr="0">
            <a:noAutofit/>
          </a:bodyPr>
          <a:lstStyle>
            <a:lvl1pPr algn="l">
              <a:lnSpc>
                <a:spcPct val="80000"/>
              </a:lnSpc>
              <a:defRPr sz="5400" b="0" cap="none" spc="0" baseline="0">
                <a:solidFill>
                  <a:srgbClr val="003C71"/>
                </a:solidFill>
                <a:latin typeface="Intel Clear Pro" panose="020B0804020202060201" pitchFamily="34" charset="0"/>
                <a:cs typeface="Intel Clear Pro" panose="020B0804020202060201" pitchFamily="34" charset="0"/>
              </a:defRPr>
            </a:lvl1pPr>
          </a:lstStyle>
          <a:p>
            <a:r>
              <a:rPr lang="en-US" dirty="0" smtClean="0"/>
              <a:t>54pt Intel Clear Pro</a:t>
            </a:r>
            <a:br>
              <a:rPr lang="en-US" dirty="0" smtClean="0"/>
            </a:br>
            <a:r>
              <a:rPr lang="en-US" dirty="0" smtClean="0"/>
              <a:t>white section break</a:t>
            </a:r>
            <a:endParaRPr lang="en-US" dirty="0"/>
          </a:p>
        </p:txBody>
      </p:sp>
      <p:sp>
        <p:nvSpPr>
          <p:cNvPr id="3" name="Text Placeholder 2"/>
          <p:cNvSpPr>
            <a:spLocks noGrp="1"/>
          </p:cNvSpPr>
          <p:nvPr>
            <p:ph type="body" idx="1" hasCustomPrompt="1"/>
          </p:nvPr>
        </p:nvSpPr>
        <p:spPr>
          <a:xfrm>
            <a:off x="455613" y="3241150"/>
            <a:ext cx="7772400" cy="1125140"/>
          </a:xfrm>
        </p:spPr>
        <p:txBody>
          <a:bodyPr anchor="t" anchorCtr="0">
            <a:noAutofit/>
          </a:bodyPr>
          <a:lstStyle>
            <a:lvl1pPr marL="0" indent="0">
              <a:buNone/>
              <a:defRPr sz="1600" b="0" baseline="0">
                <a:solidFill>
                  <a:schemeClr val="accent2"/>
                </a:solidFill>
                <a:latin typeface="+mn-lt"/>
                <a:cs typeface="Intel Clear" panose="020B0604020203020204" pitchFamily="34" charset="0"/>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r>
              <a:rPr lang="en-US" dirty="0" smtClean="0"/>
              <a:t>16pt Intel Clear Subhead</a:t>
            </a:r>
            <a:endParaRPr lang="en-US" dirty="0"/>
          </a:p>
        </p:txBody>
      </p:sp>
      <p:sp>
        <p:nvSpPr>
          <p:cNvPr id="6" name="Slide Number Placeholder 5"/>
          <p:cNvSpPr>
            <a:spLocks noGrp="1"/>
          </p:cNvSpPr>
          <p:nvPr>
            <p:ph type="sldNum" sz="quarter" idx="12"/>
          </p:nvPr>
        </p:nvSpPr>
        <p:spPr>
          <a:xfrm>
            <a:off x="6872352" y="4824387"/>
            <a:ext cx="2133600" cy="273844"/>
          </a:xfrm>
          <a:prstGeom prst="rect">
            <a:avLst/>
          </a:prstGeom>
        </p:spPr>
        <p:txBody>
          <a:bodyPr/>
          <a:lstStyle>
            <a:lvl1pPr>
              <a:defRPr>
                <a:solidFill>
                  <a:schemeClr val="bg1"/>
                </a:solidFill>
              </a:defRPr>
            </a:lvl1pPr>
          </a:lstStyle>
          <a:p>
            <a:fld id="{EE2556C5-CE8C-6547-B838-EA80C61A4AF7}" type="slidenum">
              <a:rPr lang="en-US" smtClean="0"/>
              <a:pPr/>
              <a:t>‹#›</a:t>
            </a:fld>
            <a:endParaRPr lang="en-US" dirty="0"/>
          </a:p>
        </p:txBody>
      </p:sp>
    </p:spTree>
    <p:extLst>
      <p:ext uri="{BB962C8B-B14F-4D97-AF65-F5344CB8AC3E}">
        <p14:creationId xmlns:p14="http://schemas.microsoft.com/office/powerpoint/2010/main" val="24037270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Hero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5613" y="2234882"/>
            <a:ext cx="7772400" cy="1125140"/>
          </a:xfrm>
        </p:spPr>
        <p:txBody>
          <a:bodyPr anchor="t" anchorCtr="0">
            <a:noAutofit/>
          </a:bodyPr>
          <a:lstStyle>
            <a:lvl1pPr marL="0" indent="0">
              <a:buNone/>
              <a:defRPr sz="4000" b="0" baseline="0">
                <a:solidFill>
                  <a:schemeClr val="accent2"/>
                </a:solidFill>
                <a:latin typeface="Intel Clear"/>
                <a:ea typeface="Intel Clear"/>
                <a:cs typeface="Intel Clear"/>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r>
              <a:rPr lang="en-US" dirty="0" smtClean="0"/>
              <a:t>40pt Intel Clear Light Body.</a:t>
            </a:r>
            <a:br>
              <a:rPr lang="en-US" dirty="0" smtClean="0"/>
            </a:br>
            <a:r>
              <a:rPr lang="en-US" dirty="0" smtClean="0"/>
              <a:t>For content that is not a section, but has a big idea in text only.</a:t>
            </a:r>
            <a:endParaRPr lang="en-US" dirty="0"/>
          </a:p>
        </p:txBody>
      </p:sp>
      <p:sp>
        <p:nvSpPr>
          <p:cNvPr id="6" name="Slide Number Placeholder 5"/>
          <p:cNvSpPr>
            <a:spLocks noGrp="1"/>
          </p:cNvSpPr>
          <p:nvPr>
            <p:ph type="sldNum" sz="quarter" idx="12"/>
          </p:nvPr>
        </p:nvSpPr>
        <p:spPr>
          <a:xfrm>
            <a:off x="6872352" y="4824387"/>
            <a:ext cx="2133600" cy="273844"/>
          </a:xfrm>
          <a:prstGeom prst="rect">
            <a:avLst/>
          </a:prstGeom>
        </p:spPr>
        <p:txBody>
          <a:bodyPr/>
          <a:lstStyle>
            <a:lvl1pPr>
              <a:defRPr>
                <a:solidFill>
                  <a:schemeClr val="bg1"/>
                </a:solidFill>
              </a:defRPr>
            </a:lvl1pPr>
          </a:lstStyle>
          <a:p>
            <a:fld id="{EE2556C5-CE8C-6547-B838-EA80C61A4AF7}" type="slidenum">
              <a:rPr lang="en-US" smtClean="0"/>
              <a:pPr/>
              <a:t>‹#›</a:t>
            </a:fld>
            <a:endParaRPr lang="en-US" dirty="0"/>
          </a:p>
        </p:txBody>
      </p:sp>
      <p:sp>
        <p:nvSpPr>
          <p:cNvPr id="7" name="Title 1"/>
          <p:cNvSpPr>
            <a:spLocks noGrp="1"/>
          </p:cNvSpPr>
          <p:nvPr>
            <p:ph type="title" hasCustomPrompt="1"/>
          </p:nvPr>
        </p:nvSpPr>
        <p:spPr>
          <a:xfrm>
            <a:off x="455613" y="1101794"/>
            <a:ext cx="7772400" cy="1021556"/>
          </a:xfrm>
        </p:spPr>
        <p:txBody>
          <a:bodyPr anchor="b" anchorCtr="0">
            <a:noAutofit/>
          </a:bodyPr>
          <a:lstStyle>
            <a:lvl1pPr algn="l">
              <a:lnSpc>
                <a:spcPct val="80000"/>
              </a:lnSpc>
              <a:defRPr sz="4000" b="0" cap="none" spc="0" baseline="0">
                <a:solidFill>
                  <a:srgbClr val="003C7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dirty="0" smtClean="0"/>
              <a:t>40pt Intel Clear Heading</a:t>
            </a:r>
            <a:endParaRPr lang="en-US" dirty="0"/>
          </a:p>
        </p:txBody>
      </p:sp>
    </p:spTree>
    <p:extLst>
      <p:ext uri="{BB962C8B-B14F-4D97-AF65-F5344CB8AC3E}">
        <p14:creationId xmlns:p14="http://schemas.microsoft.com/office/powerpoint/2010/main" val="400125629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F7323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369218"/>
            <a:ext cx="7886700" cy="30350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D69056-DDB7-4CB5-A251-DA4E48F0289C}" type="datetimeFigureOut">
              <a:rPr lang="en-US" smtClean="0"/>
              <a:t>9/23/2016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C12A61-9EE8-4E45-A1FB-04158638D414}" type="slidenum">
              <a:rPr lang="en-US" smtClean="0"/>
              <a:t>‹#›</a:t>
            </a:fld>
            <a:endParaRPr lang="en-US"/>
          </a:p>
        </p:txBody>
      </p:sp>
      <p:sp>
        <p:nvSpPr>
          <p:cNvPr id="14" name="Rectangle 13"/>
          <p:cNvSpPr/>
          <p:nvPr/>
        </p:nvSpPr>
        <p:spPr>
          <a:xfrm>
            <a:off x="9066402" y="0"/>
            <a:ext cx="77598" cy="5143500"/>
          </a:xfrm>
          <a:prstGeom prst="rect">
            <a:avLst/>
          </a:prstGeom>
          <a:solidFill>
            <a:srgbClr val="26CAD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p:cNvSpPr/>
          <p:nvPr/>
        </p:nvSpPr>
        <p:spPr>
          <a:xfrm>
            <a:off x="8988803" y="0"/>
            <a:ext cx="77598" cy="5143500"/>
          </a:xfrm>
          <a:prstGeom prst="rect">
            <a:avLst/>
          </a:prstGeom>
          <a:solidFill>
            <a:srgbClr val="F732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userDrawn="1"/>
        </p:nvSpPr>
        <p:spPr>
          <a:xfrm>
            <a:off x="9105201" y="0"/>
            <a:ext cx="77598" cy="5143500"/>
          </a:xfrm>
          <a:prstGeom prst="rect">
            <a:avLst/>
          </a:prstGeom>
          <a:solidFill>
            <a:srgbClr val="F732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506822234"/>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Blue Section Break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613" y="2260088"/>
            <a:ext cx="7772400" cy="1021556"/>
          </a:xfrm>
        </p:spPr>
        <p:txBody>
          <a:bodyPr anchor="b" anchorCtr="0">
            <a:noAutofit/>
          </a:bodyPr>
          <a:lstStyle>
            <a:lvl1pPr algn="l">
              <a:lnSpc>
                <a:spcPct val="80000"/>
              </a:lnSpc>
              <a:defRPr sz="5400" b="0" cap="none" spc="0" baseline="0">
                <a:solidFill>
                  <a:schemeClr val="bg1"/>
                </a:solidFill>
                <a:latin typeface="Intel Clear Pro" panose="020B0804020202060201" pitchFamily="34" charset="0"/>
                <a:cs typeface="Intel Clear Pro" panose="020B0804020202060201" pitchFamily="34" charset="0"/>
              </a:defRPr>
            </a:lvl1pPr>
          </a:lstStyle>
          <a:p>
            <a:r>
              <a:rPr lang="en-US" dirty="0" smtClean="0"/>
              <a:t>54pt Intel Clear Pro blue section</a:t>
            </a:r>
            <a:endParaRPr lang="en-US" dirty="0"/>
          </a:p>
        </p:txBody>
      </p:sp>
      <p:sp>
        <p:nvSpPr>
          <p:cNvPr id="3" name="Text Placeholder 2"/>
          <p:cNvSpPr>
            <a:spLocks noGrp="1"/>
          </p:cNvSpPr>
          <p:nvPr>
            <p:ph type="body" idx="1" hasCustomPrompt="1"/>
          </p:nvPr>
        </p:nvSpPr>
        <p:spPr>
          <a:xfrm>
            <a:off x="455613" y="3348787"/>
            <a:ext cx="7772400" cy="1125140"/>
          </a:xfrm>
        </p:spPr>
        <p:txBody>
          <a:bodyPr anchor="t" anchorCtr="0">
            <a:noAutofit/>
          </a:bodyPr>
          <a:lstStyle>
            <a:lvl1pPr marL="0" indent="0">
              <a:buNone/>
              <a:defRPr sz="1600" b="0" baseline="0">
                <a:solidFill>
                  <a:srgbClr val="F3D54E"/>
                </a:solidFill>
                <a:latin typeface="+mn-lt"/>
                <a:cs typeface="Intel Clear" panose="020B0604020203020204" pitchFamily="34" charset="0"/>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r>
              <a:rPr lang="en-US" dirty="0" smtClean="0"/>
              <a:t>16pt Intel Clear Subhead</a:t>
            </a:r>
            <a:endParaRPr lang="en-US" dirty="0"/>
          </a:p>
        </p:txBody>
      </p:sp>
      <p:sp>
        <p:nvSpPr>
          <p:cNvPr id="5" name="Picture Placeholder 4"/>
          <p:cNvSpPr>
            <a:spLocks noGrp="1"/>
          </p:cNvSpPr>
          <p:nvPr>
            <p:ph type="pic" sz="quarter" idx="13" hasCustomPrompt="1"/>
          </p:nvPr>
        </p:nvSpPr>
        <p:spPr>
          <a:xfrm>
            <a:off x="0" y="5"/>
            <a:ext cx="9144000" cy="2574131"/>
          </a:xfrm>
          <a:solidFill>
            <a:schemeClr val="bg2">
              <a:lumMod val="60000"/>
              <a:lumOff val="40000"/>
            </a:schemeClr>
          </a:solidFill>
        </p:spPr>
        <p:txBody>
          <a:bodyPr/>
          <a:lstStyle>
            <a:lvl1pPr>
              <a:defRPr baseline="0">
                <a:solidFill>
                  <a:srgbClr val="0071C5"/>
                </a:solidFill>
              </a:defRPr>
            </a:lvl1pPr>
          </a:lstStyle>
          <a:p>
            <a:r>
              <a:rPr lang="en-US" dirty="0" smtClean="0"/>
              <a:t>Insert photo here. Drag picture to placeholder or click icon to add.</a:t>
            </a:r>
            <a:endParaRPr lang="en-US" dirty="0"/>
          </a:p>
        </p:txBody>
      </p:sp>
      <p:sp>
        <p:nvSpPr>
          <p:cNvPr id="6" name="Rectangle 5"/>
          <p:cNvSpPr/>
          <p:nvPr userDrawn="1"/>
        </p:nvSpPr>
        <p:spPr>
          <a:xfrm>
            <a:off x="454027" y="4915798"/>
            <a:ext cx="617157" cy="92333"/>
          </a:xfrm>
          <a:prstGeom prst="rect">
            <a:avLst/>
          </a:prstGeom>
        </p:spPr>
        <p:txBody>
          <a:bodyPr wrap="none" lIns="0" tIns="0" rIns="0" bIns="0">
            <a:spAutoFit/>
          </a:bodyPr>
          <a:lstStyle/>
          <a:p>
            <a:pPr algn="l" rtl="0"/>
            <a:r>
              <a:rPr lang="en-US" sz="600" b="0" i="0" u="none" strike="noStrike" kern="1200" baseline="0" dirty="0" smtClean="0">
                <a:solidFill>
                  <a:schemeClr val="bg1"/>
                </a:solidFill>
                <a:latin typeface="+mn-lt"/>
                <a:ea typeface="+mn-ea"/>
                <a:cs typeface="Intel Clear"/>
              </a:rPr>
              <a:t>Intel Confidential </a:t>
            </a:r>
          </a:p>
        </p:txBody>
      </p:sp>
    </p:spTree>
    <p:extLst>
      <p:ext uri="{BB962C8B-B14F-4D97-AF65-F5344CB8AC3E}">
        <p14:creationId xmlns:p14="http://schemas.microsoft.com/office/powerpoint/2010/main" val="384376213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02241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02241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2D69056-DDB7-4CB5-A251-DA4E48F0289C}" type="datetimeFigureOut">
              <a:rPr lang="en-US" smtClean="0"/>
              <a:t>9/23/2016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2556C5-CE8C-6547-B838-EA80C61A4AF7}" type="slidenum">
              <a:rPr lang="en-US" smtClean="0"/>
              <a:pPr/>
              <a:t>‹#›</a:t>
            </a:fld>
            <a:endParaRPr lang="en-US" dirty="0"/>
          </a:p>
        </p:txBody>
      </p:sp>
      <p:sp>
        <p:nvSpPr>
          <p:cNvPr id="8" name="Rectangle 7"/>
          <p:cNvSpPr/>
          <p:nvPr/>
        </p:nvSpPr>
        <p:spPr>
          <a:xfrm>
            <a:off x="9066402" y="0"/>
            <a:ext cx="77598" cy="5143500"/>
          </a:xfrm>
          <a:prstGeom prst="rect">
            <a:avLst/>
          </a:prstGeom>
          <a:solidFill>
            <a:srgbClr val="26CAD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p:nvSpPr>
        <p:spPr>
          <a:xfrm>
            <a:off x="8988803" y="0"/>
            <a:ext cx="77598" cy="5143500"/>
          </a:xfrm>
          <a:prstGeom prst="rect">
            <a:avLst/>
          </a:prstGeom>
          <a:solidFill>
            <a:srgbClr val="F732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268134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cSld name="1_Title Slide with Radial Gradi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7" name="Subtitle 2"/>
          <p:cNvSpPr>
            <a:spLocks noGrp="1"/>
          </p:cNvSpPr>
          <p:nvPr>
            <p:ph type="subTitle" idx="1" hasCustomPrompt="1"/>
          </p:nvPr>
        </p:nvSpPr>
        <p:spPr>
          <a:xfrm>
            <a:off x="455613" y="3493008"/>
            <a:ext cx="6330212" cy="925360"/>
          </a:xfrm>
        </p:spPr>
        <p:txBody>
          <a:bodyPr lIns="0" rIns="0">
            <a:noAutofit/>
          </a:bodyPr>
          <a:lstStyle>
            <a:lvl1pPr marL="0" indent="0" algn="l">
              <a:buNone/>
              <a:defRPr sz="1600" b="0" i="0" baseline="0">
                <a:solidFill>
                  <a:srgbClr val="F3D54E"/>
                </a:solidFill>
                <a:latin typeface="Intel Clear"/>
                <a:cs typeface="Intel Cle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16pt Intel Clear Subhead, Date, Etc.</a:t>
            </a:r>
            <a:endParaRPr lang="en-US" dirty="0"/>
          </a:p>
        </p:txBody>
      </p:sp>
      <p:sp>
        <p:nvSpPr>
          <p:cNvPr id="9" name="Title 1"/>
          <p:cNvSpPr>
            <a:spLocks noGrp="1"/>
          </p:cNvSpPr>
          <p:nvPr>
            <p:ph type="ctrTitle" hasCustomPrompt="1"/>
          </p:nvPr>
        </p:nvSpPr>
        <p:spPr>
          <a:xfrm>
            <a:off x="438337" y="2529392"/>
            <a:ext cx="8212886" cy="1002290"/>
          </a:xfrm>
        </p:spPr>
        <p:txBody>
          <a:bodyPr lIns="0" rIns="0" anchor="b" anchorCtr="0">
            <a:noAutofit/>
          </a:bodyPr>
          <a:lstStyle>
            <a:lvl1pPr>
              <a:lnSpc>
                <a:spcPts val="5500"/>
              </a:lnSpc>
              <a:spcBef>
                <a:spcPts val="2400"/>
              </a:spcBef>
              <a:defRPr sz="5000" b="0" spc="100" baseline="0">
                <a:solidFill>
                  <a:schemeClr val="bg1"/>
                </a:solidFill>
                <a:latin typeface="Intel Clear"/>
                <a:cs typeface="Intel Clear"/>
              </a:defRPr>
            </a:lvl1pPr>
          </a:lstStyle>
          <a:p>
            <a:r>
              <a:rPr lang="en-US" dirty="0" smtClean="0"/>
              <a:t>50pt Intel Clear Title</a:t>
            </a:r>
            <a:br>
              <a:rPr lang="en-US" dirty="0" smtClean="0"/>
            </a:br>
            <a:r>
              <a:rPr lang="en-US" dirty="0" smtClean="0"/>
              <a:t>with Radial Gradient</a:t>
            </a:r>
            <a:endParaRPr lang="en-US" dirty="0"/>
          </a:p>
        </p:txBody>
      </p:sp>
      <p:pic>
        <p:nvPicPr>
          <p:cNvPr id="11" name="Picture 10" descr="int_experience_hrz_wht_rgb_1500.png"/>
          <p:cNvPicPr>
            <a:picLocks noChangeAspect="1"/>
          </p:cNvPicPr>
          <p:nvPr userDrawn="1"/>
        </p:nvPicPr>
        <p:blipFill>
          <a:blip r:embed="rId3" cstate="email">
            <a:alphaModFix/>
            <a:extLst>
              <a:ext uri="{28A0092B-C50C-407E-A947-70E740481C1C}">
                <a14:useLocalDpi xmlns:a14="http://schemas.microsoft.com/office/drawing/2010/main"/>
              </a:ext>
            </a:extLst>
          </a:blip>
          <a:stretch>
            <a:fillRect/>
          </a:stretch>
        </p:blipFill>
        <p:spPr>
          <a:xfrm>
            <a:off x="460695" y="389228"/>
            <a:ext cx="2121767" cy="887284"/>
          </a:xfrm>
          <a:prstGeom prst="rect">
            <a:avLst/>
          </a:prstGeom>
        </p:spPr>
      </p:pic>
    </p:spTree>
    <p:extLst>
      <p:ext uri="{BB962C8B-B14F-4D97-AF65-F5344CB8AC3E}">
        <p14:creationId xmlns:p14="http://schemas.microsoft.com/office/powerpoint/2010/main" val="356349376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872352" y="4824387"/>
            <a:ext cx="2133600" cy="273844"/>
          </a:xfrm>
          <a:prstGeom prst="rect">
            <a:avLst/>
          </a:prstGeom>
        </p:spPr>
        <p:txBody>
          <a:bodyPr/>
          <a:lstStyle/>
          <a:p>
            <a:fld id="{EE2556C5-CE8C-6547-B838-EA80C61A4AF7}" type="slidenum">
              <a:rPr lang="en-US" smtClean="0"/>
              <a:pPr/>
              <a:t>‹#›</a:t>
            </a:fld>
            <a:endParaRPr lang="en-US" dirty="0"/>
          </a:p>
        </p:txBody>
      </p:sp>
    </p:spTree>
    <p:extLst>
      <p:ext uri="{BB962C8B-B14F-4D97-AF65-F5344CB8AC3E}">
        <p14:creationId xmlns:p14="http://schemas.microsoft.com/office/powerpoint/2010/main" val="253470336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872352" y="4824387"/>
            <a:ext cx="2133600" cy="273844"/>
          </a:xfrm>
          <a:prstGeom prst="rect">
            <a:avLst/>
          </a:prstGeom>
        </p:spPr>
        <p:txBody>
          <a:bodyPr/>
          <a:lstStyle/>
          <a:p>
            <a:fld id="{EE2556C5-CE8C-6547-B838-EA80C61A4AF7}" type="slidenum">
              <a:rPr lang="en-US" smtClean="0"/>
              <a:pPr/>
              <a:t>‹#›</a:t>
            </a:fld>
            <a:endParaRPr lang="en-US" dirty="0"/>
          </a:p>
        </p:txBody>
      </p:sp>
      <p:sp>
        <p:nvSpPr>
          <p:cNvPr id="6" name="Title 6"/>
          <p:cNvSpPr>
            <a:spLocks noGrp="1"/>
          </p:cNvSpPr>
          <p:nvPr>
            <p:ph type="title" hasCustomPrompt="1"/>
          </p:nvPr>
        </p:nvSpPr>
        <p:spPr>
          <a:xfrm>
            <a:off x="455613" y="308848"/>
            <a:ext cx="8229600" cy="868680"/>
          </a:xfrm>
        </p:spPr>
        <p:txBody>
          <a:bodyPr/>
          <a:lstStyle>
            <a:lvl1pPr>
              <a:defRPr b="0" i="0" baseline="0">
                <a:solidFill>
                  <a:srgbClr val="003C71"/>
                </a:solidFill>
                <a:latin typeface="Intel Clear"/>
                <a:cs typeface="Intel Clear"/>
              </a:defRPr>
            </a:lvl1pPr>
          </a:lstStyle>
          <a:p>
            <a:r>
              <a:rPr lang="en-US" dirty="0" smtClean="0"/>
              <a:t>28pt Intel Clear Headline</a:t>
            </a:r>
            <a:endParaRPr lang="en-US" dirty="0"/>
          </a:p>
        </p:txBody>
      </p:sp>
    </p:spTree>
    <p:extLst>
      <p:ext uri="{BB962C8B-B14F-4D97-AF65-F5344CB8AC3E}">
        <p14:creationId xmlns:p14="http://schemas.microsoft.com/office/powerpoint/2010/main" val="138153557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124200" y="4824387"/>
            <a:ext cx="2895600" cy="273844"/>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EE2556C5-CE8C-6547-B838-EA80C61A4AF7}" type="slidenum">
              <a:rPr lang="en-US" smtClean="0"/>
              <a:pPr/>
              <a:t>‹#›</a:t>
            </a:fld>
            <a:endParaRPr lang="en-US" dirty="0"/>
          </a:p>
        </p:txBody>
      </p:sp>
      <p:sp>
        <p:nvSpPr>
          <p:cNvPr id="6" name="Title 6"/>
          <p:cNvSpPr>
            <a:spLocks noGrp="1"/>
          </p:cNvSpPr>
          <p:nvPr>
            <p:ph type="title" hasCustomPrompt="1"/>
          </p:nvPr>
        </p:nvSpPr>
        <p:spPr>
          <a:xfrm>
            <a:off x="455613" y="308848"/>
            <a:ext cx="8229600" cy="868680"/>
          </a:xfrm>
        </p:spPr>
        <p:txBody>
          <a:bodyPr/>
          <a:lstStyle>
            <a:lvl1pPr>
              <a:defRPr b="0" i="0" baseline="0">
                <a:solidFill>
                  <a:srgbClr val="003C71"/>
                </a:solidFill>
                <a:latin typeface="Intel Clear"/>
                <a:cs typeface="Intel Clear"/>
              </a:defRPr>
            </a:lvl1pPr>
          </a:lstStyle>
          <a:p>
            <a:r>
              <a:rPr lang="en-US" dirty="0" smtClean="0"/>
              <a:t>28pt Intel Clear Headline</a:t>
            </a:r>
            <a:endParaRPr lang="en-US" dirty="0"/>
          </a:p>
        </p:txBody>
      </p:sp>
    </p:spTree>
    <p:extLst>
      <p:ext uri="{BB962C8B-B14F-4D97-AF65-F5344CB8AC3E}">
        <p14:creationId xmlns:p14="http://schemas.microsoft.com/office/powerpoint/2010/main" val="415335884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124200" y="4824387"/>
            <a:ext cx="2895600" cy="273844"/>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EE2556C5-CE8C-6547-B838-EA80C61A4AF7}" type="slidenum">
              <a:rPr lang="en-US" smtClean="0"/>
              <a:pPr/>
              <a:t>‹#›</a:t>
            </a:fld>
            <a:endParaRPr lang="en-US" dirty="0"/>
          </a:p>
        </p:txBody>
      </p:sp>
    </p:spTree>
    <p:extLst>
      <p:ext uri="{BB962C8B-B14F-4D97-AF65-F5344CB8AC3E}">
        <p14:creationId xmlns:p14="http://schemas.microsoft.com/office/powerpoint/2010/main" val="204458204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with Radial Gradient">
    <p:spTree>
      <p:nvGrpSpPr>
        <p:cNvPr id="1" name=""/>
        <p:cNvGrpSpPr/>
        <p:nvPr/>
      </p:nvGrpSpPr>
      <p:grpSpPr>
        <a:xfrm>
          <a:off x="0" y="0"/>
          <a:ext cx="0" cy="0"/>
          <a:chOff x="0" y="0"/>
          <a:chExt cx="0" cy="0"/>
        </a:xfrm>
      </p:grpSpPr>
      <p:sp>
        <p:nvSpPr>
          <p:cNvPr id="8" name="Rectangle 7"/>
          <p:cNvSpPr/>
          <p:nvPr userDrawn="1"/>
        </p:nvSpPr>
        <p:spPr>
          <a:xfrm>
            <a:off x="454027" y="4915798"/>
            <a:ext cx="1277594" cy="92333"/>
          </a:xfrm>
          <a:prstGeom prst="rect">
            <a:avLst/>
          </a:prstGeom>
        </p:spPr>
        <p:txBody>
          <a:bodyPr wrap="none" lIns="0" tIns="0" rIns="0" bIns="0">
            <a:spAutoFit/>
          </a:bodyPr>
          <a:lstStyle/>
          <a:p>
            <a:pPr algn="l" rtl="0"/>
            <a:r>
              <a:rPr lang="en-US" sz="600" b="0" i="0" u="none" strike="noStrike" kern="1200" baseline="0" dirty="0" smtClean="0">
                <a:solidFill>
                  <a:schemeClr val="bg1"/>
                </a:solidFill>
                <a:latin typeface="+mn-lt"/>
                <a:ea typeface="+mn-ea"/>
                <a:cs typeface="Intel Clear"/>
              </a:rPr>
              <a:t>Intel Confidential – Internal Use Only</a:t>
            </a:r>
          </a:p>
        </p:txBody>
      </p:sp>
      <p:sp>
        <p:nvSpPr>
          <p:cNvPr id="6" name="Title 1"/>
          <p:cNvSpPr>
            <a:spLocks noGrp="1"/>
          </p:cNvSpPr>
          <p:nvPr>
            <p:ph type="ctrTitle" hasCustomPrompt="1"/>
          </p:nvPr>
        </p:nvSpPr>
        <p:spPr>
          <a:xfrm>
            <a:off x="444689" y="2479426"/>
            <a:ext cx="8212887" cy="1102519"/>
          </a:xfrm>
        </p:spPr>
        <p:txBody>
          <a:bodyPr lIns="0" rIns="0" anchor="b" anchorCtr="0">
            <a:noAutofit/>
          </a:bodyPr>
          <a:lstStyle>
            <a:lvl1pPr>
              <a:lnSpc>
                <a:spcPct val="80000"/>
              </a:lnSpc>
              <a:defRPr sz="6500" b="0" spc="0" baseline="0">
                <a:solidFill>
                  <a:schemeClr val="bg1"/>
                </a:solidFill>
                <a:latin typeface="Intel Clear Pro" panose="020B0804020202060201" pitchFamily="34" charset="0"/>
                <a:cs typeface="Intel Clear Pro" panose="020B0804020202060201" pitchFamily="34" charset="0"/>
              </a:defRPr>
            </a:lvl1pPr>
          </a:lstStyle>
          <a:p>
            <a:r>
              <a:rPr lang="en-US" dirty="0" smtClean="0"/>
              <a:t>65pt Intel Clear pro Title</a:t>
            </a:r>
            <a:br>
              <a:rPr lang="en-US" dirty="0" smtClean="0"/>
            </a:br>
            <a:r>
              <a:rPr lang="en-US" dirty="0" smtClean="0"/>
              <a:t>with radial gradient</a:t>
            </a:r>
            <a:endParaRPr lang="en-US" dirty="0"/>
          </a:p>
        </p:txBody>
      </p:sp>
      <p:sp>
        <p:nvSpPr>
          <p:cNvPr id="9" name="Subtitle 2"/>
          <p:cNvSpPr>
            <a:spLocks noGrp="1"/>
          </p:cNvSpPr>
          <p:nvPr>
            <p:ph type="subTitle" idx="1" hasCustomPrompt="1"/>
          </p:nvPr>
        </p:nvSpPr>
        <p:spPr>
          <a:xfrm>
            <a:off x="455615" y="3493008"/>
            <a:ext cx="6330212" cy="925360"/>
          </a:xfrm>
        </p:spPr>
        <p:txBody>
          <a:bodyPr lIns="0" rIns="0">
            <a:noAutofit/>
          </a:bodyPr>
          <a:lstStyle>
            <a:lvl1pPr marL="0" indent="0" algn="l">
              <a:buNone/>
              <a:defRPr sz="1600" b="0" i="0" baseline="0">
                <a:solidFill>
                  <a:srgbClr val="F3D54E"/>
                </a:solidFill>
                <a:latin typeface="Intel Clear"/>
                <a:cs typeface="Intel Clear"/>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smtClean="0"/>
              <a:t>16pt Intel Clear Subhead, Date, Etc.</a:t>
            </a:r>
            <a:endParaRPr lang="en-US" dirty="0"/>
          </a:p>
        </p:txBody>
      </p:sp>
      <p:pic>
        <p:nvPicPr>
          <p:cNvPr id="10" name="Picture 9" descr="int_experience_hrz_wht_rgb_1500.png"/>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460695" y="389228"/>
            <a:ext cx="2121767" cy="887284"/>
          </a:xfrm>
          <a:prstGeom prst="rect">
            <a:avLst/>
          </a:prstGeom>
        </p:spPr>
      </p:pic>
    </p:spTree>
    <p:extLst>
      <p:ext uri="{BB962C8B-B14F-4D97-AF65-F5344CB8AC3E}">
        <p14:creationId xmlns:p14="http://schemas.microsoft.com/office/powerpoint/2010/main" val="104506817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microsoft.com/office/2007/relationships/hdphoto" Target="../media/hdphoto1.wdp"/><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p:nvPicPr>
        <p:blipFill>
          <a:blip r:embed="rId22">
            <a:clrChange>
              <a:clrFrom>
                <a:srgbClr val="000000">
                  <a:alpha val="0"/>
                </a:srgbClr>
              </a:clrFrom>
              <a:clrTo>
                <a:srgbClr val="000000">
                  <a:alpha val="0"/>
                </a:srgbClr>
              </a:clrTo>
            </a:clrChange>
            <a:duotone>
              <a:prstClr val="black"/>
              <a:schemeClr val="bg2">
                <a:lumMod val="95000"/>
                <a:tint val="45000"/>
                <a:satMod val="400000"/>
              </a:schemeClr>
            </a:duotone>
            <a:extLst>
              <a:ext uri="{BEBA8EAE-BF5A-486C-A8C5-ECC9F3942E4B}">
                <a14:imgProps xmlns:a14="http://schemas.microsoft.com/office/drawing/2010/main">
                  <a14:imgLayer r:embed="rId23">
                    <a14:imgEffect>
                      <a14:colorTemperature colorTemp="4353"/>
                    </a14:imgEffect>
                    <a14:imgEffect>
                      <a14:saturation sat="16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554684" y="583660"/>
            <a:ext cx="5787779" cy="3241403"/>
          </a:xfrm>
          <a:prstGeom prst="rect">
            <a:avLst/>
          </a:prstGeom>
        </p:spPr>
      </p:pic>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369219"/>
            <a:ext cx="7886700" cy="3173420"/>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7342463" y="4767263"/>
            <a:ext cx="830511"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2D69056-DDB7-4CB5-A251-DA4E48F0289C}" type="datetimeFigureOut">
              <a:rPr lang="en-US" smtClean="0"/>
              <a:t>9/23/2016</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172974" y="4767263"/>
            <a:ext cx="342376"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E2556C5-CE8C-6547-B838-EA80C61A4AF7}" type="slidenum">
              <a:rPr lang="en-US" smtClean="0"/>
              <a:pPr/>
              <a:t>‹#›</a:t>
            </a:fld>
            <a:endParaRPr lang="en-US" dirty="0"/>
          </a:p>
        </p:txBody>
      </p:sp>
      <p:pic>
        <p:nvPicPr>
          <p:cNvPr id="8" name="Picture 7"/>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17008" y="4459378"/>
            <a:ext cx="1041341" cy="581729"/>
          </a:xfrm>
          <a:prstGeom prst="rect">
            <a:avLst/>
          </a:prstGeom>
        </p:spPr>
      </p:pic>
      <p:sp>
        <p:nvSpPr>
          <p:cNvPr id="10" name="Rectangle 9"/>
          <p:cNvSpPr/>
          <p:nvPr userDrawn="1"/>
        </p:nvSpPr>
        <p:spPr>
          <a:xfrm>
            <a:off x="-1587" y="4759452"/>
            <a:ext cx="9144000" cy="384048"/>
          </a:xfrm>
          <a:prstGeom prst="rect">
            <a:avLst/>
          </a:prstGeom>
          <a:gradFill flip="none" rotWithShape="1">
            <a:gsLst>
              <a:gs pos="0">
                <a:schemeClr val="tx2"/>
              </a:gs>
              <a:gs pos="50000">
                <a:schemeClr val="accent2"/>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02809820"/>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679" r:id="rId9"/>
    <p:sldLayoutId id="2147483674" r:id="rId10"/>
    <p:sldLayoutId id="2147483650" r:id="rId11"/>
    <p:sldLayoutId id="2147483684" r:id="rId12"/>
    <p:sldLayoutId id="2147483652" r:id="rId13"/>
    <p:sldLayoutId id="2147483660" r:id="rId14"/>
    <p:sldLayoutId id="2147483668" r:id="rId15"/>
    <p:sldLayoutId id="2147483669" r:id="rId16"/>
    <p:sldLayoutId id="2147483670" r:id="rId17"/>
    <p:sldLayoutId id="2147483672" r:id="rId18"/>
    <p:sldLayoutId id="2147483677" r:id="rId19"/>
    <p:sldLayoutId id="2147483665" r:id="rId20"/>
  </p:sldLayoutIdLst>
  <p:hf hdr="0" ftr="0" dt="0"/>
  <p:txStyles>
    <p:titleStyle>
      <a:lvl1pPr algn="l" defTabSz="685800" rtl="0" eaLnBrk="1" latinLnBrk="0" hangingPunct="1">
        <a:lnSpc>
          <a:spcPct val="90000"/>
        </a:lnSpc>
        <a:spcBef>
          <a:spcPct val="0"/>
        </a:spcBef>
        <a:buNone/>
        <a:defRPr sz="3300" b="1" kern="1200">
          <a:solidFill>
            <a:srgbClr val="F7323F"/>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jira.fd.io/browse/VPPSB-3" TargetMode="External"/><Relationship Id="rId2" Type="http://schemas.openxmlformats.org/officeDocument/2006/relationships/hyperlink" Target="https://gerrit.fd.io/r/#/c/2858/"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pPr>
              <a:tabLst>
                <a:tab pos="7832725" algn="r"/>
              </a:tabLst>
            </a:pPr>
            <a:r>
              <a:rPr lang="en-GB" sz="4800" dirty="0" smtClean="0"/>
              <a:t>Enabling VPP IPsec Offload</a:t>
            </a:r>
            <a:endParaRPr lang="en-US" sz="4800" b="1" dirty="0"/>
          </a:p>
        </p:txBody>
      </p:sp>
      <p:sp>
        <p:nvSpPr>
          <p:cNvPr id="6" name="Subtitle 5"/>
          <p:cNvSpPr>
            <a:spLocks noGrp="1"/>
          </p:cNvSpPr>
          <p:nvPr>
            <p:ph type="subTitle" idx="1"/>
          </p:nvPr>
        </p:nvSpPr>
        <p:spPr/>
        <p:txBody>
          <a:bodyPr>
            <a:noAutofit/>
          </a:bodyPr>
          <a:lstStyle/>
          <a:p>
            <a:r>
              <a:rPr lang="en-US" sz="1000" dirty="0" smtClean="0"/>
              <a:t>September 2016</a:t>
            </a:r>
          </a:p>
          <a:p>
            <a:r>
              <a:rPr lang="en-US" sz="1000" dirty="0" smtClean="0"/>
              <a:t>Tommy Long</a:t>
            </a:r>
            <a:endParaRPr lang="en-US" sz="1000" dirty="0"/>
          </a:p>
        </p:txBody>
      </p:sp>
      <p:sp>
        <p:nvSpPr>
          <p:cNvPr id="2" name="Slide Number Placeholder 1"/>
          <p:cNvSpPr>
            <a:spLocks noGrp="1"/>
          </p:cNvSpPr>
          <p:nvPr>
            <p:ph type="sldNum" sz="quarter" idx="12"/>
          </p:nvPr>
        </p:nvSpPr>
        <p:spPr>
          <a:prstGeom prst="rect">
            <a:avLst/>
          </a:prstGeom>
        </p:spPr>
        <p:txBody>
          <a:bodyPr/>
          <a:lstStyle/>
          <a:p>
            <a:fld id="{EE2556C5-CE8C-6547-B838-EA80C61A4AF7}" type="slidenum">
              <a:rPr lang="en-US" smtClean="0"/>
              <a:pPr/>
              <a:t>1</a:t>
            </a:fld>
            <a:endParaRPr lang="en-US" dirty="0"/>
          </a:p>
        </p:txBody>
      </p:sp>
      <p:sp>
        <p:nvSpPr>
          <p:cNvPr id="7" name="Subtitle 5"/>
          <p:cNvSpPr txBox="1">
            <a:spLocks/>
          </p:cNvSpPr>
          <p:nvPr/>
        </p:nvSpPr>
        <p:spPr>
          <a:xfrm>
            <a:off x="4670690" y="4035578"/>
            <a:ext cx="3702034" cy="925360"/>
          </a:xfrm>
          <a:prstGeom prst="rect">
            <a:avLst/>
          </a:prstGeom>
        </p:spPr>
        <p:txBody>
          <a:bodyPr vert="horz" lIns="0" tIns="0" rIns="0" bIns="0" rtlCol="0">
            <a:noAutofit/>
          </a:bodyPr>
          <a:lstStyle>
            <a:lvl1pPr marL="0" indent="0" algn="l" defTabSz="457178" rtl="0" eaLnBrk="1" latinLnBrk="0" hangingPunct="1">
              <a:spcBef>
                <a:spcPts val="1200"/>
              </a:spcBef>
              <a:spcAft>
                <a:spcPts val="0"/>
              </a:spcAft>
              <a:buFont typeface="Wingdings" panose="05000000000000000000" pitchFamily="2" charset="2"/>
              <a:buNone/>
              <a:defRPr sz="1600" b="0" i="0" kern="1200" baseline="0">
                <a:solidFill>
                  <a:srgbClr val="F3D54E"/>
                </a:solidFill>
                <a:latin typeface="Intel Clear"/>
                <a:ea typeface="+mn-ea"/>
                <a:cs typeface="Intel Clear"/>
              </a:defRPr>
            </a:lvl1pPr>
            <a:lvl2pPr marL="457178" indent="0" algn="ctr" defTabSz="457178" rtl="0" eaLnBrk="1" latinLnBrk="0" hangingPunct="1">
              <a:spcBef>
                <a:spcPts val="1200"/>
              </a:spcBef>
              <a:buFont typeface="Wingdings" charset="2"/>
              <a:buNone/>
              <a:defRPr sz="1600" kern="1200" baseline="0">
                <a:solidFill>
                  <a:schemeClr val="tx1">
                    <a:tint val="75000"/>
                  </a:schemeClr>
                </a:solidFill>
                <a:latin typeface="+mn-lt"/>
                <a:ea typeface="+mn-ea"/>
                <a:cs typeface="Intel Clear" panose="020B0604020203020204" pitchFamily="34" charset="0"/>
              </a:defRPr>
            </a:lvl2pPr>
            <a:lvl3pPr marL="914354" indent="0" algn="ctr" defTabSz="457178" rtl="0" eaLnBrk="1" latinLnBrk="0" hangingPunct="1">
              <a:spcBef>
                <a:spcPts val="800"/>
              </a:spcBef>
              <a:buFont typeface="Intel Clear" panose="020B0604020203020204" pitchFamily="34" charset="0"/>
              <a:buNone/>
              <a:defRPr sz="1600" kern="1200">
                <a:solidFill>
                  <a:schemeClr val="tx1">
                    <a:tint val="75000"/>
                  </a:schemeClr>
                </a:solidFill>
                <a:latin typeface="+mn-lt"/>
                <a:ea typeface="+mn-ea"/>
                <a:cs typeface="Intel Clear" panose="020B0604020203020204" pitchFamily="34" charset="0"/>
              </a:defRPr>
            </a:lvl3pPr>
            <a:lvl4pPr marL="1371532" indent="0" algn="ctr" defTabSz="457178" rtl="0" eaLnBrk="1" latinLnBrk="0" hangingPunct="1">
              <a:spcBef>
                <a:spcPct val="20000"/>
              </a:spcBef>
              <a:buFont typeface="Arial"/>
              <a:buNone/>
              <a:defRPr sz="1400" kern="1200">
                <a:solidFill>
                  <a:schemeClr val="tx1">
                    <a:tint val="75000"/>
                  </a:schemeClr>
                </a:solidFill>
                <a:latin typeface="+mn-lt"/>
                <a:ea typeface="+mn-ea"/>
                <a:cs typeface="Intel Clear" panose="020B0604020203020204" pitchFamily="34" charset="0"/>
              </a:defRPr>
            </a:lvl4pPr>
            <a:lvl5pPr marL="1828709" indent="0" algn="ctr" defTabSz="457178" rtl="0" eaLnBrk="1" latinLnBrk="0" hangingPunct="1">
              <a:spcBef>
                <a:spcPct val="20000"/>
              </a:spcBef>
              <a:buFont typeface="Intel Clear" panose="020B0604020203020204" pitchFamily="34" charset="0"/>
              <a:buNone/>
              <a:defRPr sz="1400" kern="1200">
                <a:solidFill>
                  <a:schemeClr val="tx1">
                    <a:tint val="75000"/>
                  </a:schemeClr>
                </a:solidFill>
                <a:latin typeface="+mn-lt"/>
                <a:ea typeface="+mn-ea"/>
                <a:cs typeface="Intel Clear" panose="020B0604020203020204" pitchFamily="34" charset="0"/>
              </a:defRPr>
            </a:lvl5pPr>
            <a:lvl6pPr marL="2285886" indent="0" algn="ctr" defTabSz="457178"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062" indent="0" algn="ctr" defTabSz="457178"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240" indent="0" algn="ctr" defTabSz="457178"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418" indent="0" algn="ctr" defTabSz="457178"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defTabSz="457200">
              <a:spcBef>
                <a:spcPts val="0"/>
              </a:spcBef>
              <a:tabLst>
                <a:tab pos="1828800" algn="l"/>
                <a:tab pos="3657600" algn="l"/>
              </a:tabLst>
            </a:pPr>
            <a:r>
              <a:rPr lang="en-US" dirty="0"/>
              <a:t>	</a:t>
            </a:r>
          </a:p>
        </p:txBody>
      </p:sp>
    </p:spTree>
    <p:extLst>
      <p:ext uri="{BB962C8B-B14F-4D97-AF65-F5344CB8AC3E}">
        <p14:creationId xmlns:p14="http://schemas.microsoft.com/office/powerpoint/2010/main" val="18518659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10400" y="4824413"/>
            <a:ext cx="2133600" cy="273050"/>
          </a:xfrm>
          <a:prstGeom prst="rect">
            <a:avLst/>
          </a:prstGeom>
        </p:spPr>
        <p:txBody>
          <a:bodyPr/>
          <a:lstStyle/>
          <a:p>
            <a:fld id="{EE2556C5-CE8C-6547-B838-EA80C61A4AF7}" type="slidenum">
              <a:rPr lang="en-US" smtClean="0"/>
              <a:pPr/>
              <a:t>10</a:t>
            </a:fld>
            <a:endParaRPr lang="en-US" dirty="0"/>
          </a:p>
        </p:txBody>
      </p:sp>
      <p:sp>
        <p:nvSpPr>
          <p:cNvPr id="3" name="Title 2"/>
          <p:cNvSpPr>
            <a:spLocks noGrp="1"/>
          </p:cNvSpPr>
          <p:nvPr>
            <p:ph type="title"/>
          </p:nvPr>
        </p:nvSpPr>
        <p:spPr>
          <a:xfrm>
            <a:off x="455613" y="485829"/>
            <a:ext cx="8229600" cy="868680"/>
          </a:xfrm>
        </p:spPr>
        <p:txBody>
          <a:bodyPr>
            <a:noAutofit/>
          </a:bodyPr>
          <a:lstStyle/>
          <a:p>
            <a:r>
              <a:rPr lang="en-US" dirty="0">
                <a:solidFill>
                  <a:schemeClr val="accent5"/>
                </a:solidFill>
              </a:rPr>
              <a:t>Implementation Gaps that we know of</a:t>
            </a:r>
            <a:br>
              <a:rPr lang="en-US" dirty="0">
                <a:solidFill>
                  <a:schemeClr val="accent5"/>
                </a:solidFill>
              </a:rPr>
            </a:br>
            <a:r>
              <a:rPr lang="en-US" dirty="0">
                <a:solidFill>
                  <a:schemeClr val="accent5"/>
                </a:solidFill>
              </a:rPr>
              <a:t/>
            </a:r>
            <a:br>
              <a:rPr lang="en-US" dirty="0">
                <a:solidFill>
                  <a:schemeClr val="accent5"/>
                </a:solidFill>
              </a:rPr>
            </a:br>
            <a:endParaRPr lang="en-US" dirty="0">
              <a:solidFill>
                <a:schemeClr val="accent5"/>
              </a:solidFill>
            </a:endParaRPr>
          </a:p>
        </p:txBody>
      </p:sp>
      <p:sp>
        <p:nvSpPr>
          <p:cNvPr id="4" name="TextBox 3"/>
          <p:cNvSpPr txBox="1"/>
          <p:nvPr/>
        </p:nvSpPr>
        <p:spPr>
          <a:xfrm>
            <a:off x="455613" y="743188"/>
            <a:ext cx="7086601" cy="2604696"/>
          </a:xfrm>
          <a:prstGeom prst="rect">
            <a:avLst/>
          </a:prstGeom>
          <a:solidFill>
            <a:schemeClr val="bg1"/>
          </a:solidFill>
        </p:spPr>
        <p:txBody>
          <a:bodyPr vert="horz" wrap="square" lIns="0" tIns="0" rIns="0" bIns="0" rtlCol="0">
            <a:normAutofit fontScale="92500" lnSpcReduction="20000"/>
          </a:bodyPr>
          <a:lstStyle/>
          <a:p>
            <a:pPr marL="628650" lvl="1" indent="-171450">
              <a:spcBef>
                <a:spcPts val="1200"/>
              </a:spcBef>
              <a:buFont typeface="Arial" panose="020B0604020202020204" pitchFamily="34" charset="0"/>
              <a:buChar char="•"/>
            </a:pPr>
            <a:endParaRPr lang="en-GB" sz="1100" dirty="0" smtClean="0"/>
          </a:p>
          <a:p>
            <a:pPr marL="628650" lvl="1" indent="-171450">
              <a:spcBef>
                <a:spcPts val="1200"/>
              </a:spcBef>
              <a:buFont typeface="Arial" panose="020B0604020202020204" pitchFamily="34" charset="0"/>
              <a:buChar char="•"/>
            </a:pPr>
            <a:r>
              <a:rPr lang="en-GB" sz="1600" dirty="0" smtClean="0"/>
              <a:t>Algorithm Support - Only AES-SHA is currently supported </a:t>
            </a:r>
          </a:p>
          <a:p>
            <a:pPr marL="628650" lvl="1" indent="-171450">
              <a:spcBef>
                <a:spcPts val="1200"/>
              </a:spcBef>
              <a:buFont typeface="Arial" panose="020B0604020202020204" pitchFamily="34" charset="0"/>
              <a:buChar char="•"/>
            </a:pPr>
            <a:r>
              <a:rPr lang="en-GB" sz="1600" dirty="0" smtClean="0"/>
              <a:t>Re-keying on sequence overflow</a:t>
            </a:r>
          </a:p>
          <a:p>
            <a:pPr marL="628650" lvl="1" indent="-171450">
              <a:spcBef>
                <a:spcPts val="1200"/>
              </a:spcBef>
              <a:buFont typeface="Arial" panose="020B0604020202020204" pitchFamily="34" charset="0"/>
              <a:buChar char="•"/>
            </a:pPr>
            <a:r>
              <a:rPr lang="en-GB" sz="1600" dirty="0" smtClean="0"/>
              <a:t>Anti-replay frame size limited to 64 packets</a:t>
            </a:r>
          </a:p>
          <a:p>
            <a:pPr marL="628650" lvl="1" indent="-171450">
              <a:spcBef>
                <a:spcPts val="1200"/>
              </a:spcBef>
              <a:buFont typeface="Arial" panose="020B0604020202020204" pitchFamily="34" charset="0"/>
              <a:buChar char="•"/>
            </a:pPr>
            <a:r>
              <a:rPr lang="en-GB" sz="1600" dirty="0" smtClean="0"/>
              <a:t>Full multicore support – atomic sequence number updates</a:t>
            </a:r>
          </a:p>
          <a:p>
            <a:pPr marL="628650" lvl="1" indent="-171450">
              <a:spcBef>
                <a:spcPts val="1200"/>
              </a:spcBef>
              <a:buFont typeface="Arial" panose="020B0604020202020204" pitchFamily="34" charset="0"/>
              <a:buChar char="•"/>
            </a:pPr>
            <a:r>
              <a:rPr lang="en-GB" sz="1600" dirty="0" smtClean="0"/>
              <a:t>SA lifetime (Time &amp; Flow Data)</a:t>
            </a:r>
          </a:p>
          <a:p>
            <a:pPr marL="628650" lvl="1" indent="-171450">
              <a:spcBef>
                <a:spcPts val="1200"/>
              </a:spcBef>
              <a:buFont typeface="Arial" panose="020B0604020202020204" pitchFamily="34" charset="0"/>
              <a:buChar char="•"/>
            </a:pPr>
            <a:r>
              <a:rPr lang="en-GB" sz="1600" dirty="0"/>
              <a:t>No scatter gather support </a:t>
            </a:r>
            <a:endParaRPr lang="en-GB" sz="1600" dirty="0" smtClean="0"/>
          </a:p>
          <a:p>
            <a:pPr marL="628650" lvl="1" indent="-171450">
              <a:spcBef>
                <a:spcPts val="1200"/>
              </a:spcBef>
              <a:buFont typeface="Arial" panose="020B0604020202020204" pitchFamily="34" charset="0"/>
              <a:buChar char="•"/>
            </a:pPr>
            <a:r>
              <a:rPr lang="en-GB" sz="1600" dirty="0" smtClean="0"/>
              <a:t>IKEv2 Initiator mode </a:t>
            </a:r>
            <a:endParaRPr lang="en-GB" sz="1600" dirty="0"/>
          </a:p>
          <a:p>
            <a:pPr marL="628650" lvl="1" indent="-171450">
              <a:spcBef>
                <a:spcPts val="1200"/>
              </a:spcBef>
              <a:buFont typeface="Arial" panose="020B0604020202020204" pitchFamily="34" charset="0"/>
              <a:buChar char="•"/>
            </a:pPr>
            <a:endParaRPr lang="en-GB" sz="1600" dirty="0" smtClean="0"/>
          </a:p>
          <a:p>
            <a:pPr marL="628650" lvl="1" indent="-171450">
              <a:buFont typeface="Arial" panose="020B0604020202020204" pitchFamily="34" charset="0"/>
              <a:buChar char="•"/>
            </a:pPr>
            <a:endParaRPr lang="en-GB" sz="1100" dirty="0" smtClean="0"/>
          </a:p>
          <a:p>
            <a:pPr marL="628650" lvl="1" indent="-171450">
              <a:buFont typeface="Arial" panose="020B0604020202020204" pitchFamily="34" charset="0"/>
              <a:buChar char="•"/>
            </a:pPr>
            <a:endParaRPr lang="en-US" sz="1100" dirty="0" smtClean="0">
              <a:solidFill>
                <a:srgbClr val="003C71"/>
              </a:solidFill>
            </a:endParaRPr>
          </a:p>
        </p:txBody>
      </p:sp>
      <p:sp>
        <p:nvSpPr>
          <p:cNvPr id="5" name="Rounded Rectangle 4"/>
          <p:cNvSpPr/>
          <p:nvPr/>
        </p:nvSpPr>
        <p:spPr>
          <a:xfrm>
            <a:off x="1317523" y="3872296"/>
            <a:ext cx="5692877" cy="516194"/>
          </a:xfrm>
          <a:prstGeom prst="round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Any other gaps ?</a:t>
            </a:r>
            <a:endParaRPr lang="en-US" dirty="0"/>
          </a:p>
        </p:txBody>
      </p:sp>
    </p:spTree>
    <p:extLst>
      <p:ext uri="{BB962C8B-B14F-4D97-AF65-F5344CB8AC3E}">
        <p14:creationId xmlns:p14="http://schemas.microsoft.com/office/powerpoint/2010/main" val="42727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10400" y="4824413"/>
            <a:ext cx="2133600" cy="273050"/>
          </a:xfrm>
          <a:prstGeom prst="rect">
            <a:avLst/>
          </a:prstGeom>
        </p:spPr>
        <p:txBody>
          <a:bodyPr/>
          <a:lstStyle/>
          <a:p>
            <a:fld id="{EE2556C5-CE8C-6547-B838-EA80C61A4AF7}" type="slidenum">
              <a:rPr lang="en-US" smtClean="0"/>
              <a:pPr/>
              <a:t>11</a:t>
            </a:fld>
            <a:endParaRPr lang="en-US" dirty="0"/>
          </a:p>
        </p:txBody>
      </p:sp>
      <p:sp>
        <p:nvSpPr>
          <p:cNvPr id="3" name="Title 2"/>
          <p:cNvSpPr>
            <a:spLocks noGrp="1"/>
          </p:cNvSpPr>
          <p:nvPr>
            <p:ph type="title"/>
          </p:nvPr>
        </p:nvSpPr>
        <p:spPr>
          <a:xfrm>
            <a:off x="403994" y="559571"/>
            <a:ext cx="8599896" cy="868680"/>
          </a:xfrm>
        </p:spPr>
        <p:txBody>
          <a:bodyPr>
            <a:normAutofit fontScale="90000"/>
          </a:bodyPr>
          <a:lstStyle/>
          <a:p>
            <a:r>
              <a:rPr lang="en-US" sz="3700" dirty="0">
                <a:solidFill>
                  <a:schemeClr val="accent5"/>
                </a:solidFill>
              </a:rPr>
              <a:t>Initial Features we would like to add to VPP</a:t>
            </a:r>
            <a:r>
              <a:rPr lang="en-US" dirty="0" smtClean="0"/>
              <a:t/>
            </a:r>
            <a:br>
              <a:rPr lang="en-US" dirty="0" smtClean="0"/>
            </a:br>
            <a:r>
              <a:rPr lang="en-US" dirty="0" smtClean="0"/>
              <a:t/>
            </a:r>
            <a:br>
              <a:rPr lang="en-US" dirty="0" smtClean="0"/>
            </a:br>
            <a:endParaRPr lang="en-US" dirty="0"/>
          </a:p>
        </p:txBody>
      </p:sp>
      <p:sp>
        <p:nvSpPr>
          <p:cNvPr id="4" name="TextBox 3"/>
          <p:cNvSpPr txBox="1"/>
          <p:nvPr/>
        </p:nvSpPr>
        <p:spPr>
          <a:xfrm>
            <a:off x="0" y="993911"/>
            <a:ext cx="4564246" cy="2420341"/>
          </a:xfrm>
          <a:prstGeom prst="rect">
            <a:avLst/>
          </a:prstGeom>
          <a:solidFill>
            <a:schemeClr val="bg1"/>
          </a:solidFill>
        </p:spPr>
        <p:txBody>
          <a:bodyPr vert="horz" wrap="square" lIns="0" tIns="0" rIns="0" bIns="0" rtlCol="0">
            <a:normAutofit fontScale="92500" lnSpcReduction="20000"/>
          </a:bodyPr>
          <a:lstStyle/>
          <a:p>
            <a:pPr marL="628650" lvl="1" indent="-171450">
              <a:spcBef>
                <a:spcPts val="1200"/>
              </a:spcBef>
              <a:buFont typeface="Arial" panose="020B0604020202020204" pitchFamily="34" charset="0"/>
              <a:buChar char="•"/>
            </a:pPr>
            <a:endParaRPr lang="en-GB" sz="1100" dirty="0" smtClean="0"/>
          </a:p>
          <a:p>
            <a:pPr marL="628650" lvl="1" indent="-171450">
              <a:spcBef>
                <a:spcPts val="1200"/>
              </a:spcBef>
              <a:buFont typeface="Arial" panose="020B0604020202020204" pitchFamily="34" charset="0"/>
              <a:buChar char="•"/>
            </a:pPr>
            <a:r>
              <a:rPr lang="en-GB" sz="1600" dirty="0" smtClean="0"/>
              <a:t>Close some of the implementation gaps</a:t>
            </a:r>
          </a:p>
          <a:p>
            <a:pPr marL="628650" lvl="1" indent="-171450">
              <a:spcBef>
                <a:spcPts val="1200"/>
              </a:spcBef>
              <a:buFont typeface="Arial" panose="020B0604020202020204" pitchFamily="34" charset="0"/>
              <a:buChar char="•"/>
            </a:pPr>
            <a:r>
              <a:rPr lang="en-GB" sz="1600" dirty="0" smtClean="0"/>
              <a:t>Support for </a:t>
            </a:r>
            <a:r>
              <a:rPr lang="en-GB" sz="1600" dirty="0" err="1" smtClean="0"/>
              <a:t>Cryptodev</a:t>
            </a:r>
            <a:r>
              <a:rPr lang="en-GB" sz="1600" dirty="0" smtClean="0"/>
              <a:t> API</a:t>
            </a:r>
          </a:p>
          <a:p>
            <a:pPr marL="628650" lvl="1" indent="-171450">
              <a:spcBef>
                <a:spcPts val="1200"/>
              </a:spcBef>
              <a:buFont typeface="Arial" panose="020B0604020202020204" pitchFamily="34" charset="0"/>
              <a:buChar char="•"/>
            </a:pPr>
            <a:r>
              <a:rPr lang="en-GB" sz="1600" dirty="0" smtClean="0"/>
              <a:t>Additional </a:t>
            </a:r>
            <a:r>
              <a:rPr lang="en-GB" sz="1600" dirty="0"/>
              <a:t>a</a:t>
            </a:r>
            <a:r>
              <a:rPr lang="en-GB" sz="1600" dirty="0" smtClean="0"/>
              <a:t>lgorithm support – e.g. GCM </a:t>
            </a:r>
          </a:p>
          <a:p>
            <a:pPr marL="628650" lvl="1" indent="-171450">
              <a:spcBef>
                <a:spcPts val="1200"/>
              </a:spcBef>
              <a:buFont typeface="Arial" panose="020B0604020202020204" pitchFamily="34" charset="0"/>
              <a:buChar char="•"/>
            </a:pPr>
            <a:r>
              <a:rPr lang="en-GB" sz="1600" dirty="0" smtClean="0"/>
              <a:t>Ability </a:t>
            </a:r>
            <a:r>
              <a:rPr lang="en-GB" sz="1600" dirty="0"/>
              <a:t>to configure </a:t>
            </a:r>
            <a:r>
              <a:rPr lang="en-GB" sz="1600" dirty="0" smtClean="0"/>
              <a:t>and manage </a:t>
            </a:r>
            <a:r>
              <a:rPr lang="en-GB" sz="1600" dirty="0"/>
              <a:t>different devices</a:t>
            </a:r>
          </a:p>
          <a:p>
            <a:pPr marL="1085850" lvl="2" indent="-171450">
              <a:spcBef>
                <a:spcPts val="1200"/>
              </a:spcBef>
              <a:buFont typeface="Arial" panose="020B0604020202020204" pitchFamily="34" charset="0"/>
              <a:buChar char="•"/>
            </a:pPr>
            <a:r>
              <a:rPr lang="en-GB" sz="1600" dirty="0"/>
              <a:t>Detection of supported devices</a:t>
            </a:r>
          </a:p>
          <a:p>
            <a:pPr marL="1085850" lvl="2" indent="-171450">
              <a:spcBef>
                <a:spcPts val="1200"/>
              </a:spcBef>
              <a:buFont typeface="Arial" panose="020B0604020202020204" pitchFamily="34" charset="0"/>
              <a:buChar char="•"/>
            </a:pPr>
            <a:r>
              <a:rPr lang="en-GB" sz="1600" dirty="0"/>
              <a:t>Detection of supported algorithms on each devices </a:t>
            </a:r>
          </a:p>
          <a:p>
            <a:pPr marL="628650" lvl="1" indent="-171450">
              <a:buFont typeface="Arial" panose="020B0604020202020204" pitchFamily="34" charset="0"/>
              <a:buChar char="•"/>
            </a:pPr>
            <a:endParaRPr lang="en-GB" sz="1100" dirty="0" smtClean="0"/>
          </a:p>
          <a:p>
            <a:pPr marL="628650" lvl="1" indent="-171450">
              <a:buFont typeface="Arial" panose="020B0604020202020204" pitchFamily="34" charset="0"/>
              <a:buChar char="•"/>
            </a:pPr>
            <a:endParaRPr lang="en-US" sz="1100" dirty="0" smtClean="0">
              <a:solidFill>
                <a:srgbClr val="003C71"/>
              </a:solidFill>
            </a:endParaRPr>
          </a:p>
        </p:txBody>
      </p:sp>
      <p:sp>
        <p:nvSpPr>
          <p:cNvPr id="5" name="TextBox 4"/>
          <p:cNvSpPr txBox="1"/>
          <p:nvPr/>
        </p:nvSpPr>
        <p:spPr>
          <a:xfrm>
            <a:off x="5126293" y="1267090"/>
            <a:ext cx="3768213" cy="2308324"/>
          </a:xfrm>
          <a:prstGeom prst="rect">
            <a:avLst/>
          </a:prstGeom>
          <a:noFill/>
        </p:spPr>
        <p:txBody>
          <a:bodyPr wrap="square" rtlCol="0">
            <a:spAutoFit/>
          </a:bodyPr>
          <a:lstStyle/>
          <a:p>
            <a:r>
              <a:rPr lang="en-GB" dirty="0" smtClean="0"/>
              <a:t>VPP Patch number 2858</a:t>
            </a:r>
            <a:endParaRPr lang="en-US" dirty="0" smtClean="0"/>
          </a:p>
          <a:p>
            <a:r>
              <a:rPr lang="en-US" dirty="0" smtClean="0">
                <a:hlinkClick r:id="rId2"/>
              </a:rPr>
              <a:t>https</a:t>
            </a:r>
            <a:r>
              <a:rPr lang="en-US" dirty="0">
                <a:hlinkClick r:id="rId2"/>
              </a:rPr>
              <a:t>://gerrit.fd.io/r/#/c/2858</a:t>
            </a:r>
            <a:r>
              <a:rPr lang="en-US" dirty="0" smtClean="0">
                <a:hlinkClick r:id="rId2"/>
              </a:rPr>
              <a:t>/</a:t>
            </a:r>
            <a:endParaRPr lang="en-US" dirty="0" smtClean="0"/>
          </a:p>
          <a:p>
            <a:endParaRPr lang="en-US" dirty="0" smtClean="0"/>
          </a:p>
          <a:p>
            <a:endParaRPr lang="en-GB" dirty="0" smtClean="0"/>
          </a:p>
          <a:p>
            <a:r>
              <a:rPr lang="en-GB" dirty="0" smtClean="0"/>
              <a:t>Patch Overview and Setup details</a:t>
            </a:r>
          </a:p>
          <a:p>
            <a:r>
              <a:rPr lang="en-GB" dirty="0">
                <a:hlinkClick r:id="rId3"/>
              </a:rPr>
              <a:t>https://</a:t>
            </a:r>
            <a:r>
              <a:rPr lang="en-GB" dirty="0" smtClean="0">
                <a:hlinkClick r:id="rId3"/>
              </a:rPr>
              <a:t>jira.fd.io/browse/VPPSB-3</a:t>
            </a:r>
            <a:endParaRPr lang="en-GB" dirty="0" smtClean="0"/>
          </a:p>
          <a:p>
            <a:endParaRPr lang="en-GB" dirty="0"/>
          </a:p>
          <a:p>
            <a:endParaRPr lang="en-US" dirty="0" smtClean="0"/>
          </a:p>
        </p:txBody>
      </p:sp>
    </p:spTree>
    <p:extLst>
      <p:ext uri="{BB962C8B-B14F-4D97-AF65-F5344CB8AC3E}">
        <p14:creationId xmlns:p14="http://schemas.microsoft.com/office/powerpoint/2010/main" val="2656348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2556C5-CE8C-6547-B838-EA80C61A4AF7}" type="slidenum">
              <a:rPr lang="en-US" smtClean="0"/>
              <a:pPr/>
              <a:t>12</a:t>
            </a:fld>
            <a:endParaRPr lang="en-US" dirty="0"/>
          </a:p>
        </p:txBody>
      </p:sp>
      <p:sp>
        <p:nvSpPr>
          <p:cNvPr id="3" name="Title 2"/>
          <p:cNvSpPr>
            <a:spLocks noGrp="1"/>
          </p:cNvSpPr>
          <p:nvPr>
            <p:ph type="title"/>
          </p:nvPr>
        </p:nvSpPr>
        <p:spPr/>
        <p:txBody>
          <a:bodyPr>
            <a:normAutofit/>
          </a:bodyPr>
          <a:lstStyle/>
          <a:p>
            <a:r>
              <a:rPr lang="en-GB" dirty="0">
                <a:solidFill>
                  <a:schemeClr val="accent5"/>
                </a:solidFill>
              </a:rPr>
              <a:t>Call To Arms </a:t>
            </a:r>
            <a:endParaRPr lang="en-US" dirty="0">
              <a:solidFill>
                <a:schemeClr val="accent5"/>
              </a:solidFill>
            </a:endParaRPr>
          </a:p>
        </p:txBody>
      </p:sp>
      <p:sp>
        <p:nvSpPr>
          <p:cNvPr id="4" name="TextBox 3"/>
          <p:cNvSpPr txBox="1"/>
          <p:nvPr/>
        </p:nvSpPr>
        <p:spPr>
          <a:xfrm>
            <a:off x="567812" y="1268361"/>
            <a:ext cx="6572128" cy="1477328"/>
          </a:xfrm>
          <a:prstGeom prst="rect">
            <a:avLst/>
          </a:prstGeom>
          <a:noFill/>
        </p:spPr>
        <p:txBody>
          <a:bodyPr wrap="square" rtlCol="0">
            <a:spAutoFit/>
          </a:bodyPr>
          <a:lstStyle/>
          <a:p>
            <a:pPr marL="285750" indent="-285750">
              <a:buFont typeface="Arial" panose="020B0604020202020204" pitchFamily="34" charset="0"/>
              <a:buChar char="•"/>
            </a:pPr>
            <a:r>
              <a:rPr lang="en-GB" dirty="0" smtClean="0"/>
              <a:t>Please review and provide feedback on the patch</a:t>
            </a:r>
          </a:p>
          <a:p>
            <a:endParaRPr lang="en-GB" dirty="0" smtClean="0"/>
          </a:p>
          <a:p>
            <a:pPr marL="285750" indent="-285750">
              <a:buFont typeface="Arial" panose="020B0604020202020204" pitchFamily="34" charset="0"/>
              <a:buChar char="•"/>
            </a:pPr>
            <a:r>
              <a:rPr lang="en-GB" dirty="0" smtClean="0"/>
              <a:t>What other contributions would the community like to see ?</a:t>
            </a:r>
            <a:endParaRPr lang="en-US" dirty="0" smtClean="0"/>
          </a:p>
          <a:p>
            <a:endParaRPr lang="en-GB" dirty="0"/>
          </a:p>
          <a:p>
            <a:endParaRPr lang="en-US" dirty="0" smtClean="0"/>
          </a:p>
        </p:txBody>
      </p:sp>
    </p:spTree>
    <p:extLst>
      <p:ext uri="{BB962C8B-B14F-4D97-AF65-F5344CB8AC3E}">
        <p14:creationId xmlns:p14="http://schemas.microsoft.com/office/powerpoint/2010/main" val="3434041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solidFill>
                  <a:schemeClr val="accent5"/>
                </a:solidFill>
              </a:rPr>
              <a:t>Back Up</a:t>
            </a:r>
          </a:p>
        </p:txBody>
      </p:sp>
      <p:sp>
        <p:nvSpPr>
          <p:cNvPr id="2" name="Slide Number Placeholder 1"/>
          <p:cNvSpPr>
            <a:spLocks noGrp="1"/>
          </p:cNvSpPr>
          <p:nvPr>
            <p:ph type="sldNum" sz="quarter" idx="4294967295"/>
          </p:nvPr>
        </p:nvSpPr>
        <p:spPr>
          <a:xfrm>
            <a:off x="7010400" y="4824413"/>
            <a:ext cx="2133600" cy="273050"/>
          </a:xfrm>
          <a:prstGeom prst="rect">
            <a:avLst/>
          </a:prstGeom>
        </p:spPr>
        <p:txBody>
          <a:bodyPr/>
          <a:lstStyle/>
          <a:p>
            <a:fld id="{EE2556C5-CE8C-6547-B838-EA80C61A4AF7}" type="slidenum">
              <a:rPr lang="en-US" smtClean="0"/>
              <a:pPr/>
              <a:t>13</a:t>
            </a:fld>
            <a:endParaRPr lang="en-US" dirty="0"/>
          </a:p>
        </p:txBody>
      </p:sp>
    </p:spTree>
    <p:extLst>
      <p:ext uri="{BB962C8B-B14F-4D97-AF65-F5344CB8AC3E}">
        <p14:creationId xmlns:p14="http://schemas.microsoft.com/office/powerpoint/2010/main" val="16830819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10400" y="4824413"/>
            <a:ext cx="2133600" cy="273050"/>
          </a:xfrm>
          <a:prstGeom prst="rect">
            <a:avLst/>
          </a:prstGeom>
        </p:spPr>
        <p:txBody>
          <a:bodyPr/>
          <a:lstStyle/>
          <a:p>
            <a:fld id="{E2C12A61-9EE8-4E45-A1FB-04158638D414}" type="slidenum">
              <a:rPr lang="en-US" smtClean="0"/>
              <a:t>14</a:t>
            </a:fld>
            <a:endParaRPr lang="en-US"/>
          </a:p>
        </p:txBody>
      </p:sp>
      <p:sp>
        <p:nvSpPr>
          <p:cNvPr id="5" name="Rectangle 4"/>
          <p:cNvSpPr/>
          <p:nvPr/>
        </p:nvSpPr>
        <p:spPr>
          <a:xfrm>
            <a:off x="1810119" y="3290365"/>
            <a:ext cx="1356851" cy="486697"/>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Eth HW</a:t>
            </a:r>
            <a:endParaRPr lang="en-US" sz="1600" dirty="0"/>
          </a:p>
        </p:txBody>
      </p:sp>
      <p:sp>
        <p:nvSpPr>
          <p:cNvPr id="6" name="Rectangle 5"/>
          <p:cNvSpPr/>
          <p:nvPr/>
        </p:nvSpPr>
        <p:spPr>
          <a:xfrm>
            <a:off x="5251409" y="3290365"/>
            <a:ext cx="1194619" cy="486697"/>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QAT HW</a:t>
            </a:r>
            <a:endParaRPr lang="en-US" sz="1600" dirty="0"/>
          </a:p>
        </p:txBody>
      </p:sp>
      <p:sp>
        <p:nvSpPr>
          <p:cNvPr id="7" name="Rectangle 6"/>
          <p:cNvSpPr/>
          <p:nvPr/>
        </p:nvSpPr>
        <p:spPr>
          <a:xfrm>
            <a:off x="1810119" y="2428813"/>
            <a:ext cx="1356851" cy="486697"/>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err="1"/>
              <a:t>e</a:t>
            </a:r>
            <a:r>
              <a:rPr lang="en-US" sz="1600" dirty="0" err="1" smtClean="0"/>
              <a:t>thdev</a:t>
            </a:r>
            <a:r>
              <a:rPr lang="en-US" sz="1600" dirty="0" smtClean="0"/>
              <a:t> PMD</a:t>
            </a:r>
            <a:endParaRPr lang="en-US" sz="1600" dirty="0"/>
          </a:p>
        </p:txBody>
      </p:sp>
      <p:sp>
        <p:nvSpPr>
          <p:cNvPr id="8" name="Rectangle 7"/>
          <p:cNvSpPr/>
          <p:nvPr/>
        </p:nvSpPr>
        <p:spPr>
          <a:xfrm>
            <a:off x="5251408" y="2433727"/>
            <a:ext cx="1194619" cy="486697"/>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QAT PMD</a:t>
            </a:r>
            <a:endParaRPr lang="en-US" dirty="0"/>
          </a:p>
        </p:txBody>
      </p:sp>
      <p:sp>
        <p:nvSpPr>
          <p:cNvPr id="9" name="Rectangle 8"/>
          <p:cNvSpPr/>
          <p:nvPr/>
        </p:nvSpPr>
        <p:spPr>
          <a:xfrm>
            <a:off x="3818357" y="2428813"/>
            <a:ext cx="1194619" cy="486697"/>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AES-NI PMD</a:t>
            </a:r>
            <a:endParaRPr lang="en-US" sz="1600" dirty="0"/>
          </a:p>
        </p:txBody>
      </p:sp>
      <p:sp>
        <p:nvSpPr>
          <p:cNvPr id="10" name="Rectangle 9"/>
          <p:cNvSpPr/>
          <p:nvPr/>
        </p:nvSpPr>
        <p:spPr>
          <a:xfrm>
            <a:off x="1810119" y="1567261"/>
            <a:ext cx="1356851" cy="486697"/>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err="1"/>
              <a:t>EthDev</a:t>
            </a:r>
            <a:r>
              <a:rPr lang="en-US" sz="1600" dirty="0"/>
              <a:t> API</a:t>
            </a:r>
          </a:p>
        </p:txBody>
      </p:sp>
      <p:sp>
        <p:nvSpPr>
          <p:cNvPr id="11" name="Rectangle 10"/>
          <p:cNvSpPr/>
          <p:nvPr/>
        </p:nvSpPr>
        <p:spPr>
          <a:xfrm>
            <a:off x="3818356" y="1567260"/>
            <a:ext cx="2627671" cy="486697"/>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err="1" smtClean="0"/>
              <a:t>CryptoDev</a:t>
            </a:r>
            <a:r>
              <a:rPr lang="en-US" sz="1600" dirty="0" smtClean="0"/>
              <a:t> API</a:t>
            </a:r>
            <a:endParaRPr lang="en-US" sz="1600" dirty="0"/>
          </a:p>
        </p:txBody>
      </p:sp>
      <p:sp>
        <p:nvSpPr>
          <p:cNvPr id="12" name="Rectangle 11"/>
          <p:cNvSpPr/>
          <p:nvPr/>
        </p:nvSpPr>
        <p:spPr>
          <a:xfrm>
            <a:off x="1810119" y="700793"/>
            <a:ext cx="4635908" cy="486697"/>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VPP</a:t>
            </a:r>
            <a:endParaRPr lang="en-US" dirty="0"/>
          </a:p>
        </p:txBody>
      </p:sp>
      <p:sp>
        <p:nvSpPr>
          <p:cNvPr id="13" name="Rectangle 12"/>
          <p:cNvSpPr/>
          <p:nvPr/>
        </p:nvSpPr>
        <p:spPr>
          <a:xfrm>
            <a:off x="1810119" y="1328825"/>
            <a:ext cx="4635908" cy="23966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DPDK</a:t>
            </a:r>
            <a:endParaRPr lang="en-US" sz="1600" dirty="0"/>
          </a:p>
        </p:txBody>
      </p:sp>
      <p:cxnSp>
        <p:nvCxnSpPr>
          <p:cNvPr id="15" name="Straight Arrow Connector 14"/>
          <p:cNvCxnSpPr>
            <a:stCxn id="12" idx="2"/>
            <a:endCxn id="13" idx="0"/>
          </p:cNvCxnSpPr>
          <p:nvPr/>
        </p:nvCxnSpPr>
        <p:spPr>
          <a:xfrm>
            <a:off x="4128073" y="1187490"/>
            <a:ext cx="0" cy="141335"/>
          </a:xfrm>
          <a:prstGeom prst="straightConnector1">
            <a:avLst/>
          </a:prstGeom>
          <a:ln>
            <a:solidFill>
              <a:schemeClr val="accent3">
                <a:lumMod val="40000"/>
                <a:lumOff val="60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endCxn id="7" idx="0"/>
          </p:cNvCxnSpPr>
          <p:nvPr/>
        </p:nvCxnSpPr>
        <p:spPr>
          <a:xfrm>
            <a:off x="2488544" y="2053957"/>
            <a:ext cx="1" cy="374856"/>
          </a:xfrm>
          <a:prstGeom prst="straightConnector1">
            <a:avLst/>
          </a:prstGeom>
          <a:ln>
            <a:solidFill>
              <a:schemeClr val="accent3">
                <a:lumMod val="40000"/>
                <a:lumOff val="60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2488543" y="2924113"/>
            <a:ext cx="1" cy="374856"/>
          </a:xfrm>
          <a:prstGeom prst="straightConnector1">
            <a:avLst/>
          </a:prstGeom>
          <a:ln>
            <a:solidFill>
              <a:schemeClr val="accent3">
                <a:lumMod val="40000"/>
                <a:lumOff val="60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4415666" y="2068705"/>
            <a:ext cx="1" cy="374856"/>
          </a:xfrm>
          <a:prstGeom prst="straightConnector1">
            <a:avLst/>
          </a:prstGeom>
          <a:ln>
            <a:solidFill>
              <a:schemeClr val="accent3">
                <a:lumMod val="40000"/>
                <a:lumOff val="60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5848716" y="2049042"/>
            <a:ext cx="1" cy="374856"/>
          </a:xfrm>
          <a:prstGeom prst="straightConnector1">
            <a:avLst/>
          </a:prstGeom>
          <a:ln>
            <a:solidFill>
              <a:schemeClr val="accent3">
                <a:lumMod val="40000"/>
                <a:lumOff val="60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5853629" y="2904455"/>
            <a:ext cx="1" cy="374856"/>
          </a:xfrm>
          <a:prstGeom prst="straightConnector1">
            <a:avLst/>
          </a:prstGeom>
          <a:ln>
            <a:solidFill>
              <a:schemeClr val="accent3">
                <a:lumMod val="40000"/>
                <a:lumOff val="60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7389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12"/>
          </p:nvPr>
        </p:nvSpPr>
        <p:spPr>
          <a:xfrm>
            <a:off x="7010400" y="4824413"/>
            <a:ext cx="2133600" cy="273050"/>
          </a:xfrm>
          <a:prstGeom prst="rect">
            <a:avLst/>
          </a:prstGeom>
        </p:spPr>
        <p:txBody>
          <a:bodyPr/>
          <a:lstStyle/>
          <a:p>
            <a:fld id="{EE2556C5-CE8C-6547-B838-EA80C61A4AF7}" type="slidenum">
              <a:rPr lang="en-US" smtClean="0"/>
              <a:pPr/>
              <a:t>15</a:t>
            </a:fld>
            <a:endParaRPr lang="en-US" dirty="0"/>
          </a:p>
        </p:txBody>
      </p:sp>
      <p:sp>
        <p:nvSpPr>
          <p:cNvPr id="2" name="Title 1"/>
          <p:cNvSpPr>
            <a:spLocks noGrp="1"/>
          </p:cNvSpPr>
          <p:nvPr>
            <p:ph type="title"/>
          </p:nvPr>
        </p:nvSpPr>
        <p:spPr/>
        <p:txBody>
          <a:bodyPr>
            <a:normAutofit/>
          </a:bodyPr>
          <a:lstStyle/>
          <a:p>
            <a:r>
              <a:rPr lang="en-GB" dirty="0">
                <a:solidFill>
                  <a:schemeClr val="accent5"/>
                </a:solidFill>
              </a:rPr>
              <a:t>DPDK </a:t>
            </a:r>
            <a:r>
              <a:rPr lang="en-GB" dirty="0" smtClean="0">
                <a:solidFill>
                  <a:schemeClr val="accent5"/>
                </a:solidFill>
              </a:rPr>
              <a:t>Crypto </a:t>
            </a:r>
            <a:r>
              <a:rPr lang="en-GB" dirty="0">
                <a:solidFill>
                  <a:schemeClr val="accent5"/>
                </a:solidFill>
              </a:rPr>
              <a:t>PMDs</a:t>
            </a:r>
          </a:p>
        </p:txBody>
      </p:sp>
      <p:sp>
        <p:nvSpPr>
          <p:cNvPr id="3" name="Content Placeholder 2"/>
          <p:cNvSpPr>
            <a:spLocks noGrp="1"/>
          </p:cNvSpPr>
          <p:nvPr>
            <p:ph idx="4294967295"/>
          </p:nvPr>
        </p:nvSpPr>
        <p:spPr>
          <a:xfrm>
            <a:off x="775018" y="1122998"/>
            <a:ext cx="8170862" cy="3386137"/>
          </a:xfrm>
        </p:spPr>
        <p:txBody>
          <a:bodyPr/>
          <a:lstStyle/>
          <a:p>
            <a:pPr marL="571500" indent="-571500">
              <a:buFont typeface="Arial" panose="020B0604020202020204" pitchFamily="34" charset="0"/>
              <a:buChar char="•"/>
            </a:pPr>
            <a:r>
              <a:rPr lang="en-GB" sz="1800" dirty="0" smtClean="0">
                <a:solidFill>
                  <a:schemeClr val="tx1"/>
                </a:solidFill>
              </a:rPr>
              <a:t>QAT (</a:t>
            </a:r>
            <a:r>
              <a:rPr lang="en-GB" sz="1800" dirty="0" err="1" smtClean="0">
                <a:solidFill>
                  <a:schemeClr val="tx1"/>
                </a:solidFill>
              </a:rPr>
              <a:t>hw</a:t>
            </a:r>
            <a:r>
              <a:rPr lang="en-GB" sz="1800" dirty="0" smtClean="0">
                <a:solidFill>
                  <a:schemeClr val="tx1"/>
                </a:solidFill>
              </a:rPr>
              <a:t>)</a:t>
            </a:r>
          </a:p>
          <a:p>
            <a:pPr marL="571500" indent="-571500">
              <a:buFont typeface="Arial" panose="020B0604020202020204" pitchFamily="34" charset="0"/>
              <a:buChar char="•"/>
            </a:pPr>
            <a:r>
              <a:rPr lang="en-GB" sz="1800" dirty="0" smtClean="0">
                <a:solidFill>
                  <a:schemeClr val="tx1"/>
                </a:solidFill>
              </a:rPr>
              <a:t>AESNI multi-buffer (</a:t>
            </a:r>
            <a:r>
              <a:rPr lang="en-GB" sz="1800" dirty="0" err="1" smtClean="0">
                <a:solidFill>
                  <a:schemeClr val="tx1"/>
                </a:solidFill>
              </a:rPr>
              <a:t>sw</a:t>
            </a:r>
            <a:r>
              <a:rPr lang="en-GB" sz="1800" dirty="0" smtClean="0">
                <a:solidFill>
                  <a:schemeClr val="tx1"/>
                </a:solidFill>
              </a:rPr>
              <a:t>)</a:t>
            </a:r>
          </a:p>
          <a:p>
            <a:pPr marL="571500" indent="-571500">
              <a:buFont typeface="Arial" panose="020B0604020202020204" pitchFamily="34" charset="0"/>
              <a:buChar char="•"/>
            </a:pPr>
            <a:r>
              <a:rPr lang="en-GB" sz="1800" dirty="0" smtClean="0">
                <a:solidFill>
                  <a:schemeClr val="tx1"/>
                </a:solidFill>
              </a:rPr>
              <a:t>AESNI GCM  (</a:t>
            </a:r>
            <a:r>
              <a:rPr lang="en-GB" sz="1800" dirty="0" err="1" smtClean="0">
                <a:solidFill>
                  <a:schemeClr val="tx1"/>
                </a:solidFill>
              </a:rPr>
              <a:t>sw</a:t>
            </a:r>
            <a:r>
              <a:rPr lang="en-GB" sz="1800" dirty="0" smtClean="0">
                <a:solidFill>
                  <a:schemeClr val="tx1"/>
                </a:solidFill>
              </a:rPr>
              <a:t>)</a:t>
            </a:r>
          </a:p>
          <a:p>
            <a:pPr marL="571500" indent="-571500">
              <a:buFont typeface="Arial" panose="020B0604020202020204" pitchFamily="34" charset="0"/>
              <a:buChar char="•"/>
            </a:pPr>
            <a:r>
              <a:rPr lang="en-GB" sz="1800" dirty="0" smtClean="0">
                <a:solidFill>
                  <a:schemeClr val="tx1"/>
                </a:solidFill>
              </a:rPr>
              <a:t>NULL (</a:t>
            </a:r>
            <a:r>
              <a:rPr lang="en-GB" sz="1800" dirty="0" err="1" smtClean="0">
                <a:solidFill>
                  <a:schemeClr val="tx1"/>
                </a:solidFill>
              </a:rPr>
              <a:t>sw</a:t>
            </a:r>
            <a:r>
              <a:rPr lang="en-GB" sz="1800" dirty="0" smtClean="0">
                <a:solidFill>
                  <a:schemeClr val="tx1"/>
                </a:solidFill>
              </a:rPr>
              <a:t>)</a:t>
            </a:r>
          </a:p>
          <a:p>
            <a:pPr marL="571500" indent="-571500">
              <a:buFont typeface="Arial" panose="020B0604020202020204" pitchFamily="34" charset="0"/>
              <a:buChar char="•"/>
            </a:pPr>
            <a:r>
              <a:rPr lang="en-GB" sz="1800" dirty="0" smtClean="0">
                <a:solidFill>
                  <a:schemeClr val="tx1"/>
                </a:solidFill>
              </a:rPr>
              <a:t>Snow3G (</a:t>
            </a:r>
            <a:r>
              <a:rPr lang="en-GB" sz="1800" dirty="0" err="1" smtClean="0">
                <a:solidFill>
                  <a:schemeClr val="tx1"/>
                </a:solidFill>
              </a:rPr>
              <a:t>sw</a:t>
            </a:r>
            <a:r>
              <a:rPr lang="en-GB" sz="1800" dirty="0" smtClean="0">
                <a:solidFill>
                  <a:schemeClr val="tx1"/>
                </a:solidFill>
              </a:rPr>
              <a:t>)</a:t>
            </a:r>
          </a:p>
          <a:p>
            <a:pPr marL="571500" indent="-571500">
              <a:buFont typeface="Arial" panose="020B0604020202020204" pitchFamily="34" charset="0"/>
              <a:buChar char="•"/>
            </a:pPr>
            <a:endParaRPr lang="en-GB" sz="1800" dirty="0">
              <a:solidFill>
                <a:schemeClr val="tx1"/>
              </a:solidFill>
            </a:endParaRPr>
          </a:p>
          <a:p>
            <a:pPr marL="0" indent="0"/>
            <a:r>
              <a:rPr lang="en-GB" sz="1600" dirty="0" smtClean="0">
                <a:solidFill>
                  <a:schemeClr val="tx1"/>
                </a:solidFill>
              </a:rPr>
              <a:t>Each PMD supports the full </a:t>
            </a:r>
            <a:r>
              <a:rPr lang="en-GB" sz="1600" dirty="0" err="1" smtClean="0">
                <a:solidFill>
                  <a:schemeClr val="tx1"/>
                </a:solidFill>
              </a:rPr>
              <a:t>cryptodev</a:t>
            </a:r>
            <a:r>
              <a:rPr lang="en-GB" sz="1600" dirty="0" smtClean="0">
                <a:solidFill>
                  <a:schemeClr val="tx1"/>
                </a:solidFill>
              </a:rPr>
              <a:t> API, but may only support a subset of all the possible algorithms/modes.</a:t>
            </a:r>
            <a:endParaRPr lang="en-GB" sz="1600" dirty="0">
              <a:solidFill>
                <a:schemeClr val="tx1"/>
              </a:solidFill>
            </a:endParaRPr>
          </a:p>
        </p:txBody>
      </p:sp>
    </p:spTree>
    <p:extLst>
      <p:ext uri="{BB962C8B-B14F-4D97-AF65-F5344CB8AC3E}">
        <p14:creationId xmlns:p14="http://schemas.microsoft.com/office/powerpoint/2010/main" val="12766372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12"/>
          </p:nvPr>
        </p:nvSpPr>
        <p:spPr>
          <a:xfrm>
            <a:off x="7010400" y="4824413"/>
            <a:ext cx="2133600" cy="273050"/>
          </a:xfrm>
          <a:prstGeom prst="rect">
            <a:avLst/>
          </a:prstGeom>
        </p:spPr>
        <p:txBody>
          <a:bodyPr/>
          <a:lstStyle/>
          <a:p>
            <a:fld id="{EE2556C5-CE8C-6547-B838-EA80C61A4AF7}" type="slidenum">
              <a:rPr lang="en-US" smtClean="0"/>
              <a:pPr/>
              <a:t>16</a:t>
            </a:fld>
            <a:endParaRPr lang="en-US" dirty="0"/>
          </a:p>
        </p:txBody>
      </p:sp>
      <p:sp>
        <p:nvSpPr>
          <p:cNvPr id="2" name="Title 1"/>
          <p:cNvSpPr>
            <a:spLocks noGrp="1"/>
          </p:cNvSpPr>
          <p:nvPr>
            <p:ph type="title"/>
          </p:nvPr>
        </p:nvSpPr>
        <p:spPr/>
        <p:txBody>
          <a:bodyPr>
            <a:normAutofit/>
          </a:bodyPr>
          <a:lstStyle/>
          <a:p>
            <a:r>
              <a:rPr lang="en-GB" dirty="0">
                <a:solidFill>
                  <a:schemeClr val="accent5"/>
                </a:solidFill>
              </a:rPr>
              <a:t>DPDK Crypto Software PMDs</a:t>
            </a:r>
          </a:p>
        </p:txBody>
      </p:sp>
      <p:sp>
        <p:nvSpPr>
          <p:cNvPr id="3" name="Content Placeholder 2"/>
          <p:cNvSpPr>
            <a:spLocks noGrp="1"/>
          </p:cNvSpPr>
          <p:nvPr>
            <p:ph idx="4294967295"/>
          </p:nvPr>
        </p:nvSpPr>
        <p:spPr>
          <a:xfrm>
            <a:off x="455613" y="1244918"/>
            <a:ext cx="7886700" cy="3033712"/>
          </a:xfrm>
        </p:spPr>
        <p:txBody>
          <a:bodyPr/>
          <a:lstStyle/>
          <a:p>
            <a:pPr marL="285750" indent="-285750">
              <a:buFont typeface="Arial" panose="020B0604020202020204" pitchFamily="34" charset="0"/>
              <a:buChar char="•"/>
            </a:pPr>
            <a:r>
              <a:rPr lang="en-GB" sz="1600" dirty="0" err="1" smtClean="0">
                <a:solidFill>
                  <a:schemeClr val="tx1"/>
                </a:solidFill>
              </a:rPr>
              <a:t>aesni_mb</a:t>
            </a:r>
            <a:r>
              <a:rPr lang="en-GB" sz="1600" dirty="0" smtClean="0">
                <a:solidFill>
                  <a:schemeClr val="tx1"/>
                </a:solidFill>
              </a:rPr>
              <a:t> – uses the intel multi-buffer library to provide symmetric crypto operations in SW, utilising the AES-NI CPU instruction set.</a:t>
            </a:r>
          </a:p>
          <a:p>
            <a:pPr marL="285750" indent="-285750">
              <a:buFont typeface="Arial" panose="020B0604020202020204" pitchFamily="34" charset="0"/>
              <a:buChar char="•"/>
            </a:pPr>
            <a:r>
              <a:rPr lang="en-GB" sz="1600" dirty="0">
                <a:solidFill>
                  <a:schemeClr val="tx1"/>
                </a:solidFill>
              </a:rPr>
              <a:t>	</a:t>
            </a:r>
            <a:r>
              <a:rPr lang="en-GB" sz="1600" dirty="0" smtClean="0">
                <a:solidFill>
                  <a:schemeClr val="tx1"/>
                </a:solidFill>
              </a:rPr>
              <a:t>	See http</a:t>
            </a:r>
            <a:r>
              <a:rPr lang="en-GB" sz="1600" dirty="0">
                <a:solidFill>
                  <a:schemeClr val="tx1"/>
                </a:solidFill>
              </a:rPr>
              <a:t>://dpdk.org/doc/guides/cryptodevs/aesni_mb.html</a:t>
            </a:r>
            <a:endParaRPr lang="en-GB" sz="1600" dirty="0" smtClean="0">
              <a:solidFill>
                <a:schemeClr val="tx1"/>
              </a:solidFill>
            </a:endParaRPr>
          </a:p>
          <a:p>
            <a:pPr marL="285750" indent="-285750">
              <a:buFont typeface="Arial" panose="020B0604020202020204" pitchFamily="34" charset="0"/>
              <a:buChar char="•"/>
            </a:pPr>
            <a:r>
              <a:rPr lang="en-GB" sz="1600" dirty="0" err="1">
                <a:solidFill>
                  <a:schemeClr val="tx1"/>
                </a:solidFill>
              </a:rPr>
              <a:t>a</a:t>
            </a:r>
            <a:r>
              <a:rPr lang="en-GB" sz="1600" dirty="0" err="1" smtClean="0">
                <a:solidFill>
                  <a:schemeClr val="tx1"/>
                </a:solidFill>
              </a:rPr>
              <a:t>esni_gcm</a:t>
            </a:r>
            <a:r>
              <a:rPr lang="en-GB" sz="1600" dirty="0" smtClean="0">
                <a:solidFill>
                  <a:schemeClr val="tx1"/>
                </a:solidFill>
              </a:rPr>
              <a:t> – provides AES GCM operations in software. Also depends on the </a:t>
            </a:r>
            <a:r>
              <a:rPr lang="en-GB" sz="1600" dirty="0" err="1" smtClean="0">
                <a:solidFill>
                  <a:schemeClr val="tx1"/>
                </a:solidFill>
              </a:rPr>
              <a:t>mb</a:t>
            </a:r>
            <a:r>
              <a:rPr lang="en-GB" sz="1600" dirty="0" smtClean="0">
                <a:solidFill>
                  <a:schemeClr val="tx1"/>
                </a:solidFill>
              </a:rPr>
              <a:t> lib.</a:t>
            </a:r>
          </a:p>
          <a:p>
            <a:pPr marL="285750" indent="-285750">
              <a:buFont typeface="Arial" panose="020B0604020202020204" pitchFamily="34" charset="0"/>
              <a:buChar char="•"/>
            </a:pPr>
            <a:r>
              <a:rPr lang="en-GB" sz="1600" dirty="0" smtClean="0">
                <a:solidFill>
                  <a:schemeClr val="tx1"/>
                </a:solidFill>
              </a:rPr>
              <a:t>null – provides  a pass-through service (for debug)</a:t>
            </a:r>
          </a:p>
          <a:p>
            <a:pPr marL="285750" indent="-285750">
              <a:buFont typeface="Arial" panose="020B0604020202020204" pitchFamily="34" charset="0"/>
              <a:buChar char="•"/>
            </a:pPr>
            <a:r>
              <a:rPr lang="en-GB" sz="1600" dirty="0" smtClean="0">
                <a:solidFill>
                  <a:schemeClr val="tx1"/>
                </a:solidFill>
              </a:rPr>
              <a:t>Snow3G – uses the intel Snow3G </a:t>
            </a:r>
            <a:r>
              <a:rPr lang="en-GB" sz="1600" dirty="0" err="1" smtClean="0">
                <a:solidFill>
                  <a:schemeClr val="tx1"/>
                </a:solidFill>
              </a:rPr>
              <a:t>libsso</a:t>
            </a:r>
            <a:r>
              <a:rPr lang="en-GB" sz="1600" dirty="0" smtClean="0">
                <a:solidFill>
                  <a:schemeClr val="tx1"/>
                </a:solidFill>
              </a:rPr>
              <a:t> library to provide Snow3G cipher and </a:t>
            </a:r>
            <a:r>
              <a:rPr lang="en-GB" sz="1600" dirty="0" err="1" smtClean="0">
                <a:solidFill>
                  <a:schemeClr val="tx1"/>
                </a:solidFill>
              </a:rPr>
              <a:t>auth</a:t>
            </a:r>
            <a:r>
              <a:rPr lang="en-GB" sz="1600" dirty="0" smtClean="0">
                <a:solidFill>
                  <a:schemeClr val="tx1"/>
                </a:solidFill>
              </a:rPr>
              <a:t> operations for wireless applications.</a:t>
            </a:r>
          </a:p>
          <a:p>
            <a:pPr marL="285750" indent="-285750">
              <a:buFont typeface="Arial" panose="020B0604020202020204" pitchFamily="34" charset="0"/>
              <a:buChar char="•"/>
            </a:pPr>
            <a:r>
              <a:rPr lang="en-GB" sz="1600" dirty="0">
                <a:solidFill>
                  <a:schemeClr val="tx1"/>
                </a:solidFill>
              </a:rPr>
              <a:t>	</a:t>
            </a:r>
            <a:r>
              <a:rPr lang="en-GB" sz="1600" dirty="0" smtClean="0">
                <a:solidFill>
                  <a:schemeClr val="tx1"/>
                </a:solidFill>
              </a:rPr>
              <a:t>	See </a:t>
            </a:r>
            <a:r>
              <a:rPr lang="en-GB" sz="1600" dirty="0">
                <a:solidFill>
                  <a:schemeClr val="tx1"/>
                </a:solidFill>
              </a:rPr>
              <a:t>http://</a:t>
            </a:r>
            <a:r>
              <a:rPr lang="en-GB" sz="1600" dirty="0" smtClean="0">
                <a:solidFill>
                  <a:schemeClr val="tx1"/>
                </a:solidFill>
              </a:rPr>
              <a:t>dpdk.org/doc/guides/cryptodevs/snow3g.html</a:t>
            </a:r>
          </a:p>
          <a:p>
            <a:pPr marL="571500" indent="-571500">
              <a:buFont typeface="Arial" panose="020B0604020202020204" pitchFamily="34" charset="0"/>
              <a:buChar char="•"/>
            </a:pPr>
            <a:endParaRPr lang="en-GB" sz="2400" dirty="0">
              <a:solidFill>
                <a:schemeClr val="accent2">
                  <a:lumMod val="75000"/>
                </a:schemeClr>
              </a:solidFill>
            </a:endParaRPr>
          </a:p>
        </p:txBody>
      </p:sp>
    </p:spTree>
    <p:extLst>
      <p:ext uri="{BB962C8B-B14F-4D97-AF65-F5344CB8AC3E}">
        <p14:creationId xmlns:p14="http://schemas.microsoft.com/office/powerpoint/2010/main" val="20460983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12"/>
          </p:nvPr>
        </p:nvSpPr>
        <p:spPr>
          <a:xfrm>
            <a:off x="7010400" y="4824413"/>
            <a:ext cx="2133600" cy="273050"/>
          </a:xfrm>
          <a:prstGeom prst="rect">
            <a:avLst/>
          </a:prstGeom>
        </p:spPr>
        <p:txBody>
          <a:bodyPr/>
          <a:lstStyle/>
          <a:p>
            <a:fld id="{EE2556C5-CE8C-6547-B838-EA80C61A4AF7}" type="slidenum">
              <a:rPr lang="en-US" smtClean="0"/>
              <a:pPr/>
              <a:t>17</a:t>
            </a:fld>
            <a:endParaRPr lang="en-US" dirty="0"/>
          </a:p>
        </p:txBody>
      </p:sp>
      <p:sp>
        <p:nvSpPr>
          <p:cNvPr id="2" name="Title 1"/>
          <p:cNvSpPr>
            <a:spLocks noGrp="1"/>
          </p:cNvSpPr>
          <p:nvPr>
            <p:ph type="title" idx="4294967295"/>
          </p:nvPr>
        </p:nvSpPr>
        <p:spPr>
          <a:xfrm>
            <a:off x="655320" y="285750"/>
            <a:ext cx="8229600" cy="742950"/>
          </a:xfrm>
        </p:spPr>
        <p:txBody>
          <a:bodyPr>
            <a:normAutofit/>
          </a:bodyPr>
          <a:lstStyle/>
          <a:p>
            <a:r>
              <a:rPr lang="en-GB" b="0" dirty="0">
                <a:solidFill>
                  <a:schemeClr val="accent5"/>
                </a:solidFill>
                <a:latin typeface="Intel Clear"/>
                <a:cs typeface="Intel Clear"/>
              </a:rPr>
              <a:t>DPDK Crypto APIs</a:t>
            </a:r>
            <a:endParaRPr lang="en-US" b="0" dirty="0">
              <a:solidFill>
                <a:schemeClr val="accent5"/>
              </a:solidFill>
              <a:latin typeface="Intel Clear"/>
              <a:cs typeface="Intel Clear"/>
            </a:endParaRPr>
          </a:p>
        </p:txBody>
      </p:sp>
      <p:sp>
        <p:nvSpPr>
          <p:cNvPr id="3" name="Content Placeholder 2"/>
          <p:cNvSpPr>
            <a:spLocks noGrp="1"/>
          </p:cNvSpPr>
          <p:nvPr>
            <p:ph idx="4294967295"/>
          </p:nvPr>
        </p:nvSpPr>
        <p:spPr>
          <a:xfrm>
            <a:off x="822960" y="1028700"/>
            <a:ext cx="8229600" cy="3413125"/>
          </a:xfrm>
        </p:spPr>
        <p:txBody>
          <a:bodyPr anchor="t">
            <a:normAutofit/>
          </a:bodyPr>
          <a:lstStyle/>
          <a:p>
            <a:pPr lvl="1"/>
            <a:endParaRPr lang="en-US" dirty="0"/>
          </a:p>
          <a:p>
            <a:pPr lvl="1"/>
            <a:r>
              <a:rPr lang="en-US" sz="1600" dirty="0">
                <a:solidFill>
                  <a:schemeClr val="tx1"/>
                </a:solidFill>
              </a:rPr>
              <a:t>Crypto Device </a:t>
            </a:r>
            <a:r>
              <a:rPr lang="en-US" sz="1600" dirty="0" smtClean="0">
                <a:solidFill>
                  <a:schemeClr val="tx1"/>
                </a:solidFill>
              </a:rPr>
              <a:t>Management APIs</a:t>
            </a:r>
          </a:p>
          <a:p>
            <a:pPr lvl="1"/>
            <a:r>
              <a:rPr lang="en-US" sz="1600" dirty="0">
                <a:solidFill>
                  <a:schemeClr val="tx1"/>
                </a:solidFill>
              </a:rPr>
              <a:t>Crypto S</a:t>
            </a:r>
            <a:r>
              <a:rPr lang="en-US" sz="1600" dirty="0" smtClean="0">
                <a:solidFill>
                  <a:schemeClr val="tx1"/>
                </a:solidFill>
              </a:rPr>
              <a:t>tats and Capabilities APIs</a:t>
            </a:r>
            <a:endParaRPr lang="en-US" sz="1600" dirty="0">
              <a:solidFill>
                <a:schemeClr val="tx1"/>
              </a:solidFill>
            </a:endParaRPr>
          </a:p>
          <a:p>
            <a:pPr lvl="1"/>
            <a:r>
              <a:rPr lang="en-US" sz="1600" dirty="0" smtClean="0">
                <a:solidFill>
                  <a:schemeClr val="tx1"/>
                </a:solidFill>
              </a:rPr>
              <a:t>Symmetric Cipher / Hash Algorithm Definitions</a:t>
            </a:r>
          </a:p>
          <a:p>
            <a:pPr lvl="1"/>
            <a:r>
              <a:rPr lang="en-US" sz="1600" dirty="0" smtClean="0">
                <a:solidFill>
                  <a:schemeClr val="tx1"/>
                </a:solidFill>
              </a:rPr>
              <a:t>Session </a:t>
            </a:r>
            <a:r>
              <a:rPr lang="en-US" sz="1600" dirty="0">
                <a:solidFill>
                  <a:schemeClr val="tx1"/>
                </a:solidFill>
              </a:rPr>
              <a:t>Management APIs</a:t>
            </a:r>
          </a:p>
          <a:p>
            <a:pPr lvl="1"/>
            <a:r>
              <a:rPr lang="en-US" sz="1600" dirty="0" smtClean="0">
                <a:solidFill>
                  <a:schemeClr val="tx1"/>
                </a:solidFill>
              </a:rPr>
              <a:t>Operation </a:t>
            </a:r>
            <a:r>
              <a:rPr lang="en-US" sz="1600" dirty="0">
                <a:solidFill>
                  <a:schemeClr val="tx1"/>
                </a:solidFill>
              </a:rPr>
              <a:t>Management APIs</a:t>
            </a:r>
          </a:p>
          <a:p>
            <a:pPr lvl="1"/>
            <a:r>
              <a:rPr lang="en-US" sz="1600" dirty="0" smtClean="0">
                <a:solidFill>
                  <a:schemeClr val="tx1"/>
                </a:solidFill>
              </a:rPr>
              <a:t>Burst APIs</a:t>
            </a:r>
          </a:p>
        </p:txBody>
      </p:sp>
    </p:spTree>
    <p:extLst>
      <p:ext uri="{BB962C8B-B14F-4D97-AF65-F5344CB8AC3E}">
        <p14:creationId xmlns:p14="http://schemas.microsoft.com/office/powerpoint/2010/main" val="25344474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p:cNvSpPr>
            <a:spLocks noGrp="1"/>
          </p:cNvSpPr>
          <p:nvPr>
            <p:ph type="sldNum" sz="quarter" idx="12"/>
          </p:nvPr>
        </p:nvSpPr>
        <p:spPr>
          <a:xfrm>
            <a:off x="7010400" y="4824413"/>
            <a:ext cx="2133600" cy="273050"/>
          </a:xfrm>
          <a:prstGeom prst="rect">
            <a:avLst/>
          </a:prstGeom>
        </p:spPr>
        <p:txBody>
          <a:bodyPr/>
          <a:lstStyle/>
          <a:p>
            <a:fld id="{EE2556C5-CE8C-6547-B838-EA80C61A4AF7}" type="slidenum">
              <a:rPr lang="en-US" smtClean="0"/>
              <a:pPr/>
              <a:t>18</a:t>
            </a:fld>
            <a:endParaRPr lang="en-US" dirty="0"/>
          </a:p>
        </p:txBody>
      </p:sp>
      <p:sp>
        <p:nvSpPr>
          <p:cNvPr id="2" name="Title 1"/>
          <p:cNvSpPr>
            <a:spLocks noGrp="1"/>
          </p:cNvSpPr>
          <p:nvPr>
            <p:ph type="title"/>
          </p:nvPr>
        </p:nvSpPr>
        <p:spPr>
          <a:xfrm>
            <a:off x="579469" y="133033"/>
            <a:ext cx="8229600" cy="868680"/>
          </a:xfrm>
        </p:spPr>
        <p:txBody>
          <a:bodyPr>
            <a:normAutofit/>
          </a:bodyPr>
          <a:lstStyle/>
          <a:p>
            <a:r>
              <a:rPr lang="en-GB" b="0" dirty="0">
                <a:solidFill>
                  <a:schemeClr val="accent5"/>
                </a:solidFill>
              </a:rPr>
              <a:t>DPDK Crypto APIs - </a:t>
            </a:r>
            <a:r>
              <a:rPr lang="en-US" b="0" dirty="0">
                <a:solidFill>
                  <a:schemeClr val="accent5"/>
                </a:solidFill>
              </a:rPr>
              <a:t>Burst</a:t>
            </a:r>
          </a:p>
        </p:txBody>
      </p:sp>
      <p:sp>
        <p:nvSpPr>
          <p:cNvPr id="3" name="Content Placeholder 2"/>
          <p:cNvSpPr>
            <a:spLocks noGrp="1"/>
          </p:cNvSpPr>
          <p:nvPr>
            <p:ph idx="4294967295"/>
          </p:nvPr>
        </p:nvSpPr>
        <p:spPr>
          <a:xfrm>
            <a:off x="369847" y="1001713"/>
            <a:ext cx="7343775" cy="1098550"/>
          </a:xfrm>
        </p:spPr>
        <p:style>
          <a:lnRef idx="1">
            <a:schemeClr val="dk1"/>
          </a:lnRef>
          <a:fillRef idx="2">
            <a:schemeClr val="dk1"/>
          </a:fillRef>
          <a:effectRef idx="1">
            <a:schemeClr val="dk1"/>
          </a:effectRef>
          <a:fontRef idx="minor">
            <a:schemeClr val="dk1"/>
          </a:fontRef>
        </p:style>
        <p:txBody>
          <a:bodyPr wrap="square">
            <a:spAutoFit/>
          </a:bodyPr>
          <a:lstStyle/>
          <a:p>
            <a:pPr eaLnBrk="0" hangingPunct="0">
              <a:spcBef>
                <a:spcPct val="0"/>
              </a:spcBef>
            </a:pPr>
            <a:endParaRPr lang="en-US" sz="1100" dirty="0" smtClean="0">
              <a:solidFill>
                <a:schemeClr val="dk1"/>
              </a:solidFill>
              <a:latin typeface="Courier New" panose="02070309020205020404" pitchFamily="49" charset="0"/>
              <a:ea typeface="Calibri" panose="020F0502020204030204" pitchFamily="34" charset="0"/>
              <a:cs typeface="Times New Roman" panose="02020603050405020304" pitchFamily="18" charset="0"/>
            </a:endParaRPr>
          </a:p>
          <a:p>
            <a:pPr eaLnBrk="0" hangingPunct="0">
              <a:spcBef>
                <a:spcPct val="0"/>
              </a:spcBef>
            </a:pPr>
            <a:r>
              <a:rPr lang="en-US" sz="1100" dirty="0" smtClean="0">
                <a:solidFill>
                  <a:schemeClr val="dk1"/>
                </a:solidFill>
                <a:latin typeface="Courier New" panose="02070309020205020404" pitchFamily="49" charset="0"/>
                <a:ea typeface="Calibri" panose="020F0502020204030204" pitchFamily="34" charset="0"/>
                <a:cs typeface="Times New Roman" panose="02020603050405020304" pitchFamily="18" charset="0"/>
              </a:rPr>
              <a:t>uint16_t </a:t>
            </a:r>
            <a:r>
              <a:rPr lang="en-US" sz="1100" b="1" dirty="0" err="1">
                <a:solidFill>
                  <a:schemeClr val="dk1"/>
                </a:solidFill>
                <a:latin typeface="Courier New" panose="02070309020205020404" pitchFamily="49" charset="0"/>
                <a:ea typeface="Calibri" panose="020F0502020204030204" pitchFamily="34" charset="0"/>
                <a:cs typeface="Times New Roman" panose="02020603050405020304" pitchFamily="18" charset="0"/>
              </a:rPr>
              <a:t>rte_cryptodev_enqueue_burst</a:t>
            </a:r>
            <a:r>
              <a:rPr lang="en-US" sz="1100" dirty="0">
                <a:solidFill>
                  <a:schemeClr val="dk1"/>
                </a:solidFill>
                <a:latin typeface="Courier New" panose="02070309020205020404" pitchFamily="49" charset="0"/>
                <a:ea typeface="Calibri" panose="020F0502020204030204" pitchFamily="34" charset="0"/>
                <a:cs typeface="Times New Roman" panose="02020603050405020304" pitchFamily="18" charset="0"/>
              </a:rPr>
              <a:t>(uint8_t </a:t>
            </a:r>
            <a:r>
              <a:rPr lang="en-US" sz="1100" dirty="0" err="1">
                <a:solidFill>
                  <a:schemeClr val="dk1"/>
                </a:solidFill>
                <a:latin typeface="Courier New" panose="02070309020205020404" pitchFamily="49" charset="0"/>
                <a:ea typeface="Calibri" panose="020F0502020204030204" pitchFamily="34" charset="0"/>
                <a:cs typeface="Times New Roman" panose="02020603050405020304" pitchFamily="18" charset="0"/>
              </a:rPr>
              <a:t>dev_id</a:t>
            </a:r>
            <a:r>
              <a:rPr lang="en-US" sz="1100" dirty="0">
                <a:solidFill>
                  <a:schemeClr val="dk1"/>
                </a:solidFill>
                <a:latin typeface="Courier New" panose="02070309020205020404" pitchFamily="49" charset="0"/>
                <a:ea typeface="Calibri" panose="020F0502020204030204" pitchFamily="34" charset="0"/>
                <a:cs typeface="Times New Roman" panose="02020603050405020304" pitchFamily="18" charset="0"/>
              </a:rPr>
              <a:t>, uint16_t </a:t>
            </a:r>
            <a:r>
              <a:rPr lang="en-US" sz="1100" dirty="0" err="1">
                <a:solidFill>
                  <a:schemeClr val="dk1"/>
                </a:solidFill>
                <a:latin typeface="Courier New" panose="02070309020205020404" pitchFamily="49" charset="0"/>
                <a:ea typeface="Calibri" panose="020F0502020204030204" pitchFamily="34" charset="0"/>
                <a:cs typeface="Times New Roman" panose="02020603050405020304" pitchFamily="18" charset="0"/>
              </a:rPr>
              <a:t>qp_id</a:t>
            </a:r>
            <a:r>
              <a:rPr lang="en-US" sz="1100" dirty="0">
                <a:solidFill>
                  <a:schemeClr val="dk1"/>
                </a:solidFill>
                <a:latin typeface="Courier New" panose="02070309020205020404" pitchFamily="49" charset="0"/>
                <a:ea typeface="Calibri" panose="020F0502020204030204" pitchFamily="34" charset="0"/>
                <a:cs typeface="Times New Roman" panose="02020603050405020304" pitchFamily="18" charset="0"/>
              </a:rPr>
              <a:t>, </a:t>
            </a:r>
          </a:p>
          <a:p>
            <a:pPr eaLnBrk="0" hangingPunct="0">
              <a:spcBef>
                <a:spcPct val="0"/>
              </a:spcBef>
            </a:pPr>
            <a:r>
              <a:rPr lang="en-US" sz="1100" dirty="0" err="1">
                <a:solidFill>
                  <a:schemeClr val="dk1"/>
                </a:solidFill>
                <a:latin typeface="Courier New" panose="02070309020205020404" pitchFamily="49" charset="0"/>
                <a:ea typeface="Calibri" panose="020F0502020204030204" pitchFamily="34" charset="0"/>
                <a:cs typeface="Times New Roman" panose="02020603050405020304" pitchFamily="18" charset="0"/>
              </a:rPr>
              <a:t>struct</a:t>
            </a:r>
            <a:r>
              <a:rPr lang="en-US" sz="1100" dirty="0">
                <a:solidFill>
                  <a:schemeClr val="dk1"/>
                </a:solidFill>
                <a:latin typeface="Courier New" panose="02070309020205020404" pitchFamily="49" charset="0"/>
                <a:ea typeface="Calibri" panose="020F0502020204030204" pitchFamily="34" charset="0"/>
                <a:cs typeface="Times New Roman" panose="02020603050405020304" pitchFamily="18" charset="0"/>
              </a:rPr>
              <a:t> </a:t>
            </a:r>
            <a:r>
              <a:rPr lang="en-US" sz="1100" dirty="0" err="1">
                <a:solidFill>
                  <a:schemeClr val="dk1"/>
                </a:solidFill>
                <a:latin typeface="Courier New" panose="02070309020205020404" pitchFamily="49" charset="0"/>
                <a:ea typeface="Calibri" panose="020F0502020204030204" pitchFamily="34" charset="0"/>
                <a:cs typeface="Times New Roman" panose="02020603050405020304" pitchFamily="18" charset="0"/>
              </a:rPr>
              <a:t>rte_crypto_op</a:t>
            </a:r>
            <a:r>
              <a:rPr lang="en-US" sz="1100" dirty="0">
                <a:solidFill>
                  <a:schemeClr val="dk1"/>
                </a:solidFill>
                <a:latin typeface="Courier New" panose="02070309020205020404" pitchFamily="49" charset="0"/>
                <a:ea typeface="Calibri" panose="020F0502020204030204" pitchFamily="34" charset="0"/>
                <a:cs typeface="Times New Roman" panose="02020603050405020304" pitchFamily="18" charset="0"/>
              </a:rPr>
              <a:t> **ops, uint16_t </a:t>
            </a:r>
            <a:r>
              <a:rPr lang="en-US" sz="1100" dirty="0" err="1">
                <a:solidFill>
                  <a:schemeClr val="dk1"/>
                </a:solidFill>
                <a:latin typeface="Courier New" panose="02070309020205020404" pitchFamily="49" charset="0"/>
                <a:ea typeface="Calibri" panose="020F0502020204030204" pitchFamily="34" charset="0"/>
                <a:cs typeface="Times New Roman" panose="02020603050405020304" pitchFamily="18" charset="0"/>
              </a:rPr>
              <a:t>nb_bufs</a:t>
            </a:r>
            <a:r>
              <a:rPr lang="en-US" sz="1100" dirty="0">
                <a:solidFill>
                  <a:schemeClr val="dk1"/>
                </a:solidFill>
                <a:latin typeface="Courier New" panose="02070309020205020404" pitchFamily="49" charset="0"/>
                <a:ea typeface="Calibri" panose="020F0502020204030204" pitchFamily="34" charset="0"/>
                <a:cs typeface="Times New Roman" panose="02020603050405020304" pitchFamily="18" charset="0"/>
              </a:rPr>
              <a:t>);</a:t>
            </a:r>
          </a:p>
          <a:p>
            <a:pPr eaLnBrk="0" hangingPunct="0">
              <a:spcBef>
                <a:spcPct val="0"/>
              </a:spcBef>
            </a:pPr>
            <a:r>
              <a:rPr lang="en-US" sz="1100" dirty="0">
                <a:solidFill>
                  <a:schemeClr val="dk1"/>
                </a:solidFill>
                <a:latin typeface="Courier New" panose="02070309020205020404" pitchFamily="49" charset="0"/>
                <a:ea typeface="Calibri" panose="020F0502020204030204" pitchFamily="34" charset="0"/>
                <a:cs typeface="Times New Roman" panose="02020603050405020304" pitchFamily="18" charset="0"/>
              </a:rPr>
              <a:t> </a:t>
            </a:r>
          </a:p>
          <a:p>
            <a:pPr eaLnBrk="0" hangingPunct="0">
              <a:spcBef>
                <a:spcPct val="0"/>
              </a:spcBef>
            </a:pPr>
            <a:r>
              <a:rPr lang="en-US" sz="1100" dirty="0">
                <a:solidFill>
                  <a:schemeClr val="dk1"/>
                </a:solidFill>
                <a:latin typeface="Courier New" panose="02070309020205020404" pitchFamily="49" charset="0"/>
                <a:ea typeface="Calibri" panose="020F0502020204030204" pitchFamily="34" charset="0"/>
                <a:cs typeface="Times New Roman" panose="02020603050405020304" pitchFamily="18" charset="0"/>
              </a:rPr>
              <a:t>uint16_t </a:t>
            </a:r>
            <a:r>
              <a:rPr lang="en-US" sz="1100" b="1" dirty="0" err="1">
                <a:solidFill>
                  <a:schemeClr val="dk1"/>
                </a:solidFill>
                <a:latin typeface="Courier New" panose="02070309020205020404" pitchFamily="49" charset="0"/>
                <a:ea typeface="Calibri" panose="020F0502020204030204" pitchFamily="34" charset="0"/>
                <a:cs typeface="Times New Roman" panose="02020603050405020304" pitchFamily="18" charset="0"/>
              </a:rPr>
              <a:t>rte_cryptodev_dequeue_brust</a:t>
            </a:r>
            <a:r>
              <a:rPr lang="en-US" sz="1100" dirty="0">
                <a:solidFill>
                  <a:schemeClr val="dk1"/>
                </a:solidFill>
                <a:latin typeface="Courier New" panose="02070309020205020404" pitchFamily="49" charset="0"/>
                <a:ea typeface="Calibri" panose="020F0502020204030204" pitchFamily="34" charset="0"/>
                <a:cs typeface="Times New Roman" panose="02020603050405020304" pitchFamily="18" charset="0"/>
              </a:rPr>
              <a:t>(uint8_t </a:t>
            </a:r>
            <a:r>
              <a:rPr lang="en-US" sz="1100" dirty="0" err="1">
                <a:solidFill>
                  <a:schemeClr val="dk1"/>
                </a:solidFill>
                <a:latin typeface="Courier New" panose="02070309020205020404" pitchFamily="49" charset="0"/>
                <a:ea typeface="Calibri" panose="020F0502020204030204" pitchFamily="34" charset="0"/>
                <a:cs typeface="Times New Roman" panose="02020603050405020304" pitchFamily="18" charset="0"/>
              </a:rPr>
              <a:t>dev_id</a:t>
            </a:r>
            <a:r>
              <a:rPr lang="en-US" sz="1100" dirty="0">
                <a:solidFill>
                  <a:schemeClr val="dk1"/>
                </a:solidFill>
                <a:latin typeface="Courier New" panose="02070309020205020404" pitchFamily="49" charset="0"/>
                <a:ea typeface="Calibri" panose="020F0502020204030204" pitchFamily="34" charset="0"/>
                <a:cs typeface="Times New Roman" panose="02020603050405020304" pitchFamily="18" charset="0"/>
              </a:rPr>
              <a:t>, uint16_t </a:t>
            </a:r>
            <a:r>
              <a:rPr lang="en-US" sz="1100" dirty="0" err="1">
                <a:solidFill>
                  <a:schemeClr val="dk1"/>
                </a:solidFill>
                <a:latin typeface="Courier New" panose="02070309020205020404" pitchFamily="49" charset="0"/>
                <a:ea typeface="Calibri" panose="020F0502020204030204" pitchFamily="34" charset="0"/>
                <a:cs typeface="Times New Roman" panose="02020603050405020304" pitchFamily="18" charset="0"/>
              </a:rPr>
              <a:t>qp_id</a:t>
            </a:r>
            <a:r>
              <a:rPr lang="en-US" sz="1100" dirty="0">
                <a:solidFill>
                  <a:schemeClr val="dk1"/>
                </a:solidFill>
                <a:latin typeface="Courier New" panose="02070309020205020404" pitchFamily="49" charset="0"/>
                <a:ea typeface="Calibri" panose="020F0502020204030204" pitchFamily="34" charset="0"/>
                <a:cs typeface="Times New Roman" panose="02020603050405020304" pitchFamily="18" charset="0"/>
              </a:rPr>
              <a:t>, </a:t>
            </a:r>
          </a:p>
          <a:p>
            <a:pPr eaLnBrk="0" hangingPunct="0">
              <a:spcBef>
                <a:spcPct val="0"/>
              </a:spcBef>
            </a:pPr>
            <a:r>
              <a:rPr lang="en-US" sz="1100" dirty="0" err="1">
                <a:solidFill>
                  <a:schemeClr val="dk1"/>
                </a:solidFill>
                <a:latin typeface="Courier New" panose="02070309020205020404" pitchFamily="49" charset="0"/>
                <a:ea typeface="Calibri" panose="020F0502020204030204" pitchFamily="34" charset="0"/>
                <a:cs typeface="Times New Roman" panose="02020603050405020304" pitchFamily="18" charset="0"/>
              </a:rPr>
              <a:t>struct</a:t>
            </a:r>
            <a:r>
              <a:rPr lang="en-US" sz="1100" dirty="0">
                <a:solidFill>
                  <a:schemeClr val="dk1"/>
                </a:solidFill>
                <a:latin typeface="Courier New" panose="02070309020205020404" pitchFamily="49" charset="0"/>
                <a:ea typeface="Calibri" panose="020F0502020204030204" pitchFamily="34" charset="0"/>
                <a:cs typeface="Times New Roman" panose="02020603050405020304" pitchFamily="18" charset="0"/>
              </a:rPr>
              <a:t> </a:t>
            </a:r>
            <a:r>
              <a:rPr lang="en-US" sz="1100" dirty="0" err="1">
                <a:solidFill>
                  <a:schemeClr val="dk1"/>
                </a:solidFill>
                <a:latin typeface="Courier New" panose="02070309020205020404" pitchFamily="49" charset="0"/>
                <a:ea typeface="Calibri" panose="020F0502020204030204" pitchFamily="34" charset="0"/>
                <a:cs typeface="Times New Roman" panose="02020603050405020304" pitchFamily="18" charset="0"/>
              </a:rPr>
              <a:t>rte_crypto_op</a:t>
            </a:r>
            <a:r>
              <a:rPr lang="en-US" sz="1100" dirty="0">
                <a:solidFill>
                  <a:schemeClr val="dk1"/>
                </a:solidFill>
                <a:latin typeface="Courier New" panose="02070309020205020404" pitchFamily="49" charset="0"/>
                <a:ea typeface="Calibri" panose="020F0502020204030204" pitchFamily="34" charset="0"/>
                <a:cs typeface="Times New Roman" panose="02020603050405020304" pitchFamily="18" charset="0"/>
              </a:rPr>
              <a:t> **ops, uint16_t </a:t>
            </a:r>
            <a:r>
              <a:rPr lang="en-US" sz="1100" dirty="0" err="1">
                <a:solidFill>
                  <a:schemeClr val="dk1"/>
                </a:solidFill>
                <a:latin typeface="Courier New" panose="02070309020205020404" pitchFamily="49" charset="0"/>
                <a:ea typeface="Calibri" panose="020F0502020204030204" pitchFamily="34" charset="0"/>
                <a:cs typeface="Times New Roman" panose="02020603050405020304" pitchFamily="18" charset="0"/>
              </a:rPr>
              <a:t>nb_bufs</a:t>
            </a:r>
            <a:r>
              <a:rPr lang="en-US" sz="1100" dirty="0">
                <a:solidFill>
                  <a:schemeClr val="dk1"/>
                </a:solidFill>
                <a:latin typeface="Courier New" panose="02070309020205020404" pitchFamily="49" charset="0"/>
                <a:ea typeface="Calibri" panose="020F0502020204030204" pitchFamily="34" charset="0"/>
                <a:cs typeface="Times New Roman" panose="02020603050405020304" pitchFamily="18" charset="0"/>
              </a:rPr>
              <a:t>);</a:t>
            </a:r>
          </a:p>
          <a:p>
            <a:pPr marL="457200" lvl="1" eaLnBrk="0" hangingPunct="0">
              <a:spcBef>
                <a:spcPct val="0"/>
              </a:spcBef>
            </a:pPr>
            <a:endParaRPr lang="en-US" dirty="0">
              <a:solidFill>
                <a:schemeClr val="dk1"/>
              </a:solidFill>
              <a:latin typeface="+mn-lt"/>
              <a:ea typeface="+mn-ea"/>
              <a:cs typeface="+mn-cs"/>
            </a:endParaRPr>
          </a:p>
        </p:txBody>
      </p:sp>
      <p:sp>
        <p:nvSpPr>
          <p:cNvPr id="6" name="Content Placeholder 2"/>
          <p:cNvSpPr txBox="1">
            <a:spLocks/>
          </p:cNvSpPr>
          <p:nvPr/>
        </p:nvSpPr>
        <p:spPr>
          <a:xfrm>
            <a:off x="239218" y="2472489"/>
            <a:ext cx="8167047" cy="1382853"/>
          </a:xfrm>
          <a:prstGeom prst="rect">
            <a:avLst/>
          </a:prstGeom>
        </p:spPr>
        <p:txBody>
          <a:bodyPr vert="horz" lIns="0" tIns="0" rIns="0" bIns="0" rtlCol="0" anchor="t" anchorCtr="0">
            <a:normAutofit lnSpcReduction="10000"/>
          </a:bodyPr>
          <a:lstStyle>
            <a:lvl1pPr marL="173038" indent="-173038" algn="l" defTabSz="457200" rtl="0" eaLnBrk="1" latinLnBrk="0" hangingPunct="1">
              <a:lnSpc>
                <a:spcPct val="90000"/>
              </a:lnSpc>
              <a:spcBef>
                <a:spcPts val="1200"/>
              </a:spcBef>
              <a:spcAft>
                <a:spcPts val="0"/>
              </a:spcAft>
              <a:buFont typeface="Arial"/>
              <a:buNone/>
              <a:defRPr sz="4400" b="0" kern="1200" baseline="0">
                <a:solidFill>
                  <a:schemeClr val="accent2"/>
                </a:solidFill>
                <a:latin typeface="Intel Clear Light" panose="020B0404020203020204" pitchFamily="34" charset="0"/>
                <a:ea typeface="+mn-ea"/>
                <a:cs typeface="Intel Clear Light" panose="020B0404020203020204" pitchFamily="34" charset="0"/>
              </a:defRPr>
            </a:lvl1pPr>
            <a:lvl2pPr marL="400050" indent="-225425" algn="l" defTabSz="457200" rtl="0" eaLnBrk="1" latinLnBrk="0" hangingPunct="1">
              <a:spcBef>
                <a:spcPts val="800"/>
              </a:spcBef>
              <a:buFont typeface="Lucida Grande"/>
              <a:buChar char="−"/>
              <a:defRPr sz="1200" kern="1200" baseline="0">
                <a:solidFill>
                  <a:schemeClr val="tx2"/>
                </a:solidFill>
                <a:latin typeface="Intel Clear" panose="020B0604020203020204" pitchFamily="34" charset="0"/>
                <a:ea typeface="+mn-ea"/>
                <a:cs typeface="Intel Clear" panose="020B0604020203020204" pitchFamily="34" charset="0"/>
              </a:defRPr>
            </a:lvl2pPr>
            <a:lvl3pPr marL="685800" indent="-228600" algn="l" defTabSz="457200" rtl="0" eaLnBrk="1" latinLnBrk="0" hangingPunct="1">
              <a:spcBef>
                <a:spcPts val="400"/>
              </a:spcBef>
              <a:buFont typeface="Wingdings" charset="2"/>
              <a:buChar char="§"/>
              <a:defRPr sz="1100" kern="1200">
                <a:solidFill>
                  <a:schemeClr val="tx2"/>
                </a:solidFill>
                <a:latin typeface="Intel Clear" panose="020B0604020203020204" pitchFamily="34" charset="0"/>
                <a:ea typeface="+mn-ea"/>
                <a:cs typeface="Intel Clear" panose="020B0604020203020204" pitchFamily="34" charset="0"/>
              </a:defRPr>
            </a:lvl3pPr>
            <a:lvl4pPr marL="969963" indent="-228600" algn="l" defTabSz="457200" rtl="0" eaLnBrk="1" latinLnBrk="0" hangingPunct="1">
              <a:spcBef>
                <a:spcPts val="200"/>
              </a:spcBef>
              <a:buFont typeface="Arial"/>
              <a:buChar char="–"/>
              <a:defRPr sz="1050" kern="1200">
                <a:solidFill>
                  <a:schemeClr val="tx2"/>
                </a:solidFill>
                <a:latin typeface="Intel Clear" panose="020B0604020203020204" pitchFamily="34" charset="0"/>
                <a:ea typeface="+mn-ea"/>
                <a:cs typeface="Intel Clear" panose="020B0604020203020204" pitchFamily="34" charset="0"/>
              </a:defRPr>
            </a:lvl4pPr>
            <a:lvl5pPr marL="1319213" indent="-228600" algn="l" defTabSz="457200" rtl="0" eaLnBrk="1" latinLnBrk="0" hangingPunct="1">
              <a:spcBef>
                <a:spcPct val="20000"/>
              </a:spcBef>
              <a:buFont typeface="Arial"/>
              <a:buChar char="»"/>
              <a:defRPr sz="1000" kern="1200">
                <a:solidFill>
                  <a:schemeClr val="tx2"/>
                </a:solidFill>
                <a:latin typeface="Intel Clear" panose="020B0604020203020204" pitchFamily="34" charset="0"/>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1400" dirty="0" smtClean="0">
                <a:solidFill>
                  <a:schemeClr val="tx1"/>
                </a:solidFill>
              </a:rPr>
              <a:t>The </a:t>
            </a:r>
            <a:r>
              <a:rPr lang="en-US" sz="1400" dirty="0" err="1" smtClean="0">
                <a:solidFill>
                  <a:schemeClr val="tx1"/>
                </a:solidFill>
              </a:rPr>
              <a:t>enqueue</a:t>
            </a:r>
            <a:r>
              <a:rPr lang="en-US" sz="1400" dirty="0" smtClean="0">
                <a:solidFill>
                  <a:schemeClr val="tx1"/>
                </a:solidFill>
              </a:rPr>
              <a:t> burst function will expect that each </a:t>
            </a:r>
            <a:r>
              <a:rPr lang="en-US" sz="1400" b="1" dirty="0" err="1" smtClean="0">
                <a:solidFill>
                  <a:schemeClr val="tx1"/>
                </a:solidFill>
              </a:rPr>
              <a:t>rte_crypto_op</a:t>
            </a:r>
            <a:r>
              <a:rPr lang="en-US" sz="1400" dirty="0" smtClean="0">
                <a:solidFill>
                  <a:schemeClr val="tx1"/>
                </a:solidFill>
              </a:rPr>
              <a:t> in the burst has a valid crypto operation data.</a:t>
            </a:r>
          </a:p>
          <a:p>
            <a:pPr lvl="1"/>
            <a:endParaRPr lang="en-US" sz="1400" dirty="0" smtClean="0">
              <a:solidFill>
                <a:schemeClr val="tx1"/>
              </a:solidFill>
            </a:endParaRPr>
          </a:p>
          <a:p>
            <a:pPr lvl="1"/>
            <a:r>
              <a:rPr lang="en-GB" sz="1400" dirty="0" smtClean="0">
                <a:solidFill>
                  <a:schemeClr val="tx1"/>
                </a:solidFill>
              </a:rPr>
              <a:t>Burst </a:t>
            </a:r>
            <a:r>
              <a:rPr lang="en-GB" sz="1400" dirty="0" err="1" smtClean="0">
                <a:solidFill>
                  <a:schemeClr val="tx1"/>
                </a:solidFill>
              </a:rPr>
              <a:t>dequeue</a:t>
            </a:r>
            <a:r>
              <a:rPr lang="en-GB" sz="1400" dirty="0" smtClean="0">
                <a:solidFill>
                  <a:schemeClr val="tx1"/>
                </a:solidFill>
              </a:rPr>
              <a:t> function will flag </a:t>
            </a:r>
            <a:r>
              <a:rPr lang="en-US" sz="1400" b="1" dirty="0" err="1">
                <a:solidFill>
                  <a:schemeClr val="tx1"/>
                </a:solidFill>
              </a:rPr>
              <a:t>rte_crypto_op</a:t>
            </a:r>
            <a:r>
              <a:rPr lang="en-GB" sz="1400" dirty="0" smtClean="0">
                <a:solidFill>
                  <a:schemeClr val="tx1"/>
                </a:solidFill>
              </a:rPr>
              <a:t> which have </a:t>
            </a:r>
            <a:r>
              <a:rPr lang="en-GB" sz="1400" u="sng" dirty="0" smtClean="0">
                <a:solidFill>
                  <a:schemeClr val="tx1"/>
                </a:solidFill>
              </a:rPr>
              <a:t>failed </a:t>
            </a:r>
            <a:r>
              <a:rPr lang="en-GB" sz="1400" dirty="0" smtClean="0">
                <a:solidFill>
                  <a:schemeClr val="tx1"/>
                </a:solidFill>
              </a:rPr>
              <a:t>to be processed correctly (for example, incorrect digest) with an appropriate flag set, so that no packets can be dropped silently within the cryptodev.</a:t>
            </a:r>
          </a:p>
        </p:txBody>
      </p:sp>
    </p:spTree>
    <p:extLst>
      <p:ext uri="{BB962C8B-B14F-4D97-AF65-F5344CB8AC3E}">
        <p14:creationId xmlns:p14="http://schemas.microsoft.com/office/powerpoint/2010/main" val="30634374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1"/>
          <p:cNvSpPr>
            <a:spLocks noGrp="1"/>
          </p:cNvSpPr>
          <p:nvPr>
            <p:ph type="sldNum" sz="quarter" idx="12"/>
          </p:nvPr>
        </p:nvSpPr>
        <p:spPr>
          <a:xfrm>
            <a:off x="7010400" y="4824413"/>
            <a:ext cx="2133600" cy="273050"/>
          </a:xfrm>
          <a:prstGeom prst="rect">
            <a:avLst/>
          </a:prstGeom>
        </p:spPr>
        <p:txBody>
          <a:bodyPr/>
          <a:lstStyle/>
          <a:p>
            <a:fld id="{EE2556C5-CE8C-6547-B838-EA80C61A4AF7}" type="slidenum">
              <a:rPr lang="en-US" smtClean="0"/>
              <a:pPr/>
              <a:t>19</a:t>
            </a:fld>
            <a:endParaRPr lang="en-US" dirty="0"/>
          </a:p>
        </p:txBody>
      </p:sp>
      <p:sp>
        <p:nvSpPr>
          <p:cNvPr id="2" name="Title 1"/>
          <p:cNvSpPr>
            <a:spLocks noGrp="1"/>
          </p:cNvSpPr>
          <p:nvPr>
            <p:ph type="title"/>
          </p:nvPr>
        </p:nvSpPr>
        <p:spPr>
          <a:xfrm>
            <a:off x="455618" y="35303"/>
            <a:ext cx="8229600" cy="868680"/>
          </a:xfrm>
        </p:spPr>
        <p:txBody>
          <a:bodyPr>
            <a:normAutofit/>
          </a:bodyPr>
          <a:lstStyle/>
          <a:p>
            <a:r>
              <a:rPr lang="en-GB" dirty="0">
                <a:solidFill>
                  <a:schemeClr val="accent5"/>
                </a:solidFill>
              </a:rPr>
              <a:t>DPDK Crypto APIs - Session Management</a:t>
            </a:r>
            <a:endParaRPr lang="en-US" dirty="0">
              <a:solidFill>
                <a:schemeClr val="accent5"/>
              </a:solidFill>
            </a:endParaRPr>
          </a:p>
        </p:txBody>
      </p:sp>
      <p:sp>
        <p:nvSpPr>
          <p:cNvPr id="3" name="Content Placeholder 2"/>
          <p:cNvSpPr>
            <a:spLocks noGrp="1"/>
          </p:cNvSpPr>
          <p:nvPr>
            <p:ph idx="4294967295"/>
          </p:nvPr>
        </p:nvSpPr>
        <p:spPr>
          <a:xfrm>
            <a:off x="0" y="2509838"/>
            <a:ext cx="4197350" cy="1997075"/>
          </a:xfrm>
        </p:spPr>
        <p:txBody>
          <a:bodyPr anchor="t">
            <a:normAutofit/>
          </a:bodyPr>
          <a:lstStyle/>
          <a:p>
            <a:r>
              <a:rPr lang="en-US" sz="800" dirty="0" err="1">
                <a:solidFill>
                  <a:schemeClr val="tx1"/>
                </a:solidFill>
                <a:latin typeface="Courier New" panose="02070309020205020404" pitchFamily="49" charset="0"/>
                <a:ea typeface="Calibri" panose="020F0502020204030204" pitchFamily="34" charset="0"/>
                <a:cs typeface="Times New Roman" panose="02020603050405020304" pitchFamily="18" charset="0"/>
              </a:rPr>
              <a:t>struct</a:t>
            </a:r>
            <a:r>
              <a:rPr lang="en-US" sz="800" dirty="0">
                <a:solidFill>
                  <a:schemeClr val="tx1"/>
                </a:solidFill>
                <a:latin typeface="Courier New" panose="02070309020205020404" pitchFamily="49" charset="0"/>
                <a:ea typeface="Calibri" panose="020F0502020204030204" pitchFamily="34" charset="0"/>
                <a:cs typeface="Times New Roman" panose="02020603050405020304" pitchFamily="18" charset="0"/>
              </a:rPr>
              <a:t> </a:t>
            </a:r>
            <a:r>
              <a:rPr lang="en-US" sz="800" dirty="0" err="1">
                <a:solidFill>
                  <a:schemeClr val="tx1"/>
                </a:solidFill>
                <a:latin typeface="Courier New" panose="02070309020205020404" pitchFamily="49" charset="0"/>
                <a:ea typeface="Calibri" panose="020F0502020204030204" pitchFamily="34" charset="0"/>
                <a:cs typeface="Times New Roman" panose="02020603050405020304" pitchFamily="18" charset="0"/>
              </a:rPr>
              <a:t>rte_cryptodev_session</a:t>
            </a:r>
            <a:r>
              <a:rPr lang="en-US" sz="800" dirty="0">
                <a:solidFill>
                  <a:schemeClr val="tx1"/>
                </a:solidFill>
                <a:latin typeface="Courier New" panose="02070309020205020404" pitchFamily="49" charset="0"/>
                <a:ea typeface="Calibri" panose="020F0502020204030204" pitchFamily="34" charset="0"/>
                <a:cs typeface="Times New Roman" panose="02020603050405020304" pitchFamily="18" charset="0"/>
              </a:rPr>
              <a:t> </a:t>
            </a:r>
            <a:r>
              <a:rPr lang="en-US" sz="800" dirty="0" smtClean="0">
                <a:solidFill>
                  <a:schemeClr val="tx1"/>
                </a:solidFill>
                <a:latin typeface="Courier New" panose="02070309020205020404" pitchFamily="49" charset="0"/>
                <a:ea typeface="Calibri" panose="020F0502020204030204" pitchFamily="34" charset="0"/>
                <a:cs typeface="Times New Roman" panose="02020603050405020304" pitchFamily="18" charset="0"/>
              </a:rPr>
              <a:t>*</a:t>
            </a:r>
            <a:r>
              <a:rPr lang="en-US" sz="800" b="1" dirty="0" err="1" smtClean="0">
                <a:solidFill>
                  <a:schemeClr val="tx1"/>
                </a:solidFill>
                <a:latin typeface="Courier New" panose="02070309020205020404" pitchFamily="49" charset="0"/>
                <a:ea typeface="Calibri" panose="020F0502020204030204" pitchFamily="34" charset="0"/>
                <a:cs typeface="Times New Roman" panose="02020603050405020304" pitchFamily="18" charset="0"/>
              </a:rPr>
              <a:t>rte_cryptodev_session_create</a:t>
            </a:r>
            <a:r>
              <a:rPr lang="en-US" sz="800" dirty="0" smtClean="0">
                <a:solidFill>
                  <a:schemeClr val="tx1"/>
                </a:solidFill>
                <a:latin typeface="Courier New" panose="02070309020205020404" pitchFamily="49" charset="0"/>
                <a:ea typeface="Calibri" panose="020F0502020204030204" pitchFamily="34" charset="0"/>
                <a:cs typeface="Times New Roman" panose="02020603050405020304" pitchFamily="18" charset="0"/>
              </a:rPr>
              <a:t>(uint8_t </a:t>
            </a:r>
            <a:r>
              <a:rPr lang="en-US" sz="800" dirty="0" err="1" smtClean="0">
                <a:solidFill>
                  <a:schemeClr val="tx1"/>
                </a:solidFill>
                <a:latin typeface="Courier New" panose="02070309020205020404" pitchFamily="49" charset="0"/>
                <a:ea typeface="Calibri" panose="020F0502020204030204" pitchFamily="34" charset="0"/>
                <a:cs typeface="Times New Roman" panose="02020603050405020304" pitchFamily="18" charset="0"/>
              </a:rPr>
              <a:t>dev_id</a:t>
            </a:r>
            <a:r>
              <a:rPr lang="en-US" sz="800" dirty="0" smtClean="0">
                <a:solidFill>
                  <a:schemeClr val="tx1"/>
                </a:solidFill>
                <a:latin typeface="Courier New" panose="02070309020205020404" pitchFamily="49" charset="0"/>
                <a:ea typeface="Calibri" panose="020F0502020204030204" pitchFamily="34" charset="0"/>
                <a:cs typeface="Times New Roman" panose="02020603050405020304" pitchFamily="18" charset="0"/>
              </a:rPr>
              <a:t>, </a:t>
            </a:r>
            <a:r>
              <a:rPr lang="en-US" sz="800" dirty="0" err="1" smtClean="0">
                <a:solidFill>
                  <a:schemeClr val="tx1"/>
                </a:solidFill>
                <a:latin typeface="Courier New" panose="02070309020205020404" pitchFamily="49" charset="0"/>
                <a:ea typeface="Calibri" panose="020F0502020204030204" pitchFamily="34" charset="0"/>
                <a:cs typeface="Times New Roman" panose="02020603050405020304" pitchFamily="18" charset="0"/>
              </a:rPr>
              <a:t>struct</a:t>
            </a:r>
            <a:r>
              <a:rPr lang="en-US" sz="800" dirty="0" smtClean="0">
                <a:solidFill>
                  <a:schemeClr val="tx1"/>
                </a:solidFill>
                <a:latin typeface="Courier New" panose="02070309020205020404" pitchFamily="49" charset="0"/>
                <a:ea typeface="Calibri" panose="020F0502020204030204" pitchFamily="34" charset="0"/>
                <a:cs typeface="Times New Roman" panose="02020603050405020304" pitchFamily="18" charset="0"/>
              </a:rPr>
              <a:t> </a:t>
            </a:r>
            <a:r>
              <a:rPr lang="en-US" sz="800" dirty="0" err="1">
                <a:solidFill>
                  <a:schemeClr val="tx1"/>
                </a:solidFill>
                <a:latin typeface="Courier New" panose="02070309020205020404" pitchFamily="49" charset="0"/>
                <a:ea typeface="Calibri" panose="020F0502020204030204" pitchFamily="34" charset="0"/>
                <a:cs typeface="Times New Roman" panose="02020603050405020304" pitchFamily="18" charset="0"/>
              </a:rPr>
              <a:t>rte_crypto_xform</a:t>
            </a:r>
            <a:r>
              <a:rPr lang="en-US" sz="800" dirty="0">
                <a:solidFill>
                  <a:schemeClr val="tx1"/>
                </a:solidFill>
                <a:latin typeface="Courier New" panose="02070309020205020404" pitchFamily="49" charset="0"/>
                <a:ea typeface="Calibri" panose="020F0502020204030204" pitchFamily="34" charset="0"/>
                <a:cs typeface="Times New Roman" panose="02020603050405020304" pitchFamily="18" charset="0"/>
              </a:rPr>
              <a:t> *</a:t>
            </a:r>
            <a:r>
              <a:rPr lang="en-US" sz="800" dirty="0" err="1">
                <a:solidFill>
                  <a:schemeClr val="tx1"/>
                </a:solidFill>
                <a:latin typeface="Courier New" panose="02070309020205020404" pitchFamily="49" charset="0"/>
                <a:ea typeface="Calibri" panose="020F0502020204030204" pitchFamily="34" charset="0"/>
                <a:cs typeface="Times New Roman" panose="02020603050405020304" pitchFamily="18" charset="0"/>
              </a:rPr>
              <a:t>xform</a:t>
            </a:r>
            <a:r>
              <a:rPr lang="en-US" sz="800" dirty="0" smtClean="0">
                <a:solidFill>
                  <a:schemeClr val="tx1"/>
                </a:solidFill>
                <a:latin typeface="Courier New" panose="02070309020205020404" pitchFamily="49" charset="0"/>
                <a:ea typeface="Calibri" panose="020F0502020204030204" pitchFamily="34" charset="0"/>
                <a:cs typeface="Times New Roman" panose="02020603050405020304" pitchFamily="18" charset="0"/>
              </a:rPr>
              <a:t>);</a:t>
            </a:r>
          </a:p>
          <a:p>
            <a:r>
              <a:rPr lang="en-US" sz="800" dirty="0" smtClean="0">
                <a:solidFill>
                  <a:schemeClr val="tx1"/>
                </a:solidFill>
                <a:latin typeface="Courier New" panose="02070309020205020404" pitchFamily="49" charset="0"/>
                <a:ea typeface="Calibri" panose="020F0502020204030204" pitchFamily="34" charset="0"/>
                <a:cs typeface="Times New Roman" panose="02020603050405020304" pitchFamily="18" charset="0"/>
              </a:rPr>
              <a:t>void</a:t>
            </a:r>
            <a:r>
              <a:rPr lang="en-IE" sz="8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en-US" sz="800" b="1" dirty="0" err="1" smtClean="0">
                <a:solidFill>
                  <a:schemeClr val="tx1"/>
                </a:solidFill>
                <a:latin typeface="Courier New" panose="02070309020205020404" pitchFamily="49" charset="0"/>
                <a:ea typeface="Calibri" panose="020F0502020204030204" pitchFamily="34" charset="0"/>
                <a:cs typeface="Times New Roman" panose="02020603050405020304" pitchFamily="18" charset="0"/>
              </a:rPr>
              <a:t>rte_cryptodev_free_session</a:t>
            </a:r>
            <a:r>
              <a:rPr lang="en-US" sz="800" dirty="0" smtClean="0">
                <a:solidFill>
                  <a:schemeClr val="tx1"/>
                </a:solidFill>
                <a:latin typeface="Courier New" panose="02070309020205020404" pitchFamily="49" charset="0"/>
                <a:ea typeface="Calibri" panose="020F0502020204030204" pitchFamily="34" charset="0"/>
                <a:cs typeface="Times New Roman" panose="02020603050405020304" pitchFamily="18" charset="0"/>
              </a:rPr>
              <a:t>(</a:t>
            </a:r>
            <a:r>
              <a:rPr lang="en-US" sz="800" dirty="0" err="1" smtClean="0">
                <a:solidFill>
                  <a:schemeClr val="tx1"/>
                </a:solidFill>
                <a:latin typeface="Courier New" panose="02070309020205020404" pitchFamily="49" charset="0"/>
                <a:ea typeface="Calibri" panose="020F0502020204030204" pitchFamily="34" charset="0"/>
                <a:cs typeface="Times New Roman" panose="02020603050405020304" pitchFamily="18" charset="0"/>
              </a:rPr>
              <a:t>struct</a:t>
            </a:r>
            <a:r>
              <a:rPr lang="en-US" sz="800" dirty="0" smtClean="0">
                <a:solidFill>
                  <a:schemeClr val="tx1"/>
                </a:solidFill>
                <a:latin typeface="Courier New" panose="02070309020205020404" pitchFamily="49" charset="0"/>
                <a:ea typeface="Calibri" panose="020F0502020204030204" pitchFamily="34" charset="0"/>
                <a:cs typeface="Times New Roman" panose="02020603050405020304" pitchFamily="18" charset="0"/>
              </a:rPr>
              <a:t> </a:t>
            </a:r>
            <a:r>
              <a:rPr lang="en-US" sz="800" dirty="0" err="1" smtClean="0">
                <a:solidFill>
                  <a:schemeClr val="tx1"/>
                </a:solidFill>
                <a:latin typeface="Courier New" panose="02070309020205020404" pitchFamily="49" charset="0"/>
                <a:ea typeface="Calibri" panose="020F0502020204030204" pitchFamily="34" charset="0"/>
                <a:cs typeface="Times New Roman" panose="02020603050405020304" pitchFamily="18" charset="0"/>
              </a:rPr>
              <a:t>rte_crypto_session</a:t>
            </a:r>
            <a:r>
              <a:rPr lang="en-US" sz="800" dirty="0" smtClean="0">
                <a:solidFill>
                  <a:schemeClr val="tx1"/>
                </a:solidFill>
                <a:latin typeface="Courier New" panose="02070309020205020404" pitchFamily="49" charset="0"/>
                <a:ea typeface="Calibri" panose="020F0502020204030204" pitchFamily="34" charset="0"/>
                <a:cs typeface="Times New Roman" panose="02020603050405020304" pitchFamily="18" charset="0"/>
              </a:rPr>
              <a:t> *session);</a:t>
            </a:r>
            <a:endParaRPr lang="en-US" sz="8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174625" lvl="1" indent="0">
              <a:buNone/>
            </a:pPr>
            <a:endParaRPr lang="en-US" dirty="0"/>
          </a:p>
        </p:txBody>
      </p:sp>
      <p:sp>
        <p:nvSpPr>
          <p:cNvPr id="9" name="Content Placeholder 2"/>
          <p:cNvSpPr txBox="1">
            <a:spLocks/>
          </p:cNvSpPr>
          <p:nvPr/>
        </p:nvSpPr>
        <p:spPr>
          <a:xfrm>
            <a:off x="455618" y="3294518"/>
            <a:ext cx="4070084" cy="989314"/>
          </a:xfrm>
          <a:prstGeom prst="rect">
            <a:avLst/>
          </a:prstGeom>
        </p:spPr>
        <p:txBody>
          <a:bodyPr vert="horz" lIns="0" tIns="0" rIns="0" bIns="0" rtlCol="0" anchor="t" anchorCtr="0">
            <a:normAutofit lnSpcReduction="10000"/>
          </a:bodyPr>
          <a:lstStyle>
            <a:lvl1pPr marL="173038" indent="-173038" algn="l" defTabSz="457200" rtl="0" eaLnBrk="1" latinLnBrk="0" hangingPunct="1">
              <a:lnSpc>
                <a:spcPct val="90000"/>
              </a:lnSpc>
              <a:spcBef>
                <a:spcPts val="1200"/>
              </a:spcBef>
              <a:spcAft>
                <a:spcPts val="0"/>
              </a:spcAft>
              <a:buFont typeface="Arial"/>
              <a:buNone/>
              <a:defRPr sz="4400" b="0" kern="1200" baseline="0">
                <a:solidFill>
                  <a:schemeClr val="accent2"/>
                </a:solidFill>
                <a:latin typeface="Intel Clear Light" panose="020B0404020203020204" pitchFamily="34" charset="0"/>
                <a:ea typeface="+mn-ea"/>
                <a:cs typeface="Intel Clear Light" panose="020B0404020203020204" pitchFamily="34" charset="0"/>
              </a:defRPr>
            </a:lvl1pPr>
            <a:lvl2pPr marL="400050" indent="-225425" algn="l" defTabSz="457200" rtl="0" eaLnBrk="1" latinLnBrk="0" hangingPunct="1">
              <a:spcBef>
                <a:spcPts val="800"/>
              </a:spcBef>
              <a:buFont typeface="Lucida Grande"/>
              <a:buChar char="−"/>
              <a:defRPr sz="1200" kern="1200" baseline="0">
                <a:solidFill>
                  <a:schemeClr val="tx2"/>
                </a:solidFill>
                <a:latin typeface="Intel Clear" panose="020B0604020203020204" pitchFamily="34" charset="0"/>
                <a:ea typeface="+mn-ea"/>
                <a:cs typeface="Intel Clear" panose="020B0604020203020204" pitchFamily="34" charset="0"/>
              </a:defRPr>
            </a:lvl2pPr>
            <a:lvl3pPr marL="685800" indent="-228600" algn="l" defTabSz="457200" rtl="0" eaLnBrk="1" latinLnBrk="0" hangingPunct="1">
              <a:spcBef>
                <a:spcPts val="400"/>
              </a:spcBef>
              <a:buFont typeface="Wingdings" charset="2"/>
              <a:buChar char="§"/>
              <a:defRPr sz="1100" kern="1200">
                <a:solidFill>
                  <a:schemeClr val="tx2"/>
                </a:solidFill>
                <a:latin typeface="Intel Clear" panose="020B0604020203020204" pitchFamily="34" charset="0"/>
                <a:ea typeface="+mn-ea"/>
                <a:cs typeface="Intel Clear" panose="020B0604020203020204" pitchFamily="34" charset="0"/>
              </a:defRPr>
            </a:lvl3pPr>
            <a:lvl4pPr marL="969963" indent="-228600" algn="l" defTabSz="457200" rtl="0" eaLnBrk="1" latinLnBrk="0" hangingPunct="1">
              <a:spcBef>
                <a:spcPts val="200"/>
              </a:spcBef>
              <a:buFont typeface="Arial"/>
              <a:buChar char="–"/>
              <a:defRPr sz="1050" kern="1200">
                <a:solidFill>
                  <a:schemeClr val="tx2"/>
                </a:solidFill>
                <a:latin typeface="Intel Clear" panose="020B0604020203020204" pitchFamily="34" charset="0"/>
                <a:ea typeface="+mn-ea"/>
                <a:cs typeface="Intel Clear" panose="020B0604020203020204" pitchFamily="34" charset="0"/>
              </a:defRPr>
            </a:lvl4pPr>
            <a:lvl5pPr marL="1319213" indent="-228600" algn="l" defTabSz="457200" rtl="0" eaLnBrk="1" latinLnBrk="0" hangingPunct="1">
              <a:spcBef>
                <a:spcPct val="20000"/>
              </a:spcBef>
              <a:buFont typeface="Arial"/>
              <a:buChar char="»"/>
              <a:defRPr sz="1000" kern="1200">
                <a:solidFill>
                  <a:schemeClr val="tx2"/>
                </a:solidFill>
                <a:latin typeface="Intel Clear" panose="020B0604020203020204" pitchFamily="34" charset="0"/>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dirty="0" smtClean="0"/>
              <a:t>Session creation function allocates and populates a device specific opaque session data structure.</a:t>
            </a:r>
          </a:p>
          <a:p>
            <a:pPr lvl="1"/>
            <a:r>
              <a:rPr lang="en-GB" dirty="0" smtClean="0"/>
              <a:t>Session structures are crypto device specific to allow for formatting of key material in an optimal way for the underlying devices.</a:t>
            </a:r>
            <a:endParaRPr lang="en-US" dirty="0" smtClean="0"/>
          </a:p>
        </p:txBody>
      </p:sp>
      <p:sp>
        <p:nvSpPr>
          <p:cNvPr id="10" name="Rectangle 9"/>
          <p:cNvSpPr/>
          <p:nvPr/>
        </p:nvSpPr>
        <p:spPr>
          <a:xfrm>
            <a:off x="4776440" y="2509548"/>
            <a:ext cx="4044176" cy="144655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r>
              <a:rPr lang="en-US" sz="1100" dirty="0" err="1" smtClean="0">
                <a:latin typeface="Courier New" panose="02070309020205020404" pitchFamily="49" charset="0"/>
                <a:ea typeface="Calibri" panose="020F0502020204030204" pitchFamily="34" charset="0"/>
                <a:cs typeface="Times New Roman" panose="02020603050405020304" pitchFamily="18" charset="0"/>
              </a:rPr>
              <a:t>struct</a:t>
            </a:r>
            <a:r>
              <a:rPr lang="en-US" sz="1100" dirty="0" smtClean="0">
                <a:latin typeface="Courier New" panose="02070309020205020404" pitchFamily="49" charset="0"/>
                <a:ea typeface="Calibri" panose="020F0502020204030204" pitchFamily="34" charset="0"/>
                <a:cs typeface="Times New Roman" panose="02020603050405020304" pitchFamily="18" charset="0"/>
              </a:rPr>
              <a:t> </a:t>
            </a:r>
            <a:r>
              <a:rPr lang="en-US" sz="1100" b="1" dirty="0" err="1" smtClean="0">
                <a:latin typeface="Courier New" panose="02070309020205020404" pitchFamily="49" charset="0"/>
                <a:ea typeface="Calibri" panose="020F0502020204030204" pitchFamily="34" charset="0"/>
                <a:cs typeface="Times New Roman" panose="02020603050405020304" pitchFamily="18" charset="0"/>
              </a:rPr>
              <a:t>rte_crypto_sym_xform</a:t>
            </a:r>
            <a:r>
              <a:rPr lang="en-US" sz="1100" dirty="0" smtClean="0">
                <a:latin typeface="Courier New" panose="02070309020205020404" pitchFamily="49" charset="0"/>
                <a:ea typeface="Calibri" panose="020F0502020204030204" pitchFamily="34" charset="0"/>
                <a:cs typeface="Times New Roman" panose="02020603050405020304" pitchFamily="18" charset="0"/>
              </a:rPr>
              <a:t> </a:t>
            </a:r>
            <a:r>
              <a:rPr lang="en-US" sz="1100" dirty="0">
                <a:latin typeface="Courier New" panose="02070309020205020404" pitchFamily="49" charset="0"/>
                <a:ea typeface="Calibri" panose="020F0502020204030204" pitchFamily="34" charset="0"/>
                <a:cs typeface="Times New Roman" panose="02020603050405020304" pitchFamily="18" charset="0"/>
              </a:rPr>
              <a:t>{</a:t>
            </a:r>
          </a:p>
          <a:p>
            <a:r>
              <a:rPr lang="en-US" sz="1100" dirty="0">
                <a:latin typeface="Courier New" panose="02070309020205020404" pitchFamily="49" charset="0"/>
                <a:ea typeface="Calibri" panose="020F0502020204030204" pitchFamily="34" charset="0"/>
                <a:cs typeface="Times New Roman" panose="02020603050405020304" pitchFamily="18" charset="0"/>
              </a:rPr>
              <a:t>	</a:t>
            </a:r>
            <a:r>
              <a:rPr lang="en-US" sz="1100" dirty="0" err="1">
                <a:latin typeface="Courier New" panose="02070309020205020404" pitchFamily="49" charset="0"/>
                <a:ea typeface="Calibri" panose="020F0502020204030204" pitchFamily="34" charset="0"/>
                <a:cs typeface="Times New Roman" panose="02020603050405020304" pitchFamily="18" charset="0"/>
              </a:rPr>
              <a:t>struct</a:t>
            </a:r>
            <a:r>
              <a:rPr lang="en-US" sz="1100" dirty="0">
                <a:latin typeface="Courier New" panose="02070309020205020404" pitchFamily="49" charset="0"/>
                <a:ea typeface="Calibri" panose="020F0502020204030204" pitchFamily="34" charset="0"/>
                <a:cs typeface="Times New Roman" panose="02020603050405020304" pitchFamily="18" charset="0"/>
              </a:rPr>
              <a:t> </a:t>
            </a:r>
            <a:r>
              <a:rPr lang="en-US" sz="1100" dirty="0" err="1" smtClean="0">
                <a:latin typeface="Courier New" panose="02070309020205020404" pitchFamily="49" charset="0"/>
                <a:ea typeface="Calibri" panose="020F0502020204030204" pitchFamily="34" charset="0"/>
                <a:cs typeface="Times New Roman" panose="02020603050405020304" pitchFamily="18" charset="0"/>
              </a:rPr>
              <a:t>rte_crypto_sym_xform</a:t>
            </a:r>
            <a:r>
              <a:rPr lang="en-US" sz="1100" dirty="0" smtClean="0">
                <a:latin typeface="Courier New" panose="02070309020205020404" pitchFamily="49" charset="0"/>
                <a:ea typeface="Calibri" panose="020F0502020204030204" pitchFamily="34" charset="0"/>
                <a:cs typeface="Times New Roman" panose="02020603050405020304" pitchFamily="18" charset="0"/>
              </a:rPr>
              <a:t> </a:t>
            </a:r>
            <a:r>
              <a:rPr lang="en-US" sz="1100" dirty="0">
                <a:latin typeface="Courier New" panose="02070309020205020404" pitchFamily="49" charset="0"/>
                <a:ea typeface="Calibri" panose="020F0502020204030204" pitchFamily="34" charset="0"/>
                <a:cs typeface="Times New Roman" panose="02020603050405020304" pitchFamily="18" charset="0"/>
              </a:rPr>
              <a:t>*next; </a:t>
            </a:r>
          </a:p>
          <a:p>
            <a:r>
              <a:rPr lang="en-US" sz="1100" dirty="0">
                <a:latin typeface="Courier New" panose="02070309020205020404" pitchFamily="49" charset="0"/>
                <a:ea typeface="Calibri" panose="020F0502020204030204" pitchFamily="34" charset="0"/>
                <a:cs typeface="Times New Roman" panose="02020603050405020304" pitchFamily="18" charset="0"/>
              </a:rPr>
              <a:t>	</a:t>
            </a:r>
            <a:r>
              <a:rPr lang="en-US" sz="1100" dirty="0" err="1">
                <a:latin typeface="Courier New" panose="02070309020205020404" pitchFamily="49" charset="0"/>
                <a:ea typeface="Calibri" panose="020F0502020204030204" pitchFamily="34" charset="0"/>
                <a:cs typeface="Times New Roman" panose="02020603050405020304" pitchFamily="18" charset="0"/>
              </a:rPr>
              <a:t>enum</a:t>
            </a:r>
            <a:r>
              <a:rPr lang="en-US" sz="1100" dirty="0">
                <a:latin typeface="Courier New" panose="02070309020205020404" pitchFamily="49" charset="0"/>
                <a:ea typeface="Calibri" panose="020F0502020204030204" pitchFamily="34" charset="0"/>
                <a:cs typeface="Times New Roman" panose="02020603050405020304" pitchFamily="18" charset="0"/>
              </a:rPr>
              <a:t> </a:t>
            </a:r>
            <a:r>
              <a:rPr lang="en-US" sz="1100" dirty="0" err="1" smtClean="0">
                <a:latin typeface="Courier New" panose="02070309020205020404" pitchFamily="49" charset="0"/>
                <a:ea typeface="Calibri" panose="020F0502020204030204" pitchFamily="34" charset="0"/>
                <a:cs typeface="Times New Roman" panose="02020603050405020304" pitchFamily="18" charset="0"/>
              </a:rPr>
              <a:t>rte_crypto_sym_xform_type</a:t>
            </a:r>
            <a:r>
              <a:rPr lang="en-US" sz="1100" dirty="0" smtClean="0">
                <a:latin typeface="Courier New" panose="02070309020205020404" pitchFamily="49" charset="0"/>
                <a:ea typeface="Calibri" panose="020F0502020204030204" pitchFamily="34" charset="0"/>
                <a:cs typeface="Times New Roman" panose="02020603050405020304" pitchFamily="18" charset="0"/>
              </a:rPr>
              <a:t> </a:t>
            </a:r>
            <a:r>
              <a:rPr lang="en-US" sz="1100" dirty="0">
                <a:latin typeface="Courier New" panose="02070309020205020404" pitchFamily="49" charset="0"/>
                <a:ea typeface="Calibri" panose="020F0502020204030204" pitchFamily="34" charset="0"/>
                <a:cs typeface="Times New Roman" panose="02020603050405020304" pitchFamily="18" charset="0"/>
              </a:rPr>
              <a:t>type; 	union {</a:t>
            </a:r>
          </a:p>
          <a:p>
            <a:r>
              <a:rPr lang="en-US" sz="1100" dirty="0">
                <a:latin typeface="Courier New" panose="02070309020205020404" pitchFamily="49" charset="0"/>
                <a:ea typeface="Calibri" panose="020F0502020204030204" pitchFamily="34" charset="0"/>
                <a:cs typeface="Times New Roman" panose="02020603050405020304" pitchFamily="18" charset="0"/>
              </a:rPr>
              <a:t>	</a:t>
            </a:r>
            <a:r>
              <a:rPr lang="en-US" sz="1100" dirty="0" smtClean="0">
                <a:latin typeface="Courier New" panose="02070309020205020404" pitchFamily="49" charset="0"/>
                <a:ea typeface="Calibri" panose="020F0502020204030204" pitchFamily="34" charset="0"/>
                <a:cs typeface="Times New Roman" panose="02020603050405020304" pitchFamily="18" charset="0"/>
              </a:rPr>
              <a:t>  </a:t>
            </a:r>
            <a:r>
              <a:rPr lang="en-US" sz="1100" dirty="0" err="1" smtClean="0">
                <a:latin typeface="Courier New" panose="02070309020205020404" pitchFamily="49" charset="0"/>
                <a:ea typeface="Calibri" panose="020F0502020204030204" pitchFamily="34" charset="0"/>
                <a:cs typeface="Times New Roman" panose="02020603050405020304" pitchFamily="18" charset="0"/>
              </a:rPr>
              <a:t>struct</a:t>
            </a:r>
            <a:r>
              <a:rPr lang="en-US" sz="1100" dirty="0" smtClean="0">
                <a:latin typeface="Courier New" panose="02070309020205020404" pitchFamily="49" charset="0"/>
                <a:ea typeface="Calibri" panose="020F0502020204030204" pitchFamily="34" charset="0"/>
                <a:cs typeface="Times New Roman" panose="02020603050405020304" pitchFamily="18" charset="0"/>
              </a:rPr>
              <a:t> </a:t>
            </a:r>
            <a:r>
              <a:rPr lang="en-US" sz="1100" dirty="0" err="1">
                <a:latin typeface="Courier New" panose="02070309020205020404" pitchFamily="49" charset="0"/>
                <a:ea typeface="Calibri" panose="020F0502020204030204" pitchFamily="34" charset="0"/>
                <a:cs typeface="Times New Roman" panose="02020603050405020304" pitchFamily="18" charset="0"/>
              </a:rPr>
              <a:t>rte_crypto_auth_xform</a:t>
            </a:r>
            <a:r>
              <a:rPr lang="en-US" sz="1100" dirty="0">
                <a:latin typeface="Courier New" panose="02070309020205020404" pitchFamily="49" charset="0"/>
                <a:ea typeface="Calibri" panose="020F0502020204030204" pitchFamily="34" charset="0"/>
                <a:cs typeface="Times New Roman" panose="02020603050405020304" pitchFamily="18" charset="0"/>
              </a:rPr>
              <a:t> </a:t>
            </a:r>
            <a:r>
              <a:rPr lang="en-US" sz="1100" dirty="0" err="1">
                <a:latin typeface="Courier New" panose="02070309020205020404" pitchFamily="49" charset="0"/>
                <a:ea typeface="Calibri" panose="020F0502020204030204" pitchFamily="34" charset="0"/>
                <a:cs typeface="Times New Roman" panose="02020603050405020304" pitchFamily="18" charset="0"/>
              </a:rPr>
              <a:t>auth</a:t>
            </a:r>
            <a:r>
              <a:rPr lang="en-US" sz="1100" dirty="0">
                <a:latin typeface="Courier New" panose="02070309020205020404" pitchFamily="49" charset="0"/>
                <a:ea typeface="Calibri" panose="020F0502020204030204" pitchFamily="34" charset="0"/>
                <a:cs typeface="Times New Roman" panose="02020603050405020304" pitchFamily="18" charset="0"/>
              </a:rPr>
              <a:t>;</a:t>
            </a:r>
          </a:p>
          <a:p>
            <a:r>
              <a:rPr lang="en-US" sz="1100" dirty="0">
                <a:latin typeface="Courier New" panose="02070309020205020404" pitchFamily="49" charset="0"/>
                <a:ea typeface="Calibri" panose="020F0502020204030204" pitchFamily="34" charset="0"/>
                <a:cs typeface="Times New Roman" panose="02020603050405020304" pitchFamily="18" charset="0"/>
              </a:rPr>
              <a:t>	</a:t>
            </a:r>
            <a:r>
              <a:rPr lang="en-US" sz="1100" dirty="0" smtClean="0">
                <a:latin typeface="Courier New" panose="02070309020205020404" pitchFamily="49" charset="0"/>
                <a:ea typeface="Calibri" panose="020F0502020204030204" pitchFamily="34" charset="0"/>
                <a:cs typeface="Times New Roman" panose="02020603050405020304" pitchFamily="18" charset="0"/>
              </a:rPr>
              <a:t>  </a:t>
            </a:r>
            <a:r>
              <a:rPr lang="en-US" sz="1100" dirty="0" err="1" smtClean="0">
                <a:latin typeface="Courier New" panose="02070309020205020404" pitchFamily="49" charset="0"/>
                <a:ea typeface="Calibri" panose="020F0502020204030204" pitchFamily="34" charset="0"/>
                <a:cs typeface="Times New Roman" panose="02020603050405020304" pitchFamily="18" charset="0"/>
              </a:rPr>
              <a:t>struct</a:t>
            </a:r>
            <a:r>
              <a:rPr lang="en-US" sz="1100" dirty="0" smtClean="0">
                <a:latin typeface="Courier New" panose="02070309020205020404" pitchFamily="49" charset="0"/>
                <a:ea typeface="Calibri" panose="020F0502020204030204" pitchFamily="34" charset="0"/>
                <a:cs typeface="Times New Roman" panose="02020603050405020304" pitchFamily="18" charset="0"/>
              </a:rPr>
              <a:t> </a:t>
            </a:r>
            <a:r>
              <a:rPr lang="en-US" sz="1100" dirty="0" err="1">
                <a:latin typeface="Courier New" panose="02070309020205020404" pitchFamily="49" charset="0"/>
                <a:ea typeface="Calibri" panose="020F0502020204030204" pitchFamily="34" charset="0"/>
                <a:cs typeface="Times New Roman" panose="02020603050405020304" pitchFamily="18" charset="0"/>
              </a:rPr>
              <a:t>rte_crypto_cipher_xform</a:t>
            </a:r>
            <a:r>
              <a:rPr lang="en-US" sz="1100" dirty="0">
                <a:latin typeface="Courier New" panose="02070309020205020404" pitchFamily="49" charset="0"/>
                <a:ea typeface="Calibri" panose="020F0502020204030204" pitchFamily="34" charset="0"/>
                <a:cs typeface="Times New Roman" panose="02020603050405020304" pitchFamily="18" charset="0"/>
              </a:rPr>
              <a:t> cipher;</a:t>
            </a:r>
          </a:p>
          <a:p>
            <a:r>
              <a:rPr lang="en-US" sz="1100" dirty="0">
                <a:latin typeface="Courier New" panose="02070309020205020404" pitchFamily="49" charset="0"/>
                <a:ea typeface="Calibri" panose="020F0502020204030204" pitchFamily="34" charset="0"/>
                <a:cs typeface="Times New Roman" panose="02020603050405020304" pitchFamily="18" charset="0"/>
              </a:rPr>
              <a:t>	};</a:t>
            </a:r>
          </a:p>
          <a:p>
            <a:r>
              <a:rPr lang="en-US" sz="1100" dirty="0" smtClean="0">
                <a:latin typeface="Courier New" panose="02070309020205020404" pitchFamily="49" charset="0"/>
                <a:ea typeface="Calibri" panose="020F0502020204030204" pitchFamily="34" charset="0"/>
                <a:cs typeface="Times New Roman" panose="02020603050405020304" pitchFamily="18" charset="0"/>
              </a:rPr>
              <a:t>};</a:t>
            </a:r>
            <a:endParaRPr lang="en-US" sz="1100" dirty="0">
              <a:latin typeface="Courier New" panose="02070309020205020404" pitchFamily="49" charset="0"/>
              <a:ea typeface="Calibri" panose="020F0502020204030204" pitchFamily="34" charset="0"/>
              <a:cs typeface="Times New Roman" panose="02020603050405020304" pitchFamily="18" charset="0"/>
            </a:endParaRPr>
          </a:p>
        </p:txBody>
      </p:sp>
      <p:sp>
        <p:nvSpPr>
          <p:cNvPr id="11" name="Rectangle 10"/>
          <p:cNvSpPr/>
          <p:nvPr/>
        </p:nvSpPr>
        <p:spPr>
          <a:xfrm>
            <a:off x="457201" y="797243"/>
            <a:ext cx="3876908" cy="1384995"/>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r>
              <a:rPr lang="en-US" sz="1100" dirty="0" err="1">
                <a:latin typeface="Courier New" panose="02070309020205020404" pitchFamily="49" charset="0"/>
                <a:ea typeface="Calibri" panose="020F0502020204030204" pitchFamily="34" charset="0"/>
                <a:cs typeface="Times New Roman" panose="02020603050405020304" pitchFamily="18" charset="0"/>
              </a:rPr>
              <a:t>struct</a:t>
            </a:r>
            <a:r>
              <a:rPr lang="en-US" sz="1100" dirty="0">
                <a:latin typeface="Courier New" panose="02070309020205020404" pitchFamily="49" charset="0"/>
                <a:ea typeface="Calibri" panose="020F0502020204030204" pitchFamily="34" charset="0"/>
                <a:cs typeface="Times New Roman" panose="02020603050405020304" pitchFamily="18" charset="0"/>
              </a:rPr>
              <a:t> </a:t>
            </a:r>
            <a:r>
              <a:rPr lang="en-US" sz="1100" b="1" dirty="0" err="1">
                <a:latin typeface="Courier New" panose="02070309020205020404" pitchFamily="49" charset="0"/>
                <a:ea typeface="Calibri" panose="020F0502020204030204" pitchFamily="34" charset="0"/>
                <a:cs typeface="Times New Roman" panose="02020603050405020304" pitchFamily="18" charset="0"/>
              </a:rPr>
              <a:t>rte_crypto_auth_xform</a:t>
            </a:r>
            <a:r>
              <a:rPr lang="en-US" sz="1100" dirty="0" smtClean="0">
                <a:latin typeface="Courier New" panose="02070309020205020404" pitchFamily="49" charset="0"/>
                <a:ea typeface="Calibri" panose="020F0502020204030204" pitchFamily="34" charset="0"/>
                <a:cs typeface="Times New Roman" panose="02020603050405020304" pitchFamily="18" charset="0"/>
              </a:rPr>
              <a:t> </a:t>
            </a:r>
            <a:r>
              <a:rPr lang="en-US" sz="1100" dirty="0">
                <a:latin typeface="Courier New" panose="02070309020205020404" pitchFamily="49" charset="0"/>
                <a:ea typeface="Calibri" panose="020F0502020204030204" pitchFamily="34" charset="0"/>
                <a:cs typeface="Times New Roman" panose="02020603050405020304" pitchFamily="18" charset="0"/>
              </a:rPr>
              <a:t>{</a:t>
            </a:r>
          </a:p>
          <a:p>
            <a:pPr indent="457200"/>
            <a:r>
              <a:rPr lang="en-GB" sz="1100" dirty="0" err="1" smtClean="0">
                <a:latin typeface="Courier New" panose="02070309020205020404" pitchFamily="49" charset="0"/>
                <a:ea typeface="Calibri" panose="020F0502020204030204" pitchFamily="34" charset="0"/>
                <a:cs typeface="Times New Roman" panose="02020603050405020304" pitchFamily="18" charset="0"/>
              </a:rPr>
              <a:t>enum</a:t>
            </a:r>
            <a:r>
              <a:rPr lang="en-GB" sz="1100" dirty="0" smtClean="0">
                <a:latin typeface="Courier New" panose="02070309020205020404" pitchFamily="49" charset="0"/>
                <a:ea typeface="Calibri" panose="020F0502020204030204" pitchFamily="34" charset="0"/>
                <a:cs typeface="Times New Roman" panose="02020603050405020304" pitchFamily="18" charset="0"/>
              </a:rPr>
              <a:t> </a:t>
            </a:r>
            <a:r>
              <a:rPr lang="en-GB" sz="1100" dirty="0" err="1">
                <a:latin typeface="Courier New" panose="02070309020205020404" pitchFamily="49" charset="0"/>
                <a:ea typeface="Calibri" panose="020F0502020204030204" pitchFamily="34" charset="0"/>
                <a:cs typeface="Times New Roman" panose="02020603050405020304" pitchFamily="18" charset="0"/>
              </a:rPr>
              <a:t>rte_crypto_auth_operation</a:t>
            </a:r>
            <a:r>
              <a:rPr lang="en-GB" sz="1100" dirty="0">
                <a:latin typeface="Courier New" panose="02070309020205020404" pitchFamily="49" charset="0"/>
                <a:ea typeface="Calibri" panose="020F0502020204030204" pitchFamily="34" charset="0"/>
                <a:cs typeface="Times New Roman" panose="02020603050405020304" pitchFamily="18" charset="0"/>
              </a:rPr>
              <a:t> op</a:t>
            </a:r>
            <a:r>
              <a:rPr lang="en-GB" sz="1100" dirty="0" smtClean="0">
                <a:latin typeface="Courier New" panose="02070309020205020404" pitchFamily="49" charset="0"/>
                <a:ea typeface="Calibri" panose="020F0502020204030204" pitchFamily="34" charset="0"/>
                <a:cs typeface="Times New Roman" panose="02020603050405020304" pitchFamily="18" charset="0"/>
              </a:rPr>
              <a:t>;</a:t>
            </a:r>
            <a:endParaRPr lang="en-GB" sz="1100" dirty="0">
              <a:latin typeface="Courier New" panose="02070309020205020404" pitchFamily="49" charset="0"/>
              <a:ea typeface="Calibri" panose="020F0502020204030204" pitchFamily="34" charset="0"/>
              <a:cs typeface="Times New Roman" panose="02020603050405020304" pitchFamily="18" charset="0"/>
            </a:endParaRPr>
          </a:p>
          <a:p>
            <a:pPr indent="457200"/>
            <a:r>
              <a:rPr lang="en-GB" sz="1100" dirty="0" err="1" smtClean="0">
                <a:latin typeface="Courier New" panose="02070309020205020404" pitchFamily="49" charset="0"/>
                <a:ea typeface="Calibri" panose="020F0502020204030204" pitchFamily="34" charset="0"/>
                <a:cs typeface="Times New Roman" panose="02020603050405020304" pitchFamily="18" charset="0"/>
              </a:rPr>
              <a:t>enum</a:t>
            </a:r>
            <a:r>
              <a:rPr lang="en-GB" sz="1100" dirty="0" smtClean="0">
                <a:latin typeface="Courier New" panose="02070309020205020404" pitchFamily="49" charset="0"/>
                <a:ea typeface="Calibri" panose="020F0502020204030204" pitchFamily="34" charset="0"/>
                <a:cs typeface="Times New Roman" panose="02020603050405020304" pitchFamily="18" charset="0"/>
              </a:rPr>
              <a:t> </a:t>
            </a:r>
            <a:r>
              <a:rPr lang="en-GB" sz="1100" dirty="0" err="1">
                <a:latin typeface="Courier New" panose="02070309020205020404" pitchFamily="49" charset="0"/>
                <a:ea typeface="Calibri" panose="020F0502020204030204" pitchFamily="34" charset="0"/>
                <a:cs typeface="Times New Roman" panose="02020603050405020304" pitchFamily="18" charset="0"/>
              </a:rPr>
              <a:t>rte_crypto_auth_algorithm</a:t>
            </a:r>
            <a:r>
              <a:rPr lang="en-GB" sz="1100" dirty="0">
                <a:latin typeface="Courier New" panose="02070309020205020404" pitchFamily="49" charset="0"/>
                <a:ea typeface="Calibri" panose="020F0502020204030204" pitchFamily="34" charset="0"/>
                <a:cs typeface="Times New Roman" panose="02020603050405020304" pitchFamily="18" charset="0"/>
              </a:rPr>
              <a:t> </a:t>
            </a:r>
            <a:r>
              <a:rPr lang="en-GB" sz="1100" dirty="0" err="1">
                <a:latin typeface="Courier New" panose="02070309020205020404" pitchFamily="49" charset="0"/>
                <a:ea typeface="Calibri" panose="020F0502020204030204" pitchFamily="34" charset="0"/>
                <a:cs typeface="Times New Roman" panose="02020603050405020304" pitchFamily="18" charset="0"/>
              </a:rPr>
              <a:t>algo</a:t>
            </a:r>
            <a:r>
              <a:rPr lang="en-GB" sz="1100" dirty="0" smtClean="0">
                <a:latin typeface="Courier New" panose="02070309020205020404" pitchFamily="49" charset="0"/>
                <a:ea typeface="Calibri" panose="020F0502020204030204" pitchFamily="34" charset="0"/>
                <a:cs typeface="Times New Roman" panose="02020603050405020304" pitchFamily="18" charset="0"/>
              </a:rPr>
              <a:t>;</a:t>
            </a:r>
          </a:p>
          <a:p>
            <a:pPr indent="457200"/>
            <a:r>
              <a:rPr lang="en-GB" sz="1100" dirty="0" err="1" smtClean="0">
                <a:latin typeface="Courier New" panose="02070309020205020404" pitchFamily="49" charset="0"/>
                <a:ea typeface="Calibri" panose="020F0502020204030204" pitchFamily="34" charset="0"/>
                <a:cs typeface="Times New Roman" panose="02020603050405020304" pitchFamily="18" charset="0"/>
              </a:rPr>
              <a:t>struct</a:t>
            </a:r>
            <a:r>
              <a:rPr lang="en-GB" sz="1100" dirty="0" smtClean="0">
                <a:latin typeface="Courier New" panose="02070309020205020404" pitchFamily="49" charset="0"/>
                <a:ea typeface="Calibri" panose="020F0502020204030204" pitchFamily="34" charset="0"/>
                <a:cs typeface="Times New Roman" panose="02020603050405020304" pitchFamily="18" charset="0"/>
              </a:rPr>
              <a:t> </a:t>
            </a:r>
            <a:r>
              <a:rPr lang="en-GB" sz="1100" dirty="0" err="1">
                <a:latin typeface="Courier New" panose="02070309020205020404" pitchFamily="49" charset="0"/>
                <a:ea typeface="Calibri" panose="020F0502020204030204" pitchFamily="34" charset="0"/>
                <a:cs typeface="Times New Roman" panose="02020603050405020304" pitchFamily="18" charset="0"/>
              </a:rPr>
              <a:t>rte_crypto_key</a:t>
            </a:r>
            <a:r>
              <a:rPr lang="en-GB" sz="1100" dirty="0">
                <a:latin typeface="Courier New" panose="02070309020205020404" pitchFamily="49" charset="0"/>
                <a:ea typeface="Calibri" panose="020F0502020204030204" pitchFamily="34" charset="0"/>
                <a:cs typeface="Times New Roman" panose="02020603050405020304" pitchFamily="18" charset="0"/>
              </a:rPr>
              <a:t> key;	</a:t>
            </a:r>
            <a:endParaRPr lang="en-GB" sz="1100" dirty="0" smtClean="0">
              <a:latin typeface="Courier New" panose="02070309020205020404" pitchFamily="49" charset="0"/>
              <a:ea typeface="Calibri" panose="020F0502020204030204" pitchFamily="34" charset="0"/>
              <a:cs typeface="Times New Roman" panose="02020603050405020304" pitchFamily="18" charset="0"/>
            </a:endParaRPr>
          </a:p>
          <a:p>
            <a:pPr indent="457200"/>
            <a:r>
              <a:rPr lang="en-GB" sz="1100" dirty="0" smtClean="0">
                <a:latin typeface="Courier New" panose="02070309020205020404" pitchFamily="49" charset="0"/>
                <a:ea typeface="Calibri" panose="020F0502020204030204" pitchFamily="34" charset="0"/>
                <a:cs typeface="Times New Roman" panose="02020603050405020304" pitchFamily="18" charset="0"/>
              </a:rPr>
              <a:t>uint32_t </a:t>
            </a:r>
            <a:r>
              <a:rPr lang="en-GB" sz="1100" dirty="0" err="1">
                <a:latin typeface="Courier New" panose="02070309020205020404" pitchFamily="49" charset="0"/>
                <a:ea typeface="Calibri" panose="020F0502020204030204" pitchFamily="34" charset="0"/>
                <a:cs typeface="Times New Roman" panose="02020603050405020304" pitchFamily="18" charset="0"/>
              </a:rPr>
              <a:t>digest_length</a:t>
            </a:r>
            <a:r>
              <a:rPr lang="en-GB" sz="1100" dirty="0" smtClean="0">
                <a:latin typeface="Courier New" panose="02070309020205020404" pitchFamily="49" charset="0"/>
                <a:ea typeface="Calibri" panose="020F0502020204030204" pitchFamily="34" charset="0"/>
                <a:cs typeface="Times New Roman" panose="02020603050405020304" pitchFamily="18" charset="0"/>
              </a:rPr>
              <a:t>;		</a:t>
            </a:r>
          </a:p>
          <a:p>
            <a:pPr indent="457200"/>
            <a:r>
              <a:rPr lang="en-IE" sz="1100" dirty="0" smtClean="0">
                <a:latin typeface="Courier New" panose="02070309020205020404" pitchFamily="49" charset="0"/>
                <a:ea typeface="Calibri" panose="020F0502020204030204" pitchFamily="34" charset="0"/>
                <a:cs typeface="Times New Roman" panose="02020603050405020304" pitchFamily="18" charset="0"/>
              </a:rPr>
              <a:t>uint32_t </a:t>
            </a:r>
            <a:r>
              <a:rPr lang="en-IE" sz="1100" dirty="0" err="1" smtClean="0">
                <a:latin typeface="Courier New" panose="02070309020205020404" pitchFamily="49" charset="0"/>
                <a:ea typeface="Calibri" panose="020F0502020204030204" pitchFamily="34" charset="0"/>
                <a:cs typeface="Times New Roman" panose="02020603050405020304" pitchFamily="18" charset="0"/>
              </a:rPr>
              <a:t>add_auth_data_length</a:t>
            </a:r>
            <a:r>
              <a:rPr lang="en-IE" sz="1100" dirty="0">
                <a:latin typeface="Courier New" panose="02070309020205020404" pitchFamily="49" charset="0"/>
                <a:ea typeface="Calibri" panose="020F0502020204030204" pitchFamily="34" charset="0"/>
                <a:cs typeface="Times New Roman" panose="02020603050405020304" pitchFamily="18" charset="0"/>
              </a:rPr>
              <a:t>;</a:t>
            </a:r>
            <a:endParaRPr lang="en-IE" sz="1100" dirty="0" smtClean="0">
              <a:latin typeface="Courier New" panose="02070309020205020404" pitchFamily="49" charset="0"/>
              <a:ea typeface="Calibri" panose="020F0502020204030204" pitchFamily="34" charset="0"/>
              <a:cs typeface="Times New Roman" panose="02020603050405020304" pitchFamily="18" charset="0"/>
            </a:endParaRPr>
          </a:p>
          <a:p>
            <a:pPr>
              <a:spcAft>
                <a:spcPts val="1000"/>
              </a:spcAft>
            </a:pPr>
            <a:r>
              <a:rPr lang="en-IE" sz="1100" dirty="0" smtClean="0">
                <a:latin typeface="Calibri" panose="020F0502020204030204" pitchFamily="34" charset="0"/>
                <a:ea typeface="Calibri" panose="020F0502020204030204" pitchFamily="34" charset="0"/>
                <a:cs typeface="Times New Roman" panose="02020603050405020304" pitchFamily="18" charset="0"/>
              </a:rPr>
              <a:t>};</a:t>
            </a:r>
            <a:r>
              <a:rPr lang="en-US" dirty="0" smtClean="0"/>
              <a:t> </a:t>
            </a:r>
            <a:r>
              <a:rPr lang="en-IE" sz="800" dirty="0" smtClean="0">
                <a:latin typeface="Calibri" panose="020F050202020403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p:cNvSpPr/>
          <p:nvPr/>
        </p:nvSpPr>
        <p:spPr>
          <a:xfrm>
            <a:off x="4776440" y="966520"/>
            <a:ext cx="4044176" cy="104644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r>
              <a:rPr lang="en-US" sz="1100" dirty="0" err="1">
                <a:latin typeface="Courier New" panose="02070309020205020404" pitchFamily="49" charset="0"/>
                <a:ea typeface="Calibri" panose="020F0502020204030204" pitchFamily="34" charset="0"/>
                <a:cs typeface="Times New Roman" panose="02020603050405020304" pitchFamily="18" charset="0"/>
              </a:rPr>
              <a:t>struct</a:t>
            </a:r>
            <a:r>
              <a:rPr lang="en-US" sz="1100" dirty="0">
                <a:latin typeface="Courier New" panose="02070309020205020404" pitchFamily="49" charset="0"/>
                <a:ea typeface="Calibri" panose="020F0502020204030204" pitchFamily="34" charset="0"/>
                <a:cs typeface="Times New Roman" panose="02020603050405020304" pitchFamily="18" charset="0"/>
              </a:rPr>
              <a:t> </a:t>
            </a:r>
            <a:r>
              <a:rPr lang="en-US" sz="1100" b="1" dirty="0" err="1" smtClean="0">
                <a:latin typeface="Courier New" panose="02070309020205020404" pitchFamily="49" charset="0"/>
                <a:ea typeface="Calibri" panose="020F0502020204030204" pitchFamily="34" charset="0"/>
                <a:cs typeface="Times New Roman" panose="02020603050405020304" pitchFamily="18" charset="0"/>
              </a:rPr>
              <a:t>rte_crypto_cipher_xform</a:t>
            </a:r>
            <a:r>
              <a:rPr lang="en-US" sz="1100" dirty="0" smtClean="0">
                <a:latin typeface="Courier New" panose="02070309020205020404" pitchFamily="49" charset="0"/>
                <a:ea typeface="Calibri" panose="020F0502020204030204" pitchFamily="34" charset="0"/>
                <a:cs typeface="Times New Roman" panose="02020603050405020304" pitchFamily="18" charset="0"/>
              </a:rPr>
              <a:t> </a:t>
            </a:r>
            <a:r>
              <a:rPr lang="en-US" sz="1100" dirty="0">
                <a:latin typeface="Courier New" panose="02070309020205020404" pitchFamily="49" charset="0"/>
                <a:ea typeface="Calibri" panose="020F0502020204030204" pitchFamily="34" charset="0"/>
                <a:cs typeface="Times New Roman" panose="02020603050405020304" pitchFamily="18" charset="0"/>
              </a:rPr>
              <a:t>{</a:t>
            </a:r>
          </a:p>
          <a:p>
            <a:pPr indent="457200"/>
            <a:r>
              <a:rPr lang="en-GB" sz="1100" dirty="0" err="1" smtClean="0">
                <a:latin typeface="Courier New" panose="02070309020205020404" pitchFamily="49" charset="0"/>
                <a:ea typeface="Calibri" panose="020F0502020204030204" pitchFamily="34" charset="0"/>
                <a:cs typeface="Times New Roman" panose="02020603050405020304" pitchFamily="18" charset="0"/>
              </a:rPr>
              <a:t>enum</a:t>
            </a:r>
            <a:r>
              <a:rPr lang="en-GB" sz="1100" dirty="0" smtClean="0">
                <a:latin typeface="Courier New" panose="02070309020205020404" pitchFamily="49" charset="0"/>
                <a:ea typeface="Calibri" panose="020F0502020204030204" pitchFamily="34" charset="0"/>
                <a:cs typeface="Times New Roman" panose="02020603050405020304" pitchFamily="18" charset="0"/>
              </a:rPr>
              <a:t> </a:t>
            </a:r>
            <a:r>
              <a:rPr lang="en-GB" sz="1100" dirty="0" err="1">
                <a:latin typeface="Courier New" panose="02070309020205020404" pitchFamily="49" charset="0"/>
                <a:ea typeface="Calibri" panose="020F0502020204030204" pitchFamily="34" charset="0"/>
                <a:cs typeface="Times New Roman" panose="02020603050405020304" pitchFamily="18" charset="0"/>
              </a:rPr>
              <a:t>rte_crypto_cipher_operation</a:t>
            </a:r>
            <a:r>
              <a:rPr lang="en-GB" sz="1100" dirty="0">
                <a:latin typeface="Courier New" panose="02070309020205020404" pitchFamily="49" charset="0"/>
                <a:ea typeface="Calibri" panose="020F0502020204030204" pitchFamily="34" charset="0"/>
                <a:cs typeface="Times New Roman" panose="02020603050405020304" pitchFamily="18" charset="0"/>
              </a:rPr>
              <a:t> op</a:t>
            </a:r>
            <a:r>
              <a:rPr lang="en-GB" sz="1100" dirty="0" smtClean="0">
                <a:latin typeface="Courier New" panose="02070309020205020404" pitchFamily="49" charset="0"/>
                <a:ea typeface="Calibri" panose="020F0502020204030204" pitchFamily="34" charset="0"/>
                <a:cs typeface="Times New Roman" panose="02020603050405020304" pitchFamily="18" charset="0"/>
              </a:rPr>
              <a:t>;		</a:t>
            </a:r>
            <a:r>
              <a:rPr lang="en-GB" sz="1100" dirty="0" err="1" smtClean="0">
                <a:latin typeface="Courier New" panose="02070309020205020404" pitchFamily="49" charset="0"/>
                <a:ea typeface="Calibri" panose="020F0502020204030204" pitchFamily="34" charset="0"/>
                <a:cs typeface="Times New Roman" panose="02020603050405020304" pitchFamily="18" charset="0"/>
              </a:rPr>
              <a:t>enum</a:t>
            </a:r>
            <a:r>
              <a:rPr lang="en-GB" sz="1100" dirty="0" smtClean="0">
                <a:latin typeface="Courier New" panose="02070309020205020404" pitchFamily="49" charset="0"/>
                <a:ea typeface="Calibri" panose="020F0502020204030204" pitchFamily="34" charset="0"/>
                <a:cs typeface="Times New Roman" panose="02020603050405020304" pitchFamily="18" charset="0"/>
              </a:rPr>
              <a:t> </a:t>
            </a:r>
            <a:r>
              <a:rPr lang="en-GB" sz="1100" dirty="0" err="1">
                <a:latin typeface="Courier New" panose="02070309020205020404" pitchFamily="49" charset="0"/>
                <a:ea typeface="Calibri" panose="020F0502020204030204" pitchFamily="34" charset="0"/>
                <a:cs typeface="Times New Roman" panose="02020603050405020304" pitchFamily="18" charset="0"/>
              </a:rPr>
              <a:t>rte_crypto_cipher_algorithm</a:t>
            </a:r>
            <a:r>
              <a:rPr lang="en-GB" sz="1100" dirty="0">
                <a:latin typeface="Courier New" panose="02070309020205020404" pitchFamily="49" charset="0"/>
                <a:ea typeface="Calibri" panose="020F0502020204030204" pitchFamily="34" charset="0"/>
                <a:cs typeface="Times New Roman" panose="02020603050405020304" pitchFamily="18" charset="0"/>
              </a:rPr>
              <a:t> </a:t>
            </a:r>
            <a:r>
              <a:rPr lang="en-GB" sz="1100" dirty="0" err="1">
                <a:latin typeface="Courier New" panose="02070309020205020404" pitchFamily="49" charset="0"/>
                <a:ea typeface="Calibri" panose="020F0502020204030204" pitchFamily="34" charset="0"/>
                <a:cs typeface="Times New Roman" panose="02020603050405020304" pitchFamily="18" charset="0"/>
              </a:rPr>
              <a:t>algo</a:t>
            </a:r>
            <a:r>
              <a:rPr lang="en-GB" sz="1100" dirty="0" smtClean="0">
                <a:latin typeface="Courier New" panose="02070309020205020404" pitchFamily="49" charset="0"/>
                <a:ea typeface="Calibri" panose="020F0502020204030204" pitchFamily="34" charset="0"/>
                <a:cs typeface="Times New Roman" panose="02020603050405020304" pitchFamily="18" charset="0"/>
              </a:rPr>
              <a:t>; </a:t>
            </a:r>
            <a:r>
              <a:rPr lang="en-GB" sz="1100" dirty="0">
                <a:latin typeface="Courier New" panose="02070309020205020404" pitchFamily="49" charset="0"/>
                <a:ea typeface="Calibri" panose="020F0502020204030204" pitchFamily="34" charset="0"/>
                <a:cs typeface="Times New Roman" panose="02020603050405020304" pitchFamily="18" charset="0"/>
              </a:rPr>
              <a:t>	</a:t>
            </a:r>
            <a:r>
              <a:rPr lang="en-GB" sz="1100" dirty="0" err="1" smtClean="0">
                <a:latin typeface="Courier New" panose="02070309020205020404" pitchFamily="49" charset="0"/>
                <a:ea typeface="Calibri" panose="020F0502020204030204" pitchFamily="34" charset="0"/>
                <a:cs typeface="Times New Roman" panose="02020603050405020304" pitchFamily="18" charset="0"/>
              </a:rPr>
              <a:t>struct</a:t>
            </a:r>
            <a:r>
              <a:rPr lang="en-GB" sz="1100" dirty="0" smtClean="0">
                <a:latin typeface="Courier New" panose="02070309020205020404" pitchFamily="49" charset="0"/>
                <a:ea typeface="Calibri" panose="020F0502020204030204" pitchFamily="34" charset="0"/>
                <a:cs typeface="Times New Roman" panose="02020603050405020304" pitchFamily="18" charset="0"/>
              </a:rPr>
              <a:t> </a:t>
            </a:r>
            <a:r>
              <a:rPr lang="en-GB" sz="1100" dirty="0" err="1">
                <a:latin typeface="Courier New" panose="02070309020205020404" pitchFamily="49" charset="0"/>
                <a:ea typeface="Calibri" panose="020F0502020204030204" pitchFamily="34" charset="0"/>
                <a:cs typeface="Times New Roman" panose="02020603050405020304" pitchFamily="18" charset="0"/>
              </a:rPr>
              <a:t>rte_crypto_key</a:t>
            </a:r>
            <a:r>
              <a:rPr lang="en-GB" sz="1100" dirty="0">
                <a:latin typeface="Courier New" panose="02070309020205020404" pitchFamily="49" charset="0"/>
                <a:ea typeface="Calibri" panose="020F0502020204030204" pitchFamily="34" charset="0"/>
                <a:cs typeface="Times New Roman" panose="02020603050405020304" pitchFamily="18" charset="0"/>
              </a:rPr>
              <a:t> key</a:t>
            </a:r>
            <a:r>
              <a:rPr lang="en-GB" sz="1100" dirty="0" smtClean="0">
                <a:latin typeface="Courier New" panose="02070309020205020404" pitchFamily="49" charset="0"/>
                <a:ea typeface="Calibri" panose="020F0502020204030204" pitchFamily="34" charset="0"/>
                <a:cs typeface="Times New Roman" panose="02020603050405020304" pitchFamily="18" charset="0"/>
              </a:rPr>
              <a:t>;</a:t>
            </a:r>
          </a:p>
          <a:p>
            <a:pPr indent="457200"/>
            <a:r>
              <a:rPr lang="en-IE" sz="1100" dirty="0" smtClean="0">
                <a:latin typeface="Calibri" panose="020F0502020204030204" pitchFamily="34" charset="0"/>
                <a:ea typeface="Calibri" panose="020F0502020204030204" pitchFamily="34" charset="0"/>
                <a:cs typeface="Times New Roman" panose="02020603050405020304" pitchFamily="18" charset="0"/>
              </a:rPr>
              <a:t>};</a:t>
            </a:r>
            <a:r>
              <a:rPr lang="en-US" dirty="0" smtClean="0"/>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558500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2556C5-CE8C-6547-B838-EA80C61A4AF7}" type="slidenum">
              <a:rPr lang="en-US" smtClean="0"/>
              <a:pPr/>
              <a:t>2</a:t>
            </a:fld>
            <a:endParaRPr lang="en-US" dirty="0"/>
          </a:p>
        </p:txBody>
      </p:sp>
      <p:sp>
        <p:nvSpPr>
          <p:cNvPr id="4" name="Content Placeholder 3"/>
          <p:cNvSpPr txBox="1">
            <a:spLocks/>
          </p:cNvSpPr>
          <p:nvPr/>
        </p:nvSpPr>
        <p:spPr>
          <a:xfrm>
            <a:off x="112715" y="936629"/>
            <a:ext cx="4625204" cy="3425825"/>
          </a:xfrm>
          <a:prstGeom prst="rect">
            <a:avLst/>
          </a:prstGeom>
        </p:spPr>
        <p:txBody>
          <a:bodyPr>
            <a:normAutofit fontScale="92500"/>
          </a:bodyPr>
          <a:lstStyle>
            <a:lvl1pPr marL="0" indent="0" algn="l" defTabSz="457200" rtl="0" eaLnBrk="1" latinLnBrk="0" hangingPunct="1">
              <a:spcBef>
                <a:spcPts val="1200"/>
              </a:spcBef>
              <a:spcAft>
                <a:spcPts val="0"/>
              </a:spcAft>
              <a:buFont typeface="Wingdings" panose="05000000000000000000" pitchFamily="2" charset="2"/>
              <a:buNone/>
              <a:defRPr sz="1800" b="0" kern="120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sz="1600" kern="1200" baseline="0">
                <a:solidFill>
                  <a:srgbClr val="003C71"/>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sz="1600" kern="1200">
                <a:solidFill>
                  <a:srgbClr val="003C71"/>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400" kern="1200">
                <a:solidFill>
                  <a:srgbClr val="003C71"/>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rgbClr val="003C71"/>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spcAft>
                <a:spcPts val="600"/>
              </a:spcAft>
              <a:buFont typeface="Arial" panose="020B0604020202020204" pitchFamily="34" charset="0"/>
              <a:buChar char="•"/>
            </a:pPr>
            <a:r>
              <a:rPr lang="en-GB" dirty="0" smtClean="0">
                <a:solidFill>
                  <a:schemeClr val="tx1"/>
                </a:solidFill>
              </a:rPr>
              <a:t>Crypto framework for processing symmetric crypto workloads in DPDK.</a:t>
            </a:r>
          </a:p>
          <a:p>
            <a:pPr marL="457200" indent="-457200">
              <a:spcAft>
                <a:spcPts val="600"/>
              </a:spcAft>
              <a:buFont typeface="Arial" panose="020B0604020202020204" pitchFamily="34" charset="0"/>
              <a:buChar char="•"/>
            </a:pPr>
            <a:r>
              <a:rPr lang="en-GB" dirty="0" smtClean="0">
                <a:solidFill>
                  <a:schemeClr val="tx1"/>
                </a:solidFill>
              </a:rPr>
              <a:t>Defines a standard API which supports both hardware and software crypto processing. </a:t>
            </a:r>
          </a:p>
          <a:p>
            <a:pPr marL="873660" lvl="1" indent="-457200">
              <a:spcAft>
                <a:spcPts val="600"/>
              </a:spcAft>
            </a:pPr>
            <a:r>
              <a:rPr lang="en-GB" dirty="0" smtClean="0">
                <a:solidFill>
                  <a:schemeClr val="tx1"/>
                </a:solidFill>
              </a:rPr>
              <a:t>How the crypto operation is processed is transparent to user application, allowing migration of work from hardware to software dynamically.</a:t>
            </a:r>
          </a:p>
          <a:p>
            <a:pPr marL="457200" indent="-457200">
              <a:spcAft>
                <a:spcPts val="600"/>
              </a:spcAft>
              <a:buFont typeface="Arial" panose="020B0604020202020204" pitchFamily="34" charset="0"/>
              <a:buChar char="•"/>
            </a:pPr>
            <a:r>
              <a:rPr lang="en-GB" dirty="0" smtClean="0">
                <a:solidFill>
                  <a:schemeClr val="tx1"/>
                </a:solidFill>
              </a:rPr>
              <a:t>Poll mode driver infrastructure for hardware and software crypto devices.</a:t>
            </a:r>
          </a:p>
          <a:p>
            <a:endParaRPr lang="en-GB" dirty="0"/>
          </a:p>
        </p:txBody>
      </p:sp>
      <p:sp>
        <p:nvSpPr>
          <p:cNvPr id="5" name="Title 2"/>
          <p:cNvSpPr txBox="1">
            <a:spLocks/>
          </p:cNvSpPr>
          <p:nvPr/>
        </p:nvSpPr>
        <p:spPr>
          <a:xfrm>
            <a:off x="455613" y="308848"/>
            <a:ext cx="8229600" cy="868680"/>
          </a:xfrm>
          <a:prstGeom prst="rect">
            <a:avLst/>
          </a:prstGeom>
        </p:spPr>
        <p:txBody>
          <a:bodyPr/>
          <a:lstStyle>
            <a:lvl1pPr algn="l" defTabSz="457200" rtl="0" eaLnBrk="1" latinLnBrk="0" hangingPunct="1">
              <a:lnSpc>
                <a:spcPct val="100000"/>
              </a:lnSpc>
              <a:spcBef>
                <a:spcPct val="0"/>
              </a:spcBef>
              <a:buNone/>
              <a:defRPr sz="2800" b="0" i="0" kern="1200" spc="0" baseline="0">
                <a:solidFill>
                  <a:srgbClr val="003C71"/>
                </a:solidFill>
                <a:latin typeface="Intel Clear"/>
                <a:ea typeface="Intel Clear"/>
                <a:cs typeface="Intel Clear"/>
              </a:defRPr>
            </a:lvl1pPr>
          </a:lstStyle>
          <a:p>
            <a:r>
              <a:rPr lang="en-GB" dirty="0" err="1" smtClean="0">
                <a:solidFill>
                  <a:schemeClr val="accent5"/>
                </a:solidFill>
              </a:rPr>
              <a:t>Cryptodev</a:t>
            </a:r>
            <a:r>
              <a:rPr lang="en-GB" dirty="0" smtClean="0">
                <a:solidFill>
                  <a:schemeClr val="accent5"/>
                </a:solidFill>
              </a:rPr>
              <a:t> Overview</a:t>
            </a:r>
            <a:endParaRPr lang="en-GB" dirty="0">
              <a:solidFill>
                <a:schemeClr val="accent5"/>
              </a:solidFill>
            </a:endParaRPr>
          </a:p>
        </p:txBody>
      </p:sp>
      <p:pic>
        <p:nvPicPr>
          <p:cNvPr id="3" name="Picture 2"/>
          <p:cNvPicPr>
            <a:picLocks noChangeAspect="1"/>
          </p:cNvPicPr>
          <p:nvPr/>
        </p:nvPicPr>
        <p:blipFill>
          <a:blip r:embed="rId2"/>
          <a:stretch>
            <a:fillRect/>
          </a:stretch>
        </p:blipFill>
        <p:spPr>
          <a:xfrm>
            <a:off x="4386456" y="1558423"/>
            <a:ext cx="4822659" cy="2885068"/>
          </a:xfrm>
          <a:prstGeom prst="rect">
            <a:avLst/>
          </a:prstGeom>
        </p:spPr>
      </p:pic>
      <p:sp>
        <p:nvSpPr>
          <p:cNvPr id="7" name="Title 3"/>
          <p:cNvSpPr txBox="1">
            <a:spLocks/>
          </p:cNvSpPr>
          <p:nvPr/>
        </p:nvSpPr>
        <p:spPr>
          <a:xfrm>
            <a:off x="5742415" y="1180472"/>
            <a:ext cx="2110740" cy="377951"/>
          </a:xfrm>
          <a:prstGeom prst="rect">
            <a:avLst/>
          </a:prstGeom>
        </p:spPr>
        <p:txBody>
          <a:bodyPr/>
          <a:lstStyle>
            <a:lvl1pPr algn="l" defTabSz="685800" rtl="0" eaLnBrk="1" latinLnBrk="0" hangingPunct="1">
              <a:lnSpc>
                <a:spcPct val="90000"/>
              </a:lnSpc>
              <a:spcBef>
                <a:spcPct val="0"/>
              </a:spcBef>
              <a:buNone/>
              <a:defRPr sz="3300" b="1" kern="1200">
                <a:solidFill>
                  <a:srgbClr val="F7323F"/>
                </a:solidFill>
                <a:latin typeface="+mj-lt"/>
                <a:ea typeface="+mj-ea"/>
                <a:cs typeface="+mj-cs"/>
              </a:defRPr>
            </a:lvl1pPr>
          </a:lstStyle>
          <a:p>
            <a:r>
              <a:rPr lang="en-GB" sz="1600" dirty="0" err="1" smtClean="0">
                <a:solidFill>
                  <a:srgbClr val="002060"/>
                </a:solidFill>
              </a:rPr>
              <a:t>Cryptodev</a:t>
            </a:r>
            <a:r>
              <a:rPr lang="en-GB" sz="1600" dirty="0" smtClean="0">
                <a:solidFill>
                  <a:srgbClr val="002060"/>
                </a:solidFill>
              </a:rPr>
              <a:t> Components</a:t>
            </a:r>
            <a:endParaRPr lang="en-US" sz="1600" dirty="0">
              <a:solidFill>
                <a:srgbClr val="002060"/>
              </a:solidFill>
            </a:endParaRPr>
          </a:p>
        </p:txBody>
      </p:sp>
    </p:spTree>
    <p:extLst>
      <p:ext uri="{BB962C8B-B14F-4D97-AF65-F5344CB8AC3E}">
        <p14:creationId xmlns:p14="http://schemas.microsoft.com/office/powerpoint/2010/main" val="24742026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p:cNvSpPr>
            <a:spLocks noGrp="1"/>
          </p:cNvSpPr>
          <p:nvPr>
            <p:ph type="sldNum" sz="quarter" idx="12"/>
          </p:nvPr>
        </p:nvSpPr>
        <p:spPr>
          <a:xfrm>
            <a:off x="7010400" y="4824413"/>
            <a:ext cx="2133600" cy="273050"/>
          </a:xfrm>
          <a:prstGeom prst="rect">
            <a:avLst/>
          </a:prstGeom>
        </p:spPr>
        <p:txBody>
          <a:bodyPr/>
          <a:lstStyle/>
          <a:p>
            <a:fld id="{EE2556C5-CE8C-6547-B838-EA80C61A4AF7}" type="slidenum">
              <a:rPr lang="en-US" smtClean="0"/>
              <a:pPr/>
              <a:t>20</a:t>
            </a:fld>
            <a:endParaRPr lang="en-US" dirty="0"/>
          </a:p>
        </p:txBody>
      </p:sp>
      <p:sp>
        <p:nvSpPr>
          <p:cNvPr id="2" name="Title 1"/>
          <p:cNvSpPr>
            <a:spLocks noGrp="1"/>
          </p:cNvSpPr>
          <p:nvPr>
            <p:ph type="title"/>
          </p:nvPr>
        </p:nvSpPr>
        <p:spPr>
          <a:xfrm>
            <a:off x="433736" y="11619"/>
            <a:ext cx="8656923" cy="868680"/>
          </a:xfrm>
        </p:spPr>
        <p:txBody>
          <a:bodyPr>
            <a:noAutofit/>
          </a:bodyPr>
          <a:lstStyle/>
          <a:p>
            <a:r>
              <a:rPr lang="en-GB" dirty="0">
                <a:solidFill>
                  <a:schemeClr val="accent5"/>
                </a:solidFill>
              </a:rPr>
              <a:t>DPDK Crypto APIs - Operation Management</a:t>
            </a:r>
            <a:endParaRPr lang="en-US" dirty="0">
              <a:solidFill>
                <a:schemeClr val="accent5"/>
              </a:solidFill>
            </a:endParaRPr>
          </a:p>
        </p:txBody>
      </p:sp>
      <p:sp>
        <p:nvSpPr>
          <p:cNvPr id="8" name="Rectangle 7"/>
          <p:cNvSpPr/>
          <p:nvPr/>
        </p:nvSpPr>
        <p:spPr>
          <a:xfrm>
            <a:off x="3484108" y="757749"/>
            <a:ext cx="5355092" cy="375487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r>
              <a:rPr lang="en-US" sz="1100" dirty="0" err="1">
                <a:latin typeface="Courier New" panose="02070309020205020404" pitchFamily="49" charset="0"/>
                <a:ea typeface="Calibri" panose="020F0502020204030204" pitchFamily="34" charset="0"/>
                <a:cs typeface="Times New Roman" panose="02020603050405020304" pitchFamily="18" charset="0"/>
              </a:rPr>
              <a:t>struct</a:t>
            </a:r>
            <a:r>
              <a:rPr lang="en-US" sz="1100" dirty="0">
                <a:latin typeface="Courier New" panose="02070309020205020404" pitchFamily="49" charset="0"/>
                <a:ea typeface="Calibri" panose="020F0502020204030204" pitchFamily="34" charset="0"/>
                <a:cs typeface="Times New Roman" panose="02020603050405020304" pitchFamily="18" charset="0"/>
              </a:rPr>
              <a:t> </a:t>
            </a:r>
            <a:r>
              <a:rPr lang="en-US" sz="1100" b="1" dirty="0" err="1" smtClean="0">
                <a:latin typeface="Courier New" panose="02070309020205020404" pitchFamily="49" charset="0"/>
                <a:ea typeface="Calibri" panose="020F0502020204030204" pitchFamily="34" charset="0"/>
                <a:cs typeface="Times New Roman" panose="02020603050405020304" pitchFamily="18" charset="0"/>
              </a:rPr>
              <a:t>rte_crypto_sym_op</a:t>
            </a:r>
            <a:endParaRPr lang="en-US" sz="1100" dirty="0">
              <a:latin typeface="Courier New" panose="02070309020205020404" pitchFamily="49" charset="0"/>
              <a:ea typeface="Calibri" panose="020F0502020204030204" pitchFamily="34" charset="0"/>
              <a:cs typeface="Times New Roman" panose="02020603050405020304" pitchFamily="18" charset="0"/>
            </a:endParaRPr>
          </a:p>
          <a:p>
            <a:pPr indent="457200"/>
            <a:r>
              <a:rPr lang="en-GB" sz="1100" dirty="0" err="1" smtClean="0">
                <a:latin typeface="Courier New" panose="02070309020205020404" pitchFamily="49" charset="0"/>
                <a:ea typeface="Calibri" panose="020F0502020204030204" pitchFamily="34" charset="0"/>
                <a:cs typeface="Times New Roman" panose="02020603050405020304" pitchFamily="18" charset="0"/>
              </a:rPr>
              <a:t>struct</a:t>
            </a:r>
            <a:r>
              <a:rPr lang="en-GB" sz="1100" dirty="0" smtClean="0">
                <a:latin typeface="Courier New" panose="02070309020205020404" pitchFamily="49" charset="0"/>
                <a:ea typeface="Calibri" panose="020F0502020204030204" pitchFamily="34" charset="0"/>
                <a:cs typeface="Times New Roman" panose="02020603050405020304" pitchFamily="18" charset="0"/>
              </a:rPr>
              <a:t> </a:t>
            </a:r>
            <a:r>
              <a:rPr lang="en-GB" sz="1100" dirty="0" err="1">
                <a:latin typeface="Courier New" panose="02070309020205020404" pitchFamily="49" charset="0"/>
                <a:ea typeface="Calibri" panose="020F0502020204030204" pitchFamily="34" charset="0"/>
                <a:cs typeface="Times New Roman" panose="02020603050405020304" pitchFamily="18" charset="0"/>
              </a:rPr>
              <a:t>rte_mbuf</a:t>
            </a:r>
            <a:r>
              <a:rPr lang="en-GB" sz="1100" dirty="0">
                <a:latin typeface="Courier New" panose="02070309020205020404" pitchFamily="49" charset="0"/>
                <a:ea typeface="Calibri" panose="020F0502020204030204" pitchFamily="34" charset="0"/>
                <a:cs typeface="Times New Roman" panose="02020603050405020304" pitchFamily="18" charset="0"/>
              </a:rPr>
              <a:t> </a:t>
            </a:r>
            <a:r>
              <a:rPr lang="en-GB" sz="1100" dirty="0" smtClean="0">
                <a:latin typeface="Courier New" panose="02070309020205020404" pitchFamily="49" charset="0"/>
                <a:ea typeface="Calibri" panose="020F0502020204030204" pitchFamily="34" charset="0"/>
                <a:cs typeface="Times New Roman" panose="02020603050405020304" pitchFamily="18" charset="0"/>
              </a:rPr>
              <a:t>*</a:t>
            </a:r>
            <a:r>
              <a:rPr lang="en-GB" sz="1100" dirty="0" err="1" smtClean="0">
                <a:latin typeface="Courier New" panose="02070309020205020404" pitchFamily="49" charset="0"/>
                <a:ea typeface="Calibri" panose="020F0502020204030204" pitchFamily="34" charset="0"/>
                <a:cs typeface="Times New Roman" panose="02020603050405020304" pitchFamily="18" charset="0"/>
              </a:rPr>
              <a:t>src</a:t>
            </a:r>
            <a:r>
              <a:rPr lang="en-GB" sz="1100" dirty="0" smtClean="0">
                <a:latin typeface="Courier New" panose="02070309020205020404" pitchFamily="49" charset="0"/>
                <a:ea typeface="Calibri" panose="020F0502020204030204" pitchFamily="34" charset="0"/>
                <a:cs typeface="Times New Roman" panose="02020603050405020304" pitchFamily="18" charset="0"/>
              </a:rPr>
              <a:t>;</a:t>
            </a:r>
            <a:endParaRPr lang="en-US" sz="1100" dirty="0">
              <a:latin typeface="Courier New" panose="02070309020205020404" pitchFamily="49" charset="0"/>
              <a:ea typeface="Calibri" panose="020F0502020204030204" pitchFamily="34" charset="0"/>
              <a:cs typeface="Times New Roman" panose="02020603050405020304" pitchFamily="18" charset="0"/>
            </a:endParaRPr>
          </a:p>
          <a:p>
            <a:pPr indent="457200"/>
            <a:r>
              <a:rPr lang="en-GB" sz="1100" dirty="0" err="1" smtClean="0">
                <a:latin typeface="Courier New" panose="02070309020205020404" pitchFamily="49" charset="0"/>
                <a:ea typeface="Calibri" panose="020F0502020204030204" pitchFamily="34" charset="0"/>
                <a:cs typeface="Times New Roman" panose="02020603050405020304" pitchFamily="18" charset="0"/>
              </a:rPr>
              <a:t>struct</a:t>
            </a:r>
            <a:r>
              <a:rPr lang="en-GB" sz="1100" dirty="0" smtClean="0">
                <a:latin typeface="Courier New" panose="02070309020205020404" pitchFamily="49" charset="0"/>
                <a:ea typeface="Calibri" panose="020F0502020204030204" pitchFamily="34" charset="0"/>
                <a:cs typeface="Times New Roman" panose="02020603050405020304" pitchFamily="18" charset="0"/>
              </a:rPr>
              <a:t> </a:t>
            </a:r>
            <a:r>
              <a:rPr lang="en-GB" sz="1100" dirty="0" err="1">
                <a:latin typeface="Courier New" panose="02070309020205020404" pitchFamily="49" charset="0"/>
                <a:ea typeface="Calibri" panose="020F0502020204030204" pitchFamily="34" charset="0"/>
                <a:cs typeface="Times New Roman" panose="02020603050405020304" pitchFamily="18" charset="0"/>
              </a:rPr>
              <a:t>rte_mbuf</a:t>
            </a:r>
            <a:r>
              <a:rPr lang="en-GB" sz="1100" dirty="0">
                <a:latin typeface="Courier New" panose="02070309020205020404" pitchFamily="49" charset="0"/>
                <a:ea typeface="Calibri" panose="020F0502020204030204" pitchFamily="34" charset="0"/>
                <a:cs typeface="Times New Roman" panose="02020603050405020304" pitchFamily="18" charset="0"/>
              </a:rPr>
              <a:t> *</a:t>
            </a:r>
            <a:r>
              <a:rPr lang="en-GB" sz="1100" dirty="0" err="1">
                <a:latin typeface="Courier New" panose="02070309020205020404" pitchFamily="49" charset="0"/>
                <a:ea typeface="Calibri" panose="020F0502020204030204" pitchFamily="34" charset="0"/>
                <a:cs typeface="Times New Roman" panose="02020603050405020304" pitchFamily="18" charset="0"/>
              </a:rPr>
              <a:t>dst</a:t>
            </a:r>
            <a:r>
              <a:rPr lang="en-GB" sz="1100" dirty="0" smtClean="0">
                <a:latin typeface="Courier New" panose="02070309020205020404" pitchFamily="49" charset="0"/>
                <a:ea typeface="Calibri" panose="020F0502020204030204" pitchFamily="34" charset="0"/>
                <a:cs typeface="Times New Roman" panose="02020603050405020304" pitchFamily="18" charset="0"/>
              </a:rPr>
              <a:t>;</a:t>
            </a:r>
          </a:p>
          <a:p>
            <a:pPr indent="457200"/>
            <a:r>
              <a:rPr lang="en-US" sz="1100" dirty="0" err="1">
                <a:latin typeface="Courier New" panose="02070309020205020404" pitchFamily="49" charset="0"/>
                <a:ea typeface="Calibri" panose="020F0502020204030204" pitchFamily="34" charset="0"/>
                <a:cs typeface="Times New Roman" panose="02020603050405020304" pitchFamily="18" charset="0"/>
              </a:rPr>
              <a:t>enum</a:t>
            </a:r>
            <a:r>
              <a:rPr lang="en-US" sz="1100" dirty="0">
                <a:latin typeface="Courier New" panose="02070309020205020404" pitchFamily="49" charset="0"/>
                <a:ea typeface="Calibri" panose="020F0502020204030204" pitchFamily="34" charset="0"/>
                <a:cs typeface="Times New Roman" panose="02020603050405020304" pitchFamily="18" charset="0"/>
              </a:rPr>
              <a:t> </a:t>
            </a:r>
            <a:r>
              <a:rPr lang="en-US" sz="1100" dirty="0" err="1" smtClean="0">
                <a:latin typeface="Courier New" panose="02070309020205020404" pitchFamily="49" charset="0"/>
                <a:ea typeface="Calibri" panose="020F0502020204030204" pitchFamily="34" charset="0"/>
                <a:cs typeface="Times New Roman" panose="02020603050405020304" pitchFamily="18" charset="0"/>
              </a:rPr>
              <a:t>rte_crypto_sym_op_sess_type</a:t>
            </a:r>
            <a:r>
              <a:rPr lang="en-US" sz="1100" dirty="0" smtClean="0">
                <a:latin typeface="Courier New" panose="02070309020205020404" pitchFamily="49" charset="0"/>
                <a:ea typeface="Calibri" panose="020F0502020204030204" pitchFamily="34" charset="0"/>
                <a:cs typeface="Times New Roman" panose="02020603050405020304" pitchFamily="18" charset="0"/>
              </a:rPr>
              <a:t> </a:t>
            </a:r>
            <a:r>
              <a:rPr lang="en-US" sz="1100" dirty="0">
                <a:latin typeface="Courier New" panose="02070309020205020404" pitchFamily="49" charset="0"/>
                <a:ea typeface="Calibri" panose="020F0502020204030204" pitchFamily="34" charset="0"/>
                <a:cs typeface="Times New Roman" panose="02020603050405020304" pitchFamily="18" charset="0"/>
              </a:rPr>
              <a:t>type;</a:t>
            </a:r>
          </a:p>
          <a:p>
            <a:pPr indent="457200"/>
            <a:endParaRPr lang="en-US" sz="1100" dirty="0">
              <a:latin typeface="Courier New" panose="02070309020205020404" pitchFamily="49" charset="0"/>
              <a:ea typeface="Calibri" panose="020F0502020204030204" pitchFamily="34" charset="0"/>
              <a:cs typeface="Times New Roman" panose="02020603050405020304" pitchFamily="18" charset="0"/>
            </a:endParaRPr>
          </a:p>
          <a:p>
            <a:pPr indent="457200"/>
            <a:r>
              <a:rPr lang="en-US" sz="1100" dirty="0" smtClean="0">
                <a:latin typeface="Courier New" panose="02070309020205020404" pitchFamily="49" charset="0"/>
                <a:ea typeface="Calibri" panose="020F0502020204030204" pitchFamily="34" charset="0"/>
                <a:cs typeface="Times New Roman" panose="02020603050405020304" pitchFamily="18" charset="0"/>
              </a:rPr>
              <a:t>union {</a:t>
            </a:r>
          </a:p>
          <a:p>
            <a:pPr indent="457200"/>
            <a:r>
              <a:rPr lang="en-US" sz="1100" dirty="0">
                <a:latin typeface="Courier New" panose="02070309020205020404" pitchFamily="49" charset="0"/>
                <a:ea typeface="Calibri" panose="020F0502020204030204" pitchFamily="34" charset="0"/>
                <a:cs typeface="Times New Roman" panose="02020603050405020304" pitchFamily="18" charset="0"/>
              </a:rPr>
              <a:t>	</a:t>
            </a:r>
            <a:r>
              <a:rPr lang="en-US" sz="1100" dirty="0" err="1" smtClean="0">
                <a:latin typeface="Courier New" panose="02070309020205020404" pitchFamily="49" charset="0"/>
                <a:ea typeface="Calibri" panose="020F0502020204030204" pitchFamily="34" charset="0"/>
                <a:cs typeface="Times New Roman" panose="02020603050405020304" pitchFamily="18" charset="0"/>
              </a:rPr>
              <a:t>struct</a:t>
            </a:r>
            <a:r>
              <a:rPr lang="en-US" sz="1100" dirty="0" smtClean="0">
                <a:latin typeface="Courier New" panose="02070309020205020404" pitchFamily="49" charset="0"/>
                <a:ea typeface="Calibri" panose="020F0502020204030204" pitchFamily="34" charset="0"/>
                <a:cs typeface="Times New Roman" panose="02020603050405020304" pitchFamily="18" charset="0"/>
              </a:rPr>
              <a:t> </a:t>
            </a:r>
            <a:r>
              <a:rPr lang="en-US" sz="1100" dirty="0" err="1">
                <a:latin typeface="Courier New" panose="02070309020205020404" pitchFamily="49" charset="0"/>
                <a:ea typeface="Calibri" panose="020F0502020204030204" pitchFamily="34" charset="0"/>
                <a:cs typeface="Times New Roman" panose="02020603050405020304" pitchFamily="18" charset="0"/>
              </a:rPr>
              <a:t>rte_crypto_session</a:t>
            </a:r>
            <a:r>
              <a:rPr lang="en-US" sz="1100" dirty="0">
                <a:latin typeface="Courier New" panose="02070309020205020404" pitchFamily="49" charset="0"/>
                <a:ea typeface="Calibri" panose="020F0502020204030204" pitchFamily="34" charset="0"/>
                <a:cs typeface="Times New Roman" panose="02020603050405020304" pitchFamily="18" charset="0"/>
              </a:rPr>
              <a:t> *session</a:t>
            </a:r>
            <a:r>
              <a:rPr lang="en-US" sz="1100" dirty="0" smtClean="0">
                <a:latin typeface="Courier New" panose="02070309020205020404" pitchFamily="49" charset="0"/>
                <a:ea typeface="Calibri" panose="020F0502020204030204" pitchFamily="34" charset="0"/>
                <a:cs typeface="Times New Roman" panose="02020603050405020304" pitchFamily="18" charset="0"/>
              </a:rPr>
              <a:t>;</a:t>
            </a:r>
          </a:p>
          <a:p>
            <a:pPr indent="457200"/>
            <a:r>
              <a:rPr lang="en-US" sz="1100" dirty="0" smtClean="0">
                <a:latin typeface="Courier New" panose="02070309020205020404" pitchFamily="49" charset="0"/>
                <a:ea typeface="Calibri" panose="020F0502020204030204" pitchFamily="34" charset="0"/>
                <a:cs typeface="Times New Roman" panose="02020603050405020304" pitchFamily="18" charset="0"/>
              </a:rPr>
              <a:t>	</a:t>
            </a:r>
            <a:r>
              <a:rPr lang="en-US" sz="1100" dirty="0" err="1">
                <a:latin typeface="Courier New" panose="02070309020205020404" pitchFamily="49" charset="0"/>
                <a:ea typeface="Calibri" panose="020F0502020204030204" pitchFamily="34" charset="0"/>
                <a:cs typeface="Times New Roman" panose="02020603050405020304" pitchFamily="18" charset="0"/>
              </a:rPr>
              <a:t>struct</a:t>
            </a:r>
            <a:r>
              <a:rPr lang="en-US" sz="1100" dirty="0">
                <a:latin typeface="Courier New" panose="02070309020205020404" pitchFamily="49" charset="0"/>
                <a:ea typeface="Calibri" panose="020F0502020204030204" pitchFamily="34" charset="0"/>
                <a:cs typeface="Times New Roman" panose="02020603050405020304" pitchFamily="18" charset="0"/>
              </a:rPr>
              <a:t> </a:t>
            </a:r>
            <a:r>
              <a:rPr lang="en-US" sz="1100" dirty="0" err="1">
                <a:latin typeface="Courier New" panose="02070309020205020404" pitchFamily="49" charset="0"/>
                <a:ea typeface="Calibri" panose="020F0502020204030204" pitchFamily="34" charset="0"/>
                <a:cs typeface="Times New Roman" panose="02020603050405020304" pitchFamily="18" charset="0"/>
              </a:rPr>
              <a:t>rte_crypto_xform</a:t>
            </a:r>
            <a:r>
              <a:rPr lang="en-US" sz="1100" dirty="0">
                <a:latin typeface="Courier New" panose="02070309020205020404" pitchFamily="49" charset="0"/>
                <a:ea typeface="Calibri" panose="020F0502020204030204" pitchFamily="34" charset="0"/>
                <a:cs typeface="Times New Roman" panose="02020603050405020304" pitchFamily="18" charset="0"/>
              </a:rPr>
              <a:t> *</a:t>
            </a:r>
            <a:r>
              <a:rPr lang="en-US" sz="1100" dirty="0" err="1">
                <a:latin typeface="Courier New" panose="02070309020205020404" pitchFamily="49" charset="0"/>
                <a:ea typeface="Calibri" panose="020F0502020204030204" pitchFamily="34" charset="0"/>
                <a:cs typeface="Times New Roman" panose="02020603050405020304" pitchFamily="18" charset="0"/>
              </a:rPr>
              <a:t>xform</a:t>
            </a:r>
            <a:r>
              <a:rPr lang="en-US" sz="1100" dirty="0" smtClean="0">
                <a:latin typeface="Courier New" panose="02070309020205020404" pitchFamily="49" charset="0"/>
                <a:ea typeface="Calibri" panose="020F0502020204030204" pitchFamily="34" charset="0"/>
                <a:cs typeface="Times New Roman" panose="02020603050405020304" pitchFamily="18" charset="0"/>
              </a:rPr>
              <a:t>;	// </a:t>
            </a:r>
            <a:r>
              <a:rPr lang="en-US" sz="1100" dirty="0" err="1" smtClean="0">
                <a:latin typeface="Courier New" panose="02070309020205020404" pitchFamily="49" charset="0"/>
                <a:ea typeface="Calibri" panose="020F0502020204030204" pitchFamily="34" charset="0"/>
                <a:cs typeface="Times New Roman" panose="02020603050405020304" pitchFamily="18" charset="0"/>
              </a:rPr>
              <a:t>Sessionless</a:t>
            </a:r>
            <a:endParaRPr lang="en-US" sz="1100" dirty="0" smtClean="0">
              <a:latin typeface="Courier New" panose="02070309020205020404" pitchFamily="49" charset="0"/>
              <a:ea typeface="Calibri" panose="020F0502020204030204" pitchFamily="34" charset="0"/>
              <a:cs typeface="Times New Roman" panose="02020603050405020304" pitchFamily="18" charset="0"/>
            </a:endParaRPr>
          </a:p>
          <a:p>
            <a:pPr indent="457200"/>
            <a:r>
              <a:rPr lang="en-US" sz="1100" dirty="0" smtClean="0">
                <a:latin typeface="Courier New" panose="02070309020205020404" pitchFamily="49" charset="0"/>
                <a:ea typeface="Calibri" panose="020F0502020204030204" pitchFamily="34" charset="0"/>
                <a:cs typeface="Times New Roman" panose="02020603050405020304" pitchFamily="18" charset="0"/>
              </a:rPr>
              <a:t>}</a:t>
            </a:r>
          </a:p>
          <a:p>
            <a:pPr indent="457200"/>
            <a:r>
              <a:rPr lang="en-US" sz="1100" dirty="0" err="1" smtClean="0">
                <a:latin typeface="Courier New" panose="02070309020205020404" pitchFamily="49" charset="0"/>
                <a:ea typeface="Calibri" panose="020F0502020204030204" pitchFamily="34" charset="0"/>
                <a:cs typeface="Times New Roman" panose="02020603050405020304" pitchFamily="18" charset="0"/>
              </a:rPr>
              <a:t>struct</a:t>
            </a:r>
            <a:r>
              <a:rPr lang="en-US" sz="1100" dirty="0" smtClean="0">
                <a:latin typeface="Courier New" panose="02070309020205020404" pitchFamily="49" charset="0"/>
                <a:ea typeface="Calibri" panose="020F0502020204030204" pitchFamily="34" charset="0"/>
                <a:cs typeface="Times New Roman" panose="02020603050405020304" pitchFamily="18" charset="0"/>
              </a:rPr>
              <a:t> {</a:t>
            </a:r>
          </a:p>
          <a:p>
            <a:pPr indent="457200"/>
            <a:r>
              <a:rPr lang="en-US" sz="1100" dirty="0" smtClean="0">
                <a:latin typeface="Courier New" panose="02070309020205020404" pitchFamily="49" charset="0"/>
                <a:ea typeface="Calibri" panose="020F0502020204030204" pitchFamily="34" charset="0"/>
                <a:cs typeface="Times New Roman" panose="02020603050405020304" pitchFamily="18" charset="0"/>
              </a:rPr>
              <a:t>	</a:t>
            </a:r>
            <a:r>
              <a:rPr lang="en-US" sz="1100" dirty="0" err="1" smtClean="0">
                <a:latin typeface="Courier New" panose="02070309020205020404" pitchFamily="49" charset="0"/>
                <a:ea typeface="Calibri" panose="020F0502020204030204" pitchFamily="34" charset="0"/>
                <a:cs typeface="Times New Roman" panose="02020603050405020304" pitchFamily="18" charset="0"/>
              </a:rPr>
              <a:t>struct</a:t>
            </a:r>
            <a:r>
              <a:rPr lang="en-US" sz="1100" dirty="0" smtClean="0">
                <a:latin typeface="Courier New" panose="02070309020205020404" pitchFamily="49" charset="0"/>
                <a:ea typeface="Calibri" panose="020F0502020204030204" pitchFamily="34" charset="0"/>
                <a:cs typeface="Times New Roman" panose="02020603050405020304" pitchFamily="18" charset="0"/>
              </a:rPr>
              <a:t> {..} data;  // Offsets/sizes of cipher data</a:t>
            </a:r>
            <a:endParaRPr lang="en-US" sz="1100" dirty="0">
              <a:latin typeface="Courier New" panose="02070309020205020404" pitchFamily="49" charset="0"/>
              <a:ea typeface="Calibri" panose="020F0502020204030204" pitchFamily="34" charset="0"/>
              <a:cs typeface="Times New Roman" panose="02020603050405020304" pitchFamily="18" charset="0"/>
            </a:endParaRPr>
          </a:p>
          <a:p>
            <a:pPr indent="457200"/>
            <a:r>
              <a:rPr lang="en-US" sz="1100" dirty="0" smtClean="0">
                <a:latin typeface="Courier New" panose="02070309020205020404" pitchFamily="49" charset="0"/>
                <a:ea typeface="Calibri" panose="020F0502020204030204" pitchFamily="34" charset="0"/>
                <a:cs typeface="Times New Roman" panose="02020603050405020304" pitchFamily="18" charset="0"/>
              </a:rPr>
              <a:t>	</a:t>
            </a:r>
            <a:r>
              <a:rPr lang="en-US" sz="1100" dirty="0" err="1" smtClean="0">
                <a:latin typeface="Courier New" panose="02070309020205020404" pitchFamily="49" charset="0"/>
                <a:ea typeface="Calibri" panose="020F0502020204030204" pitchFamily="34" charset="0"/>
                <a:cs typeface="Times New Roman" panose="02020603050405020304" pitchFamily="18" charset="0"/>
              </a:rPr>
              <a:t>struct</a:t>
            </a:r>
            <a:r>
              <a:rPr lang="en-US" sz="1100" dirty="0" smtClean="0">
                <a:latin typeface="Courier New" panose="02070309020205020404" pitchFamily="49" charset="0"/>
                <a:ea typeface="Calibri" panose="020F0502020204030204" pitchFamily="34" charset="0"/>
                <a:cs typeface="Times New Roman" panose="02020603050405020304" pitchFamily="18" charset="0"/>
              </a:rPr>
              <a:t> {..} iv;  	// Parameters for the IV</a:t>
            </a:r>
          </a:p>
          <a:p>
            <a:pPr indent="457200"/>
            <a:r>
              <a:rPr lang="en-US" sz="1100" dirty="0" smtClean="0">
                <a:latin typeface="Courier New" panose="02070309020205020404" pitchFamily="49" charset="0"/>
                <a:ea typeface="Calibri" panose="020F0502020204030204" pitchFamily="34" charset="0"/>
                <a:cs typeface="Times New Roman" panose="02020603050405020304" pitchFamily="18" charset="0"/>
              </a:rPr>
              <a:t>} cipher;</a:t>
            </a:r>
          </a:p>
          <a:p>
            <a:pPr indent="457200"/>
            <a:endParaRPr lang="en-US" sz="1100" dirty="0" smtClean="0">
              <a:latin typeface="Courier New" panose="02070309020205020404" pitchFamily="49" charset="0"/>
              <a:ea typeface="Calibri" panose="020F0502020204030204" pitchFamily="34" charset="0"/>
              <a:cs typeface="Times New Roman" panose="02020603050405020304" pitchFamily="18" charset="0"/>
            </a:endParaRPr>
          </a:p>
          <a:p>
            <a:pPr indent="457200"/>
            <a:r>
              <a:rPr lang="en-US" sz="1100" dirty="0" err="1" smtClean="0">
                <a:latin typeface="Courier New" panose="02070309020205020404" pitchFamily="49" charset="0"/>
                <a:ea typeface="Calibri" panose="020F0502020204030204" pitchFamily="34" charset="0"/>
                <a:cs typeface="Times New Roman" panose="02020603050405020304" pitchFamily="18" charset="0"/>
              </a:rPr>
              <a:t>struct</a:t>
            </a:r>
            <a:r>
              <a:rPr lang="en-US" sz="1100" dirty="0" smtClean="0">
                <a:latin typeface="Courier New" panose="02070309020205020404" pitchFamily="49" charset="0"/>
                <a:ea typeface="Calibri" panose="020F0502020204030204" pitchFamily="34" charset="0"/>
                <a:cs typeface="Times New Roman" panose="02020603050405020304" pitchFamily="18" charset="0"/>
              </a:rPr>
              <a:t> {</a:t>
            </a:r>
            <a:endParaRPr lang="en-US" sz="1100" dirty="0">
              <a:latin typeface="Courier New" panose="02070309020205020404" pitchFamily="49" charset="0"/>
              <a:ea typeface="Calibri" panose="020F0502020204030204" pitchFamily="34" charset="0"/>
              <a:cs typeface="Times New Roman" panose="02020603050405020304" pitchFamily="18" charset="0"/>
            </a:endParaRPr>
          </a:p>
          <a:p>
            <a:pPr indent="457200"/>
            <a:r>
              <a:rPr lang="en-US" sz="1100" dirty="0">
                <a:latin typeface="Courier New" panose="02070309020205020404" pitchFamily="49" charset="0"/>
                <a:ea typeface="Calibri" panose="020F0502020204030204" pitchFamily="34" charset="0"/>
                <a:cs typeface="Times New Roman" panose="02020603050405020304" pitchFamily="18" charset="0"/>
              </a:rPr>
              <a:t>	</a:t>
            </a:r>
            <a:r>
              <a:rPr lang="en-US" sz="1100" dirty="0" err="1">
                <a:latin typeface="Courier New" panose="02070309020205020404" pitchFamily="49" charset="0"/>
                <a:ea typeface="Calibri" panose="020F0502020204030204" pitchFamily="34" charset="0"/>
                <a:cs typeface="Times New Roman" panose="02020603050405020304" pitchFamily="18" charset="0"/>
              </a:rPr>
              <a:t>struct</a:t>
            </a:r>
            <a:r>
              <a:rPr lang="en-US" sz="1100" dirty="0">
                <a:latin typeface="Courier New" panose="02070309020205020404" pitchFamily="49" charset="0"/>
                <a:ea typeface="Calibri" panose="020F0502020204030204" pitchFamily="34" charset="0"/>
                <a:cs typeface="Times New Roman" panose="02020603050405020304" pitchFamily="18" charset="0"/>
              </a:rPr>
              <a:t> {..} data; </a:t>
            </a:r>
            <a:r>
              <a:rPr lang="en-US" sz="1100" dirty="0" smtClean="0">
                <a:latin typeface="Courier New" panose="02070309020205020404" pitchFamily="49" charset="0"/>
                <a:ea typeface="Calibri" panose="020F0502020204030204" pitchFamily="34" charset="0"/>
                <a:cs typeface="Times New Roman" panose="02020603050405020304" pitchFamily="18" charset="0"/>
              </a:rPr>
              <a:t>// Offsets/sizes of hash data</a:t>
            </a:r>
            <a:endParaRPr lang="en-US" sz="1100" dirty="0">
              <a:latin typeface="Courier New" panose="02070309020205020404" pitchFamily="49" charset="0"/>
              <a:ea typeface="Calibri" panose="020F0502020204030204" pitchFamily="34" charset="0"/>
              <a:cs typeface="Times New Roman" panose="02020603050405020304" pitchFamily="18" charset="0"/>
            </a:endParaRPr>
          </a:p>
          <a:p>
            <a:pPr indent="457200"/>
            <a:r>
              <a:rPr lang="en-US" sz="1100" dirty="0" smtClean="0">
                <a:latin typeface="Courier New" panose="02070309020205020404" pitchFamily="49" charset="0"/>
                <a:ea typeface="Calibri" panose="020F0502020204030204" pitchFamily="34" charset="0"/>
                <a:cs typeface="Times New Roman" panose="02020603050405020304" pitchFamily="18" charset="0"/>
              </a:rPr>
              <a:t>	</a:t>
            </a:r>
            <a:r>
              <a:rPr lang="en-US" sz="1100" dirty="0" err="1" smtClean="0">
                <a:latin typeface="Courier New" panose="02070309020205020404" pitchFamily="49" charset="0"/>
                <a:ea typeface="Calibri" panose="020F0502020204030204" pitchFamily="34" charset="0"/>
                <a:cs typeface="Times New Roman" panose="02020603050405020304" pitchFamily="18" charset="0"/>
              </a:rPr>
              <a:t>struct</a:t>
            </a:r>
            <a:r>
              <a:rPr lang="en-US" sz="1100" dirty="0" smtClean="0">
                <a:latin typeface="Courier New" panose="02070309020205020404" pitchFamily="49" charset="0"/>
                <a:ea typeface="Calibri" panose="020F0502020204030204" pitchFamily="34" charset="0"/>
                <a:cs typeface="Times New Roman" panose="02020603050405020304" pitchFamily="18" charset="0"/>
              </a:rPr>
              <a:t> {..} digest; 	// Parameters for the digest</a:t>
            </a:r>
          </a:p>
          <a:p>
            <a:pPr indent="457200"/>
            <a:r>
              <a:rPr lang="en-US" sz="1100" dirty="0">
                <a:latin typeface="Courier New" panose="02070309020205020404" pitchFamily="49" charset="0"/>
                <a:ea typeface="Calibri" panose="020F0502020204030204" pitchFamily="34" charset="0"/>
                <a:cs typeface="Times New Roman" panose="02020603050405020304" pitchFamily="18" charset="0"/>
              </a:rPr>
              <a:t> </a:t>
            </a:r>
            <a:r>
              <a:rPr lang="en-US" sz="1100" dirty="0" smtClean="0">
                <a:latin typeface="Courier New" panose="02070309020205020404" pitchFamily="49" charset="0"/>
                <a:ea typeface="Calibri" panose="020F0502020204030204" pitchFamily="34" charset="0"/>
                <a:cs typeface="Times New Roman" panose="02020603050405020304" pitchFamily="18" charset="0"/>
              </a:rPr>
              <a:t>	</a:t>
            </a:r>
            <a:r>
              <a:rPr lang="en-US" sz="1100" dirty="0" err="1" smtClean="0">
                <a:latin typeface="Courier New" panose="02070309020205020404" pitchFamily="49" charset="0"/>
                <a:ea typeface="Calibri" panose="020F0502020204030204" pitchFamily="34" charset="0"/>
                <a:cs typeface="Times New Roman" panose="02020603050405020304" pitchFamily="18" charset="0"/>
              </a:rPr>
              <a:t>struct</a:t>
            </a:r>
            <a:r>
              <a:rPr lang="en-US" sz="1100" dirty="0" smtClean="0">
                <a:latin typeface="Courier New" panose="02070309020205020404" pitchFamily="49" charset="0"/>
                <a:ea typeface="Calibri" panose="020F0502020204030204" pitchFamily="34" charset="0"/>
                <a:cs typeface="Times New Roman" panose="02020603050405020304" pitchFamily="18" charset="0"/>
              </a:rPr>
              <a:t> {..} </a:t>
            </a:r>
            <a:r>
              <a:rPr lang="en-US" sz="1100" dirty="0" err="1" smtClean="0">
                <a:latin typeface="Courier New" panose="02070309020205020404" pitchFamily="49" charset="0"/>
                <a:ea typeface="Calibri" panose="020F0502020204030204" pitchFamily="34" charset="0"/>
                <a:cs typeface="Times New Roman" panose="02020603050405020304" pitchFamily="18" charset="0"/>
              </a:rPr>
              <a:t>aad_auth</a:t>
            </a:r>
            <a:r>
              <a:rPr lang="en-US" sz="1100" dirty="0" smtClean="0">
                <a:latin typeface="Courier New" panose="02070309020205020404" pitchFamily="49" charset="0"/>
                <a:ea typeface="Calibri" panose="020F0502020204030204" pitchFamily="34" charset="0"/>
                <a:cs typeface="Times New Roman" panose="02020603050405020304" pitchFamily="18" charset="0"/>
              </a:rPr>
              <a:t>;</a:t>
            </a:r>
            <a:r>
              <a:rPr lang="en-IE" sz="800" dirty="0">
                <a:latin typeface="Calibri" panose="020F0502020204030204" pitchFamily="34" charset="0"/>
                <a:ea typeface="Calibri" panose="020F0502020204030204" pitchFamily="34" charset="0"/>
                <a:cs typeface="Times New Roman" panose="02020603050405020304" pitchFamily="18" charset="0"/>
              </a:rPr>
              <a:t> </a:t>
            </a:r>
            <a:r>
              <a:rPr lang="en-US" sz="1100" dirty="0">
                <a:latin typeface="Courier New" panose="02070309020205020404" pitchFamily="49" charset="0"/>
                <a:ea typeface="Calibri" panose="020F0502020204030204" pitchFamily="34" charset="0"/>
                <a:cs typeface="Times New Roman" panose="02020603050405020304" pitchFamily="18" charset="0"/>
              </a:rPr>
              <a:t> // Parameters </a:t>
            </a:r>
            <a:r>
              <a:rPr lang="en-US" sz="1100" dirty="0" smtClean="0">
                <a:latin typeface="Courier New" panose="02070309020205020404" pitchFamily="49" charset="0"/>
                <a:ea typeface="Calibri" panose="020F0502020204030204" pitchFamily="34" charset="0"/>
                <a:cs typeface="Times New Roman" panose="02020603050405020304" pitchFamily="18" charset="0"/>
              </a:rPr>
              <a:t>for the 								//Additional Auth Data</a:t>
            </a:r>
            <a:endParaRPr lang="en-US" sz="1100" dirty="0">
              <a:latin typeface="Courier New" panose="02070309020205020404" pitchFamily="49" charset="0"/>
              <a:ea typeface="Calibri" panose="020F0502020204030204" pitchFamily="34" charset="0"/>
              <a:cs typeface="Times New Roman" panose="02020603050405020304" pitchFamily="18" charset="0"/>
            </a:endParaRPr>
          </a:p>
          <a:p>
            <a:r>
              <a:rPr lang="en-US" sz="1100" dirty="0">
                <a:latin typeface="Courier New" panose="02070309020205020404" pitchFamily="49" charset="0"/>
                <a:ea typeface="Calibri" panose="020F0502020204030204" pitchFamily="34" charset="0"/>
                <a:cs typeface="Times New Roman" panose="02020603050405020304" pitchFamily="18" charset="0"/>
              </a:rPr>
              <a:t> </a:t>
            </a:r>
            <a:r>
              <a:rPr lang="en-US" sz="1100" dirty="0" smtClean="0">
                <a:latin typeface="Courier New" panose="02070309020205020404" pitchFamily="49" charset="0"/>
                <a:ea typeface="Calibri" panose="020F0502020204030204" pitchFamily="34" charset="0"/>
                <a:cs typeface="Times New Roman" panose="02020603050405020304" pitchFamily="18" charset="0"/>
              </a:rPr>
              <a:t>	} </a:t>
            </a:r>
            <a:r>
              <a:rPr lang="en-US" sz="1100" dirty="0" err="1" smtClean="0">
                <a:latin typeface="Courier New" panose="02070309020205020404" pitchFamily="49" charset="0"/>
                <a:ea typeface="Calibri" panose="020F0502020204030204" pitchFamily="34" charset="0"/>
                <a:cs typeface="Times New Roman" panose="02020603050405020304" pitchFamily="18" charset="0"/>
              </a:rPr>
              <a:t>auth</a:t>
            </a:r>
            <a:r>
              <a:rPr lang="en-US" sz="1100" dirty="0" smtClean="0">
                <a:latin typeface="Courier New" panose="02070309020205020404" pitchFamily="49" charset="0"/>
                <a:ea typeface="Calibri" panose="020F0502020204030204" pitchFamily="34" charset="0"/>
                <a:cs typeface="Times New Roman" panose="02020603050405020304" pitchFamily="18" charset="0"/>
              </a:rPr>
              <a:t>;</a:t>
            </a:r>
            <a:endParaRPr lang="en-US" sz="1100" dirty="0">
              <a:latin typeface="Courier New" panose="02070309020205020404" pitchFamily="49" charset="0"/>
              <a:ea typeface="Calibri" panose="020F0502020204030204" pitchFamily="34" charset="0"/>
              <a:cs typeface="Times New Roman" panose="02020603050405020304" pitchFamily="18" charset="0"/>
            </a:endParaRPr>
          </a:p>
          <a:p>
            <a:pPr>
              <a:spcAft>
                <a:spcPts val="1000"/>
              </a:spcAft>
            </a:pPr>
            <a:r>
              <a:rPr lang="en-IE" sz="1100" dirty="0" smtClean="0">
                <a:latin typeface="Calibri" panose="020F0502020204030204" pitchFamily="34" charset="0"/>
                <a:ea typeface="Calibri" panose="020F0502020204030204" pitchFamily="34" charset="0"/>
                <a:cs typeface="Times New Roman" panose="02020603050405020304" pitchFamily="18" charset="0"/>
              </a:rPr>
              <a:t>};</a:t>
            </a:r>
            <a:r>
              <a:rPr lang="en-US" dirty="0" smtClean="0"/>
              <a:t> </a:t>
            </a:r>
            <a:r>
              <a:rPr lang="en-IE" sz="800" dirty="0">
                <a:latin typeface="Calibri" panose="020F050202020403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Content Placeholder 2"/>
          <p:cNvSpPr txBox="1">
            <a:spLocks/>
          </p:cNvSpPr>
          <p:nvPr/>
        </p:nvSpPr>
        <p:spPr>
          <a:xfrm>
            <a:off x="465013" y="4512623"/>
            <a:ext cx="8167047" cy="435906"/>
          </a:xfrm>
          <a:prstGeom prst="rect">
            <a:avLst/>
          </a:prstGeom>
        </p:spPr>
        <p:txBody>
          <a:bodyPr vert="horz" lIns="0" tIns="0" rIns="0" bIns="0" rtlCol="0" anchor="t" anchorCtr="0">
            <a:normAutofit/>
          </a:bodyPr>
          <a:lstStyle>
            <a:lvl1pPr marL="173038" indent="-173038" algn="l" defTabSz="457200" rtl="0" eaLnBrk="1" latinLnBrk="0" hangingPunct="1">
              <a:lnSpc>
                <a:spcPct val="90000"/>
              </a:lnSpc>
              <a:spcBef>
                <a:spcPts val="1200"/>
              </a:spcBef>
              <a:spcAft>
                <a:spcPts val="0"/>
              </a:spcAft>
              <a:buFont typeface="Arial"/>
              <a:buNone/>
              <a:defRPr sz="4400" b="0" kern="1200" baseline="0">
                <a:solidFill>
                  <a:schemeClr val="accent2"/>
                </a:solidFill>
                <a:latin typeface="Intel Clear Light" panose="020B0404020203020204" pitchFamily="34" charset="0"/>
                <a:ea typeface="+mn-ea"/>
                <a:cs typeface="Intel Clear Light" panose="020B0404020203020204" pitchFamily="34" charset="0"/>
              </a:defRPr>
            </a:lvl1pPr>
            <a:lvl2pPr marL="400050" indent="-225425" algn="l" defTabSz="457200" rtl="0" eaLnBrk="1" latinLnBrk="0" hangingPunct="1">
              <a:spcBef>
                <a:spcPts val="800"/>
              </a:spcBef>
              <a:buFont typeface="Lucida Grande"/>
              <a:buChar char="−"/>
              <a:defRPr sz="1200" kern="1200" baseline="0">
                <a:solidFill>
                  <a:schemeClr val="tx2"/>
                </a:solidFill>
                <a:latin typeface="Intel Clear" panose="020B0604020203020204" pitchFamily="34" charset="0"/>
                <a:ea typeface="+mn-ea"/>
                <a:cs typeface="Intel Clear" panose="020B0604020203020204" pitchFamily="34" charset="0"/>
              </a:defRPr>
            </a:lvl2pPr>
            <a:lvl3pPr marL="685800" indent="-228600" algn="l" defTabSz="457200" rtl="0" eaLnBrk="1" latinLnBrk="0" hangingPunct="1">
              <a:spcBef>
                <a:spcPts val="400"/>
              </a:spcBef>
              <a:buFont typeface="Wingdings" charset="2"/>
              <a:buChar char="§"/>
              <a:defRPr sz="1100" kern="1200">
                <a:solidFill>
                  <a:schemeClr val="tx2"/>
                </a:solidFill>
                <a:latin typeface="Intel Clear" panose="020B0604020203020204" pitchFamily="34" charset="0"/>
                <a:ea typeface="+mn-ea"/>
                <a:cs typeface="Intel Clear" panose="020B0604020203020204" pitchFamily="34" charset="0"/>
              </a:defRPr>
            </a:lvl3pPr>
            <a:lvl4pPr marL="969963" indent="-228600" algn="l" defTabSz="457200" rtl="0" eaLnBrk="1" latinLnBrk="0" hangingPunct="1">
              <a:spcBef>
                <a:spcPts val="200"/>
              </a:spcBef>
              <a:buFont typeface="Arial"/>
              <a:buChar char="–"/>
              <a:defRPr sz="1050" kern="1200">
                <a:solidFill>
                  <a:schemeClr val="tx2"/>
                </a:solidFill>
                <a:latin typeface="Intel Clear" panose="020B0604020203020204" pitchFamily="34" charset="0"/>
                <a:ea typeface="+mn-ea"/>
                <a:cs typeface="Intel Clear" panose="020B0604020203020204" pitchFamily="34" charset="0"/>
              </a:defRPr>
            </a:lvl4pPr>
            <a:lvl5pPr marL="1319213" indent="-228600" algn="l" defTabSz="457200" rtl="0" eaLnBrk="1" latinLnBrk="0" hangingPunct="1">
              <a:spcBef>
                <a:spcPct val="20000"/>
              </a:spcBef>
              <a:buFont typeface="Arial"/>
              <a:buChar char="»"/>
              <a:defRPr sz="1000" kern="1200">
                <a:solidFill>
                  <a:schemeClr val="tx2"/>
                </a:solidFill>
                <a:latin typeface="Intel Clear" panose="020B0604020203020204" pitchFamily="34" charset="0"/>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4625" lvl="1" indent="0" algn="ctr">
              <a:buNone/>
            </a:pPr>
            <a:r>
              <a:rPr lang="en-GB" dirty="0" smtClean="0">
                <a:solidFill>
                  <a:schemeClr val="tx1"/>
                </a:solidFill>
              </a:rPr>
              <a:t>Crypto API also includes generic helper functions to allocate and free </a:t>
            </a:r>
            <a:r>
              <a:rPr lang="en-GB" b="1" dirty="0" err="1" smtClean="0">
                <a:solidFill>
                  <a:schemeClr val="tx1"/>
                </a:solidFill>
              </a:rPr>
              <a:t>rte_crypto_op</a:t>
            </a:r>
            <a:r>
              <a:rPr lang="en-GB" dirty="0" err="1" smtClean="0">
                <a:solidFill>
                  <a:schemeClr val="tx1"/>
                </a:solidFill>
              </a:rPr>
              <a:t>s</a:t>
            </a:r>
            <a:r>
              <a:rPr lang="en-GB" dirty="0" smtClean="0">
                <a:solidFill>
                  <a:schemeClr val="tx1"/>
                </a:solidFill>
              </a:rPr>
              <a:t> from a </a:t>
            </a:r>
            <a:r>
              <a:rPr lang="en-GB" dirty="0" err="1" smtClean="0">
                <a:solidFill>
                  <a:schemeClr val="tx1"/>
                </a:solidFill>
              </a:rPr>
              <a:t>mempool</a:t>
            </a:r>
            <a:r>
              <a:rPr lang="en-GB" dirty="0" smtClean="0"/>
              <a:t>. </a:t>
            </a:r>
          </a:p>
        </p:txBody>
      </p:sp>
      <p:sp>
        <p:nvSpPr>
          <p:cNvPr id="5" name="TextBox 4"/>
          <p:cNvSpPr txBox="1"/>
          <p:nvPr/>
        </p:nvSpPr>
        <p:spPr>
          <a:xfrm>
            <a:off x="255131" y="842387"/>
            <a:ext cx="3107193" cy="3231654"/>
          </a:xfrm>
          <a:prstGeom prst="rect">
            <a:avLst/>
          </a:prstGeom>
          <a:gradFill>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a:solidFill>
              <a:schemeClr val="dk1">
                <a:shade val="95000"/>
                <a:satMod val="105000"/>
              </a:schemeClr>
            </a:solidFill>
          </a:ln>
        </p:spPr>
        <p:txBody>
          <a:bodyPr wrap="square" lIns="0" tIns="0" rIns="0" bIns="0" rtlCol="0" anchor="ctr">
            <a:spAutoFit/>
          </a:bodyPr>
          <a:lstStyle/>
          <a:p>
            <a:r>
              <a:rPr lang="en-GB" sz="1100" dirty="0" err="1" smtClean="0">
                <a:latin typeface="Courier New" panose="02070309020205020404" pitchFamily="49" charset="0"/>
                <a:cs typeface="Courier New" panose="02070309020205020404" pitchFamily="49" charset="0"/>
              </a:rPr>
              <a:t>struct</a:t>
            </a:r>
            <a:r>
              <a:rPr lang="en-GB" sz="1100" dirty="0" smtClean="0">
                <a:latin typeface="Courier New" panose="02070309020205020404" pitchFamily="49" charset="0"/>
                <a:cs typeface="Courier New" panose="02070309020205020404" pitchFamily="49" charset="0"/>
              </a:rPr>
              <a:t> </a:t>
            </a:r>
            <a:r>
              <a:rPr lang="en-GB" sz="1100" dirty="0" err="1">
                <a:latin typeface="Courier New" panose="02070309020205020404" pitchFamily="49" charset="0"/>
                <a:cs typeface="Courier New" panose="02070309020205020404" pitchFamily="49" charset="0"/>
              </a:rPr>
              <a:t>rte_crypto_op</a:t>
            </a:r>
            <a:r>
              <a:rPr lang="en-GB" sz="1100" dirty="0">
                <a:latin typeface="Courier New" panose="02070309020205020404" pitchFamily="49" charset="0"/>
                <a:cs typeface="Courier New" panose="02070309020205020404" pitchFamily="49" charset="0"/>
              </a:rPr>
              <a:t> {</a:t>
            </a:r>
          </a:p>
          <a:p>
            <a:r>
              <a:rPr lang="en-GB" sz="1100" dirty="0" smtClean="0">
                <a:latin typeface="Courier New" panose="02070309020205020404" pitchFamily="49" charset="0"/>
                <a:cs typeface="Courier New" panose="02070309020205020404" pitchFamily="49" charset="0"/>
              </a:rPr>
              <a:t>  </a:t>
            </a:r>
            <a:r>
              <a:rPr lang="en-GB" sz="1100" dirty="0" err="1" smtClean="0">
                <a:latin typeface="Courier New" panose="02070309020205020404" pitchFamily="49" charset="0"/>
                <a:cs typeface="Courier New" panose="02070309020205020404" pitchFamily="49" charset="0"/>
              </a:rPr>
              <a:t>enum</a:t>
            </a:r>
            <a:r>
              <a:rPr lang="en-GB" sz="1100" dirty="0" smtClean="0">
                <a:latin typeface="Courier New" panose="02070309020205020404" pitchFamily="49" charset="0"/>
                <a:cs typeface="Courier New" panose="02070309020205020404" pitchFamily="49" charset="0"/>
              </a:rPr>
              <a:t> </a:t>
            </a:r>
            <a:r>
              <a:rPr lang="en-GB" sz="1100" dirty="0" err="1">
                <a:latin typeface="Courier New" panose="02070309020205020404" pitchFamily="49" charset="0"/>
                <a:cs typeface="Courier New" panose="02070309020205020404" pitchFamily="49" charset="0"/>
              </a:rPr>
              <a:t>rte_crypto_op_type</a:t>
            </a:r>
            <a:r>
              <a:rPr lang="en-GB" sz="1100" dirty="0">
                <a:latin typeface="Courier New" panose="02070309020205020404" pitchFamily="49" charset="0"/>
                <a:cs typeface="Courier New" panose="02070309020205020404" pitchFamily="49" charset="0"/>
              </a:rPr>
              <a:t> type</a:t>
            </a:r>
            <a:r>
              <a:rPr lang="en-GB" sz="1100" dirty="0" smtClean="0">
                <a:latin typeface="Courier New" panose="02070309020205020404" pitchFamily="49" charset="0"/>
                <a:cs typeface="Courier New" panose="02070309020205020404" pitchFamily="49" charset="0"/>
              </a:rPr>
              <a:t>; </a:t>
            </a:r>
          </a:p>
          <a:p>
            <a:r>
              <a:rPr lang="en-GB" sz="1100" dirty="0">
                <a:latin typeface="Courier New" panose="02070309020205020404" pitchFamily="49" charset="0"/>
                <a:cs typeface="Courier New" panose="02070309020205020404" pitchFamily="49" charset="0"/>
              </a:rPr>
              <a:t>	</a:t>
            </a:r>
            <a:r>
              <a:rPr lang="en-GB" sz="1100" dirty="0" smtClean="0">
                <a:latin typeface="Courier New" panose="02070309020205020404" pitchFamily="49" charset="0"/>
                <a:cs typeface="Courier New" panose="02070309020205020404" pitchFamily="49" charset="0"/>
              </a:rPr>
              <a:t>// </a:t>
            </a:r>
            <a:r>
              <a:rPr lang="en-GB" sz="1100" dirty="0" err="1" smtClean="0">
                <a:latin typeface="Courier New" panose="02070309020205020404" pitchFamily="49" charset="0"/>
                <a:cs typeface="Courier New" panose="02070309020205020404" pitchFamily="49" charset="0"/>
              </a:rPr>
              <a:t>sym</a:t>
            </a:r>
            <a:r>
              <a:rPr lang="en-GB" sz="1100" dirty="0" smtClean="0">
                <a:latin typeface="Courier New" panose="02070309020205020404" pitchFamily="49" charset="0"/>
                <a:cs typeface="Courier New" panose="02070309020205020404" pitchFamily="49" charset="0"/>
              </a:rPr>
              <a:t>/future</a:t>
            </a:r>
            <a:endParaRPr lang="en-GB" sz="1100" dirty="0">
              <a:latin typeface="Courier New" panose="02070309020205020404" pitchFamily="49" charset="0"/>
              <a:cs typeface="Courier New" panose="02070309020205020404" pitchFamily="49" charset="0"/>
            </a:endParaRPr>
          </a:p>
          <a:p>
            <a:endParaRPr lang="en-GB" sz="1100" dirty="0">
              <a:latin typeface="Courier New" panose="02070309020205020404" pitchFamily="49" charset="0"/>
              <a:cs typeface="Courier New" panose="02070309020205020404" pitchFamily="49" charset="0"/>
            </a:endParaRPr>
          </a:p>
          <a:p>
            <a:r>
              <a:rPr lang="en-GB" sz="1100" dirty="0" smtClean="0">
                <a:latin typeface="Courier New" panose="02070309020205020404" pitchFamily="49" charset="0"/>
                <a:cs typeface="Courier New" panose="02070309020205020404" pitchFamily="49" charset="0"/>
              </a:rPr>
              <a:t>  </a:t>
            </a:r>
            <a:r>
              <a:rPr lang="en-GB" sz="1100" dirty="0" err="1" smtClean="0">
                <a:latin typeface="Courier New" panose="02070309020205020404" pitchFamily="49" charset="0"/>
                <a:cs typeface="Courier New" panose="02070309020205020404" pitchFamily="49" charset="0"/>
              </a:rPr>
              <a:t>enum</a:t>
            </a:r>
            <a:r>
              <a:rPr lang="en-GB" sz="1100" dirty="0" smtClean="0">
                <a:latin typeface="Courier New" panose="02070309020205020404" pitchFamily="49" charset="0"/>
                <a:cs typeface="Courier New" panose="02070309020205020404" pitchFamily="49" charset="0"/>
              </a:rPr>
              <a:t> </a:t>
            </a:r>
            <a:r>
              <a:rPr lang="en-GB" sz="1100" dirty="0" err="1">
                <a:latin typeface="Courier New" panose="02070309020205020404" pitchFamily="49" charset="0"/>
                <a:cs typeface="Courier New" panose="02070309020205020404" pitchFamily="49" charset="0"/>
              </a:rPr>
              <a:t>rte_crypto_op_status</a:t>
            </a:r>
            <a:r>
              <a:rPr lang="en-GB" sz="1100" dirty="0">
                <a:latin typeface="Courier New" panose="02070309020205020404" pitchFamily="49" charset="0"/>
                <a:cs typeface="Courier New" panose="02070309020205020404" pitchFamily="49" charset="0"/>
              </a:rPr>
              <a:t> status</a:t>
            </a:r>
            <a:r>
              <a:rPr lang="en-GB" sz="1100" dirty="0" smtClean="0">
                <a:latin typeface="Courier New" panose="02070309020205020404" pitchFamily="49" charset="0"/>
                <a:cs typeface="Courier New" panose="02070309020205020404" pitchFamily="49" charset="0"/>
              </a:rPr>
              <a:t>; 		//result</a:t>
            </a:r>
            <a:endParaRPr lang="en-GB" sz="1100" dirty="0">
              <a:latin typeface="Courier New" panose="02070309020205020404" pitchFamily="49" charset="0"/>
              <a:cs typeface="Courier New" panose="02070309020205020404" pitchFamily="49" charset="0"/>
            </a:endParaRPr>
          </a:p>
          <a:p>
            <a:endParaRPr lang="en-GB" sz="1100" dirty="0">
              <a:latin typeface="Courier New" panose="02070309020205020404" pitchFamily="49" charset="0"/>
              <a:cs typeface="Courier New" panose="02070309020205020404" pitchFamily="49" charset="0"/>
            </a:endParaRPr>
          </a:p>
          <a:p>
            <a:r>
              <a:rPr lang="en-GB" sz="1100" dirty="0" smtClean="0">
                <a:latin typeface="Courier New" panose="02070309020205020404" pitchFamily="49" charset="0"/>
                <a:cs typeface="Courier New" panose="02070309020205020404" pitchFamily="49" charset="0"/>
              </a:rPr>
              <a:t>  </a:t>
            </a:r>
            <a:r>
              <a:rPr lang="en-GB" sz="1100" dirty="0" err="1" smtClean="0">
                <a:latin typeface="Courier New" panose="02070309020205020404" pitchFamily="49" charset="0"/>
                <a:cs typeface="Courier New" panose="02070309020205020404" pitchFamily="49" charset="0"/>
              </a:rPr>
              <a:t>struct</a:t>
            </a:r>
            <a:r>
              <a:rPr lang="en-GB" sz="1100" dirty="0" smtClean="0">
                <a:latin typeface="Courier New" panose="02070309020205020404" pitchFamily="49" charset="0"/>
                <a:cs typeface="Courier New" panose="02070309020205020404" pitchFamily="49" charset="0"/>
              </a:rPr>
              <a:t> </a:t>
            </a:r>
            <a:r>
              <a:rPr lang="en-GB" sz="1100" dirty="0" err="1">
                <a:latin typeface="Courier New" panose="02070309020205020404" pitchFamily="49" charset="0"/>
                <a:cs typeface="Courier New" panose="02070309020205020404" pitchFamily="49" charset="0"/>
              </a:rPr>
              <a:t>rte_mempool</a:t>
            </a:r>
            <a:r>
              <a:rPr lang="en-GB" sz="1100" dirty="0">
                <a:latin typeface="Courier New" panose="02070309020205020404" pitchFamily="49" charset="0"/>
                <a:cs typeface="Courier New" panose="02070309020205020404" pitchFamily="49" charset="0"/>
              </a:rPr>
              <a:t> *</a:t>
            </a:r>
            <a:r>
              <a:rPr lang="en-GB" sz="1100" dirty="0" err="1">
                <a:latin typeface="Courier New" panose="02070309020205020404" pitchFamily="49" charset="0"/>
                <a:cs typeface="Courier New" panose="02070309020205020404" pitchFamily="49" charset="0"/>
              </a:rPr>
              <a:t>mempool</a:t>
            </a:r>
            <a:r>
              <a:rPr lang="en-GB" sz="1100" dirty="0">
                <a:latin typeface="Courier New" panose="02070309020205020404" pitchFamily="49" charset="0"/>
                <a:cs typeface="Courier New" panose="02070309020205020404" pitchFamily="49" charset="0"/>
              </a:rPr>
              <a:t>;</a:t>
            </a:r>
          </a:p>
          <a:p>
            <a:endParaRPr lang="en-GB" sz="1100" dirty="0">
              <a:latin typeface="Courier New" panose="02070309020205020404" pitchFamily="49" charset="0"/>
              <a:cs typeface="Courier New" panose="02070309020205020404" pitchFamily="49" charset="0"/>
            </a:endParaRPr>
          </a:p>
          <a:p>
            <a:r>
              <a:rPr lang="en-GB" sz="1100" dirty="0" smtClean="0">
                <a:latin typeface="Courier New" panose="02070309020205020404" pitchFamily="49" charset="0"/>
                <a:cs typeface="Courier New" panose="02070309020205020404" pitchFamily="49" charset="0"/>
              </a:rPr>
              <a:t>  </a:t>
            </a:r>
            <a:r>
              <a:rPr lang="en-GB" sz="1100" dirty="0" err="1" smtClean="0">
                <a:latin typeface="Courier New" panose="02070309020205020404" pitchFamily="49" charset="0"/>
                <a:cs typeface="Courier New" panose="02070309020205020404" pitchFamily="49" charset="0"/>
              </a:rPr>
              <a:t>phys_addr_t</a:t>
            </a:r>
            <a:r>
              <a:rPr lang="en-GB" sz="1100" dirty="0" smtClean="0">
                <a:latin typeface="Courier New" panose="02070309020205020404" pitchFamily="49" charset="0"/>
                <a:cs typeface="Courier New" panose="02070309020205020404" pitchFamily="49" charset="0"/>
              </a:rPr>
              <a:t> </a:t>
            </a:r>
            <a:r>
              <a:rPr lang="en-GB" sz="1100" dirty="0" err="1">
                <a:latin typeface="Courier New" panose="02070309020205020404" pitchFamily="49" charset="0"/>
                <a:cs typeface="Courier New" panose="02070309020205020404" pitchFamily="49" charset="0"/>
              </a:rPr>
              <a:t>phys_addr</a:t>
            </a:r>
            <a:r>
              <a:rPr lang="en-GB" sz="1100" dirty="0" smtClean="0">
                <a:latin typeface="Courier New" panose="02070309020205020404" pitchFamily="49" charset="0"/>
                <a:cs typeface="Courier New" panose="02070309020205020404" pitchFamily="49" charset="0"/>
              </a:rPr>
              <a:t>; //unused</a:t>
            </a:r>
            <a:endParaRPr lang="en-GB" sz="1100" dirty="0">
              <a:latin typeface="Courier New" panose="02070309020205020404" pitchFamily="49" charset="0"/>
              <a:cs typeface="Courier New" panose="02070309020205020404" pitchFamily="49" charset="0"/>
            </a:endParaRPr>
          </a:p>
          <a:p>
            <a:endParaRPr lang="en-GB" sz="1100" dirty="0">
              <a:latin typeface="Courier New" panose="02070309020205020404" pitchFamily="49" charset="0"/>
              <a:cs typeface="Courier New" panose="02070309020205020404" pitchFamily="49" charset="0"/>
            </a:endParaRPr>
          </a:p>
          <a:p>
            <a:r>
              <a:rPr lang="en-GB" sz="1100" dirty="0" smtClean="0">
                <a:latin typeface="Courier New" panose="02070309020205020404" pitchFamily="49" charset="0"/>
                <a:cs typeface="Courier New" panose="02070309020205020404" pitchFamily="49" charset="0"/>
              </a:rPr>
              <a:t>  void </a:t>
            </a:r>
            <a:r>
              <a:rPr lang="en-GB" sz="1100" dirty="0">
                <a:latin typeface="Courier New" panose="02070309020205020404" pitchFamily="49" charset="0"/>
                <a:cs typeface="Courier New" panose="02070309020205020404" pitchFamily="49" charset="0"/>
              </a:rPr>
              <a:t>*</a:t>
            </a:r>
            <a:r>
              <a:rPr lang="en-GB" sz="1100" dirty="0" err="1">
                <a:latin typeface="Courier New" panose="02070309020205020404" pitchFamily="49" charset="0"/>
                <a:cs typeface="Courier New" panose="02070309020205020404" pitchFamily="49" charset="0"/>
              </a:rPr>
              <a:t>opaque_data</a:t>
            </a:r>
            <a:r>
              <a:rPr lang="en-GB" sz="1100" dirty="0">
                <a:latin typeface="Courier New" panose="02070309020205020404" pitchFamily="49" charset="0"/>
                <a:cs typeface="Courier New" panose="02070309020205020404" pitchFamily="49" charset="0"/>
              </a:rPr>
              <a:t>;</a:t>
            </a:r>
          </a:p>
          <a:p>
            <a:r>
              <a:rPr lang="en-GB" sz="1100" dirty="0" smtClean="0">
                <a:latin typeface="Courier New" panose="02070309020205020404" pitchFamily="49" charset="0"/>
                <a:cs typeface="Courier New" panose="02070309020205020404" pitchFamily="49" charset="0"/>
              </a:rPr>
              <a:t>    /* </a:t>
            </a:r>
            <a:r>
              <a:rPr lang="en-GB" sz="1100" dirty="0">
                <a:latin typeface="Courier New" panose="02070309020205020404" pitchFamily="49" charset="0"/>
                <a:cs typeface="Courier New" panose="02070309020205020404" pitchFamily="49" charset="0"/>
              </a:rPr>
              <a:t>for user data */</a:t>
            </a:r>
          </a:p>
          <a:p>
            <a:endParaRPr lang="en-GB" sz="1100" dirty="0">
              <a:latin typeface="Courier New" panose="02070309020205020404" pitchFamily="49" charset="0"/>
              <a:cs typeface="Courier New" panose="02070309020205020404" pitchFamily="49" charset="0"/>
            </a:endParaRPr>
          </a:p>
          <a:p>
            <a:r>
              <a:rPr lang="en-GB" sz="1100" dirty="0" smtClean="0">
                <a:latin typeface="Courier New" panose="02070309020205020404" pitchFamily="49" charset="0"/>
                <a:cs typeface="Courier New" panose="02070309020205020404" pitchFamily="49" charset="0"/>
              </a:rPr>
              <a:t>  union </a:t>
            </a:r>
            <a:r>
              <a:rPr lang="en-GB" sz="1100" dirty="0">
                <a:latin typeface="Courier New" panose="02070309020205020404" pitchFamily="49" charset="0"/>
                <a:cs typeface="Courier New" panose="02070309020205020404" pitchFamily="49" charset="0"/>
              </a:rPr>
              <a:t>{</a:t>
            </a:r>
          </a:p>
          <a:p>
            <a:r>
              <a:rPr lang="en-GB" sz="1100" dirty="0" smtClean="0">
                <a:latin typeface="Courier New" panose="02070309020205020404" pitchFamily="49" charset="0"/>
                <a:cs typeface="Courier New" panose="02070309020205020404" pitchFamily="49" charset="0"/>
              </a:rPr>
              <a:t>     </a:t>
            </a:r>
            <a:r>
              <a:rPr lang="en-GB" sz="1100" dirty="0" err="1" smtClean="0">
                <a:latin typeface="Courier New" panose="02070309020205020404" pitchFamily="49" charset="0"/>
                <a:cs typeface="Courier New" panose="02070309020205020404" pitchFamily="49" charset="0"/>
              </a:rPr>
              <a:t>struct</a:t>
            </a:r>
            <a:r>
              <a:rPr lang="en-GB" sz="1100" dirty="0" smtClean="0">
                <a:latin typeface="Courier New" panose="02070309020205020404" pitchFamily="49" charset="0"/>
                <a:cs typeface="Courier New" panose="02070309020205020404" pitchFamily="49" charset="0"/>
              </a:rPr>
              <a:t> </a:t>
            </a:r>
            <a:r>
              <a:rPr lang="en-GB" sz="1100" dirty="0" err="1">
                <a:latin typeface="Courier New" panose="02070309020205020404" pitchFamily="49" charset="0"/>
                <a:cs typeface="Courier New" panose="02070309020205020404" pitchFamily="49" charset="0"/>
              </a:rPr>
              <a:t>rte_crypto_sym_op</a:t>
            </a:r>
            <a:r>
              <a:rPr lang="en-GB" sz="1100" dirty="0">
                <a:latin typeface="Courier New" panose="02070309020205020404" pitchFamily="49" charset="0"/>
                <a:cs typeface="Courier New" panose="02070309020205020404" pitchFamily="49" charset="0"/>
              </a:rPr>
              <a:t> *</a:t>
            </a:r>
            <a:r>
              <a:rPr lang="en-GB" sz="1100" dirty="0" err="1">
                <a:latin typeface="Courier New" panose="02070309020205020404" pitchFamily="49" charset="0"/>
                <a:cs typeface="Courier New" panose="02070309020205020404" pitchFamily="49" charset="0"/>
              </a:rPr>
              <a:t>sym</a:t>
            </a:r>
            <a:r>
              <a:rPr lang="en-GB" sz="1100" dirty="0">
                <a:latin typeface="Courier New" panose="02070309020205020404" pitchFamily="49" charset="0"/>
                <a:cs typeface="Courier New" panose="02070309020205020404" pitchFamily="49" charset="0"/>
              </a:rPr>
              <a:t>;</a:t>
            </a:r>
          </a:p>
          <a:p>
            <a:r>
              <a:rPr lang="en-GB" sz="1100" dirty="0" smtClean="0">
                <a:latin typeface="Courier New" panose="02070309020205020404" pitchFamily="49" charset="0"/>
                <a:cs typeface="Courier New" panose="02070309020205020404" pitchFamily="49" charset="0"/>
              </a:rPr>
              <a:t>    }; </a:t>
            </a:r>
            <a:endParaRPr lang="en-GB" sz="1100" dirty="0">
              <a:latin typeface="Courier New" panose="02070309020205020404" pitchFamily="49" charset="0"/>
              <a:cs typeface="Courier New" panose="02070309020205020404" pitchFamily="49" charset="0"/>
            </a:endParaRPr>
          </a:p>
          <a:p>
            <a:r>
              <a:rPr lang="en-GB" sz="1100" dirty="0">
                <a:latin typeface="Courier New" panose="02070309020205020404" pitchFamily="49" charset="0"/>
                <a:cs typeface="Courier New" panose="02070309020205020404" pitchFamily="49" charset="0"/>
              </a:rPr>
              <a:t>} </a:t>
            </a:r>
            <a:endParaRPr lang="en-GB" sz="1100" dirty="0">
              <a:latin typeface="Courier New" panose="02070309020205020404" pitchFamily="49" charset="0"/>
              <a:ea typeface="Geneva" charset="0"/>
              <a:cs typeface="Courier New" panose="02070309020205020404" pitchFamily="49" charset="0"/>
            </a:endParaRPr>
          </a:p>
          <a:p>
            <a:pPr algn="ctr" eaLnBrk="1" hangingPunct="1"/>
            <a:endParaRPr lang="en-GB" sz="1200" dirty="0">
              <a:latin typeface="+mn-lt"/>
              <a:ea typeface="Geneva" charset="0"/>
              <a:cs typeface="Geneva" charset="0"/>
            </a:endParaRPr>
          </a:p>
        </p:txBody>
      </p:sp>
    </p:spTree>
    <p:extLst>
      <p:ext uri="{BB962C8B-B14F-4D97-AF65-F5344CB8AC3E}">
        <p14:creationId xmlns:p14="http://schemas.microsoft.com/office/powerpoint/2010/main" val="26434291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p:cNvSpPr>
            <a:spLocks noGrp="1"/>
          </p:cNvSpPr>
          <p:nvPr>
            <p:ph type="sldNum" sz="quarter" idx="12"/>
          </p:nvPr>
        </p:nvSpPr>
        <p:spPr>
          <a:xfrm>
            <a:off x="7010400" y="4824413"/>
            <a:ext cx="2133600" cy="273050"/>
          </a:xfrm>
          <a:prstGeom prst="rect">
            <a:avLst/>
          </a:prstGeom>
        </p:spPr>
        <p:txBody>
          <a:bodyPr/>
          <a:lstStyle/>
          <a:p>
            <a:fld id="{EE2556C5-CE8C-6547-B838-EA80C61A4AF7}" type="slidenum">
              <a:rPr lang="en-US" smtClean="0"/>
              <a:pPr/>
              <a:t>3</a:t>
            </a:fld>
            <a:endParaRPr lang="en-US" dirty="0"/>
          </a:p>
        </p:txBody>
      </p:sp>
      <p:sp>
        <p:nvSpPr>
          <p:cNvPr id="2" name="Title 1"/>
          <p:cNvSpPr>
            <a:spLocks noGrp="1"/>
          </p:cNvSpPr>
          <p:nvPr>
            <p:ph type="title" idx="4294967295"/>
          </p:nvPr>
        </p:nvSpPr>
        <p:spPr>
          <a:xfrm>
            <a:off x="689558" y="140196"/>
            <a:ext cx="8229600" cy="742950"/>
          </a:xfrm>
        </p:spPr>
        <p:txBody>
          <a:bodyPr>
            <a:normAutofit/>
          </a:bodyPr>
          <a:lstStyle/>
          <a:p>
            <a:pPr defTabSz="457200">
              <a:lnSpc>
                <a:spcPct val="100000"/>
              </a:lnSpc>
            </a:pPr>
            <a:r>
              <a:rPr lang="en-US" sz="2800" b="0" dirty="0">
                <a:solidFill>
                  <a:schemeClr val="accent5"/>
                </a:solidFill>
                <a:latin typeface="Intel Clear"/>
                <a:ea typeface="Intel Clear"/>
                <a:cs typeface="Intel Clear"/>
              </a:rPr>
              <a:t>DPDK </a:t>
            </a:r>
            <a:r>
              <a:rPr lang="en-US" sz="2800" b="0" dirty="0" smtClean="0">
                <a:solidFill>
                  <a:schemeClr val="accent5"/>
                </a:solidFill>
                <a:latin typeface="Intel Clear"/>
                <a:ea typeface="Intel Clear"/>
                <a:cs typeface="Intel Clear"/>
              </a:rPr>
              <a:t>Current Crypto </a:t>
            </a:r>
            <a:r>
              <a:rPr lang="en-US" sz="2800" b="0" dirty="0">
                <a:solidFill>
                  <a:schemeClr val="accent5"/>
                </a:solidFill>
                <a:latin typeface="Intel Clear"/>
                <a:ea typeface="Intel Clear"/>
                <a:cs typeface="Intel Clear"/>
              </a:rPr>
              <a:t>Acceleration</a:t>
            </a:r>
          </a:p>
        </p:txBody>
      </p:sp>
      <p:sp>
        <p:nvSpPr>
          <p:cNvPr id="4" name="Content Placeholder 44"/>
          <p:cNvSpPr>
            <a:spLocks noGrp="1"/>
          </p:cNvSpPr>
          <p:nvPr>
            <p:ph idx="4294967295"/>
          </p:nvPr>
        </p:nvSpPr>
        <p:spPr>
          <a:xfrm>
            <a:off x="255588" y="1130171"/>
            <a:ext cx="4370388" cy="3395662"/>
          </a:xfrm>
          <a:prstGeom prst="rect">
            <a:avLst/>
          </a:prstGeom>
        </p:spPr>
        <p:txBody>
          <a:bodyPr>
            <a:normAutofit fontScale="92500" lnSpcReduction="10000"/>
          </a:bodyPr>
          <a:lstStyle/>
          <a:p>
            <a:r>
              <a:rPr lang="en-US" sz="1900" dirty="0" smtClean="0">
                <a:solidFill>
                  <a:schemeClr val="tx1"/>
                </a:solidFill>
                <a:cs typeface="Intel Clear" panose="020B0604020203020204" pitchFamily="34" charset="0"/>
              </a:rPr>
              <a:t>Supports </a:t>
            </a:r>
            <a:r>
              <a:rPr lang="en-US" sz="1900" dirty="0">
                <a:solidFill>
                  <a:schemeClr val="tx1"/>
                </a:solidFill>
                <a:cs typeface="Intel Clear" panose="020B0604020203020204" pitchFamily="34" charset="0"/>
              </a:rPr>
              <a:t>software and hardware (offload) symmetric crypto. </a:t>
            </a:r>
            <a:endParaRPr lang="en-US" sz="1900" dirty="0" smtClean="0">
              <a:solidFill>
                <a:schemeClr val="tx1"/>
              </a:solidFill>
              <a:cs typeface="Intel Clear" panose="020B0604020203020204" pitchFamily="34" charset="0"/>
            </a:endParaRPr>
          </a:p>
          <a:p>
            <a:endParaRPr lang="en-US" sz="1900" dirty="0">
              <a:solidFill>
                <a:schemeClr val="tx1"/>
              </a:solidFill>
              <a:cs typeface="Intel Clear" panose="020B0604020203020204" pitchFamily="34" charset="0"/>
            </a:endParaRPr>
          </a:p>
          <a:p>
            <a:pPr lvl="1"/>
            <a:r>
              <a:rPr lang="en-US" sz="1900" dirty="0">
                <a:solidFill>
                  <a:schemeClr val="tx1"/>
                </a:solidFill>
                <a:cs typeface="Intel Clear" panose="020B0604020203020204" pitchFamily="34" charset="0"/>
              </a:rPr>
              <a:t>Cipher - </a:t>
            </a:r>
            <a:r>
              <a:rPr lang="en-GB" sz="1900" dirty="0">
                <a:solidFill>
                  <a:schemeClr val="tx1"/>
                </a:solidFill>
                <a:cs typeface="Intel Clear" panose="020B0604020203020204" pitchFamily="34" charset="0"/>
              </a:rPr>
              <a:t>AES CBC/CTR 128/192/256 bit, Snow3G (UEA2), KASUMI F8* , NULL</a:t>
            </a:r>
            <a:r>
              <a:rPr lang="en-GB" sz="1900" dirty="0" smtClean="0">
                <a:solidFill>
                  <a:schemeClr val="tx1"/>
                </a:solidFill>
                <a:cs typeface="Intel Clear" panose="020B0604020203020204" pitchFamily="34" charset="0"/>
              </a:rPr>
              <a:t>*</a:t>
            </a:r>
          </a:p>
          <a:p>
            <a:pPr lvl="1"/>
            <a:endParaRPr lang="en-GB" sz="1900" dirty="0">
              <a:solidFill>
                <a:schemeClr val="tx1"/>
              </a:solidFill>
              <a:cs typeface="Intel Clear" panose="020B0604020203020204" pitchFamily="34" charset="0"/>
            </a:endParaRPr>
          </a:p>
          <a:p>
            <a:pPr lvl="1"/>
            <a:r>
              <a:rPr lang="en-GB" sz="1900" dirty="0">
                <a:solidFill>
                  <a:schemeClr val="tx1"/>
                </a:solidFill>
                <a:cs typeface="Intel Clear" panose="020B0604020203020204" pitchFamily="34" charset="0"/>
              </a:rPr>
              <a:t>Authentication - MD5_HMAC*/SHA1/224*/256/384*/512, AES XCBC, Snow3G UIA2, KASUMI F9*, NULL</a:t>
            </a:r>
            <a:r>
              <a:rPr lang="en-GB" sz="1900" dirty="0" smtClean="0">
                <a:solidFill>
                  <a:schemeClr val="tx1"/>
                </a:solidFill>
                <a:cs typeface="Intel Clear" panose="020B0604020203020204" pitchFamily="34" charset="0"/>
              </a:rPr>
              <a:t>*</a:t>
            </a:r>
          </a:p>
          <a:p>
            <a:pPr marL="342900" lvl="1" indent="0">
              <a:buNone/>
            </a:pPr>
            <a:endParaRPr lang="en-GB" sz="1900" dirty="0">
              <a:solidFill>
                <a:schemeClr val="tx1"/>
              </a:solidFill>
              <a:cs typeface="Intel Clear" panose="020B0604020203020204" pitchFamily="34" charset="0"/>
            </a:endParaRPr>
          </a:p>
          <a:p>
            <a:pPr lvl="1"/>
            <a:r>
              <a:rPr lang="en-GB" sz="1900" dirty="0">
                <a:solidFill>
                  <a:schemeClr val="tx1"/>
                </a:solidFill>
                <a:cs typeface="Intel Clear" panose="020B0604020203020204" pitchFamily="34" charset="0"/>
              </a:rPr>
              <a:t>Combined - AES GCM 128/192**/256** bit</a:t>
            </a:r>
            <a:endParaRPr lang="en-US" sz="1900" dirty="0">
              <a:solidFill>
                <a:schemeClr val="tx1"/>
              </a:solidFill>
              <a:cs typeface="Intel Clear" panose="020B0604020203020204" pitchFamily="34" charset="0"/>
            </a:endParaRPr>
          </a:p>
        </p:txBody>
      </p:sp>
      <p:pic>
        <p:nvPicPr>
          <p:cNvPr id="43" name="Picture 42"/>
          <p:cNvPicPr>
            <a:picLocks noChangeAspect="1"/>
          </p:cNvPicPr>
          <p:nvPr/>
        </p:nvPicPr>
        <p:blipFill>
          <a:blip r:embed="rId2"/>
          <a:stretch>
            <a:fillRect/>
          </a:stretch>
        </p:blipFill>
        <p:spPr>
          <a:xfrm>
            <a:off x="5034403" y="1246238"/>
            <a:ext cx="3884755" cy="2547794"/>
          </a:xfrm>
          <a:prstGeom prst="rect">
            <a:avLst/>
          </a:prstGeom>
        </p:spPr>
      </p:pic>
      <p:sp>
        <p:nvSpPr>
          <p:cNvPr id="44" name="Oval 43"/>
          <p:cNvSpPr/>
          <p:nvPr/>
        </p:nvSpPr>
        <p:spPr>
          <a:xfrm>
            <a:off x="6496665" y="1614948"/>
            <a:ext cx="2566219" cy="2426109"/>
          </a:xfrm>
          <a:prstGeom prst="ellipse">
            <a:avLst/>
          </a:prstGeom>
          <a:noFill/>
          <a:ln w="127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98629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10400" y="4824413"/>
            <a:ext cx="2133600" cy="273050"/>
          </a:xfrm>
          <a:prstGeom prst="rect">
            <a:avLst/>
          </a:prstGeom>
        </p:spPr>
        <p:txBody>
          <a:bodyPr/>
          <a:lstStyle/>
          <a:p>
            <a:fld id="{EE2556C5-CE8C-6547-B838-EA80C61A4AF7}" type="slidenum">
              <a:rPr lang="en-US" smtClean="0"/>
              <a:pPr/>
              <a:t>4</a:t>
            </a:fld>
            <a:endParaRPr lang="en-US" dirty="0"/>
          </a:p>
        </p:txBody>
      </p:sp>
      <p:sp>
        <p:nvSpPr>
          <p:cNvPr id="3" name="Title 2"/>
          <p:cNvSpPr>
            <a:spLocks noGrp="1"/>
          </p:cNvSpPr>
          <p:nvPr>
            <p:ph type="title"/>
          </p:nvPr>
        </p:nvSpPr>
        <p:spPr>
          <a:xfrm>
            <a:off x="-710714" y="72659"/>
            <a:ext cx="8229600" cy="868680"/>
          </a:xfrm>
        </p:spPr>
        <p:txBody>
          <a:bodyPr/>
          <a:lstStyle/>
          <a:p>
            <a:pPr algn="ctr"/>
            <a:r>
              <a:rPr lang="en-GB" dirty="0" smtClean="0">
                <a:solidFill>
                  <a:schemeClr val="accent5"/>
                </a:solidFill>
              </a:rPr>
              <a:t>VPP IPsec Encryption Path</a:t>
            </a:r>
            <a:endParaRPr lang="en-US" dirty="0">
              <a:solidFill>
                <a:schemeClr val="accent5"/>
              </a:solidFill>
            </a:endParaRPr>
          </a:p>
        </p:txBody>
      </p:sp>
      <p:pic>
        <p:nvPicPr>
          <p:cNvPr id="4" name="Picture 3"/>
          <p:cNvPicPr>
            <a:picLocks noChangeAspect="1"/>
          </p:cNvPicPr>
          <p:nvPr/>
        </p:nvPicPr>
        <p:blipFill>
          <a:blip r:embed="rId3"/>
          <a:stretch>
            <a:fillRect/>
          </a:stretch>
        </p:blipFill>
        <p:spPr>
          <a:xfrm>
            <a:off x="202717" y="797666"/>
            <a:ext cx="8843938" cy="3229738"/>
          </a:xfrm>
          <a:prstGeom prst="rect">
            <a:avLst/>
          </a:prstGeom>
        </p:spPr>
      </p:pic>
      <p:sp>
        <p:nvSpPr>
          <p:cNvPr id="5" name="TextBox 4"/>
          <p:cNvSpPr txBox="1"/>
          <p:nvPr/>
        </p:nvSpPr>
        <p:spPr>
          <a:xfrm>
            <a:off x="2857500" y="4216996"/>
            <a:ext cx="3703320" cy="369332"/>
          </a:xfrm>
          <a:prstGeom prst="rect">
            <a:avLst/>
          </a:prstGeom>
          <a:noFill/>
        </p:spPr>
        <p:txBody>
          <a:bodyPr wrap="square" rtlCol="0">
            <a:spAutoFit/>
          </a:bodyPr>
          <a:lstStyle/>
          <a:p>
            <a:r>
              <a:rPr lang="en-GB" dirty="0" smtClean="0"/>
              <a:t>Default IPsec graph in VPP today</a:t>
            </a:r>
            <a:endParaRPr lang="en-US" dirty="0" smtClean="0"/>
          </a:p>
        </p:txBody>
      </p:sp>
    </p:spTree>
    <p:extLst>
      <p:ext uri="{BB962C8B-B14F-4D97-AF65-F5344CB8AC3E}">
        <p14:creationId xmlns:p14="http://schemas.microsoft.com/office/powerpoint/2010/main" val="30835025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10400" y="4824413"/>
            <a:ext cx="2133600" cy="273050"/>
          </a:xfrm>
          <a:prstGeom prst="rect">
            <a:avLst/>
          </a:prstGeom>
        </p:spPr>
        <p:txBody>
          <a:bodyPr/>
          <a:lstStyle/>
          <a:p>
            <a:fld id="{EE2556C5-CE8C-6547-B838-EA80C61A4AF7}" type="slidenum">
              <a:rPr lang="en-US" smtClean="0"/>
              <a:pPr/>
              <a:t>5</a:t>
            </a:fld>
            <a:endParaRPr lang="en-US" dirty="0"/>
          </a:p>
        </p:txBody>
      </p:sp>
      <p:sp>
        <p:nvSpPr>
          <p:cNvPr id="3" name="Title 2"/>
          <p:cNvSpPr>
            <a:spLocks noGrp="1"/>
          </p:cNvSpPr>
          <p:nvPr>
            <p:ph type="title"/>
          </p:nvPr>
        </p:nvSpPr>
        <p:spPr>
          <a:xfrm>
            <a:off x="-279819" y="0"/>
            <a:ext cx="8229600" cy="868680"/>
          </a:xfrm>
        </p:spPr>
        <p:txBody>
          <a:bodyPr/>
          <a:lstStyle/>
          <a:p>
            <a:pPr algn="ctr"/>
            <a:r>
              <a:rPr lang="en-GB" dirty="0" smtClean="0">
                <a:solidFill>
                  <a:schemeClr val="accent5"/>
                </a:solidFill>
              </a:rPr>
              <a:t>IPsec </a:t>
            </a:r>
            <a:r>
              <a:rPr lang="en-GB" dirty="0" err="1" smtClean="0">
                <a:solidFill>
                  <a:schemeClr val="accent5"/>
                </a:solidFill>
              </a:rPr>
              <a:t>Cryptodev</a:t>
            </a:r>
            <a:r>
              <a:rPr lang="en-GB" dirty="0" smtClean="0">
                <a:solidFill>
                  <a:schemeClr val="accent5"/>
                </a:solidFill>
              </a:rPr>
              <a:t>  Encryption Path</a:t>
            </a:r>
            <a:endParaRPr lang="en-US" dirty="0">
              <a:solidFill>
                <a:schemeClr val="accent5"/>
              </a:solidFill>
            </a:endParaRPr>
          </a:p>
        </p:txBody>
      </p:sp>
      <p:pic>
        <p:nvPicPr>
          <p:cNvPr id="4" name="Picture 3"/>
          <p:cNvPicPr>
            <a:picLocks noChangeAspect="1"/>
          </p:cNvPicPr>
          <p:nvPr/>
        </p:nvPicPr>
        <p:blipFill>
          <a:blip r:embed="rId2"/>
          <a:stretch>
            <a:fillRect/>
          </a:stretch>
        </p:blipFill>
        <p:spPr>
          <a:xfrm>
            <a:off x="214109" y="508820"/>
            <a:ext cx="8734642" cy="4078202"/>
          </a:xfrm>
          <a:prstGeom prst="rect">
            <a:avLst/>
          </a:prstGeom>
        </p:spPr>
      </p:pic>
      <p:sp>
        <p:nvSpPr>
          <p:cNvPr id="5" name="Rounded Rectangular Callout 4"/>
          <p:cNvSpPr/>
          <p:nvPr/>
        </p:nvSpPr>
        <p:spPr>
          <a:xfrm>
            <a:off x="2811780" y="3497580"/>
            <a:ext cx="1051560" cy="662940"/>
          </a:xfrm>
          <a:prstGeom prst="wedgeRoundRectCallout">
            <a:avLst>
              <a:gd name="adj1" fmla="val -110688"/>
              <a:gd name="adj2" fmla="val 16188"/>
              <a:gd name="adj3" fmla="val 16667"/>
            </a:avLst>
          </a:prstGeom>
          <a:solidFill>
            <a:schemeClr val="accent2">
              <a:lumMod val="60000"/>
              <a:lumOff val="4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smtClean="0"/>
              <a:t>Complete processing for Crypto packet e.g. next header type after decryption </a:t>
            </a:r>
            <a:endParaRPr lang="en-US" sz="800" dirty="0"/>
          </a:p>
        </p:txBody>
      </p:sp>
      <p:sp>
        <p:nvSpPr>
          <p:cNvPr id="6" name="Rounded Rectangular Callout 5"/>
          <p:cNvSpPr/>
          <p:nvPr/>
        </p:nvSpPr>
        <p:spPr>
          <a:xfrm>
            <a:off x="214109" y="2560319"/>
            <a:ext cx="1073671" cy="589581"/>
          </a:xfrm>
          <a:prstGeom prst="wedgeRoundRectCallout">
            <a:avLst>
              <a:gd name="adj1" fmla="val -20738"/>
              <a:gd name="adj2" fmla="val 100521"/>
              <a:gd name="adj3" fmla="val 16667"/>
            </a:avLst>
          </a:prstGeom>
          <a:solidFill>
            <a:schemeClr val="accent2">
              <a:lumMod val="60000"/>
              <a:lumOff val="4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smtClean="0"/>
              <a:t>Poll crypto devices (AES-NI, QAT etc.) for return packets</a:t>
            </a:r>
            <a:endParaRPr lang="en-US" sz="800" dirty="0"/>
          </a:p>
        </p:txBody>
      </p:sp>
      <p:sp>
        <p:nvSpPr>
          <p:cNvPr id="7" name="Rounded Rectangular Callout 6"/>
          <p:cNvSpPr/>
          <p:nvPr/>
        </p:nvSpPr>
        <p:spPr>
          <a:xfrm>
            <a:off x="6629400" y="2855109"/>
            <a:ext cx="1570470" cy="538180"/>
          </a:xfrm>
          <a:prstGeom prst="wedgeRoundRectCallout">
            <a:avLst>
              <a:gd name="adj1" fmla="val 49672"/>
              <a:gd name="adj2" fmla="val -112249"/>
              <a:gd name="adj3" fmla="val 16667"/>
            </a:avLst>
          </a:prstGeom>
          <a:solidFill>
            <a:schemeClr val="accent2">
              <a:lumMod val="60000"/>
              <a:lumOff val="4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smtClean="0"/>
              <a:t>Configure  Crypto operation and submit packet to offload for crypto processing</a:t>
            </a:r>
            <a:endParaRPr lang="en-US" sz="800" dirty="0"/>
          </a:p>
        </p:txBody>
      </p:sp>
    </p:spTree>
    <p:extLst>
      <p:ext uri="{BB962C8B-B14F-4D97-AF65-F5344CB8AC3E}">
        <p14:creationId xmlns:p14="http://schemas.microsoft.com/office/powerpoint/2010/main" val="20364717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2556C5-CE8C-6547-B838-EA80C61A4AF7}" type="slidenum">
              <a:rPr lang="en-US" smtClean="0"/>
              <a:pPr/>
              <a:t>6</a:t>
            </a:fld>
            <a:endParaRPr lang="en-US" dirty="0"/>
          </a:p>
        </p:txBody>
      </p:sp>
      <p:sp>
        <p:nvSpPr>
          <p:cNvPr id="3" name="Title 2"/>
          <p:cNvSpPr>
            <a:spLocks noGrp="1"/>
          </p:cNvSpPr>
          <p:nvPr>
            <p:ph type="title"/>
          </p:nvPr>
        </p:nvSpPr>
        <p:spPr>
          <a:xfrm>
            <a:off x="648399" y="166234"/>
            <a:ext cx="8229600" cy="868680"/>
          </a:xfrm>
        </p:spPr>
        <p:txBody>
          <a:bodyPr/>
          <a:lstStyle/>
          <a:p>
            <a:r>
              <a:rPr lang="en-US" dirty="0" smtClean="0">
                <a:solidFill>
                  <a:schemeClr val="accent5"/>
                </a:solidFill>
              </a:rPr>
              <a:t>Test Setup</a:t>
            </a:r>
            <a:endParaRPr lang="en-US" dirty="0">
              <a:solidFill>
                <a:schemeClr val="accent5"/>
              </a:solidFill>
            </a:endParaRPr>
          </a:p>
        </p:txBody>
      </p:sp>
      <p:sp>
        <p:nvSpPr>
          <p:cNvPr id="4" name="Rounded Rectangle 3"/>
          <p:cNvSpPr/>
          <p:nvPr/>
        </p:nvSpPr>
        <p:spPr>
          <a:xfrm>
            <a:off x="4653116" y="1061883"/>
            <a:ext cx="3569527" cy="2610465"/>
          </a:xfrm>
          <a:prstGeom prst="round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2"/>
          <a:stretch>
            <a:fillRect/>
          </a:stretch>
        </p:blipFill>
        <p:spPr>
          <a:xfrm>
            <a:off x="866160" y="1887794"/>
            <a:ext cx="1693661" cy="1511370"/>
          </a:xfrm>
          <a:prstGeom prst="rect">
            <a:avLst/>
          </a:prstGeom>
        </p:spPr>
      </p:pic>
      <p:pic>
        <p:nvPicPr>
          <p:cNvPr id="6" name="Picture 5"/>
          <p:cNvPicPr>
            <a:picLocks noChangeAspect="1"/>
          </p:cNvPicPr>
          <p:nvPr/>
        </p:nvPicPr>
        <p:blipFill>
          <a:blip r:embed="rId3"/>
          <a:stretch>
            <a:fillRect/>
          </a:stretch>
        </p:blipFill>
        <p:spPr>
          <a:xfrm>
            <a:off x="4763199" y="2233546"/>
            <a:ext cx="648975" cy="553900"/>
          </a:xfrm>
          <a:prstGeom prst="rect">
            <a:avLst/>
          </a:prstGeom>
        </p:spPr>
      </p:pic>
      <p:sp>
        <p:nvSpPr>
          <p:cNvPr id="8" name="Rounded Rectangle 7"/>
          <p:cNvSpPr/>
          <p:nvPr/>
        </p:nvSpPr>
        <p:spPr>
          <a:xfrm>
            <a:off x="5817114" y="1894309"/>
            <a:ext cx="1880419" cy="1778039"/>
          </a:xfrm>
          <a:prstGeom prst="round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5562704" y="1496102"/>
            <a:ext cx="508819" cy="312059"/>
          </a:xfrm>
          <a:prstGeom prst="rect">
            <a:avLst/>
          </a:prstGeom>
          <a:noFill/>
        </p:spPr>
        <p:txBody>
          <a:bodyPr vert="horz" wrap="square" lIns="0" tIns="0" rIns="0" bIns="0" rtlCol="0">
            <a:noAutofit/>
          </a:bodyPr>
          <a:lstStyle/>
          <a:p>
            <a:r>
              <a:rPr lang="en-US" sz="1400" b="1" dirty="0" smtClean="0"/>
              <a:t>DUT</a:t>
            </a:r>
          </a:p>
        </p:txBody>
      </p:sp>
      <p:sp>
        <p:nvSpPr>
          <p:cNvPr id="10" name="TextBox 9"/>
          <p:cNvSpPr txBox="1"/>
          <p:nvPr/>
        </p:nvSpPr>
        <p:spPr>
          <a:xfrm>
            <a:off x="6339607" y="2016711"/>
            <a:ext cx="1069050" cy="312059"/>
          </a:xfrm>
          <a:prstGeom prst="rect">
            <a:avLst/>
          </a:prstGeom>
          <a:noFill/>
        </p:spPr>
        <p:txBody>
          <a:bodyPr vert="horz" wrap="square" lIns="0" tIns="0" rIns="0" bIns="0" rtlCol="0">
            <a:noAutofit/>
          </a:bodyPr>
          <a:lstStyle/>
          <a:p>
            <a:r>
              <a:rPr lang="en-US" sz="1200" b="1" dirty="0" smtClean="0">
                <a:solidFill>
                  <a:srgbClr val="003C71"/>
                </a:solidFill>
              </a:rPr>
              <a:t>Patched VPP</a:t>
            </a:r>
          </a:p>
        </p:txBody>
      </p:sp>
      <p:cxnSp>
        <p:nvCxnSpPr>
          <p:cNvPr id="12" name="Straight Arrow Connector 11"/>
          <p:cNvCxnSpPr/>
          <p:nvPr/>
        </p:nvCxnSpPr>
        <p:spPr>
          <a:xfrm>
            <a:off x="2559821" y="2344446"/>
            <a:ext cx="2242596" cy="15455"/>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6" idx="1"/>
          </p:cNvCxnSpPr>
          <p:nvPr/>
        </p:nvCxnSpPr>
        <p:spPr>
          <a:xfrm flipH="1">
            <a:off x="2547809" y="2510496"/>
            <a:ext cx="2215390" cy="0"/>
          </a:xfrm>
          <a:prstGeom prst="straightConnector1">
            <a:avLst/>
          </a:prstGeom>
          <a:ln>
            <a:solidFill>
              <a:schemeClr val="tx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018728" y="2008687"/>
            <a:ext cx="1363999" cy="242144"/>
          </a:xfrm>
          <a:prstGeom prst="rect">
            <a:avLst/>
          </a:prstGeom>
          <a:solidFill>
            <a:schemeClr val="bg2">
              <a:lumMod val="20000"/>
              <a:lumOff val="80000"/>
            </a:schemeClr>
          </a:solidFill>
        </p:spPr>
        <p:txBody>
          <a:bodyPr vert="horz" wrap="square" lIns="0" tIns="0" rIns="0" bIns="0" rtlCol="0" anchor="ctr">
            <a:noAutofit/>
          </a:bodyPr>
          <a:lstStyle/>
          <a:p>
            <a:pPr algn="ctr"/>
            <a:r>
              <a:rPr lang="en-US" sz="1400" b="1" dirty="0" err="1" smtClean="0"/>
              <a:t>Cleartext</a:t>
            </a:r>
            <a:r>
              <a:rPr lang="en-US" sz="1400" b="1" dirty="0" smtClean="0"/>
              <a:t> Traffic</a:t>
            </a:r>
          </a:p>
        </p:txBody>
      </p:sp>
      <p:sp>
        <p:nvSpPr>
          <p:cNvPr id="16" name="TextBox 15"/>
          <p:cNvSpPr txBox="1"/>
          <p:nvPr/>
        </p:nvSpPr>
        <p:spPr>
          <a:xfrm>
            <a:off x="2999119" y="2662256"/>
            <a:ext cx="1363999" cy="242144"/>
          </a:xfrm>
          <a:prstGeom prst="rect">
            <a:avLst/>
          </a:prstGeom>
          <a:solidFill>
            <a:schemeClr val="bg2">
              <a:lumMod val="20000"/>
              <a:lumOff val="80000"/>
            </a:schemeClr>
          </a:solidFill>
        </p:spPr>
        <p:txBody>
          <a:bodyPr vert="horz" wrap="square" lIns="0" tIns="0" rIns="0" bIns="0" rtlCol="0" anchor="ctr">
            <a:noAutofit/>
          </a:bodyPr>
          <a:lstStyle/>
          <a:p>
            <a:pPr algn="ctr"/>
            <a:r>
              <a:rPr lang="en-US" sz="1400" b="1" dirty="0" err="1" smtClean="0">
                <a:solidFill>
                  <a:schemeClr val="tx2">
                    <a:lumMod val="75000"/>
                  </a:schemeClr>
                </a:solidFill>
              </a:rPr>
              <a:t>Ciphertext</a:t>
            </a:r>
            <a:r>
              <a:rPr lang="en-US" sz="1400" b="1" dirty="0" smtClean="0">
                <a:solidFill>
                  <a:schemeClr val="tx2">
                    <a:lumMod val="75000"/>
                  </a:schemeClr>
                </a:solidFill>
              </a:rPr>
              <a:t> Traffic</a:t>
            </a:r>
          </a:p>
        </p:txBody>
      </p:sp>
      <p:cxnSp>
        <p:nvCxnSpPr>
          <p:cNvPr id="17" name="Straight Arrow Connector 16"/>
          <p:cNvCxnSpPr/>
          <p:nvPr/>
        </p:nvCxnSpPr>
        <p:spPr>
          <a:xfrm>
            <a:off x="5388150" y="2414918"/>
            <a:ext cx="1135857"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flipV="1">
            <a:off x="5388150" y="2623626"/>
            <a:ext cx="1144596" cy="458180"/>
          </a:xfrm>
          <a:prstGeom prst="straightConnector1">
            <a:avLst/>
          </a:prstGeom>
          <a:ln>
            <a:solidFill>
              <a:schemeClr val="tx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091242" y="2621361"/>
            <a:ext cx="865530" cy="242144"/>
          </a:xfrm>
          <a:prstGeom prst="rect">
            <a:avLst/>
          </a:prstGeom>
          <a:solidFill>
            <a:schemeClr val="bg2">
              <a:lumMod val="20000"/>
              <a:lumOff val="80000"/>
            </a:schemeClr>
          </a:solidFill>
        </p:spPr>
        <p:txBody>
          <a:bodyPr vert="horz" wrap="square" lIns="0" tIns="0" rIns="0" bIns="0" rtlCol="0">
            <a:noAutofit/>
          </a:bodyPr>
          <a:lstStyle/>
          <a:p>
            <a:pPr algn="ctr"/>
            <a:r>
              <a:rPr lang="en-US" sz="1200" b="1" dirty="0" smtClean="0">
                <a:solidFill>
                  <a:srgbClr val="003C71"/>
                </a:solidFill>
              </a:rPr>
              <a:t>IPsec </a:t>
            </a:r>
            <a:r>
              <a:rPr lang="en-US" sz="1200" b="1" dirty="0" err="1" smtClean="0">
                <a:solidFill>
                  <a:srgbClr val="003C71"/>
                </a:solidFill>
              </a:rPr>
              <a:t>Encap</a:t>
            </a:r>
            <a:endParaRPr lang="en-US" sz="1200" b="1" dirty="0" smtClean="0">
              <a:solidFill>
                <a:srgbClr val="003C71"/>
              </a:solidFill>
            </a:endParaRPr>
          </a:p>
        </p:txBody>
      </p:sp>
      <p:cxnSp>
        <p:nvCxnSpPr>
          <p:cNvPr id="24" name="Straight Arrow Connector 23"/>
          <p:cNvCxnSpPr/>
          <p:nvPr/>
        </p:nvCxnSpPr>
        <p:spPr>
          <a:xfrm flipH="1">
            <a:off x="6532746" y="2884182"/>
            <a:ext cx="6010" cy="208799"/>
          </a:xfrm>
          <a:prstGeom prst="straightConnector1">
            <a:avLst/>
          </a:prstGeom>
          <a:ln>
            <a:solidFill>
              <a:schemeClr val="tx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endCxn id="23" idx="0"/>
          </p:cNvCxnSpPr>
          <p:nvPr/>
        </p:nvCxnSpPr>
        <p:spPr>
          <a:xfrm>
            <a:off x="6524007" y="2426715"/>
            <a:ext cx="0" cy="19464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1030990" y="1636892"/>
            <a:ext cx="1637565" cy="242144"/>
          </a:xfrm>
          <a:prstGeom prst="rect">
            <a:avLst/>
          </a:prstGeom>
          <a:solidFill>
            <a:schemeClr val="bg2">
              <a:lumMod val="20000"/>
              <a:lumOff val="80000"/>
            </a:schemeClr>
          </a:solidFill>
        </p:spPr>
        <p:txBody>
          <a:bodyPr vert="horz" wrap="square" lIns="0" tIns="0" rIns="0" bIns="0" rtlCol="0" anchor="ctr">
            <a:noAutofit/>
          </a:bodyPr>
          <a:lstStyle/>
          <a:p>
            <a:pPr algn="ctr"/>
            <a:r>
              <a:rPr lang="en-US" sz="1400" b="1" dirty="0" smtClean="0"/>
              <a:t>IXIA Traffic Generator</a:t>
            </a:r>
          </a:p>
        </p:txBody>
      </p:sp>
    </p:spTree>
    <p:extLst>
      <p:ext uri="{BB962C8B-B14F-4D97-AF65-F5344CB8AC3E}">
        <p14:creationId xmlns:p14="http://schemas.microsoft.com/office/powerpoint/2010/main" val="17500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188" y="271945"/>
            <a:ext cx="6172200" cy="481940"/>
          </a:xfrm>
        </p:spPr>
        <p:txBody>
          <a:bodyPr>
            <a:noAutofit/>
          </a:bodyPr>
          <a:lstStyle/>
          <a:p>
            <a:r>
              <a:rPr lang="en-US" dirty="0">
                <a:solidFill>
                  <a:schemeClr val="accent5"/>
                </a:solidFill>
              </a:rPr>
              <a:t>Platform Configuration</a:t>
            </a:r>
          </a:p>
        </p:txBody>
      </p:sp>
      <p:sp>
        <p:nvSpPr>
          <p:cNvPr id="6" name="Content Placeholder 2"/>
          <p:cNvSpPr txBox="1">
            <a:spLocks/>
          </p:cNvSpPr>
          <p:nvPr/>
        </p:nvSpPr>
        <p:spPr>
          <a:xfrm>
            <a:off x="219959" y="968225"/>
            <a:ext cx="4352041" cy="4025903"/>
          </a:xfrm>
          <a:prstGeom prst="rect">
            <a:avLst/>
          </a:prstGeom>
        </p:spPr>
        <p:txBody>
          <a:bodyPr/>
          <a:lstStyle>
            <a:lvl1pPr marL="0" indent="0" algn="l" defTabSz="408173" rtl="0" eaLnBrk="1" latinLnBrk="0" hangingPunct="1">
              <a:spcBef>
                <a:spcPts val="1071"/>
              </a:spcBef>
              <a:spcAft>
                <a:spcPts val="0"/>
              </a:spcAft>
              <a:buFont typeface="Arial"/>
              <a:buNone/>
              <a:defRPr sz="1600" b="0" kern="1200">
                <a:solidFill>
                  <a:schemeClr val="bg1"/>
                </a:solidFill>
                <a:latin typeface="Intel Clear" panose="020B0604020203020204" pitchFamily="34" charset="0"/>
                <a:ea typeface="+mn-ea"/>
                <a:cs typeface="Intel Clear" panose="020B0604020203020204" pitchFamily="34" charset="0"/>
              </a:defRPr>
            </a:lvl1pPr>
            <a:lvl2pPr marL="201253" indent="-201253" algn="l" defTabSz="408173" rtl="0" eaLnBrk="1" latinLnBrk="0" hangingPunct="1">
              <a:spcBef>
                <a:spcPts val="713"/>
              </a:spcBef>
              <a:buFont typeface="Wingdings" charset="2"/>
              <a:buChar char="§"/>
              <a:defRPr sz="1300" kern="1200" baseline="0">
                <a:solidFill>
                  <a:schemeClr val="bg1"/>
                </a:solidFill>
                <a:latin typeface="Intel Clear" panose="020B0604020203020204" pitchFamily="34" charset="0"/>
                <a:ea typeface="+mn-ea"/>
                <a:cs typeface="Intel Clear" panose="020B0604020203020204" pitchFamily="34" charset="0"/>
              </a:defRPr>
            </a:lvl2pPr>
            <a:lvl3pPr marL="510218" indent="-204087" algn="l" defTabSz="408173" rtl="0" eaLnBrk="1" latinLnBrk="0" hangingPunct="1">
              <a:spcBef>
                <a:spcPts val="357"/>
              </a:spcBef>
              <a:buFont typeface="Wingdings" charset="2"/>
              <a:buChar char="§"/>
              <a:defRPr sz="1300" kern="1200">
                <a:solidFill>
                  <a:schemeClr val="bg1"/>
                </a:solidFill>
                <a:latin typeface="Intel Clear" panose="020B0604020203020204" pitchFamily="34" charset="0"/>
                <a:ea typeface="+mn-ea"/>
                <a:cs typeface="Intel Clear" panose="020B0604020203020204" pitchFamily="34" charset="0"/>
              </a:defRPr>
            </a:lvl3pPr>
            <a:lvl4pPr marL="865951" indent="-204087" algn="l" defTabSz="408173" rtl="0" eaLnBrk="1" latinLnBrk="0" hangingPunct="1">
              <a:spcBef>
                <a:spcPts val="179"/>
              </a:spcBef>
              <a:buFont typeface="Arial"/>
              <a:buChar char="–"/>
              <a:defRPr sz="1300" kern="1200">
                <a:solidFill>
                  <a:schemeClr val="bg1"/>
                </a:solidFill>
                <a:latin typeface="Intel Clear" panose="020B0604020203020204" pitchFamily="34" charset="0"/>
                <a:ea typeface="+mn-ea"/>
                <a:cs typeface="Intel Clear" panose="020B0604020203020204" pitchFamily="34" charset="0"/>
              </a:defRPr>
            </a:lvl4pPr>
            <a:lvl5pPr marL="1177751" indent="-204087" algn="l" defTabSz="408173" rtl="0" eaLnBrk="1" latinLnBrk="0" hangingPunct="1">
              <a:spcBef>
                <a:spcPct val="20000"/>
              </a:spcBef>
              <a:buFont typeface="Arial"/>
              <a:buChar char="»"/>
              <a:defRPr sz="1300" kern="1200">
                <a:solidFill>
                  <a:schemeClr val="bg1"/>
                </a:solidFill>
                <a:latin typeface="Intel Clear" panose="020B0604020203020204" pitchFamily="34" charset="0"/>
                <a:ea typeface="+mn-ea"/>
                <a:cs typeface="Intel Clear" panose="020B0604020203020204" pitchFamily="34" charset="0"/>
              </a:defRPr>
            </a:lvl5pPr>
            <a:lvl6pPr marL="2244954" indent="-204087" algn="l" defTabSz="408173" rtl="0" eaLnBrk="1" latinLnBrk="0" hangingPunct="1">
              <a:spcBef>
                <a:spcPct val="20000"/>
              </a:spcBef>
              <a:buFont typeface="Arial"/>
              <a:buChar char="•"/>
              <a:defRPr sz="1800" kern="1200">
                <a:solidFill>
                  <a:schemeClr val="tx1"/>
                </a:solidFill>
                <a:latin typeface="+mn-lt"/>
                <a:ea typeface="+mn-ea"/>
                <a:cs typeface="+mn-cs"/>
              </a:defRPr>
            </a:lvl6pPr>
            <a:lvl7pPr marL="2653127" indent="-204087" algn="l" defTabSz="408173" rtl="0" eaLnBrk="1" latinLnBrk="0" hangingPunct="1">
              <a:spcBef>
                <a:spcPct val="20000"/>
              </a:spcBef>
              <a:buFont typeface="Arial"/>
              <a:buChar char="•"/>
              <a:defRPr sz="1800" kern="1200">
                <a:solidFill>
                  <a:schemeClr val="tx1"/>
                </a:solidFill>
                <a:latin typeface="+mn-lt"/>
                <a:ea typeface="+mn-ea"/>
                <a:cs typeface="+mn-cs"/>
              </a:defRPr>
            </a:lvl7pPr>
            <a:lvl8pPr marL="3061301" indent="-204087" algn="l" defTabSz="408173" rtl="0" eaLnBrk="1" latinLnBrk="0" hangingPunct="1">
              <a:spcBef>
                <a:spcPct val="20000"/>
              </a:spcBef>
              <a:buFont typeface="Arial"/>
              <a:buChar char="•"/>
              <a:defRPr sz="1800" kern="1200">
                <a:solidFill>
                  <a:schemeClr val="tx1"/>
                </a:solidFill>
                <a:latin typeface="+mn-lt"/>
                <a:ea typeface="+mn-ea"/>
                <a:cs typeface="+mn-cs"/>
              </a:defRPr>
            </a:lvl8pPr>
            <a:lvl9pPr marL="3469475" indent="-204087" algn="l" defTabSz="408173" rtl="0" eaLnBrk="1" latinLnBrk="0" hangingPunct="1">
              <a:spcBef>
                <a:spcPct val="20000"/>
              </a:spcBef>
              <a:buFont typeface="Arial"/>
              <a:buChar char="•"/>
              <a:defRPr sz="1800" kern="1200">
                <a:solidFill>
                  <a:schemeClr val="tx1"/>
                </a:solidFill>
                <a:latin typeface="+mn-lt"/>
                <a:ea typeface="+mn-ea"/>
                <a:cs typeface="+mn-cs"/>
              </a:defRPr>
            </a:lvl9pPr>
          </a:lstStyle>
          <a:p>
            <a:pPr lvl="1"/>
            <a:r>
              <a:rPr lang="en-US" sz="1100" dirty="0">
                <a:solidFill>
                  <a:schemeClr val="tx1"/>
                </a:solidFill>
              </a:rPr>
              <a:t>Intel® Xeon® DP-based Server (2 CPU sockets</a:t>
            </a:r>
            <a:r>
              <a:rPr lang="en-US" sz="1100" dirty="0" smtClean="0">
                <a:solidFill>
                  <a:schemeClr val="tx1"/>
                </a:solidFill>
              </a:rPr>
              <a:t>).</a:t>
            </a:r>
          </a:p>
          <a:p>
            <a:pPr lvl="1"/>
            <a:r>
              <a:rPr lang="en-US" sz="1100" dirty="0" smtClean="0">
                <a:solidFill>
                  <a:schemeClr val="tx1"/>
                </a:solidFill>
              </a:rPr>
              <a:t> </a:t>
            </a:r>
            <a:r>
              <a:rPr lang="pt-BR" sz="1100" dirty="0" smtClean="0">
                <a:solidFill>
                  <a:schemeClr val="tx1"/>
                </a:solidFill>
              </a:rPr>
              <a:t>Intel(R</a:t>
            </a:r>
            <a:r>
              <a:rPr lang="pt-BR" sz="1100" dirty="0">
                <a:solidFill>
                  <a:schemeClr val="tx1"/>
                </a:solidFill>
              </a:rPr>
              <a:t>) Xeon(R) CPU E5-2699 v3 @ </a:t>
            </a:r>
            <a:r>
              <a:rPr lang="pt-BR" sz="1100" dirty="0" smtClean="0">
                <a:solidFill>
                  <a:schemeClr val="tx1"/>
                </a:solidFill>
              </a:rPr>
              <a:t>2.30GHz </a:t>
            </a:r>
            <a:r>
              <a:rPr lang="en-US" sz="1100" dirty="0" smtClean="0">
                <a:solidFill>
                  <a:schemeClr val="tx1"/>
                </a:solidFill>
              </a:rPr>
              <a:t>(</a:t>
            </a:r>
            <a:r>
              <a:rPr lang="en-US" sz="1100" dirty="0" err="1" smtClean="0">
                <a:solidFill>
                  <a:schemeClr val="tx1"/>
                </a:solidFill>
              </a:rPr>
              <a:t>Haswell</a:t>
            </a:r>
            <a:r>
              <a:rPr lang="en-US" sz="1100" dirty="0">
                <a:solidFill>
                  <a:schemeClr val="tx1"/>
                </a:solidFill>
              </a:rPr>
              <a:t>)</a:t>
            </a:r>
          </a:p>
          <a:p>
            <a:pPr lvl="1"/>
            <a:r>
              <a:rPr lang="en-GB" sz="1100" dirty="0" smtClean="0">
                <a:solidFill>
                  <a:schemeClr val="tx1"/>
                </a:solidFill>
              </a:rPr>
              <a:t>18 </a:t>
            </a:r>
            <a:r>
              <a:rPr lang="en-GB" sz="1100" dirty="0">
                <a:solidFill>
                  <a:schemeClr val="tx1"/>
                </a:solidFill>
              </a:rPr>
              <a:t>physical cores per CPU (i.e. per socket)</a:t>
            </a:r>
            <a:endParaRPr lang="en-US" sz="1100" dirty="0">
              <a:solidFill>
                <a:schemeClr val="tx1"/>
              </a:solidFill>
            </a:endParaRPr>
          </a:p>
          <a:p>
            <a:pPr lvl="1"/>
            <a:r>
              <a:rPr lang="en-GB" sz="1100" dirty="0" smtClean="0">
                <a:solidFill>
                  <a:schemeClr val="tx1"/>
                </a:solidFill>
              </a:rPr>
              <a:t>128 </a:t>
            </a:r>
            <a:r>
              <a:rPr lang="en-GB" sz="1100" dirty="0">
                <a:solidFill>
                  <a:schemeClr val="tx1"/>
                </a:solidFill>
              </a:rPr>
              <a:t>GB DDR4 RDIMM Crucial Server capacity = 64 GB RAM </a:t>
            </a:r>
            <a:r>
              <a:rPr lang="en-GB" sz="1100" dirty="0" smtClean="0">
                <a:solidFill>
                  <a:schemeClr val="tx1"/>
                </a:solidFill>
              </a:rPr>
              <a:t>(16 </a:t>
            </a:r>
            <a:r>
              <a:rPr lang="en-GB" sz="1100" dirty="0">
                <a:solidFill>
                  <a:schemeClr val="tx1"/>
                </a:solidFill>
              </a:rPr>
              <a:t>x 8 GB). Tested with </a:t>
            </a:r>
            <a:r>
              <a:rPr lang="en-GB" sz="1100" dirty="0" smtClean="0">
                <a:solidFill>
                  <a:schemeClr val="tx1"/>
                </a:solidFill>
              </a:rPr>
              <a:t>128 </a:t>
            </a:r>
            <a:r>
              <a:rPr lang="en-GB" sz="1100" dirty="0">
                <a:solidFill>
                  <a:schemeClr val="tx1"/>
                </a:solidFill>
              </a:rPr>
              <a:t>G</a:t>
            </a:r>
          </a:p>
          <a:p>
            <a:pPr lvl="1"/>
            <a:r>
              <a:rPr lang="en-US" sz="1100" dirty="0">
                <a:solidFill>
                  <a:schemeClr val="tx1"/>
                </a:solidFill>
              </a:rPr>
              <a:t>1</a:t>
            </a:r>
            <a:r>
              <a:rPr lang="en-US" sz="1100" dirty="0" smtClean="0">
                <a:solidFill>
                  <a:schemeClr val="tx1"/>
                </a:solidFill>
              </a:rPr>
              <a:t> x </a:t>
            </a:r>
            <a:r>
              <a:rPr lang="en-US" sz="1100" dirty="0">
                <a:solidFill>
                  <a:schemeClr val="tx1"/>
                </a:solidFill>
              </a:rPr>
              <a:t>Intel® 82599 10 Gigabit Ethernet </a:t>
            </a:r>
            <a:r>
              <a:rPr lang="en-US" sz="1100" dirty="0" smtClean="0">
                <a:solidFill>
                  <a:schemeClr val="tx1"/>
                </a:solidFill>
              </a:rPr>
              <a:t>Controller</a:t>
            </a:r>
          </a:p>
          <a:p>
            <a:pPr lvl="1"/>
            <a:r>
              <a:rPr lang="en-US" sz="1100" dirty="0">
                <a:solidFill>
                  <a:schemeClr val="tx1"/>
                </a:solidFill>
              </a:rPr>
              <a:t>1 x Intel Corporation DH895XCC Series </a:t>
            </a:r>
            <a:r>
              <a:rPr lang="en-US" sz="1100" dirty="0" smtClean="0">
                <a:solidFill>
                  <a:schemeClr val="tx1"/>
                </a:solidFill>
              </a:rPr>
              <a:t>QAT (</a:t>
            </a:r>
            <a:r>
              <a:rPr lang="en-US" sz="1100" dirty="0" err="1" smtClean="0">
                <a:solidFill>
                  <a:schemeClr val="tx1"/>
                </a:solidFill>
              </a:rPr>
              <a:t>Coletto</a:t>
            </a:r>
            <a:r>
              <a:rPr lang="en-US" sz="1100" dirty="0" smtClean="0">
                <a:solidFill>
                  <a:schemeClr val="tx1"/>
                </a:solidFill>
              </a:rPr>
              <a:t> Creek)</a:t>
            </a:r>
            <a:endParaRPr lang="en-GB" sz="1100" dirty="0">
              <a:solidFill>
                <a:schemeClr val="tx1"/>
              </a:solidFill>
            </a:endParaRPr>
          </a:p>
          <a:p>
            <a:pPr lvl="1"/>
            <a:r>
              <a:rPr lang="en-GB" sz="1100" dirty="0">
                <a:solidFill>
                  <a:schemeClr val="tx1"/>
                </a:solidFill>
              </a:rPr>
              <a:t>Operating System: </a:t>
            </a:r>
            <a:r>
              <a:rPr lang="en-GB" sz="1100" dirty="0" smtClean="0">
                <a:solidFill>
                  <a:schemeClr val="tx1"/>
                </a:solidFill>
              </a:rPr>
              <a:t>Ubuntu 16.04, </a:t>
            </a:r>
            <a:r>
              <a:rPr lang="en-GB" sz="1100" dirty="0">
                <a:solidFill>
                  <a:schemeClr val="tx1"/>
                </a:solidFill>
              </a:rPr>
              <a:t>Kernel version: </a:t>
            </a:r>
            <a:r>
              <a:rPr lang="en-GB" sz="1100" dirty="0" smtClean="0">
                <a:solidFill>
                  <a:schemeClr val="tx1"/>
                </a:solidFill>
              </a:rPr>
              <a:t>4.4.0-22-generic</a:t>
            </a:r>
          </a:p>
          <a:p>
            <a:pPr lvl="1"/>
            <a:r>
              <a:rPr lang="en-US" sz="1100" dirty="0" smtClean="0">
                <a:solidFill>
                  <a:schemeClr val="tx1"/>
                </a:solidFill>
              </a:rPr>
              <a:t>VPP </a:t>
            </a:r>
            <a:r>
              <a:rPr lang="en-US" sz="1100" dirty="0">
                <a:solidFill>
                  <a:schemeClr val="tx1"/>
                </a:solidFill>
              </a:rPr>
              <a:t>commit ID: 154d445f7f8f1553d9bb00d1be42bf1b06eda9f1</a:t>
            </a:r>
          </a:p>
          <a:p>
            <a:pPr lvl="1"/>
            <a:r>
              <a:rPr lang="en-GB" sz="1100" dirty="0">
                <a:solidFill>
                  <a:schemeClr val="tx1"/>
                </a:solidFill>
              </a:rPr>
              <a:t>Intel(R) DPDK </a:t>
            </a:r>
            <a:r>
              <a:rPr lang="en-GB" sz="1100" dirty="0" smtClean="0">
                <a:solidFill>
                  <a:schemeClr val="tx1"/>
                </a:solidFill>
              </a:rPr>
              <a:t>16.04</a:t>
            </a:r>
          </a:p>
          <a:p>
            <a:pPr lvl="1"/>
            <a:r>
              <a:rPr lang="en-US" sz="1100" dirty="0" smtClean="0">
                <a:solidFill>
                  <a:schemeClr val="tx1"/>
                </a:solidFill>
              </a:rPr>
              <a:t>Single </a:t>
            </a:r>
            <a:r>
              <a:rPr lang="en-US" sz="1100" dirty="0">
                <a:solidFill>
                  <a:schemeClr val="tx1"/>
                </a:solidFill>
              </a:rPr>
              <a:t>d</a:t>
            </a:r>
            <a:r>
              <a:rPr lang="en-US" sz="1100" dirty="0" smtClean="0">
                <a:solidFill>
                  <a:schemeClr val="tx1"/>
                </a:solidFill>
              </a:rPr>
              <a:t>ata </a:t>
            </a:r>
            <a:r>
              <a:rPr lang="en-US" sz="1100" dirty="0">
                <a:solidFill>
                  <a:schemeClr val="tx1"/>
                </a:solidFill>
              </a:rPr>
              <a:t>p</a:t>
            </a:r>
            <a:r>
              <a:rPr lang="en-US" sz="1100" dirty="0" smtClean="0">
                <a:solidFill>
                  <a:schemeClr val="tx1"/>
                </a:solidFill>
              </a:rPr>
              <a:t>rocessing core</a:t>
            </a:r>
          </a:p>
          <a:p>
            <a:pPr lvl="1"/>
            <a:r>
              <a:rPr lang="en-US" sz="1100" dirty="0" smtClean="0">
                <a:solidFill>
                  <a:schemeClr val="tx1"/>
                </a:solidFill>
              </a:rPr>
              <a:t>All </a:t>
            </a:r>
            <a:r>
              <a:rPr lang="en-US" sz="1100" dirty="0">
                <a:solidFill>
                  <a:schemeClr val="tx1"/>
                </a:solidFill>
              </a:rPr>
              <a:t>h</a:t>
            </a:r>
            <a:r>
              <a:rPr lang="en-US" sz="1100" dirty="0" smtClean="0">
                <a:solidFill>
                  <a:schemeClr val="tx1"/>
                </a:solidFill>
              </a:rPr>
              <a:t>ardware local to socket 1 </a:t>
            </a:r>
            <a:endParaRPr lang="en-US" sz="1100" dirty="0">
              <a:solidFill>
                <a:schemeClr val="tx1"/>
              </a:solidFill>
            </a:endParaRPr>
          </a:p>
        </p:txBody>
      </p:sp>
      <p:sp>
        <p:nvSpPr>
          <p:cNvPr id="3" name="TextBox 2"/>
          <p:cNvSpPr txBox="1"/>
          <p:nvPr/>
        </p:nvSpPr>
        <p:spPr>
          <a:xfrm>
            <a:off x="2929740" y="4414425"/>
            <a:ext cx="3943007" cy="215444"/>
          </a:xfrm>
          <a:prstGeom prst="rect">
            <a:avLst/>
          </a:prstGeom>
          <a:noFill/>
        </p:spPr>
        <p:txBody>
          <a:bodyPr wrap="square" rtlCol="0">
            <a:spAutoFit/>
          </a:bodyPr>
          <a:lstStyle/>
          <a:p>
            <a:r>
              <a:rPr lang="en-US" sz="800" dirty="0">
                <a:latin typeface="Neo Sans Intel"/>
                <a:cs typeface="Neo Sans Intel"/>
              </a:rPr>
              <a:t>Results will vary depending on software, workloads and system configuration </a:t>
            </a:r>
          </a:p>
        </p:txBody>
      </p:sp>
      <p:graphicFrame>
        <p:nvGraphicFramePr>
          <p:cNvPr id="7" name="Table 6"/>
          <p:cNvGraphicFramePr>
            <a:graphicFrameLocks noGrp="1"/>
          </p:cNvGraphicFramePr>
          <p:nvPr>
            <p:extLst>
              <p:ext uri="{D42A27DB-BD31-4B8C-83A1-F6EECF244321}">
                <p14:modId xmlns:p14="http://schemas.microsoft.com/office/powerpoint/2010/main" val="3148058738"/>
              </p:ext>
            </p:extLst>
          </p:nvPr>
        </p:nvGraphicFramePr>
        <p:xfrm>
          <a:off x="4587114" y="968225"/>
          <a:ext cx="4346549" cy="3017520"/>
        </p:xfrm>
        <a:graphic>
          <a:graphicData uri="http://schemas.openxmlformats.org/drawingml/2006/table">
            <a:tbl>
              <a:tblPr firstRow="1" firstCol="1" bandRow="1">
                <a:tableStyleId>{5C22544A-7EE6-4342-B048-85BDC9FD1C3A}</a:tableStyleId>
              </a:tblPr>
              <a:tblGrid>
                <a:gridCol w="3300521"/>
                <a:gridCol w="1046028"/>
              </a:tblGrid>
              <a:tr h="125730">
                <a:tc>
                  <a:txBody>
                    <a:bodyPr/>
                    <a:lstStyle/>
                    <a:p>
                      <a:pPr marL="0" marR="0" algn="ctr">
                        <a:spcBef>
                          <a:spcPts val="0"/>
                        </a:spcBef>
                        <a:spcAft>
                          <a:spcPts val="0"/>
                        </a:spcAft>
                      </a:pPr>
                      <a:r>
                        <a:rPr lang="en-US" sz="1100" dirty="0" smtClean="0">
                          <a:effectLst/>
                        </a:rPr>
                        <a:t>BIOS Settings</a:t>
                      </a:r>
                      <a:endParaRPr lang="en-US" sz="1100" dirty="0">
                        <a:effectLst/>
                        <a:latin typeface="Calibri"/>
                        <a:ea typeface="Calibri"/>
                      </a:endParaRPr>
                    </a:p>
                  </a:txBody>
                  <a:tcPr marL="51435" marR="51435" marT="0" marB="0"/>
                </a:tc>
                <a:tc>
                  <a:txBody>
                    <a:bodyPr/>
                    <a:lstStyle/>
                    <a:p>
                      <a:pPr marL="0" marR="0" algn="ctr">
                        <a:spcBef>
                          <a:spcPts val="0"/>
                        </a:spcBef>
                        <a:spcAft>
                          <a:spcPts val="0"/>
                        </a:spcAft>
                      </a:pPr>
                      <a:r>
                        <a:rPr lang="en-US" sz="1100" dirty="0">
                          <a:effectLst/>
                        </a:rPr>
                        <a:t>Setting</a:t>
                      </a:r>
                      <a:endParaRPr lang="en-US" sz="1100" dirty="0">
                        <a:effectLst/>
                        <a:latin typeface="Calibri"/>
                        <a:ea typeface="Calibri"/>
                      </a:endParaRPr>
                    </a:p>
                  </a:txBody>
                  <a:tcPr marL="51435" marR="51435" marT="0" marB="0"/>
                </a:tc>
              </a:tr>
              <a:tr h="114300">
                <a:tc>
                  <a:txBody>
                    <a:bodyPr/>
                    <a:lstStyle/>
                    <a:p>
                      <a:pPr marL="0" marR="0" algn="ctr">
                        <a:spcBef>
                          <a:spcPts val="0"/>
                        </a:spcBef>
                        <a:spcAft>
                          <a:spcPts val="0"/>
                        </a:spcAft>
                      </a:pPr>
                      <a:r>
                        <a:rPr lang="en-US" sz="1100" dirty="0">
                          <a:effectLst/>
                        </a:rPr>
                        <a:t>Enhanced Intel </a:t>
                      </a:r>
                      <a:r>
                        <a:rPr lang="en-US" sz="1100" dirty="0" err="1">
                          <a:effectLst/>
                        </a:rPr>
                        <a:t>SpeedStep</a:t>
                      </a:r>
                      <a:r>
                        <a:rPr lang="en-US" sz="1100" dirty="0">
                          <a:effectLst/>
                        </a:rPr>
                        <a:t>®</a:t>
                      </a:r>
                      <a:endParaRPr lang="en-US" sz="1100" dirty="0">
                        <a:effectLst/>
                        <a:latin typeface="Calibri"/>
                        <a:ea typeface="Calibri"/>
                      </a:endParaRPr>
                    </a:p>
                  </a:txBody>
                  <a:tcPr marL="51435" marR="51435" marT="0" marB="0"/>
                </a:tc>
                <a:tc>
                  <a:txBody>
                    <a:bodyPr/>
                    <a:lstStyle/>
                    <a:p>
                      <a:pPr marL="0" marR="0" algn="ctr">
                        <a:spcBef>
                          <a:spcPts val="0"/>
                        </a:spcBef>
                        <a:spcAft>
                          <a:spcPts val="0"/>
                        </a:spcAft>
                      </a:pPr>
                      <a:r>
                        <a:rPr lang="en-US" sz="1100">
                          <a:effectLst/>
                        </a:rPr>
                        <a:t>DISABLED</a:t>
                      </a:r>
                      <a:endParaRPr lang="en-US" sz="1100">
                        <a:effectLst/>
                        <a:latin typeface="Calibri"/>
                        <a:ea typeface="Calibri"/>
                      </a:endParaRPr>
                    </a:p>
                  </a:txBody>
                  <a:tcPr marL="51435" marR="51435" marT="0" marB="0"/>
                </a:tc>
              </a:tr>
              <a:tr h="114300">
                <a:tc>
                  <a:txBody>
                    <a:bodyPr/>
                    <a:lstStyle/>
                    <a:p>
                      <a:pPr marL="0" marR="0" algn="ctr">
                        <a:spcBef>
                          <a:spcPts val="0"/>
                        </a:spcBef>
                        <a:spcAft>
                          <a:spcPts val="0"/>
                        </a:spcAft>
                      </a:pPr>
                      <a:r>
                        <a:rPr lang="en-US" sz="1100">
                          <a:effectLst/>
                        </a:rPr>
                        <a:t>Processor C3</a:t>
                      </a:r>
                      <a:endParaRPr lang="en-US" sz="1100">
                        <a:effectLst/>
                        <a:latin typeface="Calibri"/>
                        <a:ea typeface="Calibri"/>
                      </a:endParaRPr>
                    </a:p>
                  </a:txBody>
                  <a:tcPr marL="51435" marR="51435" marT="0" marB="0"/>
                </a:tc>
                <a:tc>
                  <a:txBody>
                    <a:bodyPr/>
                    <a:lstStyle/>
                    <a:p>
                      <a:pPr marL="0" marR="0" algn="ctr">
                        <a:spcBef>
                          <a:spcPts val="0"/>
                        </a:spcBef>
                        <a:spcAft>
                          <a:spcPts val="0"/>
                        </a:spcAft>
                      </a:pPr>
                      <a:r>
                        <a:rPr lang="en-US" sz="1100">
                          <a:effectLst/>
                        </a:rPr>
                        <a:t>DISABLED</a:t>
                      </a:r>
                      <a:endParaRPr lang="en-US" sz="1100">
                        <a:effectLst/>
                        <a:latin typeface="Calibri"/>
                        <a:ea typeface="Calibri"/>
                      </a:endParaRPr>
                    </a:p>
                  </a:txBody>
                  <a:tcPr marL="51435" marR="51435" marT="0" marB="0"/>
                </a:tc>
              </a:tr>
              <a:tr h="114300">
                <a:tc>
                  <a:txBody>
                    <a:bodyPr/>
                    <a:lstStyle/>
                    <a:p>
                      <a:pPr marL="0" marR="0" algn="ctr">
                        <a:spcBef>
                          <a:spcPts val="0"/>
                        </a:spcBef>
                        <a:spcAft>
                          <a:spcPts val="0"/>
                        </a:spcAft>
                      </a:pPr>
                      <a:r>
                        <a:rPr lang="en-US" sz="1100">
                          <a:effectLst/>
                        </a:rPr>
                        <a:t>Processor C6</a:t>
                      </a:r>
                      <a:endParaRPr lang="en-US" sz="1100">
                        <a:effectLst/>
                        <a:latin typeface="Calibri"/>
                        <a:ea typeface="Calibri"/>
                      </a:endParaRPr>
                    </a:p>
                  </a:txBody>
                  <a:tcPr marL="51435" marR="51435" marT="0" marB="0"/>
                </a:tc>
                <a:tc>
                  <a:txBody>
                    <a:bodyPr/>
                    <a:lstStyle/>
                    <a:p>
                      <a:pPr marL="0" marR="0" algn="ctr">
                        <a:spcBef>
                          <a:spcPts val="0"/>
                        </a:spcBef>
                        <a:spcAft>
                          <a:spcPts val="0"/>
                        </a:spcAft>
                      </a:pPr>
                      <a:r>
                        <a:rPr lang="en-US" sz="1100">
                          <a:effectLst/>
                        </a:rPr>
                        <a:t>DISABLED</a:t>
                      </a:r>
                      <a:endParaRPr lang="en-US" sz="1100">
                        <a:effectLst/>
                        <a:latin typeface="Calibri"/>
                        <a:ea typeface="Calibri"/>
                      </a:endParaRPr>
                    </a:p>
                  </a:txBody>
                  <a:tcPr marL="51435" marR="51435" marT="0" marB="0"/>
                </a:tc>
              </a:tr>
              <a:tr h="114300">
                <a:tc>
                  <a:txBody>
                    <a:bodyPr/>
                    <a:lstStyle/>
                    <a:p>
                      <a:pPr marL="0" marR="0" algn="ctr">
                        <a:spcBef>
                          <a:spcPts val="0"/>
                        </a:spcBef>
                        <a:spcAft>
                          <a:spcPts val="0"/>
                        </a:spcAft>
                      </a:pPr>
                      <a:r>
                        <a:rPr lang="en-US" sz="1100">
                          <a:effectLst/>
                        </a:rPr>
                        <a:t>Intel® Hyper-Threading Technology (HTT)</a:t>
                      </a:r>
                      <a:endParaRPr lang="en-US" sz="1100">
                        <a:effectLst/>
                        <a:latin typeface="Calibri"/>
                        <a:ea typeface="Calibri"/>
                      </a:endParaRPr>
                    </a:p>
                  </a:txBody>
                  <a:tcPr marL="51435" marR="51435" marT="0" marB="0"/>
                </a:tc>
                <a:tc>
                  <a:txBody>
                    <a:bodyPr/>
                    <a:lstStyle/>
                    <a:p>
                      <a:pPr marL="0" marR="0" algn="ctr">
                        <a:spcBef>
                          <a:spcPts val="0"/>
                        </a:spcBef>
                        <a:spcAft>
                          <a:spcPts val="0"/>
                        </a:spcAft>
                      </a:pPr>
                      <a:r>
                        <a:rPr lang="en-US" sz="1100">
                          <a:effectLst/>
                        </a:rPr>
                        <a:t>DISABLED</a:t>
                      </a:r>
                      <a:endParaRPr lang="en-US" sz="1100">
                        <a:effectLst/>
                        <a:latin typeface="Calibri"/>
                        <a:ea typeface="Calibri"/>
                      </a:endParaRPr>
                    </a:p>
                  </a:txBody>
                  <a:tcPr marL="51435" marR="51435" marT="0" marB="0"/>
                </a:tc>
              </a:tr>
              <a:tr h="114300">
                <a:tc>
                  <a:txBody>
                    <a:bodyPr/>
                    <a:lstStyle/>
                    <a:p>
                      <a:pPr marL="0" marR="0" algn="ctr">
                        <a:spcBef>
                          <a:spcPts val="0"/>
                        </a:spcBef>
                        <a:spcAft>
                          <a:spcPts val="0"/>
                        </a:spcAft>
                      </a:pPr>
                      <a:r>
                        <a:rPr lang="en-US" sz="1100">
                          <a:effectLst/>
                        </a:rPr>
                        <a:t>Intel® Virtualization Technology</a:t>
                      </a:r>
                      <a:endParaRPr lang="en-US" sz="1100">
                        <a:effectLst/>
                        <a:latin typeface="Calibri"/>
                        <a:ea typeface="Calibri"/>
                      </a:endParaRPr>
                    </a:p>
                  </a:txBody>
                  <a:tcPr marL="51435" marR="51435" marT="0" marB="0"/>
                </a:tc>
                <a:tc>
                  <a:txBody>
                    <a:bodyPr/>
                    <a:lstStyle/>
                    <a:p>
                      <a:pPr marL="0" marR="0" algn="ctr">
                        <a:spcBef>
                          <a:spcPts val="0"/>
                        </a:spcBef>
                        <a:spcAft>
                          <a:spcPts val="0"/>
                        </a:spcAft>
                      </a:pPr>
                      <a:r>
                        <a:rPr lang="en-US" sz="1100" dirty="0">
                          <a:effectLst/>
                        </a:rPr>
                        <a:t>ENABLED</a:t>
                      </a:r>
                      <a:endParaRPr lang="en-US" sz="1100" dirty="0">
                        <a:effectLst/>
                        <a:latin typeface="Calibri"/>
                        <a:ea typeface="Calibri"/>
                      </a:endParaRPr>
                    </a:p>
                  </a:txBody>
                  <a:tcPr marL="51435" marR="51435" marT="0" marB="0"/>
                </a:tc>
              </a:tr>
              <a:tr h="114300">
                <a:tc>
                  <a:txBody>
                    <a:bodyPr/>
                    <a:lstStyle/>
                    <a:p>
                      <a:pPr marL="0" marR="0" algn="ctr">
                        <a:spcBef>
                          <a:spcPts val="0"/>
                        </a:spcBef>
                        <a:spcAft>
                          <a:spcPts val="0"/>
                        </a:spcAft>
                      </a:pPr>
                      <a:r>
                        <a:rPr lang="en-US" sz="1100">
                          <a:effectLst/>
                        </a:rPr>
                        <a:t>Intel® Virtualization Technology for Directed I/O (VT-d)</a:t>
                      </a:r>
                      <a:endParaRPr lang="en-US" sz="1100">
                        <a:effectLst/>
                        <a:latin typeface="Calibri"/>
                        <a:ea typeface="Calibri"/>
                      </a:endParaRPr>
                    </a:p>
                  </a:txBody>
                  <a:tcPr marL="51435" marR="51435" marT="0" marB="0"/>
                </a:tc>
                <a:tc>
                  <a:txBody>
                    <a:bodyPr/>
                    <a:lstStyle/>
                    <a:p>
                      <a:pPr marL="0" marR="0" algn="ctr">
                        <a:spcBef>
                          <a:spcPts val="0"/>
                        </a:spcBef>
                        <a:spcAft>
                          <a:spcPts val="0"/>
                        </a:spcAft>
                      </a:pPr>
                      <a:r>
                        <a:rPr lang="en-US" sz="1100">
                          <a:effectLst/>
                        </a:rPr>
                        <a:t>DISABLED</a:t>
                      </a:r>
                      <a:endParaRPr lang="en-US" sz="1100">
                        <a:effectLst/>
                        <a:latin typeface="Calibri"/>
                        <a:ea typeface="Calibri"/>
                      </a:endParaRPr>
                    </a:p>
                  </a:txBody>
                  <a:tcPr marL="51435" marR="51435" marT="0" marB="0"/>
                </a:tc>
              </a:tr>
              <a:tr h="114300">
                <a:tc>
                  <a:txBody>
                    <a:bodyPr/>
                    <a:lstStyle/>
                    <a:p>
                      <a:pPr marL="0" marR="0" algn="ctr">
                        <a:spcBef>
                          <a:spcPts val="0"/>
                        </a:spcBef>
                        <a:spcAft>
                          <a:spcPts val="0"/>
                        </a:spcAft>
                      </a:pPr>
                      <a:r>
                        <a:rPr lang="en-US" sz="1100">
                          <a:effectLst/>
                        </a:rPr>
                        <a:t>MLC Streamer</a:t>
                      </a:r>
                      <a:endParaRPr lang="en-US" sz="1100">
                        <a:effectLst/>
                        <a:latin typeface="Calibri"/>
                        <a:ea typeface="Calibri"/>
                      </a:endParaRPr>
                    </a:p>
                  </a:txBody>
                  <a:tcPr marL="51435" marR="51435" marT="0" marB="0"/>
                </a:tc>
                <a:tc>
                  <a:txBody>
                    <a:bodyPr/>
                    <a:lstStyle/>
                    <a:p>
                      <a:pPr marL="0" marR="0" algn="ctr">
                        <a:spcBef>
                          <a:spcPts val="0"/>
                        </a:spcBef>
                        <a:spcAft>
                          <a:spcPts val="0"/>
                        </a:spcAft>
                      </a:pPr>
                      <a:r>
                        <a:rPr lang="en-US" sz="1100" dirty="0">
                          <a:effectLst/>
                        </a:rPr>
                        <a:t>ENABLED</a:t>
                      </a:r>
                      <a:endParaRPr lang="en-US" sz="1100" dirty="0">
                        <a:effectLst/>
                        <a:latin typeface="Calibri"/>
                        <a:ea typeface="Calibri"/>
                      </a:endParaRPr>
                    </a:p>
                  </a:txBody>
                  <a:tcPr marL="51435" marR="51435" marT="0" marB="0"/>
                </a:tc>
              </a:tr>
              <a:tr h="114300">
                <a:tc>
                  <a:txBody>
                    <a:bodyPr/>
                    <a:lstStyle/>
                    <a:p>
                      <a:pPr marL="0" marR="0" algn="ctr">
                        <a:spcBef>
                          <a:spcPts val="0"/>
                        </a:spcBef>
                        <a:spcAft>
                          <a:spcPts val="0"/>
                        </a:spcAft>
                      </a:pPr>
                      <a:r>
                        <a:rPr lang="en-US" sz="1100">
                          <a:effectLst/>
                        </a:rPr>
                        <a:t>MLC Spatial Prefetcher</a:t>
                      </a:r>
                      <a:endParaRPr lang="en-US" sz="1100">
                        <a:effectLst/>
                        <a:latin typeface="Calibri"/>
                        <a:ea typeface="Calibri"/>
                      </a:endParaRPr>
                    </a:p>
                  </a:txBody>
                  <a:tcPr marL="51435" marR="51435" marT="0" marB="0"/>
                </a:tc>
                <a:tc>
                  <a:txBody>
                    <a:bodyPr/>
                    <a:lstStyle/>
                    <a:p>
                      <a:pPr marL="0" marR="0" algn="ctr">
                        <a:spcBef>
                          <a:spcPts val="0"/>
                        </a:spcBef>
                        <a:spcAft>
                          <a:spcPts val="0"/>
                        </a:spcAft>
                      </a:pPr>
                      <a:r>
                        <a:rPr lang="en-US" sz="1100">
                          <a:effectLst/>
                        </a:rPr>
                        <a:t>ENABLED</a:t>
                      </a:r>
                      <a:endParaRPr lang="en-US" sz="1100">
                        <a:effectLst/>
                        <a:latin typeface="Calibri"/>
                        <a:ea typeface="Calibri"/>
                      </a:endParaRPr>
                    </a:p>
                  </a:txBody>
                  <a:tcPr marL="51435" marR="51435" marT="0" marB="0"/>
                </a:tc>
              </a:tr>
              <a:tr h="114300">
                <a:tc>
                  <a:txBody>
                    <a:bodyPr/>
                    <a:lstStyle/>
                    <a:p>
                      <a:pPr marL="0" marR="0" algn="ctr">
                        <a:spcBef>
                          <a:spcPts val="0"/>
                        </a:spcBef>
                        <a:spcAft>
                          <a:spcPts val="0"/>
                        </a:spcAft>
                      </a:pPr>
                      <a:r>
                        <a:rPr lang="en-US" sz="1100">
                          <a:effectLst/>
                        </a:rPr>
                        <a:t>DCU Data Prefetcher</a:t>
                      </a:r>
                      <a:endParaRPr lang="en-US" sz="1100">
                        <a:effectLst/>
                        <a:latin typeface="Calibri"/>
                        <a:ea typeface="Calibri"/>
                      </a:endParaRPr>
                    </a:p>
                  </a:txBody>
                  <a:tcPr marL="51435" marR="51435" marT="0" marB="0"/>
                </a:tc>
                <a:tc>
                  <a:txBody>
                    <a:bodyPr/>
                    <a:lstStyle/>
                    <a:p>
                      <a:pPr marL="0" marR="0" algn="ctr">
                        <a:spcBef>
                          <a:spcPts val="0"/>
                        </a:spcBef>
                        <a:spcAft>
                          <a:spcPts val="0"/>
                        </a:spcAft>
                      </a:pPr>
                      <a:r>
                        <a:rPr lang="en-US" sz="1100">
                          <a:effectLst/>
                        </a:rPr>
                        <a:t>ENABLED</a:t>
                      </a:r>
                      <a:endParaRPr lang="en-US" sz="1100">
                        <a:effectLst/>
                        <a:latin typeface="Calibri"/>
                        <a:ea typeface="Calibri"/>
                      </a:endParaRPr>
                    </a:p>
                  </a:txBody>
                  <a:tcPr marL="51435" marR="51435" marT="0" marB="0"/>
                </a:tc>
              </a:tr>
              <a:tr h="114300">
                <a:tc>
                  <a:txBody>
                    <a:bodyPr/>
                    <a:lstStyle/>
                    <a:p>
                      <a:pPr marL="0" marR="0" algn="ctr">
                        <a:spcBef>
                          <a:spcPts val="0"/>
                        </a:spcBef>
                        <a:spcAft>
                          <a:spcPts val="0"/>
                        </a:spcAft>
                      </a:pPr>
                      <a:r>
                        <a:rPr lang="en-US" sz="1100">
                          <a:effectLst/>
                        </a:rPr>
                        <a:t>DCU Instruction Prefetcher</a:t>
                      </a:r>
                      <a:endParaRPr lang="en-US" sz="1100">
                        <a:effectLst/>
                        <a:latin typeface="Calibri"/>
                        <a:ea typeface="Calibri"/>
                      </a:endParaRPr>
                    </a:p>
                  </a:txBody>
                  <a:tcPr marL="51435" marR="51435" marT="0" marB="0"/>
                </a:tc>
                <a:tc>
                  <a:txBody>
                    <a:bodyPr/>
                    <a:lstStyle/>
                    <a:p>
                      <a:pPr marL="0" marR="0" algn="ctr">
                        <a:spcBef>
                          <a:spcPts val="0"/>
                        </a:spcBef>
                        <a:spcAft>
                          <a:spcPts val="0"/>
                        </a:spcAft>
                      </a:pPr>
                      <a:r>
                        <a:rPr lang="en-US" sz="1100">
                          <a:effectLst/>
                        </a:rPr>
                        <a:t>ENABLED</a:t>
                      </a:r>
                      <a:endParaRPr lang="en-US" sz="1100">
                        <a:effectLst/>
                        <a:latin typeface="Calibri"/>
                        <a:ea typeface="Calibri"/>
                      </a:endParaRPr>
                    </a:p>
                  </a:txBody>
                  <a:tcPr marL="51435" marR="51435" marT="0" marB="0"/>
                </a:tc>
              </a:tr>
              <a:tr h="114300">
                <a:tc>
                  <a:txBody>
                    <a:bodyPr/>
                    <a:lstStyle/>
                    <a:p>
                      <a:pPr marL="0" marR="0" algn="ctr">
                        <a:spcBef>
                          <a:spcPts val="0"/>
                        </a:spcBef>
                        <a:spcAft>
                          <a:spcPts val="0"/>
                        </a:spcAft>
                      </a:pPr>
                      <a:r>
                        <a:rPr lang="en-US" sz="1100">
                          <a:effectLst/>
                        </a:rPr>
                        <a:t>Direct Cache Access (DCA)</a:t>
                      </a:r>
                      <a:endParaRPr lang="en-US" sz="1100">
                        <a:effectLst/>
                        <a:latin typeface="Calibri"/>
                        <a:ea typeface="Calibri"/>
                      </a:endParaRPr>
                    </a:p>
                  </a:txBody>
                  <a:tcPr marL="51435" marR="51435" marT="0" marB="0"/>
                </a:tc>
                <a:tc>
                  <a:txBody>
                    <a:bodyPr/>
                    <a:lstStyle/>
                    <a:p>
                      <a:pPr marL="0" marR="0" algn="ctr">
                        <a:spcBef>
                          <a:spcPts val="0"/>
                        </a:spcBef>
                        <a:spcAft>
                          <a:spcPts val="0"/>
                        </a:spcAft>
                      </a:pPr>
                      <a:r>
                        <a:rPr lang="en-US" sz="1100">
                          <a:effectLst/>
                        </a:rPr>
                        <a:t>ENABLED</a:t>
                      </a:r>
                      <a:endParaRPr lang="en-US" sz="1100">
                        <a:effectLst/>
                        <a:latin typeface="Calibri"/>
                        <a:ea typeface="Calibri"/>
                      </a:endParaRPr>
                    </a:p>
                  </a:txBody>
                  <a:tcPr marL="51435" marR="51435" marT="0" marB="0"/>
                </a:tc>
              </a:tr>
              <a:tr h="114300">
                <a:tc>
                  <a:txBody>
                    <a:bodyPr/>
                    <a:lstStyle/>
                    <a:p>
                      <a:pPr marL="0" marR="0" algn="ctr">
                        <a:spcBef>
                          <a:spcPts val="0"/>
                        </a:spcBef>
                        <a:spcAft>
                          <a:spcPts val="0"/>
                        </a:spcAft>
                      </a:pPr>
                      <a:r>
                        <a:rPr lang="en-US" sz="1100">
                          <a:effectLst/>
                        </a:rPr>
                        <a:t>CPU Power and Performance Policy</a:t>
                      </a:r>
                      <a:endParaRPr lang="en-US" sz="1100">
                        <a:effectLst/>
                        <a:latin typeface="Calibri"/>
                        <a:ea typeface="Calibri"/>
                      </a:endParaRPr>
                    </a:p>
                  </a:txBody>
                  <a:tcPr marL="51435" marR="51435" marT="0" marB="0"/>
                </a:tc>
                <a:tc>
                  <a:txBody>
                    <a:bodyPr/>
                    <a:lstStyle/>
                    <a:p>
                      <a:pPr marL="0" marR="0" algn="ctr">
                        <a:spcBef>
                          <a:spcPts val="0"/>
                        </a:spcBef>
                        <a:spcAft>
                          <a:spcPts val="0"/>
                        </a:spcAft>
                      </a:pPr>
                      <a:r>
                        <a:rPr lang="en-US" sz="1100">
                          <a:effectLst/>
                        </a:rPr>
                        <a:t>Performance</a:t>
                      </a:r>
                      <a:endParaRPr lang="en-US" sz="1100">
                        <a:effectLst/>
                        <a:latin typeface="Calibri"/>
                        <a:ea typeface="Calibri"/>
                      </a:endParaRPr>
                    </a:p>
                  </a:txBody>
                  <a:tcPr marL="51435" marR="51435" marT="0" marB="0"/>
                </a:tc>
              </a:tr>
              <a:tr h="114300">
                <a:tc>
                  <a:txBody>
                    <a:bodyPr/>
                    <a:lstStyle/>
                    <a:p>
                      <a:pPr marL="0" marR="0" algn="ctr">
                        <a:spcBef>
                          <a:spcPts val="0"/>
                        </a:spcBef>
                        <a:spcAft>
                          <a:spcPts val="0"/>
                        </a:spcAft>
                      </a:pPr>
                      <a:r>
                        <a:rPr lang="en-US" sz="1100">
                          <a:effectLst/>
                        </a:rPr>
                        <a:t>Memory Power Optimization</a:t>
                      </a:r>
                      <a:endParaRPr lang="en-US" sz="1100">
                        <a:effectLst/>
                        <a:latin typeface="Calibri"/>
                        <a:ea typeface="Calibri"/>
                      </a:endParaRPr>
                    </a:p>
                  </a:txBody>
                  <a:tcPr marL="51435" marR="51435" marT="0" marB="0"/>
                </a:tc>
                <a:tc>
                  <a:txBody>
                    <a:bodyPr/>
                    <a:lstStyle/>
                    <a:p>
                      <a:pPr marL="0" marR="0" algn="ctr">
                        <a:spcBef>
                          <a:spcPts val="0"/>
                        </a:spcBef>
                        <a:spcAft>
                          <a:spcPts val="0"/>
                        </a:spcAft>
                      </a:pPr>
                      <a:r>
                        <a:rPr lang="en-US" sz="1100">
                          <a:effectLst/>
                        </a:rPr>
                        <a:t>Performance Optimized</a:t>
                      </a:r>
                      <a:endParaRPr lang="en-US" sz="1100">
                        <a:effectLst/>
                        <a:latin typeface="Calibri"/>
                        <a:ea typeface="Calibri"/>
                      </a:endParaRPr>
                    </a:p>
                  </a:txBody>
                  <a:tcPr marL="51435" marR="51435" marT="0" marB="0"/>
                </a:tc>
              </a:tr>
              <a:tr h="114300">
                <a:tc>
                  <a:txBody>
                    <a:bodyPr/>
                    <a:lstStyle/>
                    <a:p>
                      <a:pPr marL="0" marR="0" algn="ctr">
                        <a:spcBef>
                          <a:spcPts val="0"/>
                        </a:spcBef>
                        <a:spcAft>
                          <a:spcPts val="0"/>
                        </a:spcAft>
                      </a:pPr>
                      <a:r>
                        <a:rPr lang="en-US" sz="1100">
                          <a:effectLst/>
                        </a:rPr>
                        <a:t>Intel® Turbo boost</a:t>
                      </a:r>
                      <a:endParaRPr lang="en-US" sz="1100">
                        <a:effectLst/>
                        <a:latin typeface="Calibri"/>
                        <a:ea typeface="Calibri"/>
                      </a:endParaRPr>
                    </a:p>
                  </a:txBody>
                  <a:tcPr marL="51435" marR="51435" marT="0" marB="0"/>
                </a:tc>
                <a:tc>
                  <a:txBody>
                    <a:bodyPr/>
                    <a:lstStyle/>
                    <a:p>
                      <a:pPr marL="0" marR="0" algn="ctr">
                        <a:spcBef>
                          <a:spcPts val="0"/>
                        </a:spcBef>
                        <a:spcAft>
                          <a:spcPts val="0"/>
                        </a:spcAft>
                      </a:pPr>
                      <a:r>
                        <a:rPr lang="en-US" sz="1100">
                          <a:effectLst/>
                        </a:rPr>
                        <a:t>OFF</a:t>
                      </a:r>
                      <a:endParaRPr lang="en-US" sz="1100">
                        <a:effectLst/>
                        <a:latin typeface="Calibri"/>
                        <a:ea typeface="Calibri"/>
                      </a:endParaRPr>
                    </a:p>
                  </a:txBody>
                  <a:tcPr marL="51435" marR="51435" marT="0" marB="0"/>
                </a:tc>
              </a:tr>
              <a:tr h="114300">
                <a:tc>
                  <a:txBody>
                    <a:bodyPr/>
                    <a:lstStyle/>
                    <a:p>
                      <a:pPr marL="0" marR="0" algn="ctr">
                        <a:spcBef>
                          <a:spcPts val="0"/>
                        </a:spcBef>
                        <a:spcAft>
                          <a:spcPts val="0"/>
                        </a:spcAft>
                      </a:pPr>
                      <a:r>
                        <a:rPr lang="en-US" sz="1100">
                          <a:effectLst/>
                        </a:rPr>
                        <a:t>Memory RAS and Performance Configuration -&gt; NUMA Optimized</a:t>
                      </a:r>
                      <a:endParaRPr lang="en-US" sz="1100">
                        <a:effectLst/>
                        <a:latin typeface="Calibri"/>
                        <a:ea typeface="Calibri"/>
                      </a:endParaRPr>
                    </a:p>
                  </a:txBody>
                  <a:tcPr marL="51435" marR="51435" marT="0" marB="0"/>
                </a:tc>
                <a:tc>
                  <a:txBody>
                    <a:bodyPr/>
                    <a:lstStyle/>
                    <a:p>
                      <a:pPr marL="0" marR="0" algn="ctr">
                        <a:spcBef>
                          <a:spcPts val="0"/>
                        </a:spcBef>
                        <a:spcAft>
                          <a:spcPts val="0"/>
                        </a:spcAft>
                      </a:pPr>
                      <a:r>
                        <a:rPr lang="en-US" sz="1100" dirty="0">
                          <a:effectLst/>
                        </a:rPr>
                        <a:t>ENABLED</a:t>
                      </a:r>
                      <a:endParaRPr lang="en-US" sz="1100" dirty="0">
                        <a:effectLst/>
                        <a:latin typeface="Calibri"/>
                        <a:ea typeface="Calibri"/>
                      </a:endParaRPr>
                    </a:p>
                  </a:txBody>
                  <a:tcPr marL="51435" marR="51435" marT="0" marB="0"/>
                </a:tc>
              </a:tr>
            </a:tbl>
          </a:graphicData>
        </a:graphic>
      </p:graphicFrame>
    </p:spTree>
    <p:extLst>
      <p:ext uri="{BB962C8B-B14F-4D97-AF65-F5344CB8AC3E}">
        <p14:creationId xmlns:p14="http://schemas.microsoft.com/office/powerpoint/2010/main" val="2103610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2556C5-CE8C-6547-B838-EA80C61A4AF7}" type="slidenum">
              <a:rPr lang="en-US" smtClean="0"/>
              <a:pPr/>
              <a:t>8</a:t>
            </a:fld>
            <a:endParaRPr lang="en-US" dirty="0"/>
          </a:p>
        </p:txBody>
      </p:sp>
      <p:sp>
        <p:nvSpPr>
          <p:cNvPr id="3" name="Title 2"/>
          <p:cNvSpPr>
            <a:spLocks noGrp="1"/>
          </p:cNvSpPr>
          <p:nvPr>
            <p:ph type="title"/>
          </p:nvPr>
        </p:nvSpPr>
        <p:spPr>
          <a:xfrm>
            <a:off x="558249" y="0"/>
            <a:ext cx="8229600" cy="868680"/>
          </a:xfrm>
        </p:spPr>
        <p:txBody>
          <a:bodyPr/>
          <a:lstStyle/>
          <a:p>
            <a:r>
              <a:rPr lang="en-US" dirty="0" smtClean="0">
                <a:solidFill>
                  <a:schemeClr val="accent5"/>
                </a:solidFill>
              </a:rPr>
              <a:t>VPP Configuration</a:t>
            </a:r>
            <a:endParaRPr lang="en-US" dirty="0">
              <a:solidFill>
                <a:schemeClr val="accent5"/>
              </a:solidFill>
            </a:endParaRPr>
          </a:p>
        </p:txBody>
      </p:sp>
      <p:sp>
        <p:nvSpPr>
          <p:cNvPr id="4" name="Rectangle 3"/>
          <p:cNvSpPr/>
          <p:nvPr/>
        </p:nvSpPr>
        <p:spPr>
          <a:xfrm>
            <a:off x="455613" y="724226"/>
            <a:ext cx="7396318" cy="3785652"/>
          </a:xfrm>
          <a:prstGeom prst="rect">
            <a:avLst/>
          </a:prstGeom>
        </p:spPr>
        <p:txBody>
          <a:bodyPr wrap="square">
            <a:spAutoFit/>
          </a:bodyPr>
          <a:lstStyle/>
          <a:p>
            <a:r>
              <a:rPr lang="en-US" sz="1200" dirty="0"/>
              <a:t>set </a:t>
            </a:r>
            <a:r>
              <a:rPr lang="en-US" sz="1200" dirty="0" err="1"/>
              <a:t>int</a:t>
            </a:r>
            <a:r>
              <a:rPr lang="en-US" sz="1200" dirty="0"/>
              <a:t> </a:t>
            </a:r>
            <a:r>
              <a:rPr lang="en-US" sz="1200" dirty="0" err="1"/>
              <a:t>ip</a:t>
            </a:r>
            <a:r>
              <a:rPr lang="en-US" sz="1200" dirty="0"/>
              <a:t> address TenGigabitEthernet86/0/0 192.168.10.1/24</a:t>
            </a:r>
          </a:p>
          <a:p>
            <a:r>
              <a:rPr lang="en-US" sz="1200" dirty="0"/>
              <a:t>set </a:t>
            </a:r>
            <a:r>
              <a:rPr lang="en-US" sz="1200" dirty="0" err="1"/>
              <a:t>int</a:t>
            </a:r>
            <a:r>
              <a:rPr lang="en-US" sz="1200" dirty="0"/>
              <a:t> promiscuous on TenGigabitEthernet86/0/1</a:t>
            </a:r>
          </a:p>
          <a:p>
            <a:endParaRPr lang="en-US" sz="1200" dirty="0"/>
          </a:p>
          <a:p>
            <a:r>
              <a:rPr lang="en-US" sz="1200" dirty="0"/>
              <a:t>set </a:t>
            </a:r>
            <a:r>
              <a:rPr lang="en-US" sz="1200" dirty="0" err="1"/>
              <a:t>int</a:t>
            </a:r>
            <a:r>
              <a:rPr lang="en-US" sz="1200" dirty="0"/>
              <a:t> </a:t>
            </a:r>
            <a:r>
              <a:rPr lang="en-US" sz="1200" dirty="0" err="1"/>
              <a:t>ip</a:t>
            </a:r>
            <a:r>
              <a:rPr lang="en-US" sz="1200" dirty="0"/>
              <a:t> address TenGigabitEthernet86/0/1 192.168.1.1/24</a:t>
            </a:r>
          </a:p>
          <a:p>
            <a:r>
              <a:rPr lang="en-US" sz="1200" dirty="0"/>
              <a:t>set </a:t>
            </a:r>
            <a:r>
              <a:rPr lang="en-US" sz="1200" dirty="0" err="1"/>
              <a:t>int</a:t>
            </a:r>
            <a:r>
              <a:rPr lang="en-US" sz="1200" dirty="0"/>
              <a:t> promiscuous on TenGigabitEthernet86/0/1</a:t>
            </a:r>
          </a:p>
          <a:p>
            <a:endParaRPr lang="en-US" sz="1200" dirty="0"/>
          </a:p>
          <a:p>
            <a:r>
              <a:rPr lang="en-US" sz="1200" dirty="0"/>
              <a:t>create </a:t>
            </a:r>
            <a:r>
              <a:rPr lang="en-US" sz="1200" dirty="0" err="1"/>
              <a:t>ipsec</a:t>
            </a:r>
            <a:r>
              <a:rPr lang="en-US" sz="1200" dirty="0"/>
              <a:t> tunnel local-</a:t>
            </a:r>
            <a:r>
              <a:rPr lang="en-US" sz="1200" dirty="0" err="1"/>
              <a:t>ip</a:t>
            </a:r>
            <a:r>
              <a:rPr lang="en-US" sz="1200" dirty="0"/>
              <a:t> 192.168.1.1 local-</a:t>
            </a:r>
            <a:r>
              <a:rPr lang="en-US" sz="1200" dirty="0" err="1"/>
              <a:t>spi</a:t>
            </a:r>
            <a:r>
              <a:rPr lang="en-US" sz="1200" dirty="0"/>
              <a:t> 1111 remote-</a:t>
            </a:r>
            <a:r>
              <a:rPr lang="en-US" sz="1200" dirty="0" err="1"/>
              <a:t>ip</a:t>
            </a:r>
            <a:r>
              <a:rPr lang="en-US" sz="1200" dirty="0"/>
              <a:t> 192.168.1.2 remote-</a:t>
            </a:r>
            <a:r>
              <a:rPr lang="en-US" sz="1200" dirty="0" err="1"/>
              <a:t>spi</a:t>
            </a:r>
            <a:r>
              <a:rPr lang="en-US" sz="1200" dirty="0"/>
              <a:t> 2222</a:t>
            </a:r>
          </a:p>
          <a:p>
            <a:endParaRPr lang="en-US" sz="1200" dirty="0"/>
          </a:p>
          <a:p>
            <a:r>
              <a:rPr lang="en-US" sz="1200" dirty="0"/>
              <a:t>set interface </a:t>
            </a:r>
            <a:r>
              <a:rPr lang="en-US" sz="1200" dirty="0" err="1"/>
              <a:t>ipsec</a:t>
            </a:r>
            <a:r>
              <a:rPr lang="en-US" sz="1200" dirty="0"/>
              <a:t> key ipsec0 local crypto aes-cbc-128 2b7e151628aed2a6abf7158809cf4f3d</a:t>
            </a:r>
          </a:p>
          <a:p>
            <a:r>
              <a:rPr lang="en-US" sz="1200" dirty="0"/>
              <a:t>set interface </a:t>
            </a:r>
            <a:r>
              <a:rPr lang="en-US" sz="1200" dirty="0" err="1"/>
              <a:t>ipsec</a:t>
            </a:r>
            <a:r>
              <a:rPr lang="en-US" sz="1200" dirty="0"/>
              <a:t> key ipsec0 local </a:t>
            </a:r>
            <a:r>
              <a:rPr lang="en-US" sz="1200" dirty="0" err="1"/>
              <a:t>integ</a:t>
            </a:r>
            <a:r>
              <a:rPr lang="en-US" sz="1200" dirty="0"/>
              <a:t> sha1-96 6867666568676665686766656867666568676669</a:t>
            </a:r>
          </a:p>
          <a:p>
            <a:r>
              <a:rPr lang="en-US" sz="1200" dirty="0"/>
              <a:t>set interface </a:t>
            </a:r>
            <a:r>
              <a:rPr lang="en-US" sz="1200" dirty="0" err="1"/>
              <a:t>ipsec</a:t>
            </a:r>
            <a:r>
              <a:rPr lang="en-US" sz="1200" dirty="0"/>
              <a:t> key ipsec0 remote crypto aes-cbc-128 2b7e151628aed2a6abf7158809cf4f3d</a:t>
            </a:r>
          </a:p>
          <a:p>
            <a:r>
              <a:rPr lang="en-US" sz="1200" dirty="0"/>
              <a:t>set interface </a:t>
            </a:r>
            <a:r>
              <a:rPr lang="en-US" sz="1200" dirty="0" err="1"/>
              <a:t>ipsec</a:t>
            </a:r>
            <a:r>
              <a:rPr lang="en-US" sz="1200" dirty="0"/>
              <a:t> key ipsec0 remote </a:t>
            </a:r>
            <a:r>
              <a:rPr lang="en-US" sz="1200" dirty="0" err="1"/>
              <a:t>integ</a:t>
            </a:r>
            <a:r>
              <a:rPr lang="en-US" sz="1200" dirty="0"/>
              <a:t> sha1-96 6867666568676665686766656867666568676669</a:t>
            </a:r>
          </a:p>
          <a:p>
            <a:endParaRPr lang="en-US" sz="1200" dirty="0"/>
          </a:p>
          <a:p>
            <a:r>
              <a:rPr lang="en-US" sz="1200" dirty="0" err="1"/>
              <a:t>ip</a:t>
            </a:r>
            <a:r>
              <a:rPr lang="en-US" sz="1200" dirty="0"/>
              <a:t> route add 192.168.20.2/32 via ipsec0</a:t>
            </a:r>
          </a:p>
          <a:p>
            <a:endParaRPr lang="en-US" sz="1200" dirty="0"/>
          </a:p>
          <a:p>
            <a:r>
              <a:rPr lang="en-US" sz="1200" dirty="0"/>
              <a:t>set </a:t>
            </a:r>
            <a:r>
              <a:rPr lang="en-US" sz="1200" dirty="0" err="1"/>
              <a:t>ip</a:t>
            </a:r>
            <a:r>
              <a:rPr lang="en-US" sz="1200" dirty="0"/>
              <a:t> </a:t>
            </a:r>
            <a:r>
              <a:rPr lang="en-US" sz="1200" dirty="0" err="1"/>
              <a:t>arp</a:t>
            </a:r>
            <a:r>
              <a:rPr lang="en-US" sz="1200" dirty="0"/>
              <a:t> TenGigabitEthernet86/0/0 192.168.1.2 90:e2:ba:b0:dc:69</a:t>
            </a:r>
          </a:p>
          <a:p>
            <a:endParaRPr lang="en-US" sz="1200" dirty="0"/>
          </a:p>
          <a:p>
            <a:r>
              <a:rPr lang="en-US" sz="1200" dirty="0"/>
              <a:t>set </a:t>
            </a:r>
            <a:r>
              <a:rPr lang="en-US" sz="1200" dirty="0" err="1"/>
              <a:t>int</a:t>
            </a:r>
            <a:r>
              <a:rPr lang="en-US" sz="1200" dirty="0"/>
              <a:t> state TenGigabitEthernet86/0/1 up</a:t>
            </a:r>
          </a:p>
          <a:p>
            <a:r>
              <a:rPr lang="en-US" sz="1200" dirty="0"/>
              <a:t>set </a:t>
            </a:r>
            <a:r>
              <a:rPr lang="en-US" sz="1200" dirty="0" err="1"/>
              <a:t>int</a:t>
            </a:r>
            <a:r>
              <a:rPr lang="en-US" sz="1200" dirty="0"/>
              <a:t> state TenGigabitEthernet86/0/0 up</a:t>
            </a:r>
          </a:p>
          <a:p>
            <a:r>
              <a:rPr lang="en-US" sz="1200" dirty="0"/>
              <a:t>set </a:t>
            </a:r>
            <a:r>
              <a:rPr lang="en-US" sz="1200" dirty="0" err="1"/>
              <a:t>int</a:t>
            </a:r>
            <a:r>
              <a:rPr lang="en-US" sz="1200" dirty="0"/>
              <a:t> state ipsec0 up</a:t>
            </a:r>
          </a:p>
        </p:txBody>
      </p:sp>
    </p:spTree>
    <p:extLst>
      <p:ext uri="{BB962C8B-B14F-4D97-AF65-F5344CB8AC3E}">
        <p14:creationId xmlns:p14="http://schemas.microsoft.com/office/powerpoint/2010/main" val="2087006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2556C5-CE8C-6547-B838-EA80C61A4AF7}" type="slidenum">
              <a:rPr lang="en-US" smtClean="0"/>
              <a:pPr/>
              <a:t>9</a:t>
            </a:fld>
            <a:endParaRPr lang="en-US" dirty="0"/>
          </a:p>
        </p:txBody>
      </p:sp>
      <p:sp>
        <p:nvSpPr>
          <p:cNvPr id="3" name="Title 2"/>
          <p:cNvSpPr>
            <a:spLocks noGrp="1"/>
          </p:cNvSpPr>
          <p:nvPr>
            <p:ph type="title"/>
          </p:nvPr>
        </p:nvSpPr>
        <p:spPr>
          <a:xfrm>
            <a:off x="499858" y="-31923"/>
            <a:ext cx="8229600" cy="868680"/>
          </a:xfrm>
        </p:spPr>
        <p:txBody>
          <a:bodyPr>
            <a:normAutofit fontScale="90000"/>
          </a:bodyPr>
          <a:lstStyle/>
          <a:p>
            <a:r>
              <a:rPr lang="en-US" dirty="0" smtClean="0">
                <a:solidFill>
                  <a:schemeClr val="accent5"/>
                </a:solidFill>
              </a:rPr>
              <a:t>Early Development Performance Indicators</a:t>
            </a:r>
            <a:endParaRPr lang="en-US" dirty="0">
              <a:solidFill>
                <a:schemeClr val="accent5"/>
              </a:solidFill>
            </a:endParaRPr>
          </a:p>
        </p:txBody>
      </p:sp>
      <p:pic>
        <p:nvPicPr>
          <p:cNvPr id="6" name="Picture 5"/>
          <p:cNvPicPr>
            <a:picLocks noChangeAspect="1"/>
          </p:cNvPicPr>
          <p:nvPr/>
        </p:nvPicPr>
        <p:blipFill>
          <a:blip r:embed="rId2"/>
          <a:stretch>
            <a:fillRect/>
          </a:stretch>
        </p:blipFill>
        <p:spPr>
          <a:xfrm>
            <a:off x="1453389" y="626466"/>
            <a:ext cx="5406392" cy="3126659"/>
          </a:xfrm>
          <a:prstGeom prst="rect">
            <a:avLst/>
          </a:prstGeom>
        </p:spPr>
      </p:pic>
      <p:sp>
        <p:nvSpPr>
          <p:cNvPr id="10" name="TextBox 9"/>
          <p:cNvSpPr txBox="1"/>
          <p:nvPr/>
        </p:nvSpPr>
        <p:spPr>
          <a:xfrm rot="19842086">
            <a:off x="2753578" y="1732595"/>
            <a:ext cx="3347884" cy="914400"/>
          </a:xfrm>
          <a:prstGeom prst="rect">
            <a:avLst/>
          </a:prstGeom>
          <a:noFill/>
        </p:spPr>
        <p:txBody>
          <a:bodyPr vert="horz" wrap="none" lIns="0" tIns="0" rIns="0" bIns="0" rtlCol="0">
            <a:noAutofit/>
          </a:bodyPr>
          <a:lstStyle/>
          <a:p>
            <a:r>
              <a:rPr lang="en-US" sz="2400" dirty="0" smtClean="0">
                <a:solidFill>
                  <a:srgbClr val="F83308"/>
                </a:solidFill>
              </a:rPr>
              <a:t>Preliminary POC Results </a:t>
            </a:r>
          </a:p>
        </p:txBody>
      </p:sp>
      <p:sp>
        <p:nvSpPr>
          <p:cNvPr id="8" name="Rectangle 7"/>
          <p:cNvSpPr/>
          <p:nvPr/>
        </p:nvSpPr>
        <p:spPr>
          <a:xfrm>
            <a:off x="499858" y="3977174"/>
            <a:ext cx="7654707" cy="654025"/>
          </a:xfrm>
          <a:prstGeom prst="rect">
            <a:avLst/>
          </a:prstGeom>
        </p:spPr>
        <p:txBody>
          <a:bodyPr wrap="square">
            <a:spAutoFit/>
          </a:bodyPr>
          <a:lstStyle/>
          <a:p>
            <a:r>
              <a:rPr lang="en-US" sz="800" dirty="0"/>
              <a:t>Results have been estimated or simulated using internal Intel analysis or architecture simulation or modeling, and provided to you for informational purposes. Any differences in your system hardware, software or configuration may affect your actual performance.</a:t>
            </a:r>
          </a:p>
          <a:p>
            <a:r>
              <a:rPr lang="en-US" sz="800" dirty="0"/>
              <a:t> </a:t>
            </a:r>
          </a:p>
          <a:p>
            <a:r>
              <a:rPr lang="en-US" sz="800" dirty="0"/>
              <a:t>All information provided here is subject to change without notice. Contact your Intel representative to obtain the latest Intel product specifications and roadmaps.</a:t>
            </a:r>
          </a:p>
          <a:p>
            <a:pPr lvl="0" algn="just" fontAlgn="base">
              <a:lnSpc>
                <a:spcPct val="90000"/>
              </a:lnSpc>
              <a:spcBef>
                <a:spcPct val="0"/>
              </a:spcBef>
              <a:spcAft>
                <a:spcPct val="0"/>
              </a:spcAft>
              <a:defRPr/>
            </a:pPr>
            <a:endParaRPr lang="en-US" sz="500" kern="0" dirty="0">
              <a:solidFill>
                <a:prstClr val="black"/>
              </a:solidFill>
              <a:latin typeface="Intel Clear" panose="020B0604020203020204" pitchFamily="34" charset="0"/>
            </a:endParaRPr>
          </a:p>
        </p:txBody>
      </p:sp>
      <p:sp>
        <p:nvSpPr>
          <p:cNvPr id="4" name="Rounded Rectangular Callout 3"/>
          <p:cNvSpPr/>
          <p:nvPr/>
        </p:nvSpPr>
        <p:spPr>
          <a:xfrm>
            <a:off x="2979173" y="953747"/>
            <a:ext cx="803787" cy="435077"/>
          </a:xfrm>
          <a:prstGeom prst="wedgeRoundRectCallout">
            <a:avLst>
              <a:gd name="adj1" fmla="val 81002"/>
              <a:gd name="adj2" fmla="val 4894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smtClean="0"/>
              <a:t>Test Setup Limitation</a:t>
            </a:r>
            <a:endParaRPr lang="en-US" sz="1000" dirty="0"/>
          </a:p>
        </p:txBody>
      </p:sp>
    </p:spTree>
    <p:extLst>
      <p:ext uri="{BB962C8B-B14F-4D97-AF65-F5344CB8AC3E}">
        <p14:creationId xmlns:p14="http://schemas.microsoft.com/office/powerpoint/2010/main" val="311051106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OFFISYNC_CONTAIN_GUIDS" val="TRUE"/>
</p:tagLst>
</file>

<file path=ppt/theme/theme1.xml><?xml version="1.0" encoding="utf-8"?>
<a:theme xmlns:a="http://schemas.openxmlformats.org/drawingml/2006/main" name="ppt_fdio_020916">
  <a:themeElements>
    <a:clrScheme name="FD.io">
      <a:dk1>
        <a:srgbClr val="2B2929"/>
      </a:dk1>
      <a:lt1>
        <a:srgbClr val="FFFFFF"/>
      </a:lt1>
      <a:dk2>
        <a:srgbClr val="F7323F"/>
      </a:dk2>
      <a:lt2>
        <a:srgbClr val="FFFFFF"/>
      </a:lt2>
      <a:accent1>
        <a:srgbClr val="F7323F"/>
      </a:accent1>
      <a:accent2>
        <a:srgbClr val="3A3838"/>
      </a:accent2>
      <a:accent3>
        <a:srgbClr val="F7323F"/>
      </a:accent3>
      <a:accent4>
        <a:srgbClr val="3A3838"/>
      </a:accent4>
      <a:accent5>
        <a:srgbClr val="F7323F"/>
      </a:accent5>
      <a:accent6>
        <a:srgbClr val="3A3838"/>
      </a:accent6>
      <a:hlink>
        <a:srgbClr val="26CAD3"/>
      </a:hlink>
      <a:folHlink>
        <a:srgbClr val="26CA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defPPr>
      </a:lstStyle>
    </a:txDef>
  </a:objectDefaults>
  <a:extraClrSchemeLst/>
  <a:extLst>
    <a:ext uri="{05A4C25C-085E-4340-85A3-A5531E510DB2}">
      <thm15:themeFamily xmlns:thm15="http://schemas.microsoft.com/office/thememl/2012/main" name="ppt_fdio_020916" id="{1E3B503B-F8A8-4428-AA0C-0F4A64CB3479}" vid="{8AFA5000-26C5-415A-831A-2D21A4FCDC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1A4C0BBBDC494283EE1BC1D87F8AAC" ma:contentTypeVersion="0" ma:contentTypeDescription="Create a new document." ma:contentTypeScope="" ma:versionID="b55e4c5454490dac5ec6121066af1ee1">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027E869-08E4-4710-B4F0-1B695CBC97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F0F17B69-8BE5-4D74-8443-5EE2B1D98DC1}">
  <ds:schemaRefs>
    <ds:schemaRef ds:uri="http://schemas.microsoft.com/sharepoint/v3/contenttype/forms"/>
  </ds:schemaRefs>
</ds:datastoreItem>
</file>

<file path=customXml/itemProps3.xml><?xml version="1.0" encoding="utf-8"?>
<ds:datastoreItem xmlns:ds="http://schemas.openxmlformats.org/officeDocument/2006/customXml" ds:itemID="{B2198E20-50BB-480E-A77D-846DA6457F8D}">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ppt_fdio_020916</Template>
  <TotalTime>0</TotalTime>
  <Words>1019</Words>
  <Application>Microsoft Office PowerPoint</Application>
  <PresentationFormat>On-screen Show (16:9)</PresentationFormat>
  <Paragraphs>258</Paragraphs>
  <Slides>20</Slides>
  <Notes>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Arial</vt:lpstr>
      <vt:lpstr>Courier New</vt:lpstr>
      <vt:lpstr>Neo Sans Intel</vt:lpstr>
      <vt:lpstr>Intel Clear Pro</vt:lpstr>
      <vt:lpstr>Times New Roman</vt:lpstr>
      <vt:lpstr>Wingdings</vt:lpstr>
      <vt:lpstr>Calibri Light</vt:lpstr>
      <vt:lpstr>Geneva</vt:lpstr>
      <vt:lpstr>Intel Clear</vt:lpstr>
      <vt:lpstr>Lucida Grande</vt:lpstr>
      <vt:lpstr>Calibri</vt:lpstr>
      <vt:lpstr>ppt_fdio_020916</vt:lpstr>
      <vt:lpstr>Enabling VPP IPsec Offload</vt:lpstr>
      <vt:lpstr>PowerPoint Presentation</vt:lpstr>
      <vt:lpstr>DPDK Current Crypto Acceleration</vt:lpstr>
      <vt:lpstr>VPP IPsec Encryption Path</vt:lpstr>
      <vt:lpstr>IPsec Cryptodev  Encryption Path</vt:lpstr>
      <vt:lpstr>Test Setup</vt:lpstr>
      <vt:lpstr>Platform Configuration</vt:lpstr>
      <vt:lpstr>VPP Configuration</vt:lpstr>
      <vt:lpstr>Early Development Performance Indicators</vt:lpstr>
      <vt:lpstr>Implementation Gaps that we know of  </vt:lpstr>
      <vt:lpstr>Initial Features we would like to add to VPP  </vt:lpstr>
      <vt:lpstr>Call To Arms </vt:lpstr>
      <vt:lpstr>Back Up</vt:lpstr>
      <vt:lpstr>PowerPoint Presentation</vt:lpstr>
      <vt:lpstr>DPDK Crypto PMDs</vt:lpstr>
      <vt:lpstr>DPDK Crypto Software PMDs</vt:lpstr>
      <vt:lpstr>DPDK Crypto APIs</vt:lpstr>
      <vt:lpstr>DPDK Crypto APIs - Burst</vt:lpstr>
      <vt:lpstr>DPDK Crypto APIs - Session Management</vt:lpstr>
      <vt:lpstr>DPDK Crypto APIs - Operation Management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keywords>CTPClassification=CTP_IC:VisualMarkings=</cp:keywords>
  <cp:lastModifiedBy/>
  <cp:revision>1</cp:revision>
  <dcterms:created xsi:type="dcterms:W3CDTF">2015-05-06T16:36:39Z</dcterms:created>
  <dcterms:modified xsi:type="dcterms:W3CDTF">2016-09-26T16:06:28Z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UpdateToken">
    <vt:lpwstr>12</vt:lpwstr>
  </property>
  <property fmtid="{D5CDD505-2E9C-101B-9397-08002B2CF9AE}" pid="3" name="Offisync_ProviderInitializationData">
    <vt:lpwstr>https://soco.intel.com</vt:lpwstr>
  </property>
  <property fmtid="{D5CDD505-2E9C-101B-9397-08002B2CF9AE}" pid="4" name="Jive_VersionGuid">
    <vt:lpwstr>f70493fd094b44de9e5a1bd3c3f22119</vt:lpwstr>
  </property>
  <property fmtid="{D5CDD505-2E9C-101B-9397-08002B2CF9AE}" pid="5" name="Jive_LatestUserAccountName">
    <vt:lpwstr>jbdigigl</vt:lpwstr>
  </property>
  <property fmtid="{D5CDD505-2E9C-101B-9397-08002B2CF9AE}" pid="6" name="Offisync_UniqueId">
    <vt:lpwstr>1945993</vt:lpwstr>
  </property>
  <property fmtid="{D5CDD505-2E9C-101B-9397-08002B2CF9AE}" pid="7" name="Offisync_ServerID">
    <vt:lpwstr>d001a694-7c66-4352-b53b-895ffdce369f</vt:lpwstr>
  </property>
  <property fmtid="{D5CDD505-2E9C-101B-9397-08002B2CF9AE}" pid="8" name="Jive_ModifiedButNotPublished">
    <vt:lpwstr>True</vt:lpwstr>
  </property>
  <property fmtid="{D5CDD505-2E9C-101B-9397-08002B2CF9AE}" pid="9" name="Jive_PrevVersionNumber">
    <vt:lpwstr/>
  </property>
  <property fmtid="{D5CDD505-2E9C-101B-9397-08002B2CF9AE}" pid="10" name="Jive_VersionGuid_v2.5">
    <vt:lpwstr/>
  </property>
  <property fmtid="{D5CDD505-2E9C-101B-9397-08002B2CF9AE}" pid="11" name="Jive_LatestFileFullName">
    <vt:lpwstr/>
  </property>
  <property fmtid="{D5CDD505-2E9C-101B-9397-08002B2CF9AE}" pid="12" name="TitusGUID">
    <vt:lpwstr>51e6597f-ab0d-4d23-a2ba-2ff815fcc7c7</vt:lpwstr>
  </property>
  <property fmtid="{D5CDD505-2E9C-101B-9397-08002B2CF9AE}" pid="13" name="CTP_BU">
    <vt:lpwstr>NETWORK PLATFORMS GROUP</vt:lpwstr>
  </property>
  <property fmtid="{D5CDD505-2E9C-101B-9397-08002B2CF9AE}" pid="14" name="CTP_TimeStamp">
    <vt:lpwstr>2016-09-26 16:05:42Z</vt:lpwstr>
  </property>
  <property fmtid="{D5CDD505-2E9C-101B-9397-08002B2CF9AE}" pid="15" name="IntelDataClassification">
    <vt:lpwstr>NA</vt:lpwstr>
  </property>
  <property fmtid="{D5CDD505-2E9C-101B-9397-08002B2CF9AE}" pid="16" name="ContentTypeId">
    <vt:lpwstr>0x010100F51A4C0BBBDC494283EE1BC1D87F8AAC</vt:lpwstr>
  </property>
  <property fmtid="{D5CDD505-2E9C-101B-9397-08002B2CF9AE}" pid="17" name="CTPClassification">
    <vt:lpwstr>CTP_IC</vt:lpwstr>
  </property>
</Properties>
</file>