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7.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8.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9.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36.jpg" ContentType="image/png"/>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1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charts/chart6.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autoCompressPictures="0">
  <p:sldMasterIdLst>
    <p:sldMasterId id="2147483648" r:id="rId4"/>
    <p:sldMasterId id="2147483685" r:id="rId5"/>
  </p:sldMasterIdLst>
  <p:notesMasterIdLst>
    <p:notesMasterId r:id="rId51"/>
  </p:notesMasterIdLst>
  <p:handoutMasterIdLst>
    <p:handoutMasterId r:id="rId52"/>
  </p:handoutMasterIdLst>
  <p:sldIdLst>
    <p:sldId id="299" r:id="rId6"/>
    <p:sldId id="320" r:id="rId7"/>
    <p:sldId id="277" r:id="rId8"/>
    <p:sldId id="524" r:id="rId9"/>
    <p:sldId id="526" r:id="rId10"/>
    <p:sldId id="522" r:id="rId11"/>
    <p:sldId id="413" r:id="rId12"/>
    <p:sldId id="434" r:id="rId13"/>
    <p:sldId id="535" r:id="rId14"/>
    <p:sldId id="536" r:id="rId15"/>
    <p:sldId id="537" r:id="rId16"/>
    <p:sldId id="538" r:id="rId17"/>
    <p:sldId id="539" r:id="rId18"/>
    <p:sldId id="540" r:id="rId19"/>
    <p:sldId id="541" r:id="rId20"/>
    <p:sldId id="542" r:id="rId21"/>
    <p:sldId id="300" r:id="rId22"/>
    <p:sldId id="543" r:id="rId23"/>
    <p:sldId id="544" r:id="rId24"/>
    <p:sldId id="545" r:id="rId25"/>
    <p:sldId id="546" r:id="rId26"/>
    <p:sldId id="547" r:id="rId27"/>
    <p:sldId id="548" r:id="rId28"/>
    <p:sldId id="549" r:id="rId29"/>
    <p:sldId id="550" r:id="rId30"/>
    <p:sldId id="551" r:id="rId31"/>
    <p:sldId id="552" r:id="rId32"/>
    <p:sldId id="553" r:id="rId33"/>
    <p:sldId id="554" r:id="rId34"/>
    <p:sldId id="555" r:id="rId35"/>
    <p:sldId id="556" r:id="rId36"/>
    <p:sldId id="557" r:id="rId37"/>
    <p:sldId id="558" r:id="rId38"/>
    <p:sldId id="559" r:id="rId39"/>
    <p:sldId id="560" r:id="rId40"/>
    <p:sldId id="561" r:id="rId41"/>
    <p:sldId id="562" r:id="rId42"/>
    <p:sldId id="563" r:id="rId43"/>
    <p:sldId id="564" r:id="rId44"/>
    <p:sldId id="565" r:id="rId45"/>
    <p:sldId id="566" r:id="rId46"/>
    <p:sldId id="567" r:id="rId47"/>
    <p:sldId id="568" r:id="rId48"/>
    <p:sldId id="569" r:id="rId49"/>
    <p:sldId id="570" r:id="rId50"/>
  </p:sldIdLst>
  <p:sldSz cx="9144000" cy="5143500" type="screen16x9"/>
  <p:notesSz cx="6858000" cy="91440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userDrawn="1">
          <p15:clr>
            <a:srgbClr val="A4A3A4"/>
          </p15:clr>
        </p15:guide>
        <p15:guide id="2" orient="horz" pos="3004" userDrawn="1">
          <p15:clr>
            <a:srgbClr val="A4A3A4"/>
          </p15:clr>
        </p15:guide>
        <p15:guide id="3" orient="horz" pos="422" userDrawn="1">
          <p15:clr>
            <a:srgbClr val="A4A3A4"/>
          </p15:clr>
        </p15:guide>
        <p15:guide id="4" orient="horz" pos="824" userDrawn="1">
          <p15:clr>
            <a:srgbClr val="A4A3A4"/>
          </p15:clr>
        </p15:guide>
        <p15:guide id="5" orient="horz" pos="2916" userDrawn="1">
          <p15:clr>
            <a:srgbClr val="A4A3A4"/>
          </p15:clr>
        </p15:guide>
        <p15:guide id="6" orient="horz" pos="1643" userDrawn="1">
          <p15:clr>
            <a:srgbClr val="A4A3A4"/>
          </p15:clr>
        </p15:guide>
        <p15:guide id="7" pos="5471" userDrawn="1">
          <p15:clr>
            <a:srgbClr val="A4A3A4"/>
          </p15:clr>
        </p15:guide>
        <p15:guide id="8" pos="287" userDrawn="1">
          <p15:clr>
            <a:srgbClr val="A4A3A4"/>
          </p15:clr>
        </p15:guide>
        <p15:guide id="9" pos="2909" userDrawn="1">
          <p15:clr>
            <a:srgbClr val="A4A3A4"/>
          </p15:clr>
        </p15:guide>
        <p15:guide id="10" pos="2811" userDrawn="1">
          <p15:clr>
            <a:srgbClr val="A4A3A4"/>
          </p15:clr>
        </p15:guide>
        <p15:guide id="11" pos="285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59C"/>
    <a:srgbClr val="215968"/>
    <a:srgbClr val="A1D884"/>
    <a:srgbClr val="003C71"/>
    <a:srgbClr val="0070C0"/>
    <a:srgbClr val="0071C5"/>
    <a:srgbClr val="95B1EF"/>
    <a:srgbClr val="96A0EE"/>
    <a:srgbClr val="9797ED"/>
    <a:srgbClr val="F833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3228" autoAdjust="0"/>
    <p:restoredTop sz="95282" autoAdjust="0"/>
  </p:normalViewPr>
  <p:slideViewPr>
    <p:cSldViewPr snapToGrid="0">
      <p:cViewPr varScale="1">
        <p:scale>
          <a:sx n="123" d="100"/>
          <a:sy n="123" d="100"/>
        </p:scale>
        <p:origin x="1212" y="96"/>
      </p:cViewPr>
      <p:guideLst>
        <p:guide orient="horz" pos="1581"/>
        <p:guide orient="horz" pos="3004"/>
        <p:guide orient="horz" pos="422"/>
        <p:guide orient="horz" pos="824"/>
        <p:guide orient="horz" pos="2916"/>
        <p:guide orient="horz" pos="1643"/>
        <p:guide pos="5471"/>
        <p:guide pos="287"/>
        <p:guide pos="2909"/>
        <p:guide pos="2811"/>
        <p:guide pos="28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1536"/>
    </p:cViewPr>
  </p:sorterViewPr>
  <p:notesViewPr>
    <p:cSldViewPr snapToGrid="0" showGuides="1">
      <p:cViewPr varScale="1">
        <p:scale>
          <a:sx n="67" d="100"/>
          <a:sy n="67" d="100"/>
        </p:scale>
        <p:origin x="213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tkachuk\AppData\Local\Microsoft\Windows\INetCache\IE\H71WXJY7\Intel_MARK_ComparisonChart_2016_02_09.xml"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odrisco\Documents\DPDK\Golden%20Deck\v2.1\Copy%20of%20DPDK-release-stats-char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maciek:Documents:technologies:vnet-sla:vnet-sla-vpp-scale:vnet-vpp-multi-core.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localhost\Users\maciek\Documents\technologies\cloudVPN\vpp-perf-omfg\vnet-sla-vpp-scale\160110-vnet-vpp-multi-core.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localhost\Users\maciek\Documents\technologies\openvpp\openvpp-mwc-demo\160217-omfg-vpp-graphs.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localhost\Users\maciek\Documents\technologies\openvpp\openvpp-mwc-demo\160217-omfg-vpp-graphs.xlsx"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1" Type="http://schemas.openxmlformats.org/officeDocument/2006/relationships/oleObject" Target="file:///\\localhost\Users\maciek\Documents\technologies\openvpp\openvpp-blog\160402-omfg-vpp-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localhost\Users\maciek\Documents\technologies\openvpp\openvpp-blog\160402-omfg-vpp-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29026703447778"/>
          <c:y val="4.6122760479077818E-2"/>
          <c:w val="0.82202071428978563"/>
          <c:h val="0.71501457196942952"/>
        </c:manualLayout>
      </c:layout>
      <c:barChart>
        <c:barDir val="col"/>
        <c:grouping val="clustered"/>
        <c:varyColors val="0"/>
        <c:ser>
          <c:idx val="0"/>
          <c:order val="0"/>
          <c:spPr>
            <a:solidFill>
              <a:schemeClr val="accent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chemeClr val="tx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1"/>
            <c:invertIfNegative val="0"/>
            <c:bubble3D val="0"/>
            <c:spPr>
              <a:solidFill>
                <a:schemeClr val="tx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2"/>
            <c:invertIfNegative val="0"/>
            <c:bubble3D val="0"/>
            <c:spPr>
              <a:solidFill>
                <a:schemeClr val="tx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3"/>
            <c:invertIfNegative val="0"/>
            <c:bubble3D val="0"/>
            <c:spPr>
              <a:solidFill>
                <a:schemeClr val="tx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4"/>
            <c:invertIfNegative val="0"/>
            <c:bubble3D val="0"/>
            <c:spPr>
              <a:solidFill>
                <a:schemeClr val="tx2">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Pt>
            <c:idx val="5"/>
            <c:invertIfNegative val="0"/>
            <c:bubble3D val="0"/>
            <c:spPr>
              <a:solidFill>
                <a:schemeClr val="accent1">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[Intel_MARK_ComparisonChart_2016_02_09.xml]Sheet1!$F$16:$F$21</c:f>
              <c:strCache>
                <c:ptCount val="6"/>
                <c:pt idx="0">
                  <c:v>2010 (2S WMR)</c:v>
                </c:pt>
                <c:pt idx="1">
                  <c:v>2011 (1S SNB)</c:v>
                </c:pt>
                <c:pt idx="2">
                  <c:v>2012(2S SNB)</c:v>
                </c:pt>
                <c:pt idx="3">
                  <c:v>2013 (2S IVB)</c:v>
                </c:pt>
                <c:pt idx="4">
                  <c:v>2014 (2S HSW)</c:v>
                </c:pt>
                <c:pt idx="5">
                  <c:v>2015 (2S BDW)</c:v>
                </c:pt>
              </c:strCache>
            </c:strRef>
          </c:cat>
          <c:val>
            <c:numRef>
              <c:f>[Intel_MARK_ComparisonChart_2016_02_09.xml]Sheet1!$G$16:$G$21</c:f>
              <c:numCache>
                <c:formatCode>General</c:formatCode>
                <c:ptCount val="6"/>
                <c:pt idx="0">
                  <c:v>55</c:v>
                </c:pt>
                <c:pt idx="1">
                  <c:v>80.099999999999994</c:v>
                </c:pt>
                <c:pt idx="2">
                  <c:v>164.9</c:v>
                </c:pt>
                <c:pt idx="3">
                  <c:v>255</c:v>
                </c:pt>
                <c:pt idx="4">
                  <c:v>279.89999999999998</c:v>
                </c:pt>
                <c:pt idx="5">
                  <c:v>346.7</c:v>
                </c:pt>
              </c:numCache>
            </c:numRef>
          </c:val>
        </c:ser>
        <c:dLbls>
          <c:dLblPos val="outEnd"/>
          <c:showLegendKey val="0"/>
          <c:showVal val="1"/>
          <c:showCatName val="0"/>
          <c:showSerName val="0"/>
          <c:showPercent val="0"/>
          <c:showBubbleSize val="0"/>
        </c:dLbls>
        <c:gapWidth val="100"/>
        <c:overlap val="-24"/>
        <c:axId val="926086920"/>
        <c:axId val="926088488"/>
      </c:barChart>
      <c:catAx>
        <c:axId val="926086920"/>
        <c:scaling>
          <c:orientation val="minMax"/>
        </c:scaling>
        <c:delete val="0"/>
        <c:axPos val="b"/>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en-US" b="1" dirty="0">
                    <a:solidFill>
                      <a:srgbClr val="0070C0"/>
                    </a:solidFill>
                  </a:rPr>
                  <a:t>Year</a:t>
                </a:r>
              </a:p>
            </c:rich>
          </c:tx>
          <c:layout>
            <c:manualLayout>
              <c:xMode val="edge"/>
              <c:yMode val="edge"/>
              <c:x val="0.45742619368995413"/>
              <c:y val="0.922739860159239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088488"/>
        <c:crosses val="autoZero"/>
        <c:auto val="1"/>
        <c:lblAlgn val="ctr"/>
        <c:lblOffset val="100"/>
        <c:noMultiLvlLbl val="0"/>
      </c:catAx>
      <c:valAx>
        <c:axId val="926088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1" i="0" baseline="0" dirty="0" smtClean="0">
                    <a:solidFill>
                      <a:srgbClr val="0070C0"/>
                    </a:solidFill>
                    <a:effectLst/>
                  </a:rPr>
                  <a:t>L3Fwd Performance (MPPS)</a:t>
                </a:r>
                <a:endParaRPr lang="en-US" sz="1400" dirty="0">
                  <a:solidFill>
                    <a:srgbClr val="0070C0"/>
                  </a:solidFill>
                  <a:effectLst/>
                </a:endParaRP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26086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Sheet1!$C$1</c:f>
              <c:strCache>
                <c:ptCount val="1"/>
                <c:pt idx="0">
                  <c:v>Total Contributors</c:v>
                </c:pt>
              </c:strCache>
            </c:strRef>
          </c:tx>
          <c:spPr>
            <a:solidFill>
              <a:schemeClr val="tx2">
                <a:lumMod val="75000"/>
              </a:schemeClr>
            </a:solidFill>
            <a:ln>
              <a:noFill/>
            </a:ln>
            <a:effectLst/>
          </c:spPr>
          <c:invertIfNegative val="0"/>
          <c:cat>
            <c:strRef>
              <c:f>Sheet1!$A$2:$A$9</c:f>
              <c:strCache>
                <c:ptCount val="8"/>
                <c:pt idx="0">
                  <c:v>1.5</c:v>
                </c:pt>
                <c:pt idx="1">
                  <c:v>1.6</c:v>
                </c:pt>
                <c:pt idx="2">
                  <c:v>1.7</c:v>
                </c:pt>
                <c:pt idx="3">
                  <c:v>1.8</c:v>
                </c:pt>
                <c:pt idx="4">
                  <c:v>2.0</c:v>
                </c:pt>
                <c:pt idx="5">
                  <c:v>2.1</c:v>
                </c:pt>
                <c:pt idx="6">
                  <c:v>2.2</c:v>
                </c:pt>
                <c:pt idx="7">
                  <c:v>16.04</c:v>
                </c:pt>
              </c:strCache>
            </c:strRef>
          </c:cat>
          <c:val>
            <c:numRef>
              <c:f>Sheet1!$C$2:$C$9</c:f>
              <c:numCache>
                <c:formatCode>General</c:formatCode>
                <c:ptCount val="8"/>
                <c:pt idx="0">
                  <c:v>22</c:v>
                </c:pt>
                <c:pt idx="1">
                  <c:v>26</c:v>
                </c:pt>
                <c:pt idx="2">
                  <c:v>34</c:v>
                </c:pt>
                <c:pt idx="3">
                  <c:v>70</c:v>
                </c:pt>
                <c:pt idx="4">
                  <c:v>63</c:v>
                </c:pt>
                <c:pt idx="5">
                  <c:v>84</c:v>
                </c:pt>
                <c:pt idx="6">
                  <c:v>100</c:v>
                </c:pt>
                <c:pt idx="7">
                  <c:v>102</c:v>
                </c:pt>
              </c:numCache>
            </c:numRef>
          </c:val>
        </c:ser>
        <c:dLbls>
          <c:showLegendKey val="0"/>
          <c:showVal val="0"/>
          <c:showCatName val="0"/>
          <c:showSerName val="0"/>
          <c:showPercent val="0"/>
          <c:showBubbleSize val="0"/>
        </c:dLbls>
        <c:gapWidth val="219"/>
        <c:axId val="926101032"/>
        <c:axId val="926100248"/>
      </c:barChart>
      <c:lineChart>
        <c:grouping val="standard"/>
        <c:varyColors val="0"/>
        <c:ser>
          <c:idx val="0"/>
          <c:order val="0"/>
          <c:tx>
            <c:strRef>
              <c:f>Sheet1!$B$1</c:f>
              <c:strCache>
                <c:ptCount val="1"/>
                <c:pt idx="0">
                  <c:v>Total Commits</c:v>
                </c:pt>
              </c:strCache>
            </c:strRef>
          </c:tx>
          <c:spPr>
            <a:ln w="28575" cap="rnd">
              <a:solidFill>
                <a:schemeClr val="accent1">
                  <a:lumMod val="50000"/>
                </a:schemeClr>
              </a:solidFill>
              <a:round/>
            </a:ln>
            <a:effectLst/>
          </c:spPr>
          <c:marker>
            <c:symbol val="circle"/>
            <c:size val="5"/>
            <c:spPr>
              <a:solidFill>
                <a:schemeClr val="accent1"/>
              </a:solidFill>
              <a:ln w="9525">
                <a:solidFill>
                  <a:schemeClr val="accent1">
                    <a:lumMod val="50000"/>
                  </a:schemeClr>
                </a:solidFill>
              </a:ln>
              <a:effectLst/>
            </c:spPr>
          </c:marker>
          <c:cat>
            <c:strRef>
              <c:f>Sheet1!$A$2:$A$9</c:f>
              <c:strCache>
                <c:ptCount val="8"/>
                <c:pt idx="0">
                  <c:v>1.5</c:v>
                </c:pt>
                <c:pt idx="1">
                  <c:v>1.6</c:v>
                </c:pt>
                <c:pt idx="2">
                  <c:v>1.7</c:v>
                </c:pt>
                <c:pt idx="3">
                  <c:v>1.8</c:v>
                </c:pt>
                <c:pt idx="4">
                  <c:v>2.0</c:v>
                </c:pt>
                <c:pt idx="5">
                  <c:v>2.1</c:v>
                </c:pt>
                <c:pt idx="6">
                  <c:v>2.2</c:v>
                </c:pt>
                <c:pt idx="7">
                  <c:v>16.04</c:v>
                </c:pt>
              </c:strCache>
            </c:strRef>
          </c:cat>
          <c:val>
            <c:numRef>
              <c:f>Sheet1!$B$2:$B$9</c:f>
              <c:numCache>
                <c:formatCode>General</c:formatCode>
                <c:ptCount val="8"/>
                <c:pt idx="0">
                  <c:v>193</c:v>
                </c:pt>
                <c:pt idx="1">
                  <c:v>196</c:v>
                </c:pt>
                <c:pt idx="2">
                  <c:v>320</c:v>
                </c:pt>
                <c:pt idx="3">
                  <c:v>680</c:v>
                </c:pt>
                <c:pt idx="4">
                  <c:v>530</c:v>
                </c:pt>
                <c:pt idx="5">
                  <c:v>827</c:v>
                </c:pt>
                <c:pt idx="6">
                  <c:v>797</c:v>
                </c:pt>
                <c:pt idx="7">
                  <c:v>704</c:v>
                </c:pt>
              </c:numCache>
            </c:numRef>
          </c:val>
          <c:smooth val="0"/>
        </c:ser>
        <c:dLbls>
          <c:showLegendKey val="0"/>
          <c:showVal val="0"/>
          <c:showCatName val="0"/>
          <c:showSerName val="0"/>
          <c:showPercent val="0"/>
          <c:showBubbleSize val="0"/>
        </c:dLbls>
        <c:marker val="1"/>
        <c:smooth val="0"/>
        <c:axId val="926085352"/>
        <c:axId val="926099856"/>
      </c:lineChart>
      <c:catAx>
        <c:axId val="92608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099856"/>
        <c:crosses val="autoZero"/>
        <c:auto val="1"/>
        <c:lblAlgn val="ctr"/>
        <c:lblOffset val="100"/>
        <c:noMultiLvlLbl val="0"/>
      </c:catAx>
      <c:valAx>
        <c:axId val="926099856"/>
        <c:scaling>
          <c:orientation val="minMax"/>
          <c:max val="1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a:t>
                </a:r>
                <a:r>
                  <a:rPr lang="en-US" baseline="0" dirty="0"/>
                  <a:t> </a:t>
                </a:r>
                <a:r>
                  <a:rPr lang="en-US" baseline="0" dirty="0" smtClean="0"/>
                  <a:t>Commits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085352"/>
        <c:crosses val="autoZero"/>
        <c:crossBetween val="between"/>
      </c:valAx>
      <c:valAx>
        <c:axId val="926100248"/>
        <c:scaling>
          <c:orientation val="minMax"/>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Total</a:t>
                </a:r>
                <a:r>
                  <a:rPr lang="en-US" baseline="0"/>
                  <a:t> Contributors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101032"/>
        <c:crosses val="max"/>
        <c:crossBetween val="between"/>
      </c:valAx>
      <c:catAx>
        <c:axId val="926101032"/>
        <c:scaling>
          <c:orientation val="minMax"/>
        </c:scaling>
        <c:delete val="1"/>
        <c:axPos val="b"/>
        <c:numFmt formatCode="General" sourceLinked="1"/>
        <c:majorTickMark val="out"/>
        <c:minorTickMark val="none"/>
        <c:tickLblPos val="nextTo"/>
        <c:crossAx val="92610024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'working tests'!$N$76</c:f>
              <c:strCache>
                <c:ptCount val="1"/>
                <c:pt idx="0">
                  <c:v>OVSDPDK</c:v>
                </c:pt>
              </c:strCache>
            </c:strRef>
          </c:tx>
          <c:invertIfNegative val="0"/>
          <c:cat>
            <c:strRef>
              <c:f>'working tests'!$O$75:$Q$75</c:f>
              <c:strCache>
                <c:ptCount val="3"/>
                <c:pt idx="0">
                  <c:v>2 MACs</c:v>
                </c:pt>
                <c:pt idx="1">
                  <c:v>2k MACs</c:v>
                </c:pt>
                <c:pt idx="2">
                  <c:v>20k MACs</c:v>
                </c:pt>
              </c:strCache>
            </c:strRef>
          </c:cat>
          <c:val>
            <c:numRef>
              <c:f>'working tests'!$O$76:$Q$76</c:f>
              <c:numCache>
                <c:formatCode>General</c:formatCode>
                <c:ptCount val="3"/>
                <c:pt idx="0">
                  <c:v>20</c:v>
                </c:pt>
                <c:pt idx="1">
                  <c:v>4</c:v>
                </c:pt>
                <c:pt idx="2">
                  <c:v>0.6</c:v>
                </c:pt>
              </c:numCache>
            </c:numRef>
          </c:val>
        </c:ser>
        <c:ser>
          <c:idx val="1"/>
          <c:order val="1"/>
          <c:tx>
            <c:strRef>
              <c:f>'working tests'!$N$77</c:f>
              <c:strCache>
                <c:ptCount val="1"/>
                <c:pt idx="0">
                  <c:v>VPP</c:v>
                </c:pt>
              </c:strCache>
            </c:strRef>
          </c:tx>
          <c:invertIfNegative val="0"/>
          <c:cat>
            <c:strRef>
              <c:f>'working tests'!$O$75:$Q$75</c:f>
              <c:strCache>
                <c:ptCount val="3"/>
                <c:pt idx="0">
                  <c:v>2 MACs</c:v>
                </c:pt>
                <c:pt idx="1">
                  <c:v>2k MACs</c:v>
                </c:pt>
                <c:pt idx="2">
                  <c:v>20k MACs</c:v>
                </c:pt>
              </c:strCache>
            </c:strRef>
          </c:cat>
          <c:val>
            <c:numRef>
              <c:f>'working tests'!$O$77:$Q$77</c:f>
              <c:numCache>
                <c:formatCode>General</c:formatCode>
                <c:ptCount val="3"/>
                <c:pt idx="0">
                  <c:v>20</c:v>
                </c:pt>
                <c:pt idx="1">
                  <c:v>20</c:v>
                </c:pt>
                <c:pt idx="2">
                  <c:v>20</c:v>
                </c:pt>
              </c:numCache>
            </c:numRef>
          </c:val>
        </c:ser>
        <c:dLbls>
          <c:showLegendKey val="0"/>
          <c:showVal val="0"/>
          <c:showCatName val="0"/>
          <c:showSerName val="0"/>
          <c:showPercent val="0"/>
          <c:showBubbleSize val="0"/>
        </c:dLbls>
        <c:gapWidth val="150"/>
        <c:shape val="box"/>
        <c:axId val="923712008"/>
        <c:axId val="923700640"/>
        <c:axId val="659362168"/>
      </c:bar3DChart>
      <c:catAx>
        <c:axId val="923712008"/>
        <c:scaling>
          <c:orientation val="minMax"/>
        </c:scaling>
        <c:delete val="0"/>
        <c:axPos val="b"/>
        <c:numFmt formatCode="General" sourceLinked="0"/>
        <c:majorTickMark val="out"/>
        <c:minorTickMark val="none"/>
        <c:tickLblPos val="nextTo"/>
        <c:crossAx val="923700640"/>
        <c:crosses val="autoZero"/>
        <c:auto val="1"/>
        <c:lblAlgn val="ctr"/>
        <c:lblOffset val="100"/>
        <c:noMultiLvlLbl val="0"/>
      </c:catAx>
      <c:valAx>
        <c:axId val="923700640"/>
        <c:scaling>
          <c:orientation val="minMax"/>
        </c:scaling>
        <c:delete val="0"/>
        <c:axPos val="l"/>
        <c:majorGridlines/>
        <c:numFmt formatCode="General" sourceLinked="1"/>
        <c:majorTickMark val="out"/>
        <c:minorTickMark val="none"/>
        <c:tickLblPos val="nextTo"/>
        <c:crossAx val="923712008"/>
        <c:crosses val="autoZero"/>
        <c:crossBetween val="between"/>
      </c:valAx>
      <c:serAx>
        <c:axId val="659362168"/>
        <c:scaling>
          <c:orientation val="minMax"/>
        </c:scaling>
        <c:delete val="0"/>
        <c:axPos val="b"/>
        <c:majorTickMark val="out"/>
        <c:minorTickMark val="none"/>
        <c:tickLblPos val="nextTo"/>
        <c:crossAx val="923700640"/>
        <c:crosses val="autoZero"/>
      </c:ser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'working tests'!$E$103</c:f>
              <c:strCache>
                <c:ptCount val="1"/>
                <c:pt idx="0">
                  <c:v>OVSDPDK</c:v>
                </c:pt>
              </c:strCache>
            </c:strRef>
          </c:tx>
          <c:invertIfNegative val="0"/>
          <c:cat>
            <c:strRef>
              <c:f>'working tests'!$F$102:$K$102</c:f>
              <c:strCache>
                <c:ptCount val="6"/>
                <c:pt idx="0">
                  <c:v>12 routes </c:v>
                </c:pt>
                <c:pt idx="1">
                  <c:v>1k routes</c:v>
                </c:pt>
                <c:pt idx="2">
                  <c:v>100k routes</c:v>
                </c:pt>
                <c:pt idx="3">
                  <c:v>500k routes</c:v>
                </c:pt>
                <c:pt idx="4">
                  <c:v>1M routes</c:v>
                </c:pt>
                <c:pt idx="5">
                  <c:v>2M routes</c:v>
                </c:pt>
              </c:strCache>
            </c:strRef>
          </c:cat>
          <c:val>
            <c:numRef>
              <c:f>'working tests'!$F$103:$K$103</c:f>
              <c:numCache>
                <c:formatCode>General</c:formatCode>
                <c:ptCount val="6"/>
                <c:pt idx="0" formatCode="0.0">
                  <c:v>120</c:v>
                </c:pt>
                <c:pt idx="1">
                  <c:v>48</c:v>
                </c:pt>
                <c:pt idx="2" formatCode="0.0">
                  <c:v>3.6</c:v>
                </c:pt>
                <c:pt idx="3" formatCode="0.0">
                  <c:v>0</c:v>
                </c:pt>
                <c:pt idx="4" formatCode="0.0">
                  <c:v>0</c:v>
                </c:pt>
                <c:pt idx="5" formatCode="0.0">
                  <c:v>0</c:v>
                </c:pt>
              </c:numCache>
            </c:numRef>
          </c:val>
        </c:ser>
        <c:ser>
          <c:idx val="1"/>
          <c:order val="1"/>
          <c:tx>
            <c:strRef>
              <c:f>'working tests'!$E$104</c:f>
              <c:strCache>
                <c:ptCount val="1"/>
                <c:pt idx="0">
                  <c:v>VPP</c:v>
                </c:pt>
              </c:strCache>
            </c:strRef>
          </c:tx>
          <c:invertIfNegative val="0"/>
          <c:cat>
            <c:strRef>
              <c:f>'working tests'!$F$102:$K$102</c:f>
              <c:strCache>
                <c:ptCount val="6"/>
                <c:pt idx="0">
                  <c:v>12 routes </c:v>
                </c:pt>
                <c:pt idx="1">
                  <c:v>1k routes</c:v>
                </c:pt>
                <c:pt idx="2">
                  <c:v>100k routes</c:v>
                </c:pt>
                <c:pt idx="3">
                  <c:v>500k routes</c:v>
                </c:pt>
                <c:pt idx="4">
                  <c:v>1M routes</c:v>
                </c:pt>
                <c:pt idx="5">
                  <c:v>2M routes</c:v>
                </c:pt>
              </c:strCache>
            </c:strRef>
          </c:cat>
          <c:val>
            <c:numRef>
              <c:f>'working tests'!$F$104:$K$104</c:f>
              <c:numCache>
                <c:formatCode>0.0</c:formatCode>
                <c:ptCount val="6"/>
                <c:pt idx="0">
                  <c:v>120</c:v>
                </c:pt>
                <c:pt idx="1">
                  <c:v>120</c:v>
                </c:pt>
                <c:pt idx="2">
                  <c:v>120</c:v>
                </c:pt>
                <c:pt idx="3">
                  <c:v>120</c:v>
                </c:pt>
                <c:pt idx="4">
                  <c:v>120</c:v>
                </c:pt>
                <c:pt idx="5">
                  <c:v>120</c:v>
                </c:pt>
              </c:numCache>
            </c:numRef>
          </c:val>
        </c:ser>
        <c:dLbls>
          <c:showLegendKey val="0"/>
          <c:showVal val="0"/>
          <c:showCatName val="0"/>
          <c:showSerName val="0"/>
          <c:showPercent val="0"/>
          <c:showBubbleSize val="0"/>
        </c:dLbls>
        <c:gapWidth val="150"/>
        <c:shape val="box"/>
        <c:axId val="923701816"/>
        <c:axId val="923727688"/>
        <c:axId val="659372344"/>
      </c:bar3DChart>
      <c:catAx>
        <c:axId val="923701816"/>
        <c:scaling>
          <c:orientation val="minMax"/>
        </c:scaling>
        <c:delete val="0"/>
        <c:axPos val="b"/>
        <c:numFmt formatCode="General" sourceLinked="0"/>
        <c:majorTickMark val="out"/>
        <c:minorTickMark val="none"/>
        <c:tickLblPos val="nextTo"/>
        <c:crossAx val="923727688"/>
        <c:crosses val="autoZero"/>
        <c:auto val="1"/>
        <c:lblAlgn val="ctr"/>
        <c:lblOffset val="100"/>
        <c:noMultiLvlLbl val="0"/>
      </c:catAx>
      <c:valAx>
        <c:axId val="923727688"/>
        <c:scaling>
          <c:orientation val="minMax"/>
        </c:scaling>
        <c:delete val="0"/>
        <c:axPos val="l"/>
        <c:majorGridlines/>
        <c:numFmt formatCode="0.0" sourceLinked="1"/>
        <c:majorTickMark val="out"/>
        <c:minorTickMark val="none"/>
        <c:tickLblPos val="nextTo"/>
        <c:crossAx val="923701816"/>
        <c:crosses val="autoZero"/>
        <c:crossBetween val="between"/>
      </c:valAx>
      <c:serAx>
        <c:axId val="659372344"/>
        <c:scaling>
          <c:orientation val="minMax"/>
        </c:scaling>
        <c:delete val="0"/>
        <c:axPos val="b"/>
        <c:majorTickMark val="out"/>
        <c:minorTickMark val="none"/>
        <c:tickLblPos val="nextTo"/>
        <c:crossAx val="923727688"/>
        <c:crosses val="autoZero"/>
      </c:ser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'working tests'!$E$23</c:f>
              <c:strCache>
                <c:ptCount val="1"/>
                <c:pt idx="0">
                  <c:v>64B</c:v>
                </c:pt>
              </c:strCache>
            </c:strRef>
          </c:tx>
          <c:spPr>
            <a:solidFill>
              <a:srgbClr val="F88D37"/>
            </a:solidFill>
          </c:spPr>
          <c:invertIfNegative val="0"/>
          <c:cat>
            <c:strRef>
              <c:f>'working tests'!$F$22:$K$22</c:f>
              <c:strCache>
                <c:ptCount val="6"/>
                <c:pt idx="0">
                  <c:v>12 routes </c:v>
                </c:pt>
                <c:pt idx="1">
                  <c:v>1k routes</c:v>
                </c:pt>
                <c:pt idx="2">
                  <c:v>100k routes</c:v>
                </c:pt>
                <c:pt idx="3">
                  <c:v>500k routes</c:v>
                </c:pt>
                <c:pt idx="4">
                  <c:v>1M routes</c:v>
                </c:pt>
                <c:pt idx="5">
                  <c:v>2M routes</c:v>
                </c:pt>
              </c:strCache>
            </c:strRef>
          </c:cat>
          <c:val>
            <c:numRef>
              <c:f>'working tests'!$O$23:$T$23</c:f>
              <c:numCache>
                <c:formatCode>0.0</c:formatCode>
                <c:ptCount val="6"/>
                <c:pt idx="0">
                  <c:v>210</c:v>
                </c:pt>
                <c:pt idx="1">
                  <c:v>210</c:v>
                </c:pt>
                <c:pt idx="2">
                  <c:v>210</c:v>
                </c:pt>
                <c:pt idx="3">
                  <c:v>210</c:v>
                </c:pt>
                <c:pt idx="4">
                  <c:v>210</c:v>
                </c:pt>
                <c:pt idx="5">
                  <c:v>210</c:v>
                </c:pt>
              </c:numCache>
            </c:numRef>
          </c:val>
        </c:ser>
        <c:ser>
          <c:idx val="1"/>
          <c:order val="1"/>
          <c:tx>
            <c:strRef>
              <c:f>'working tests'!$E$24</c:f>
              <c:strCache>
                <c:ptCount val="1"/>
                <c:pt idx="0">
                  <c:v>IMIX</c:v>
                </c:pt>
              </c:strCache>
            </c:strRef>
          </c:tx>
          <c:spPr>
            <a:solidFill>
              <a:srgbClr val="C3DB64"/>
            </a:solidFill>
          </c:spPr>
          <c:invertIfNegative val="0"/>
          <c:cat>
            <c:strRef>
              <c:f>'working tests'!$F$22:$K$22</c:f>
              <c:strCache>
                <c:ptCount val="6"/>
                <c:pt idx="0">
                  <c:v>12 routes </c:v>
                </c:pt>
                <c:pt idx="1">
                  <c:v>1k routes</c:v>
                </c:pt>
                <c:pt idx="2">
                  <c:v>100k routes</c:v>
                </c:pt>
                <c:pt idx="3">
                  <c:v>500k routes</c:v>
                </c:pt>
                <c:pt idx="4">
                  <c:v>1M routes</c:v>
                </c:pt>
                <c:pt idx="5">
                  <c:v>2M routes</c:v>
                </c:pt>
              </c:strCache>
            </c:strRef>
          </c:cat>
          <c:val>
            <c:numRef>
              <c:f>'working tests'!$O$24:$T$24</c:f>
              <c:numCache>
                <c:formatCode>0.0</c:formatCode>
                <c:ptCount val="6"/>
                <c:pt idx="0">
                  <c:v>160</c:v>
                </c:pt>
                <c:pt idx="1">
                  <c:v>160</c:v>
                </c:pt>
                <c:pt idx="2">
                  <c:v>160</c:v>
                </c:pt>
                <c:pt idx="3">
                  <c:v>160</c:v>
                </c:pt>
                <c:pt idx="4">
                  <c:v>160</c:v>
                </c:pt>
                <c:pt idx="5">
                  <c:v>160</c:v>
                </c:pt>
              </c:numCache>
            </c:numRef>
          </c:val>
        </c:ser>
        <c:ser>
          <c:idx val="2"/>
          <c:order val="2"/>
          <c:tx>
            <c:strRef>
              <c:f>'working tests'!$E$25</c:f>
              <c:strCache>
                <c:ptCount val="1"/>
                <c:pt idx="0">
                  <c:v>1518B</c:v>
                </c:pt>
              </c:strCache>
            </c:strRef>
          </c:tx>
          <c:spPr>
            <a:solidFill>
              <a:srgbClr val="43D2D2"/>
            </a:solidFill>
          </c:spPr>
          <c:invertIfNegative val="0"/>
          <c:cat>
            <c:strRef>
              <c:f>'working tests'!$F$22:$K$22</c:f>
              <c:strCache>
                <c:ptCount val="6"/>
                <c:pt idx="0">
                  <c:v>12 routes </c:v>
                </c:pt>
                <c:pt idx="1">
                  <c:v>1k routes</c:v>
                </c:pt>
                <c:pt idx="2">
                  <c:v>100k routes</c:v>
                </c:pt>
                <c:pt idx="3">
                  <c:v>500k routes</c:v>
                </c:pt>
                <c:pt idx="4">
                  <c:v>1M routes</c:v>
                </c:pt>
                <c:pt idx="5">
                  <c:v>2M routes</c:v>
                </c:pt>
              </c:strCache>
            </c:strRef>
          </c:cat>
          <c:val>
            <c:numRef>
              <c:f>'working tests'!$O$25:$T$25</c:f>
              <c:numCache>
                <c:formatCode>0.0</c:formatCode>
                <c:ptCount val="6"/>
                <c:pt idx="0">
                  <c:v>39</c:v>
                </c:pt>
                <c:pt idx="1">
                  <c:v>39</c:v>
                </c:pt>
                <c:pt idx="2">
                  <c:v>39</c:v>
                </c:pt>
                <c:pt idx="3">
                  <c:v>39</c:v>
                </c:pt>
                <c:pt idx="4">
                  <c:v>39</c:v>
                </c:pt>
                <c:pt idx="5">
                  <c:v>39</c:v>
                </c:pt>
              </c:numCache>
            </c:numRef>
          </c:val>
        </c:ser>
        <c:dLbls>
          <c:showLegendKey val="0"/>
          <c:showVal val="0"/>
          <c:showCatName val="0"/>
          <c:showSerName val="0"/>
          <c:showPercent val="0"/>
          <c:showBubbleSize val="0"/>
        </c:dLbls>
        <c:gapWidth val="150"/>
        <c:shape val="box"/>
        <c:axId val="924297264"/>
        <c:axId val="924296872"/>
        <c:axId val="659368104"/>
      </c:bar3DChart>
      <c:catAx>
        <c:axId val="924297264"/>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924296872"/>
        <c:crosses val="autoZero"/>
        <c:auto val="1"/>
        <c:lblAlgn val="ctr"/>
        <c:lblOffset val="100"/>
        <c:noMultiLvlLbl val="0"/>
      </c:catAx>
      <c:valAx>
        <c:axId val="924296872"/>
        <c:scaling>
          <c:orientation val="minMax"/>
        </c:scaling>
        <c:delete val="0"/>
        <c:axPos val="l"/>
        <c:majorGridlines/>
        <c:numFmt formatCode="0.0" sourceLinked="1"/>
        <c:majorTickMark val="out"/>
        <c:minorTickMark val="none"/>
        <c:tickLblPos val="nextTo"/>
        <c:txPr>
          <a:bodyPr/>
          <a:lstStyle/>
          <a:p>
            <a:pPr>
              <a:defRPr>
                <a:solidFill>
                  <a:schemeClr val="tx1"/>
                </a:solidFill>
              </a:defRPr>
            </a:pPr>
            <a:endParaRPr lang="en-US"/>
          </a:p>
        </c:txPr>
        <c:crossAx val="924297264"/>
        <c:crosses val="autoZero"/>
        <c:crossBetween val="between"/>
      </c:valAx>
      <c:serAx>
        <c:axId val="659368104"/>
        <c:scaling>
          <c:orientation val="minMax"/>
        </c:scaling>
        <c:delete val="0"/>
        <c:axPos val="b"/>
        <c:majorTickMark val="out"/>
        <c:minorTickMark val="none"/>
        <c:tickLblPos val="nextTo"/>
        <c:txPr>
          <a:bodyPr/>
          <a:lstStyle/>
          <a:p>
            <a:pPr>
              <a:defRPr>
                <a:solidFill>
                  <a:schemeClr val="tx1"/>
                </a:solidFill>
              </a:defRPr>
            </a:pPr>
            <a:endParaRPr lang="en-US"/>
          </a:p>
        </c:txPr>
        <c:crossAx val="924296872"/>
        <c:crosses val="autoZero"/>
      </c:ser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view3D>
      <c:rotX val="15"/>
      <c:rotY val="20"/>
      <c:rAngAx val="0"/>
    </c:view3D>
    <c:floor>
      <c:thickness val="0"/>
    </c:floor>
    <c:sideWall>
      <c:thickness val="0"/>
    </c:sideWall>
    <c:backWall>
      <c:thickness val="0"/>
    </c:backWall>
    <c:plotArea>
      <c:layout>
        <c:manualLayout>
          <c:layoutTarget val="inner"/>
          <c:xMode val="edge"/>
          <c:yMode val="edge"/>
          <c:x val="7.2637192489235905E-2"/>
          <c:y val="5.7067480423307899E-2"/>
          <c:w val="0.83388674382876005"/>
          <c:h val="0.87842529702050798"/>
        </c:manualLayout>
      </c:layout>
      <c:bar3DChart>
        <c:barDir val="col"/>
        <c:grouping val="standard"/>
        <c:varyColors val="0"/>
        <c:ser>
          <c:idx val="0"/>
          <c:order val="0"/>
          <c:tx>
            <c:strRef>
              <c:f>'working tests'!$E$23</c:f>
              <c:strCache>
                <c:ptCount val="1"/>
                <c:pt idx="0">
                  <c:v>64B</c:v>
                </c:pt>
              </c:strCache>
            </c:strRef>
          </c:tx>
          <c:spPr>
            <a:solidFill>
              <a:srgbClr val="F88D37"/>
            </a:solidFill>
          </c:spPr>
          <c:invertIfNegative val="0"/>
          <c:cat>
            <c:strRef>
              <c:f>'working tests'!$F$22:$K$22</c:f>
              <c:strCache>
                <c:ptCount val="6"/>
                <c:pt idx="0">
                  <c:v>12 routes </c:v>
                </c:pt>
                <c:pt idx="1">
                  <c:v>1k routes</c:v>
                </c:pt>
                <c:pt idx="2">
                  <c:v>100k routes</c:v>
                </c:pt>
                <c:pt idx="3">
                  <c:v>500k routes</c:v>
                </c:pt>
                <c:pt idx="4">
                  <c:v>1M routes</c:v>
                </c:pt>
                <c:pt idx="5">
                  <c:v>2M routes</c:v>
                </c:pt>
              </c:strCache>
            </c:strRef>
          </c:cat>
          <c:val>
            <c:numRef>
              <c:f>'working tests'!$F$23:$K$23</c:f>
              <c:numCache>
                <c:formatCode>0.0</c:formatCode>
                <c:ptCount val="6"/>
                <c:pt idx="0">
                  <c:v>108</c:v>
                </c:pt>
                <c:pt idx="1">
                  <c:v>108</c:v>
                </c:pt>
                <c:pt idx="2">
                  <c:v>108</c:v>
                </c:pt>
                <c:pt idx="3">
                  <c:v>108</c:v>
                </c:pt>
                <c:pt idx="4">
                  <c:v>108</c:v>
                </c:pt>
                <c:pt idx="5">
                  <c:v>108</c:v>
                </c:pt>
              </c:numCache>
            </c:numRef>
          </c:val>
        </c:ser>
        <c:ser>
          <c:idx val="1"/>
          <c:order val="1"/>
          <c:tx>
            <c:strRef>
              <c:f>'working tests'!$E$24</c:f>
              <c:strCache>
                <c:ptCount val="1"/>
                <c:pt idx="0">
                  <c:v>IMIX</c:v>
                </c:pt>
              </c:strCache>
            </c:strRef>
          </c:tx>
          <c:spPr>
            <a:solidFill>
              <a:srgbClr val="C6E873"/>
            </a:solidFill>
          </c:spPr>
          <c:invertIfNegative val="0"/>
          <c:cat>
            <c:strRef>
              <c:f>'working tests'!$F$22:$K$22</c:f>
              <c:strCache>
                <c:ptCount val="6"/>
                <c:pt idx="0">
                  <c:v>12 routes </c:v>
                </c:pt>
                <c:pt idx="1">
                  <c:v>1k routes</c:v>
                </c:pt>
                <c:pt idx="2">
                  <c:v>100k routes</c:v>
                </c:pt>
                <c:pt idx="3">
                  <c:v>500k routes</c:v>
                </c:pt>
                <c:pt idx="4">
                  <c:v>1M routes</c:v>
                </c:pt>
                <c:pt idx="5">
                  <c:v>2M routes</c:v>
                </c:pt>
              </c:strCache>
            </c:strRef>
          </c:cat>
          <c:val>
            <c:numRef>
              <c:f>'working tests'!$F$24:$K$24</c:f>
              <c:numCache>
                <c:formatCode>0.0</c:formatCode>
                <c:ptCount val="6"/>
                <c:pt idx="0">
                  <c:v>480</c:v>
                </c:pt>
                <c:pt idx="1">
                  <c:v>480</c:v>
                </c:pt>
                <c:pt idx="2">
                  <c:v>480</c:v>
                </c:pt>
                <c:pt idx="3">
                  <c:v>480</c:v>
                </c:pt>
                <c:pt idx="4">
                  <c:v>480</c:v>
                </c:pt>
                <c:pt idx="5">
                  <c:v>480</c:v>
                </c:pt>
              </c:numCache>
            </c:numRef>
          </c:val>
        </c:ser>
        <c:ser>
          <c:idx val="2"/>
          <c:order val="2"/>
          <c:tx>
            <c:strRef>
              <c:f>'working tests'!$E$25</c:f>
              <c:strCache>
                <c:ptCount val="1"/>
                <c:pt idx="0">
                  <c:v>1518B</c:v>
                </c:pt>
              </c:strCache>
            </c:strRef>
          </c:tx>
          <c:spPr>
            <a:solidFill>
              <a:srgbClr val="26BBD5"/>
            </a:solidFill>
          </c:spPr>
          <c:invertIfNegative val="0"/>
          <c:cat>
            <c:strRef>
              <c:f>'working tests'!$F$22:$K$22</c:f>
              <c:strCache>
                <c:ptCount val="6"/>
                <c:pt idx="0">
                  <c:v>12 routes </c:v>
                </c:pt>
                <c:pt idx="1">
                  <c:v>1k routes</c:v>
                </c:pt>
                <c:pt idx="2">
                  <c:v>100k routes</c:v>
                </c:pt>
                <c:pt idx="3">
                  <c:v>500k routes</c:v>
                </c:pt>
                <c:pt idx="4">
                  <c:v>1M routes</c:v>
                </c:pt>
                <c:pt idx="5">
                  <c:v>2M routes</c:v>
                </c:pt>
              </c:strCache>
            </c:strRef>
          </c:cat>
          <c:val>
            <c:numRef>
              <c:f>'working tests'!$F$25:$K$25</c:f>
              <c:numCache>
                <c:formatCode>0.0</c:formatCode>
                <c:ptCount val="6"/>
                <c:pt idx="0">
                  <c:v>480</c:v>
                </c:pt>
                <c:pt idx="1">
                  <c:v>480</c:v>
                </c:pt>
                <c:pt idx="2">
                  <c:v>480</c:v>
                </c:pt>
                <c:pt idx="3">
                  <c:v>480</c:v>
                </c:pt>
                <c:pt idx="4">
                  <c:v>480</c:v>
                </c:pt>
                <c:pt idx="5">
                  <c:v>480</c:v>
                </c:pt>
              </c:numCache>
            </c:numRef>
          </c:val>
        </c:ser>
        <c:dLbls>
          <c:showLegendKey val="0"/>
          <c:showVal val="0"/>
          <c:showCatName val="0"/>
          <c:showSerName val="0"/>
          <c:showPercent val="0"/>
          <c:showBubbleSize val="0"/>
        </c:dLbls>
        <c:gapWidth val="150"/>
        <c:shape val="box"/>
        <c:axId val="924297656"/>
        <c:axId val="924298048"/>
        <c:axId val="881143720"/>
      </c:bar3DChart>
      <c:catAx>
        <c:axId val="924297656"/>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924298048"/>
        <c:crosses val="autoZero"/>
        <c:auto val="1"/>
        <c:lblAlgn val="ctr"/>
        <c:lblOffset val="100"/>
        <c:noMultiLvlLbl val="0"/>
      </c:catAx>
      <c:valAx>
        <c:axId val="924298048"/>
        <c:scaling>
          <c:orientation val="minMax"/>
        </c:scaling>
        <c:delete val="0"/>
        <c:axPos val="l"/>
        <c:majorGridlines/>
        <c:numFmt formatCode="0.0" sourceLinked="1"/>
        <c:majorTickMark val="out"/>
        <c:minorTickMark val="none"/>
        <c:tickLblPos val="nextTo"/>
        <c:txPr>
          <a:bodyPr/>
          <a:lstStyle/>
          <a:p>
            <a:pPr>
              <a:defRPr>
                <a:solidFill>
                  <a:schemeClr val="tx1"/>
                </a:solidFill>
              </a:defRPr>
            </a:pPr>
            <a:endParaRPr lang="en-US"/>
          </a:p>
        </c:txPr>
        <c:crossAx val="924297656"/>
        <c:crosses val="autoZero"/>
        <c:crossBetween val="between"/>
      </c:valAx>
      <c:serAx>
        <c:axId val="881143720"/>
        <c:scaling>
          <c:orientation val="minMax"/>
        </c:scaling>
        <c:delete val="0"/>
        <c:axPos val="b"/>
        <c:majorTickMark val="out"/>
        <c:minorTickMark val="none"/>
        <c:tickLblPos val="nextTo"/>
        <c:txPr>
          <a:bodyPr/>
          <a:lstStyle/>
          <a:p>
            <a:pPr>
              <a:defRPr>
                <a:solidFill>
                  <a:schemeClr val="tx1"/>
                </a:solidFill>
              </a:defRPr>
            </a:pPr>
            <a:endParaRPr lang="en-US"/>
          </a:p>
        </c:txPr>
        <c:crossAx val="924298048"/>
        <c:crosses val="autoZero"/>
      </c:serAx>
      <c:spPr>
        <a:noFill/>
      </c:spPr>
    </c:plotArea>
    <c:plotVisOnly val="1"/>
    <c:dispBlanksAs val="gap"/>
    <c:showDLblsOverMax val="0"/>
  </c:chart>
  <c:spPr>
    <a:noFill/>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'MWC original targets'!$E$45</c:f>
              <c:strCache>
                <c:ptCount val="1"/>
                <c:pt idx="0">
                  <c:v>64B</c:v>
                </c:pt>
              </c:strCache>
            </c:strRef>
          </c:tx>
          <c:spPr>
            <a:solidFill>
              <a:srgbClr val="F88237"/>
            </a:solidFill>
          </c:spPr>
          <c:invertIfNegative val="0"/>
          <c:cat>
            <c:strRef>
              <c:f>'MWC original targets'!$F$44:$K$44</c:f>
              <c:strCache>
                <c:ptCount val="6"/>
                <c:pt idx="0">
                  <c:v>1k routes</c:v>
                </c:pt>
                <c:pt idx="1">
                  <c:v>500k routes</c:v>
                </c:pt>
                <c:pt idx="2">
                  <c:v>1M routes</c:v>
                </c:pt>
                <c:pt idx="3">
                  <c:v>2M routes</c:v>
                </c:pt>
                <c:pt idx="4">
                  <c:v>4M routes</c:v>
                </c:pt>
                <c:pt idx="5">
                  <c:v>8M routes</c:v>
                </c:pt>
              </c:strCache>
            </c:strRef>
          </c:cat>
          <c:val>
            <c:numRef>
              <c:f>'MWC original targets'!$F$45:$K$45</c:f>
              <c:numCache>
                <c:formatCode>0</c:formatCode>
                <c:ptCount val="6"/>
                <c:pt idx="0">
                  <c:v>199.58</c:v>
                </c:pt>
                <c:pt idx="1">
                  <c:v>199.58</c:v>
                </c:pt>
                <c:pt idx="2">
                  <c:v>199.58</c:v>
                </c:pt>
                <c:pt idx="3">
                  <c:v>199.58</c:v>
                </c:pt>
                <c:pt idx="4">
                  <c:v>199.58</c:v>
                </c:pt>
                <c:pt idx="5">
                  <c:v>199.58</c:v>
                </c:pt>
              </c:numCache>
            </c:numRef>
          </c:val>
        </c:ser>
        <c:ser>
          <c:idx val="1"/>
          <c:order val="1"/>
          <c:tx>
            <c:strRef>
              <c:f>'MWC original targets'!$E$46</c:f>
              <c:strCache>
                <c:ptCount val="1"/>
                <c:pt idx="0">
                  <c:v>IMIX</c:v>
                </c:pt>
              </c:strCache>
            </c:strRef>
          </c:tx>
          <c:spPr>
            <a:solidFill>
              <a:srgbClr val="C6E873"/>
            </a:solidFill>
          </c:spPr>
          <c:invertIfNegative val="0"/>
          <c:cat>
            <c:strRef>
              <c:f>'MWC original targets'!$F$44:$K$44</c:f>
              <c:strCache>
                <c:ptCount val="6"/>
                <c:pt idx="0">
                  <c:v>1k routes</c:v>
                </c:pt>
                <c:pt idx="1">
                  <c:v>500k routes</c:v>
                </c:pt>
                <c:pt idx="2">
                  <c:v>1M routes</c:v>
                </c:pt>
                <c:pt idx="3">
                  <c:v>2M routes</c:v>
                </c:pt>
                <c:pt idx="4">
                  <c:v>4M routes</c:v>
                </c:pt>
                <c:pt idx="5">
                  <c:v>8M routes</c:v>
                </c:pt>
              </c:strCache>
            </c:strRef>
          </c:cat>
          <c:val>
            <c:numRef>
              <c:f>'MWC original targets'!$F$46:$K$46</c:f>
              <c:numCache>
                <c:formatCode>0</c:formatCode>
                <c:ptCount val="6"/>
                <c:pt idx="0">
                  <c:v>342</c:v>
                </c:pt>
                <c:pt idx="1">
                  <c:v>342</c:v>
                </c:pt>
                <c:pt idx="2">
                  <c:v>342</c:v>
                </c:pt>
                <c:pt idx="3">
                  <c:v>342</c:v>
                </c:pt>
                <c:pt idx="4">
                  <c:v>342</c:v>
                </c:pt>
                <c:pt idx="5">
                  <c:v>342</c:v>
                </c:pt>
              </c:numCache>
            </c:numRef>
          </c:val>
        </c:ser>
        <c:ser>
          <c:idx val="2"/>
          <c:order val="2"/>
          <c:tx>
            <c:strRef>
              <c:f>'MWC original targets'!$E$47</c:f>
              <c:strCache>
                <c:ptCount val="1"/>
                <c:pt idx="0">
                  <c:v>1518B</c:v>
                </c:pt>
              </c:strCache>
            </c:strRef>
          </c:tx>
          <c:spPr>
            <a:solidFill>
              <a:srgbClr val="26BBD5"/>
            </a:solidFill>
          </c:spPr>
          <c:invertIfNegative val="0"/>
          <c:cat>
            <c:strRef>
              <c:f>'MWC original targets'!$F$44:$K$44</c:f>
              <c:strCache>
                <c:ptCount val="6"/>
                <c:pt idx="0">
                  <c:v>1k routes</c:v>
                </c:pt>
                <c:pt idx="1">
                  <c:v>500k routes</c:v>
                </c:pt>
                <c:pt idx="2">
                  <c:v>1M routes</c:v>
                </c:pt>
                <c:pt idx="3">
                  <c:v>2M routes</c:v>
                </c:pt>
                <c:pt idx="4">
                  <c:v>4M routes</c:v>
                </c:pt>
                <c:pt idx="5">
                  <c:v>8M routes</c:v>
                </c:pt>
              </c:strCache>
            </c:strRef>
          </c:cat>
          <c:val>
            <c:numRef>
              <c:f>'MWC original targets'!$F$47:$K$47</c:f>
              <c:numCache>
                <c:formatCode>0</c:formatCode>
                <c:ptCount val="6"/>
                <c:pt idx="0">
                  <c:v>462</c:v>
                </c:pt>
                <c:pt idx="1">
                  <c:v>462</c:v>
                </c:pt>
                <c:pt idx="2">
                  <c:v>462</c:v>
                </c:pt>
                <c:pt idx="3">
                  <c:v>462</c:v>
                </c:pt>
                <c:pt idx="4">
                  <c:v>462</c:v>
                </c:pt>
                <c:pt idx="5">
                  <c:v>462</c:v>
                </c:pt>
              </c:numCache>
            </c:numRef>
          </c:val>
        </c:ser>
        <c:dLbls>
          <c:showLegendKey val="0"/>
          <c:showVal val="0"/>
          <c:showCatName val="0"/>
          <c:showSerName val="0"/>
          <c:showPercent val="0"/>
          <c:showBubbleSize val="0"/>
        </c:dLbls>
        <c:gapWidth val="150"/>
        <c:shape val="box"/>
        <c:axId val="924288248"/>
        <c:axId val="924293736"/>
        <c:axId val="881136088"/>
      </c:bar3DChart>
      <c:catAx>
        <c:axId val="924288248"/>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924293736"/>
        <c:crosses val="autoZero"/>
        <c:auto val="1"/>
        <c:lblAlgn val="ctr"/>
        <c:lblOffset val="100"/>
        <c:noMultiLvlLbl val="0"/>
      </c:catAx>
      <c:valAx>
        <c:axId val="924293736"/>
        <c:scaling>
          <c:orientation val="minMax"/>
        </c:scaling>
        <c:delete val="0"/>
        <c:axPos val="l"/>
        <c:majorGridlines/>
        <c:numFmt formatCode="0" sourceLinked="1"/>
        <c:majorTickMark val="out"/>
        <c:minorTickMark val="none"/>
        <c:tickLblPos val="nextTo"/>
        <c:txPr>
          <a:bodyPr/>
          <a:lstStyle/>
          <a:p>
            <a:pPr>
              <a:defRPr>
                <a:solidFill>
                  <a:schemeClr val="tx1"/>
                </a:solidFill>
              </a:defRPr>
            </a:pPr>
            <a:endParaRPr lang="en-US"/>
          </a:p>
        </c:txPr>
        <c:crossAx val="924288248"/>
        <c:crosses val="autoZero"/>
        <c:crossBetween val="between"/>
      </c:valAx>
      <c:serAx>
        <c:axId val="881136088"/>
        <c:scaling>
          <c:orientation val="minMax"/>
        </c:scaling>
        <c:delete val="0"/>
        <c:axPos val="b"/>
        <c:majorTickMark val="out"/>
        <c:minorTickMark val="none"/>
        <c:tickLblPos val="nextTo"/>
        <c:txPr>
          <a:bodyPr/>
          <a:lstStyle/>
          <a:p>
            <a:pPr>
              <a:defRPr>
                <a:solidFill>
                  <a:schemeClr val="tx1"/>
                </a:solidFill>
              </a:defRPr>
            </a:pPr>
            <a:endParaRPr lang="en-US"/>
          </a:p>
        </c:txPr>
        <c:crossAx val="924293736"/>
        <c:crosses val="autoZero"/>
      </c:ser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view3D>
      <c:rotX val="15"/>
      <c:rotY val="20"/>
      <c:rAngAx val="0"/>
    </c:view3D>
    <c:floor>
      <c:thickness val="0"/>
    </c:floor>
    <c:sideWall>
      <c:thickness val="0"/>
    </c:sideWall>
    <c:backWall>
      <c:thickness val="0"/>
    </c:backWall>
    <c:plotArea>
      <c:layout/>
      <c:bar3DChart>
        <c:barDir val="col"/>
        <c:grouping val="standard"/>
        <c:varyColors val="0"/>
        <c:ser>
          <c:idx val="0"/>
          <c:order val="0"/>
          <c:tx>
            <c:strRef>
              <c:f>'MWC original targets'!$N$45</c:f>
              <c:strCache>
                <c:ptCount val="1"/>
                <c:pt idx="0">
                  <c:v>64B</c:v>
                </c:pt>
              </c:strCache>
            </c:strRef>
          </c:tx>
          <c:spPr>
            <a:solidFill>
              <a:srgbClr val="F88D37"/>
            </a:solidFill>
          </c:spPr>
          <c:invertIfNegative val="0"/>
          <c:cat>
            <c:strRef>
              <c:f>'MWC original targets'!$O$44:$T$44</c:f>
              <c:strCache>
                <c:ptCount val="6"/>
                <c:pt idx="0">
                  <c:v>1k routes</c:v>
                </c:pt>
                <c:pt idx="1">
                  <c:v>500k routes</c:v>
                </c:pt>
                <c:pt idx="2">
                  <c:v>1M routes</c:v>
                </c:pt>
                <c:pt idx="3">
                  <c:v>2M routes</c:v>
                </c:pt>
                <c:pt idx="4">
                  <c:v>4M routes</c:v>
                </c:pt>
                <c:pt idx="5">
                  <c:v>8M routes</c:v>
                </c:pt>
              </c:strCache>
            </c:strRef>
          </c:cat>
          <c:val>
            <c:numRef>
              <c:f>'MWC original targets'!$O$45:$T$45</c:f>
              <c:numCache>
                <c:formatCode>0</c:formatCode>
                <c:ptCount val="6"/>
                <c:pt idx="0">
                  <c:v>297</c:v>
                </c:pt>
                <c:pt idx="1">
                  <c:v>297</c:v>
                </c:pt>
                <c:pt idx="2">
                  <c:v>297</c:v>
                </c:pt>
                <c:pt idx="3">
                  <c:v>297</c:v>
                </c:pt>
                <c:pt idx="4">
                  <c:v>297</c:v>
                </c:pt>
                <c:pt idx="5">
                  <c:v>297</c:v>
                </c:pt>
              </c:numCache>
            </c:numRef>
          </c:val>
        </c:ser>
        <c:ser>
          <c:idx val="1"/>
          <c:order val="1"/>
          <c:tx>
            <c:strRef>
              <c:f>'MWC original targets'!$N$46</c:f>
              <c:strCache>
                <c:ptCount val="1"/>
                <c:pt idx="0">
                  <c:v>IMIX</c:v>
                </c:pt>
              </c:strCache>
            </c:strRef>
          </c:tx>
          <c:spPr>
            <a:solidFill>
              <a:srgbClr val="C6E873"/>
            </a:solidFill>
          </c:spPr>
          <c:invertIfNegative val="0"/>
          <c:cat>
            <c:strRef>
              <c:f>'MWC original targets'!$O$44:$T$44</c:f>
              <c:strCache>
                <c:ptCount val="6"/>
                <c:pt idx="0">
                  <c:v>1k routes</c:v>
                </c:pt>
                <c:pt idx="1">
                  <c:v>500k routes</c:v>
                </c:pt>
                <c:pt idx="2">
                  <c:v>1M routes</c:v>
                </c:pt>
                <c:pt idx="3">
                  <c:v>2M routes</c:v>
                </c:pt>
                <c:pt idx="4">
                  <c:v>4M routes</c:v>
                </c:pt>
                <c:pt idx="5">
                  <c:v>8M routes</c:v>
                </c:pt>
              </c:strCache>
            </c:strRef>
          </c:cat>
          <c:val>
            <c:numRef>
              <c:f>'MWC original targets'!$O$46:$T$46</c:f>
              <c:numCache>
                <c:formatCode>0</c:formatCode>
                <c:ptCount val="6"/>
                <c:pt idx="0">
                  <c:v>160</c:v>
                </c:pt>
                <c:pt idx="1">
                  <c:v>160</c:v>
                </c:pt>
                <c:pt idx="2">
                  <c:v>160</c:v>
                </c:pt>
                <c:pt idx="3">
                  <c:v>160</c:v>
                </c:pt>
                <c:pt idx="4">
                  <c:v>160</c:v>
                </c:pt>
                <c:pt idx="5">
                  <c:v>160</c:v>
                </c:pt>
              </c:numCache>
            </c:numRef>
          </c:val>
        </c:ser>
        <c:ser>
          <c:idx val="2"/>
          <c:order val="2"/>
          <c:tx>
            <c:strRef>
              <c:f>'MWC original targets'!$N$47</c:f>
              <c:strCache>
                <c:ptCount val="1"/>
                <c:pt idx="0">
                  <c:v>1518B</c:v>
                </c:pt>
              </c:strCache>
            </c:strRef>
          </c:tx>
          <c:spPr>
            <a:solidFill>
              <a:srgbClr val="26BBD5"/>
            </a:solidFill>
          </c:spPr>
          <c:invertIfNegative val="0"/>
          <c:cat>
            <c:strRef>
              <c:f>'MWC original targets'!$O$44:$T$44</c:f>
              <c:strCache>
                <c:ptCount val="6"/>
                <c:pt idx="0">
                  <c:v>1k routes</c:v>
                </c:pt>
                <c:pt idx="1">
                  <c:v>500k routes</c:v>
                </c:pt>
                <c:pt idx="2">
                  <c:v>1M routes</c:v>
                </c:pt>
                <c:pt idx="3">
                  <c:v>2M routes</c:v>
                </c:pt>
                <c:pt idx="4">
                  <c:v>4M routes</c:v>
                </c:pt>
                <c:pt idx="5">
                  <c:v>8M routes</c:v>
                </c:pt>
              </c:strCache>
            </c:strRef>
          </c:cat>
          <c:val>
            <c:numRef>
              <c:f>'MWC original targets'!$O$47:$T$47</c:f>
              <c:numCache>
                <c:formatCode>0</c:formatCode>
                <c:ptCount val="6"/>
                <c:pt idx="0">
                  <c:v>39</c:v>
                </c:pt>
                <c:pt idx="1">
                  <c:v>39</c:v>
                </c:pt>
                <c:pt idx="2">
                  <c:v>39</c:v>
                </c:pt>
                <c:pt idx="3">
                  <c:v>39</c:v>
                </c:pt>
                <c:pt idx="4">
                  <c:v>39</c:v>
                </c:pt>
                <c:pt idx="5">
                  <c:v>39</c:v>
                </c:pt>
              </c:numCache>
            </c:numRef>
          </c:val>
        </c:ser>
        <c:dLbls>
          <c:showLegendKey val="0"/>
          <c:showVal val="0"/>
          <c:showCatName val="0"/>
          <c:showSerName val="0"/>
          <c:showPercent val="0"/>
          <c:showBubbleSize val="0"/>
        </c:dLbls>
        <c:gapWidth val="150"/>
        <c:shape val="box"/>
        <c:axId val="924291384"/>
        <c:axId val="924298832"/>
        <c:axId val="881144568"/>
      </c:bar3DChart>
      <c:catAx>
        <c:axId val="924291384"/>
        <c:scaling>
          <c:orientation val="minMax"/>
        </c:scaling>
        <c:delete val="0"/>
        <c:axPos val="b"/>
        <c:numFmt formatCode="General" sourceLinked="0"/>
        <c:majorTickMark val="out"/>
        <c:minorTickMark val="none"/>
        <c:tickLblPos val="nextTo"/>
        <c:txPr>
          <a:bodyPr/>
          <a:lstStyle/>
          <a:p>
            <a:pPr>
              <a:defRPr>
                <a:solidFill>
                  <a:schemeClr val="tx1"/>
                </a:solidFill>
              </a:defRPr>
            </a:pPr>
            <a:endParaRPr lang="en-US"/>
          </a:p>
        </c:txPr>
        <c:crossAx val="924298832"/>
        <c:crosses val="autoZero"/>
        <c:auto val="1"/>
        <c:lblAlgn val="ctr"/>
        <c:lblOffset val="100"/>
        <c:noMultiLvlLbl val="0"/>
      </c:catAx>
      <c:valAx>
        <c:axId val="924298832"/>
        <c:scaling>
          <c:orientation val="minMax"/>
        </c:scaling>
        <c:delete val="0"/>
        <c:axPos val="l"/>
        <c:majorGridlines/>
        <c:numFmt formatCode="0" sourceLinked="1"/>
        <c:majorTickMark val="out"/>
        <c:minorTickMark val="none"/>
        <c:tickLblPos val="nextTo"/>
        <c:txPr>
          <a:bodyPr/>
          <a:lstStyle/>
          <a:p>
            <a:pPr>
              <a:defRPr>
                <a:solidFill>
                  <a:schemeClr val="tx1"/>
                </a:solidFill>
              </a:defRPr>
            </a:pPr>
            <a:endParaRPr lang="en-US"/>
          </a:p>
        </c:txPr>
        <c:crossAx val="924291384"/>
        <c:crosses val="autoZero"/>
        <c:crossBetween val="between"/>
      </c:valAx>
      <c:serAx>
        <c:axId val="881144568"/>
        <c:scaling>
          <c:orientation val="minMax"/>
        </c:scaling>
        <c:delete val="0"/>
        <c:axPos val="b"/>
        <c:majorTickMark val="out"/>
        <c:minorTickMark val="none"/>
        <c:tickLblPos val="nextTo"/>
        <c:txPr>
          <a:bodyPr/>
          <a:lstStyle/>
          <a:p>
            <a:pPr>
              <a:defRPr>
                <a:solidFill>
                  <a:schemeClr val="tx1"/>
                </a:solidFill>
              </a:defRPr>
            </a:pPr>
            <a:endParaRPr lang="en-US"/>
          </a:p>
        </c:txPr>
        <c:crossAx val="924298832"/>
        <c:crosses val="autoZero"/>
      </c:ser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FF3703-CD47-4256-A3C8-6E00A1D49CD7}" type="doc">
      <dgm:prSet loTypeId="urn:microsoft.com/office/officeart/2005/8/layout/chevron1" loCatId="process" qsTypeId="urn:microsoft.com/office/officeart/2005/8/quickstyle/simple1" qsCatId="simple" csTypeId="urn:microsoft.com/office/officeart/2005/8/colors/accent1_2" csCatId="accent1" phldr="1"/>
      <dgm:spPr/>
    </dgm:pt>
    <dgm:pt modelId="{44FBE444-E5D6-489C-96A1-76672B2C3773}">
      <dgm:prSet phldrT="[Text]"/>
      <dgm:spPr>
        <a:solidFill>
          <a:schemeClr val="tx2">
            <a:lumMod val="40000"/>
            <a:lumOff val="60000"/>
          </a:schemeClr>
        </a:solidFill>
      </dgm:spPr>
      <dgm:t>
        <a:bodyPr/>
        <a:lstStyle/>
        <a:p>
          <a:r>
            <a:rPr lang="en-US" dirty="0" smtClean="0"/>
            <a:t>1.8</a:t>
          </a:r>
          <a:endParaRPr lang="en-US" dirty="0"/>
        </a:p>
      </dgm:t>
    </dgm:pt>
    <dgm:pt modelId="{14FE9BC3-1B4E-4C89-913A-31C4611DDD4C}" type="parTrans" cxnId="{152EA66A-5F0E-460A-B0BB-EBB78AAE72CE}">
      <dgm:prSet/>
      <dgm:spPr/>
      <dgm:t>
        <a:bodyPr/>
        <a:lstStyle/>
        <a:p>
          <a:endParaRPr lang="en-US"/>
        </a:p>
      </dgm:t>
    </dgm:pt>
    <dgm:pt modelId="{7D3D995F-FAAE-4291-A55C-3559A9EBF091}" type="sibTrans" cxnId="{152EA66A-5F0E-460A-B0BB-EBB78AAE72CE}">
      <dgm:prSet/>
      <dgm:spPr/>
      <dgm:t>
        <a:bodyPr/>
        <a:lstStyle/>
        <a:p>
          <a:endParaRPr lang="en-US"/>
        </a:p>
      </dgm:t>
    </dgm:pt>
    <dgm:pt modelId="{B06C931D-793A-467E-865E-BF975E0431F2}">
      <dgm:prSet phldrT="[Text]"/>
      <dgm:spPr>
        <a:solidFill>
          <a:schemeClr val="tx2">
            <a:lumMod val="60000"/>
            <a:lumOff val="40000"/>
          </a:schemeClr>
        </a:solidFill>
      </dgm:spPr>
      <dgm:t>
        <a:bodyPr/>
        <a:lstStyle/>
        <a:p>
          <a:r>
            <a:rPr lang="en-US" dirty="0" smtClean="0"/>
            <a:t>2.0</a:t>
          </a:r>
          <a:endParaRPr lang="en-US" dirty="0"/>
        </a:p>
      </dgm:t>
    </dgm:pt>
    <dgm:pt modelId="{A09D91B6-0FAE-4848-8121-8ADFDCD184B9}" type="parTrans" cxnId="{799041DE-A67D-4DD5-B76A-9ABDA405B35B}">
      <dgm:prSet/>
      <dgm:spPr/>
      <dgm:t>
        <a:bodyPr/>
        <a:lstStyle/>
        <a:p>
          <a:endParaRPr lang="en-US"/>
        </a:p>
      </dgm:t>
    </dgm:pt>
    <dgm:pt modelId="{99933991-E42F-4AFD-919D-462D084E79EA}" type="sibTrans" cxnId="{799041DE-A67D-4DD5-B76A-9ABDA405B35B}">
      <dgm:prSet/>
      <dgm:spPr/>
      <dgm:t>
        <a:bodyPr/>
        <a:lstStyle/>
        <a:p>
          <a:endParaRPr lang="en-US"/>
        </a:p>
      </dgm:t>
    </dgm:pt>
    <dgm:pt modelId="{BFA0E01A-779D-47E4-AA6F-D6FE7ACBCFD4}">
      <dgm:prSet phldrT="[Text]"/>
      <dgm:spPr>
        <a:solidFill>
          <a:schemeClr val="tx2">
            <a:lumMod val="75000"/>
          </a:schemeClr>
        </a:solidFill>
      </dgm:spPr>
      <dgm:t>
        <a:bodyPr/>
        <a:lstStyle/>
        <a:p>
          <a:r>
            <a:rPr lang="en-US" dirty="0" smtClean="0"/>
            <a:t>2.1</a:t>
          </a:r>
          <a:endParaRPr lang="en-US" dirty="0"/>
        </a:p>
      </dgm:t>
    </dgm:pt>
    <dgm:pt modelId="{5918BFDC-B4F4-4BCC-B0AB-FE898E54E700}" type="parTrans" cxnId="{E65AE2FC-3956-4F37-A077-F3EF5886F797}">
      <dgm:prSet/>
      <dgm:spPr/>
      <dgm:t>
        <a:bodyPr/>
        <a:lstStyle/>
        <a:p>
          <a:endParaRPr lang="en-US"/>
        </a:p>
      </dgm:t>
    </dgm:pt>
    <dgm:pt modelId="{CF960CB0-91A9-44AA-83E8-2393623BC726}" type="sibTrans" cxnId="{E65AE2FC-3956-4F37-A077-F3EF5886F797}">
      <dgm:prSet/>
      <dgm:spPr/>
      <dgm:t>
        <a:bodyPr/>
        <a:lstStyle/>
        <a:p>
          <a:endParaRPr lang="en-US"/>
        </a:p>
      </dgm:t>
    </dgm:pt>
    <dgm:pt modelId="{DDC1F247-D594-4DC6-854C-F4D1F069396D}">
      <dgm:prSet phldrT="[Text]"/>
      <dgm:spPr>
        <a:solidFill>
          <a:schemeClr val="tx2">
            <a:lumMod val="50000"/>
          </a:schemeClr>
        </a:solidFill>
      </dgm:spPr>
      <dgm:t>
        <a:bodyPr/>
        <a:lstStyle/>
        <a:p>
          <a:r>
            <a:rPr lang="en-US" dirty="0" smtClean="0"/>
            <a:t>2.2</a:t>
          </a:r>
          <a:endParaRPr lang="en-US" dirty="0"/>
        </a:p>
      </dgm:t>
    </dgm:pt>
    <dgm:pt modelId="{595870BB-9801-49EA-9CC9-398FBC292829}" type="parTrans" cxnId="{863224D3-77FB-47A5-8D69-696F4995F7BC}">
      <dgm:prSet/>
      <dgm:spPr/>
      <dgm:t>
        <a:bodyPr/>
        <a:lstStyle/>
        <a:p>
          <a:endParaRPr lang="en-US"/>
        </a:p>
      </dgm:t>
    </dgm:pt>
    <dgm:pt modelId="{2542CF1B-01A2-4F24-8816-C64352FA65AD}" type="sibTrans" cxnId="{863224D3-77FB-47A5-8D69-696F4995F7BC}">
      <dgm:prSet/>
      <dgm:spPr/>
      <dgm:t>
        <a:bodyPr/>
        <a:lstStyle/>
        <a:p>
          <a:endParaRPr lang="en-US"/>
        </a:p>
      </dgm:t>
    </dgm:pt>
    <dgm:pt modelId="{A4742F14-54FC-4889-8FD9-D2529D5497F6}">
      <dgm:prSet/>
      <dgm:spPr>
        <a:solidFill>
          <a:schemeClr val="accent1">
            <a:lumMod val="75000"/>
          </a:schemeClr>
        </a:solidFill>
      </dgm:spPr>
      <dgm:t>
        <a:bodyPr/>
        <a:lstStyle/>
        <a:p>
          <a:r>
            <a:rPr lang="en-US" dirty="0" smtClean="0"/>
            <a:t>16.04</a:t>
          </a:r>
          <a:endParaRPr lang="en-US" dirty="0"/>
        </a:p>
      </dgm:t>
    </dgm:pt>
    <dgm:pt modelId="{77D59341-E2F0-469E-A1D5-91081274D62D}" type="parTrans" cxnId="{F9C94105-B5ED-48DA-B896-0CD18823FB0D}">
      <dgm:prSet/>
      <dgm:spPr/>
      <dgm:t>
        <a:bodyPr/>
        <a:lstStyle/>
        <a:p>
          <a:endParaRPr lang="en-US"/>
        </a:p>
      </dgm:t>
    </dgm:pt>
    <dgm:pt modelId="{CAD5668B-C87D-467A-902C-906B89D43689}" type="sibTrans" cxnId="{F9C94105-B5ED-48DA-B896-0CD18823FB0D}">
      <dgm:prSet/>
      <dgm:spPr/>
      <dgm:t>
        <a:bodyPr/>
        <a:lstStyle/>
        <a:p>
          <a:endParaRPr lang="en-US"/>
        </a:p>
      </dgm:t>
    </dgm:pt>
    <dgm:pt modelId="{D547FF74-2945-40A9-BF6B-2BA87B1A3D5B}">
      <dgm:prSet/>
      <dgm:spPr>
        <a:solidFill>
          <a:schemeClr val="accent1">
            <a:lumMod val="50000"/>
          </a:schemeClr>
        </a:solidFill>
      </dgm:spPr>
      <dgm:t>
        <a:bodyPr/>
        <a:lstStyle/>
        <a:p>
          <a:r>
            <a:rPr lang="en-US" dirty="0" smtClean="0"/>
            <a:t>16.07</a:t>
          </a:r>
          <a:endParaRPr lang="en-US" dirty="0"/>
        </a:p>
      </dgm:t>
    </dgm:pt>
    <dgm:pt modelId="{AF4C49F3-CC3C-45DE-BCEE-9D3BBC00D34B}" type="parTrans" cxnId="{A9808C8A-6575-4158-92BD-CF6F828DFEB5}">
      <dgm:prSet/>
      <dgm:spPr/>
      <dgm:t>
        <a:bodyPr/>
        <a:lstStyle/>
        <a:p>
          <a:endParaRPr lang="en-US"/>
        </a:p>
      </dgm:t>
    </dgm:pt>
    <dgm:pt modelId="{50E39B0E-7795-4869-8AB3-B21D17CC0224}" type="sibTrans" cxnId="{A9808C8A-6575-4158-92BD-CF6F828DFEB5}">
      <dgm:prSet/>
      <dgm:spPr/>
      <dgm:t>
        <a:bodyPr/>
        <a:lstStyle/>
        <a:p>
          <a:endParaRPr lang="en-US"/>
        </a:p>
      </dgm:t>
    </dgm:pt>
    <dgm:pt modelId="{5BA09C44-F778-41E4-AFAF-DE92F771BE50}" type="pres">
      <dgm:prSet presAssocID="{5CFF3703-CD47-4256-A3C8-6E00A1D49CD7}" presName="Name0" presStyleCnt="0">
        <dgm:presLayoutVars>
          <dgm:dir/>
          <dgm:animLvl val="lvl"/>
          <dgm:resizeHandles val="exact"/>
        </dgm:presLayoutVars>
      </dgm:prSet>
      <dgm:spPr/>
    </dgm:pt>
    <dgm:pt modelId="{88F0BEC1-AAB5-4AB5-90A4-CFC71AE4EC34}" type="pres">
      <dgm:prSet presAssocID="{44FBE444-E5D6-489C-96A1-76672B2C3773}" presName="parTxOnly" presStyleLbl="node1" presStyleIdx="0" presStyleCnt="6">
        <dgm:presLayoutVars>
          <dgm:chMax val="0"/>
          <dgm:chPref val="0"/>
          <dgm:bulletEnabled val="1"/>
        </dgm:presLayoutVars>
      </dgm:prSet>
      <dgm:spPr/>
      <dgm:t>
        <a:bodyPr/>
        <a:lstStyle/>
        <a:p>
          <a:endParaRPr lang="en-US"/>
        </a:p>
      </dgm:t>
    </dgm:pt>
    <dgm:pt modelId="{432A2879-9642-466E-A448-C35B4C34C485}" type="pres">
      <dgm:prSet presAssocID="{7D3D995F-FAAE-4291-A55C-3559A9EBF091}" presName="parTxOnlySpace" presStyleCnt="0"/>
      <dgm:spPr/>
    </dgm:pt>
    <dgm:pt modelId="{B8F527F4-F361-4763-9061-00A8771E4E08}" type="pres">
      <dgm:prSet presAssocID="{B06C931D-793A-467E-865E-BF975E0431F2}" presName="parTxOnly" presStyleLbl="node1" presStyleIdx="1" presStyleCnt="6">
        <dgm:presLayoutVars>
          <dgm:chMax val="0"/>
          <dgm:chPref val="0"/>
          <dgm:bulletEnabled val="1"/>
        </dgm:presLayoutVars>
      </dgm:prSet>
      <dgm:spPr/>
      <dgm:t>
        <a:bodyPr/>
        <a:lstStyle/>
        <a:p>
          <a:endParaRPr lang="en-US"/>
        </a:p>
      </dgm:t>
    </dgm:pt>
    <dgm:pt modelId="{275BDC3B-F5BB-4604-8B2F-C9EAB2D2EE2A}" type="pres">
      <dgm:prSet presAssocID="{99933991-E42F-4AFD-919D-462D084E79EA}" presName="parTxOnlySpace" presStyleCnt="0"/>
      <dgm:spPr/>
    </dgm:pt>
    <dgm:pt modelId="{48A4304A-4563-4086-BEFC-BFD7C581A18A}" type="pres">
      <dgm:prSet presAssocID="{BFA0E01A-779D-47E4-AA6F-D6FE7ACBCFD4}" presName="parTxOnly" presStyleLbl="node1" presStyleIdx="2" presStyleCnt="6">
        <dgm:presLayoutVars>
          <dgm:chMax val="0"/>
          <dgm:chPref val="0"/>
          <dgm:bulletEnabled val="1"/>
        </dgm:presLayoutVars>
      </dgm:prSet>
      <dgm:spPr/>
      <dgm:t>
        <a:bodyPr/>
        <a:lstStyle/>
        <a:p>
          <a:endParaRPr lang="en-US"/>
        </a:p>
      </dgm:t>
    </dgm:pt>
    <dgm:pt modelId="{E3FA0892-288D-4905-916C-C09C87EF109D}" type="pres">
      <dgm:prSet presAssocID="{CF960CB0-91A9-44AA-83E8-2393623BC726}" presName="parTxOnlySpace" presStyleCnt="0"/>
      <dgm:spPr/>
    </dgm:pt>
    <dgm:pt modelId="{99AC4540-94CF-4E5B-9381-27456A4FF035}" type="pres">
      <dgm:prSet presAssocID="{DDC1F247-D594-4DC6-854C-F4D1F069396D}" presName="parTxOnly" presStyleLbl="node1" presStyleIdx="3" presStyleCnt="6">
        <dgm:presLayoutVars>
          <dgm:chMax val="0"/>
          <dgm:chPref val="0"/>
          <dgm:bulletEnabled val="1"/>
        </dgm:presLayoutVars>
      </dgm:prSet>
      <dgm:spPr/>
      <dgm:t>
        <a:bodyPr/>
        <a:lstStyle/>
        <a:p>
          <a:endParaRPr lang="en-US"/>
        </a:p>
      </dgm:t>
    </dgm:pt>
    <dgm:pt modelId="{5B4955DA-E230-41F1-BB7A-C17DD3BC6536}" type="pres">
      <dgm:prSet presAssocID="{2542CF1B-01A2-4F24-8816-C64352FA65AD}" presName="parTxOnlySpace" presStyleCnt="0"/>
      <dgm:spPr/>
    </dgm:pt>
    <dgm:pt modelId="{7E162F3A-1D07-4593-9280-032B8DED8078}" type="pres">
      <dgm:prSet presAssocID="{A4742F14-54FC-4889-8FD9-D2529D5497F6}" presName="parTxOnly" presStyleLbl="node1" presStyleIdx="4" presStyleCnt="6">
        <dgm:presLayoutVars>
          <dgm:chMax val="0"/>
          <dgm:chPref val="0"/>
          <dgm:bulletEnabled val="1"/>
        </dgm:presLayoutVars>
      </dgm:prSet>
      <dgm:spPr/>
      <dgm:t>
        <a:bodyPr/>
        <a:lstStyle/>
        <a:p>
          <a:endParaRPr lang="en-US"/>
        </a:p>
      </dgm:t>
    </dgm:pt>
    <dgm:pt modelId="{76376FD3-8D26-4EFA-84B9-5D12685E8DE4}" type="pres">
      <dgm:prSet presAssocID="{CAD5668B-C87D-467A-902C-906B89D43689}" presName="parTxOnlySpace" presStyleCnt="0"/>
      <dgm:spPr/>
    </dgm:pt>
    <dgm:pt modelId="{1B04ED18-7310-4A3E-985C-D430E58AE3BE}" type="pres">
      <dgm:prSet presAssocID="{D547FF74-2945-40A9-BF6B-2BA87B1A3D5B}" presName="parTxOnly" presStyleLbl="node1" presStyleIdx="5" presStyleCnt="6">
        <dgm:presLayoutVars>
          <dgm:chMax val="0"/>
          <dgm:chPref val="0"/>
          <dgm:bulletEnabled val="1"/>
        </dgm:presLayoutVars>
      </dgm:prSet>
      <dgm:spPr/>
      <dgm:t>
        <a:bodyPr/>
        <a:lstStyle/>
        <a:p>
          <a:endParaRPr lang="en-US"/>
        </a:p>
      </dgm:t>
    </dgm:pt>
  </dgm:ptLst>
  <dgm:cxnLst>
    <dgm:cxn modelId="{799041DE-A67D-4DD5-B76A-9ABDA405B35B}" srcId="{5CFF3703-CD47-4256-A3C8-6E00A1D49CD7}" destId="{B06C931D-793A-467E-865E-BF975E0431F2}" srcOrd="1" destOrd="0" parTransId="{A09D91B6-0FAE-4848-8121-8ADFDCD184B9}" sibTransId="{99933991-E42F-4AFD-919D-462D084E79EA}"/>
    <dgm:cxn modelId="{1468EE32-8A48-45F7-BD66-44F1CC57C81C}" type="presOf" srcId="{A4742F14-54FC-4889-8FD9-D2529D5497F6}" destId="{7E162F3A-1D07-4593-9280-032B8DED8078}" srcOrd="0" destOrd="0" presId="urn:microsoft.com/office/officeart/2005/8/layout/chevron1"/>
    <dgm:cxn modelId="{152EA66A-5F0E-460A-B0BB-EBB78AAE72CE}" srcId="{5CFF3703-CD47-4256-A3C8-6E00A1D49CD7}" destId="{44FBE444-E5D6-489C-96A1-76672B2C3773}" srcOrd="0" destOrd="0" parTransId="{14FE9BC3-1B4E-4C89-913A-31C4611DDD4C}" sibTransId="{7D3D995F-FAAE-4291-A55C-3559A9EBF091}"/>
    <dgm:cxn modelId="{1E186C6D-A117-4D08-8D7D-46EBB7FD22B5}" type="presOf" srcId="{44FBE444-E5D6-489C-96A1-76672B2C3773}" destId="{88F0BEC1-AAB5-4AB5-90A4-CFC71AE4EC34}" srcOrd="0" destOrd="0" presId="urn:microsoft.com/office/officeart/2005/8/layout/chevron1"/>
    <dgm:cxn modelId="{A9808C8A-6575-4158-92BD-CF6F828DFEB5}" srcId="{5CFF3703-CD47-4256-A3C8-6E00A1D49CD7}" destId="{D547FF74-2945-40A9-BF6B-2BA87B1A3D5B}" srcOrd="5" destOrd="0" parTransId="{AF4C49F3-CC3C-45DE-BCEE-9D3BBC00D34B}" sibTransId="{50E39B0E-7795-4869-8AB3-B21D17CC0224}"/>
    <dgm:cxn modelId="{2CBDA192-1AAA-4755-831F-9D25581698BE}" type="presOf" srcId="{5CFF3703-CD47-4256-A3C8-6E00A1D49CD7}" destId="{5BA09C44-F778-41E4-AFAF-DE92F771BE50}" srcOrd="0" destOrd="0" presId="urn:microsoft.com/office/officeart/2005/8/layout/chevron1"/>
    <dgm:cxn modelId="{3DCBABCB-13BD-40E3-A06D-69F70D1D7F18}" type="presOf" srcId="{DDC1F247-D594-4DC6-854C-F4D1F069396D}" destId="{99AC4540-94CF-4E5B-9381-27456A4FF035}" srcOrd="0" destOrd="0" presId="urn:microsoft.com/office/officeart/2005/8/layout/chevron1"/>
    <dgm:cxn modelId="{9C657C1F-CEDF-4827-B615-4FC4D3F98458}" type="presOf" srcId="{BFA0E01A-779D-47E4-AA6F-D6FE7ACBCFD4}" destId="{48A4304A-4563-4086-BEFC-BFD7C581A18A}" srcOrd="0" destOrd="0" presId="urn:microsoft.com/office/officeart/2005/8/layout/chevron1"/>
    <dgm:cxn modelId="{F9C94105-B5ED-48DA-B896-0CD18823FB0D}" srcId="{5CFF3703-CD47-4256-A3C8-6E00A1D49CD7}" destId="{A4742F14-54FC-4889-8FD9-D2529D5497F6}" srcOrd="4" destOrd="0" parTransId="{77D59341-E2F0-469E-A1D5-91081274D62D}" sibTransId="{CAD5668B-C87D-467A-902C-906B89D43689}"/>
    <dgm:cxn modelId="{6111C3DC-99CA-47A4-8800-5C62CA2244DE}" type="presOf" srcId="{B06C931D-793A-467E-865E-BF975E0431F2}" destId="{B8F527F4-F361-4763-9061-00A8771E4E08}" srcOrd="0" destOrd="0" presId="urn:microsoft.com/office/officeart/2005/8/layout/chevron1"/>
    <dgm:cxn modelId="{E65AE2FC-3956-4F37-A077-F3EF5886F797}" srcId="{5CFF3703-CD47-4256-A3C8-6E00A1D49CD7}" destId="{BFA0E01A-779D-47E4-AA6F-D6FE7ACBCFD4}" srcOrd="2" destOrd="0" parTransId="{5918BFDC-B4F4-4BCC-B0AB-FE898E54E700}" sibTransId="{CF960CB0-91A9-44AA-83E8-2393623BC726}"/>
    <dgm:cxn modelId="{863224D3-77FB-47A5-8D69-696F4995F7BC}" srcId="{5CFF3703-CD47-4256-A3C8-6E00A1D49CD7}" destId="{DDC1F247-D594-4DC6-854C-F4D1F069396D}" srcOrd="3" destOrd="0" parTransId="{595870BB-9801-49EA-9CC9-398FBC292829}" sibTransId="{2542CF1B-01A2-4F24-8816-C64352FA65AD}"/>
    <dgm:cxn modelId="{01BEFC09-83BA-41F0-B30A-10D3F3E8F60E}" type="presOf" srcId="{D547FF74-2945-40A9-BF6B-2BA87B1A3D5B}" destId="{1B04ED18-7310-4A3E-985C-D430E58AE3BE}" srcOrd="0" destOrd="0" presId="urn:microsoft.com/office/officeart/2005/8/layout/chevron1"/>
    <dgm:cxn modelId="{FDCD9E98-8446-4568-AFB8-44C9DE088A0B}" type="presParOf" srcId="{5BA09C44-F778-41E4-AFAF-DE92F771BE50}" destId="{88F0BEC1-AAB5-4AB5-90A4-CFC71AE4EC34}" srcOrd="0" destOrd="0" presId="urn:microsoft.com/office/officeart/2005/8/layout/chevron1"/>
    <dgm:cxn modelId="{65E0801F-0710-49ED-BB58-63FD574E2542}" type="presParOf" srcId="{5BA09C44-F778-41E4-AFAF-DE92F771BE50}" destId="{432A2879-9642-466E-A448-C35B4C34C485}" srcOrd="1" destOrd="0" presId="urn:microsoft.com/office/officeart/2005/8/layout/chevron1"/>
    <dgm:cxn modelId="{0AE5F1FF-0B97-430F-9A38-8F5FEB957C3B}" type="presParOf" srcId="{5BA09C44-F778-41E4-AFAF-DE92F771BE50}" destId="{B8F527F4-F361-4763-9061-00A8771E4E08}" srcOrd="2" destOrd="0" presId="urn:microsoft.com/office/officeart/2005/8/layout/chevron1"/>
    <dgm:cxn modelId="{3C12B5F0-BB03-41C7-9819-0A62FCE9F160}" type="presParOf" srcId="{5BA09C44-F778-41E4-AFAF-DE92F771BE50}" destId="{275BDC3B-F5BB-4604-8B2F-C9EAB2D2EE2A}" srcOrd="3" destOrd="0" presId="urn:microsoft.com/office/officeart/2005/8/layout/chevron1"/>
    <dgm:cxn modelId="{07DBBCA8-A304-4EF8-85D6-100CC7FB2B7F}" type="presParOf" srcId="{5BA09C44-F778-41E4-AFAF-DE92F771BE50}" destId="{48A4304A-4563-4086-BEFC-BFD7C581A18A}" srcOrd="4" destOrd="0" presId="urn:microsoft.com/office/officeart/2005/8/layout/chevron1"/>
    <dgm:cxn modelId="{BA8EE176-82B8-4C3D-B1B9-54E856131D97}" type="presParOf" srcId="{5BA09C44-F778-41E4-AFAF-DE92F771BE50}" destId="{E3FA0892-288D-4905-916C-C09C87EF109D}" srcOrd="5" destOrd="0" presId="urn:microsoft.com/office/officeart/2005/8/layout/chevron1"/>
    <dgm:cxn modelId="{C04A1720-F572-44DC-93AE-38EB129AEC7B}" type="presParOf" srcId="{5BA09C44-F778-41E4-AFAF-DE92F771BE50}" destId="{99AC4540-94CF-4E5B-9381-27456A4FF035}" srcOrd="6" destOrd="0" presId="urn:microsoft.com/office/officeart/2005/8/layout/chevron1"/>
    <dgm:cxn modelId="{2CA0C95A-EB11-4590-B496-C7EAE0145E11}" type="presParOf" srcId="{5BA09C44-F778-41E4-AFAF-DE92F771BE50}" destId="{5B4955DA-E230-41F1-BB7A-C17DD3BC6536}" srcOrd="7" destOrd="0" presId="urn:microsoft.com/office/officeart/2005/8/layout/chevron1"/>
    <dgm:cxn modelId="{727A8AF6-7DEF-4EB9-A7B3-1B4AC99CF7AF}" type="presParOf" srcId="{5BA09C44-F778-41E4-AFAF-DE92F771BE50}" destId="{7E162F3A-1D07-4593-9280-032B8DED8078}" srcOrd="8" destOrd="0" presId="urn:microsoft.com/office/officeart/2005/8/layout/chevron1"/>
    <dgm:cxn modelId="{8B7673A7-D557-4C56-AFBA-621695368454}" type="presParOf" srcId="{5BA09C44-F778-41E4-AFAF-DE92F771BE50}" destId="{76376FD3-8D26-4EFA-84B9-5D12685E8DE4}" srcOrd="9" destOrd="0" presId="urn:microsoft.com/office/officeart/2005/8/layout/chevron1"/>
    <dgm:cxn modelId="{0C275DBA-761B-4B33-B352-31A80B0DD836}" type="presParOf" srcId="{5BA09C44-F778-41E4-AFAF-DE92F771BE50}" destId="{1B04ED18-7310-4A3E-985C-D430E58AE3BE}" srcOrd="10"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35303-8AD0-AC4C-A7E2-9CBAD065250A}" type="doc">
      <dgm:prSet loTypeId="urn:microsoft.com/office/officeart/2005/8/layout/venn1" loCatId="relationship" qsTypeId="urn:microsoft.com/office/officeart/2005/8/quickstyle/3D6" qsCatId="3D" csTypeId="urn:microsoft.com/office/officeart/2005/8/colors/accent1_2" csCatId="accent1" phldr="1"/>
      <dgm:spPr/>
      <dgm:t>
        <a:bodyPr/>
        <a:lstStyle/>
        <a:p>
          <a:endParaRPr lang="en-US"/>
        </a:p>
      </dgm:t>
    </dgm:pt>
    <dgm:pt modelId="{27366475-09B8-F041-A264-9A868E7D05CF}">
      <dgm:prSet/>
      <dgm:spPr>
        <a:solidFill>
          <a:srgbClr val="0C298B">
            <a:alpha val="50000"/>
          </a:srgbClr>
        </a:solidFill>
      </dgm:spPr>
      <dgm:t>
        <a:bodyPr/>
        <a:lstStyle/>
        <a:p>
          <a:pPr rtl="0"/>
          <a:r>
            <a:rPr lang="en-US" dirty="0" smtClean="0">
              <a:solidFill>
                <a:schemeClr val="bg1"/>
              </a:solidFill>
            </a:rPr>
            <a:t>CLOUD</a:t>
          </a:r>
          <a:endParaRPr lang="en-US" dirty="0">
            <a:solidFill>
              <a:schemeClr val="bg1"/>
            </a:solidFill>
          </a:endParaRPr>
        </a:p>
      </dgm:t>
    </dgm:pt>
    <dgm:pt modelId="{3DEED430-1E42-524D-825E-683B0BFFE97F}" type="parTrans" cxnId="{D2DD2E8A-ADDA-7B48-B45F-B3E5ECBDB723}">
      <dgm:prSet/>
      <dgm:spPr/>
      <dgm:t>
        <a:bodyPr/>
        <a:lstStyle/>
        <a:p>
          <a:endParaRPr lang="en-US"/>
        </a:p>
      </dgm:t>
    </dgm:pt>
    <dgm:pt modelId="{F15E189F-E9F0-4C41-8618-2EA8F406BE39}" type="sibTrans" cxnId="{D2DD2E8A-ADDA-7B48-B45F-B3E5ECBDB723}">
      <dgm:prSet/>
      <dgm:spPr/>
      <dgm:t>
        <a:bodyPr/>
        <a:lstStyle/>
        <a:p>
          <a:endParaRPr lang="en-US"/>
        </a:p>
      </dgm:t>
    </dgm:pt>
    <dgm:pt modelId="{1627D9EB-21F8-5E4C-B894-4E0B0E27ED0C}">
      <dgm:prSet/>
      <dgm:spPr>
        <a:solidFill>
          <a:srgbClr val="0C298B">
            <a:alpha val="50000"/>
          </a:srgbClr>
        </a:solidFill>
      </dgm:spPr>
      <dgm:t>
        <a:bodyPr/>
        <a:lstStyle/>
        <a:p>
          <a:pPr rtl="0"/>
          <a:r>
            <a:rPr lang="en-US" dirty="0" smtClean="0">
              <a:solidFill>
                <a:schemeClr val="bg1"/>
              </a:solidFill>
            </a:rPr>
            <a:t>NFV</a:t>
          </a:r>
          <a:endParaRPr lang="en-US" dirty="0">
            <a:solidFill>
              <a:schemeClr val="bg1"/>
            </a:solidFill>
          </a:endParaRPr>
        </a:p>
      </dgm:t>
    </dgm:pt>
    <dgm:pt modelId="{C292B00D-2B83-074F-AD1A-69D7F0DCFA0D}" type="parTrans" cxnId="{AAB6039E-B15B-EE46-81A5-46D0C6D0D0D1}">
      <dgm:prSet/>
      <dgm:spPr/>
      <dgm:t>
        <a:bodyPr/>
        <a:lstStyle/>
        <a:p>
          <a:endParaRPr lang="en-US"/>
        </a:p>
      </dgm:t>
    </dgm:pt>
    <dgm:pt modelId="{EAEC8A16-AC46-F04C-81D6-3DDFC25C0A0B}" type="sibTrans" cxnId="{AAB6039E-B15B-EE46-81A5-46D0C6D0D0D1}">
      <dgm:prSet/>
      <dgm:spPr/>
      <dgm:t>
        <a:bodyPr/>
        <a:lstStyle/>
        <a:p>
          <a:endParaRPr lang="en-US"/>
        </a:p>
      </dgm:t>
    </dgm:pt>
    <dgm:pt modelId="{E91AF182-985C-9B46-B01D-1BCBF9905302}">
      <dgm:prSet/>
      <dgm:spPr>
        <a:solidFill>
          <a:srgbClr val="0C298B">
            <a:alpha val="50000"/>
          </a:srgbClr>
        </a:solidFill>
      </dgm:spPr>
      <dgm:t>
        <a:bodyPr/>
        <a:lstStyle/>
        <a:p>
          <a:pPr rtl="0"/>
          <a:r>
            <a:rPr lang="en-US" dirty="0" smtClean="0">
              <a:solidFill>
                <a:schemeClr val="bg1"/>
              </a:solidFill>
            </a:rPr>
            <a:t>SDN</a:t>
          </a:r>
          <a:endParaRPr lang="en-US" dirty="0">
            <a:solidFill>
              <a:schemeClr val="bg1"/>
            </a:solidFill>
          </a:endParaRPr>
        </a:p>
      </dgm:t>
    </dgm:pt>
    <dgm:pt modelId="{FB671A10-6F18-9F43-8847-2C279F52CF0E}" type="parTrans" cxnId="{273B5F72-21EE-E248-8493-6B93D7984C85}">
      <dgm:prSet/>
      <dgm:spPr/>
      <dgm:t>
        <a:bodyPr/>
        <a:lstStyle/>
        <a:p>
          <a:endParaRPr lang="en-US"/>
        </a:p>
      </dgm:t>
    </dgm:pt>
    <dgm:pt modelId="{FE10E5AF-2ED7-D34E-B855-E40B8E7E4CAB}" type="sibTrans" cxnId="{273B5F72-21EE-E248-8493-6B93D7984C85}">
      <dgm:prSet/>
      <dgm:spPr/>
      <dgm:t>
        <a:bodyPr/>
        <a:lstStyle/>
        <a:p>
          <a:endParaRPr lang="en-US"/>
        </a:p>
      </dgm:t>
    </dgm:pt>
    <dgm:pt modelId="{B22C0929-1FB1-C948-9442-5A84556E5095}" type="pres">
      <dgm:prSet presAssocID="{42535303-8AD0-AC4C-A7E2-9CBAD065250A}" presName="compositeShape" presStyleCnt="0">
        <dgm:presLayoutVars>
          <dgm:chMax val="7"/>
          <dgm:dir/>
          <dgm:resizeHandles val="exact"/>
        </dgm:presLayoutVars>
      </dgm:prSet>
      <dgm:spPr/>
      <dgm:t>
        <a:bodyPr/>
        <a:lstStyle/>
        <a:p>
          <a:endParaRPr lang="en-US"/>
        </a:p>
      </dgm:t>
    </dgm:pt>
    <dgm:pt modelId="{E6222632-70F5-434D-BDFB-CE5DB78C2474}" type="pres">
      <dgm:prSet presAssocID="{27366475-09B8-F041-A264-9A868E7D05CF}" presName="circ1" presStyleLbl="vennNode1" presStyleIdx="0" presStyleCnt="3"/>
      <dgm:spPr/>
      <dgm:t>
        <a:bodyPr/>
        <a:lstStyle/>
        <a:p>
          <a:endParaRPr lang="en-US"/>
        </a:p>
      </dgm:t>
    </dgm:pt>
    <dgm:pt modelId="{C519C12F-AE97-324A-813B-024639571568}" type="pres">
      <dgm:prSet presAssocID="{27366475-09B8-F041-A264-9A868E7D05CF}" presName="circ1Tx" presStyleLbl="revTx" presStyleIdx="0" presStyleCnt="0">
        <dgm:presLayoutVars>
          <dgm:chMax val="0"/>
          <dgm:chPref val="0"/>
          <dgm:bulletEnabled val="1"/>
        </dgm:presLayoutVars>
      </dgm:prSet>
      <dgm:spPr/>
      <dgm:t>
        <a:bodyPr/>
        <a:lstStyle/>
        <a:p>
          <a:endParaRPr lang="en-US"/>
        </a:p>
      </dgm:t>
    </dgm:pt>
    <dgm:pt modelId="{BC2DBED2-6805-DD48-A821-F20C465EA29E}" type="pres">
      <dgm:prSet presAssocID="{1627D9EB-21F8-5E4C-B894-4E0B0E27ED0C}" presName="circ2" presStyleLbl="vennNode1" presStyleIdx="1" presStyleCnt="3"/>
      <dgm:spPr/>
      <dgm:t>
        <a:bodyPr/>
        <a:lstStyle/>
        <a:p>
          <a:endParaRPr lang="en-US"/>
        </a:p>
      </dgm:t>
    </dgm:pt>
    <dgm:pt modelId="{6717B7C2-DA6C-6D47-9990-902AAE8C9B89}" type="pres">
      <dgm:prSet presAssocID="{1627D9EB-21F8-5E4C-B894-4E0B0E27ED0C}" presName="circ2Tx" presStyleLbl="revTx" presStyleIdx="0" presStyleCnt="0">
        <dgm:presLayoutVars>
          <dgm:chMax val="0"/>
          <dgm:chPref val="0"/>
          <dgm:bulletEnabled val="1"/>
        </dgm:presLayoutVars>
      </dgm:prSet>
      <dgm:spPr/>
      <dgm:t>
        <a:bodyPr/>
        <a:lstStyle/>
        <a:p>
          <a:endParaRPr lang="en-US"/>
        </a:p>
      </dgm:t>
    </dgm:pt>
    <dgm:pt modelId="{AC336F3E-3E93-0242-BDA5-0005A837D390}" type="pres">
      <dgm:prSet presAssocID="{E91AF182-985C-9B46-B01D-1BCBF9905302}" presName="circ3" presStyleLbl="vennNode1" presStyleIdx="2" presStyleCnt="3"/>
      <dgm:spPr/>
      <dgm:t>
        <a:bodyPr/>
        <a:lstStyle/>
        <a:p>
          <a:endParaRPr lang="en-US"/>
        </a:p>
      </dgm:t>
    </dgm:pt>
    <dgm:pt modelId="{BE504078-7704-ED49-AB22-F8BB60807E9E}" type="pres">
      <dgm:prSet presAssocID="{E91AF182-985C-9B46-B01D-1BCBF9905302}" presName="circ3Tx" presStyleLbl="revTx" presStyleIdx="0" presStyleCnt="0">
        <dgm:presLayoutVars>
          <dgm:chMax val="0"/>
          <dgm:chPref val="0"/>
          <dgm:bulletEnabled val="1"/>
        </dgm:presLayoutVars>
      </dgm:prSet>
      <dgm:spPr/>
      <dgm:t>
        <a:bodyPr/>
        <a:lstStyle/>
        <a:p>
          <a:endParaRPr lang="en-US"/>
        </a:p>
      </dgm:t>
    </dgm:pt>
  </dgm:ptLst>
  <dgm:cxnLst>
    <dgm:cxn modelId="{A31B0303-AA90-4B93-BFD3-B91975D74E38}" type="presOf" srcId="{27366475-09B8-F041-A264-9A868E7D05CF}" destId="{C519C12F-AE97-324A-813B-024639571568}" srcOrd="1" destOrd="0" presId="urn:microsoft.com/office/officeart/2005/8/layout/venn1"/>
    <dgm:cxn modelId="{F59511C7-D57D-45FA-B664-EA9EA9CB770A}" type="presOf" srcId="{1627D9EB-21F8-5E4C-B894-4E0B0E27ED0C}" destId="{BC2DBED2-6805-DD48-A821-F20C465EA29E}" srcOrd="0" destOrd="0" presId="urn:microsoft.com/office/officeart/2005/8/layout/venn1"/>
    <dgm:cxn modelId="{1A9FC8C4-C9F5-46E2-85BC-0B3E4C63C83A}" type="presOf" srcId="{27366475-09B8-F041-A264-9A868E7D05CF}" destId="{E6222632-70F5-434D-BDFB-CE5DB78C2474}" srcOrd="0" destOrd="0" presId="urn:microsoft.com/office/officeart/2005/8/layout/venn1"/>
    <dgm:cxn modelId="{EA324872-9227-4CA1-A154-B59FF7940B62}" type="presOf" srcId="{1627D9EB-21F8-5E4C-B894-4E0B0E27ED0C}" destId="{6717B7C2-DA6C-6D47-9990-902AAE8C9B89}" srcOrd="1" destOrd="0" presId="urn:microsoft.com/office/officeart/2005/8/layout/venn1"/>
    <dgm:cxn modelId="{273B5F72-21EE-E248-8493-6B93D7984C85}" srcId="{42535303-8AD0-AC4C-A7E2-9CBAD065250A}" destId="{E91AF182-985C-9B46-B01D-1BCBF9905302}" srcOrd="2" destOrd="0" parTransId="{FB671A10-6F18-9F43-8847-2C279F52CF0E}" sibTransId="{FE10E5AF-2ED7-D34E-B855-E40B8E7E4CAB}"/>
    <dgm:cxn modelId="{1CEB6498-C8F7-4495-AC3E-78176D9A5196}" type="presOf" srcId="{E91AF182-985C-9B46-B01D-1BCBF9905302}" destId="{AC336F3E-3E93-0242-BDA5-0005A837D390}" srcOrd="0" destOrd="0" presId="urn:microsoft.com/office/officeart/2005/8/layout/venn1"/>
    <dgm:cxn modelId="{D2DD2E8A-ADDA-7B48-B45F-B3E5ECBDB723}" srcId="{42535303-8AD0-AC4C-A7E2-9CBAD065250A}" destId="{27366475-09B8-F041-A264-9A868E7D05CF}" srcOrd="0" destOrd="0" parTransId="{3DEED430-1E42-524D-825E-683B0BFFE97F}" sibTransId="{F15E189F-E9F0-4C41-8618-2EA8F406BE39}"/>
    <dgm:cxn modelId="{EBB817B7-4743-4014-BD9F-6CBEE6C24ACF}" type="presOf" srcId="{42535303-8AD0-AC4C-A7E2-9CBAD065250A}" destId="{B22C0929-1FB1-C948-9442-5A84556E5095}" srcOrd="0" destOrd="0" presId="urn:microsoft.com/office/officeart/2005/8/layout/venn1"/>
    <dgm:cxn modelId="{37752903-6706-4D2C-B450-5D6A4428CA6E}" type="presOf" srcId="{E91AF182-985C-9B46-B01D-1BCBF9905302}" destId="{BE504078-7704-ED49-AB22-F8BB60807E9E}" srcOrd="1" destOrd="0" presId="urn:microsoft.com/office/officeart/2005/8/layout/venn1"/>
    <dgm:cxn modelId="{AAB6039E-B15B-EE46-81A5-46D0C6D0D0D1}" srcId="{42535303-8AD0-AC4C-A7E2-9CBAD065250A}" destId="{1627D9EB-21F8-5E4C-B894-4E0B0E27ED0C}" srcOrd="1" destOrd="0" parTransId="{C292B00D-2B83-074F-AD1A-69D7F0DCFA0D}" sibTransId="{EAEC8A16-AC46-F04C-81D6-3DDFC25C0A0B}"/>
    <dgm:cxn modelId="{239A02F5-C6B5-4DD7-94D3-AB7D9DF7CAF1}" type="presParOf" srcId="{B22C0929-1FB1-C948-9442-5A84556E5095}" destId="{E6222632-70F5-434D-BDFB-CE5DB78C2474}" srcOrd="0" destOrd="0" presId="urn:microsoft.com/office/officeart/2005/8/layout/venn1"/>
    <dgm:cxn modelId="{309E8B60-88F9-4015-B97B-8B642B1BC857}" type="presParOf" srcId="{B22C0929-1FB1-C948-9442-5A84556E5095}" destId="{C519C12F-AE97-324A-813B-024639571568}" srcOrd="1" destOrd="0" presId="urn:microsoft.com/office/officeart/2005/8/layout/venn1"/>
    <dgm:cxn modelId="{C21EE4CF-C4B2-415A-B2D7-FEC50BC82A46}" type="presParOf" srcId="{B22C0929-1FB1-C948-9442-5A84556E5095}" destId="{BC2DBED2-6805-DD48-A821-F20C465EA29E}" srcOrd="2" destOrd="0" presId="urn:microsoft.com/office/officeart/2005/8/layout/venn1"/>
    <dgm:cxn modelId="{89C48390-21AF-4AF5-975F-F4A1544B6BC6}" type="presParOf" srcId="{B22C0929-1FB1-C948-9442-5A84556E5095}" destId="{6717B7C2-DA6C-6D47-9990-902AAE8C9B89}" srcOrd="3" destOrd="0" presId="urn:microsoft.com/office/officeart/2005/8/layout/venn1"/>
    <dgm:cxn modelId="{3DB27DA0-35E1-4B08-AECF-20FCA9CDDC19}" type="presParOf" srcId="{B22C0929-1FB1-C948-9442-5A84556E5095}" destId="{AC336F3E-3E93-0242-BDA5-0005A837D390}" srcOrd="4" destOrd="0" presId="urn:microsoft.com/office/officeart/2005/8/layout/venn1"/>
    <dgm:cxn modelId="{5F82EA74-934A-455C-AA52-F24C9BF30165}" type="presParOf" srcId="{B22C0929-1FB1-C948-9442-5A84556E5095}" destId="{BE504078-7704-ED49-AB22-F8BB60807E9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22632-70F5-434D-BDFB-CE5DB78C2474}">
      <dsp:nvSpPr>
        <dsp:cNvPr id="0" name=""/>
        <dsp:cNvSpPr/>
      </dsp:nvSpPr>
      <dsp:spPr>
        <a:xfrm>
          <a:off x="551005" y="28279"/>
          <a:ext cx="1357411" cy="1357411"/>
        </a:xfrm>
        <a:prstGeom prst="ellipse">
          <a:avLst/>
        </a:prstGeom>
        <a:solidFill>
          <a:srgbClr val="0C298B">
            <a:alpha val="50000"/>
          </a:srgb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kern="1200" dirty="0" smtClean="0">
              <a:solidFill>
                <a:schemeClr val="bg1"/>
              </a:solidFill>
            </a:rPr>
            <a:t>CLOUD</a:t>
          </a:r>
          <a:endParaRPr lang="en-US" sz="2700" kern="1200" dirty="0">
            <a:solidFill>
              <a:schemeClr val="bg1"/>
            </a:solidFill>
          </a:endParaRPr>
        </a:p>
      </dsp:txBody>
      <dsp:txXfrm>
        <a:off x="731993" y="265826"/>
        <a:ext cx="995434" cy="610835"/>
      </dsp:txXfrm>
    </dsp:sp>
    <dsp:sp modelId="{BC2DBED2-6805-DD48-A821-F20C465EA29E}">
      <dsp:nvSpPr>
        <dsp:cNvPr id="0" name=""/>
        <dsp:cNvSpPr/>
      </dsp:nvSpPr>
      <dsp:spPr>
        <a:xfrm>
          <a:off x="1040804" y="876661"/>
          <a:ext cx="1357411" cy="1357411"/>
        </a:xfrm>
        <a:prstGeom prst="ellipse">
          <a:avLst/>
        </a:prstGeom>
        <a:solidFill>
          <a:srgbClr val="0C298B">
            <a:alpha val="50000"/>
          </a:srgb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kern="1200" dirty="0" smtClean="0">
              <a:solidFill>
                <a:schemeClr val="bg1"/>
              </a:solidFill>
            </a:rPr>
            <a:t>NFV</a:t>
          </a:r>
          <a:endParaRPr lang="en-US" sz="2700" kern="1200" dirty="0">
            <a:solidFill>
              <a:schemeClr val="bg1"/>
            </a:solidFill>
          </a:endParaRPr>
        </a:p>
      </dsp:txBody>
      <dsp:txXfrm>
        <a:off x="1455946" y="1227325"/>
        <a:ext cx="814446" cy="746576"/>
      </dsp:txXfrm>
    </dsp:sp>
    <dsp:sp modelId="{AC336F3E-3E93-0242-BDA5-0005A837D390}">
      <dsp:nvSpPr>
        <dsp:cNvPr id="0" name=""/>
        <dsp:cNvSpPr/>
      </dsp:nvSpPr>
      <dsp:spPr>
        <a:xfrm>
          <a:off x="61206" y="876661"/>
          <a:ext cx="1357411" cy="1357411"/>
        </a:xfrm>
        <a:prstGeom prst="ellipse">
          <a:avLst/>
        </a:prstGeom>
        <a:solidFill>
          <a:srgbClr val="0C298B">
            <a:alpha val="50000"/>
          </a:srgbClr>
        </a:solidFill>
        <a:ln>
          <a:noFill/>
        </a:ln>
        <a:effectLst/>
        <a:sp3d prstMaterial="plastic">
          <a:bevelT w="50800" h="50800"/>
          <a:bevelB w="50800" h="50800"/>
        </a:sp3d>
      </dsp:spPr>
      <dsp:style>
        <a:lnRef idx="0">
          <a:scrgbClr r="0" g="0" b="0"/>
        </a:lnRef>
        <a:fillRef idx="1">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1200150" rtl="0">
            <a:lnSpc>
              <a:spcPct val="90000"/>
            </a:lnSpc>
            <a:spcBef>
              <a:spcPct val="0"/>
            </a:spcBef>
            <a:spcAft>
              <a:spcPct val="35000"/>
            </a:spcAft>
          </a:pPr>
          <a:r>
            <a:rPr lang="en-US" sz="2700" kern="1200" dirty="0" smtClean="0">
              <a:solidFill>
                <a:schemeClr val="bg1"/>
              </a:solidFill>
            </a:rPr>
            <a:t>SDN</a:t>
          </a:r>
          <a:endParaRPr lang="en-US" sz="2700" kern="1200" dirty="0">
            <a:solidFill>
              <a:schemeClr val="bg1"/>
            </a:solidFill>
          </a:endParaRPr>
        </a:p>
      </dsp:txBody>
      <dsp:txXfrm>
        <a:off x="189029" y="1227325"/>
        <a:ext cx="814446" cy="74657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0.2122</cdr:x>
      <cdr:y>0.66761</cdr:y>
    </cdr:from>
    <cdr:to>
      <cdr:x>0.27465</cdr:x>
      <cdr:y>0.75899</cdr:y>
    </cdr:to>
    <cdr:sp macro="" textlink="">
      <cdr:nvSpPr>
        <cdr:cNvPr id="2" name="TextBox 8"/>
        <cdr:cNvSpPr txBox="1"/>
      </cdr:nvSpPr>
      <cdr:spPr>
        <a:xfrm xmlns:a="http://schemas.openxmlformats.org/drawingml/2006/main">
          <a:off x="1161360" y="2023634"/>
          <a:ext cx="341780" cy="276988"/>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r>
            <a:rPr lang="en-US" sz="900" b="1" dirty="0">
              <a:solidFill>
                <a:schemeClr val="bg1"/>
              </a:solidFill>
              <a:ea typeface="Geneva" charset="0"/>
              <a:cs typeface="Geneva" charset="0"/>
            </a:rPr>
            <a:t>37</a:t>
          </a:r>
        </a:p>
        <a:p xmlns:a="http://schemas.openxmlformats.org/drawingml/2006/main">
          <a:pPr algn="ctr" eaLnBrk="1" hangingPunct="1"/>
          <a:r>
            <a:rPr lang="en-US" sz="900" b="1" dirty="0" err="1">
              <a:solidFill>
                <a:schemeClr val="bg1"/>
              </a:solidFill>
              <a:ea typeface="Geneva" charset="0"/>
              <a:cs typeface="Geneva" charset="0"/>
            </a:rPr>
            <a:t>Gbps</a:t>
          </a:r>
          <a:endParaRPr lang="en-US" sz="900" b="1" dirty="0">
            <a:solidFill>
              <a:schemeClr val="bg1"/>
            </a:solidFill>
            <a:ea typeface="Geneva" charset="0"/>
            <a:cs typeface="Geneva" charset="0"/>
          </a:endParaRPr>
        </a:p>
      </cdr:txBody>
    </cdr:sp>
  </cdr:relSizeAnchor>
  <cdr:relSizeAnchor xmlns:cdr="http://schemas.openxmlformats.org/drawingml/2006/chartDrawing">
    <cdr:from>
      <cdr:x>0.35426</cdr:x>
      <cdr:y>0.63576</cdr:y>
    </cdr:from>
    <cdr:to>
      <cdr:x>0.40552</cdr:x>
      <cdr:y>0.72715</cdr:y>
    </cdr:to>
    <cdr:sp macro="" textlink="">
      <cdr:nvSpPr>
        <cdr:cNvPr id="4" name="TextBox 9"/>
        <cdr:cNvSpPr txBox="1"/>
      </cdr:nvSpPr>
      <cdr:spPr>
        <a:xfrm xmlns:a="http://schemas.openxmlformats.org/drawingml/2006/main">
          <a:off x="1938863" y="1927097"/>
          <a:ext cx="280526"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r>
            <a:rPr lang="en-US" sz="900" b="1" dirty="0" smtClean="0">
              <a:solidFill>
                <a:schemeClr val="bg1"/>
              </a:solidFill>
              <a:ea typeface="Geneva" charset="0"/>
              <a:cs typeface="Geneva" charset="0"/>
            </a:rPr>
            <a:t>53.8</a:t>
          </a:r>
          <a:endParaRPr lang="en-US" sz="900" b="1" dirty="0">
            <a:solidFill>
              <a:schemeClr val="bg1"/>
            </a:solidFill>
            <a:ea typeface="Geneva" charset="0"/>
            <a:cs typeface="Geneva" charset="0"/>
          </a:endParaRPr>
        </a:p>
        <a:p xmlns:a="http://schemas.openxmlformats.org/drawingml/2006/main">
          <a:pPr algn="ctr" eaLnBrk="1" hangingPunct="1"/>
          <a:r>
            <a:rPr lang="en-US" sz="900" b="1" dirty="0" err="1">
              <a:solidFill>
                <a:schemeClr val="bg1"/>
              </a:solidFill>
              <a:ea typeface="Geneva" charset="0"/>
              <a:cs typeface="Geneva" charset="0"/>
            </a:rPr>
            <a:t>Gbps</a:t>
          </a:r>
          <a:endParaRPr lang="en-US" sz="900" b="1" dirty="0">
            <a:solidFill>
              <a:schemeClr val="bg1"/>
            </a:solidFill>
            <a:ea typeface="Geneva" charset="0"/>
            <a:cs typeface="Geneva" charset="0"/>
          </a:endParaRPr>
        </a:p>
      </cdr:txBody>
    </cdr:sp>
  </cdr:relSizeAnchor>
  <cdr:relSizeAnchor xmlns:cdr="http://schemas.openxmlformats.org/drawingml/2006/chartDrawing">
    <cdr:from>
      <cdr:x>0.48988</cdr:x>
      <cdr:y>0.54875</cdr:y>
    </cdr:from>
    <cdr:to>
      <cdr:x>0.54553</cdr:x>
      <cdr:y>0.64013</cdr:y>
    </cdr:to>
    <cdr:sp macro="" textlink="">
      <cdr:nvSpPr>
        <cdr:cNvPr id="5" name="TextBox 10"/>
        <cdr:cNvSpPr txBox="1"/>
      </cdr:nvSpPr>
      <cdr:spPr>
        <a:xfrm xmlns:a="http://schemas.openxmlformats.org/drawingml/2006/main">
          <a:off x="2681088" y="1663345"/>
          <a:ext cx="304572" cy="276999"/>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eaLnBrk="1" hangingPunct="1"/>
          <a:r>
            <a:rPr lang="en-US" sz="900" b="1" dirty="0">
              <a:solidFill>
                <a:schemeClr val="bg1"/>
              </a:solidFill>
              <a:ea typeface="Geneva" charset="0"/>
              <a:cs typeface="Geneva" charset="0"/>
            </a:rPr>
            <a:t>110.8</a:t>
          </a:r>
        </a:p>
        <a:p xmlns:a="http://schemas.openxmlformats.org/drawingml/2006/main">
          <a:pPr algn="ctr" eaLnBrk="1" hangingPunct="1"/>
          <a:r>
            <a:rPr lang="en-US" sz="900" b="1" dirty="0" err="1">
              <a:solidFill>
                <a:schemeClr val="bg1"/>
              </a:solidFill>
              <a:ea typeface="Geneva" charset="0"/>
              <a:cs typeface="Geneva" charset="0"/>
            </a:rPr>
            <a:t>Gbps</a:t>
          </a:r>
          <a:endParaRPr lang="en-US" sz="900" b="1" dirty="0">
            <a:solidFill>
              <a:schemeClr val="bg1"/>
            </a:solidFill>
            <a:ea typeface="Geneva" charset="0"/>
            <a:cs typeface="Geneva"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Intel Clear"/>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CFD7B2-88A6-E34E-8EF8-CB0C7BA47ADD}" type="datetimeFigureOut">
              <a:rPr lang="en-US" smtClean="0">
                <a:latin typeface="Intel Clear"/>
              </a:rPr>
              <a:pPr/>
              <a:t>6/20/2016</a:t>
            </a:fld>
            <a:endParaRPr lang="en-US" dirty="0">
              <a:latin typeface="Intel Clear"/>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Intel Cle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6CFA4E-18EB-6D49-8DE2-7A74038C2C1C}" type="slidenum">
              <a:rPr lang="en-US" smtClean="0">
                <a:latin typeface="Intel Clear"/>
              </a:rPr>
              <a:pPr/>
              <a:t>‹#›</a:t>
            </a:fld>
            <a:endParaRPr lang="en-US" dirty="0">
              <a:latin typeface="Intel Clear"/>
            </a:endParaRPr>
          </a:p>
        </p:txBody>
      </p:sp>
    </p:spTree>
    <p:extLst>
      <p:ext uri="{BB962C8B-B14F-4D97-AF65-F5344CB8AC3E}">
        <p14:creationId xmlns:p14="http://schemas.microsoft.com/office/powerpoint/2010/main" val="9129941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Intel Clear"/>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Intel Clear"/>
              </a:defRPr>
            </a:lvl1pPr>
          </a:lstStyle>
          <a:p>
            <a:fld id="{ED7FC5FE-6F0D-D34A-8EE6-C95B4F5F4DC8}" type="datetimeFigureOut">
              <a:rPr lang="en-US" smtClean="0"/>
              <a:pPr/>
              <a:t>6/20/2016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Intel Clear"/>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Intel Clear"/>
              </a:defRPr>
            </a:lvl1pPr>
          </a:lstStyle>
          <a:p>
            <a:fld id="{D61C8689-8455-3546-ADF9-3B7273760F66}" type="slidenum">
              <a:rPr lang="en-US" smtClean="0"/>
              <a:pPr/>
              <a:t>‹#›</a:t>
            </a:fld>
            <a:endParaRPr lang="en-US" dirty="0"/>
          </a:p>
        </p:txBody>
      </p:sp>
    </p:spTree>
    <p:extLst>
      <p:ext uri="{BB962C8B-B14F-4D97-AF65-F5344CB8AC3E}">
        <p14:creationId xmlns:p14="http://schemas.microsoft.com/office/powerpoint/2010/main" val="260842922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Intel Clear"/>
        <a:ea typeface="+mn-ea"/>
        <a:cs typeface="+mn-cs"/>
      </a:defRPr>
    </a:lvl1pPr>
    <a:lvl2pPr marL="457200" algn="l" defTabSz="457200" rtl="0" eaLnBrk="1" latinLnBrk="0" hangingPunct="1">
      <a:defRPr sz="1200" kern="1200">
        <a:solidFill>
          <a:schemeClr val="tx1"/>
        </a:solidFill>
        <a:latin typeface="Intel Clear"/>
        <a:ea typeface="+mn-ea"/>
        <a:cs typeface="+mn-cs"/>
      </a:defRPr>
    </a:lvl2pPr>
    <a:lvl3pPr marL="914400" algn="l" defTabSz="457200" rtl="0" eaLnBrk="1" latinLnBrk="0" hangingPunct="1">
      <a:defRPr sz="1200" kern="1200">
        <a:solidFill>
          <a:schemeClr val="tx1"/>
        </a:solidFill>
        <a:latin typeface="Intel Clear"/>
        <a:ea typeface="+mn-ea"/>
        <a:cs typeface="+mn-cs"/>
      </a:defRPr>
    </a:lvl3pPr>
    <a:lvl4pPr marL="1371600" algn="l" defTabSz="457200" rtl="0" eaLnBrk="1" latinLnBrk="0" hangingPunct="1">
      <a:defRPr sz="1200" kern="1200">
        <a:solidFill>
          <a:schemeClr val="tx1"/>
        </a:solidFill>
        <a:latin typeface="Intel Clear"/>
        <a:ea typeface="+mn-ea"/>
        <a:cs typeface="+mn-cs"/>
      </a:defRPr>
    </a:lvl4pPr>
    <a:lvl5pPr marL="1828800" algn="l" defTabSz="457200" rtl="0" eaLnBrk="1" latinLnBrk="0" hangingPunct="1">
      <a:defRPr sz="1200" kern="1200">
        <a:solidFill>
          <a:schemeClr val="tx1"/>
        </a:solidFill>
        <a:latin typeface="Intel Cle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C8689-8455-3546-ADF9-3B7273760F66}" type="slidenum">
              <a:rPr lang="en-US" smtClean="0"/>
              <a:pPr/>
              <a:t>1</a:t>
            </a:fld>
            <a:endParaRPr lang="en-US" dirty="0"/>
          </a:p>
        </p:txBody>
      </p:sp>
    </p:spTree>
    <p:extLst>
      <p:ext uri="{BB962C8B-B14F-4D97-AF65-F5344CB8AC3E}">
        <p14:creationId xmlns:p14="http://schemas.microsoft.com/office/powerpoint/2010/main" val="142257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13</a:t>
            </a:fld>
            <a:endParaRPr lang="en-US" dirty="0"/>
          </a:p>
        </p:txBody>
      </p:sp>
    </p:spTree>
    <p:extLst>
      <p:ext uri="{BB962C8B-B14F-4D97-AF65-F5344CB8AC3E}">
        <p14:creationId xmlns:p14="http://schemas.microsoft.com/office/powerpoint/2010/main" val="2044349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14</a:t>
            </a:fld>
            <a:endParaRPr lang="en-US" dirty="0"/>
          </a:p>
        </p:txBody>
      </p:sp>
    </p:spTree>
    <p:extLst>
      <p:ext uri="{BB962C8B-B14F-4D97-AF65-F5344CB8AC3E}">
        <p14:creationId xmlns:p14="http://schemas.microsoft.com/office/powerpoint/2010/main" val="4242331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15</a:t>
            </a:fld>
            <a:endParaRPr lang="en-US" dirty="0"/>
          </a:p>
        </p:txBody>
      </p:sp>
    </p:spTree>
    <p:extLst>
      <p:ext uri="{BB962C8B-B14F-4D97-AF65-F5344CB8AC3E}">
        <p14:creationId xmlns:p14="http://schemas.microsoft.com/office/powerpoint/2010/main" val="3578017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16</a:t>
            </a:fld>
            <a:endParaRPr lang="en-US" dirty="0"/>
          </a:p>
        </p:txBody>
      </p:sp>
    </p:spTree>
    <p:extLst>
      <p:ext uri="{BB962C8B-B14F-4D97-AF65-F5344CB8AC3E}">
        <p14:creationId xmlns:p14="http://schemas.microsoft.com/office/powerpoint/2010/main" val="2012398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71DC3E-9B58-4178-99D0-EDD655FFF52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50971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input</a:t>
            </a:r>
            <a:r>
              <a:rPr lang="en-US" baseline="0" dirty="0" smtClean="0"/>
              <a:t> </a:t>
            </a:r>
            <a:r>
              <a:rPr lang="en-US" dirty="0" smtClean="0"/>
              <a:t>checks</a:t>
            </a:r>
            <a:r>
              <a:rPr lang="en-US" baseline="0" dirty="0" smtClean="0"/>
              <a:t> included by VPP include mandatory networking checks.</a:t>
            </a:r>
          </a:p>
          <a:p>
            <a:r>
              <a:rPr lang="en-US" baseline="0" dirty="0" smtClean="0"/>
              <a:t>Some solutions today either don</a:t>
            </a:r>
            <a:r>
              <a:rPr lang="uk-UA" baseline="0" dirty="0" smtClean="0"/>
              <a:t>’</a:t>
            </a:r>
            <a:r>
              <a:rPr lang="en-US" baseline="0" dirty="0" smtClean="0"/>
              <a:t>t perform these or don’t have them leading to questionable performance numbers</a:t>
            </a:r>
            <a:endParaRPr lang="en-US" dirty="0"/>
          </a:p>
        </p:txBody>
      </p:sp>
      <p:sp>
        <p:nvSpPr>
          <p:cNvPr id="4" name="Slide Number Placeholder 3"/>
          <p:cNvSpPr>
            <a:spLocks noGrp="1"/>
          </p:cNvSpPr>
          <p:nvPr>
            <p:ph type="sldNum" sz="quarter" idx="10"/>
          </p:nvPr>
        </p:nvSpPr>
        <p:spPr/>
        <p:txBody>
          <a:bodyPr/>
          <a:lstStyle/>
          <a:p>
            <a:fld id="{1A081A85-90BE-2B4B-8A67-5F046D505A9C}"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03113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2045858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FCB79-2C0C-F84D-A224-30C295992FC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728584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2</a:t>
            </a:fld>
            <a:endParaRPr lang="en-US" dirty="0"/>
          </a:p>
        </p:txBody>
      </p:sp>
    </p:spTree>
    <p:extLst>
      <p:ext uri="{BB962C8B-B14F-4D97-AF65-F5344CB8AC3E}">
        <p14:creationId xmlns:p14="http://schemas.microsoft.com/office/powerpoint/2010/main" val="3596488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4</a:t>
            </a:fld>
            <a:endParaRPr lang="en-US" dirty="0"/>
          </a:p>
        </p:txBody>
      </p:sp>
    </p:spTree>
    <p:extLst>
      <p:ext uri="{BB962C8B-B14F-4D97-AF65-F5344CB8AC3E}">
        <p14:creationId xmlns:p14="http://schemas.microsoft.com/office/powerpoint/2010/main" val="262581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5</a:t>
            </a:fld>
            <a:endParaRPr lang="en-US" dirty="0"/>
          </a:p>
        </p:txBody>
      </p:sp>
    </p:spTree>
    <p:extLst>
      <p:ext uri="{BB962C8B-B14F-4D97-AF65-F5344CB8AC3E}">
        <p14:creationId xmlns:p14="http://schemas.microsoft.com/office/powerpoint/2010/main" val="2022051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6</a:t>
            </a:fld>
            <a:endParaRPr lang="en-US" dirty="0"/>
          </a:p>
        </p:txBody>
      </p:sp>
    </p:spTree>
    <p:extLst>
      <p:ext uri="{BB962C8B-B14F-4D97-AF65-F5344CB8AC3E}">
        <p14:creationId xmlns:p14="http://schemas.microsoft.com/office/powerpoint/2010/main" val="354221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9</a:t>
            </a:fld>
            <a:endParaRPr lang="en-US" dirty="0"/>
          </a:p>
        </p:txBody>
      </p:sp>
    </p:spTree>
    <p:extLst>
      <p:ext uri="{BB962C8B-B14F-4D97-AF65-F5344CB8AC3E}">
        <p14:creationId xmlns:p14="http://schemas.microsoft.com/office/powerpoint/2010/main" val="3004144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10</a:t>
            </a:fld>
            <a:endParaRPr lang="en-US" dirty="0"/>
          </a:p>
        </p:txBody>
      </p:sp>
    </p:spTree>
    <p:extLst>
      <p:ext uri="{BB962C8B-B14F-4D97-AF65-F5344CB8AC3E}">
        <p14:creationId xmlns:p14="http://schemas.microsoft.com/office/powerpoint/2010/main" val="2606260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11</a:t>
            </a:fld>
            <a:endParaRPr lang="en-US" dirty="0"/>
          </a:p>
        </p:txBody>
      </p:sp>
    </p:spTree>
    <p:extLst>
      <p:ext uri="{BB962C8B-B14F-4D97-AF65-F5344CB8AC3E}">
        <p14:creationId xmlns:p14="http://schemas.microsoft.com/office/powerpoint/2010/main" val="1681440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1C8689-8455-3546-ADF9-3B7273760F66}" type="slidenum">
              <a:rPr lang="en-US" smtClean="0"/>
              <a:pPr/>
              <a:t>12</a:t>
            </a:fld>
            <a:endParaRPr lang="en-US" dirty="0"/>
          </a:p>
        </p:txBody>
      </p:sp>
    </p:spTree>
    <p:extLst>
      <p:ext uri="{BB962C8B-B14F-4D97-AF65-F5344CB8AC3E}">
        <p14:creationId xmlns:p14="http://schemas.microsoft.com/office/powerpoint/2010/main" val="2645959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4689" y="2479426"/>
            <a:ext cx="8212887"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3" name="Subtitle 2"/>
          <p:cNvSpPr>
            <a:spLocks noGrp="1"/>
          </p:cNvSpPr>
          <p:nvPr>
            <p:ph type="subTitle" idx="1" hasCustomPrompt="1"/>
          </p:nvPr>
        </p:nvSpPr>
        <p:spPr>
          <a:xfrm>
            <a:off x="455615"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16pt Intel Clear Subhead, Date, Etc.</a:t>
            </a:r>
            <a:endParaRPr lang="en-US" dirty="0"/>
          </a:p>
        </p:txBody>
      </p:sp>
      <p:sp>
        <p:nvSpPr>
          <p:cNvPr id="8" name="Rectangle 7"/>
          <p:cNvSpPr/>
          <p:nvPr userDrawn="1"/>
        </p:nvSpPr>
        <p:spPr>
          <a:xfrm>
            <a:off x="454027" y="4915798"/>
            <a:ext cx="1277594" cy="92333"/>
          </a:xfrm>
          <a:prstGeom prst="rect">
            <a:avLst/>
          </a:prstGeom>
        </p:spPr>
        <p:txBody>
          <a:bodyPr wrap="none" lIns="0" tIns="0" rIns="0" bIns="0">
            <a:spAutoFit/>
          </a:bodyPr>
          <a:lstStyle/>
          <a:p>
            <a:pPr algn="l" rtl="0"/>
            <a:r>
              <a:rPr lang="en-US" sz="600" b="0" i="0" u="none" strike="noStrike" kern="1200" baseline="0" dirty="0" smtClean="0">
                <a:solidFill>
                  <a:schemeClr val="bg1"/>
                </a:solidFill>
                <a:latin typeface="+mn-lt"/>
                <a:ea typeface="+mn-ea"/>
                <a:cs typeface="Intel Clear"/>
              </a:rPr>
              <a:t>Intel Confidential – Internal Use Only</a:t>
            </a: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451800"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Right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4678364" y="5"/>
            <a:ext cx="4465637" cy="4768849"/>
          </a:xfrm>
          <a:solidFill>
            <a:schemeClr val="bg2">
              <a:lumMod val="60000"/>
              <a:lumOff val="40000"/>
            </a:schemeClr>
          </a:solidFill>
        </p:spPr>
        <p:txBody>
          <a:bodyPr/>
          <a:lstStyle>
            <a:lvl1pPr>
              <a:defRPr baseline="0"/>
            </a:lvl1pPr>
          </a:lstStyle>
          <a:p>
            <a:r>
              <a:rPr lang="en-US" dirty="0" smtClean="0"/>
              <a:t>Insert photo here. Drag picture to placeholder or click icon to add.</a:t>
            </a:r>
            <a:endParaRPr lang="en-US" dirty="0"/>
          </a:p>
        </p:txBody>
      </p:sp>
      <p:sp>
        <p:nvSpPr>
          <p:cNvPr id="2" name="Title 1"/>
          <p:cNvSpPr>
            <a:spLocks noGrp="1"/>
          </p:cNvSpPr>
          <p:nvPr>
            <p:ph type="title" hasCustomPrompt="1"/>
          </p:nvPr>
        </p:nvSpPr>
        <p:spPr>
          <a:xfrm>
            <a:off x="455613" y="308848"/>
            <a:ext cx="4006851" cy="868680"/>
          </a:xfrm>
        </p:spPr>
        <p:txBody>
          <a:bodyPr>
            <a:noAutofit/>
          </a:bodyPr>
          <a:lstStyle>
            <a:lvl1pPr>
              <a:defRPr sz="2800" b="0" i="0" baseline="0">
                <a:latin typeface="Intel Clear"/>
                <a:cs typeface="Intel Clear"/>
              </a:defRPr>
            </a:lvl1pPr>
          </a:lstStyle>
          <a:p>
            <a:r>
              <a:rPr lang="en-US" dirty="0" smtClean="0"/>
              <a:t>28pt Intel Clear Headline</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7" name="Content Placeholder 2"/>
          <p:cNvSpPr>
            <a:spLocks noGrp="1"/>
          </p:cNvSpPr>
          <p:nvPr>
            <p:ph sz="half" idx="1" hasCustomPrompt="1"/>
          </p:nvPr>
        </p:nvSpPr>
        <p:spPr>
          <a:xfrm>
            <a:off x="455613" y="1325244"/>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Tree>
    <p:extLst>
      <p:ext uri="{BB962C8B-B14F-4D97-AF65-F5344CB8AC3E}">
        <p14:creationId xmlns:p14="http://schemas.microsoft.com/office/powerpoint/2010/main" val="29004219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 Section Brea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rgbClr val="003C7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white section break</a:t>
            </a:r>
            <a:endParaRPr lang="en-US" dirty="0"/>
          </a:p>
        </p:txBody>
      </p:sp>
      <p:sp>
        <p:nvSpPr>
          <p:cNvPr id="3" name="Text Placeholder 2"/>
          <p:cNvSpPr>
            <a:spLocks noGrp="1"/>
          </p:cNvSpPr>
          <p:nvPr>
            <p:ph type="body" idx="1" hasCustomPrompt="1"/>
          </p:nvPr>
        </p:nvSpPr>
        <p:spPr>
          <a:xfrm>
            <a:off x="455613" y="3241150"/>
            <a:ext cx="7772400" cy="1125140"/>
          </a:xfrm>
        </p:spPr>
        <p:txBody>
          <a:bodyPr anchor="t" anchorCtr="0">
            <a:noAutofit/>
          </a:bodyPr>
          <a:lstStyle>
            <a:lvl1pPr marL="0" indent="0">
              <a:buNone/>
              <a:defRPr sz="1600" b="0" baseline="0">
                <a:solidFill>
                  <a:schemeClr val="accent2"/>
                </a:solidFill>
                <a:latin typeface="+mn-lt"/>
                <a:cs typeface="Intel Clear" panose="020B0604020203020204"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r>
              <a:rPr lang="en-US" dirty="0" smtClean="0"/>
              <a:t>16pt Intel Clear Subhead</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2403727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Blue Section Break">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5613" y="2108062"/>
            <a:ext cx="7772400" cy="1021556"/>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a:t>
            </a:r>
            <a:br>
              <a:rPr lang="en-US" dirty="0" smtClean="0"/>
            </a:br>
            <a:r>
              <a:rPr lang="en-US" dirty="0" smtClean="0"/>
              <a:t>blue section break</a:t>
            </a:r>
            <a:endParaRPr lang="en-US" dirty="0"/>
          </a:p>
        </p:txBody>
      </p:sp>
      <p:sp>
        <p:nvSpPr>
          <p:cNvPr id="3" name="Text Placeholder 2"/>
          <p:cNvSpPr>
            <a:spLocks noGrp="1"/>
          </p:cNvSpPr>
          <p:nvPr userDrawn="1">
            <p:ph type="body" idx="1" hasCustomPrompt="1"/>
          </p:nvPr>
        </p:nvSpPr>
        <p:spPr>
          <a:xfrm>
            <a:off x="455613" y="3241150"/>
            <a:ext cx="7772400" cy="1125140"/>
          </a:xfrm>
        </p:spPr>
        <p:txBody>
          <a:bodyPr anchor="t" anchorCtr="0">
            <a:noAutofit/>
          </a:bodyPr>
          <a:lstStyle>
            <a:lvl1pPr marL="0" indent="0">
              <a:buNone/>
              <a:defRPr sz="1600" b="0" i="0" baseline="0">
                <a:solidFill>
                  <a:srgbClr val="F3D54E"/>
                </a:solidFill>
                <a:latin typeface="Intel Clear"/>
                <a:cs typeface="Intel Clear"/>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r>
              <a:rPr lang="en-US" dirty="0" smtClean="0"/>
              <a:t>16pt Intel Clear Subhead</a:t>
            </a:r>
            <a:endParaRPr lang="en-US" dirty="0"/>
          </a:p>
        </p:txBody>
      </p:sp>
      <p:sp>
        <p:nvSpPr>
          <p:cNvPr id="6" name="Rectangle 5"/>
          <p:cNvSpPr/>
          <p:nvPr userDrawn="1"/>
        </p:nvSpPr>
        <p:spPr>
          <a:xfrm>
            <a:off x="454027" y="4915798"/>
            <a:ext cx="1277594" cy="92333"/>
          </a:xfrm>
          <a:prstGeom prst="rect">
            <a:avLst/>
          </a:prstGeom>
        </p:spPr>
        <p:txBody>
          <a:bodyPr wrap="none" lIns="0" tIns="0" rIns="0" bIns="0">
            <a:spAutoFit/>
          </a:bodyPr>
          <a:lstStyle/>
          <a:p>
            <a:pPr algn="l" rtl="0"/>
            <a:r>
              <a:rPr lang="en-US" sz="600" b="0" i="0" u="none" strike="noStrike" kern="1200" baseline="0" dirty="0" smtClean="0">
                <a:solidFill>
                  <a:schemeClr val="bg1"/>
                </a:solidFill>
                <a:latin typeface="+mn-lt"/>
                <a:ea typeface="+mn-ea"/>
                <a:cs typeface="Intel Clear"/>
              </a:rPr>
              <a:t>Intel Confidential – Internal Use Only</a:t>
            </a:r>
          </a:p>
        </p:txBody>
      </p:sp>
    </p:spTree>
    <p:extLst>
      <p:ext uri="{BB962C8B-B14F-4D97-AF65-F5344CB8AC3E}">
        <p14:creationId xmlns:p14="http://schemas.microsoft.com/office/powerpoint/2010/main" val="11101123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5613" y="2234882"/>
            <a:ext cx="7772400" cy="1125140"/>
          </a:xfrm>
        </p:spPr>
        <p:txBody>
          <a:bodyPr anchor="t" anchorCtr="0">
            <a:noAutofit/>
          </a:bodyPr>
          <a:lstStyle>
            <a:lvl1pPr marL="0" indent="0">
              <a:buNone/>
              <a:defRPr sz="4000" b="0" baseline="0">
                <a:solidFill>
                  <a:schemeClr val="accent2"/>
                </a:solidFill>
                <a:latin typeface="Intel Clear"/>
                <a:ea typeface="Intel Clear"/>
                <a:cs typeface="Intel Clear"/>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r>
              <a:rPr lang="en-US" dirty="0" smtClean="0"/>
              <a:t>40pt Intel Clear Light Body.</a:t>
            </a:r>
            <a:br>
              <a:rPr lang="en-US" dirty="0" smtClean="0"/>
            </a:br>
            <a:r>
              <a:rPr lang="en-US" dirty="0" smtClean="0"/>
              <a:t>For content that is not a section, but has a big idea in text only.</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E2556C5-CE8C-6547-B838-EA80C61A4AF7}" type="slidenum">
              <a:rPr lang="en-US" smtClean="0"/>
              <a:pPr/>
              <a:t>‹#›</a:t>
            </a:fld>
            <a:endParaRPr lang="en-US" dirty="0"/>
          </a:p>
        </p:txBody>
      </p:sp>
      <p:sp>
        <p:nvSpPr>
          <p:cNvPr id="7" name="Title 1"/>
          <p:cNvSpPr>
            <a:spLocks noGrp="1"/>
          </p:cNvSpPr>
          <p:nvPr>
            <p:ph type="title" hasCustomPrompt="1"/>
          </p:nvPr>
        </p:nvSpPr>
        <p:spPr>
          <a:xfrm>
            <a:off x="455613" y="1101794"/>
            <a:ext cx="7772400" cy="1021556"/>
          </a:xfrm>
        </p:spPr>
        <p:txBody>
          <a:bodyPr anchor="b" anchorCtr="0">
            <a:noAutofit/>
          </a:bodyPr>
          <a:lstStyle>
            <a:lvl1pPr algn="l">
              <a:lnSpc>
                <a:spcPct val="80000"/>
              </a:lnSpc>
              <a:defRPr sz="4000" b="0" cap="none" spc="0" baseline="0">
                <a:solidFill>
                  <a:srgbClr val="003C71"/>
                </a:solidFill>
                <a:latin typeface="Intel Clear" panose="020B0604020203020204" pitchFamily="34" charset="0"/>
                <a:ea typeface="Intel Clear" panose="020B0604020203020204" pitchFamily="34" charset="0"/>
                <a:cs typeface="Intel Clear" panose="020B0604020203020204" pitchFamily="34" charset="0"/>
              </a:defRPr>
            </a:lvl1pPr>
          </a:lstStyle>
          <a:p>
            <a:r>
              <a:rPr lang="en-US" dirty="0" smtClean="0"/>
              <a:t>40pt Intel Clear Heading</a:t>
            </a:r>
            <a:endParaRPr lang="en-US" dirty="0"/>
          </a:p>
        </p:txBody>
      </p:sp>
    </p:spTree>
    <p:extLst>
      <p:ext uri="{BB962C8B-B14F-4D97-AF65-F5344CB8AC3E}">
        <p14:creationId xmlns:p14="http://schemas.microsoft.com/office/powerpoint/2010/main" val="400125629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ue Section Break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5613" y="2260088"/>
            <a:ext cx="7772400" cy="1021556"/>
          </a:xfrm>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54pt Intel Clear Pro blue section</a:t>
            </a:r>
            <a:endParaRPr lang="en-US" dirty="0"/>
          </a:p>
        </p:txBody>
      </p:sp>
      <p:sp>
        <p:nvSpPr>
          <p:cNvPr id="3" name="Text Placeholder 2"/>
          <p:cNvSpPr>
            <a:spLocks noGrp="1"/>
          </p:cNvSpPr>
          <p:nvPr>
            <p:ph type="body" idx="1" hasCustomPrompt="1"/>
          </p:nvPr>
        </p:nvSpPr>
        <p:spPr>
          <a:xfrm>
            <a:off x="455613" y="3348787"/>
            <a:ext cx="7772400" cy="1125140"/>
          </a:xfrm>
        </p:spPr>
        <p:txBody>
          <a:bodyPr anchor="t" anchorCtr="0">
            <a:noAutofit/>
          </a:bodyPr>
          <a:lstStyle>
            <a:lvl1pPr marL="0" indent="0">
              <a:buNone/>
              <a:defRPr sz="1600" b="0" baseline="0">
                <a:solidFill>
                  <a:srgbClr val="F3D54E"/>
                </a:solidFill>
                <a:latin typeface="+mn-lt"/>
                <a:cs typeface="Intel Clear" panose="020B0604020203020204" pitchFamily="34" charset="0"/>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r>
              <a:rPr lang="en-US" dirty="0" smtClean="0"/>
              <a:t>16pt Intel Clear Subhead</a:t>
            </a:r>
            <a:endParaRPr lang="en-US" dirty="0"/>
          </a:p>
        </p:txBody>
      </p:sp>
      <p:sp>
        <p:nvSpPr>
          <p:cNvPr id="5" name="Picture Placeholder 4"/>
          <p:cNvSpPr>
            <a:spLocks noGrp="1"/>
          </p:cNvSpPr>
          <p:nvPr>
            <p:ph type="pic" sz="quarter" idx="13" hasCustomPrompt="1"/>
          </p:nvPr>
        </p:nvSpPr>
        <p:spPr>
          <a:xfrm>
            <a:off x="0" y="5"/>
            <a:ext cx="9144000" cy="2574131"/>
          </a:xfrm>
          <a:solidFill>
            <a:schemeClr val="bg2">
              <a:lumMod val="60000"/>
              <a:lumOff val="40000"/>
            </a:schemeClr>
          </a:solidFill>
        </p:spPr>
        <p:txBody>
          <a:bodyPr/>
          <a:lstStyle>
            <a:lvl1pPr>
              <a:defRPr baseline="0">
                <a:solidFill>
                  <a:srgbClr val="0071C5"/>
                </a:solidFill>
              </a:defRPr>
            </a:lvl1pPr>
          </a:lstStyle>
          <a:p>
            <a:r>
              <a:rPr lang="en-US" dirty="0" smtClean="0"/>
              <a:t>Insert photo here. Drag picture to placeholder or click icon to add.</a:t>
            </a:r>
            <a:endParaRPr lang="en-US" dirty="0"/>
          </a:p>
        </p:txBody>
      </p:sp>
      <p:sp>
        <p:nvSpPr>
          <p:cNvPr id="6" name="Rectangle 5"/>
          <p:cNvSpPr/>
          <p:nvPr userDrawn="1"/>
        </p:nvSpPr>
        <p:spPr>
          <a:xfrm>
            <a:off x="454027" y="4915798"/>
            <a:ext cx="1277594" cy="92333"/>
          </a:xfrm>
          <a:prstGeom prst="rect">
            <a:avLst/>
          </a:prstGeom>
        </p:spPr>
        <p:txBody>
          <a:bodyPr wrap="none" lIns="0" tIns="0" rIns="0" bIns="0">
            <a:spAutoFit/>
          </a:bodyPr>
          <a:lstStyle/>
          <a:p>
            <a:pPr algn="l" rtl="0"/>
            <a:r>
              <a:rPr lang="en-US" sz="600" b="0" i="0" u="none" strike="noStrike" kern="1200" baseline="0" dirty="0" smtClean="0">
                <a:solidFill>
                  <a:schemeClr val="bg1"/>
                </a:solidFill>
                <a:latin typeface="+mn-lt"/>
                <a:ea typeface="+mn-ea"/>
                <a:cs typeface="Intel Clear"/>
              </a:rPr>
              <a:t>Intel Confidential – Internal Use Only</a:t>
            </a:r>
          </a:p>
        </p:txBody>
      </p:sp>
    </p:spTree>
    <p:extLst>
      <p:ext uri="{BB962C8B-B14F-4D97-AF65-F5344CB8AC3E}">
        <p14:creationId xmlns:p14="http://schemas.microsoft.com/office/powerpoint/2010/main" val="38437621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E2556C5-CE8C-6547-B838-EA80C61A4AF7}" type="slidenum">
              <a:rPr lang="en-US" smtClean="0"/>
              <a:pPr/>
              <a:t>‹#›</a:t>
            </a:fld>
            <a:endParaRPr lang="en-US" dirty="0"/>
          </a:p>
        </p:txBody>
      </p:sp>
      <p:sp>
        <p:nvSpPr>
          <p:cNvPr id="6"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137169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2556C5-CE8C-6547-B838-EA80C61A4AF7}" type="slidenum">
              <a:rPr lang="en-US" smtClean="0"/>
              <a:pPr/>
              <a:t>‹#›</a:t>
            </a:fld>
            <a:endParaRPr lang="en-US" dirty="0"/>
          </a:p>
        </p:txBody>
      </p:sp>
    </p:spTree>
    <p:extLst>
      <p:ext uri="{BB962C8B-B14F-4D97-AF65-F5344CB8AC3E}">
        <p14:creationId xmlns:p14="http://schemas.microsoft.com/office/powerpoint/2010/main" val="332896167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psf\Home\Desktop\Intel.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433" y="1875130"/>
            <a:ext cx="2108795" cy="138988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userDrawn="1"/>
        </p:nvSpPr>
        <p:spPr>
          <a:xfrm>
            <a:off x="454027" y="4915798"/>
            <a:ext cx="1277594" cy="92333"/>
          </a:xfrm>
          <a:prstGeom prst="rect">
            <a:avLst/>
          </a:prstGeom>
        </p:spPr>
        <p:txBody>
          <a:bodyPr wrap="none" lIns="0" tIns="0" rIns="0" bIns="0">
            <a:spAutoFit/>
          </a:bodyPr>
          <a:lstStyle/>
          <a:p>
            <a:pPr algn="l" rtl="0"/>
            <a:r>
              <a:rPr lang="en-US" sz="600" b="0" i="0" u="none" strike="noStrike" kern="1200" baseline="0" dirty="0" smtClean="0">
                <a:solidFill>
                  <a:schemeClr val="bg1"/>
                </a:solidFill>
                <a:latin typeface="+mn-lt"/>
                <a:ea typeface="+mn-ea"/>
                <a:cs typeface="Intel Clear"/>
              </a:rPr>
              <a:t>Intel Confidential – Internal Use Only</a:t>
            </a:r>
          </a:p>
        </p:txBody>
      </p:sp>
    </p:spTree>
    <p:extLst>
      <p:ext uri="{BB962C8B-B14F-4D97-AF65-F5344CB8AC3E}">
        <p14:creationId xmlns:p14="http://schemas.microsoft.com/office/powerpoint/2010/main" val="5570096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1_Back Cover Radial Gradi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int_experience_wht_rgb_30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3490234" y="1693330"/>
            <a:ext cx="2085380" cy="2113879"/>
          </a:xfrm>
          <a:prstGeom prst="rect">
            <a:avLst/>
          </a:prstGeom>
        </p:spPr>
      </p:pic>
    </p:spTree>
    <p:extLst>
      <p:ext uri="{BB962C8B-B14F-4D97-AF65-F5344CB8AC3E}">
        <p14:creationId xmlns:p14="http://schemas.microsoft.com/office/powerpoint/2010/main" val="147483180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solidFill>
            <a:srgbClr val="F732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
        <p:nvSpPr>
          <p:cNvPr id="2" name="Title 1"/>
          <p:cNvSpPr>
            <a:spLocks noGrp="1"/>
          </p:cNvSpPr>
          <p:nvPr>
            <p:ph type="ctrTitle" hasCustomPrompt="1"/>
          </p:nvPr>
        </p:nvSpPr>
        <p:spPr>
          <a:xfrm>
            <a:off x="4574097" y="1306988"/>
            <a:ext cx="4269997" cy="1790700"/>
          </a:xfrm>
        </p:spPr>
        <p:txBody>
          <a:bodyPr anchor="b"/>
          <a:lstStyle>
            <a:lvl1pPr algn="ctr">
              <a:defRPr sz="4500" b="1">
                <a:solidFill>
                  <a:schemeClr val="bg1"/>
                </a:solidFill>
              </a:defRPr>
            </a:lvl1pPr>
          </a:lstStyle>
          <a:p>
            <a:r>
              <a:rPr lang="en-US" dirty="0" smtClean="0"/>
              <a:t>Enter Talk Title</a:t>
            </a:r>
            <a:endParaRPr lang="en-US" dirty="0"/>
          </a:p>
        </p:txBody>
      </p:sp>
      <p:sp>
        <p:nvSpPr>
          <p:cNvPr id="3" name="Subtitle 2"/>
          <p:cNvSpPr>
            <a:spLocks noGrp="1"/>
          </p:cNvSpPr>
          <p:nvPr>
            <p:ph type="subTitle" idx="1" hasCustomPrompt="1"/>
          </p:nvPr>
        </p:nvSpPr>
        <p:spPr>
          <a:xfrm>
            <a:off x="4574097" y="3166744"/>
            <a:ext cx="4269997" cy="318509"/>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Speaker Name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BA944E7-E604-6144-B5DB-257B412DA638}" type="datetime1">
              <a:rPr lang="en-US" smtClean="0">
                <a:solidFill>
                  <a:srgbClr val="FFFFFF"/>
                </a:solidFill>
              </a:rPr>
              <a:pPr/>
              <a:t>6/20/2016</a:t>
            </a:fld>
            <a:endParaRPr lang="en-US">
              <a:solidFill>
                <a:srgbClr val="FFFFFF"/>
              </a:solidFill>
            </a:endParaRP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smtClean="0">
                <a:solidFill>
                  <a:srgbClr val="FFFFFF"/>
                </a:solidFill>
              </a:rPr>
              <a:t>fd.io Foundation</a:t>
            </a:r>
            <a:endParaRPr lang="en-US" dirty="0">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2C12A61-9EE8-4E45-A1FB-04158638D414}" type="slidenum">
              <a:rPr lang="en-US" smtClean="0">
                <a:solidFill>
                  <a:srgbClr val="FFFFFF"/>
                </a:solidFill>
              </a:rPr>
              <a:pPr/>
              <a:t>‹#›</a:t>
            </a:fld>
            <a:endParaRPr lang="en-US" dirty="0">
              <a:solidFill>
                <a:srgbClr val="FFFFFF"/>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616" y="1306987"/>
            <a:ext cx="3844865" cy="2153288"/>
          </a:xfrm>
          <a:prstGeom prst="rect">
            <a:avLst/>
          </a:prstGeom>
        </p:spPr>
      </p:pic>
    </p:spTree>
    <p:extLst>
      <p:ext uri="{BB962C8B-B14F-4D97-AF65-F5344CB8AC3E}">
        <p14:creationId xmlns:p14="http://schemas.microsoft.com/office/powerpoint/2010/main" val="1364654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Radial Gradi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44689" y="2479426"/>
            <a:ext cx="8212887"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radial gradient</a:t>
            </a:r>
            <a:endParaRPr lang="en-US" dirty="0"/>
          </a:p>
        </p:txBody>
      </p:sp>
      <p:sp>
        <p:nvSpPr>
          <p:cNvPr id="9" name="Subtitle 2"/>
          <p:cNvSpPr>
            <a:spLocks noGrp="1"/>
          </p:cNvSpPr>
          <p:nvPr>
            <p:ph type="subTitle" idx="1" hasCustomPrompt="1"/>
          </p:nvPr>
        </p:nvSpPr>
        <p:spPr>
          <a:xfrm>
            <a:off x="455615"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16pt Intel Clear Subhead, Date, Etc.</a:t>
            </a:r>
            <a:endParaRPr lang="en-US" dirty="0"/>
          </a:p>
        </p:txBody>
      </p:sp>
      <p:pic>
        <p:nvPicPr>
          <p:cNvPr id="10" name="Picture 9" descr="int_experience_hrz_wht_rgb_1500.pn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460695" y="389228"/>
            <a:ext cx="2121767" cy="887284"/>
          </a:xfrm>
          <a:prstGeom prst="rect">
            <a:avLst/>
          </a:prstGeom>
        </p:spPr>
      </p:pic>
    </p:spTree>
    <p:extLst>
      <p:ext uri="{BB962C8B-B14F-4D97-AF65-F5344CB8AC3E}">
        <p14:creationId xmlns:p14="http://schemas.microsoft.com/office/powerpoint/2010/main" val="104506817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7323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369218"/>
            <a:ext cx="7886700" cy="30350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311D0D-83EE-8F49-8574-2C1E5F1D1800}" type="datetime1">
              <a:rPr lang="en-US" smtClean="0">
                <a:solidFill>
                  <a:srgbClr val="2B2929">
                    <a:tint val="75000"/>
                  </a:srgbClr>
                </a:solidFill>
              </a:rPr>
              <a:pPr/>
              <a:t>6/20/2016</a:t>
            </a:fld>
            <a:endParaRPr lang="en-US">
              <a:solidFill>
                <a:srgbClr val="2B2929">
                  <a:tint val="75000"/>
                </a:srgbClr>
              </a:solidFill>
            </a:endParaRPr>
          </a:p>
        </p:txBody>
      </p:sp>
      <p:sp>
        <p:nvSpPr>
          <p:cNvPr id="5" name="Footer Placeholder 4"/>
          <p:cNvSpPr>
            <a:spLocks noGrp="1"/>
          </p:cNvSpPr>
          <p:nvPr>
            <p:ph type="ftr" sz="quarter" idx="11"/>
          </p:nvPr>
        </p:nvSpPr>
        <p:spPr/>
        <p:txBody>
          <a:bodyPr/>
          <a:lstStyle/>
          <a:p>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p>
            <a:fld id="{E2C12A61-9EE8-4E45-A1FB-04158638D414}" type="slidenum">
              <a:rPr lang="en-US" smtClean="0">
                <a:solidFill>
                  <a:srgbClr val="2B2929">
                    <a:tint val="75000"/>
                  </a:srgbClr>
                </a:solidFill>
              </a:rPr>
              <a:pPr/>
              <a:t>‹#›</a:t>
            </a:fld>
            <a:endParaRPr lang="en-US">
              <a:solidFill>
                <a:srgbClr val="2B2929">
                  <a:tint val="75000"/>
                </a:srgbClr>
              </a:solidFill>
            </a:endParaRPr>
          </a:p>
        </p:txBody>
      </p:sp>
      <p:sp>
        <p:nvSpPr>
          <p:cNvPr id="15" name="Rectangle 14"/>
          <p:cNvSpPr/>
          <p:nvPr userDrawn="1"/>
        </p:nvSpPr>
        <p:spPr>
          <a:xfrm>
            <a:off x="9105201" y="0"/>
            <a:ext cx="77598" cy="5143500"/>
          </a:xfrm>
          <a:prstGeom prst="rect">
            <a:avLst/>
          </a:prstGeom>
          <a:solidFill>
            <a:srgbClr val="F732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945971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0224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369219"/>
            <a:ext cx="3886200" cy="302241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24D909-6B45-414D-B320-B95A6DF6C3D7}" type="datetime1">
              <a:rPr lang="en-US" smtClean="0">
                <a:solidFill>
                  <a:srgbClr val="2B2929">
                    <a:tint val="75000"/>
                  </a:srgbClr>
                </a:solidFill>
              </a:rPr>
              <a:pPr/>
              <a:t>6/20/2016</a:t>
            </a:fld>
            <a:endParaRPr lang="en-US">
              <a:solidFill>
                <a:srgbClr val="2B2929">
                  <a:tint val="75000"/>
                </a:srgbClr>
              </a:solidFill>
            </a:endParaRPr>
          </a:p>
        </p:txBody>
      </p:sp>
      <p:sp>
        <p:nvSpPr>
          <p:cNvPr id="6" name="Footer Placeholder 5"/>
          <p:cNvSpPr>
            <a:spLocks noGrp="1"/>
          </p:cNvSpPr>
          <p:nvPr>
            <p:ph type="ftr" sz="quarter" idx="11"/>
          </p:nvPr>
        </p:nvSpPr>
        <p:spPr/>
        <p:txBody>
          <a:bodyPr/>
          <a:lstStyle/>
          <a:p>
            <a:r>
              <a:rPr lang="en-US" smtClean="0">
                <a:solidFill>
                  <a:srgbClr val="2B2929">
                    <a:tint val="75000"/>
                  </a:srgbClr>
                </a:solidFill>
              </a:rPr>
              <a:t>fd.io Foundation</a:t>
            </a:r>
            <a:endParaRPr lang="en-US">
              <a:solidFill>
                <a:srgbClr val="2B2929">
                  <a:tint val="75000"/>
                </a:srgbClr>
              </a:solidFill>
            </a:endParaRPr>
          </a:p>
        </p:txBody>
      </p:sp>
      <p:sp>
        <p:nvSpPr>
          <p:cNvPr id="7" name="Slide Number Placeholder 6"/>
          <p:cNvSpPr>
            <a:spLocks noGrp="1"/>
          </p:cNvSpPr>
          <p:nvPr>
            <p:ph type="sldNum" sz="quarter" idx="12"/>
          </p:nvPr>
        </p:nvSpPr>
        <p:spPr/>
        <p:txBody>
          <a:bodyPr/>
          <a:lstStyle/>
          <a:p>
            <a:fld id="{E2C12A61-9EE8-4E45-A1FB-04158638D414}" type="slidenum">
              <a:rPr lang="en-US" smtClean="0">
                <a:solidFill>
                  <a:srgbClr val="2B2929">
                    <a:tint val="75000"/>
                  </a:srgbClr>
                </a:solidFill>
              </a:rPr>
              <a:pPr/>
              <a:t>‹#›</a:t>
            </a:fld>
            <a:endParaRPr lang="en-US">
              <a:solidFill>
                <a:srgbClr val="2B2929">
                  <a:tint val="75000"/>
                </a:srgbClr>
              </a:solidFill>
            </a:endParaRPr>
          </a:p>
        </p:txBody>
      </p:sp>
      <p:sp>
        <p:nvSpPr>
          <p:cNvPr id="9" name="Rectangle 8"/>
          <p:cNvSpPr/>
          <p:nvPr userDrawn="1"/>
        </p:nvSpPr>
        <p:spPr>
          <a:xfrm>
            <a:off x="9066402" y="0"/>
            <a:ext cx="77598" cy="5143500"/>
          </a:xfrm>
          <a:prstGeom prst="rect">
            <a:avLst/>
          </a:prstGeom>
          <a:solidFill>
            <a:srgbClr val="F732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1373181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ullet_Heavy Text">
    <p:spTree>
      <p:nvGrpSpPr>
        <p:cNvPr id="1" name=""/>
        <p:cNvGrpSpPr/>
        <p:nvPr/>
      </p:nvGrpSpPr>
      <p:grpSpPr>
        <a:xfrm>
          <a:off x="0" y="0"/>
          <a:ext cx="0" cy="0"/>
          <a:chOff x="0" y="0"/>
          <a:chExt cx="0" cy="0"/>
        </a:xfrm>
      </p:grpSpPr>
      <p:sp>
        <p:nvSpPr>
          <p:cNvPr id="4" name="Text Placeholder 3"/>
          <p:cNvSpPr>
            <a:spLocks noGrp="1" noChangeAspect="1"/>
          </p:cNvSpPr>
          <p:nvPr>
            <p:ph type="body" sz="quarter" idx="10"/>
          </p:nvPr>
        </p:nvSpPr>
        <p:spPr>
          <a:xfrm>
            <a:off x="229705" y="1004811"/>
            <a:ext cx="4122425" cy="3738641"/>
          </a:xfrm>
        </p:spPr>
        <p:txBody>
          <a:bodyPr>
            <a:noAutofit/>
          </a:bodyPr>
          <a:lstStyle>
            <a:lvl1pPr>
              <a:lnSpc>
                <a:spcPct val="95000"/>
              </a:lnSpc>
              <a:spcBef>
                <a:spcPts val="750"/>
              </a:spcBef>
              <a:defRPr sz="1650">
                <a:solidFill>
                  <a:srgbClr val="0E243E"/>
                </a:solidFill>
                <a:latin typeface="+mj-lt"/>
              </a:defRPr>
            </a:lvl1pPr>
            <a:lvl2pPr>
              <a:lnSpc>
                <a:spcPct val="95000"/>
              </a:lnSpc>
              <a:spcBef>
                <a:spcPts val="750"/>
              </a:spcBef>
              <a:defRPr sz="1275">
                <a:solidFill>
                  <a:srgbClr val="0E243E"/>
                </a:solidFill>
                <a:latin typeface="+mj-lt"/>
              </a:defRPr>
            </a:lvl2pPr>
            <a:lvl3pPr>
              <a:spcBef>
                <a:spcPts val="750"/>
              </a:spcBef>
              <a:defRPr sz="1050">
                <a:solidFill>
                  <a:srgbClr val="0E243E"/>
                </a:solidFill>
                <a:latin typeface="+mj-lt"/>
              </a:defRPr>
            </a:lvl3pPr>
            <a:lvl4pPr>
              <a:spcBef>
                <a:spcPts val="750"/>
              </a:spcBef>
              <a:defRPr sz="975">
                <a:solidFill>
                  <a:srgbClr val="0E243E"/>
                </a:solidFill>
                <a:latin typeface="+mj-lt"/>
              </a:defRPr>
            </a:lvl4pPr>
            <a:lvl5pPr>
              <a:spcBef>
                <a:spcPts val="750"/>
              </a:spcBef>
              <a:defRPr sz="975">
                <a:solidFill>
                  <a:srgbClr val="0E243E"/>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2" y="1004811"/>
            <a:ext cx="4122425" cy="3738641"/>
          </a:xfrm>
        </p:spPr>
        <p:txBody>
          <a:bodyPr>
            <a:noAutofit/>
          </a:bodyPr>
          <a:lstStyle>
            <a:lvl1pPr>
              <a:lnSpc>
                <a:spcPct val="95000"/>
              </a:lnSpc>
              <a:spcBef>
                <a:spcPts val="750"/>
              </a:spcBef>
              <a:defRPr sz="1650">
                <a:solidFill>
                  <a:srgbClr val="0E243E"/>
                </a:solidFill>
                <a:latin typeface="+mj-lt"/>
              </a:defRPr>
            </a:lvl1pPr>
            <a:lvl2pPr>
              <a:lnSpc>
                <a:spcPct val="95000"/>
              </a:lnSpc>
              <a:spcBef>
                <a:spcPts val="750"/>
              </a:spcBef>
              <a:defRPr sz="1275">
                <a:solidFill>
                  <a:srgbClr val="0E243E"/>
                </a:solidFill>
                <a:latin typeface="+mj-lt"/>
              </a:defRPr>
            </a:lvl2pPr>
            <a:lvl3pPr>
              <a:spcBef>
                <a:spcPts val="750"/>
              </a:spcBef>
              <a:defRPr sz="1050">
                <a:solidFill>
                  <a:srgbClr val="0E243E"/>
                </a:solidFill>
                <a:latin typeface="+mj-lt"/>
              </a:defRPr>
            </a:lvl3pPr>
            <a:lvl4pPr>
              <a:spcBef>
                <a:spcPts val="750"/>
              </a:spcBef>
              <a:defRPr sz="975">
                <a:solidFill>
                  <a:srgbClr val="0E243E"/>
                </a:solidFill>
                <a:latin typeface="+mj-lt"/>
              </a:defRPr>
            </a:lvl4pPr>
            <a:lvl5pPr>
              <a:spcBef>
                <a:spcPts val="750"/>
              </a:spcBef>
              <a:defRPr sz="975">
                <a:solidFill>
                  <a:srgbClr val="0E243E"/>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p:nvPr>
        </p:nvSpPr>
        <p:spPr>
          <a:xfrm>
            <a:off x="229702" y="285753"/>
            <a:ext cx="8588861" cy="667061"/>
          </a:xfrm>
          <a:prstGeom prst="rect">
            <a:avLst/>
          </a:prstGeom>
        </p:spPr>
        <p:txBody>
          <a:bodyPr vert="horz" lIns="106676" tIns="53338" rIns="99056" bIns="53338" rtlCol="0" anchor="b" anchorCtr="0">
            <a:noAutofit/>
          </a:bodyPr>
          <a:lstStyle>
            <a:lvl1pPr algn="l" defTabSz="571478" rtl="0" eaLnBrk="1" latinLnBrk="0" hangingPunct="1">
              <a:lnSpc>
                <a:spcPct val="80000"/>
              </a:lnSpc>
              <a:spcBef>
                <a:spcPct val="0"/>
              </a:spcBef>
              <a:buNone/>
              <a:defRPr lang="en-US" sz="3150" b="0" kern="1200" spc="0" baseline="0" dirty="0">
                <a:gradFill>
                  <a:gsLst>
                    <a:gs pos="0">
                      <a:srgbClr val="00A5C7"/>
                    </a:gs>
                    <a:gs pos="44000">
                      <a:srgbClr val="00B0F0"/>
                    </a:gs>
                    <a:gs pos="100000">
                      <a:srgbClr val="00519A"/>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094110335"/>
      </p:ext>
    </p:extLst>
  </p:cSld>
  <p:clrMapOvr>
    <a:masterClrMapping/>
  </p:clrMapOvr>
  <p:transition>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ullet">
    <p:spTree>
      <p:nvGrpSpPr>
        <p:cNvPr id="1" name=""/>
        <p:cNvGrpSpPr/>
        <p:nvPr/>
      </p:nvGrpSpPr>
      <p:grpSpPr>
        <a:xfrm>
          <a:off x="0" y="0"/>
          <a:ext cx="0" cy="0"/>
          <a:chOff x="0" y="0"/>
          <a:chExt cx="0" cy="0"/>
        </a:xfrm>
      </p:grpSpPr>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6" tIns="60948" rIns="121896" bIns="60948" numCol="1" anchor="ctr" anchorCtr="0" compatLnSpc="1">
            <a:prstTxWarp prst="textNoShape">
              <a:avLst/>
            </a:prstTxWarp>
          </a:bodyPr>
          <a:lstStyle/>
          <a:p>
            <a:pPr lvl="0"/>
            <a:r>
              <a:rPr lang="en-US" dirty="0" smtClean="0"/>
              <a:t>Click to edit Master title style</a:t>
            </a:r>
            <a:endParaRPr lang="en-GB" dirty="0"/>
          </a:p>
        </p:txBody>
      </p:sp>
      <p:sp>
        <p:nvSpPr>
          <p:cNvPr id="2" name="TextBox 1"/>
          <p:cNvSpPr txBox="1"/>
          <p:nvPr userDrawn="1"/>
        </p:nvSpPr>
        <p:spPr>
          <a:xfrm>
            <a:off x="970186" y="4779729"/>
            <a:ext cx="184731" cy="300082"/>
          </a:xfrm>
          <a:prstGeom prst="rect">
            <a:avLst/>
          </a:prstGeom>
          <a:noFill/>
        </p:spPr>
        <p:txBody>
          <a:bodyPr wrap="none" rtlCol="0">
            <a:spAutoFit/>
          </a:bodyPr>
          <a:lstStyle/>
          <a:p>
            <a:pPr defTabSz="685800"/>
            <a:endParaRPr lang="en-US" sz="1350" dirty="0" smtClean="0">
              <a:solidFill>
                <a:srgbClr val="2B2929"/>
              </a:solidFill>
            </a:endParaRPr>
          </a:p>
        </p:txBody>
      </p:sp>
    </p:spTree>
    <p:extLst>
      <p:ext uri="{BB962C8B-B14F-4D97-AF65-F5344CB8AC3E}">
        <p14:creationId xmlns:p14="http://schemas.microsoft.com/office/powerpoint/2010/main" val="753258694"/>
      </p:ext>
    </p:extLst>
  </p:cSld>
  <p:clrMapOvr>
    <a:masterClrMapping/>
  </p:clrMapOvr>
  <p:transition spd="slow">
    <p:wip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347788"/>
            <a:ext cx="8277344" cy="3168210"/>
          </a:xfrm>
          <a:prstGeom prst="rect">
            <a:avLst/>
          </a:prstGeom>
        </p:spPr>
        <p:txBody>
          <a:bodyPr lIns="121890" tIns="60945" rIns="121890" bIns="60945">
            <a:noAutofit/>
          </a:bodyPr>
          <a:lstStyle>
            <a:lvl1pPr marL="280921" indent="-223787">
              <a:lnSpc>
                <a:spcPct val="95000"/>
              </a:lnSpc>
              <a:spcBef>
                <a:spcPts val="1110"/>
              </a:spcBef>
              <a:buClr>
                <a:schemeClr val="tx1"/>
              </a:buClr>
              <a:buSzPct val="80000"/>
              <a:buFont typeface="Arial"/>
              <a:buChar char="•"/>
              <a:defRPr sz="2025" b="0" i="0">
                <a:solidFill>
                  <a:srgbClr val="676767"/>
                </a:solidFill>
                <a:latin typeface="+mn-lt"/>
                <a:cs typeface="CiscoSans ExtraLight"/>
              </a:defRPr>
            </a:lvl1pPr>
            <a:lvl2pPr marL="507882" indent="-215849">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39" indent="-171411">
              <a:buClr>
                <a:schemeClr val="tx1"/>
              </a:buClr>
              <a:buSzPct val="80000"/>
              <a:buFont typeface="Arial"/>
              <a:buChar char="•"/>
              <a:defRPr sz="1575" b="0" i="0">
                <a:solidFill>
                  <a:srgbClr val="676767"/>
                </a:solidFill>
                <a:latin typeface="+mn-lt"/>
                <a:cs typeface="CiscoSans ExtraLight"/>
              </a:defRPr>
            </a:lvl3pPr>
            <a:lvl4pPr marL="911012" indent="-171411">
              <a:buClr>
                <a:schemeClr val="tx1"/>
              </a:buClr>
              <a:buSzPct val="80000"/>
              <a:buFont typeface="Arial"/>
              <a:buChar char="•"/>
              <a:defRPr sz="1425" b="0" i="0">
                <a:solidFill>
                  <a:srgbClr val="676767"/>
                </a:solidFill>
                <a:latin typeface="+mn-lt"/>
                <a:cs typeface="CiscoSans ExtraLight"/>
              </a:defRPr>
            </a:lvl4pPr>
            <a:lvl5pPr marL="1082423" indent="-168236">
              <a:buClr>
                <a:schemeClr val="tx1"/>
              </a:buClr>
              <a:buSzPct val="80000"/>
              <a:buFont typeface="Arial"/>
              <a:buChar char="•"/>
              <a:defRPr sz="1200" b="0" i="0">
                <a:solidFill>
                  <a:srgbClr val="676767"/>
                </a:solidFill>
                <a:latin typeface="+mn-lt"/>
                <a:cs typeface="CiscoSans ExtraLight"/>
              </a:defRPr>
            </a:lvl5pPr>
          </a:lstStyle>
          <a:p>
            <a:pPr lvl="0"/>
            <a:r>
              <a:rPr lang="en-GB" dirty="0" smtClean="0"/>
              <a:t>First level</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Title Placeholder 5"/>
          <p:cNvSpPr>
            <a:spLocks noGrp="1"/>
          </p:cNvSpPr>
          <p:nvPr>
            <p:ph type="title"/>
          </p:nvPr>
        </p:nvSpPr>
        <p:spPr bwMode="auto">
          <a:xfrm>
            <a:off x="437766" y="341314"/>
            <a:ext cx="8345488" cy="73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1896" tIns="60948" rIns="121896" bIns="60948" numCol="1" anchor="ctr" anchorCtr="0" compatLnSpc="1">
            <a:prstTxWarp prst="textNoShape">
              <a:avLst/>
            </a:prstTxWarp>
          </a:bodyPr>
          <a:lstStyle/>
          <a:p>
            <a:pPr lvl="0"/>
            <a:r>
              <a:rPr lang="en-US" dirty="0" smtClean="0"/>
              <a:t>Click to edit Master title style</a:t>
            </a:r>
            <a:endParaRPr lang="en-GB" dirty="0"/>
          </a:p>
        </p:txBody>
      </p:sp>
    </p:spTree>
    <p:extLst>
      <p:ext uri="{BB962C8B-B14F-4D97-AF65-F5344CB8AC3E}">
        <p14:creationId xmlns:p14="http://schemas.microsoft.com/office/powerpoint/2010/main" val="47643486"/>
      </p:ext>
    </p:extLst>
  </p:cSld>
  <p:clrMapOvr>
    <a:masterClrMapping/>
  </p:clrMapOvr>
  <p:transition spd="slow">
    <p:wip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7768" y="341315"/>
            <a:ext cx="8345488" cy="731837"/>
          </a:xfrm>
          <a:prstGeom prst="rect">
            <a:avLst/>
          </a:prstGeom>
        </p:spPr>
        <p:txBody>
          <a:bodyPr/>
          <a:lstStyle/>
          <a:p>
            <a:r>
              <a:rPr lang="de-DE" smtClean="0"/>
              <a:t>Click to edit Master title style</a:t>
            </a:r>
            <a:endParaRPr lang="en-GB"/>
          </a:p>
        </p:txBody>
      </p:sp>
      <p:sp>
        <p:nvSpPr>
          <p:cNvPr id="3" name="Date Placeholder 2"/>
          <p:cNvSpPr>
            <a:spLocks noGrp="1"/>
          </p:cNvSpPr>
          <p:nvPr>
            <p:ph type="dt" sz="half" idx="10"/>
          </p:nvPr>
        </p:nvSpPr>
        <p:spPr>
          <a:xfrm>
            <a:off x="457200" y="4767269"/>
            <a:ext cx="2133600" cy="273844"/>
          </a:xfrm>
          <a:prstGeom prst="rect">
            <a:avLst/>
          </a:prstGeom>
        </p:spPr>
        <p:txBody>
          <a:bodyPr lIns="91428" tIns="45714" rIns="91428" bIns="45714"/>
          <a:lstStyle/>
          <a:p>
            <a:pPr defTabSz="457064"/>
            <a:fld id="{88D94497-3242-3A49-A071-CFC664465B92}" type="datetimeFigureOut">
              <a:rPr lang="en-US" smtClean="0">
                <a:solidFill>
                  <a:srgbClr val="000000"/>
                </a:solidFill>
                <a:latin typeface="CiscoSansTT Light"/>
              </a:rPr>
              <a:pPr defTabSz="457064"/>
              <a:t>6/20/2016</a:t>
            </a:fld>
            <a:endParaRPr lang="en-GB">
              <a:solidFill>
                <a:srgbClr val="000000"/>
              </a:solidFill>
              <a:latin typeface="CiscoSansTT Light"/>
            </a:endParaRPr>
          </a:p>
        </p:txBody>
      </p:sp>
      <p:sp>
        <p:nvSpPr>
          <p:cNvPr id="4" name="Footer Placeholder 3"/>
          <p:cNvSpPr>
            <a:spLocks noGrp="1"/>
          </p:cNvSpPr>
          <p:nvPr>
            <p:ph type="ftr" sz="quarter" idx="11"/>
          </p:nvPr>
        </p:nvSpPr>
        <p:spPr>
          <a:xfrm>
            <a:off x="3124200" y="4767269"/>
            <a:ext cx="2895600" cy="273844"/>
          </a:xfrm>
          <a:prstGeom prst="rect">
            <a:avLst/>
          </a:prstGeom>
        </p:spPr>
        <p:txBody>
          <a:bodyPr lIns="91428" tIns="45714" rIns="91428" bIns="45714"/>
          <a:lstStyle/>
          <a:p>
            <a:pPr defTabSz="457064"/>
            <a:endParaRPr lang="en-GB">
              <a:solidFill>
                <a:srgbClr val="000000"/>
              </a:solidFill>
              <a:latin typeface="CiscoSansTT Light"/>
            </a:endParaRPr>
          </a:p>
        </p:txBody>
      </p:sp>
      <p:sp>
        <p:nvSpPr>
          <p:cNvPr id="5" name="Slide Number Placeholder 4"/>
          <p:cNvSpPr>
            <a:spLocks noGrp="1"/>
          </p:cNvSpPr>
          <p:nvPr>
            <p:ph type="sldNum" sz="quarter" idx="12"/>
          </p:nvPr>
        </p:nvSpPr>
        <p:spPr>
          <a:xfrm>
            <a:off x="6553201" y="4767269"/>
            <a:ext cx="2133600" cy="273844"/>
          </a:xfrm>
          <a:prstGeom prst="rect">
            <a:avLst/>
          </a:prstGeom>
        </p:spPr>
        <p:txBody>
          <a:bodyPr lIns="91428" tIns="45714" rIns="91428" bIns="45714"/>
          <a:lstStyle/>
          <a:p>
            <a:pPr defTabSz="457064"/>
            <a:fld id="{D640F397-99AA-6A46-A0B2-7130B8C63947}" type="slidenum">
              <a:rPr lang="en-GB" smtClean="0">
                <a:solidFill>
                  <a:srgbClr val="000000"/>
                </a:solidFill>
                <a:latin typeface="CiscoSansTT Light"/>
              </a:rPr>
              <a:pPr defTabSz="457064"/>
              <a:t>‹#›</a:t>
            </a:fld>
            <a:endParaRPr lang="en-GB">
              <a:solidFill>
                <a:srgbClr val="000000"/>
              </a:solidFill>
              <a:latin typeface="CiscoSansTT Light"/>
            </a:endParaRPr>
          </a:p>
        </p:txBody>
      </p:sp>
    </p:spTree>
    <p:extLst>
      <p:ext uri="{BB962C8B-B14F-4D97-AF65-F5344CB8AC3E}">
        <p14:creationId xmlns:p14="http://schemas.microsoft.com/office/powerpoint/2010/main" val="1582698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gs>
            <a:gs pos="50000">
              <a:schemeClr val="accent2"/>
            </a:gs>
          </a:gsLst>
          <a:lin ang="18900000" scaled="1"/>
        </a:gra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178"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8" name="Rectangle 7"/>
          <p:cNvSpPr/>
          <p:nvPr userDrawn="1"/>
        </p:nvSpPr>
        <p:spPr>
          <a:xfrm>
            <a:off x="454027" y="4915798"/>
            <a:ext cx="1277594" cy="92333"/>
          </a:xfrm>
          <a:prstGeom prst="rect">
            <a:avLst/>
          </a:prstGeom>
        </p:spPr>
        <p:txBody>
          <a:bodyPr wrap="none" lIns="0" tIns="0" rIns="0" bIns="0">
            <a:spAutoFit/>
          </a:bodyPr>
          <a:lstStyle/>
          <a:p>
            <a:pPr algn="l" rtl="0"/>
            <a:r>
              <a:rPr lang="en-US" sz="600" b="0" i="0" u="none" strike="noStrike" kern="1200" baseline="0" dirty="0" smtClean="0">
                <a:solidFill>
                  <a:schemeClr val="bg1"/>
                </a:solidFill>
                <a:latin typeface="+mn-lt"/>
                <a:ea typeface="+mn-ea"/>
                <a:cs typeface="Intel Clear"/>
              </a:rPr>
              <a:t>Intel Confidential – Internal Use Only</a:t>
            </a: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451800" y="383169"/>
            <a:ext cx="1248049" cy="829850"/>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ctrTitle" hasCustomPrompt="1"/>
          </p:nvPr>
        </p:nvSpPr>
        <p:spPr>
          <a:xfrm>
            <a:off x="444689" y="2479426"/>
            <a:ext cx="8212887" cy="1102519"/>
          </a:xfrm>
        </p:spPr>
        <p:txBody>
          <a:bodyPr lIns="0" rIns="0" anchor="b" anchorCtr="0">
            <a:noAutofit/>
          </a:bodyPr>
          <a:lstStyle>
            <a:lvl1pPr>
              <a:lnSpc>
                <a:spcPct val="80000"/>
              </a:lnSpc>
              <a:defRPr sz="6500" b="0"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t>65pt Intel Clear pro Title</a:t>
            </a:r>
            <a:br>
              <a:rPr lang="en-US" dirty="0" smtClean="0"/>
            </a:br>
            <a:r>
              <a:rPr lang="en-US" dirty="0" smtClean="0"/>
              <a:t>with image</a:t>
            </a:r>
            <a:endParaRPr lang="en-US" dirty="0"/>
          </a:p>
        </p:txBody>
      </p:sp>
      <p:sp>
        <p:nvSpPr>
          <p:cNvPr id="14" name="Subtitle 2"/>
          <p:cNvSpPr>
            <a:spLocks noGrp="1"/>
          </p:cNvSpPr>
          <p:nvPr>
            <p:ph type="subTitle" idx="1" hasCustomPrompt="1"/>
          </p:nvPr>
        </p:nvSpPr>
        <p:spPr>
          <a:xfrm>
            <a:off x="455615" y="3493008"/>
            <a:ext cx="6330212" cy="925360"/>
          </a:xfrm>
        </p:spPr>
        <p:txBody>
          <a:bodyPr lIns="0" rIns="0">
            <a:noAutofit/>
          </a:bodyPr>
          <a:lstStyle>
            <a:lvl1pPr marL="0" indent="0" algn="l">
              <a:buNone/>
              <a:defRPr sz="1600" b="0" i="0" baseline="0">
                <a:solidFill>
                  <a:srgbClr val="F3D54E"/>
                </a:solidFill>
                <a:latin typeface="Intel Clear"/>
                <a:cs typeface="Intel Clear"/>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dirty="0" smtClean="0"/>
              <a:t>16pt Intel Clear Subhead, Date, Etc.</a:t>
            </a:r>
            <a:endParaRPr lang="en-US" dirty="0"/>
          </a:p>
        </p:txBody>
      </p:sp>
    </p:spTree>
    <p:extLst>
      <p:ext uri="{BB962C8B-B14F-4D97-AF65-F5344CB8AC3E}">
        <p14:creationId xmlns:p14="http://schemas.microsoft.com/office/powerpoint/2010/main" val="18083241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Bulleted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Content Placeholder 8"/>
          <p:cNvSpPr>
            <a:spLocks noGrp="1"/>
          </p:cNvSpPr>
          <p:nvPr>
            <p:ph sz="quarter" idx="13" hasCustomPrompt="1"/>
          </p:nvPr>
        </p:nvSpPr>
        <p:spPr>
          <a:xfrm>
            <a:off x="455615" y="1203329"/>
            <a:ext cx="8228012" cy="3425825"/>
          </a:xfrm>
        </p:spPr>
        <p:txBody>
          <a:bodyPr/>
          <a:lstStyle>
            <a:lvl1pPr>
              <a:defRPr>
                <a:solidFill>
                  <a:srgbClr val="0071C5"/>
                </a:solidFill>
              </a:defRPr>
            </a:lvl1pPr>
            <a:lvl2pPr>
              <a:defRPr sz="1800"/>
            </a:lvl2pPr>
            <a:lvl3pPr>
              <a:defRPr sz="1800"/>
            </a:lvl3pPr>
            <a:lvl4pPr>
              <a:defRPr sz="1600"/>
            </a:lvl4pPr>
          </a:lstStyle>
          <a:p>
            <a:pPr lvl="0"/>
            <a:r>
              <a:rPr lang="en-US" dirty="0" smtClean="0"/>
              <a:t>18pt Intel Clear body text</a:t>
            </a:r>
          </a:p>
          <a:p>
            <a:pPr lvl="1"/>
            <a:r>
              <a:rPr lang="en-US" dirty="0" smtClean="0"/>
              <a:t>18pt Intel Clear bullet one</a:t>
            </a:r>
          </a:p>
          <a:p>
            <a:pPr lvl="2"/>
            <a:r>
              <a:rPr lang="en-US" dirty="0" smtClean="0"/>
              <a:t>18pt Intel Clear sub-bullet</a:t>
            </a:r>
          </a:p>
          <a:p>
            <a:pPr lvl="3"/>
            <a:r>
              <a:rPr lang="en-US" dirty="0" smtClean="0"/>
              <a:t>16pt Intel Clear fourth level</a:t>
            </a:r>
          </a:p>
          <a:p>
            <a:pPr lvl="4"/>
            <a:r>
              <a:rPr lang="en-US" dirty="0" err="1" smtClean="0"/>
              <a:t>14pt</a:t>
            </a:r>
            <a:r>
              <a:rPr lang="en-US" dirty="0" smtClean="0"/>
              <a:t> Intel Clear fifth level</a:t>
            </a:r>
            <a:endParaRPr lang="en-US" dirty="0"/>
          </a:p>
        </p:txBody>
      </p:sp>
    </p:spTree>
    <p:extLst>
      <p:ext uri="{BB962C8B-B14F-4D97-AF65-F5344CB8AC3E}">
        <p14:creationId xmlns:p14="http://schemas.microsoft.com/office/powerpoint/2010/main" val="135851182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Imag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8"/>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
        <p:nvSpPr>
          <p:cNvPr id="9" name="Picture Placeholder 8"/>
          <p:cNvSpPr>
            <a:spLocks noGrp="1"/>
          </p:cNvSpPr>
          <p:nvPr>
            <p:ph type="pic" sz="quarter" idx="13"/>
          </p:nvPr>
        </p:nvSpPr>
        <p:spPr>
          <a:xfrm>
            <a:off x="4830765" y="943430"/>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
        <p:nvSpPr>
          <p:cNvPr id="10" name="Picture Placeholder 8"/>
          <p:cNvSpPr>
            <a:spLocks noGrp="1"/>
          </p:cNvSpPr>
          <p:nvPr>
            <p:ph type="pic" sz="quarter" idx="14"/>
          </p:nvPr>
        </p:nvSpPr>
        <p:spPr>
          <a:xfrm>
            <a:off x="4830765" y="2843897"/>
            <a:ext cx="3181123" cy="1670950"/>
          </a:xfrm>
          <a:solidFill>
            <a:schemeClr val="bg2">
              <a:lumMod val="60000"/>
              <a:lumOff val="40000"/>
            </a:schemeClr>
          </a:solidFill>
        </p:spPr>
        <p:txBody>
          <a:bodyPr/>
          <a:lstStyle>
            <a:lvl1pPr>
              <a:defRPr sz="1800">
                <a:latin typeface="Intel Clear"/>
              </a:defRPr>
            </a:lvl1pPr>
          </a:lstStyle>
          <a:p>
            <a:endParaRPr lang="en-US" sz="1100" dirty="0">
              <a:latin typeface="Arial"/>
            </a:endParaRPr>
          </a:p>
        </p:txBody>
      </p:sp>
    </p:spTree>
    <p:extLst>
      <p:ext uri="{BB962C8B-B14F-4D97-AF65-F5344CB8AC3E}">
        <p14:creationId xmlns:p14="http://schemas.microsoft.com/office/powerpoint/2010/main" val="2598914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EE2556C5-CE8C-6547-B838-EA80C61A4AF7}" type="slidenum">
              <a:rPr lang="en-US" smtClean="0"/>
              <a:pPr/>
              <a:t>‹#›</a:t>
            </a:fld>
            <a:endParaRPr lang="en-US" dirty="0"/>
          </a:p>
        </p:txBody>
      </p:sp>
      <p:sp>
        <p:nvSpPr>
          <p:cNvPr id="15" name="Content Placeholder 2"/>
          <p:cNvSpPr>
            <a:spLocks noGrp="1"/>
          </p:cNvSpPr>
          <p:nvPr>
            <p:ph sz="half" idx="1" hasCustomPrompt="1"/>
          </p:nvPr>
        </p:nvSpPr>
        <p:spPr>
          <a:xfrm>
            <a:off x="455613" y="1203328"/>
            <a:ext cx="4006851"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6" name="Content Placeholder 2"/>
          <p:cNvSpPr>
            <a:spLocks noGrp="1"/>
          </p:cNvSpPr>
          <p:nvPr>
            <p:ph sz="half" idx="13" hasCustomPrompt="1"/>
          </p:nvPr>
        </p:nvSpPr>
        <p:spPr>
          <a:xfrm>
            <a:off x="4678363" y="1203328"/>
            <a:ext cx="4005264" cy="3425825"/>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8"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406206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with Attribut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5615" y="1203329"/>
            <a:ext cx="8228013" cy="3425825"/>
          </a:xfrm>
        </p:spPr>
        <p:txBody>
          <a:bodyPr anchor="ctr" anchorCtr="0"/>
          <a:lstStyle>
            <a:lvl1pPr marL="190490" indent="-190490">
              <a:defRPr sz="3600" b="1" baseline="0">
                <a:solidFill>
                  <a:schemeClr val="accent2"/>
                </a:solidFill>
                <a:latin typeface="+mn-lt"/>
                <a:cs typeface="Intel Clear"/>
              </a:defRPr>
            </a:lvl1pPr>
            <a:lvl2pPr marL="417492" indent="-225414">
              <a:buFont typeface="Intel Clear" pitchFamily="34" charset="0"/>
              <a:buChar char="–"/>
              <a:defRPr sz="1200" baseline="0">
                <a:latin typeface="+mn-lt"/>
                <a:cs typeface="Intel Clear" panose="020B0604020203020204" pitchFamily="34" charset="0"/>
              </a:defRPr>
            </a:lvl2pPr>
            <a:lvl3pPr marL="685766" indent="-228589">
              <a:buFont typeface="Intel Clear" pitchFamily="34" charset="0"/>
              <a:buChar char="–"/>
              <a:defRPr sz="1200">
                <a:latin typeface="+mn-lt"/>
              </a:defRPr>
            </a:lvl3pPr>
            <a:lvl4pPr>
              <a:buFont typeface="Intel Clear" pitchFamily="34" charset="0"/>
              <a:buChar char="–"/>
              <a:defRPr sz="1100">
                <a:latin typeface="+mn-lt"/>
              </a:defRPr>
            </a:lvl4pPr>
            <a:lvl5pPr>
              <a:buFont typeface="Intel Clear" pitchFamily="34" charset="0"/>
              <a:buChar char="–"/>
              <a:defRPr sz="1051">
                <a:latin typeface="+mn-lt"/>
              </a:defRPr>
            </a:lvl5pPr>
          </a:lstStyle>
          <a:p>
            <a:pPr lvl="0"/>
            <a:r>
              <a:rPr lang="en-US" dirty="0" smtClean="0"/>
              <a:t>“36pt Intel Clear Bold Text”</a:t>
            </a:r>
          </a:p>
          <a:p>
            <a:pPr lvl="1"/>
            <a:r>
              <a:rPr lang="en-US" dirty="0" err="1" smtClean="0"/>
              <a:t>12pt</a:t>
            </a:r>
            <a:r>
              <a:rPr lang="en-US" dirty="0" smtClean="0"/>
              <a:t> Attribution</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11929465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4768850"/>
          </a:xfrm>
          <a:solidFill>
            <a:schemeClr val="bg2">
              <a:lumMod val="60000"/>
              <a:lumOff val="40000"/>
            </a:schemeClr>
          </a:solidFill>
        </p:spPr>
        <p:txBody>
          <a:bodyPr/>
          <a:lstStyle>
            <a:lvl1pPr marL="0" marR="0" indent="0" algn="l" defTabSz="457178"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endParaRPr lang="en-US" dirty="0"/>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7"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3638207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Bottom Half Image">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2574131"/>
            <a:ext cx="9144000" cy="2194719"/>
          </a:xfrm>
          <a:solidFill>
            <a:schemeClr val="bg2">
              <a:lumMod val="60000"/>
              <a:lumOff val="40000"/>
            </a:schemeClr>
          </a:solidFill>
        </p:spPr>
        <p:txBody>
          <a:bodyPr/>
          <a:lstStyle>
            <a:lvl1pPr marL="0" marR="0" indent="0" algn="l" defTabSz="457178" rtl="0" eaLnBrk="1" fontAlgn="auto" latinLnBrk="0" hangingPunct="1">
              <a:lnSpc>
                <a:spcPct val="100000"/>
              </a:lnSpc>
              <a:spcBef>
                <a:spcPts val="1200"/>
              </a:spcBef>
              <a:spcAft>
                <a:spcPts val="0"/>
              </a:spcAft>
              <a:buClrTx/>
              <a:buSzTx/>
              <a:buFont typeface="Wingdings" panose="05000000000000000000" pitchFamily="2" charset="2"/>
              <a:buNone/>
              <a:tabLst/>
              <a:defRPr baseline="0"/>
            </a:lvl1pPr>
          </a:lstStyle>
          <a:p>
            <a:r>
              <a:rPr lang="en-US" dirty="0" smtClean="0"/>
              <a:t>Insert photo here. Drag picture to placeholder or click icon to add.</a:t>
            </a:r>
          </a:p>
        </p:txBody>
      </p:sp>
      <p:sp>
        <p:nvSpPr>
          <p:cNvPr id="6" name="Slide Number Placeholder 5"/>
          <p:cNvSpPr>
            <a:spLocks noGrp="1"/>
          </p:cNvSpPr>
          <p:nvPr>
            <p:ph type="sldNum" sz="quarter" idx="12"/>
          </p:nvPr>
        </p:nvSpPr>
        <p:spPr>
          <a:xfrm>
            <a:off x="6872352" y="4824387"/>
            <a:ext cx="2133600" cy="273844"/>
          </a:xfrm>
        </p:spPr>
        <p:txBody>
          <a:bodyPr/>
          <a:lstStyle/>
          <a:p>
            <a:fld id="{EE2556C5-CE8C-6547-B838-EA80C61A4AF7}" type="slidenum">
              <a:rPr lang="en-US" smtClean="0"/>
              <a:pPr/>
              <a:t>‹#›</a:t>
            </a:fld>
            <a:endParaRPr lang="en-US" dirty="0"/>
          </a:p>
        </p:txBody>
      </p:sp>
      <p:sp>
        <p:nvSpPr>
          <p:cNvPr id="18" name="Content Placeholder 2"/>
          <p:cNvSpPr>
            <a:spLocks noGrp="1"/>
          </p:cNvSpPr>
          <p:nvPr>
            <p:ph sz="half" idx="1" hasCustomPrompt="1"/>
          </p:nvPr>
        </p:nvSpPr>
        <p:spPr>
          <a:xfrm>
            <a:off x="455613" y="1203325"/>
            <a:ext cx="4006851"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19" name="Content Placeholder 2"/>
          <p:cNvSpPr>
            <a:spLocks noGrp="1"/>
          </p:cNvSpPr>
          <p:nvPr>
            <p:ph sz="half" idx="15" hasCustomPrompt="1"/>
          </p:nvPr>
        </p:nvSpPr>
        <p:spPr>
          <a:xfrm>
            <a:off x="4678363" y="1203325"/>
            <a:ext cx="4005264" cy="1309290"/>
          </a:xfrm>
        </p:spPr>
        <p:txBody>
          <a:bodyPr vert="horz" lIns="0" tIns="0" rIns="0" bIns="0" rtlCol="0">
            <a:noAutofit/>
          </a:bodyPr>
          <a:lstStyle>
            <a:lvl1pPr>
              <a:defRPr lang="en-US" dirty="0" smtClean="0"/>
            </a:lvl1pPr>
            <a:lvl2pPr>
              <a:defRPr lang="en-US" dirty="0" smtClean="0"/>
            </a:lvl2pPr>
            <a:lvl3pPr>
              <a:defRPr lang="en-US" sz="1400" dirty="0" smtClean="0"/>
            </a:lvl3pPr>
            <a:lvl4pPr>
              <a:defRPr lang="en-US" sz="1200" dirty="0" smtClean="0"/>
            </a:lvl4pPr>
            <a:lvl5pPr>
              <a:defRPr lang="en-US" sz="1200" dirty="0"/>
            </a:lvl5pPr>
          </a:lstStyle>
          <a:p>
            <a:pPr marR="0" lvl="0" fontAlgn="auto">
              <a:lnSpc>
                <a:spcPct val="100000"/>
              </a:lnSpc>
              <a:buClrTx/>
              <a:buSzTx/>
              <a:tabLst/>
            </a:pPr>
            <a:r>
              <a:rPr lang="en-US" dirty="0" smtClean="0"/>
              <a:t>18pt Intel Clear body text</a:t>
            </a:r>
          </a:p>
          <a:p>
            <a:pPr marR="0" lvl="1" fontAlgn="auto">
              <a:lnSpc>
                <a:spcPct val="100000"/>
              </a:lnSpc>
              <a:spcAft>
                <a:spcPts val="0"/>
              </a:spcAft>
              <a:buClrTx/>
              <a:buSzTx/>
              <a:tabLst/>
            </a:pPr>
            <a:r>
              <a:rPr lang="en-US" dirty="0" smtClean="0"/>
              <a:t>16pt Intel Clear bullet one</a:t>
            </a:r>
          </a:p>
          <a:p>
            <a:pPr lvl="2"/>
            <a:r>
              <a:rPr lang="en-US" dirty="0" err="1" smtClean="0"/>
              <a:t>14pt</a:t>
            </a:r>
            <a:r>
              <a:rPr lang="en-US" dirty="0" smtClean="0"/>
              <a:t> Intel Clear third level</a:t>
            </a:r>
          </a:p>
          <a:p>
            <a:pPr lvl="3"/>
            <a:r>
              <a:rPr lang="en-US" dirty="0" err="1" smtClean="0"/>
              <a:t>12pt</a:t>
            </a:r>
            <a:r>
              <a:rPr lang="en-US" dirty="0" smtClean="0"/>
              <a:t> Intel Clear fourth level</a:t>
            </a:r>
          </a:p>
          <a:p>
            <a:pPr lvl="4"/>
            <a:r>
              <a:rPr lang="en-US" dirty="0" err="1" smtClean="0"/>
              <a:t>12pt</a:t>
            </a:r>
            <a:r>
              <a:rPr lang="en-US" dirty="0" smtClean="0"/>
              <a:t> Intel Clear fifth level</a:t>
            </a:r>
            <a:endParaRPr lang="en-US" dirty="0"/>
          </a:p>
        </p:txBody>
      </p:sp>
      <p:sp>
        <p:nvSpPr>
          <p:cNvPr id="3" name="TextBox 2"/>
          <p:cNvSpPr txBox="1"/>
          <p:nvPr userDrawn="1"/>
        </p:nvSpPr>
        <p:spPr>
          <a:xfrm>
            <a:off x="1009490" y="4975799"/>
            <a:ext cx="184731" cy="246221"/>
          </a:xfrm>
          <a:prstGeom prst="rect">
            <a:avLst/>
          </a:prstGeom>
          <a:noFill/>
        </p:spPr>
        <p:txBody>
          <a:bodyPr wrap="none" rtlCol="0">
            <a:spAutoFit/>
          </a:bodyPr>
          <a:lstStyle/>
          <a:p>
            <a:endParaRPr lang="en-US" sz="1000" dirty="0" smtClean="0">
              <a:solidFill>
                <a:schemeClr val="tx2"/>
              </a:solidFill>
              <a:cs typeface="Intel Clear"/>
            </a:endParaRPr>
          </a:p>
        </p:txBody>
      </p:sp>
      <p:sp>
        <p:nvSpPr>
          <p:cNvPr id="10" name="Title 6"/>
          <p:cNvSpPr>
            <a:spLocks noGrp="1"/>
          </p:cNvSpPr>
          <p:nvPr>
            <p:ph type="title" hasCustomPrompt="1"/>
          </p:nvPr>
        </p:nvSpPr>
        <p:spPr>
          <a:xfrm>
            <a:off x="455613" y="308848"/>
            <a:ext cx="8229600" cy="868680"/>
          </a:xfrm>
        </p:spPr>
        <p:txBody>
          <a:bodyPr/>
          <a:lstStyle>
            <a:lvl1pPr>
              <a:defRPr b="0" i="0" baseline="0">
                <a:solidFill>
                  <a:srgbClr val="003C71"/>
                </a:solidFill>
                <a:latin typeface="Intel Clear"/>
                <a:cs typeface="Intel Clear"/>
              </a:defRPr>
            </a:lvl1pPr>
          </a:lstStyle>
          <a:p>
            <a:r>
              <a:rPr lang="en-US" dirty="0" smtClean="0"/>
              <a:t>28pt Intel Clear Headline</a:t>
            </a:r>
            <a:endParaRPr lang="en-US" dirty="0"/>
          </a:p>
        </p:txBody>
      </p:sp>
    </p:spTree>
    <p:extLst>
      <p:ext uri="{BB962C8B-B14F-4D97-AF65-F5344CB8AC3E}">
        <p14:creationId xmlns:p14="http://schemas.microsoft.com/office/powerpoint/2010/main" val="23926894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9.png"/><Relationship Id="rId5" Type="http://schemas.openxmlformats.org/officeDocument/2006/relationships/slideLayout" Target="../slideLayouts/slideLayout23.xml"/><Relationship Id="rId10" Type="http://schemas.microsoft.com/office/2007/relationships/hdphoto" Target="../media/hdphoto1.wdp"/><Relationship Id="rId4" Type="http://schemas.openxmlformats.org/officeDocument/2006/relationships/slideLayout" Target="../slideLayouts/slideLayout22.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87" y="4759452"/>
            <a:ext cx="9144000" cy="384048"/>
          </a:xfrm>
          <a:prstGeom prst="rect">
            <a:avLst/>
          </a:prstGeom>
          <a:gradFill flip="none" rotWithShape="1">
            <a:gsLst>
              <a:gs pos="0">
                <a:schemeClr val="tx2"/>
              </a:gs>
              <a:gs pos="50000">
                <a:schemeClr val="accent2"/>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2" descr="\\.psf\Home\Desktop\Intel.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39915" y="4830593"/>
            <a:ext cx="364336" cy="2401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Straight Connector 11"/>
          <p:cNvCxnSpPr/>
          <p:nvPr/>
        </p:nvCxnSpPr>
        <p:spPr>
          <a:xfrm>
            <a:off x="8718552" y="4824510"/>
            <a:ext cx="2381" cy="237744"/>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455613" y="310130"/>
            <a:ext cx="8229600" cy="868680"/>
          </a:xfrm>
          <a:prstGeom prst="rect">
            <a:avLst/>
          </a:prstGeom>
        </p:spPr>
        <p:txBody>
          <a:bodyPr vert="horz" lIns="0" tIns="0" rIns="0" bIns="0" rtlCol="0" anchor="t" anchorCtr="0">
            <a:noAutofit/>
          </a:bodyPr>
          <a:lstStyle/>
          <a:p>
            <a:r>
              <a:rPr lang="en-US" dirty="0" smtClean="0"/>
              <a:t>28pt Intel Clear Headline</a:t>
            </a:r>
            <a:endParaRPr lang="en-US" dirty="0"/>
          </a:p>
        </p:txBody>
      </p:sp>
      <p:sp>
        <p:nvSpPr>
          <p:cNvPr id="3" name="Text Placeholder 2"/>
          <p:cNvSpPr>
            <a:spLocks noGrp="1"/>
          </p:cNvSpPr>
          <p:nvPr>
            <p:ph type="body" idx="1"/>
          </p:nvPr>
        </p:nvSpPr>
        <p:spPr>
          <a:xfrm>
            <a:off x="455615" y="1203329"/>
            <a:ext cx="8228012" cy="3425825"/>
          </a:xfrm>
          <a:prstGeom prst="rect">
            <a:avLst/>
          </a:prstGeom>
        </p:spPr>
        <p:txBody>
          <a:bodyPr vert="horz" lIns="0" tIns="0" rIns="0" bIns="0" rtlCol="0">
            <a:noAutofit/>
          </a:bodyPr>
          <a:lstStyle/>
          <a:p>
            <a:pPr lvl="0"/>
            <a:r>
              <a:rPr lang="en-US" dirty="0" smtClean="0"/>
              <a:t>18pt Intel Clear body text</a:t>
            </a:r>
          </a:p>
          <a:p>
            <a:pPr lvl="1"/>
            <a:r>
              <a:rPr lang="en-US" dirty="0" smtClean="0"/>
              <a:t>16pt Intel Clear bullet one</a:t>
            </a:r>
          </a:p>
          <a:p>
            <a:pPr lvl="2"/>
            <a:r>
              <a:rPr lang="en-US" dirty="0" smtClean="0"/>
              <a:t>16pt Intel Clear sub-bullet</a:t>
            </a:r>
          </a:p>
          <a:p>
            <a:pPr lvl="3"/>
            <a:r>
              <a:rPr lang="en-US" dirty="0" err="1" smtClean="0"/>
              <a:t>14pt</a:t>
            </a:r>
            <a:r>
              <a:rPr lang="en-US" dirty="0" smtClean="0"/>
              <a:t> Intel Clear fourth level</a:t>
            </a:r>
          </a:p>
          <a:p>
            <a:pPr lvl="4"/>
            <a:r>
              <a:rPr lang="en-US" dirty="0" err="1" smtClean="0"/>
              <a:t>14pt</a:t>
            </a:r>
            <a:r>
              <a:rPr lang="en-US" dirty="0" smtClean="0"/>
              <a:t> Intel Clear fifth level</a:t>
            </a:r>
            <a:endParaRPr lang="en-US" dirty="0"/>
          </a:p>
        </p:txBody>
      </p:sp>
      <p:sp>
        <p:nvSpPr>
          <p:cNvPr id="6" name="Slide Number Placeholder 5"/>
          <p:cNvSpPr>
            <a:spLocks noGrp="1"/>
          </p:cNvSpPr>
          <p:nvPr>
            <p:ph type="sldNum" sz="quarter" idx="4"/>
          </p:nvPr>
        </p:nvSpPr>
        <p:spPr>
          <a:xfrm>
            <a:off x="6872352" y="4824387"/>
            <a:ext cx="2133600" cy="273844"/>
          </a:xfrm>
          <a:prstGeom prst="rect">
            <a:avLst/>
          </a:prstGeom>
        </p:spPr>
        <p:txBody>
          <a:bodyPr vert="horz" lIns="0" tIns="0" rIns="0" bIns="0" rtlCol="0" anchor="ctr"/>
          <a:lstStyle>
            <a:lvl1pPr algn="r">
              <a:defRPr sz="800">
                <a:solidFill>
                  <a:schemeClr val="bg1"/>
                </a:solidFill>
                <a:latin typeface="+mn-lt"/>
                <a:cs typeface="Intel Clear"/>
              </a:defRPr>
            </a:lvl1pPr>
          </a:lstStyle>
          <a:p>
            <a:fld id="{EE2556C5-CE8C-6547-B838-EA80C61A4AF7}" type="slidenum">
              <a:rPr lang="en-US" smtClean="0"/>
              <a:pPr/>
              <a:t>‹#›</a:t>
            </a:fld>
            <a:endParaRPr lang="en-US" dirty="0"/>
          </a:p>
        </p:txBody>
      </p:sp>
      <p:sp>
        <p:nvSpPr>
          <p:cNvPr id="4" name="TextBox 3"/>
          <p:cNvSpPr txBox="1"/>
          <p:nvPr userDrawn="1"/>
        </p:nvSpPr>
        <p:spPr>
          <a:xfrm>
            <a:off x="3886657" y="4890526"/>
            <a:ext cx="1357535" cy="165099"/>
          </a:xfrm>
          <a:prstGeom prst="rect">
            <a:avLst/>
          </a:prstGeom>
          <a:noFill/>
        </p:spPr>
        <p:txBody>
          <a:bodyPr vert="horz" wrap="square" lIns="0" tIns="0" rIns="0" bIns="0" rtlCol="0">
            <a:noAutofit/>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sz="900" dirty="0" smtClean="0">
                <a:solidFill>
                  <a:schemeClr val="bg1"/>
                </a:solidFill>
              </a:rPr>
              <a:t>Network Platforms Group</a:t>
            </a:r>
          </a:p>
          <a:p>
            <a:endParaRPr lang="en-US" sz="900" dirty="0" smtClean="0">
              <a:solidFill>
                <a:schemeClr val="bg1"/>
              </a:solidFill>
            </a:endParaRPr>
          </a:p>
        </p:txBody>
      </p:sp>
    </p:spTree>
    <p:extLst>
      <p:ext uri="{BB962C8B-B14F-4D97-AF65-F5344CB8AC3E}">
        <p14:creationId xmlns:p14="http://schemas.microsoft.com/office/powerpoint/2010/main" val="3786227823"/>
      </p:ext>
    </p:extLst>
  </p:cSld>
  <p:clrMap bg1="lt1" tx1="dk1" bg2="lt2" tx2="dk2" accent1="accent1" accent2="accent2" accent3="accent3" accent4="accent4" accent5="accent5" accent6="accent6" hlink="hlink" folHlink="folHlink"/>
  <p:sldLayoutIdLst>
    <p:sldLayoutId id="2147483673" r:id="rId1"/>
    <p:sldLayoutId id="2147483679" r:id="rId2"/>
    <p:sldLayoutId id="2147483674" r:id="rId3"/>
    <p:sldLayoutId id="2147483650" r:id="rId4"/>
    <p:sldLayoutId id="2147483684" r:id="rId5"/>
    <p:sldLayoutId id="2147483652" r:id="rId6"/>
    <p:sldLayoutId id="2147483660" r:id="rId7"/>
    <p:sldLayoutId id="2147483668" r:id="rId8"/>
    <p:sldLayoutId id="2147483669" r:id="rId9"/>
    <p:sldLayoutId id="2147483670" r:id="rId10"/>
    <p:sldLayoutId id="2147483672" r:id="rId11"/>
    <p:sldLayoutId id="2147483651" r:id="rId12"/>
    <p:sldLayoutId id="2147483677" r:id="rId13"/>
    <p:sldLayoutId id="2147483665" r:id="rId14"/>
    <p:sldLayoutId id="2147483654" r:id="rId15"/>
    <p:sldLayoutId id="2147483655" r:id="rId16"/>
    <p:sldLayoutId id="2147483676" r:id="rId17"/>
    <p:sldLayoutId id="2147483681" r:id="rId18"/>
  </p:sldLayoutIdLst>
  <p:timing>
    <p:tnLst>
      <p:par>
        <p:cTn id="1" dur="indefinite" restart="never" nodeType="tmRoot"/>
      </p:par>
    </p:tnLst>
  </p:timing>
  <p:hf hdr="0" ftr="0" dt="0"/>
  <p:txStyles>
    <p:titleStyle>
      <a:lvl1pPr algn="l" defTabSz="457178" rtl="0" eaLnBrk="1" latinLnBrk="0" hangingPunct="1">
        <a:lnSpc>
          <a:spcPct val="100000"/>
        </a:lnSpc>
        <a:spcBef>
          <a:spcPct val="0"/>
        </a:spcBef>
        <a:buNone/>
        <a:defRPr sz="2800" b="0" i="0" kern="1200" spc="0" baseline="0">
          <a:solidFill>
            <a:srgbClr val="003C71"/>
          </a:solidFill>
          <a:latin typeface="Intel Clear"/>
          <a:ea typeface="Intel Clear"/>
          <a:cs typeface="Intel Clear"/>
        </a:defRPr>
      </a:lvl1pPr>
    </p:titleStyle>
    <p:bodyStyle>
      <a:lvl1pPr marL="0" indent="0" algn="l" defTabSz="457178"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14" indent="-225414" algn="l" defTabSz="457178" rtl="0" eaLnBrk="1" latinLnBrk="0" hangingPunct="1">
        <a:spcBef>
          <a:spcPts val="1200"/>
        </a:spcBef>
        <a:buFont typeface="Wingdings" charset="2"/>
        <a:buChar char="§"/>
        <a:defRPr sz="1600" kern="1200" baseline="0">
          <a:solidFill>
            <a:srgbClr val="003C71"/>
          </a:solidFill>
          <a:latin typeface="+mn-lt"/>
          <a:ea typeface="+mn-ea"/>
          <a:cs typeface="Intel Clear" panose="020B0604020203020204" pitchFamily="34" charset="0"/>
        </a:defRPr>
      </a:lvl2pPr>
      <a:lvl3pPr marL="571472" indent="-228589" algn="l" defTabSz="457178" rtl="0" eaLnBrk="1" latinLnBrk="0" hangingPunct="1">
        <a:spcBef>
          <a:spcPts val="800"/>
        </a:spcBef>
        <a:buFont typeface="Intel Clear" panose="020B0604020203020204" pitchFamily="34" charset="0"/>
        <a:buChar char="–"/>
        <a:defRPr sz="1600" kern="1200">
          <a:solidFill>
            <a:srgbClr val="003C71"/>
          </a:solidFill>
          <a:latin typeface="+mn-lt"/>
          <a:ea typeface="+mn-ea"/>
          <a:cs typeface="Intel Clear" panose="020B0604020203020204" pitchFamily="34" charset="0"/>
        </a:defRPr>
      </a:lvl3pPr>
      <a:lvl4pPr marL="969914" indent="-228589" algn="l" defTabSz="457178" rtl="0" eaLnBrk="1" latinLnBrk="0" hangingPunct="1">
        <a:spcBef>
          <a:spcPct val="20000"/>
        </a:spcBef>
        <a:buFont typeface="Arial"/>
        <a:buChar char="–"/>
        <a:defRPr sz="1400" kern="1200">
          <a:solidFill>
            <a:srgbClr val="003C71"/>
          </a:solidFill>
          <a:latin typeface="+mn-lt"/>
          <a:ea typeface="+mn-ea"/>
          <a:cs typeface="Intel Clear" panose="020B0604020203020204" pitchFamily="34" charset="0"/>
        </a:defRPr>
      </a:lvl4pPr>
      <a:lvl5pPr marL="1319147" indent="-228589" algn="l" defTabSz="457178"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9">
            <a:clrChange>
              <a:clrFrom>
                <a:srgbClr val="000000">
                  <a:alpha val="0"/>
                </a:srgbClr>
              </a:clrFrom>
              <a:clrTo>
                <a:srgbClr val="000000">
                  <a:alpha val="0"/>
                </a:srgbClr>
              </a:clrTo>
            </a:clrChange>
            <a:duotone>
              <a:prstClr val="black"/>
              <a:schemeClr val="bg2">
                <a:lumMod val="95000"/>
                <a:tint val="45000"/>
                <a:satMod val="400000"/>
              </a:schemeClr>
            </a:duotone>
            <a:extLst>
              <a:ext uri="{BEBA8EAE-BF5A-486C-A8C5-ECC9F3942E4B}">
                <a14:imgProps xmlns:a14="http://schemas.microsoft.com/office/drawing/2010/main">
                  <a14:imgLayer r:embed="rId10">
                    <a14:imgEffect>
                      <a14:colorTemperature colorTemp="4353"/>
                    </a14:imgEffect>
                    <a14:imgEffect>
                      <a14:saturation sat="16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554684" y="583660"/>
            <a:ext cx="5787779" cy="3241403"/>
          </a:xfrm>
          <a:prstGeom prst="rect">
            <a:avLst/>
          </a:prstGeom>
        </p:spPr>
      </p:pic>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369219"/>
            <a:ext cx="7886700" cy="317342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342463" y="4767263"/>
            <a:ext cx="830511"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A413814C-C0D2-BB49-822F-4711DB285200}" type="datetime1">
              <a:rPr lang="en-US" smtClean="0">
                <a:solidFill>
                  <a:srgbClr val="2B2929">
                    <a:tint val="75000"/>
                  </a:srgbClr>
                </a:solidFill>
              </a:rPr>
              <a:pPr defTabSz="685800"/>
              <a:t>6/20/2016</a:t>
            </a:fld>
            <a:endParaRPr lang="en-US">
              <a:solidFill>
                <a:srgbClr val="2B2929">
                  <a:tint val="75000"/>
                </a:srgb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4"/>
          </p:nvPr>
        </p:nvSpPr>
        <p:spPr>
          <a:xfrm>
            <a:off x="8172974" y="4767263"/>
            <a:ext cx="342376"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E2C12A61-9EE8-4E45-A1FB-04158638D414}" type="slidenum">
              <a:rPr lang="en-US" smtClean="0">
                <a:solidFill>
                  <a:srgbClr val="2B2929">
                    <a:tint val="75000"/>
                  </a:srgbClr>
                </a:solidFill>
              </a:rPr>
              <a:pPr defTabSz="685800"/>
              <a:t>‹#›</a:t>
            </a:fld>
            <a:endParaRPr lang="en-US">
              <a:solidFill>
                <a:srgbClr val="2B2929">
                  <a:tint val="75000"/>
                </a:srgbClr>
              </a:solidFill>
            </a:endParaRPr>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217008" y="4459378"/>
            <a:ext cx="1041341" cy="581729"/>
          </a:xfrm>
          <a:prstGeom prst="rect">
            <a:avLst/>
          </a:prstGeom>
        </p:spPr>
      </p:pic>
    </p:spTree>
    <p:extLst>
      <p:ext uri="{BB962C8B-B14F-4D97-AF65-F5344CB8AC3E}">
        <p14:creationId xmlns:p14="http://schemas.microsoft.com/office/powerpoint/2010/main" val="207049617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dt="0"/>
  <p:txStyles>
    <p:titleStyle>
      <a:lvl1pPr algn="l" defTabSz="685800" rtl="0" eaLnBrk="1" latinLnBrk="0" hangingPunct="1">
        <a:lnSpc>
          <a:spcPct val="90000"/>
        </a:lnSpc>
        <a:spcBef>
          <a:spcPct val="0"/>
        </a:spcBef>
        <a:buNone/>
        <a:defRPr sz="3300" b="1" kern="1200">
          <a:solidFill>
            <a:srgbClr val="F7323F"/>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lumMod val="65000"/>
              <a:lumOff val="3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65000"/>
              <a:lumOff val="3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65000"/>
              <a:lumOff val="3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 Id="rId14" Type="http://schemas.openxmlformats.org/officeDocument/2006/relationships/image" Target="../media/image4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0.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20.xml"/><Relationship Id="rId6" Type="http://schemas.openxmlformats.org/officeDocument/2006/relationships/image" Target="../media/image40.png"/><Relationship Id="rId11" Type="http://schemas.openxmlformats.org/officeDocument/2006/relationships/image" Target="../media/image50.png"/><Relationship Id="rId5" Type="http://schemas.openxmlformats.org/officeDocument/2006/relationships/image" Target="../media/image42.png"/><Relationship Id="rId10" Type="http://schemas.openxmlformats.org/officeDocument/2006/relationships/image" Target="../media/image56.png"/><Relationship Id="rId4" Type="http://schemas.openxmlformats.org/officeDocument/2006/relationships/image" Target="../media/image38.png"/><Relationship Id="rId9" Type="http://schemas.openxmlformats.org/officeDocument/2006/relationships/image" Target="../media/image55.png"/></Relationships>
</file>

<file path=ppt/slides/_rels/slide31.xml.rels><?xml version="1.0" encoding="UTF-8" standalone="yes"?>
<Relationships xmlns="http://schemas.openxmlformats.org/package/2006/relationships"><Relationship Id="rId2" Type="http://schemas.openxmlformats.org/officeDocument/2006/relationships/hyperlink" Target="https://fd.io/news/announcement/2016/06/fdio-announces-communitys-first-major-software-release-1606-0" TargetMode="Externa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chart" Target="../charts/chart3.xml"/><Relationship Id="rId1" Type="http://schemas.openxmlformats.org/officeDocument/2006/relationships/slideLayout" Target="../slideLayouts/slideLayout24.xml"/><Relationship Id="rId5" Type="http://schemas.openxmlformats.org/officeDocument/2006/relationships/chart" Target="../charts/chart4.xml"/><Relationship Id="rId4" Type="http://schemas.openxmlformats.org/officeDocument/2006/relationships/image" Target="../media/image59.gif"/></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chart" Target="../charts/char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5.xml"/><Relationship Id="rId6" Type="http://schemas.openxmlformats.org/officeDocument/2006/relationships/image" Target="../media/image64.tiff"/><Relationship Id="rId5" Type="http://schemas.openxmlformats.org/officeDocument/2006/relationships/image" Target="../media/image63.tiff"/><Relationship Id="rId4" Type="http://schemas.openxmlformats.org/officeDocument/2006/relationships/image" Target="../media/image62.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65.tiff"/><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image" Target="../media/image65.tiff"/><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hyperlink" Target="https://wiki.fd.io/view/VPP#Tutorials" TargetMode="External"/><Relationship Id="rId7" Type="http://schemas.openxmlformats.org/officeDocument/2006/relationships/hyperlink" Target="https://fd.io/contact/join" TargetMode="External"/><Relationship Id="rId2" Type="http://schemas.openxmlformats.org/officeDocument/2006/relationships/hyperlink" Target="https://fd.io/" TargetMode="External"/><Relationship Id="rId1" Type="http://schemas.openxmlformats.org/officeDocument/2006/relationships/slideLayout" Target="../slideLayouts/slideLayout20.xml"/><Relationship Id="rId6" Type="http://schemas.openxmlformats.org/officeDocument/2006/relationships/hyperlink" Target="https://wiki.fd.io/view/Main_Page" TargetMode="External"/><Relationship Id="rId5" Type="http://schemas.openxmlformats.org/officeDocument/2006/relationships/hyperlink" Target="https://wiki.fd.io/view/IRC" TargetMode="External"/><Relationship Id="rId4" Type="http://schemas.openxmlformats.org/officeDocument/2006/relationships/hyperlink" Target="https://lists.fd.io/mailman/listinfo" TargetMode="Externa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5.jpg"/><Relationship Id="rId18" Type="http://schemas.openxmlformats.org/officeDocument/2006/relationships/image" Target="../media/image20.jpg"/><Relationship Id="rId3" Type="http://schemas.openxmlformats.org/officeDocument/2006/relationships/notesSlide" Target="../notesSlides/notesSlide4.xml"/><Relationship Id="rId21" Type="http://schemas.openxmlformats.org/officeDocument/2006/relationships/image" Target="../media/image23.jpeg"/><Relationship Id="rId7" Type="http://schemas.openxmlformats.org/officeDocument/2006/relationships/diagramQuickStyle" Target="../diagrams/quickStyle1.xml"/><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slideLayout" Target="../slideLayouts/slideLayout4.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tags" Target="../tags/tag6.xml"/><Relationship Id="rId6" Type="http://schemas.openxmlformats.org/officeDocument/2006/relationships/diagramLayout" Target="../diagrams/layout1.xml"/><Relationship Id="rId11" Type="http://schemas.openxmlformats.org/officeDocument/2006/relationships/image" Target="../media/image13.png"/><Relationship Id="rId24" Type="http://schemas.openxmlformats.org/officeDocument/2006/relationships/image" Target="../media/image25.png"/><Relationship Id="rId5" Type="http://schemas.openxmlformats.org/officeDocument/2006/relationships/diagramData" Target="../diagrams/data1.xml"/><Relationship Id="rId15" Type="http://schemas.openxmlformats.org/officeDocument/2006/relationships/image" Target="../media/image17.gif"/><Relationship Id="rId23" Type="http://schemas.openxmlformats.org/officeDocument/2006/relationships/image" Target="../media/image24.gif"/><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11.png"/><Relationship Id="rId9" Type="http://schemas.microsoft.com/office/2007/relationships/diagramDrawing" Target="../diagrams/drawing1.xml"/><Relationship Id="rId14" Type="http://schemas.openxmlformats.org/officeDocument/2006/relationships/image" Target="../media/image16.gif"/><Relationship Id="rId22" Type="http://schemas.openxmlformats.org/officeDocument/2006/relationships/hyperlink" Target="http://seeklogo.com/qlogic-logo-114199.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0.png"/><Relationship Id="rId18" Type="http://schemas.openxmlformats.org/officeDocument/2006/relationships/image" Target="../media/image33.jpg"/><Relationship Id="rId26" Type="http://schemas.openxmlformats.org/officeDocument/2006/relationships/image" Target="../media/image17.gif"/><Relationship Id="rId3" Type="http://schemas.openxmlformats.org/officeDocument/2006/relationships/image" Target="../media/image11.png"/><Relationship Id="rId21" Type="http://schemas.openxmlformats.org/officeDocument/2006/relationships/chart" Target="../charts/chart2.xml"/><Relationship Id="rId7" Type="http://schemas.openxmlformats.org/officeDocument/2006/relationships/image" Target="../media/image14.png"/><Relationship Id="rId12" Type="http://schemas.openxmlformats.org/officeDocument/2006/relationships/image" Target="../media/image12.png"/><Relationship Id="rId17" Type="http://schemas.openxmlformats.org/officeDocument/2006/relationships/image" Target="../media/image22.png"/><Relationship Id="rId25" Type="http://schemas.openxmlformats.org/officeDocument/2006/relationships/image" Target="../media/image34.png"/><Relationship Id="rId2" Type="http://schemas.openxmlformats.org/officeDocument/2006/relationships/slideLayout" Target="../slideLayouts/slideLayout4.xml"/><Relationship Id="rId16" Type="http://schemas.openxmlformats.org/officeDocument/2006/relationships/image" Target="../media/image32.png"/><Relationship Id="rId20" Type="http://schemas.openxmlformats.org/officeDocument/2006/relationships/image" Target="../media/image19.png"/><Relationship Id="rId1" Type="http://schemas.openxmlformats.org/officeDocument/2006/relationships/tags" Target="../tags/tag7.xml"/><Relationship Id="rId6" Type="http://schemas.openxmlformats.org/officeDocument/2006/relationships/image" Target="../media/image26.gif"/><Relationship Id="rId11" Type="http://schemas.openxmlformats.org/officeDocument/2006/relationships/image" Target="../media/image29.gif"/><Relationship Id="rId24" Type="http://schemas.openxmlformats.org/officeDocument/2006/relationships/image" Target="../media/image23.jpeg"/><Relationship Id="rId5" Type="http://schemas.openxmlformats.org/officeDocument/2006/relationships/hyperlink" Target="http://dpdk.org/browse/dpdk/" TargetMode="External"/><Relationship Id="rId15" Type="http://schemas.openxmlformats.org/officeDocument/2006/relationships/image" Target="../media/image15.jpg"/><Relationship Id="rId23" Type="http://schemas.openxmlformats.org/officeDocument/2006/relationships/image" Target="../media/image25.png"/><Relationship Id="rId10" Type="http://schemas.openxmlformats.org/officeDocument/2006/relationships/image" Target="../media/image16.gif"/><Relationship Id="rId19" Type="http://schemas.openxmlformats.org/officeDocument/2006/relationships/image" Target="../media/image20.jpg"/><Relationship Id="rId4" Type="http://schemas.openxmlformats.org/officeDocument/2006/relationships/hyperlink" Target="http://dpdk.org/" TargetMode="External"/><Relationship Id="rId9" Type="http://schemas.openxmlformats.org/officeDocument/2006/relationships/image" Target="../media/image28.png"/><Relationship Id="rId14" Type="http://schemas.openxmlformats.org/officeDocument/2006/relationships/image" Target="../media/image31.jpg"/><Relationship Id="rId22"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1.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p:txBody>
          <a:bodyPr/>
          <a:lstStyle/>
          <a:p>
            <a:r>
              <a:rPr lang="en-US" sz="5400" dirty="0" smtClean="0"/>
              <a:t>Data Plane Development Kit (DPDK) Intro</a:t>
            </a:r>
            <a:r>
              <a:rPr lang="en-US" dirty="0" smtClean="0"/>
              <a:t/>
            </a:r>
            <a:br>
              <a:rPr lang="en-US" dirty="0" smtClean="0"/>
            </a:br>
            <a:r>
              <a:rPr lang="en-US" sz="4000" dirty="0" smtClean="0"/>
              <a:t>DPDK/FD.io Mini  Summit</a:t>
            </a:r>
            <a:endParaRPr lang="en-US" sz="4000" dirty="0"/>
          </a:p>
        </p:txBody>
      </p:sp>
      <p:sp>
        <p:nvSpPr>
          <p:cNvPr id="9" name="Subtitle 2"/>
          <p:cNvSpPr>
            <a:spLocks noGrp="1"/>
          </p:cNvSpPr>
          <p:nvPr>
            <p:ph type="subTitle" idx="1"/>
          </p:nvPr>
        </p:nvSpPr>
        <p:spPr>
          <a:xfrm>
            <a:off x="455615" y="3622215"/>
            <a:ext cx="6330212" cy="925360"/>
          </a:xfrm>
        </p:spPr>
        <p:txBody>
          <a:bodyPr/>
          <a:lstStyle/>
          <a:p>
            <a:pPr>
              <a:spcBef>
                <a:spcPts val="0"/>
              </a:spcBef>
            </a:pPr>
            <a:r>
              <a:rPr lang="en-US" sz="1400" dirty="0" smtClean="0"/>
              <a:t>Tim O’Driscoll</a:t>
            </a:r>
          </a:p>
          <a:p>
            <a:pPr>
              <a:spcBef>
                <a:spcPts val="0"/>
              </a:spcBef>
            </a:pPr>
            <a:r>
              <a:rPr lang="en-US" sz="1400" dirty="0" smtClean="0"/>
              <a:t>21</a:t>
            </a:r>
            <a:r>
              <a:rPr lang="en-US" sz="1400" baseline="30000" dirty="0" smtClean="0"/>
              <a:t>st</a:t>
            </a:r>
            <a:r>
              <a:rPr lang="en-US" sz="1400" dirty="0" smtClean="0"/>
              <a:t> June, 2016</a:t>
            </a:r>
            <a:endParaRPr lang="en-US" sz="1400" dirty="0">
              <a:solidFill>
                <a:schemeClr val="bg1"/>
              </a:solidFill>
            </a:endParaRPr>
          </a:p>
        </p:txBody>
      </p:sp>
    </p:spTree>
    <p:custDataLst>
      <p:tags r:id="rId1"/>
    </p:custDataLst>
    <p:extLst>
      <p:ext uri="{BB962C8B-B14F-4D97-AF65-F5344CB8AC3E}">
        <p14:creationId xmlns:p14="http://schemas.microsoft.com/office/powerpoint/2010/main" val="31975142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10</a:t>
            </a:fld>
            <a:endParaRPr lang="en-US" dirty="0"/>
          </a:p>
        </p:txBody>
      </p:sp>
      <p:sp>
        <p:nvSpPr>
          <p:cNvPr id="7" name="Hexagon 6"/>
          <p:cNvSpPr>
            <a:spLocks noChangeAspect="1"/>
          </p:cNvSpPr>
          <p:nvPr/>
        </p:nvSpPr>
        <p:spPr bwMode="auto">
          <a:xfrm>
            <a:off x="127305" y="878788"/>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DPDK Involvement</a:t>
            </a:r>
            <a:endParaRPr lang="en-US" dirty="0"/>
          </a:p>
        </p:txBody>
      </p:sp>
      <p:grpSp>
        <p:nvGrpSpPr>
          <p:cNvPr id="2" name="Group 1"/>
          <p:cNvGrpSpPr/>
          <p:nvPr/>
        </p:nvGrpSpPr>
        <p:grpSpPr>
          <a:xfrm>
            <a:off x="5732819" y="194865"/>
            <a:ext cx="1694820" cy="453030"/>
            <a:chOff x="5732819" y="194865"/>
            <a:chExt cx="1694820" cy="453030"/>
          </a:xfrm>
        </p:grpSpPr>
        <p:grpSp>
          <p:nvGrpSpPr>
            <p:cNvPr id="8" name="Group 7"/>
            <p:cNvGrpSpPr/>
            <p:nvPr/>
          </p:nvGrpSpPr>
          <p:grpSpPr>
            <a:xfrm>
              <a:off x="5734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Direct DPDK Involvement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5732819" y="432451"/>
              <a:ext cx="1683494" cy="215444"/>
              <a:chOff x="5720858" y="591683"/>
              <a:chExt cx="1683494" cy="215444"/>
            </a:xfrm>
          </p:grpSpPr>
          <p:sp>
            <p:nvSpPr>
              <p:cNvPr id="65" name="TextBox 34"/>
              <p:cNvSpPr txBox="1">
                <a:spLocks noChangeArrowheads="1"/>
              </p:cNvSpPr>
              <p:nvPr/>
            </p:nvSpPr>
            <p:spPr bwMode="auto">
              <a:xfrm>
                <a:off x="5898812" y="591683"/>
                <a:ext cx="15055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Indirect DPDK Involvement</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spTree>
    <p:extLst>
      <p:ext uri="{BB962C8B-B14F-4D97-AF65-F5344CB8AC3E}">
        <p14:creationId xmlns:p14="http://schemas.microsoft.com/office/powerpoint/2010/main" val="3663378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11</a:t>
            </a:fld>
            <a:endParaRPr lang="en-US" dirty="0"/>
          </a:p>
        </p:txBody>
      </p:sp>
      <p:sp>
        <p:nvSpPr>
          <p:cNvPr id="7" name="Hexagon 6"/>
          <p:cNvSpPr>
            <a:spLocks noChangeAspect="1"/>
          </p:cNvSpPr>
          <p:nvPr/>
        </p:nvSpPr>
        <p:spPr bwMode="auto">
          <a:xfrm>
            <a:off x="127305" y="878788"/>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DPDK Involvement</a:t>
            </a:r>
            <a:endParaRPr lang="en-US" dirty="0"/>
          </a:p>
        </p:txBody>
      </p:sp>
      <p:grpSp>
        <p:nvGrpSpPr>
          <p:cNvPr id="2" name="Group 1"/>
          <p:cNvGrpSpPr/>
          <p:nvPr/>
        </p:nvGrpSpPr>
        <p:grpSpPr>
          <a:xfrm>
            <a:off x="5732819" y="194865"/>
            <a:ext cx="1694820" cy="453030"/>
            <a:chOff x="5732819" y="194865"/>
            <a:chExt cx="1694820" cy="453030"/>
          </a:xfrm>
        </p:grpSpPr>
        <p:grpSp>
          <p:nvGrpSpPr>
            <p:cNvPr id="8" name="Group 7"/>
            <p:cNvGrpSpPr/>
            <p:nvPr/>
          </p:nvGrpSpPr>
          <p:grpSpPr>
            <a:xfrm>
              <a:off x="5734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Direct DPDK Involvement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5732819" y="432451"/>
              <a:ext cx="1683494" cy="215444"/>
              <a:chOff x="5720858" y="591683"/>
              <a:chExt cx="1683494" cy="215444"/>
            </a:xfrm>
          </p:grpSpPr>
          <p:sp>
            <p:nvSpPr>
              <p:cNvPr id="65" name="TextBox 34"/>
              <p:cNvSpPr txBox="1">
                <a:spLocks noChangeArrowheads="1"/>
              </p:cNvSpPr>
              <p:nvPr/>
            </p:nvSpPr>
            <p:spPr bwMode="auto">
              <a:xfrm>
                <a:off x="5898812" y="591683"/>
                <a:ext cx="15055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Indirect DPDK Involvement</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sp>
        <p:nvSpPr>
          <p:cNvPr id="69" name="Rounded Rectangular Callout 68"/>
          <p:cNvSpPr/>
          <p:nvPr/>
        </p:nvSpPr>
        <p:spPr>
          <a:xfrm>
            <a:off x="1316855" y="872705"/>
            <a:ext cx="6622297" cy="3741944"/>
          </a:xfrm>
          <a:prstGeom prst="wedgeRoundRectCallout">
            <a:avLst>
              <a:gd name="adj1" fmla="val -57711"/>
              <a:gd name="adj2" fmla="val 41606"/>
              <a:gd name="adj3" fmla="val 16667"/>
            </a:avLst>
          </a:prstGeom>
          <a:gradFill flip="none" rotWithShape="1">
            <a:gsLst>
              <a:gs pos="0">
                <a:schemeClr val="accent1">
                  <a:lumMod val="0"/>
                  <a:lumOff val="100000"/>
                </a:schemeClr>
              </a:gs>
              <a:gs pos="35000">
                <a:schemeClr val="accent1">
                  <a:lumMod val="0"/>
                  <a:lumOff val="100000"/>
                </a:schemeClr>
              </a:gs>
              <a:gs pos="100000">
                <a:schemeClr val="accent1">
                  <a:lumMod val="50000"/>
                </a:schemeClr>
              </a:gs>
            </a:gsLst>
            <a:path path="circle">
              <a:fillToRect l="50000" t="-80000" r="50000" b="18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solidFill>
                  <a:schemeClr val="tx1"/>
                </a:solidFill>
              </a:rPr>
              <a:t>Data Plane Acceleration (DPACC)</a:t>
            </a:r>
          </a:p>
          <a:p>
            <a:pPr algn="ctr"/>
            <a:endParaRPr lang="en-US" sz="800" u="sng" dirty="0" smtClean="0">
              <a:solidFill>
                <a:schemeClr val="tx1"/>
              </a:solidFill>
            </a:endParaRPr>
          </a:p>
          <a:p>
            <a:r>
              <a:rPr lang="en-GB" sz="1400" dirty="0" smtClean="0">
                <a:solidFill>
                  <a:schemeClr val="tx1"/>
                </a:solidFill>
              </a:rPr>
              <a:t>The </a:t>
            </a:r>
            <a:r>
              <a:rPr lang="en-GB" sz="1400" dirty="0">
                <a:solidFill>
                  <a:schemeClr val="tx1"/>
                </a:solidFill>
              </a:rPr>
              <a:t>goal of this project is to specify a general framework for VNF data plane acceleration (or DPA for short), including a common suite of abstract APIs at various OPNFV interfaces, to enable VNF portability and resource management across various underlying integrated SOCs that may include hardware accelerators or standard high volume (or SHV) server platforms that may include attached hardware accelerators</a:t>
            </a:r>
            <a:r>
              <a:rPr lang="en-GB" sz="1400" dirty="0" smtClean="0">
                <a:solidFill>
                  <a:schemeClr val="tx1"/>
                </a:solidFill>
              </a:rPr>
              <a:t>.</a:t>
            </a:r>
          </a:p>
          <a:p>
            <a:endParaRPr lang="en-GB" sz="1400" dirty="0" smtClean="0">
              <a:solidFill>
                <a:schemeClr val="tx1"/>
              </a:solidFill>
            </a:endParaRPr>
          </a:p>
          <a:p>
            <a:r>
              <a:rPr lang="en-GB" sz="1400" dirty="0" smtClean="0">
                <a:solidFill>
                  <a:schemeClr val="tx1"/>
                </a:solidFill>
              </a:rPr>
              <a:t>DPDK Impacts:</a:t>
            </a:r>
          </a:p>
          <a:p>
            <a:pPr marL="285750" indent="-285750">
              <a:buFont typeface="Arial" panose="020B0604020202020204" pitchFamily="34" charset="0"/>
              <a:buChar char="•"/>
            </a:pPr>
            <a:r>
              <a:rPr lang="en-GB" sz="1400" dirty="0" smtClean="0">
                <a:solidFill>
                  <a:schemeClr val="tx1"/>
                </a:solidFill>
              </a:rPr>
              <a:t>Multi-architecture support, especially the addition of ARMv8 in DPDK 2.2.</a:t>
            </a:r>
          </a:p>
          <a:p>
            <a:pPr marL="285750" indent="-285750">
              <a:buFont typeface="Arial" panose="020B0604020202020204" pitchFamily="34" charset="0"/>
              <a:buChar char="•"/>
            </a:pPr>
            <a:r>
              <a:rPr lang="en-GB" sz="1400" dirty="0" smtClean="0">
                <a:solidFill>
                  <a:schemeClr val="tx1"/>
                </a:solidFill>
              </a:rPr>
              <a:t>External </a:t>
            </a:r>
            <a:r>
              <a:rPr lang="en-GB" sz="1400" dirty="0" err="1" smtClean="0">
                <a:solidFill>
                  <a:schemeClr val="tx1"/>
                </a:solidFill>
              </a:rPr>
              <a:t>Mempool</a:t>
            </a:r>
            <a:r>
              <a:rPr lang="en-GB" sz="1400" dirty="0" smtClean="0">
                <a:solidFill>
                  <a:schemeClr val="tx1"/>
                </a:solidFill>
              </a:rPr>
              <a:t> Manager in DPDK 16.07 to provide better inter-working with </a:t>
            </a:r>
            <a:r>
              <a:rPr lang="en-GB" sz="1400" dirty="0" err="1" smtClean="0">
                <a:solidFill>
                  <a:schemeClr val="tx1"/>
                </a:solidFill>
              </a:rPr>
              <a:t>SoCs</a:t>
            </a:r>
            <a:r>
              <a:rPr lang="en-GB" sz="1400" dirty="0" smtClean="0">
                <a:solidFill>
                  <a:schemeClr val="tx1"/>
                </a:solidFill>
              </a:rPr>
              <a:t>.</a:t>
            </a:r>
          </a:p>
          <a:p>
            <a:pPr marL="285750" indent="-285750">
              <a:buFont typeface="Arial" panose="020B0604020202020204" pitchFamily="34" charset="0"/>
              <a:buChar char="•"/>
            </a:pPr>
            <a:r>
              <a:rPr lang="en-GB" sz="1400" dirty="0" smtClean="0">
                <a:solidFill>
                  <a:schemeClr val="tx1"/>
                </a:solidFill>
              </a:rPr>
              <a:t>Addition of </a:t>
            </a:r>
            <a:r>
              <a:rPr lang="en-GB" sz="1400" dirty="0" err="1" smtClean="0">
                <a:solidFill>
                  <a:schemeClr val="tx1"/>
                </a:solidFill>
              </a:rPr>
              <a:t>cryptodev</a:t>
            </a:r>
            <a:r>
              <a:rPr lang="en-GB" sz="1400" dirty="0" smtClean="0">
                <a:solidFill>
                  <a:schemeClr val="tx1"/>
                </a:solidFill>
              </a:rPr>
              <a:t> API to support hardware and software crypto acceleration.</a:t>
            </a:r>
          </a:p>
          <a:p>
            <a:pPr marL="285750" indent="-285750">
              <a:buFont typeface="Arial" panose="020B0604020202020204" pitchFamily="34" charset="0"/>
              <a:buChar char="•"/>
            </a:pPr>
            <a:r>
              <a:rPr lang="en-GB" sz="1400" dirty="0" smtClean="0">
                <a:solidFill>
                  <a:schemeClr val="tx1"/>
                </a:solidFill>
              </a:rPr>
              <a:t>Future support for additional accelerator types.</a:t>
            </a:r>
          </a:p>
        </p:txBody>
      </p:sp>
    </p:spTree>
    <p:extLst>
      <p:ext uri="{BB962C8B-B14F-4D97-AF65-F5344CB8AC3E}">
        <p14:creationId xmlns:p14="http://schemas.microsoft.com/office/powerpoint/2010/main" val="42073584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12</a:t>
            </a:fld>
            <a:endParaRPr lang="en-US" dirty="0"/>
          </a:p>
        </p:txBody>
      </p:sp>
      <p:sp>
        <p:nvSpPr>
          <p:cNvPr id="7" name="Hexagon 6"/>
          <p:cNvSpPr>
            <a:spLocks noChangeAspect="1"/>
          </p:cNvSpPr>
          <p:nvPr/>
        </p:nvSpPr>
        <p:spPr bwMode="auto">
          <a:xfrm>
            <a:off x="127305" y="878788"/>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DPDK Involvement</a:t>
            </a:r>
            <a:endParaRPr lang="en-US" dirty="0"/>
          </a:p>
        </p:txBody>
      </p:sp>
      <p:grpSp>
        <p:nvGrpSpPr>
          <p:cNvPr id="2" name="Group 1"/>
          <p:cNvGrpSpPr/>
          <p:nvPr/>
        </p:nvGrpSpPr>
        <p:grpSpPr>
          <a:xfrm>
            <a:off x="5732819" y="194865"/>
            <a:ext cx="1694820" cy="453030"/>
            <a:chOff x="5732819" y="194865"/>
            <a:chExt cx="1694820" cy="453030"/>
          </a:xfrm>
        </p:grpSpPr>
        <p:grpSp>
          <p:nvGrpSpPr>
            <p:cNvPr id="8" name="Group 7"/>
            <p:cNvGrpSpPr/>
            <p:nvPr/>
          </p:nvGrpSpPr>
          <p:grpSpPr>
            <a:xfrm>
              <a:off x="5734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Direct DPDK Involvement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5732819" y="432451"/>
              <a:ext cx="1683494" cy="215444"/>
              <a:chOff x="5720858" y="591683"/>
              <a:chExt cx="1683494" cy="215444"/>
            </a:xfrm>
          </p:grpSpPr>
          <p:sp>
            <p:nvSpPr>
              <p:cNvPr id="65" name="TextBox 34"/>
              <p:cNvSpPr txBox="1">
                <a:spLocks noChangeArrowheads="1"/>
              </p:cNvSpPr>
              <p:nvPr/>
            </p:nvSpPr>
            <p:spPr bwMode="auto">
              <a:xfrm>
                <a:off x="5898812" y="591683"/>
                <a:ext cx="15055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Indirect DPDK Involvement</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sp>
        <p:nvSpPr>
          <p:cNvPr id="69" name="Rounded Rectangular Callout 68"/>
          <p:cNvSpPr/>
          <p:nvPr/>
        </p:nvSpPr>
        <p:spPr>
          <a:xfrm>
            <a:off x="127305" y="993734"/>
            <a:ext cx="6445673" cy="3743257"/>
          </a:xfrm>
          <a:prstGeom prst="wedgeRoundRectCallout">
            <a:avLst>
              <a:gd name="adj1" fmla="val 54588"/>
              <a:gd name="adj2" fmla="val -32501"/>
              <a:gd name="adj3" fmla="val 16667"/>
            </a:avLst>
          </a:prstGeom>
          <a:gradFill flip="none" rotWithShape="1">
            <a:gsLst>
              <a:gs pos="0">
                <a:schemeClr val="accent1">
                  <a:lumMod val="0"/>
                  <a:lumOff val="100000"/>
                </a:schemeClr>
              </a:gs>
              <a:gs pos="35000">
                <a:schemeClr val="accent1">
                  <a:lumMod val="0"/>
                  <a:lumOff val="100000"/>
                </a:schemeClr>
              </a:gs>
              <a:gs pos="100000">
                <a:schemeClr val="accent1">
                  <a:lumMod val="50000"/>
                </a:schemeClr>
              </a:gs>
            </a:gsLst>
            <a:path path="circle">
              <a:fillToRect l="50000" t="-80000" r="50000" b="18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chemeClr val="tx1"/>
                </a:solidFill>
              </a:rPr>
              <a:t>Software </a:t>
            </a:r>
            <a:r>
              <a:rPr lang="en-US" u="sng" dirty="0" err="1">
                <a:solidFill>
                  <a:schemeClr val="tx1"/>
                </a:solidFill>
              </a:rPr>
              <a:t>Fastpath</a:t>
            </a:r>
            <a:r>
              <a:rPr lang="en-US" u="sng" dirty="0">
                <a:solidFill>
                  <a:schemeClr val="tx1"/>
                </a:solidFill>
              </a:rPr>
              <a:t> Service Quality Metrics (SFQSM)</a:t>
            </a:r>
          </a:p>
          <a:p>
            <a:pPr algn="ctr"/>
            <a:endParaRPr lang="en-US" u="sng" dirty="0">
              <a:solidFill>
                <a:schemeClr val="tx1"/>
              </a:solidFill>
            </a:endParaRPr>
          </a:p>
          <a:p>
            <a:r>
              <a:rPr lang="en-GB" sz="1400" dirty="0">
                <a:solidFill>
                  <a:schemeClr val="tx1"/>
                </a:solidFill>
              </a:rPr>
              <a:t>“Software </a:t>
            </a:r>
            <a:r>
              <a:rPr lang="en-GB" sz="1400" dirty="0" err="1">
                <a:solidFill>
                  <a:schemeClr val="tx1"/>
                </a:solidFill>
              </a:rPr>
              <a:t>Fastpath</a:t>
            </a:r>
            <a:r>
              <a:rPr lang="en-GB" sz="1400" dirty="0">
                <a:solidFill>
                  <a:schemeClr val="tx1"/>
                </a:solidFill>
              </a:rPr>
              <a:t> Service Quality Metrics" is focused on the development of utilities and libraries which supports low latency, high performance packet processing paths (fast path) through the NFVI such that VNFs can:</a:t>
            </a:r>
          </a:p>
          <a:p>
            <a:pPr marL="285750" indent="-285750">
              <a:buFont typeface="Arial" panose="020B0604020202020204" pitchFamily="34" charset="0"/>
              <a:buChar char="•"/>
            </a:pPr>
            <a:r>
              <a:rPr lang="en-GB" sz="1400" dirty="0" smtClean="0">
                <a:solidFill>
                  <a:schemeClr val="tx1"/>
                </a:solidFill>
              </a:rPr>
              <a:t>Measure </a:t>
            </a:r>
            <a:r>
              <a:rPr lang="en-GB" sz="1400" dirty="0">
                <a:solidFill>
                  <a:schemeClr val="tx1"/>
                </a:solidFill>
              </a:rPr>
              <a:t>Telco Traffic and Performance KPIs through that software fast </a:t>
            </a:r>
            <a:r>
              <a:rPr lang="en-GB" sz="1400" dirty="0" smtClean="0">
                <a:solidFill>
                  <a:schemeClr val="tx1"/>
                </a:solidFill>
              </a:rPr>
              <a:t>path.</a:t>
            </a:r>
            <a:endParaRPr lang="en-GB" sz="1400" dirty="0">
              <a:solidFill>
                <a:schemeClr val="tx1"/>
              </a:solidFill>
            </a:endParaRPr>
          </a:p>
          <a:p>
            <a:pPr marL="285750" indent="-285750">
              <a:buFont typeface="Arial" panose="020B0604020202020204" pitchFamily="34" charset="0"/>
              <a:buChar char="•"/>
            </a:pPr>
            <a:r>
              <a:rPr lang="en-GB" sz="1400" dirty="0" smtClean="0">
                <a:solidFill>
                  <a:schemeClr val="tx1"/>
                </a:solidFill>
              </a:rPr>
              <a:t>Detect </a:t>
            </a:r>
            <a:r>
              <a:rPr lang="en-GB" sz="1400" dirty="0">
                <a:solidFill>
                  <a:schemeClr val="tx1"/>
                </a:solidFill>
              </a:rPr>
              <a:t>and report violations that can be consumed by VNFs and higher level EMS/OSS </a:t>
            </a:r>
            <a:r>
              <a:rPr lang="en-GB" sz="1400" dirty="0" smtClean="0">
                <a:solidFill>
                  <a:schemeClr val="tx1"/>
                </a:solidFill>
              </a:rPr>
              <a:t>systems.</a:t>
            </a:r>
            <a:endParaRPr lang="en-GB" sz="1400" dirty="0">
              <a:solidFill>
                <a:schemeClr val="tx1"/>
              </a:solidFill>
            </a:endParaRPr>
          </a:p>
          <a:p>
            <a:endParaRPr lang="en-GB" sz="1400" dirty="0">
              <a:solidFill>
                <a:schemeClr val="tx1"/>
              </a:solidFill>
            </a:endParaRPr>
          </a:p>
          <a:p>
            <a:r>
              <a:rPr lang="en-GB" sz="1400" dirty="0">
                <a:solidFill>
                  <a:schemeClr val="tx1"/>
                </a:solidFill>
              </a:rPr>
              <a:t>DPDK Impacts:</a:t>
            </a:r>
          </a:p>
          <a:p>
            <a:pPr marL="285750" indent="-285750">
              <a:buFont typeface="Arial" panose="020B0604020202020204" pitchFamily="34" charset="0"/>
              <a:buChar char="•"/>
            </a:pPr>
            <a:r>
              <a:rPr lang="en-GB" sz="1400" dirty="0">
                <a:solidFill>
                  <a:schemeClr val="tx1"/>
                </a:solidFill>
              </a:rPr>
              <a:t>Extended stats (</a:t>
            </a:r>
            <a:r>
              <a:rPr lang="en-GB" sz="1400" dirty="0" err="1">
                <a:solidFill>
                  <a:schemeClr val="tx1"/>
                </a:solidFill>
              </a:rPr>
              <a:t>xstats</a:t>
            </a:r>
            <a:r>
              <a:rPr lang="en-GB" sz="1400" dirty="0">
                <a:solidFill>
                  <a:schemeClr val="tx1"/>
                </a:solidFill>
              </a:rPr>
              <a:t>), which allows each PMD to expose a unique set of stats in the form of string-value pairs.</a:t>
            </a:r>
          </a:p>
          <a:p>
            <a:pPr marL="285750" indent="-285750">
              <a:buFont typeface="Arial" panose="020B0604020202020204" pitchFamily="34" charset="0"/>
              <a:buChar char="•"/>
            </a:pPr>
            <a:r>
              <a:rPr lang="en-GB" sz="1400" dirty="0">
                <a:solidFill>
                  <a:schemeClr val="tx1"/>
                </a:solidFill>
              </a:rPr>
              <a:t>Keep Alive, which demonstrates how to detect ‘failed’ DPDK cores and notify a fault management entity of the failure.</a:t>
            </a:r>
          </a:p>
        </p:txBody>
      </p:sp>
    </p:spTree>
    <p:extLst>
      <p:ext uri="{BB962C8B-B14F-4D97-AF65-F5344CB8AC3E}">
        <p14:creationId xmlns:p14="http://schemas.microsoft.com/office/powerpoint/2010/main" val="41332248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13</a:t>
            </a:fld>
            <a:endParaRPr lang="en-US" dirty="0"/>
          </a:p>
        </p:txBody>
      </p:sp>
      <p:sp>
        <p:nvSpPr>
          <p:cNvPr id="7" name="Hexagon 6"/>
          <p:cNvSpPr>
            <a:spLocks noChangeAspect="1"/>
          </p:cNvSpPr>
          <p:nvPr/>
        </p:nvSpPr>
        <p:spPr bwMode="auto">
          <a:xfrm>
            <a:off x="127305" y="878788"/>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DPDK Involvement</a:t>
            </a:r>
            <a:endParaRPr lang="en-US" dirty="0"/>
          </a:p>
        </p:txBody>
      </p:sp>
      <p:grpSp>
        <p:nvGrpSpPr>
          <p:cNvPr id="2" name="Group 1"/>
          <p:cNvGrpSpPr/>
          <p:nvPr/>
        </p:nvGrpSpPr>
        <p:grpSpPr>
          <a:xfrm>
            <a:off x="5732819" y="194865"/>
            <a:ext cx="1694820" cy="453030"/>
            <a:chOff x="5732819" y="194865"/>
            <a:chExt cx="1694820" cy="453030"/>
          </a:xfrm>
        </p:grpSpPr>
        <p:grpSp>
          <p:nvGrpSpPr>
            <p:cNvPr id="8" name="Group 7"/>
            <p:cNvGrpSpPr/>
            <p:nvPr/>
          </p:nvGrpSpPr>
          <p:grpSpPr>
            <a:xfrm>
              <a:off x="5734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Direct DPDK Involvement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5732819" y="432451"/>
              <a:ext cx="1683494" cy="215444"/>
              <a:chOff x="5720858" y="591683"/>
              <a:chExt cx="1683494" cy="215444"/>
            </a:xfrm>
          </p:grpSpPr>
          <p:sp>
            <p:nvSpPr>
              <p:cNvPr id="65" name="TextBox 34"/>
              <p:cNvSpPr txBox="1">
                <a:spLocks noChangeArrowheads="1"/>
              </p:cNvSpPr>
              <p:nvPr/>
            </p:nvSpPr>
            <p:spPr bwMode="auto">
              <a:xfrm>
                <a:off x="5898812" y="591683"/>
                <a:ext cx="15055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Indirect DPDK Involvement</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sp>
        <p:nvSpPr>
          <p:cNvPr id="69" name="Rounded Rectangular Callout 68"/>
          <p:cNvSpPr/>
          <p:nvPr/>
        </p:nvSpPr>
        <p:spPr>
          <a:xfrm>
            <a:off x="476655" y="721201"/>
            <a:ext cx="6544005" cy="4076820"/>
          </a:xfrm>
          <a:prstGeom prst="wedgeRoundRectCallout">
            <a:avLst>
              <a:gd name="adj1" fmla="val 58423"/>
              <a:gd name="adj2" fmla="val -17916"/>
              <a:gd name="adj3" fmla="val 16667"/>
            </a:avLst>
          </a:prstGeom>
          <a:gradFill flip="none" rotWithShape="1">
            <a:gsLst>
              <a:gs pos="0">
                <a:schemeClr val="accent1">
                  <a:lumMod val="0"/>
                  <a:lumOff val="100000"/>
                </a:schemeClr>
              </a:gs>
              <a:gs pos="35000">
                <a:schemeClr val="accent1">
                  <a:lumMod val="0"/>
                  <a:lumOff val="100000"/>
                </a:schemeClr>
              </a:gs>
              <a:gs pos="100000">
                <a:schemeClr val="accent1">
                  <a:lumMod val="50000"/>
                </a:schemeClr>
              </a:gs>
            </a:gsLst>
            <a:path path="circle">
              <a:fillToRect l="50000" t="-80000" r="50000" b="180000"/>
            </a:path>
            <a:tileRect/>
          </a:gra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chemeClr val="tx1"/>
                </a:solidFill>
              </a:rPr>
              <a:t>Open </a:t>
            </a:r>
            <a:r>
              <a:rPr lang="en-US" u="sng" dirty="0" err="1">
                <a:solidFill>
                  <a:schemeClr val="tx1"/>
                </a:solidFill>
              </a:rPr>
              <a:t>vSwitch</a:t>
            </a:r>
            <a:r>
              <a:rPr lang="en-US" u="sng" dirty="0">
                <a:solidFill>
                  <a:schemeClr val="tx1"/>
                </a:solidFill>
              </a:rPr>
              <a:t> for NFV (OVSNFV)</a:t>
            </a:r>
          </a:p>
          <a:p>
            <a:pPr algn="ctr"/>
            <a:endParaRPr lang="en-US" u="sng" dirty="0">
              <a:solidFill>
                <a:schemeClr val="tx1"/>
              </a:solidFill>
            </a:endParaRPr>
          </a:p>
          <a:p>
            <a:r>
              <a:rPr lang="en-GB" sz="1400" dirty="0">
                <a:solidFill>
                  <a:schemeClr val="tx1"/>
                </a:solidFill>
              </a:rPr>
              <a:t>This project </a:t>
            </a:r>
            <a:r>
              <a:rPr lang="en-GB" sz="1400" dirty="0" smtClean="0">
                <a:solidFill>
                  <a:schemeClr val="tx1"/>
                </a:solidFill>
              </a:rPr>
              <a:t>proposes:</a:t>
            </a:r>
          </a:p>
          <a:p>
            <a:pPr marL="285750" indent="-285750">
              <a:buFont typeface="Arial" panose="020B0604020202020204" pitchFamily="34" charset="0"/>
              <a:buChar char="•"/>
            </a:pPr>
            <a:r>
              <a:rPr lang="en-GB" sz="1400" dirty="0">
                <a:solidFill>
                  <a:schemeClr val="tx1"/>
                </a:solidFill>
              </a:rPr>
              <a:t>M</a:t>
            </a:r>
            <a:r>
              <a:rPr lang="en-GB" sz="1400" dirty="0" smtClean="0">
                <a:solidFill>
                  <a:schemeClr val="tx1"/>
                </a:solidFill>
              </a:rPr>
              <a:t>odifying </a:t>
            </a:r>
            <a:r>
              <a:rPr lang="en-GB" sz="1400" dirty="0">
                <a:solidFill>
                  <a:schemeClr val="tx1"/>
                </a:solidFill>
              </a:rPr>
              <a:t>the OPNFV build to include a deployment option for the software-accelerated </a:t>
            </a:r>
            <a:r>
              <a:rPr lang="en-GB" sz="1400" dirty="0" err="1">
                <a:solidFill>
                  <a:schemeClr val="tx1"/>
                </a:solidFill>
              </a:rPr>
              <a:t>userspace</a:t>
            </a:r>
            <a:r>
              <a:rPr lang="en-GB" sz="1400" dirty="0">
                <a:solidFill>
                  <a:schemeClr val="tx1"/>
                </a:solidFill>
              </a:rPr>
              <a:t> Open </a:t>
            </a:r>
            <a:r>
              <a:rPr lang="en-GB" sz="1400" dirty="0" err="1">
                <a:solidFill>
                  <a:schemeClr val="tx1"/>
                </a:solidFill>
              </a:rPr>
              <a:t>vSwitch</a:t>
            </a:r>
            <a:r>
              <a:rPr lang="en-GB" sz="1400" dirty="0">
                <a:solidFill>
                  <a:schemeClr val="tx1"/>
                </a:solidFill>
              </a:rPr>
              <a:t> build. This change will significantly improve the performance of the NFVI for network I/O.</a:t>
            </a:r>
          </a:p>
          <a:p>
            <a:pPr marL="285750" indent="-285750">
              <a:buFont typeface="Arial" panose="020B0604020202020204" pitchFamily="34" charset="0"/>
              <a:buChar char="•"/>
            </a:pPr>
            <a:r>
              <a:rPr lang="en-GB" sz="1400" dirty="0">
                <a:solidFill>
                  <a:schemeClr val="tx1"/>
                </a:solidFill>
              </a:rPr>
              <a:t>Future work that will encompass collaborative development within the Open </a:t>
            </a:r>
            <a:r>
              <a:rPr lang="en-GB" sz="1400" dirty="0" err="1">
                <a:solidFill>
                  <a:schemeClr val="tx1"/>
                </a:solidFill>
              </a:rPr>
              <a:t>vSwitch</a:t>
            </a:r>
            <a:r>
              <a:rPr lang="en-GB" sz="1400" dirty="0">
                <a:solidFill>
                  <a:schemeClr val="tx1"/>
                </a:solidFill>
              </a:rPr>
              <a:t> project to improve the performance of the software-accelerated </a:t>
            </a:r>
            <a:r>
              <a:rPr lang="en-GB" sz="1400" dirty="0" err="1">
                <a:solidFill>
                  <a:schemeClr val="tx1"/>
                </a:solidFill>
              </a:rPr>
              <a:t>userspace</a:t>
            </a:r>
            <a:r>
              <a:rPr lang="en-GB" sz="1400" dirty="0">
                <a:solidFill>
                  <a:schemeClr val="tx1"/>
                </a:solidFill>
              </a:rPr>
              <a:t> Open </a:t>
            </a:r>
            <a:r>
              <a:rPr lang="en-GB" sz="1400" dirty="0" err="1">
                <a:solidFill>
                  <a:schemeClr val="tx1"/>
                </a:solidFill>
              </a:rPr>
              <a:t>vSwitch</a:t>
            </a:r>
            <a:r>
              <a:rPr lang="en-GB" sz="1400" dirty="0">
                <a:solidFill>
                  <a:schemeClr val="tx1"/>
                </a:solidFill>
              </a:rPr>
              <a:t> and increasing its suitability for Telco NFV </a:t>
            </a:r>
            <a:r>
              <a:rPr lang="en-GB" sz="1400" dirty="0" smtClean="0">
                <a:solidFill>
                  <a:schemeClr val="tx1"/>
                </a:solidFill>
              </a:rPr>
              <a:t>deployments.</a:t>
            </a:r>
            <a:endParaRPr lang="en-GB" sz="1400" dirty="0">
              <a:solidFill>
                <a:schemeClr val="tx1"/>
              </a:solidFill>
            </a:endParaRPr>
          </a:p>
          <a:p>
            <a:endParaRPr lang="en-GB" sz="1400" dirty="0">
              <a:solidFill>
                <a:schemeClr val="tx1"/>
              </a:solidFill>
            </a:endParaRPr>
          </a:p>
          <a:p>
            <a:r>
              <a:rPr lang="en-GB" sz="1400" dirty="0">
                <a:solidFill>
                  <a:schemeClr val="tx1"/>
                </a:solidFill>
              </a:rPr>
              <a:t>DPDK Impacts:</a:t>
            </a:r>
          </a:p>
          <a:p>
            <a:pPr marL="285750" indent="-285750">
              <a:buFont typeface="Arial" panose="020B0604020202020204" pitchFamily="34" charset="0"/>
              <a:buChar char="•"/>
            </a:pPr>
            <a:r>
              <a:rPr lang="en-GB" sz="1400" dirty="0">
                <a:solidFill>
                  <a:schemeClr val="tx1"/>
                </a:solidFill>
              </a:rPr>
              <a:t>DPDK enablement of Open </a:t>
            </a:r>
            <a:r>
              <a:rPr lang="en-GB" sz="1400" dirty="0" err="1">
                <a:solidFill>
                  <a:schemeClr val="tx1"/>
                </a:solidFill>
              </a:rPr>
              <a:t>vSwitch</a:t>
            </a:r>
            <a:r>
              <a:rPr lang="en-GB" sz="1400" dirty="0">
                <a:solidFill>
                  <a:schemeClr val="tx1"/>
                </a:solidFill>
              </a:rPr>
              <a:t>.</a:t>
            </a:r>
          </a:p>
          <a:p>
            <a:pPr marL="285750" indent="-285750">
              <a:buFont typeface="Arial" panose="020B0604020202020204" pitchFamily="34" charset="0"/>
              <a:buChar char="•"/>
            </a:pPr>
            <a:r>
              <a:rPr lang="en-GB" sz="1400" dirty="0" err="1">
                <a:solidFill>
                  <a:schemeClr val="tx1"/>
                </a:solidFill>
              </a:rPr>
              <a:t>Vhost-Virtio</a:t>
            </a:r>
            <a:r>
              <a:rPr lang="en-GB" sz="1400" dirty="0">
                <a:solidFill>
                  <a:schemeClr val="tx1"/>
                </a:solidFill>
              </a:rPr>
              <a:t> performance optimisations in DPDK which help to further improvement the performance of the DPDK-enables </a:t>
            </a:r>
            <a:r>
              <a:rPr lang="en-GB" sz="1400" dirty="0" err="1">
                <a:solidFill>
                  <a:schemeClr val="tx1"/>
                </a:solidFill>
              </a:rPr>
              <a:t>userspace</a:t>
            </a:r>
            <a:r>
              <a:rPr lang="en-GB" sz="1400" dirty="0">
                <a:solidFill>
                  <a:schemeClr val="tx1"/>
                </a:solidFill>
              </a:rPr>
              <a:t> OVS. These include: </a:t>
            </a:r>
            <a:r>
              <a:rPr lang="en-GB" sz="1400" dirty="0" err="1">
                <a:solidFill>
                  <a:schemeClr val="tx1"/>
                </a:solidFill>
              </a:rPr>
              <a:t>Vhost</a:t>
            </a:r>
            <a:r>
              <a:rPr lang="en-GB" sz="1400" dirty="0">
                <a:solidFill>
                  <a:schemeClr val="tx1"/>
                </a:solidFill>
              </a:rPr>
              <a:t>-User support (2.0), </a:t>
            </a:r>
            <a:r>
              <a:rPr lang="en-US" sz="1400" dirty="0" err="1">
                <a:solidFill>
                  <a:schemeClr val="tx1"/>
                </a:solidFill>
              </a:rPr>
              <a:t>Vhost</a:t>
            </a:r>
            <a:r>
              <a:rPr lang="en-US" sz="1400" dirty="0">
                <a:solidFill>
                  <a:schemeClr val="tx1"/>
                </a:solidFill>
              </a:rPr>
              <a:t> Multi-Queue Support (2.2), </a:t>
            </a:r>
            <a:r>
              <a:rPr lang="en-GB" sz="1400" dirty="0" err="1">
                <a:solidFill>
                  <a:schemeClr val="tx1"/>
                </a:solidFill>
              </a:rPr>
              <a:t>Virtio</a:t>
            </a:r>
            <a:r>
              <a:rPr lang="en-GB" sz="1400" dirty="0">
                <a:solidFill>
                  <a:schemeClr val="tx1"/>
                </a:solidFill>
              </a:rPr>
              <a:t> 1.0 support (16.04), </a:t>
            </a:r>
            <a:r>
              <a:rPr lang="en-GB" sz="1400" dirty="0" err="1">
                <a:solidFill>
                  <a:schemeClr val="tx1"/>
                </a:solidFill>
              </a:rPr>
              <a:t>Vhost-Virtio</a:t>
            </a:r>
            <a:r>
              <a:rPr lang="en-GB" sz="1400" dirty="0">
                <a:solidFill>
                  <a:schemeClr val="tx1"/>
                </a:solidFill>
              </a:rPr>
              <a:t> performance optimisations (2.2, 16.04).</a:t>
            </a:r>
            <a:endParaRPr lang="en-US" sz="1400" dirty="0">
              <a:solidFill>
                <a:schemeClr val="tx1"/>
              </a:solidFill>
            </a:endParaRPr>
          </a:p>
        </p:txBody>
      </p:sp>
    </p:spTree>
    <p:extLst>
      <p:ext uri="{BB962C8B-B14F-4D97-AF65-F5344CB8AC3E}">
        <p14:creationId xmlns:p14="http://schemas.microsoft.com/office/powerpoint/2010/main" val="11906825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14</a:t>
            </a:fld>
            <a:endParaRPr lang="en-US" dirty="0"/>
          </a:p>
        </p:txBody>
      </p:sp>
      <p:sp>
        <p:nvSpPr>
          <p:cNvPr id="7" name="Hexagon 6"/>
          <p:cNvSpPr>
            <a:spLocks noChangeAspect="1"/>
          </p:cNvSpPr>
          <p:nvPr/>
        </p:nvSpPr>
        <p:spPr bwMode="auto">
          <a:xfrm>
            <a:off x="127305" y="878788"/>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DPDK Involvement</a:t>
            </a:r>
            <a:endParaRPr lang="en-US" dirty="0"/>
          </a:p>
        </p:txBody>
      </p:sp>
      <p:grpSp>
        <p:nvGrpSpPr>
          <p:cNvPr id="2" name="Group 1"/>
          <p:cNvGrpSpPr/>
          <p:nvPr/>
        </p:nvGrpSpPr>
        <p:grpSpPr>
          <a:xfrm>
            <a:off x="5732819" y="194865"/>
            <a:ext cx="1694820" cy="453030"/>
            <a:chOff x="5732819" y="194865"/>
            <a:chExt cx="1694820" cy="453030"/>
          </a:xfrm>
        </p:grpSpPr>
        <p:grpSp>
          <p:nvGrpSpPr>
            <p:cNvPr id="8" name="Group 7"/>
            <p:cNvGrpSpPr/>
            <p:nvPr/>
          </p:nvGrpSpPr>
          <p:grpSpPr>
            <a:xfrm>
              <a:off x="5734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Direct DPDK Involvement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5732819" y="432451"/>
              <a:ext cx="1683494" cy="215444"/>
              <a:chOff x="5720858" y="591683"/>
              <a:chExt cx="1683494" cy="215444"/>
            </a:xfrm>
          </p:grpSpPr>
          <p:sp>
            <p:nvSpPr>
              <p:cNvPr id="65" name="TextBox 34"/>
              <p:cNvSpPr txBox="1">
                <a:spLocks noChangeArrowheads="1"/>
              </p:cNvSpPr>
              <p:nvPr/>
            </p:nvSpPr>
            <p:spPr bwMode="auto">
              <a:xfrm>
                <a:off x="5898812" y="591683"/>
                <a:ext cx="15055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Indirect DPDK Involvement</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sp>
        <p:nvSpPr>
          <p:cNvPr id="69" name="Rounded Rectangular Callout 68"/>
          <p:cNvSpPr/>
          <p:nvPr/>
        </p:nvSpPr>
        <p:spPr>
          <a:xfrm>
            <a:off x="1370803" y="1177528"/>
            <a:ext cx="5758404" cy="3422181"/>
          </a:xfrm>
          <a:prstGeom prst="wedgeRoundRectCallout">
            <a:avLst>
              <a:gd name="adj1" fmla="val -60177"/>
              <a:gd name="adj2" fmla="val -47114"/>
              <a:gd name="adj3" fmla="val 16667"/>
            </a:avLst>
          </a:prstGeom>
          <a:gradFill flip="none" rotWithShape="1">
            <a:gsLst>
              <a:gs pos="0">
                <a:schemeClr val="accent1">
                  <a:lumMod val="0"/>
                  <a:lumOff val="100000"/>
                </a:schemeClr>
              </a:gs>
              <a:gs pos="35000">
                <a:schemeClr val="accent1">
                  <a:lumMod val="0"/>
                  <a:lumOff val="100000"/>
                </a:schemeClr>
              </a:gs>
              <a:gs pos="100000">
                <a:schemeClr val="tx2">
                  <a:lumMod val="50000"/>
                </a:schemeClr>
              </a:gs>
            </a:gsLst>
            <a:path path="circle">
              <a:fillToRect l="50000" t="-80000" r="50000" b="18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a:solidFill>
                  <a:schemeClr val="tx1"/>
                </a:solidFill>
              </a:rPr>
              <a:t>Fault Management (Doctor)</a:t>
            </a:r>
          </a:p>
          <a:p>
            <a:pPr algn="ctr"/>
            <a:endParaRPr lang="en-US" u="sng" dirty="0">
              <a:solidFill>
                <a:schemeClr val="tx1"/>
              </a:solidFill>
            </a:endParaRPr>
          </a:p>
          <a:p>
            <a:r>
              <a:rPr lang="en-GB" sz="1400" dirty="0">
                <a:solidFill>
                  <a:schemeClr val="tx1"/>
                </a:solidFill>
              </a:rPr>
              <a:t>The goal of this project is to build a fault management and maintenance framework for high availability of Network Services on top of virtualized infrastructure. The key feature is immediate notification of unavailability of virtualized resources from VIM, to process recovery of VNFs on them.</a:t>
            </a:r>
          </a:p>
          <a:p>
            <a:endParaRPr lang="en-GB" sz="1400" dirty="0">
              <a:solidFill>
                <a:schemeClr val="tx1"/>
              </a:solidFill>
            </a:endParaRPr>
          </a:p>
          <a:p>
            <a:r>
              <a:rPr lang="en-GB" sz="1400" dirty="0">
                <a:solidFill>
                  <a:schemeClr val="tx1"/>
                </a:solidFill>
              </a:rPr>
              <a:t>DPDK Impacts:</a:t>
            </a:r>
          </a:p>
          <a:p>
            <a:pPr marL="285750" indent="-285750">
              <a:buFont typeface="Arial" panose="020B0604020202020204" pitchFamily="34" charset="0"/>
              <a:buChar char="•"/>
            </a:pPr>
            <a:r>
              <a:rPr lang="en-GB" sz="1400" dirty="0">
                <a:solidFill>
                  <a:schemeClr val="tx1"/>
                </a:solidFill>
              </a:rPr>
              <a:t>The Extended Statistics and Keep Alive functionality from DPDK, along with the DPDK Ceilometer plugin developed as part of the SFSQM project address some of the requirements of the Doctor project. The SFSQM and Doctor teams are collaborating closely to ensure that these efforts are coordinated.</a:t>
            </a:r>
          </a:p>
        </p:txBody>
      </p:sp>
    </p:spTree>
    <p:extLst>
      <p:ext uri="{BB962C8B-B14F-4D97-AF65-F5344CB8AC3E}">
        <p14:creationId xmlns:p14="http://schemas.microsoft.com/office/powerpoint/2010/main" val="3283332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15</a:t>
            </a:fld>
            <a:endParaRPr lang="en-US" dirty="0"/>
          </a:p>
        </p:txBody>
      </p:sp>
      <p:sp>
        <p:nvSpPr>
          <p:cNvPr id="7" name="Hexagon 6"/>
          <p:cNvSpPr>
            <a:spLocks noChangeAspect="1"/>
          </p:cNvSpPr>
          <p:nvPr/>
        </p:nvSpPr>
        <p:spPr bwMode="auto">
          <a:xfrm>
            <a:off x="127305" y="878788"/>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DPDK Involvement</a:t>
            </a:r>
            <a:endParaRPr lang="en-US" dirty="0"/>
          </a:p>
        </p:txBody>
      </p:sp>
      <p:grpSp>
        <p:nvGrpSpPr>
          <p:cNvPr id="2" name="Group 1"/>
          <p:cNvGrpSpPr/>
          <p:nvPr/>
        </p:nvGrpSpPr>
        <p:grpSpPr>
          <a:xfrm>
            <a:off x="5732819" y="194865"/>
            <a:ext cx="1694820" cy="453030"/>
            <a:chOff x="5732819" y="194865"/>
            <a:chExt cx="1694820" cy="453030"/>
          </a:xfrm>
        </p:grpSpPr>
        <p:grpSp>
          <p:nvGrpSpPr>
            <p:cNvPr id="8" name="Group 7"/>
            <p:cNvGrpSpPr/>
            <p:nvPr/>
          </p:nvGrpSpPr>
          <p:grpSpPr>
            <a:xfrm>
              <a:off x="5734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Direct DPDK Involvement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5732819" y="432451"/>
              <a:ext cx="1683494" cy="215444"/>
              <a:chOff x="5720858" y="591683"/>
              <a:chExt cx="1683494" cy="215444"/>
            </a:xfrm>
          </p:grpSpPr>
          <p:sp>
            <p:nvSpPr>
              <p:cNvPr id="65" name="TextBox 34"/>
              <p:cNvSpPr txBox="1">
                <a:spLocks noChangeArrowheads="1"/>
              </p:cNvSpPr>
              <p:nvPr/>
            </p:nvSpPr>
            <p:spPr bwMode="auto">
              <a:xfrm>
                <a:off x="5898812" y="591683"/>
                <a:ext cx="15055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Indirect DPDK Involvement</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sp>
        <p:nvSpPr>
          <p:cNvPr id="69" name="Rounded Rectangular Callout 68"/>
          <p:cNvSpPr/>
          <p:nvPr/>
        </p:nvSpPr>
        <p:spPr>
          <a:xfrm>
            <a:off x="4106316" y="1109084"/>
            <a:ext cx="4829175" cy="3315133"/>
          </a:xfrm>
          <a:prstGeom prst="wedgeRoundRectCallout">
            <a:avLst>
              <a:gd name="adj1" fmla="val -57532"/>
              <a:gd name="adj2" fmla="val 24061"/>
              <a:gd name="adj3" fmla="val 16667"/>
            </a:avLst>
          </a:prstGeom>
          <a:gradFill flip="none" rotWithShape="1">
            <a:gsLst>
              <a:gs pos="0">
                <a:schemeClr val="accent1">
                  <a:lumMod val="0"/>
                  <a:lumOff val="100000"/>
                </a:schemeClr>
              </a:gs>
              <a:gs pos="35000">
                <a:schemeClr val="accent1">
                  <a:lumMod val="0"/>
                  <a:lumOff val="100000"/>
                </a:schemeClr>
              </a:gs>
              <a:gs pos="100000">
                <a:schemeClr val="tx2">
                  <a:lumMod val="50000"/>
                </a:schemeClr>
              </a:gs>
            </a:gsLst>
            <a:path path="circle">
              <a:fillToRect l="50000" t="-80000" r="50000" b="18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u="sng" dirty="0">
                <a:solidFill>
                  <a:schemeClr val="tx1"/>
                </a:solidFill>
              </a:rPr>
              <a:t>Characterize </a:t>
            </a:r>
            <a:r>
              <a:rPr lang="en-GB" u="sng" dirty="0" err="1">
                <a:solidFill>
                  <a:schemeClr val="tx1"/>
                </a:solidFill>
              </a:rPr>
              <a:t>vSwitch</a:t>
            </a:r>
            <a:r>
              <a:rPr lang="en-GB" u="sng" dirty="0">
                <a:solidFill>
                  <a:schemeClr val="tx1"/>
                </a:solidFill>
              </a:rPr>
              <a:t> Performance for Telco NFV Use Cases </a:t>
            </a:r>
            <a:r>
              <a:rPr lang="en-US" u="sng" dirty="0">
                <a:solidFill>
                  <a:schemeClr val="tx1"/>
                </a:solidFill>
              </a:rPr>
              <a:t>(VSPERF)</a:t>
            </a:r>
          </a:p>
          <a:p>
            <a:pPr algn="ctr"/>
            <a:endParaRPr lang="en-US" u="sng" dirty="0">
              <a:solidFill>
                <a:schemeClr val="tx1"/>
              </a:solidFill>
            </a:endParaRPr>
          </a:p>
          <a:p>
            <a:r>
              <a:rPr lang="en-GB" sz="1400" dirty="0">
                <a:solidFill>
                  <a:schemeClr val="tx1"/>
                </a:solidFill>
              </a:rPr>
              <a:t>“</a:t>
            </a:r>
            <a:r>
              <a:rPr lang="en-GB" sz="1400" dirty="0" err="1">
                <a:solidFill>
                  <a:schemeClr val="tx1"/>
                </a:solidFill>
              </a:rPr>
              <a:t>vSwitch</a:t>
            </a:r>
            <a:r>
              <a:rPr lang="en-GB" sz="1400" dirty="0">
                <a:solidFill>
                  <a:schemeClr val="tx1"/>
                </a:solidFill>
              </a:rPr>
              <a:t> Performance" will develop a generic and architecture agnostic </a:t>
            </a:r>
            <a:r>
              <a:rPr lang="en-GB" sz="1400" dirty="0" err="1">
                <a:solidFill>
                  <a:schemeClr val="tx1"/>
                </a:solidFill>
              </a:rPr>
              <a:t>vSwitch</a:t>
            </a:r>
            <a:r>
              <a:rPr lang="en-GB" sz="1400" dirty="0">
                <a:solidFill>
                  <a:schemeClr val="tx1"/>
                </a:solidFill>
              </a:rPr>
              <a:t> testing framework and associated tests, that will serve as a basis for validating the suitability of different </a:t>
            </a:r>
            <a:r>
              <a:rPr lang="en-GB" sz="1400" dirty="0" err="1">
                <a:solidFill>
                  <a:schemeClr val="tx1"/>
                </a:solidFill>
              </a:rPr>
              <a:t>vSwitch</a:t>
            </a:r>
            <a:r>
              <a:rPr lang="en-GB" sz="1400" dirty="0">
                <a:solidFill>
                  <a:schemeClr val="tx1"/>
                </a:solidFill>
              </a:rPr>
              <a:t> implementations in a Telco NFV deployment environment.</a:t>
            </a:r>
          </a:p>
          <a:p>
            <a:endParaRPr lang="en-GB" sz="1400" dirty="0">
              <a:solidFill>
                <a:schemeClr val="tx1"/>
              </a:solidFill>
            </a:endParaRPr>
          </a:p>
          <a:p>
            <a:r>
              <a:rPr lang="en-GB" sz="1400" dirty="0">
                <a:solidFill>
                  <a:schemeClr val="tx1"/>
                </a:solidFill>
              </a:rPr>
              <a:t>DPDK Impacts:</a:t>
            </a:r>
          </a:p>
          <a:p>
            <a:pPr marL="285750" indent="-285750">
              <a:buFont typeface="Arial" panose="020B0604020202020204" pitchFamily="34" charset="0"/>
              <a:buChar char="•"/>
            </a:pPr>
            <a:r>
              <a:rPr lang="en-GB" sz="1400" dirty="0">
                <a:solidFill>
                  <a:schemeClr val="tx1"/>
                </a:solidFill>
              </a:rPr>
              <a:t>This project includes support for DPDK-enabled OVS, as well as </a:t>
            </a:r>
            <a:r>
              <a:rPr lang="en-GB" sz="1400" dirty="0" err="1">
                <a:solidFill>
                  <a:schemeClr val="tx1"/>
                </a:solidFill>
              </a:rPr>
              <a:t>MoonGen</a:t>
            </a:r>
            <a:r>
              <a:rPr lang="en-GB" sz="1400" dirty="0">
                <a:solidFill>
                  <a:schemeClr val="tx1"/>
                </a:solidFill>
              </a:rPr>
              <a:t>, which is a DPDK-enabled software traffic generator.</a:t>
            </a:r>
          </a:p>
        </p:txBody>
      </p:sp>
    </p:spTree>
    <p:extLst>
      <p:ext uri="{BB962C8B-B14F-4D97-AF65-F5344CB8AC3E}">
        <p14:creationId xmlns:p14="http://schemas.microsoft.com/office/powerpoint/2010/main" val="1251215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16</a:t>
            </a:fld>
            <a:endParaRPr lang="en-US" dirty="0"/>
          </a:p>
        </p:txBody>
      </p:sp>
      <p:sp>
        <p:nvSpPr>
          <p:cNvPr id="7" name="Hexagon 6"/>
          <p:cNvSpPr>
            <a:spLocks noChangeAspect="1"/>
          </p:cNvSpPr>
          <p:nvPr/>
        </p:nvSpPr>
        <p:spPr bwMode="auto">
          <a:xfrm>
            <a:off x="127305" y="878788"/>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chemeClr val="tx2">
              <a:lumMod val="50000"/>
            </a:schemeClr>
          </a:solidFill>
          <a:ln>
            <a:noFill/>
          </a:ln>
          <a:effectLst>
            <a:glow rad="101600">
              <a:schemeClr val="tx2">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chemeClr val="accent1">
              <a:lumMod val="50000"/>
            </a:schemeClr>
          </a:solidFill>
          <a:ln>
            <a:noFill/>
          </a:ln>
          <a:effectLst>
            <a:glow rad="101600">
              <a:schemeClr val="accent1">
                <a:lumMod val="50000"/>
                <a:alpha val="60000"/>
              </a:schemeClr>
            </a:glow>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DPDK Involvement</a:t>
            </a:r>
            <a:endParaRPr lang="en-US" dirty="0"/>
          </a:p>
        </p:txBody>
      </p:sp>
      <p:grpSp>
        <p:nvGrpSpPr>
          <p:cNvPr id="2" name="Group 1"/>
          <p:cNvGrpSpPr/>
          <p:nvPr/>
        </p:nvGrpSpPr>
        <p:grpSpPr>
          <a:xfrm>
            <a:off x="5732819" y="194865"/>
            <a:ext cx="1694820" cy="453030"/>
            <a:chOff x="5732819" y="194865"/>
            <a:chExt cx="1694820" cy="453030"/>
          </a:xfrm>
        </p:grpSpPr>
        <p:grpSp>
          <p:nvGrpSpPr>
            <p:cNvPr id="8" name="Group 7"/>
            <p:cNvGrpSpPr/>
            <p:nvPr/>
          </p:nvGrpSpPr>
          <p:grpSpPr>
            <a:xfrm>
              <a:off x="5734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Direct DPDK Involvement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5732819" y="432451"/>
              <a:ext cx="1683494" cy="215444"/>
              <a:chOff x="5720858" y="591683"/>
              <a:chExt cx="1683494" cy="215444"/>
            </a:xfrm>
          </p:grpSpPr>
          <p:sp>
            <p:nvSpPr>
              <p:cNvPr id="65" name="TextBox 34"/>
              <p:cNvSpPr txBox="1">
                <a:spLocks noChangeArrowheads="1"/>
              </p:cNvSpPr>
              <p:nvPr/>
            </p:nvSpPr>
            <p:spPr bwMode="auto">
              <a:xfrm>
                <a:off x="5898812" y="591683"/>
                <a:ext cx="1505540"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Indirect DPDK Involvement</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sp>
        <p:nvSpPr>
          <p:cNvPr id="69" name="Rounded Rectangular Callout 68"/>
          <p:cNvSpPr/>
          <p:nvPr/>
        </p:nvSpPr>
        <p:spPr>
          <a:xfrm>
            <a:off x="454261" y="896519"/>
            <a:ext cx="5051651" cy="3520065"/>
          </a:xfrm>
          <a:prstGeom prst="wedgeRoundRectCallout">
            <a:avLst>
              <a:gd name="adj1" fmla="val 63560"/>
              <a:gd name="adj2" fmla="val 4634"/>
              <a:gd name="adj3" fmla="val 16667"/>
            </a:avLst>
          </a:prstGeom>
          <a:gradFill flip="none" rotWithShape="1">
            <a:gsLst>
              <a:gs pos="0">
                <a:schemeClr val="accent1">
                  <a:lumMod val="0"/>
                  <a:lumOff val="100000"/>
                </a:schemeClr>
              </a:gs>
              <a:gs pos="35000">
                <a:schemeClr val="accent1">
                  <a:lumMod val="0"/>
                  <a:lumOff val="100000"/>
                </a:schemeClr>
              </a:gs>
              <a:gs pos="100000">
                <a:schemeClr val="tx2">
                  <a:lumMod val="50000"/>
                </a:schemeClr>
              </a:gs>
            </a:gsLst>
            <a:path path="circle">
              <a:fillToRect l="50000" t="-80000" r="50000" b="180000"/>
            </a:path>
            <a:tileRect/>
          </a:gradFill>
          <a:ln>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u="sng" dirty="0" err="1">
                <a:solidFill>
                  <a:schemeClr val="tx1"/>
                </a:solidFill>
              </a:rPr>
              <a:t>FastDataStacks</a:t>
            </a:r>
            <a:r>
              <a:rPr lang="en-GB" u="sng" dirty="0">
                <a:solidFill>
                  <a:schemeClr val="tx1"/>
                </a:solidFill>
              </a:rPr>
              <a:t> </a:t>
            </a:r>
            <a:r>
              <a:rPr lang="en-US" u="sng" dirty="0">
                <a:solidFill>
                  <a:schemeClr val="tx1"/>
                </a:solidFill>
              </a:rPr>
              <a:t>(FDS)</a:t>
            </a:r>
          </a:p>
          <a:p>
            <a:pPr algn="ctr"/>
            <a:endParaRPr lang="en-US" u="sng" dirty="0">
              <a:solidFill>
                <a:schemeClr val="tx1"/>
              </a:solidFill>
            </a:endParaRPr>
          </a:p>
          <a:p>
            <a:r>
              <a:rPr lang="en-GB" sz="1400" dirty="0">
                <a:solidFill>
                  <a:schemeClr val="tx1"/>
                </a:solidFill>
              </a:rPr>
              <a:t>“</a:t>
            </a:r>
            <a:r>
              <a:rPr lang="en-GB" sz="1400" dirty="0" err="1">
                <a:solidFill>
                  <a:schemeClr val="tx1"/>
                </a:solidFill>
              </a:rPr>
              <a:t>FastDataStacks</a:t>
            </a:r>
            <a:r>
              <a:rPr lang="en-GB" sz="1400" dirty="0">
                <a:solidFill>
                  <a:schemeClr val="tx1"/>
                </a:solidFill>
              </a:rPr>
              <a:t>” creates and composes a set of scenarios which include the virtual forwarder supplied by the FD.IO project. The project also provides required enhancements to individual components such as SDN controllers or installers to allow for the scenario composition.</a:t>
            </a:r>
          </a:p>
          <a:p>
            <a:endParaRPr lang="en-GB" sz="1400" dirty="0">
              <a:solidFill>
                <a:schemeClr val="tx1"/>
              </a:solidFill>
            </a:endParaRPr>
          </a:p>
          <a:p>
            <a:r>
              <a:rPr lang="en-GB" sz="1400" dirty="0">
                <a:solidFill>
                  <a:schemeClr val="tx1"/>
                </a:solidFill>
              </a:rPr>
              <a:t>DPDK Impacts:</a:t>
            </a:r>
          </a:p>
          <a:p>
            <a:pPr marL="285750" indent="-285750">
              <a:buFont typeface="Arial" panose="020B0604020202020204" pitchFamily="34" charset="0"/>
              <a:buChar char="•"/>
            </a:pPr>
            <a:r>
              <a:rPr lang="en-GB" sz="1400" dirty="0">
                <a:solidFill>
                  <a:schemeClr val="tx1"/>
                </a:solidFill>
              </a:rPr>
              <a:t>The focus of this project is on enhancements to FD.io and other components including SDN controllers and installers, but the core component of FD.io, VPP, is based on DPDK.</a:t>
            </a:r>
          </a:p>
        </p:txBody>
      </p:sp>
    </p:spTree>
    <p:extLst>
      <p:ext uri="{BB962C8B-B14F-4D97-AF65-F5344CB8AC3E}">
        <p14:creationId xmlns:p14="http://schemas.microsoft.com/office/powerpoint/2010/main" val="3516296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579142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FD</a:t>
            </a:r>
            <a:r>
              <a:rPr lang="en-US" dirty="0" smtClean="0"/>
              <a:t>.io </a:t>
            </a:r>
            <a:r>
              <a:rPr lang="en-US" dirty="0" smtClean="0"/>
              <a:t>Intro</a:t>
            </a:r>
            <a:endParaRPr lang="en-US" dirty="0"/>
          </a:p>
        </p:txBody>
      </p:sp>
      <p:sp>
        <p:nvSpPr>
          <p:cNvPr id="3" name="Subtitle 2"/>
          <p:cNvSpPr>
            <a:spLocks noGrp="1"/>
          </p:cNvSpPr>
          <p:nvPr>
            <p:ph type="subTitle" idx="1"/>
          </p:nvPr>
        </p:nvSpPr>
        <p:spPr/>
        <p:txBody>
          <a:bodyPr>
            <a:normAutofit lnSpcReduction="10000"/>
          </a:bodyPr>
          <a:lstStyle/>
          <a:p>
            <a:r>
              <a:rPr lang="en-US" dirty="0" smtClean="0"/>
              <a:t>Ed Warnicke</a:t>
            </a:r>
            <a:endParaRPr lang="en-US" dirty="0"/>
          </a:p>
        </p:txBody>
      </p:sp>
      <p:sp>
        <p:nvSpPr>
          <p:cNvPr id="4" name="Footer Placeholder 3"/>
          <p:cNvSpPr>
            <a:spLocks noGrp="1"/>
          </p:cNvSpPr>
          <p:nvPr>
            <p:ph type="ftr" sz="quarter" idx="11"/>
          </p:nvPr>
        </p:nvSpPr>
        <p:spPr/>
        <p:txBody>
          <a:bodyPr/>
          <a:lstStyle/>
          <a:p>
            <a:r>
              <a:rPr lang="en-US" smtClean="0">
                <a:solidFill>
                  <a:srgbClr val="FFFFFF"/>
                </a:solidFill>
              </a:rPr>
              <a:t>fd.io Foundation</a:t>
            </a:r>
            <a:endParaRPr lang="en-US" dirty="0">
              <a:solidFill>
                <a:srgbClr val="FFFFFF"/>
              </a:solidFill>
            </a:endParaRPr>
          </a:p>
        </p:txBody>
      </p:sp>
      <p:sp>
        <p:nvSpPr>
          <p:cNvPr id="5" name="Slide Number Placeholder 4"/>
          <p:cNvSpPr>
            <a:spLocks noGrp="1"/>
          </p:cNvSpPr>
          <p:nvPr>
            <p:ph type="sldNum" sz="quarter" idx="12"/>
          </p:nvPr>
        </p:nvSpPr>
        <p:spPr/>
        <p:txBody>
          <a:bodyPr/>
          <a:lstStyle/>
          <a:p>
            <a:fld id="{E2C12A61-9EE8-4E45-A1FB-04158638D414}" type="slidenum">
              <a:rPr lang="en-US" smtClean="0">
                <a:solidFill>
                  <a:srgbClr val="FFFFFF"/>
                </a:solidFill>
              </a:rPr>
              <a:pPr/>
              <a:t>18</a:t>
            </a:fld>
            <a:endParaRPr lang="en-US" dirty="0">
              <a:solidFill>
                <a:srgbClr val="FFFFFF"/>
              </a:solidFill>
            </a:endParaRPr>
          </a:p>
        </p:txBody>
      </p:sp>
    </p:spTree>
    <p:extLst>
      <p:ext uri="{BB962C8B-B14F-4D97-AF65-F5344CB8AC3E}">
        <p14:creationId xmlns:p14="http://schemas.microsoft.com/office/powerpoint/2010/main" val="1572354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Programmable Networking</a:t>
            </a:r>
            <a:endParaRPr lang="en-US" dirty="0"/>
          </a:p>
        </p:txBody>
      </p:sp>
      <p:sp>
        <p:nvSpPr>
          <p:cNvPr id="10" name="Content Placeholder 2"/>
          <p:cNvSpPr>
            <a:spLocks noGrp="1"/>
          </p:cNvSpPr>
          <p:nvPr>
            <p:ph idx="1"/>
          </p:nvPr>
        </p:nvSpPr>
        <p:spPr>
          <a:xfrm>
            <a:off x="3633952" y="1198425"/>
            <a:ext cx="5052848" cy="3103953"/>
          </a:xfrm>
        </p:spPr>
        <p:txBody>
          <a:bodyPr>
            <a:normAutofit lnSpcReduction="10000"/>
          </a:bodyPr>
          <a:lstStyle/>
          <a:p>
            <a:r>
              <a:rPr lang="en-US" sz="1500" dirty="0"/>
              <a:t>Many industries are transitioning to a more dynamic model to deliver network services</a:t>
            </a:r>
          </a:p>
          <a:p>
            <a:pPr marL="0" indent="0">
              <a:buNone/>
            </a:pPr>
            <a:endParaRPr lang="en-US" sz="1500" dirty="0"/>
          </a:p>
          <a:p>
            <a:r>
              <a:rPr lang="en-US" sz="1500" dirty="0"/>
              <a:t>The great unsolved problem is how to deliver network services in this more dynamic environment</a:t>
            </a:r>
          </a:p>
          <a:p>
            <a:endParaRPr lang="en-US" sz="1500" dirty="0"/>
          </a:p>
          <a:p>
            <a:r>
              <a:rPr lang="en-US" sz="1500" dirty="0"/>
              <a:t>Inordinate attention has been focused on the non-local network control plane (controllers)</a:t>
            </a:r>
          </a:p>
          <a:p>
            <a:pPr lvl="1"/>
            <a:r>
              <a:rPr lang="en-US" sz="1500" dirty="0"/>
              <a:t>Necessary, but insufficient</a:t>
            </a:r>
          </a:p>
          <a:p>
            <a:pPr lvl="1"/>
            <a:endParaRPr lang="en-US" sz="1500" dirty="0"/>
          </a:p>
          <a:p>
            <a:r>
              <a:rPr lang="en-US" sz="1500" dirty="0"/>
              <a:t>There is a giant gap in the capabilities that foster delivery of </a:t>
            </a:r>
            <a:r>
              <a:rPr lang="en-US" sz="1500" dirty="0">
                <a:solidFill>
                  <a:schemeClr val="tx1"/>
                </a:solidFill>
              </a:rPr>
              <a:t>dynamic Data Plane Services</a:t>
            </a:r>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19</a:t>
            </a:fld>
            <a:endParaRPr lang="en-US">
              <a:solidFill>
                <a:srgbClr val="2B2929">
                  <a:tint val="75000"/>
                </a:srgbClr>
              </a:solidFill>
            </a:endParaRPr>
          </a:p>
        </p:txBody>
      </p:sp>
      <p:grpSp>
        <p:nvGrpSpPr>
          <p:cNvPr id="13" name="Group 12"/>
          <p:cNvGrpSpPr/>
          <p:nvPr/>
        </p:nvGrpSpPr>
        <p:grpSpPr>
          <a:xfrm>
            <a:off x="889687" y="1988482"/>
            <a:ext cx="2156072" cy="2070714"/>
            <a:chOff x="1186248" y="2651309"/>
            <a:chExt cx="2874763" cy="2760952"/>
          </a:xfrm>
        </p:grpSpPr>
        <p:sp>
          <p:nvSpPr>
            <p:cNvPr id="14" name="Can 13"/>
            <p:cNvSpPr/>
            <p:nvPr/>
          </p:nvSpPr>
          <p:spPr>
            <a:xfrm rot="16200000">
              <a:off x="2416006" y="3767255"/>
              <a:ext cx="415248" cy="2874763"/>
            </a:xfrm>
            <a:prstGeom prst="can">
              <a:avLst/>
            </a:prstGeom>
            <a:solidFill>
              <a:srgbClr val="26702E"/>
            </a:solidFill>
          </p:spPr>
          <p:style>
            <a:lnRef idx="0">
              <a:schemeClr val="accent3"/>
            </a:lnRef>
            <a:fillRef idx="3">
              <a:schemeClr val="accent3"/>
            </a:fillRef>
            <a:effectRef idx="3">
              <a:schemeClr val="accent3"/>
            </a:effectRef>
            <a:fontRef idx="minor">
              <a:schemeClr val="lt1"/>
            </a:fontRef>
          </p:style>
          <p:txBody>
            <a:bodyPr vert="vert" rtlCol="0" anchor="ctr"/>
            <a:lstStyle/>
            <a:p>
              <a:pPr algn="ctr" defTabSz="685800"/>
              <a:r>
                <a:rPr lang="en-US" sz="1350" dirty="0">
                  <a:solidFill>
                    <a:srgbClr val="FFFFFF"/>
                  </a:solidFill>
                </a:rPr>
                <a:t>Programmable Data Plane</a:t>
              </a:r>
            </a:p>
          </p:txBody>
        </p:sp>
        <p:sp>
          <p:nvSpPr>
            <p:cNvPr id="15" name="Can 14"/>
            <p:cNvSpPr/>
            <p:nvPr/>
          </p:nvSpPr>
          <p:spPr>
            <a:xfrm>
              <a:off x="1655805" y="3667203"/>
              <a:ext cx="271849" cy="1354524"/>
            </a:xfrm>
            <a:prstGeom prst="can">
              <a:avLst/>
            </a:prstGeom>
            <a:solidFill>
              <a:srgbClr val="26702E"/>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685800"/>
              <a:endParaRPr lang="en-US" sz="1350">
                <a:solidFill>
                  <a:srgbClr val="FFFFFF"/>
                </a:solidFill>
              </a:endParaRPr>
            </a:p>
          </p:txBody>
        </p:sp>
        <p:sp>
          <p:nvSpPr>
            <p:cNvPr id="16" name="Can 15"/>
            <p:cNvSpPr/>
            <p:nvPr/>
          </p:nvSpPr>
          <p:spPr>
            <a:xfrm>
              <a:off x="2421924" y="2651309"/>
              <a:ext cx="239985" cy="2370417"/>
            </a:xfrm>
            <a:prstGeom prst="can">
              <a:avLst/>
            </a:prstGeom>
            <a:solidFill>
              <a:srgbClr val="26702E"/>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685800"/>
              <a:endParaRPr lang="en-US" sz="1350">
                <a:solidFill>
                  <a:srgbClr val="FFFFFF"/>
                </a:solidFill>
              </a:endParaRPr>
            </a:p>
          </p:txBody>
        </p:sp>
        <p:sp>
          <p:nvSpPr>
            <p:cNvPr id="17" name="Can 16"/>
            <p:cNvSpPr/>
            <p:nvPr/>
          </p:nvSpPr>
          <p:spPr>
            <a:xfrm>
              <a:off x="3217963" y="3667202"/>
              <a:ext cx="271849" cy="1354524"/>
            </a:xfrm>
            <a:prstGeom prst="can">
              <a:avLst/>
            </a:prstGeom>
            <a:solidFill>
              <a:srgbClr val="26702E"/>
            </a:solidFill>
          </p:spPr>
          <p:style>
            <a:lnRef idx="0">
              <a:schemeClr val="accent3"/>
            </a:lnRef>
            <a:fillRef idx="3">
              <a:schemeClr val="accent3"/>
            </a:fillRef>
            <a:effectRef idx="3">
              <a:schemeClr val="accent3"/>
            </a:effectRef>
            <a:fontRef idx="minor">
              <a:schemeClr val="lt1"/>
            </a:fontRef>
          </p:style>
          <p:txBody>
            <a:bodyPr rtlCol="0" anchor="ctr"/>
            <a:lstStyle/>
            <a:p>
              <a:pPr algn="ctr" defTabSz="685800"/>
              <a:endParaRPr lang="en-US" sz="1350">
                <a:solidFill>
                  <a:srgbClr val="FFFFFF"/>
                </a:solidFill>
              </a:endParaRPr>
            </a:p>
          </p:txBody>
        </p:sp>
      </p:grpSp>
      <p:graphicFrame>
        <p:nvGraphicFramePr>
          <p:cNvPr id="18" name="Diagram 17"/>
          <p:cNvGraphicFramePr/>
          <p:nvPr>
            <p:extLst/>
          </p:nvPr>
        </p:nvGraphicFramePr>
        <p:xfrm>
          <a:off x="664779" y="977462"/>
          <a:ext cx="2459422" cy="2262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849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2</a:t>
            </a:fld>
            <a:endParaRPr lang="en-US" dirty="0"/>
          </a:p>
        </p:txBody>
      </p:sp>
      <p:sp>
        <p:nvSpPr>
          <p:cNvPr id="6" name="Title 5"/>
          <p:cNvSpPr>
            <a:spLocks noGrp="1"/>
          </p:cNvSpPr>
          <p:nvPr>
            <p:ph type="title"/>
          </p:nvPr>
        </p:nvSpPr>
        <p:spPr/>
        <p:txBody>
          <a:bodyPr/>
          <a:lstStyle/>
          <a:p>
            <a:r>
              <a:rPr lang="en-US" dirty="0" smtClean="0"/>
              <a:t>Legal Disclaimer</a:t>
            </a:r>
            <a:endParaRPr lang="en-US" dirty="0"/>
          </a:p>
        </p:txBody>
      </p:sp>
      <p:sp>
        <p:nvSpPr>
          <p:cNvPr id="5" name="Content Placeholder 4"/>
          <p:cNvSpPr>
            <a:spLocks noGrp="1"/>
          </p:cNvSpPr>
          <p:nvPr>
            <p:ph sz="quarter" idx="13"/>
          </p:nvPr>
        </p:nvSpPr>
        <p:spPr>
          <a:xfrm>
            <a:off x="455615" y="1040298"/>
            <a:ext cx="8228012" cy="1100392"/>
          </a:xfrm>
        </p:spPr>
        <p:txBody>
          <a:bodyPr/>
          <a:lstStyle/>
          <a:p>
            <a:r>
              <a:rPr lang="en-US" sz="1200" b="1" dirty="0" smtClean="0"/>
              <a:t>General Disclaimer:</a:t>
            </a:r>
          </a:p>
          <a:p>
            <a:r>
              <a:rPr lang="en-US" sz="1200" dirty="0" smtClean="0"/>
              <a:t>© </a:t>
            </a:r>
            <a:r>
              <a:rPr lang="en-US" sz="1200" dirty="0"/>
              <a:t>Copyright </a:t>
            </a:r>
            <a:r>
              <a:rPr lang="en-US" sz="1200" dirty="0" smtClean="0"/>
              <a:t>2016 </a:t>
            </a:r>
            <a:r>
              <a:rPr lang="en-US" sz="1200" dirty="0"/>
              <a:t>Intel Corporation. All rights </a:t>
            </a:r>
            <a:r>
              <a:rPr lang="en-US" sz="1200" dirty="0" smtClean="0"/>
              <a:t>reserved. Intel</a:t>
            </a:r>
            <a:r>
              <a:rPr lang="en-US" sz="1200" dirty="0"/>
              <a:t>, the Intel logo, Intel Inside, the Intel Inside logo, Intel. Experience What’s Inside are trademarks of </a:t>
            </a:r>
            <a:r>
              <a:rPr lang="en-US" sz="1200" dirty="0" smtClean="0"/>
              <a:t>Intel. Corporation </a:t>
            </a:r>
            <a:r>
              <a:rPr lang="en-US" sz="1200" dirty="0"/>
              <a:t>in the U.S. and/or other countries</a:t>
            </a:r>
            <a:r>
              <a:rPr lang="en-US" sz="1200" dirty="0" smtClean="0"/>
              <a:t>. *</a:t>
            </a:r>
            <a:r>
              <a:rPr lang="en-US" sz="1200" dirty="0"/>
              <a:t>Other names and brands may be claimed as the property of others</a:t>
            </a:r>
            <a:r>
              <a:rPr lang="en-US" sz="1200" dirty="0" smtClean="0"/>
              <a:t>.</a:t>
            </a:r>
          </a:p>
        </p:txBody>
      </p:sp>
      <p:sp>
        <p:nvSpPr>
          <p:cNvPr id="7" name="Content Placeholder 4"/>
          <p:cNvSpPr txBox="1">
            <a:spLocks/>
          </p:cNvSpPr>
          <p:nvPr/>
        </p:nvSpPr>
        <p:spPr>
          <a:xfrm>
            <a:off x="454029" y="2140690"/>
            <a:ext cx="8228012" cy="2544724"/>
          </a:xfrm>
          <a:prstGeom prst="rect">
            <a:avLst/>
          </a:prstGeom>
        </p:spPr>
        <p:txBody>
          <a:bodyPr vert="horz" lIns="0" tIns="0" rIns="0" bIns="0" rtlCol="0">
            <a:noAutofit/>
          </a:bodyPr>
          <a:lstStyle>
            <a:lvl1pPr marL="0" indent="0" algn="l" defTabSz="457178" rtl="0" eaLnBrk="1" latinLnBrk="0" hangingPunct="1">
              <a:spcBef>
                <a:spcPts val="1200"/>
              </a:spcBef>
              <a:spcAft>
                <a:spcPts val="0"/>
              </a:spcAft>
              <a:buFont typeface="Wingdings" panose="05000000000000000000" pitchFamily="2" charset="2"/>
              <a:buNone/>
              <a:defRPr sz="1800" b="0" kern="1200">
                <a:solidFill>
                  <a:srgbClr val="0071C5"/>
                </a:solidFill>
                <a:latin typeface="+mn-lt"/>
                <a:ea typeface="+mn-ea"/>
                <a:cs typeface="Intel Clear" panose="020B0604020203020204" pitchFamily="34" charset="0"/>
              </a:defRPr>
            </a:lvl1pPr>
            <a:lvl2pPr marL="225414" indent="-225414" algn="l" defTabSz="457178" rtl="0" eaLnBrk="1" latinLnBrk="0" hangingPunct="1">
              <a:spcBef>
                <a:spcPts val="1200"/>
              </a:spcBef>
              <a:buFont typeface="Wingdings" charset="2"/>
              <a:buChar char="§"/>
              <a:defRPr sz="1800" kern="1200" baseline="0">
                <a:solidFill>
                  <a:srgbClr val="003C71"/>
                </a:solidFill>
                <a:latin typeface="+mn-lt"/>
                <a:ea typeface="+mn-ea"/>
                <a:cs typeface="Intel Clear" panose="020B0604020203020204" pitchFamily="34" charset="0"/>
              </a:defRPr>
            </a:lvl2pPr>
            <a:lvl3pPr marL="571472" indent="-228589" algn="l" defTabSz="457178" rtl="0" eaLnBrk="1" latinLnBrk="0" hangingPunct="1">
              <a:spcBef>
                <a:spcPts val="800"/>
              </a:spcBef>
              <a:buFont typeface="Intel Clear" panose="020B0604020203020204" pitchFamily="34" charset="0"/>
              <a:buChar char="–"/>
              <a:defRPr sz="1800" kern="1200">
                <a:solidFill>
                  <a:srgbClr val="003C71"/>
                </a:solidFill>
                <a:latin typeface="+mn-lt"/>
                <a:ea typeface="+mn-ea"/>
                <a:cs typeface="Intel Clear" panose="020B0604020203020204" pitchFamily="34" charset="0"/>
              </a:defRPr>
            </a:lvl3pPr>
            <a:lvl4pPr marL="969914" indent="-228589" algn="l" defTabSz="457178" rtl="0" eaLnBrk="1" latinLnBrk="0" hangingPunct="1">
              <a:spcBef>
                <a:spcPct val="20000"/>
              </a:spcBef>
              <a:buFont typeface="Arial"/>
              <a:buChar char="–"/>
              <a:defRPr sz="1600" kern="1200">
                <a:solidFill>
                  <a:srgbClr val="003C71"/>
                </a:solidFill>
                <a:latin typeface="+mn-lt"/>
                <a:ea typeface="+mn-ea"/>
                <a:cs typeface="Intel Clear" panose="020B0604020203020204" pitchFamily="34" charset="0"/>
              </a:defRPr>
            </a:lvl4pPr>
            <a:lvl5pPr marL="1319147" indent="-228589" algn="l" defTabSz="457178" rtl="0" eaLnBrk="1" latinLnBrk="0" hangingPunct="1">
              <a:spcBef>
                <a:spcPct val="20000"/>
              </a:spcBef>
              <a:buFont typeface="Intel Clear" panose="020B0604020203020204" pitchFamily="34" charset="0"/>
              <a:buChar char="–"/>
              <a:defRPr sz="1400" kern="1200">
                <a:solidFill>
                  <a:srgbClr val="003C71"/>
                </a:solidFill>
                <a:latin typeface="+mn-lt"/>
                <a:ea typeface="+mn-ea"/>
                <a:cs typeface="Intel Clear" panose="020B0604020203020204" pitchFamily="34" charset="0"/>
              </a:defRPr>
            </a:lvl5pPr>
            <a:lvl6pPr marL="2514474" indent="-228589" algn="l" defTabSz="457178" rtl="0" eaLnBrk="1" latinLnBrk="0" hangingPunct="1">
              <a:spcBef>
                <a:spcPct val="20000"/>
              </a:spcBef>
              <a:buFont typeface="Arial"/>
              <a:buChar char="•"/>
              <a:defRPr sz="2000" kern="1200">
                <a:solidFill>
                  <a:schemeClr val="tx1"/>
                </a:solidFill>
                <a:latin typeface="+mn-lt"/>
                <a:ea typeface="+mn-ea"/>
                <a:cs typeface="+mn-cs"/>
              </a:defRPr>
            </a:lvl6pPr>
            <a:lvl7pPr marL="2971652" indent="-228589" algn="l" defTabSz="457178" rtl="0" eaLnBrk="1" latinLnBrk="0" hangingPunct="1">
              <a:spcBef>
                <a:spcPct val="20000"/>
              </a:spcBef>
              <a:buFont typeface="Arial"/>
              <a:buChar char="•"/>
              <a:defRPr sz="2000" kern="1200">
                <a:solidFill>
                  <a:schemeClr val="tx1"/>
                </a:solidFill>
                <a:latin typeface="+mn-lt"/>
                <a:ea typeface="+mn-ea"/>
                <a:cs typeface="+mn-cs"/>
              </a:defRPr>
            </a:lvl7pPr>
            <a:lvl8pPr marL="3428829" indent="-228589" algn="l" defTabSz="457178" rtl="0" eaLnBrk="1" latinLnBrk="0" hangingPunct="1">
              <a:spcBef>
                <a:spcPct val="20000"/>
              </a:spcBef>
              <a:buFont typeface="Arial"/>
              <a:buChar char="•"/>
              <a:defRPr sz="2000" kern="1200">
                <a:solidFill>
                  <a:schemeClr val="tx1"/>
                </a:solidFill>
                <a:latin typeface="+mn-lt"/>
                <a:ea typeface="+mn-ea"/>
                <a:cs typeface="+mn-cs"/>
              </a:defRPr>
            </a:lvl8pPr>
            <a:lvl9pPr marL="3886006" indent="-228589" algn="l" defTabSz="457178" rtl="0" eaLnBrk="1" latinLnBrk="0" hangingPunct="1">
              <a:spcBef>
                <a:spcPct val="20000"/>
              </a:spcBef>
              <a:buFont typeface="Arial"/>
              <a:buChar char="•"/>
              <a:defRPr sz="2000" kern="1200">
                <a:solidFill>
                  <a:schemeClr val="tx1"/>
                </a:solidFill>
                <a:latin typeface="+mn-lt"/>
                <a:ea typeface="+mn-ea"/>
                <a:cs typeface="+mn-cs"/>
              </a:defRPr>
            </a:lvl9pPr>
          </a:lstStyle>
          <a:p>
            <a:r>
              <a:rPr lang="en-US" sz="1200" b="1" dirty="0"/>
              <a:t>Technology Disclaimer:</a:t>
            </a:r>
          </a:p>
          <a:p>
            <a:r>
              <a:rPr lang="en-US" sz="1200" dirty="0"/>
              <a:t>Intel technologies’ features and benefits depend on system configuration and may require enabled hardware, software or service activation. Performance varies depending on system configuration. No computer system can be absolutely secure. Check with your system manufacturer or retailer or learn more at [intel.com]. </a:t>
            </a:r>
          </a:p>
          <a:p>
            <a:r>
              <a:rPr lang="en-US" sz="1200" b="1" dirty="0"/>
              <a:t>Performance </a:t>
            </a:r>
            <a:r>
              <a:rPr lang="en-US" sz="1200" b="1" dirty="0" smtClean="0"/>
              <a:t>Disclaimers:</a:t>
            </a:r>
            <a:endParaRPr lang="en-US" sz="1200" b="1" dirty="0"/>
          </a:p>
          <a:p>
            <a:r>
              <a:rPr lang="en-US" sz="1200" dirty="0"/>
              <a:t>Cost reduction scenarios described are intended as examples of how a given Intel- based product, in the specified circumstances and configurations, may affect future costs and provide cost savings.  Circumstances will vary. Intel does not guarantee any costs or cost reduction.</a:t>
            </a:r>
          </a:p>
          <a:p>
            <a:r>
              <a:rPr lang="en-US" sz="1200" dirty="0"/>
              <a:t>Results have been estimated or simulated using internal Intel analysis or architecture simulation or modeling, and provided to you for informational purposes. Any differences in your system hardware, software or configuration may affect your actual performance.</a:t>
            </a:r>
            <a:endParaRPr lang="en-US" sz="1200" dirty="0">
              <a:solidFill>
                <a:srgbClr val="FF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Tree>
    <p:custDataLst>
      <p:tags r:id="rId1"/>
    </p:custDataLst>
    <p:extLst>
      <p:ext uri="{BB962C8B-B14F-4D97-AF65-F5344CB8AC3E}">
        <p14:creationId xmlns:p14="http://schemas.microsoft.com/office/powerpoint/2010/main" val="3125324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41" y="106301"/>
            <a:ext cx="8505194" cy="857250"/>
          </a:xfrm>
        </p:spPr>
        <p:txBody>
          <a:bodyPr/>
          <a:lstStyle/>
          <a:p>
            <a:r>
              <a:rPr lang="en-US" dirty="0" smtClean="0"/>
              <a:t>Introducing Fast Data: fd.io</a:t>
            </a:r>
            <a:endParaRPr lang="en-US" dirty="0"/>
          </a:p>
        </p:txBody>
      </p:sp>
      <p:sp>
        <p:nvSpPr>
          <p:cNvPr id="3" name="Content Placeholder 2"/>
          <p:cNvSpPr>
            <a:spLocks noGrp="1"/>
          </p:cNvSpPr>
          <p:nvPr>
            <p:ph idx="1"/>
          </p:nvPr>
        </p:nvSpPr>
        <p:spPr>
          <a:xfrm>
            <a:off x="363403" y="981436"/>
            <a:ext cx="3600071" cy="3329327"/>
          </a:xfrm>
          <a:noFill/>
        </p:spPr>
        <p:txBody>
          <a:bodyPr>
            <a:normAutofit fontScale="92500"/>
          </a:bodyPr>
          <a:lstStyle/>
          <a:p>
            <a:r>
              <a:rPr lang="en-US" dirty="0" smtClean="0"/>
              <a:t>New project in Linux Foundation</a:t>
            </a:r>
          </a:p>
          <a:p>
            <a:pPr lvl="1"/>
            <a:r>
              <a:rPr lang="en-US" sz="1350" dirty="0"/>
              <a:t>Multi-party</a:t>
            </a:r>
          </a:p>
          <a:p>
            <a:pPr lvl="1"/>
            <a:r>
              <a:rPr lang="en-US" sz="1350" dirty="0"/>
              <a:t>Multi-project</a:t>
            </a:r>
          </a:p>
          <a:p>
            <a:r>
              <a:rPr lang="en-US" dirty="0" smtClean="0"/>
              <a:t>What does multi-party mean?</a:t>
            </a:r>
          </a:p>
          <a:p>
            <a:pPr lvl="1"/>
            <a:r>
              <a:rPr lang="en-US" sz="1350" dirty="0"/>
              <a:t>Multiple members - Open to all</a:t>
            </a:r>
          </a:p>
          <a:p>
            <a:r>
              <a:rPr lang="en-US" dirty="0" smtClean="0"/>
              <a:t>What does multi-project mean?</a:t>
            </a:r>
          </a:p>
          <a:p>
            <a:pPr lvl="1"/>
            <a:r>
              <a:rPr lang="en-US" sz="1350" dirty="0"/>
              <a:t>Multiple subprojects</a:t>
            </a:r>
          </a:p>
          <a:p>
            <a:pPr lvl="1"/>
            <a:r>
              <a:rPr lang="en-US" sz="1350" dirty="0"/>
              <a:t>Subproject autonomy</a:t>
            </a:r>
          </a:p>
          <a:p>
            <a:pPr lvl="1"/>
            <a:r>
              <a:rPr lang="en-US" sz="1350" dirty="0"/>
              <a:t>Cross </a:t>
            </a:r>
            <a:r>
              <a:rPr lang="en-US" sz="1350" dirty="0"/>
              <a:t>p</a:t>
            </a:r>
            <a:r>
              <a:rPr lang="en-US" sz="1350" dirty="0"/>
              <a:t>roject synergy</a:t>
            </a:r>
          </a:p>
          <a:p>
            <a:pPr lvl="1"/>
            <a:r>
              <a:rPr lang="en-US" sz="1350" dirty="0"/>
              <a:t>Open to new subprojects</a:t>
            </a:r>
          </a:p>
          <a:p>
            <a:pPr lvl="1"/>
            <a:r>
              <a:rPr lang="en-US" sz="1350" dirty="0"/>
              <a:t>Anyone can propose a subproject</a:t>
            </a:r>
          </a:p>
          <a:p>
            <a:pPr lvl="1"/>
            <a:r>
              <a:rPr lang="en-US" sz="1350" dirty="0"/>
              <a:t>Allows for innovation</a:t>
            </a:r>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20</a:t>
            </a:fld>
            <a:endParaRPr lang="en-US">
              <a:solidFill>
                <a:srgbClr val="2B2929">
                  <a:tint val="75000"/>
                </a:srgbClr>
              </a:solidFill>
            </a:endParaRPr>
          </a:p>
        </p:txBody>
      </p:sp>
      <p:sp>
        <p:nvSpPr>
          <p:cNvPr id="8" name="Rectangle 7"/>
          <p:cNvSpPr/>
          <p:nvPr/>
        </p:nvSpPr>
        <p:spPr>
          <a:xfrm>
            <a:off x="4585318" y="996544"/>
            <a:ext cx="4384967" cy="3762568"/>
          </a:xfrm>
          <a:prstGeom prst="rect">
            <a:avLst/>
          </a:prstGeom>
        </p:spPr>
        <p:txBody>
          <a:bodyPr wrap="square">
            <a:spAutoFit/>
          </a:bodyPr>
          <a:lstStyle/>
          <a:p>
            <a:pPr defTabSz="685800"/>
            <a:r>
              <a:rPr lang="en-US" sz="1500" dirty="0">
                <a:solidFill>
                  <a:srgbClr val="2B2929"/>
                </a:solidFill>
              </a:rPr>
              <a:t>Create a Platform that enables Data Plane Services that are:</a:t>
            </a:r>
          </a:p>
          <a:p>
            <a:pPr lvl="1" defTabSz="685800"/>
            <a:r>
              <a:rPr lang="en-US" sz="1350" dirty="0">
                <a:solidFill>
                  <a:srgbClr val="2B2929"/>
                </a:solidFill>
              </a:rPr>
              <a:t>Highly performant</a:t>
            </a:r>
          </a:p>
          <a:p>
            <a:pPr lvl="1" defTabSz="685800"/>
            <a:r>
              <a:rPr lang="en-US" sz="1350" dirty="0">
                <a:solidFill>
                  <a:srgbClr val="2B2929"/>
                </a:solidFill>
              </a:rPr>
              <a:t>Modular and extensible</a:t>
            </a:r>
          </a:p>
          <a:p>
            <a:pPr lvl="1" defTabSz="685800"/>
            <a:r>
              <a:rPr lang="en-US" sz="1350" dirty="0">
                <a:solidFill>
                  <a:srgbClr val="2B2929"/>
                </a:solidFill>
              </a:rPr>
              <a:t>Open source </a:t>
            </a:r>
          </a:p>
          <a:p>
            <a:pPr lvl="1" defTabSz="685800"/>
            <a:r>
              <a:rPr lang="en-US" sz="1350" dirty="0">
                <a:solidFill>
                  <a:srgbClr val="2B2929"/>
                </a:solidFill>
              </a:rPr>
              <a:t>Interoperable</a:t>
            </a:r>
          </a:p>
          <a:p>
            <a:pPr lvl="1" defTabSz="685800"/>
            <a:r>
              <a:rPr lang="en-US" sz="1350" dirty="0">
                <a:solidFill>
                  <a:srgbClr val="2B2929"/>
                </a:solidFill>
              </a:rPr>
              <a:t>Multi-Vendor</a:t>
            </a:r>
          </a:p>
          <a:p>
            <a:pPr lvl="1" defTabSz="685800"/>
            <a:endParaRPr lang="en-US" sz="600" dirty="0">
              <a:solidFill>
                <a:srgbClr val="2B2929"/>
              </a:solidFill>
            </a:endParaRPr>
          </a:p>
          <a:p>
            <a:pPr defTabSz="685800"/>
            <a:r>
              <a:rPr lang="en-US" sz="1500" dirty="0">
                <a:solidFill>
                  <a:srgbClr val="2B2929"/>
                </a:solidFill>
              </a:rPr>
              <a:t>Platform fosters innovation and synergistic interoperability between Data Plane Services</a:t>
            </a:r>
          </a:p>
          <a:p>
            <a:pPr defTabSz="685800"/>
            <a:endParaRPr lang="en-US" sz="1500" dirty="0">
              <a:solidFill>
                <a:srgbClr val="2B2929"/>
              </a:solidFill>
            </a:endParaRPr>
          </a:p>
          <a:p>
            <a:pPr defTabSz="685800"/>
            <a:r>
              <a:rPr lang="en-US" sz="1500" dirty="0">
                <a:solidFill>
                  <a:srgbClr val="2B2929"/>
                </a:solidFill>
              </a:rPr>
              <a:t>Source of Continuous Integration resources for Data Plane services based on the Consortium’s project/subprojects</a:t>
            </a:r>
          </a:p>
          <a:p>
            <a:pPr defTabSz="685800"/>
            <a:endParaRPr lang="en-US" sz="1500" dirty="0">
              <a:solidFill>
                <a:srgbClr val="2B2929"/>
              </a:solidFill>
            </a:endParaRPr>
          </a:p>
          <a:p>
            <a:pPr defTabSz="685800"/>
            <a:r>
              <a:rPr lang="en-US" sz="1500" dirty="0">
                <a:solidFill>
                  <a:srgbClr val="2B2929"/>
                </a:solidFill>
              </a:rPr>
              <a:t>Meet the functionality needs of developers, </a:t>
            </a:r>
            <a:r>
              <a:rPr lang="en-US" sz="1500" dirty="0" err="1">
                <a:solidFill>
                  <a:srgbClr val="2B2929"/>
                </a:solidFill>
              </a:rPr>
              <a:t>deployers</a:t>
            </a:r>
            <a:r>
              <a:rPr lang="en-US" sz="1500" dirty="0">
                <a:solidFill>
                  <a:srgbClr val="2B2929"/>
                </a:solidFill>
              </a:rPr>
              <a:t>, datacenter operators</a:t>
            </a:r>
          </a:p>
        </p:txBody>
      </p:sp>
      <p:sp>
        <p:nvSpPr>
          <p:cNvPr id="12" name="TextBox 11"/>
          <p:cNvSpPr txBox="1"/>
          <p:nvPr/>
        </p:nvSpPr>
        <p:spPr>
          <a:xfrm>
            <a:off x="5814506" y="572541"/>
            <a:ext cx="1879041" cy="461665"/>
          </a:xfrm>
          <a:prstGeom prst="rect">
            <a:avLst/>
          </a:prstGeom>
          <a:noFill/>
        </p:spPr>
        <p:txBody>
          <a:bodyPr wrap="none" rtlCol="0">
            <a:spAutoFit/>
          </a:bodyPr>
          <a:lstStyle/>
          <a:p>
            <a:pPr defTabSz="685800"/>
            <a:r>
              <a:rPr lang="en-US" sz="2400" dirty="0">
                <a:solidFill>
                  <a:srgbClr val="2B2929"/>
                </a:solidFill>
                <a:latin typeface="Apple Chancery" charset="0"/>
                <a:ea typeface="Apple Chancery" charset="0"/>
                <a:cs typeface="Apple Chancery" charset="0"/>
              </a:rPr>
              <a:t>fd.io Charter</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853" y="-89191"/>
            <a:ext cx="1905000" cy="962025"/>
          </a:xfrm>
          <a:prstGeom prst="rect">
            <a:avLst/>
          </a:prstGeom>
        </p:spPr>
      </p:pic>
    </p:spTree>
    <p:extLst>
      <p:ext uri="{BB962C8B-B14F-4D97-AF65-F5344CB8AC3E}">
        <p14:creationId xmlns:p14="http://schemas.microsoft.com/office/powerpoint/2010/main" val="42103557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78" y="138364"/>
            <a:ext cx="7985522" cy="857250"/>
          </a:xfrm>
        </p:spPr>
        <p:txBody>
          <a:bodyPr/>
          <a:lstStyle/>
          <a:p>
            <a:r>
              <a:rPr lang="en-US" dirty="0" smtClean="0"/>
              <a:t>Fast Data Scope</a:t>
            </a:r>
            <a:endParaRPr lang="en-US" dirty="0"/>
          </a:p>
        </p:txBody>
      </p:sp>
      <p:sp>
        <p:nvSpPr>
          <p:cNvPr id="3" name="Content Placeholder 2"/>
          <p:cNvSpPr>
            <a:spLocks noGrp="1"/>
          </p:cNvSpPr>
          <p:nvPr>
            <p:ph idx="1"/>
          </p:nvPr>
        </p:nvSpPr>
        <p:spPr>
          <a:xfrm>
            <a:off x="479116" y="963551"/>
            <a:ext cx="7985522" cy="3550109"/>
          </a:xfrm>
        </p:spPr>
        <p:txBody>
          <a:bodyPr/>
          <a:lstStyle/>
          <a:p>
            <a:r>
              <a:rPr lang="en-US" sz="1500"/>
              <a:t>Fast Data Scope</a:t>
            </a:r>
            <a:r>
              <a:rPr lang="en-US" sz="1500" dirty="0"/>
              <a:t>:</a:t>
            </a:r>
          </a:p>
          <a:p>
            <a:pPr marL="557213" lvl="2" indent="-257175"/>
            <a:r>
              <a:rPr lang="en-US" b="1" dirty="0"/>
              <a:t>IO</a:t>
            </a:r>
          </a:p>
          <a:p>
            <a:pPr marL="900113" lvl="3" indent="-257175"/>
            <a:r>
              <a:rPr lang="en-US" sz="1500" dirty="0"/>
              <a:t>Hardware/</a:t>
            </a:r>
            <a:r>
              <a:rPr lang="en-US" sz="1500" dirty="0" err="1"/>
              <a:t>vHardware</a:t>
            </a:r>
            <a:r>
              <a:rPr lang="en-US" sz="1500" dirty="0"/>
              <a:t> &lt;-&gt; cores/threads</a:t>
            </a:r>
            <a:endParaRPr lang="en-US" sz="1500" dirty="0"/>
          </a:p>
          <a:p>
            <a:pPr lvl="1"/>
            <a:r>
              <a:rPr lang="en-US" sz="1500" b="1" dirty="0"/>
              <a:t>Processing </a:t>
            </a:r>
          </a:p>
          <a:p>
            <a:pPr lvl="2"/>
            <a:r>
              <a:rPr lang="en-US" dirty="0"/>
              <a:t>Classify</a:t>
            </a:r>
          </a:p>
          <a:p>
            <a:pPr lvl="2"/>
            <a:r>
              <a:rPr lang="en-US" dirty="0"/>
              <a:t>Transform</a:t>
            </a:r>
          </a:p>
          <a:p>
            <a:pPr lvl="2"/>
            <a:r>
              <a:rPr lang="en-US" dirty="0"/>
              <a:t>Prioritize</a:t>
            </a:r>
          </a:p>
          <a:p>
            <a:pPr lvl="2"/>
            <a:r>
              <a:rPr lang="en-US" dirty="0"/>
              <a:t>Forward</a:t>
            </a:r>
          </a:p>
          <a:p>
            <a:pPr lvl="2"/>
            <a:r>
              <a:rPr lang="en-US" dirty="0"/>
              <a:t>Terminate</a:t>
            </a:r>
          </a:p>
          <a:p>
            <a:pPr lvl="1"/>
            <a:r>
              <a:rPr lang="en-US" sz="1500" b="1" dirty="0"/>
              <a:t>Management Agents</a:t>
            </a:r>
          </a:p>
          <a:p>
            <a:pPr lvl="2"/>
            <a:r>
              <a:rPr lang="en-US" dirty="0"/>
              <a:t>Control/manage IO/Processing</a:t>
            </a:r>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21</a:t>
            </a:fld>
            <a:endParaRPr lang="en-US">
              <a:solidFill>
                <a:srgbClr val="2B2929">
                  <a:tint val="75000"/>
                </a:srgbClr>
              </a:solidFill>
            </a:endParaRPr>
          </a:p>
        </p:txBody>
      </p:sp>
      <p:sp>
        <p:nvSpPr>
          <p:cNvPr id="7" name="Rectangle 6"/>
          <p:cNvSpPr/>
          <p:nvPr/>
        </p:nvSpPr>
        <p:spPr>
          <a:xfrm>
            <a:off x="5613129" y="2321500"/>
            <a:ext cx="2674445" cy="3429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IO</a:t>
            </a:r>
          </a:p>
        </p:txBody>
      </p:sp>
      <p:sp>
        <p:nvSpPr>
          <p:cNvPr id="8" name="Rectangle 7"/>
          <p:cNvSpPr/>
          <p:nvPr/>
        </p:nvSpPr>
        <p:spPr>
          <a:xfrm>
            <a:off x="5613129" y="1898477"/>
            <a:ext cx="2674445" cy="3429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Processing</a:t>
            </a:r>
          </a:p>
        </p:txBody>
      </p:sp>
      <p:sp>
        <p:nvSpPr>
          <p:cNvPr id="9" name="Rectangle 8"/>
          <p:cNvSpPr/>
          <p:nvPr/>
        </p:nvSpPr>
        <p:spPr>
          <a:xfrm>
            <a:off x="5613129" y="1481558"/>
            <a:ext cx="2674445" cy="3429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Management Agent</a:t>
            </a:r>
          </a:p>
        </p:txBody>
      </p:sp>
      <p:sp>
        <p:nvSpPr>
          <p:cNvPr id="16" name="Rectangle 15"/>
          <p:cNvSpPr/>
          <p:nvPr/>
        </p:nvSpPr>
        <p:spPr>
          <a:xfrm>
            <a:off x="5411804" y="891382"/>
            <a:ext cx="3052833" cy="1845187"/>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Bare Metal/VM/Container</a:t>
            </a:r>
          </a:p>
        </p:txBody>
      </p:sp>
    </p:spTree>
    <p:extLst>
      <p:ext uri="{BB962C8B-B14F-4D97-AF65-F5344CB8AC3E}">
        <p14:creationId xmlns:p14="http://schemas.microsoft.com/office/powerpoint/2010/main" val="2021385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41" y="106301"/>
            <a:ext cx="8505194" cy="857250"/>
          </a:xfrm>
        </p:spPr>
        <p:txBody>
          <a:bodyPr/>
          <a:lstStyle/>
          <a:p>
            <a:r>
              <a:rPr lang="en-US" dirty="0" smtClean="0"/>
              <a:t>Fd.io Members</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22</a:t>
            </a:fld>
            <a:endParaRPr lang="en-US">
              <a:solidFill>
                <a:srgbClr val="2B2929">
                  <a:tint val="75000"/>
                </a:srgbClr>
              </a:solidFill>
            </a:endParaRPr>
          </a:p>
        </p:txBody>
      </p:sp>
      <p:pic>
        <p:nvPicPr>
          <p:cNvPr id="7" name="Picture 6" descr="fdio_cis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330" y="726828"/>
            <a:ext cx="2000250" cy="1228725"/>
          </a:xfrm>
          <a:prstGeom prst="rect">
            <a:avLst/>
          </a:prstGeom>
        </p:spPr>
      </p:pic>
      <p:pic>
        <p:nvPicPr>
          <p:cNvPr id="9" name="Picture 8" descr="fdio_6wi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6472" y="1573421"/>
            <a:ext cx="2000250" cy="1228725"/>
          </a:xfrm>
          <a:prstGeom prst="rect">
            <a:avLst/>
          </a:prstGeom>
        </p:spPr>
      </p:pic>
      <p:pic>
        <p:nvPicPr>
          <p:cNvPr id="10" name="Picture 9" descr="fdio_inte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1378" y="656278"/>
            <a:ext cx="2000250" cy="1228725"/>
          </a:xfrm>
          <a:prstGeom prst="rect">
            <a:avLst/>
          </a:prstGeom>
        </p:spPr>
      </p:pic>
      <p:pic>
        <p:nvPicPr>
          <p:cNvPr id="11" name="Picture 10" descr="comcast-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8273" y="2578751"/>
            <a:ext cx="1578929" cy="969914"/>
          </a:xfrm>
          <a:prstGeom prst="rect">
            <a:avLst/>
          </a:prstGeom>
        </p:spPr>
      </p:pic>
      <p:pic>
        <p:nvPicPr>
          <p:cNvPr id="14" name="Picture 13" descr="fdio_redha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8394" y="3548807"/>
            <a:ext cx="1472654" cy="904631"/>
          </a:xfrm>
          <a:prstGeom prst="rect">
            <a:avLst/>
          </a:prstGeom>
        </p:spPr>
      </p:pic>
      <p:pic>
        <p:nvPicPr>
          <p:cNvPr id="15" name="Picture 14" descr="fdio_huawei.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2682" y="1467597"/>
            <a:ext cx="2000250" cy="1228725"/>
          </a:xfrm>
          <a:prstGeom prst="rect">
            <a:avLst/>
          </a:prstGeom>
        </p:spPr>
      </p:pic>
      <p:pic>
        <p:nvPicPr>
          <p:cNvPr id="16" name="Picture 15" descr="fdio_brocad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3803" y="2631664"/>
            <a:ext cx="1578929" cy="969914"/>
          </a:xfrm>
          <a:prstGeom prst="rect">
            <a:avLst/>
          </a:prstGeom>
        </p:spPr>
      </p:pic>
      <p:pic>
        <p:nvPicPr>
          <p:cNvPr id="17" name="Picture 16" descr="fdio_caviu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8398" y="2578753"/>
            <a:ext cx="1578929" cy="969914"/>
          </a:xfrm>
          <a:prstGeom prst="rect">
            <a:avLst/>
          </a:prstGeom>
        </p:spPr>
      </p:pic>
      <p:pic>
        <p:nvPicPr>
          <p:cNvPr id="18" name="Picture 17" descr="fdio_inocyb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62308" y="2631664"/>
            <a:ext cx="1490731" cy="915734"/>
          </a:xfrm>
          <a:prstGeom prst="rect">
            <a:avLst/>
          </a:prstGeom>
        </p:spPr>
      </p:pic>
      <p:pic>
        <p:nvPicPr>
          <p:cNvPr id="19" name="Picture 18" descr="fdio_mesosphere.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1910" y="2631173"/>
            <a:ext cx="1502165" cy="922758"/>
          </a:xfrm>
          <a:prstGeom prst="rect">
            <a:avLst/>
          </a:prstGeom>
        </p:spPr>
      </p:pic>
      <p:pic>
        <p:nvPicPr>
          <p:cNvPr id="20" name="Picture 19" descr="logo_fdio_nxp.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4113" y="3487077"/>
            <a:ext cx="1578929" cy="969913"/>
          </a:xfrm>
          <a:prstGeom prst="rect">
            <a:avLst/>
          </a:prstGeom>
        </p:spPr>
      </p:pic>
      <p:pic>
        <p:nvPicPr>
          <p:cNvPr id="21" name="Picture 20" descr="fdio_plumbgri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48645" y="3487077"/>
            <a:ext cx="1570110" cy="964496"/>
          </a:xfrm>
          <a:prstGeom prst="rect">
            <a:avLst/>
          </a:prstGeom>
        </p:spPr>
      </p:pic>
      <p:pic>
        <p:nvPicPr>
          <p:cNvPr id="22" name="Picture 21" descr="fdio_calic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665539" y="3548808"/>
            <a:ext cx="1473091" cy="904899"/>
          </a:xfrm>
          <a:prstGeom prst="rect">
            <a:avLst/>
          </a:prstGeom>
        </p:spPr>
      </p:pic>
      <p:pic>
        <p:nvPicPr>
          <p:cNvPr id="23" name="Picture 22" descr="fdio_ericsson.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582805" y="532817"/>
            <a:ext cx="2000250" cy="1228725"/>
          </a:xfrm>
          <a:prstGeom prst="rect">
            <a:avLst/>
          </a:prstGeom>
        </p:spPr>
      </p:pic>
    </p:spTree>
    <p:extLst>
      <p:ext uri="{BB962C8B-B14F-4D97-AF65-F5344CB8AC3E}">
        <p14:creationId xmlns:p14="http://schemas.microsoft.com/office/powerpoint/2010/main" val="2665364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3" y="126509"/>
            <a:ext cx="8438576" cy="857250"/>
          </a:xfrm>
        </p:spPr>
        <p:txBody>
          <a:bodyPr>
            <a:normAutofit/>
          </a:bodyPr>
          <a:lstStyle/>
          <a:p>
            <a:r>
              <a:rPr lang="en-US" dirty="0" smtClean="0"/>
              <a:t>Fd.io Projects</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23</a:t>
            </a:fld>
            <a:endParaRPr lang="en-US">
              <a:solidFill>
                <a:srgbClr val="2B2929">
                  <a:tint val="75000"/>
                </a:srgbClr>
              </a:solidFill>
            </a:endParaRPr>
          </a:p>
        </p:txBody>
      </p:sp>
      <p:sp>
        <p:nvSpPr>
          <p:cNvPr id="9" name="Rectangle 8"/>
          <p:cNvSpPr/>
          <p:nvPr/>
        </p:nvSpPr>
        <p:spPr>
          <a:xfrm>
            <a:off x="805818" y="3750311"/>
            <a:ext cx="6589354" cy="3429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Network IO</a:t>
            </a:r>
          </a:p>
        </p:txBody>
      </p:sp>
      <p:sp>
        <p:nvSpPr>
          <p:cNvPr id="10" name="Rectangle 9"/>
          <p:cNvSpPr/>
          <p:nvPr/>
        </p:nvSpPr>
        <p:spPr>
          <a:xfrm>
            <a:off x="805818" y="2417299"/>
            <a:ext cx="6589354" cy="1195169"/>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Packet Processing</a:t>
            </a:r>
          </a:p>
        </p:txBody>
      </p:sp>
      <p:sp>
        <p:nvSpPr>
          <p:cNvPr id="11" name="Rectangle 10"/>
          <p:cNvSpPr/>
          <p:nvPr/>
        </p:nvSpPr>
        <p:spPr>
          <a:xfrm>
            <a:off x="940601" y="3197930"/>
            <a:ext cx="6113117" cy="342900"/>
          </a:xfrm>
          <a:prstGeom prst="rect">
            <a:avLst/>
          </a:prstGeom>
          <a:solidFill>
            <a:srgbClr val="008000"/>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FFFFFF"/>
                </a:solidFill>
              </a:rPr>
              <a:t>VPP</a:t>
            </a:r>
          </a:p>
        </p:txBody>
      </p:sp>
      <p:sp>
        <p:nvSpPr>
          <p:cNvPr id="13" name="Rectangle 12"/>
          <p:cNvSpPr/>
          <p:nvPr/>
        </p:nvSpPr>
        <p:spPr>
          <a:xfrm>
            <a:off x="794319" y="1505995"/>
            <a:ext cx="6600853" cy="749551"/>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Management Agent</a:t>
            </a:r>
          </a:p>
        </p:txBody>
      </p:sp>
      <p:sp>
        <p:nvSpPr>
          <p:cNvPr id="14" name="Rectangle 13"/>
          <p:cNvSpPr/>
          <p:nvPr/>
        </p:nvSpPr>
        <p:spPr>
          <a:xfrm>
            <a:off x="962533" y="2725603"/>
            <a:ext cx="1077205" cy="342900"/>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NSH_SFC</a:t>
            </a:r>
          </a:p>
        </p:txBody>
      </p:sp>
      <p:sp>
        <p:nvSpPr>
          <p:cNvPr id="15" name="Rectangle 14"/>
          <p:cNvSpPr/>
          <p:nvPr/>
        </p:nvSpPr>
        <p:spPr>
          <a:xfrm>
            <a:off x="2182065" y="2732068"/>
            <a:ext cx="1077205" cy="342900"/>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ONE</a:t>
            </a:r>
          </a:p>
        </p:txBody>
      </p:sp>
      <p:sp>
        <p:nvSpPr>
          <p:cNvPr id="16" name="Rectangle 15"/>
          <p:cNvSpPr/>
          <p:nvPr/>
        </p:nvSpPr>
        <p:spPr>
          <a:xfrm>
            <a:off x="3475996" y="2723081"/>
            <a:ext cx="1077205" cy="342900"/>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VPP Sandbox</a:t>
            </a:r>
          </a:p>
        </p:txBody>
      </p:sp>
      <p:sp>
        <p:nvSpPr>
          <p:cNvPr id="17" name="Rectangle 16"/>
          <p:cNvSpPr/>
          <p:nvPr/>
        </p:nvSpPr>
        <p:spPr>
          <a:xfrm>
            <a:off x="4698042" y="2732068"/>
            <a:ext cx="1077205" cy="342900"/>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TLDK</a:t>
            </a:r>
          </a:p>
        </p:txBody>
      </p:sp>
      <p:sp>
        <p:nvSpPr>
          <p:cNvPr id="18" name="Rectangle 17"/>
          <p:cNvSpPr/>
          <p:nvPr/>
        </p:nvSpPr>
        <p:spPr>
          <a:xfrm>
            <a:off x="960020" y="1788512"/>
            <a:ext cx="1077205" cy="342900"/>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Honeycomb</a:t>
            </a:r>
          </a:p>
        </p:txBody>
      </p:sp>
      <p:sp>
        <p:nvSpPr>
          <p:cNvPr id="19" name="Rectangle 18"/>
          <p:cNvSpPr/>
          <p:nvPr/>
        </p:nvSpPr>
        <p:spPr>
          <a:xfrm rot="16200000">
            <a:off x="6524015" y="2428932"/>
            <a:ext cx="2606010" cy="749551"/>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Testing/Performance/Support</a:t>
            </a:r>
          </a:p>
        </p:txBody>
      </p:sp>
      <p:sp>
        <p:nvSpPr>
          <p:cNvPr id="20" name="Rectangle 19"/>
          <p:cNvSpPr/>
          <p:nvPr/>
        </p:nvSpPr>
        <p:spPr>
          <a:xfrm rot="16200000">
            <a:off x="7400204" y="3268721"/>
            <a:ext cx="1077205" cy="342900"/>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CSIT</a:t>
            </a:r>
          </a:p>
        </p:txBody>
      </p:sp>
      <p:sp>
        <p:nvSpPr>
          <p:cNvPr id="21" name="TextBox 20"/>
          <p:cNvSpPr txBox="1"/>
          <p:nvPr/>
        </p:nvSpPr>
        <p:spPr>
          <a:xfrm>
            <a:off x="6451681" y="197696"/>
            <a:ext cx="1222046" cy="979501"/>
          </a:xfrm>
          <a:prstGeom prst="rect">
            <a:avLst/>
          </a:prstGeom>
          <a:noFill/>
          <a:ln>
            <a:solidFill>
              <a:schemeClr val="tx1"/>
            </a:solidFill>
          </a:ln>
        </p:spPr>
        <p:txBody>
          <a:bodyPr wrap="square" rtlCol="0">
            <a:noAutofit/>
          </a:bodyPr>
          <a:lstStyle/>
          <a:p>
            <a:pPr defTabSz="685800"/>
            <a:r>
              <a:rPr lang="en-US" sz="1350" dirty="0">
                <a:solidFill>
                  <a:srgbClr val="2B2929"/>
                </a:solidFill>
              </a:rPr>
              <a:t>Legend:</a:t>
            </a:r>
          </a:p>
          <a:p>
            <a:pPr defTabSz="685800"/>
            <a:r>
              <a:rPr lang="en-US" sz="1350" dirty="0">
                <a:solidFill>
                  <a:srgbClr val="2B2929"/>
                </a:solidFill>
              </a:rPr>
              <a:t>          </a:t>
            </a:r>
            <a:r>
              <a:rPr lang="en-US" sz="900" dirty="0">
                <a:solidFill>
                  <a:srgbClr val="2B2929"/>
                </a:solidFill>
              </a:rPr>
              <a:t>- New Projects</a:t>
            </a:r>
          </a:p>
          <a:p>
            <a:pPr defTabSz="685800"/>
            <a:endParaRPr lang="en-US" sz="900" dirty="0">
              <a:solidFill>
                <a:srgbClr val="2B2929"/>
              </a:solidFill>
            </a:endParaRPr>
          </a:p>
          <a:p>
            <a:pPr defTabSz="685800"/>
            <a:r>
              <a:rPr lang="en-US" sz="900" dirty="0">
                <a:solidFill>
                  <a:srgbClr val="2B2929"/>
                </a:solidFill>
              </a:rPr>
              <a:t>               - Core Projects</a:t>
            </a:r>
          </a:p>
        </p:txBody>
      </p:sp>
      <p:sp>
        <p:nvSpPr>
          <p:cNvPr id="22" name="Rectangle 21"/>
          <p:cNvSpPr/>
          <p:nvPr/>
        </p:nvSpPr>
        <p:spPr>
          <a:xfrm>
            <a:off x="6609469" y="500959"/>
            <a:ext cx="147725" cy="164024"/>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000000"/>
              </a:solidFill>
            </a:endParaRPr>
          </a:p>
        </p:txBody>
      </p:sp>
      <p:sp>
        <p:nvSpPr>
          <p:cNvPr id="24" name="Rectangle 23"/>
          <p:cNvSpPr/>
          <p:nvPr/>
        </p:nvSpPr>
        <p:spPr>
          <a:xfrm>
            <a:off x="6606955" y="785998"/>
            <a:ext cx="147725" cy="164024"/>
          </a:xfrm>
          <a:prstGeom prst="rect">
            <a:avLst/>
          </a:prstGeom>
          <a:solidFill>
            <a:srgbClr val="008000"/>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000000"/>
              </a:solidFill>
            </a:endParaRPr>
          </a:p>
        </p:txBody>
      </p:sp>
      <p:sp>
        <p:nvSpPr>
          <p:cNvPr id="23" name="Rectangle 22"/>
          <p:cNvSpPr/>
          <p:nvPr/>
        </p:nvSpPr>
        <p:spPr>
          <a:xfrm rot="16200000">
            <a:off x="7400901" y="2017132"/>
            <a:ext cx="1077205" cy="342900"/>
          </a:xfrm>
          <a:prstGeom prst="rect">
            <a:avLst/>
          </a:prstGeom>
          <a:solidFill>
            <a:srgbClr val="CCFFCC"/>
          </a:solid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err="1">
                <a:solidFill>
                  <a:srgbClr val="000000"/>
                </a:solidFill>
              </a:rPr>
              <a:t>deb_dpdk</a:t>
            </a:r>
            <a:endParaRPr lang="en-US" sz="1350" dirty="0">
              <a:solidFill>
                <a:srgbClr val="000000"/>
              </a:solidFill>
            </a:endParaRPr>
          </a:p>
        </p:txBody>
      </p:sp>
    </p:spTree>
    <p:extLst>
      <p:ext uri="{BB962C8B-B14F-4D97-AF65-F5344CB8AC3E}">
        <p14:creationId xmlns:p14="http://schemas.microsoft.com/office/powerpoint/2010/main" val="2359861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526" y="-56414"/>
            <a:ext cx="7985522" cy="857250"/>
          </a:xfrm>
        </p:spPr>
        <p:txBody>
          <a:bodyPr rtlCol="0">
            <a:normAutofit/>
          </a:bodyPr>
          <a:lstStyle/>
          <a:p>
            <a:pPr>
              <a:defRPr/>
            </a:pPr>
            <a:r>
              <a:rPr lang="en-US" sz="2700" dirty="0"/>
              <a:t>Governance – At a Glance</a:t>
            </a:r>
            <a:endParaRPr lang="en-US" sz="2700" dirty="0"/>
          </a:p>
        </p:txBody>
      </p:sp>
      <p:sp>
        <p:nvSpPr>
          <p:cNvPr id="5" name="Content Placeholder 4"/>
          <p:cNvSpPr>
            <a:spLocks noGrp="1"/>
          </p:cNvSpPr>
          <p:nvPr>
            <p:ph idx="1"/>
          </p:nvPr>
        </p:nvSpPr>
        <p:spPr>
          <a:xfrm>
            <a:off x="561691" y="534925"/>
            <a:ext cx="8262417" cy="3805430"/>
          </a:xfrm>
        </p:spPr>
        <p:txBody>
          <a:bodyPr>
            <a:noAutofit/>
          </a:bodyPr>
          <a:lstStyle/>
          <a:p>
            <a:pPr marL="0" indent="0">
              <a:buNone/>
            </a:pPr>
            <a:r>
              <a:rPr lang="en-US" sz="1350" dirty="0">
                <a:solidFill>
                  <a:srgbClr val="262626"/>
                </a:solidFill>
                <a:latin typeface="Arial" charset="0"/>
                <a:cs typeface="Arial" charset="0"/>
              </a:rPr>
              <a:t>Anyone May Participate – Not just members</a:t>
            </a:r>
          </a:p>
          <a:p>
            <a:pPr lvl="1">
              <a:buFont typeface="Wingdings" charset="0"/>
              <a:buChar char="§"/>
            </a:pPr>
            <a:r>
              <a:rPr lang="en-US" sz="1050" dirty="0">
                <a:solidFill>
                  <a:srgbClr val="262626"/>
                </a:solidFill>
                <a:latin typeface="Arial" charset="0"/>
                <a:cs typeface="Arial" charset="0"/>
              </a:rPr>
              <a:t>Anyone can contribute code</a:t>
            </a:r>
          </a:p>
          <a:p>
            <a:pPr lvl="1">
              <a:buFont typeface="Wingdings" charset="0"/>
              <a:buChar char="§"/>
            </a:pPr>
            <a:r>
              <a:rPr lang="en-US" sz="1050" dirty="0">
                <a:solidFill>
                  <a:srgbClr val="262626"/>
                </a:solidFill>
                <a:latin typeface="Arial" charset="0"/>
                <a:cs typeface="Arial" charset="0"/>
              </a:rPr>
              <a:t>Anyone can rise to being a committer via meritocracy</a:t>
            </a:r>
          </a:p>
          <a:p>
            <a:pPr lvl="1">
              <a:buFont typeface="Wingdings" charset="0"/>
              <a:buChar char="§"/>
            </a:pPr>
            <a:r>
              <a:rPr lang="en-US" sz="1050" dirty="0">
                <a:solidFill>
                  <a:srgbClr val="262626"/>
                </a:solidFill>
                <a:latin typeface="Arial" charset="0"/>
                <a:cs typeface="Arial" charset="0"/>
              </a:rPr>
              <a:t>Anyone can propose a subproject</a:t>
            </a:r>
          </a:p>
          <a:p>
            <a:pPr marL="0" indent="0">
              <a:buNone/>
            </a:pPr>
            <a:r>
              <a:rPr lang="en-US" sz="1350" dirty="0">
                <a:solidFill>
                  <a:srgbClr val="262626"/>
                </a:solidFill>
                <a:latin typeface="Arial" charset="0"/>
                <a:cs typeface="Arial" charset="0"/>
              </a:rPr>
              <a:t>Subprojects:</a:t>
            </a:r>
          </a:p>
          <a:p>
            <a:pPr lvl="1">
              <a:buFont typeface="Wingdings" charset="0"/>
              <a:buChar char="§"/>
            </a:pPr>
            <a:r>
              <a:rPr lang="en-US" sz="1050" dirty="0">
                <a:solidFill>
                  <a:srgbClr val="262626"/>
                </a:solidFill>
                <a:latin typeface="Arial" charset="0"/>
                <a:cs typeface="Arial" charset="0"/>
              </a:rPr>
              <a:t>Composed of the committers to that </a:t>
            </a:r>
            <a:r>
              <a:rPr lang="en-US" sz="1050" dirty="0">
                <a:solidFill>
                  <a:srgbClr val="262626"/>
                </a:solidFill>
                <a:latin typeface="Arial" charset="0"/>
                <a:cs typeface="Arial" charset="0"/>
              </a:rPr>
              <a:t>subproject – those who can merge code</a:t>
            </a:r>
          </a:p>
          <a:p>
            <a:pPr lvl="1">
              <a:buFont typeface="Wingdings" charset="0"/>
              <a:buChar char="§"/>
            </a:pPr>
            <a:r>
              <a:rPr lang="en-US" sz="1050" dirty="0">
                <a:solidFill>
                  <a:srgbClr val="262626"/>
                </a:solidFill>
                <a:latin typeface="Arial" charset="0"/>
                <a:cs typeface="Arial" charset="0"/>
              </a:rPr>
              <a:t>Responsible for sub project oversight and autonomous releases </a:t>
            </a:r>
          </a:p>
          <a:p>
            <a:pPr lvl="1">
              <a:buFont typeface="Wingdings" charset="0"/>
              <a:buChar char="§"/>
            </a:pPr>
            <a:r>
              <a:rPr lang="en-US" sz="1050" dirty="0">
                <a:solidFill>
                  <a:srgbClr val="262626"/>
                </a:solidFill>
                <a:latin typeface="Arial" charset="0"/>
                <a:cs typeface="Arial" charset="0"/>
              </a:rPr>
              <a:t>Make technical </a:t>
            </a:r>
            <a:r>
              <a:rPr lang="en-US" sz="1050" dirty="0">
                <a:solidFill>
                  <a:srgbClr val="262626"/>
                </a:solidFill>
                <a:latin typeface="Arial" charset="0"/>
                <a:cs typeface="Arial" charset="0"/>
              </a:rPr>
              <a:t>decisions for that </a:t>
            </a:r>
            <a:r>
              <a:rPr lang="en-US" sz="1050" dirty="0">
                <a:solidFill>
                  <a:srgbClr val="262626"/>
                </a:solidFill>
                <a:latin typeface="Arial" charset="0"/>
                <a:cs typeface="Arial" charset="0"/>
              </a:rPr>
              <a:t>subproject </a:t>
            </a:r>
            <a:r>
              <a:rPr lang="en-US" sz="1050" dirty="0">
                <a:solidFill>
                  <a:srgbClr val="262626"/>
                </a:solidFill>
                <a:latin typeface="Arial" charset="0"/>
                <a:cs typeface="Arial" charset="0"/>
              </a:rPr>
              <a:t>by consensus, or failing </a:t>
            </a:r>
            <a:r>
              <a:rPr lang="en-US" sz="1050" dirty="0">
                <a:solidFill>
                  <a:srgbClr val="262626"/>
                </a:solidFill>
                <a:latin typeface="Arial" charset="0"/>
                <a:cs typeface="Arial" charset="0"/>
              </a:rPr>
              <a:t>that, </a:t>
            </a:r>
            <a:r>
              <a:rPr lang="en-US" sz="1050" dirty="0">
                <a:solidFill>
                  <a:srgbClr val="262626"/>
                </a:solidFill>
                <a:latin typeface="Arial" charset="0"/>
                <a:cs typeface="Arial" charset="0"/>
              </a:rPr>
              <a:t>majority vote</a:t>
            </a:r>
            <a:r>
              <a:rPr lang="en-US" sz="1050" dirty="0">
                <a:solidFill>
                  <a:srgbClr val="262626"/>
                </a:solidFill>
                <a:latin typeface="Arial" charset="0"/>
                <a:cs typeface="Arial" charset="0"/>
              </a:rPr>
              <a:t>.</a:t>
            </a:r>
          </a:p>
          <a:p>
            <a:pPr marL="0" indent="0">
              <a:buNone/>
            </a:pPr>
            <a:r>
              <a:rPr lang="en-US" sz="1350" dirty="0">
                <a:solidFill>
                  <a:srgbClr val="262626"/>
                </a:solidFill>
                <a:latin typeface="Arial" charset="0"/>
                <a:cs typeface="Arial" charset="0"/>
              </a:rPr>
              <a:t>Technical Steering Committee</a:t>
            </a:r>
          </a:p>
          <a:p>
            <a:pPr lvl="1">
              <a:buFont typeface="Wingdings" charset="0"/>
              <a:buChar char="§"/>
            </a:pPr>
            <a:r>
              <a:rPr lang="en-US" sz="1050" dirty="0">
                <a:solidFill>
                  <a:srgbClr val="262626"/>
                </a:solidFill>
                <a:latin typeface="Arial" charset="0"/>
                <a:cs typeface="Arial" charset="0"/>
              </a:rPr>
              <a:t>Fosters collaboration among subprojects, </a:t>
            </a:r>
            <a:r>
              <a:rPr lang="en-US" sz="1050" dirty="0">
                <a:solidFill>
                  <a:srgbClr val="262626"/>
                </a:solidFill>
                <a:latin typeface="Arial" charset="0"/>
                <a:cs typeface="Arial" charset="0"/>
              </a:rPr>
              <a:t>but is not involved in day to day management of sub-projects </a:t>
            </a:r>
          </a:p>
          <a:p>
            <a:pPr lvl="1">
              <a:buFont typeface="Wingdings" charset="0"/>
              <a:buChar char="§"/>
            </a:pPr>
            <a:r>
              <a:rPr lang="en-US" sz="1050" dirty="0">
                <a:solidFill>
                  <a:srgbClr val="262626"/>
                </a:solidFill>
                <a:latin typeface="Arial" charset="0"/>
                <a:cs typeface="Arial" charset="0"/>
              </a:rPr>
              <a:t>Approves new subprojects, sets development process guidelines for the community, sets release guidelines for multi-project or simultaneous releases, etc.</a:t>
            </a:r>
          </a:p>
          <a:p>
            <a:pPr lvl="1">
              <a:buFont typeface="Wingdings" charset="0"/>
              <a:buChar char="§"/>
            </a:pPr>
            <a:r>
              <a:rPr lang="en-US" sz="1050" dirty="0">
                <a:solidFill>
                  <a:srgbClr val="262626"/>
                </a:solidFill>
                <a:latin typeface="Arial" charset="0"/>
                <a:cs typeface="Arial" charset="0"/>
              </a:rPr>
              <a:t>Initial TSC will be seeded with representatives from Platinum Membership and core project PTLs with the goal of replacing representatives with Project Leads after the first year</a:t>
            </a:r>
          </a:p>
          <a:p>
            <a:pPr marL="0" indent="0">
              <a:buNone/>
            </a:pPr>
            <a:r>
              <a:rPr lang="en-US" sz="1350" dirty="0">
                <a:solidFill>
                  <a:srgbClr val="262626"/>
                </a:solidFill>
                <a:latin typeface="Arial" charset="0"/>
                <a:cs typeface="Arial" charset="0"/>
              </a:rPr>
              <a:t>Governing Board will Oversee </a:t>
            </a:r>
            <a:r>
              <a:rPr lang="en-US" sz="1350" dirty="0">
                <a:solidFill>
                  <a:srgbClr val="262626"/>
                </a:solidFill>
                <a:latin typeface="Arial" charset="0"/>
                <a:cs typeface="Arial" charset="0"/>
              </a:rPr>
              <a:t>B</a:t>
            </a:r>
            <a:r>
              <a:rPr lang="en-US" sz="1350" dirty="0">
                <a:solidFill>
                  <a:srgbClr val="262626"/>
                </a:solidFill>
                <a:latin typeface="Arial" charset="0"/>
                <a:cs typeface="Arial" charset="0"/>
              </a:rPr>
              <a:t>usiness </a:t>
            </a:r>
            <a:r>
              <a:rPr lang="en-US" sz="1350" dirty="0">
                <a:solidFill>
                  <a:srgbClr val="262626"/>
                </a:solidFill>
                <a:latin typeface="Arial" charset="0"/>
                <a:cs typeface="Arial" charset="0"/>
              </a:rPr>
              <a:t>D</a:t>
            </a:r>
            <a:r>
              <a:rPr lang="en-US" sz="1350" dirty="0">
                <a:solidFill>
                  <a:srgbClr val="262626"/>
                </a:solidFill>
                <a:latin typeface="Arial" charset="0"/>
                <a:cs typeface="Arial" charset="0"/>
              </a:rPr>
              <a:t>ecision </a:t>
            </a:r>
            <a:r>
              <a:rPr lang="en-US" sz="1350" dirty="0">
                <a:solidFill>
                  <a:srgbClr val="262626"/>
                </a:solidFill>
                <a:latin typeface="Arial" charset="0"/>
                <a:cs typeface="Arial" charset="0"/>
              </a:rPr>
              <a:t>M</a:t>
            </a:r>
            <a:r>
              <a:rPr lang="en-US" sz="1350" dirty="0">
                <a:solidFill>
                  <a:srgbClr val="262626"/>
                </a:solidFill>
                <a:latin typeface="Arial" charset="0"/>
                <a:cs typeface="Arial" charset="0"/>
              </a:rPr>
              <a:t>aking</a:t>
            </a:r>
          </a:p>
          <a:p>
            <a:pPr lvl="1">
              <a:buFont typeface="Wingdings" charset="0"/>
              <a:buChar char="§"/>
            </a:pPr>
            <a:r>
              <a:rPr lang="en-US" sz="1050" dirty="0">
                <a:solidFill>
                  <a:srgbClr val="262626"/>
                </a:solidFill>
                <a:latin typeface="Arial" charset="0"/>
                <a:cs typeface="Arial" charset="0"/>
              </a:rPr>
              <a:t>Set Scope and Policy of Consortium </a:t>
            </a:r>
          </a:p>
          <a:p>
            <a:pPr lvl="1">
              <a:buFont typeface="Wingdings" charset="0"/>
              <a:buChar char="§"/>
            </a:pPr>
            <a:r>
              <a:rPr lang="en-US" sz="1050" dirty="0">
                <a:solidFill>
                  <a:srgbClr val="262626"/>
                </a:solidFill>
                <a:latin typeface="Arial" charset="0"/>
                <a:cs typeface="Arial" charset="0"/>
              </a:rPr>
              <a:t>Composed of Platinum member appointees, elected Gold, Silver, and Committer member representatives</a:t>
            </a:r>
          </a:p>
          <a:p>
            <a:pPr lvl="1">
              <a:buFont typeface="Wingdings" charset="0"/>
              <a:buChar char="§"/>
            </a:pPr>
            <a:r>
              <a:rPr lang="en-US" sz="1050" dirty="0">
                <a:solidFill>
                  <a:srgbClr val="262626"/>
                </a:solidFill>
                <a:latin typeface="Arial" charset="0"/>
                <a:cs typeface="Arial" charset="0"/>
              </a:rPr>
              <a:t>Examples of business needs include: budgeting, planning for large meetings (e.g. a Summit, </a:t>
            </a:r>
            <a:r>
              <a:rPr lang="en-US" sz="1050" dirty="0" err="1">
                <a:solidFill>
                  <a:srgbClr val="262626"/>
                </a:solidFill>
                <a:latin typeface="Arial" charset="0"/>
                <a:cs typeface="Arial" charset="0"/>
              </a:rPr>
              <a:t>Hackfest</a:t>
            </a:r>
            <a:r>
              <a:rPr lang="en-US" sz="1050" dirty="0">
                <a:solidFill>
                  <a:srgbClr val="262626"/>
                </a:solidFill>
                <a:latin typeface="Arial" charset="0"/>
                <a:cs typeface="Arial" charset="0"/>
              </a:rPr>
              <a:t>), marketing, websites, developer infrastructure, test infrastructure, etc.</a:t>
            </a:r>
          </a:p>
        </p:txBody>
      </p:sp>
      <p:sp>
        <p:nvSpPr>
          <p:cNvPr id="3" name="Footer Placeholder 2"/>
          <p:cNvSpPr>
            <a:spLocks noGrp="1"/>
          </p:cNvSpPr>
          <p:nvPr>
            <p:ph type="ftr" sz="quarter" idx="11"/>
          </p:nvPr>
        </p:nvSpPr>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lvl1pPr>
              <a:defRPr>
                <a:solidFill>
                  <a:schemeClr val="tx1"/>
                </a:solidFill>
                <a:latin typeface="Calibri" charset="0"/>
                <a:ea typeface="ＭＳ Ｐゴシック" charset="0"/>
              </a:defRPr>
            </a:lvl1pPr>
            <a:lvl2pPr marL="557213" indent="-214313">
              <a:defRPr>
                <a:solidFill>
                  <a:schemeClr val="tx1"/>
                </a:solidFill>
                <a:latin typeface="Calibri" charset="0"/>
                <a:ea typeface="ＭＳ Ｐゴシック" charset="0"/>
              </a:defRPr>
            </a:lvl2pPr>
            <a:lvl3pPr marL="857250" indent="-171450">
              <a:defRPr>
                <a:solidFill>
                  <a:schemeClr val="tx1"/>
                </a:solidFill>
                <a:latin typeface="Calibri" charset="0"/>
                <a:ea typeface="ＭＳ Ｐゴシック" charset="0"/>
              </a:defRPr>
            </a:lvl3pPr>
            <a:lvl4pPr marL="1200150" indent="-171450">
              <a:defRPr>
                <a:solidFill>
                  <a:schemeClr val="tx1"/>
                </a:solidFill>
                <a:latin typeface="Calibri" charset="0"/>
                <a:ea typeface="ＭＳ Ｐゴシック" charset="0"/>
              </a:defRPr>
            </a:lvl4pPr>
            <a:lvl5pPr marL="1543050" indent="-171450">
              <a:defRPr>
                <a:solidFill>
                  <a:schemeClr val="tx1"/>
                </a:solidFill>
                <a:latin typeface="Calibri" charset="0"/>
                <a:ea typeface="ＭＳ Ｐゴシック" charset="0"/>
              </a:defRPr>
            </a:lvl5pPr>
            <a:lvl6pPr marL="1885950" indent="-171450" fontAlgn="base">
              <a:spcBef>
                <a:spcPct val="0"/>
              </a:spcBef>
              <a:spcAft>
                <a:spcPct val="0"/>
              </a:spcAft>
              <a:defRPr>
                <a:solidFill>
                  <a:schemeClr val="tx1"/>
                </a:solidFill>
                <a:latin typeface="Calibri" charset="0"/>
                <a:ea typeface="ＭＳ Ｐゴシック" charset="0"/>
              </a:defRPr>
            </a:lvl6pPr>
            <a:lvl7pPr marL="2228850" indent="-171450" fontAlgn="base">
              <a:spcBef>
                <a:spcPct val="0"/>
              </a:spcBef>
              <a:spcAft>
                <a:spcPct val="0"/>
              </a:spcAft>
              <a:defRPr>
                <a:solidFill>
                  <a:schemeClr val="tx1"/>
                </a:solidFill>
                <a:latin typeface="Calibri" charset="0"/>
                <a:ea typeface="ＭＳ Ｐゴシック" charset="0"/>
              </a:defRPr>
            </a:lvl7pPr>
            <a:lvl8pPr marL="2571750" indent="-171450" fontAlgn="base">
              <a:spcBef>
                <a:spcPct val="0"/>
              </a:spcBef>
              <a:spcAft>
                <a:spcPct val="0"/>
              </a:spcAft>
              <a:defRPr>
                <a:solidFill>
                  <a:schemeClr val="tx1"/>
                </a:solidFill>
                <a:latin typeface="Calibri" charset="0"/>
                <a:ea typeface="ＭＳ Ｐゴシック" charset="0"/>
              </a:defRPr>
            </a:lvl8pPr>
            <a:lvl9pPr marL="2914650" indent="-171450" fontAlgn="base">
              <a:spcBef>
                <a:spcPct val="0"/>
              </a:spcBef>
              <a:spcAft>
                <a:spcPct val="0"/>
              </a:spcAft>
              <a:defRPr>
                <a:solidFill>
                  <a:schemeClr val="tx1"/>
                </a:solidFill>
                <a:latin typeface="Calibri" charset="0"/>
                <a:ea typeface="ＭＳ Ｐゴシック" charset="0"/>
              </a:defRPr>
            </a:lvl9pPr>
          </a:lstStyle>
          <a:p>
            <a:fld id="{442BD49E-AE5D-774A-BA83-B14630E8030D}" type="slidenum">
              <a:rPr lang="en-US">
                <a:solidFill>
                  <a:srgbClr val="898989"/>
                </a:solidFill>
                <a:latin typeface="Arial" charset="0"/>
              </a:rPr>
              <a:pPr/>
              <a:t>24</a:t>
            </a:fld>
            <a:endParaRPr lang="en-US">
              <a:solidFill>
                <a:srgbClr val="898989"/>
              </a:solidFill>
              <a:latin typeface="Arial" charset="0"/>
            </a:endParaRPr>
          </a:p>
        </p:txBody>
      </p:sp>
    </p:spTree>
    <p:extLst>
      <p:ext uri="{BB962C8B-B14F-4D97-AF65-F5344CB8AC3E}">
        <p14:creationId xmlns:p14="http://schemas.microsoft.com/office/powerpoint/2010/main" val="21489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358" y="1983890"/>
            <a:ext cx="7574642" cy="857250"/>
          </a:xfrm>
        </p:spPr>
        <p:txBody>
          <a:bodyPr>
            <a:noAutofit/>
          </a:bodyPr>
          <a:lstStyle/>
          <a:p>
            <a:pPr algn="ctr"/>
            <a:r>
              <a:rPr lang="en-US" sz="7200" dirty="0"/>
              <a:t>VPP:</a:t>
            </a:r>
            <a:br>
              <a:rPr lang="en-US" sz="7200" dirty="0"/>
            </a:br>
            <a:r>
              <a:rPr lang="en-US" sz="5400" dirty="0"/>
              <a:t>Vector Packet Processing</a:t>
            </a:r>
            <a:endParaRPr lang="en-US" sz="5400"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25</a:t>
            </a:fld>
            <a:endParaRPr lang="en-US">
              <a:solidFill>
                <a:srgbClr val="2B2929">
                  <a:tint val="75000"/>
                </a:srgbClr>
              </a:solidFill>
            </a:endParaRPr>
          </a:p>
        </p:txBody>
      </p:sp>
    </p:spTree>
    <p:extLst>
      <p:ext uri="{BB962C8B-B14F-4D97-AF65-F5344CB8AC3E}">
        <p14:creationId xmlns:p14="http://schemas.microsoft.com/office/powerpoint/2010/main" val="37096111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51" y="22891"/>
            <a:ext cx="8505194" cy="857250"/>
          </a:xfrm>
        </p:spPr>
        <p:txBody>
          <a:bodyPr/>
          <a:lstStyle/>
          <a:p>
            <a:r>
              <a:rPr lang="en-US" dirty="0" smtClean="0"/>
              <a:t>Introducing Vector Packet Processor - VPP</a:t>
            </a:r>
            <a:endParaRPr lang="en-US" dirty="0"/>
          </a:p>
        </p:txBody>
      </p:sp>
      <p:sp>
        <p:nvSpPr>
          <p:cNvPr id="3" name="Content Placeholder 2"/>
          <p:cNvSpPr>
            <a:spLocks noGrp="1"/>
          </p:cNvSpPr>
          <p:nvPr>
            <p:ph idx="1"/>
          </p:nvPr>
        </p:nvSpPr>
        <p:spPr>
          <a:xfrm>
            <a:off x="3542609" y="759496"/>
            <a:ext cx="5591306" cy="3895008"/>
          </a:xfrm>
        </p:spPr>
        <p:txBody>
          <a:bodyPr/>
          <a:lstStyle/>
          <a:p>
            <a:r>
              <a:rPr lang="en-US" sz="1500" dirty="0"/>
              <a:t>VPP is a rapid packet processing development platform for highly performing network applications.</a:t>
            </a:r>
          </a:p>
          <a:p>
            <a:pPr marL="0" indent="0">
              <a:buNone/>
            </a:pPr>
            <a:endParaRPr lang="en-US" sz="1500" dirty="0"/>
          </a:p>
          <a:p>
            <a:r>
              <a:rPr lang="en-US" sz="1500" dirty="0"/>
              <a:t>It runs on commodity CPUs and leverages DPDK</a:t>
            </a:r>
          </a:p>
          <a:p>
            <a:endParaRPr lang="en-US" sz="1500" dirty="0"/>
          </a:p>
          <a:p>
            <a:r>
              <a:rPr lang="en-US" sz="1500" dirty="0"/>
              <a:t>It creates a vector of packet indices and processes them using a directed graph of nodes – resulting in a highly performant solution.</a:t>
            </a:r>
          </a:p>
          <a:p>
            <a:endParaRPr lang="en-US" sz="1500" dirty="0"/>
          </a:p>
          <a:p>
            <a:r>
              <a:rPr lang="en-US" sz="1500" dirty="0"/>
              <a:t>Runs as a Linux user-space application</a:t>
            </a:r>
          </a:p>
          <a:p>
            <a:endParaRPr lang="en-US" sz="1500" dirty="0"/>
          </a:p>
          <a:p>
            <a:r>
              <a:rPr lang="en-US" sz="1500" dirty="0"/>
              <a:t>Ships </a:t>
            </a:r>
            <a:r>
              <a:rPr lang="en-US" sz="1500" dirty="0"/>
              <a:t>as part of both embedded </a:t>
            </a:r>
            <a:r>
              <a:rPr lang="en-US" sz="1500" dirty="0"/>
              <a:t>&amp; server </a:t>
            </a:r>
            <a:r>
              <a:rPr lang="en-US" sz="1500" dirty="0"/>
              <a:t>products, in </a:t>
            </a:r>
            <a:r>
              <a:rPr lang="en-US" sz="1500" dirty="0"/>
              <a:t>volume</a:t>
            </a:r>
          </a:p>
          <a:p>
            <a:endParaRPr lang="en-US" sz="1500" dirty="0"/>
          </a:p>
          <a:p>
            <a:r>
              <a:rPr lang="en-US" sz="1500" dirty="0"/>
              <a:t>Active development since </a:t>
            </a:r>
            <a:r>
              <a:rPr lang="en-US" sz="1500" dirty="0"/>
              <a:t>2002</a:t>
            </a:r>
          </a:p>
          <a:p>
            <a:endParaRPr lang="en-US" sz="1500" dirty="0"/>
          </a:p>
          <a:p>
            <a:endParaRPr lang="en-US" sz="1500"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26</a:t>
            </a:fld>
            <a:endParaRPr lang="en-US">
              <a:solidFill>
                <a:srgbClr val="2B2929">
                  <a:tint val="75000"/>
                </a:srgbClr>
              </a:solidFill>
            </a:endParaRPr>
          </a:p>
        </p:txBody>
      </p:sp>
      <p:grpSp>
        <p:nvGrpSpPr>
          <p:cNvPr id="14" name="Group 13"/>
          <p:cNvGrpSpPr/>
          <p:nvPr/>
        </p:nvGrpSpPr>
        <p:grpSpPr>
          <a:xfrm>
            <a:off x="429264" y="1480848"/>
            <a:ext cx="3052833" cy="1845187"/>
            <a:chOff x="7255097" y="1284734"/>
            <a:chExt cx="4070444" cy="2460249"/>
          </a:xfrm>
        </p:grpSpPr>
        <p:sp>
          <p:nvSpPr>
            <p:cNvPr id="15" name="Rectangle 14"/>
            <p:cNvSpPr/>
            <p:nvPr/>
          </p:nvSpPr>
          <p:spPr>
            <a:xfrm>
              <a:off x="7493909" y="2865712"/>
              <a:ext cx="3565926" cy="4572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Network IO</a:t>
              </a:r>
            </a:p>
          </p:txBody>
        </p:sp>
        <p:sp>
          <p:nvSpPr>
            <p:cNvPr id="16" name="Rectangle 15"/>
            <p:cNvSpPr/>
            <p:nvPr/>
          </p:nvSpPr>
          <p:spPr>
            <a:xfrm>
              <a:off x="7493909" y="2301681"/>
              <a:ext cx="3565926" cy="457200"/>
            </a:xfrm>
            <a:prstGeom prst="rect">
              <a:avLst/>
            </a:prstGeom>
            <a:noFill/>
            <a:ln>
              <a:solidFill>
                <a:schemeClr val="accent3">
                  <a:lumMod val="10000"/>
                </a:schemeClr>
              </a:solidFill>
            </a:ln>
            <a:effectLst>
              <a:glow rad="101600">
                <a:srgbClr val="008000">
                  <a:alpha val="34000"/>
                </a:srgbClr>
              </a:glow>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Packet Processing</a:t>
              </a:r>
            </a:p>
          </p:txBody>
        </p:sp>
        <p:sp>
          <p:nvSpPr>
            <p:cNvPr id="17" name="Rectangle 16"/>
            <p:cNvSpPr/>
            <p:nvPr/>
          </p:nvSpPr>
          <p:spPr>
            <a:xfrm>
              <a:off x="7493909" y="1745790"/>
              <a:ext cx="3565926" cy="4572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Data Plane Management Agent</a:t>
              </a:r>
            </a:p>
          </p:txBody>
        </p:sp>
        <p:sp>
          <p:nvSpPr>
            <p:cNvPr id="18" name="Rectangle 17"/>
            <p:cNvSpPr/>
            <p:nvPr/>
          </p:nvSpPr>
          <p:spPr>
            <a:xfrm>
              <a:off x="7255097" y="1284734"/>
              <a:ext cx="4070444" cy="2460249"/>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Bare Metal/VM/Container</a:t>
              </a:r>
            </a:p>
          </p:txBody>
        </p:sp>
      </p:grpSp>
    </p:spTree>
    <p:extLst>
      <p:ext uri="{BB962C8B-B14F-4D97-AF65-F5344CB8AC3E}">
        <p14:creationId xmlns:p14="http://schemas.microsoft.com/office/powerpoint/2010/main" val="40763362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351" y="164941"/>
            <a:ext cx="8345488" cy="731837"/>
          </a:xfrm>
        </p:spPr>
        <p:txBody>
          <a:bodyPr>
            <a:normAutofit fontScale="90000"/>
          </a:bodyPr>
          <a:lstStyle/>
          <a:p>
            <a:r>
              <a:rPr lang="en-US" sz="2700" dirty="0">
                <a:latin typeface="Arial"/>
                <a:cs typeface="Arial"/>
              </a:rPr>
              <a:t>VPP Architecture -</a:t>
            </a:r>
            <a:br>
              <a:rPr lang="en-US" sz="2700" dirty="0">
                <a:latin typeface="Arial"/>
                <a:cs typeface="Arial"/>
              </a:rPr>
            </a:br>
            <a:r>
              <a:rPr lang="en-US" sz="2700" dirty="0">
                <a:latin typeface="Arial"/>
                <a:cs typeface="Arial"/>
              </a:rPr>
              <a:t>Modularity Enabling Flexible Plugins</a:t>
            </a:r>
            <a:endParaRPr lang="en-US" sz="2700" dirty="0">
              <a:latin typeface="Arial"/>
              <a:cs typeface="Arial"/>
            </a:endParaRPr>
          </a:p>
        </p:txBody>
      </p:sp>
      <p:sp>
        <p:nvSpPr>
          <p:cNvPr id="3" name="Content Placeholder 2"/>
          <p:cNvSpPr>
            <a:spLocks noGrp="1"/>
          </p:cNvSpPr>
          <p:nvPr>
            <p:ph type="body" sz="quarter" idx="4294967295"/>
          </p:nvPr>
        </p:nvSpPr>
        <p:spPr>
          <a:xfrm>
            <a:off x="220497" y="933188"/>
            <a:ext cx="4437460" cy="3945731"/>
          </a:xfrm>
          <a:prstGeom prst="rect">
            <a:avLst/>
          </a:prstGeom>
        </p:spPr>
        <p:txBody>
          <a:bodyPr/>
          <a:lstStyle/>
          <a:p>
            <a:pPr marL="0" indent="0">
              <a:buNone/>
            </a:pPr>
            <a:r>
              <a:rPr lang="en-US" dirty="0" smtClean="0">
                <a:solidFill>
                  <a:schemeClr val="tx1"/>
                </a:solidFill>
                <a:latin typeface="Arial"/>
              </a:rPr>
              <a:t>Plugins == Subprojects</a:t>
            </a:r>
          </a:p>
          <a:p>
            <a:pPr marL="0" indent="0">
              <a:buNone/>
            </a:pPr>
            <a:r>
              <a:rPr lang="en-US" dirty="0" smtClean="0">
                <a:solidFill>
                  <a:schemeClr val="tx1"/>
                </a:solidFill>
                <a:latin typeface="Arial"/>
              </a:rPr>
              <a:t>Plugins can:</a:t>
            </a:r>
          </a:p>
          <a:p>
            <a:pPr lvl="1"/>
            <a:r>
              <a:rPr lang="en-US" sz="1350" dirty="0">
                <a:solidFill>
                  <a:schemeClr val="tx1"/>
                </a:solidFill>
                <a:latin typeface="Arial"/>
              </a:rPr>
              <a:t>Introduce new graph nodes</a:t>
            </a:r>
          </a:p>
          <a:p>
            <a:pPr lvl="1"/>
            <a:r>
              <a:rPr lang="en-US" sz="1350" dirty="0">
                <a:solidFill>
                  <a:schemeClr val="tx1"/>
                </a:solidFill>
                <a:latin typeface="Arial"/>
              </a:rPr>
              <a:t>Rearrange packet processing graph</a:t>
            </a:r>
          </a:p>
          <a:p>
            <a:pPr lvl="1"/>
            <a:r>
              <a:rPr lang="en-US" sz="1350" dirty="0">
                <a:solidFill>
                  <a:schemeClr val="tx1"/>
                </a:solidFill>
                <a:latin typeface="Arial"/>
              </a:rPr>
              <a:t>Can be built independently of VPP source tree</a:t>
            </a:r>
          </a:p>
          <a:p>
            <a:pPr lvl="1"/>
            <a:r>
              <a:rPr lang="en-US" sz="1350" dirty="0">
                <a:solidFill>
                  <a:schemeClr val="tx1"/>
                </a:solidFill>
                <a:latin typeface="Arial"/>
              </a:rPr>
              <a:t>Can be added at runtime (drop into plugin directory)</a:t>
            </a:r>
            <a:endParaRPr lang="en-US" sz="1200" dirty="0">
              <a:solidFill>
                <a:schemeClr val="tx1"/>
              </a:solidFill>
              <a:latin typeface="Arial"/>
            </a:endParaRPr>
          </a:p>
          <a:p>
            <a:pPr lvl="1"/>
            <a:r>
              <a:rPr lang="en-US" sz="1350" dirty="0">
                <a:solidFill>
                  <a:schemeClr val="tx1"/>
                </a:solidFill>
                <a:latin typeface="Arial"/>
              </a:rPr>
              <a:t>All in user </a:t>
            </a:r>
            <a:r>
              <a:rPr lang="en-US" sz="1350" dirty="0">
                <a:solidFill>
                  <a:schemeClr val="tx1"/>
                </a:solidFill>
                <a:latin typeface="Arial"/>
              </a:rPr>
              <a:t>space</a:t>
            </a:r>
          </a:p>
          <a:p>
            <a:pPr marL="0" indent="0">
              <a:buNone/>
            </a:pPr>
            <a:r>
              <a:rPr lang="en-US" dirty="0" smtClean="0">
                <a:solidFill>
                  <a:schemeClr val="tx1"/>
                </a:solidFill>
                <a:latin typeface="Arial"/>
              </a:rPr>
              <a:t>Enabling:</a:t>
            </a:r>
          </a:p>
          <a:p>
            <a:pPr lvl="1"/>
            <a:r>
              <a:rPr lang="en-US" sz="1350" dirty="0">
                <a:solidFill>
                  <a:schemeClr val="tx1"/>
                </a:solidFill>
                <a:latin typeface="Arial"/>
              </a:rPr>
              <a:t>Ability to take advantage of diverse hardware when present</a:t>
            </a:r>
          </a:p>
          <a:p>
            <a:pPr lvl="1"/>
            <a:r>
              <a:rPr lang="en-US" sz="1350" dirty="0">
                <a:solidFill>
                  <a:schemeClr val="tx1"/>
                </a:solidFill>
                <a:latin typeface="Arial"/>
              </a:rPr>
              <a:t>Support for multiple processor architectures (x86, ARM, PPC)</a:t>
            </a:r>
          </a:p>
          <a:p>
            <a:pPr lvl="1"/>
            <a:r>
              <a:rPr lang="en-US" sz="1350" dirty="0">
                <a:solidFill>
                  <a:schemeClr val="tx1"/>
                </a:solidFill>
                <a:latin typeface="Arial"/>
              </a:rPr>
              <a:t>Few dependencies on the OS (</a:t>
            </a:r>
            <a:r>
              <a:rPr lang="en-US" sz="1350" dirty="0" err="1">
                <a:solidFill>
                  <a:schemeClr val="tx1"/>
                </a:solidFill>
                <a:latin typeface="Arial"/>
              </a:rPr>
              <a:t>clib</a:t>
            </a:r>
            <a:r>
              <a:rPr lang="en-US" sz="1350" dirty="0">
                <a:solidFill>
                  <a:schemeClr val="tx1"/>
                </a:solidFill>
                <a:latin typeface="Arial"/>
              </a:rPr>
              <a:t>) allowing easier ports to other </a:t>
            </a:r>
            <a:r>
              <a:rPr lang="en-US" sz="1350" dirty="0" err="1">
                <a:solidFill>
                  <a:schemeClr val="tx1"/>
                </a:solidFill>
                <a:latin typeface="Arial"/>
              </a:rPr>
              <a:t>Oses</a:t>
            </a:r>
            <a:r>
              <a:rPr lang="en-US" sz="1350" dirty="0">
                <a:solidFill>
                  <a:schemeClr val="tx1"/>
                </a:solidFill>
                <a:latin typeface="Arial"/>
              </a:rPr>
              <a:t>/</a:t>
            </a:r>
            <a:r>
              <a:rPr lang="en-US" sz="1350" dirty="0" err="1">
                <a:solidFill>
                  <a:schemeClr val="tx1"/>
                </a:solidFill>
                <a:latin typeface="Arial"/>
              </a:rPr>
              <a:t>Env</a:t>
            </a:r>
            <a:endParaRPr lang="en-US" sz="1350" dirty="0">
              <a:solidFill>
                <a:schemeClr val="tx1"/>
              </a:solidFill>
              <a:latin typeface="Arial"/>
            </a:endParaRPr>
          </a:p>
        </p:txBody>
      </p:sp>
      <p:grpSp>
        <p:nvGrpSpPr>
          <p:cNvPr id="99" name="Group 98"/>
          <p:cNvGrpSpPr/>
          <p:nvPr/>
        </p:nvGrpSpPr>
        <p:grpSpPr>
          <a:xfrm>
            <a:off x="6381751" y="911324"/>
            <a:ext cx="880369" cy="857250"/>
            <a:chOff x="5638800" y="1524000"/>
            <a:chExt cx="1408590" cy="1371600"/>
          </a:xfrm>
        </p:grpSpPr>
        <p:sp>
          <p:nvSpPr>
            <p:cNvPr id="100" name="Oval 99"/>
            <p:cNvSpPr/>
            <p:nvPr/>
          </p:nvSpPr>
          <p:spPr>
            <a:xfrm>
              <a:off x="5791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01" name="TextBox 100"/>
            <p:cNvSpPr txBox="1"/>
            <p:nvPr/>
          </p:nvSpPr>
          <p:spPr>
            <a:xfrm>
              <a:off x="5638800" y="1524000"/>
              <a:ext cx="1408590" cy="369331"/>
            </a:xfrm>
            <a:prstGeom prst="rect">
              <a:avLst/>
            </a:prstGeom>
            <a:noFill/>
          </p:spPr>
          <p:txBody>
            <a:bodyPr wrap="none" rtlCol="0">
              <a:spAutoFit/>
            </a:bodyPr>
            <a:lstStyle/>
            <a:p>
              <a:pPr defTabSz="685800"/>
              <a:r>
                <a:rPr lang="en-US" sz="900" dirty="0" err="1">
                  <a:solidFill>
                    <a:srgbClr val="2B2929"/>
                  </a:solidFill>
                </a:rPr>
                <a:t>ethernet</a:t>
              </a:r>
              <a:r>
                <a:rPr lang="en-US" sz="900" dirty="0">
                  <a:solidFill>
                    <a:srgbClr val="2B2929"/>
                  </a:solidFill>
                </a:rPr>
                <a:t>-input</a:t>
              </a:r>
            </a:p>
          </p:txBody>
        </p:sp>
      </p:grpSp>
      <p:grpSp>
        <p:nvGrpSpPr>
          <p:cNvPr id="102" name="Group 101"/>
          <p:cNvGrpSpPr/>
          <p:nvPr/>
        </p:nvGrpSpPr>
        <p:grpSpPr>
          <a:xfrm>
            <a:off x="5715002" y="2159361"/>
            <a:ext cx="1078795" cy="847463"/>
            <a:chOff x="5791200" y="1539660"/>
            <a:chExt cx="1726071" cy="1355940"/>
          </a:xfrm>
        </p:grpSpPr>
        <p:sp>
          <p:nvSpPr>
            <p:cNvPr id="103" name="Oval 102"/>
            <p:cNvSpPr/>
            <p:nvPr/>
          </p:nvSpPr>
          <p:spPr>
            <a:xfrm>
              <a:off x="5791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04" name="TextBox 103"/>
            <p:cNvSpPr txBox="1"/>
            <p:nvPr/>
          </p:nvSpPr>
          <p:spPr>
            <a:xfrm>
              <a:off x="6534438" y="1539660"/>
              <a:ext cx="982833" cy="369331"/>
            </a:xfrm>
            <a:prstGeom prst="rect">
              <a:avLst/>
            </a:prstGeom>
            <a:noFill/>
          </p:spPr>
          <p:txBody>
            <a:bodyPr wrap="none" rtlCol="0">
              <a:spAutoFit/>
            </a:bodyPr>
            <a:lstStyle/>
            <a:p>
              <a:pPr defTabSz="685800"/>
              <a:r>
                <a:rPr lang="en-US" sz="900" dirty="0">
                  <a:solidFill>
                    <a:srgbClr val="2B2929"/>
                  </a:solidFill>
                </a:rPr>
                <a:t>ip6-input</a:t>
              </a:r>
            </a:p>
          </p:txBody>
        </p:sp>
      </p:grpSp>
      <p:grpSp>
        <p:nvGrpSpPr>
          <p:cNvPr id="105" name="Group 104"/>
          <p:cNvGrpSpPr/>
          <p:nvPr/>
        </p:nvGrpSpPr>
        <p:grpSpPr>
          <a:xfrm>
            <a:off x="6619882" y="2045713"/>
            <a:ext cx="844367" cy="961112"/>
            <a:chOff x="5791200" y="1357822"/>
            <a:chExt cx="1350984" cy="1537778"/>
          </a:xfrm>
        </p:grpSpPr>
        <p:sp>
          <p:nvSpPr>
            <p:cNvPr id="106" name="Oval 105"/>
            <p:cNvSpPr/>
            <p:nvPr/>
          </p:nvSpPr>
          <p:spPr>
            <a:xfrm>
              <a:off x="5791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07" name="TextBox 106"/>
            <p:cNvSpPr txBox="1"/>
            <p:nvPr/>
          </p:nvSpPr>
          <p:spPr>
            <a:xfrm>
              <a:off x="6215778" y="1357822"/>
              <a:ext cx="926406" cy="369331"/>
            </a:xfrm>
            <a:prstGeom prst="rect">
              <a:avLst/>
            </a:prstGeom>
            <a:noFill/>
          </p:spPr>
          <p:txBody>
            <a:bodyPr wrap="none" rtlCol="0">
              <a:spAutoFit/>
            </a:bodyPr>
            <a:lstStyle/>
            <a:p>
              <a:pPr defTabSz="685800"/>
              <a:r>
                <a:rPr lang="en-US" sz="900" dirty="0">
                  <a:solidFill>
                    <a:srgbClr val="2B2929"/>
                  </a:solidFill>
                </a:rPr>
                <a:t>ip4input</a:t>
              </a:r>
            </a:p>
          </p:txBody>
        </p:sp>
      </p:grpSp>
      <p:grpSp>
        <p:nvGrpSpPr>
          <p:cNvPr id="108" name="Group 107"/>
          <p:cNvGrpSpPr/>
          <p:nvPr/>
        </p:nvGrpSpPr>
        <p:grpSpPr>
          <a:xfrm>
            <a:off x="4682722" y="1983028"/>
            <a:ext cx="1141659" cy="1023797"/>
            <a:chOff x="5663554" y="1257526"/>
            <a:chExt cx="1826654" cy="1638074"/>
          </a:xfrm>
        </p:grpSpPr>
        <p:sp>
          <p:nvSpPr>
            <p:cNvPr id="109" name="Oval 108"/>
            <p:cNvSpPr/>
            <p:nvPr/>
          </p:nvSpPr>
          <p:spPr>
            <a:xfrm>
              <a:off x="60198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10" name="TextBox 109"/>
            <p:cNvSpPr txBox="1"/>
            <p:nvPr/>
          </p:nvSpPr>
          <p:spPr>
            <a:xfrm>
              <a:off x="5663554" y="1257526"/>
              <a:ext cx="1826654" cy="369331"/>
            </a:xfrm>
            <a:prstGeom prst="rect">
              <a:avLst/>
            </a:prstGeom>
            <a:noFill/>
          </p:spPr>
          <p:txBody>
            <a:bodyPr wrap="none" rtlCol="0">
              <a:spAutoFit/>
            </a:bodyPr>
            <a:lstStyle/>
            <a:p>
              <a:pPr defTabSz="685800"/>
              <a:r>
                <a:rPr lang="en-US" sz="900" dirty="0" err="1">
                  <a:solidFill>
                    <a:srgbClr val="2B2929"/>
                  </a:solidFill>
                </a:rPr>
                <a:t>mpls</a:t>
              </a:r>
              <a:r>
                <a:rPr lang="en-US" sz="900" dirty="0">
                  <a:solidFill>
                    <a:srgbClr val="2B2929"/>
                  </a:solidFill>
                </a:rPr>
                <a:t>-</a:t>
              </a:r>
              <a:r>
                <a:rPr lang="en-US" sz="900" dirty="0" err="1">
                  <a:solidFill>
                    <a:srgbClr val="2B2929"/>
                  </a:solidFill>
                </a:rPr>
                <a:t>ethernet</a:t>
              </a:r>
              <a:r>
                <a:rPr lang="en-US" sz="900" dirty="0">
                  <a:solidFill>
                    <a:srgbClr val="2B2929"/>
                  </a:solidFill>
                </a:rPr>
                <a:t>-input</a:t>
              </a:r>
            </a:p>
          </p:txBody>
        </p:sp>
      </p:grpSp>
      <p:grpSp>
        <p:nvGrpSpPr>
          <p:cNvPr id="111" name="Group 110"/>
          <p:cNvGrpSpPr/>
          <p:nvPr/>
        </p:nvGrpSpPr>
        <p:grpSpPr>
          <a:xfrm>
            <a:off x="7282159" y="2221038"/>
            <a:ext cx="1052216" cy="785786"/>
            <a:chOff x="5098255" y="1638342"/>
            <a:chExt cx="1683545" cy="1257258"/>
          </a:xfrm>
        </p:grpSpPr>
        <p:sp>
          <p:nvSpPr>
            <p:cNvPr id="112" name="Oval 111"/>
            <p:cNvSpPr/>
            <p:nvPr/>
          </p:nvSpPr>
          <p:spPr>
            <a:xfrm>
              <a:off x="5791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13" name="TextBox 112"/>
            <p:cNvSpPr txBox="1"/>
            <p:nvPr/>
          </p:nvSpPr>
          <p:spPr>
            <a:xfrm>
              <a:off x="5098255" y="1638342"/>
              <a:ext cx="998222" cy="369331"/>
            </a:xfrm>
            <a:prstGeom prst="rect">
              <a:avLst/>
            </a:prstGeom>
            <a:noFill/>
          </p:spPr>
          <p:txBody>
            <a:bodyPr wrap="none" rtlCol="0">
              <a:spAutoFit/>
            </a:bodyPr>
            <a:lstStyle/>
            <a:p>
              <a:pPr defTabSz="685800"/>
              <a:r>
                <a:rPr lang="en-US" sz="900" dirty="0" err="1">
                  <a:solidFill>
                    <a:srgbClr val="2B2929"/>
                  </a:solidFill>
                </a:rPr>
                <a:t>arp</a:t>
              </a:r>
              <a:r>
                <a:rPr lang="en-US" sz="900" dirty="0">
                  <a:solidFill>
                    <a:srgbClr val="2B2929"/>
                  </a:solidFill>
                </a:rPr>
                <a:t>-input</a:t>
              </a:r>
            </a:p>
          </p:txBody>
        </p:sp>
      </p:grpSp>
      <p:grpSp>
        <p:nvGrpSpPr>
          <p:cNvPr id="114" name="Group 113"/>
          <p:cNvGrpSpPr/>
          <p:nvPr/>
        </p:nvGrpSpPr>
        <p:grpSpPr>
          <a:xfrm>
            <a:off x="8315170" y="2071857"/>
            <a:ext cx="723676" cy="939251"/>
            <a:chOff x="5623919" y="1392799"/>
            <a:chExt cx="1157881" cy="1502801"/>
          </a:xfrm>
        </p:grpSpPr>
        <p:sp>
          <p:nvSpPr>
            <p:cNvPr id="115" name="Oval 114"/>
            <p:cNvSpPr/>
            <p:nvPr/>
          </p:nvSpPr>
          <p:spPr>
            <a:xfrm>
              <a:off x="5791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16" name="TextBox 115"/>
            <p:cNvSpPr txBox="1"/>
            <p:nvPr/>
          </p:nvSpPr>
          <p:spPr>
            <a:xfrm>
              <a:off x="5623919" y="1392799"/>
              <a:ext cx="913584" cy="369331"/>
            </a:xfrm>
            <a:prstGeom prst="rect">
              <a:avLst/>
            </a:prstGeom>
            <a:noFill/>
          </p:spPr>
          <p:txBody>
            <a:bodyPr wrap="none" rtlCol="0">
              <a:spAutoFit/>
            </a:bodyPr>
            <a:lstStyle/>
            <a:p>
              <a:pPr defTabSz="685800"/>
              <a:r>
                <a:rPr lang="en-US" sz="900" dirty="0" err="1">
                  <a:solidFill>
                    <a:srgbClr val="2B2929"/>
                  </a:solidFill>
                </a:rPr>
                <a:t>llc</a:t>
              </a:r>
              <a:r>
                <a:rPr lang="en-US" sz="900" dirty="0">
                  <a:solidFill>
                    <a:srgbClr val="2B2929"/>
                  </a:solidFill>
                </a:rPr>
                <a:t>-input</a:t>
              </a:r>
            </a:p>
          </p:txBody>
        </p:sp>
      </p:grpSp>
      <p:cxnSp>
        <p:nvCxnSpPr>
          <p:cNvPr id="117" name="Straight Arrow Connector 116"/>
          <p:cNvCxnSpPr>
            <a:stCxn id="100" idx="4"/>
            <a:endCxn id="109" idx="0"/>
          </p:cNvCxnSpPr>
          <p:nvPr/>
        </p:nvCxnSpPr>
        <p:spPr>
          <a:xfrm flipH="1">
            <a:off x="5214938" y="1768574"/>
            <a:ext cx="1571625" cy="619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a:stCxn id="100" idx="4"/>
            <a:endCxn id="103" idx="0"/>
          </p:cNvCxnSpPr>
          <p:nvPr/>
        </p:nvCxnSpPr>
        <p:spPr>
          <a:xfrm flipH="1">
            <a:off x="6024563" y="1768574"/>
            <a:ext cx="762000" cy="619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9" name="Straight Arrow Connector 118"/>
          <p:cNvCxnSpPr>
            <a:stCxn id="100" idx="4"/>
            <a:endCxn id="106" idx="0"/>
          </p:cNvCxnSpPr>
          <p:nvPr/>
        </p:nvCxnSpPr>
        <p:spPr>
          <a:xfrm>
            <a:off x="6786563" y="1768574"/>
            <a:ext cx="142875" cy="619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0" name="TextBox 119"/>
          <p:cNvSpPr txBox="1"/>
          <p:nvPr/>
        </p:nvSpPr>
        <p:spPr>
          <a:xfrm>
            <a:off x="7334250" y="2530573"/>
            <a:ext cx="272506" cy="323163"/>
          </a:xfrm>
          <a:prstGeom prst="rect">
            <a:avLst/>
          </a:prstGeom>
          <a:noFill/>
        </p:spPr>
        <p:txBody>
          <a:bodyPr wrap="none" lIns="57148" tIns="28574" rIns="57148" bIns="28574" rtlCol="0">
            <a:spAutoFit/>
          </a:bodyPr>
          <a:lstStyle/>
          <a:p>
            <a:pPr defTabSz="685800"/>
            <a:r>
              <a:rPr lang="en-US" sz="1725" b="1" dirty="0">
                <a:solidFill>
                  <a:srgbClr val="2B2929"/>
                </a:solidFill>
              </a:rPr>
              <a:t>…</a:t>
            </a:r>
          </a:p>
        </p:txBody>
      </p:sp>
      <p:cxnSp>
        <p:nvCxnSpPr>
          <p:cNvPr id="121" name="Straight Arrow Connector 120"/>
          <p:cNvCxnSpPr>
            <a:stCxn id="100" idx="4"/>
            <a:endCxn id="112" idx="0"/>
          </p:cNvCxnSpPr>
          <p:nvPr/>
        </p:nvCxnSpPr>
        <p:spPr>
          <a:xfrm>
            <a:off x="6786563" y="1768574"/>
            <a:ext cx="1238250" cy="61912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2" name="Straight Arrow Connector 121"/>
          <p:cNvCxnSpPr>
            <a:stCxn id="100" idx="4"/>
            <a:endCxn id="115" idx="0"/>
          </p:cNvCxnSpPr>
          <p:nvPr/>
        </p:nvCxnSpPr>
        <p:spPr>
          <a:xfrm>
            <a:off x="6786562" y="1768574"/>
            <a:ext cx="1942721" cy="62340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nvGrpSpPr>
          <p:cNvPr id="123" name="Group 122"/>
          <p:cNvGrpSpPr/>
          <p:nvPr/>
        </p:nvGrpSpPr>
        <p:grpSpPr>
          <a:xfrm>
            <a:off x="5715000" y="2986236"/>
            <a:ext cx="964261" cy="877838"/>
            <a:chOff x="5791200" y="1491059"/>
            <a:chExt cx="1542819" cy="1404541"/>
          </a:xfrm>
        </p:grpSpPr>
        <p:sp>
          <p:nvSpPr>
            <p:cNvPr id="124" name="Oval 123"/>
            <p:cNvSpPr/>
            <p:nvPr/>
          </p:nvSpPr>
          <p:spPr>
            <a:xfrm>
              <a:off x="5791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25" name="TextBox 124"/>
            <p:cNvSpPr txBox="1"/>
            <p:nvPr/>
          </p:nvSpPr>
          <p:spPr>
            <a:xfrm>
              <a:off x="6230639" y="1491059"/>
              <a:ext cx="1103380" cy="369331"/>
            </a:xfrm>
            <a:prstGeom prst="rect">
              <a:avLst/>
            </a:prstGeom>
            <a:noFill/>
          </p:spPr>
          <p:txBody>
            <a:bodyPr wrap="none" rtlCol="0">
              <a:spAutoFit/>
            </a:bodyPr>
            <a:lstStyle/>
            <a:p>
              <a:pPr defTabSz="685800"/>
              <a:r>
                <a:rPr lang="en-US" sz="900" dirty="0">
                  <a:solidFill>
                    <a:srgbClr val="2B2929"/>
                  </a:solidFill>
                </a:rPr>
                <a:t>ip6-lookup</a:t>
              </a:r>
            </a:p>
          </p:txBody>
        </p:sp>
      </p:grpSp>
      <p:cxnSp>
        <p:nvCxnSpPr>
          <p:cNvPr id="126" name="Straight Arrow Connector 125"/>
          <p:cNvCxnSpPr>
            <a:stCxn id="103" idx="4"/>
            <a:endCxn id="124" idx="0"/>
          </p:cNvCxnSpPr>
          <p:nvPr/>
        </p:nvCxnSpPr>
        <p:spPr>
          <a:xfrm>
            <a:off x="6024563" y="3006824"/>
            <a:ext cx="0" cy="238125"/>
          </a:xfrm>
          <a:prstGeom prst="straightConnector1">
            <a:avLst/>
          </a:prstGeom>
          <a:ln>
            <a:solidFill>
              <a:srgbClr val="2B2929"/>
            </a:solidFill>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a:stCxn id="124" idx="4"/>
            <a:endCxn id="129" idx="0"/>
          </p:cNvCxnSpPr>
          <p:nvPr/>
        </p:nvCxnSpPr>
        <p:spPr>
          <a:xfrm flipH="1">
            <a:off x="5500688" y="3864074"/>
            <a:ext cx="523875" cy="238125"/>
          </a:xfrm>
          <a:prstGeom prst="straightConnector1">
            <a:avLst/>
          </a:prstGeom>
          <a:ln>
            <a:solidFill>
              <a:srgbClr val="2B2929"/>
            </a:solidFill>
            <a:tailEnd type="arrow"/>
          </a:ln>
        </p:spPr>
        <p:style>
          <a:lnRef idx="2">
            <a:schemeClr val="accent1"/>
          </a:lnRef>
          <a:fillRef idx="0">
            <a:schemeClr val="accent1"/>
          </a:fillRef>
          <a:effectRef idx="1">
            <a:schemeClr val="accent1"/>
          </a:effectRef>
          <a:fontRef idx="minor">
            <a:schemeClr val="tx1"/>
          </a:fontRef>
        </p:style>
      </p:cxnSp>
      <p:grpSp>
        <p:nvGrpSpPr>
          <p:cNvPr id="128" name="Group 127"/>
          <p:cNvGrpSpPr/>
          <p:nvPr/>
        </p:nvGrpSpPr>
        <p:grpSpPr>
          <a:xfrm>
            <a:off x="4755561" y="3781895"/>
            <a:ext cx="1141659" cy="939429"/>
            <a:chOff x="5475298" y="1392514"/>
            <a:chExt cx="1826654" cy="1503086"/>
          </a:xfrm>
        </p:grpSpPr>
        <p:sp>
          <p:nvSpPr>
            <p:cNvPr id="129" name="Oval 128"/>
            <p:cNvSpPr/>
            <p:nvPr/>
          </p:nvSpPr>
          <p:spPr>
            <a:xfrm>
              <a:off x="6172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30" name="TextBox 129"/>
            <p:cNvSpPr txBox="1"/>
            <p:nvPr/>
          </p:nvSpPr>
          <p:spPr>
            <a:xfrm>
              <a:off x="5475298" y="1392514"/>
              <a:ext cx="1826654" cy="369331"/>
            </a:xfrm>
            <a:prstGeom prst="rect">
              <a:avLst/>
            </a:prstGeom>
            <a:noFill/>
          </p:spPr>
          <p:txBody>
            <a:bodyPr wrap="none" rtlCol="0">
              <a:spAutoFit/>
            </a:bodyPr>
            <a:lstStyle/>
            <a:p>
              <a:pPr defTabSz="685800"/>
              <a:r>
                <a:rPr lang="en-US" sz="900" dirty="0">
                  <a:solidFill>
                    <a:srgbClr val="2B2929"/>
                  </a:solidFill>
                </a:rPr>
                <a:t>ip6-rewrite-transmit</a:t>
              </a:r>
            </a:p>
          </p:txBody>
        </p:sp>
      </p:grpSp>
      <p:grpSp>
        <p:nvGrpSpPr>
          <p:cNvPr id="131" name="Group 130"/>
          <p:cNvGrpSpPr/>
          <p:nvPr/>
        </p:nvGrpSpPr>
        <p:grpSpPr>
          <a:xfrm>
            <a:off x="6381751" y="3864074"/>
            <a:ext cx="631439" cy="857250"/>
            <a:chOff x="5791200" y="1524000"/>
            <a:chExt cx="1010302" cy="1371600"/>
          </a:xfrm>
        </p:grpSpPr>
        <p:sp>
          <p:nvSpPr>
            <p:cNvPr id="132" name="Oval 131"/>
            <p:cNvSpPr/>
            <p:nvPr/>
          </p:nvSpPr>
          <p:spPr>
            <a:xfrm>
              <a:off x="5791200" y="1905000"/>
              <a:ext cx="990600" cy="990600"/>
            </a:xfrm>
            <a:prstGeom prst="ellipse">
              <a:avLst/>
            </a:prstGeom>
            <a:solidFill>
              <a:srgbClr val="0096D6"/>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133" name="TextBox 132"/>
            <p:cNvSpPr txBox="1"/>
            <p:nvPr/>
          </p:nvSpPr>
          <p:spPr>
            <a:xfrm>
              <a:off x="5867400" y="1524000"/>
              <a:ext cx="934102" cy="369331"/>
            </a:xfrm>
            <a:prstGeom prst="rect">
              <a:avLst/>
            </a:prstGeom>
            <a:noFill/>
          </p:spPr>
          <p:txBody>
            <a:bodyPr wrap="none" rtlCol="0">
              <a:spAutoFit/>
            </a:bodyPr>
            <a:lstStyle/>
            <a:p>
              <a:pPr defTabSz="685800"/>
              <a:r>
                <a:rPr lang="en-US" sz="900" dirty="0">
                  <a:solidFill>
                    <a:srgbClr val="2B2929"/>
                  </a:solidFill>
                </a:rPr>
                <a:t>ip6-local</a:t>
              </a:r>
            </a:p>
          </p:txBody>
        </p:sp>
      </p:grpSp>
      <p:cxnSp>
        <p:nvCxnSpPr>
          <p:cNvPr id="134" name="Straight Arrow Connector 133"/>
          <p:cNvCxnSpPr>
            <a:stCxn id="124" idx="4"/>
            <a:endCxn id="132" idx="0"/>
          </p:cNvCxnSpPr>
          <p:nvPr/>
        </p:nvCxnSpPr>
        <p:spPr>
          <a:xfrm>
            <a:off x="6024563" y="3864074"/>
            <a:ext cx="666750" cy="238125"/>
          </a:xfrm>
          <a:prstGeom prst="straightConnector1">
            <a:avLst/>
          </a:prstGeom>
          <a:ln>
            <a:solidFill>
              <a:srgbClr val="2B2929"/>
            </a:solidFill>
            <a:tailEnd type="arrow"/>
          </a:ln>
        </p:spPr>
        <p:style>
          <a:lnRef idx="2">
            <a:schemeClr val="accent1"/>
          </a:lnRef>
          <a:fillRef idx="0">
            <a:schemeClr val="accent1"/>
          </a:fillRef>
          <a:effectRef idx="1">
            <a:schemeClr val="accent1"/>
          </a:effectRef>
          <a:fontRef idx="minor">
            <a:schemeClr val="tx1"/>
          </a:fontRef>
        </p:style>
      </p:cxnSp>
      <p:grpSp>
        <p:nvGrpSpPr>
          <p:cNvPr id="135" name="Group 134"/>
          <p:cNvGrpSpPr/>
          <p:nvPr/>
        </p:nvGrpSpPr>
        <p:grpSpPr>
          <a:xfrm>
            <a:off x="6477000" y="122369"/>
            <a:ext cx="2476500" cy="703239"/>
            <a:chOff x="9144000" y="4147860"/>
            <a:chExt cx="3962400" cy="1125180"/>
          </a:xfrm>
        </p:grpSpPr>
        <p:sp>
          <p:nvSpPr>
            <p:cNvPr id="136" name="Rounded Rectangle 100"/>
            <p:cNvSpPr>
              <a:spLocks noChangeArrowheads="1"/>
            </p:cNvSpPr>
            <p:nvPr/>
          </p:nvSpPr>
          <p:spPr bwMode="auto">
            <a:xfrm>
              <a:off x="9144000" y="4495800"/>
              <a:ext cx="3962400" cy="777240"/>
            </a:xfrm>
            <a:prstGeom prst="roundRect">
              <a:avLst>
                <a:gd name="adj" fmla="val 6898"/>
              </a:avLst>
            </a:prstGeom>
            <a:noFill/>
            <a:ln w="12700" algn="ctr">
              <a:no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37" name="Rounded Rectangle 97"/>
            <p:cNvSpPr>
              <a:spLocks noChangeArrowheads="1"/>
            </p:cNvSpPr>
            <p:nvPr/>
          </p:nvSpPr>
          <p:spPr bwMode="auto">
            <a:xfrm>
              <a:off x="9372601"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38" name="Rounded Rectangle 97"/>
            <p:cNvSpPr>
              <a:spLocks noChangeArrowheads="1"/>
            </p:cNvSpPr>
            <p:nvPr/>
          </p:nvSpPr>
          <p:spPr bwMode="auto">
            <a:xfrm>
              <a:off x="96774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39" name="Rounded Rectangle 97"/>
            <p:cNvSpPr>
              <a:spLocks noChangeArrowheads="1"/>
            </p:cNvSpPr>
            <p:nvPr/>
          </p:nvSpPr>
          <p:spPr bwMode="auto">
            <a:xfrm>
              <a:off x="99822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0" name="Rounded Rectangle 97"/>
            <p:cNvSpPr>
              <a:spLocks noChangeArrowheads="1"/>
            </p:cNvSpPr>
            <p:nvPr/>
          </p:nvSpPr>
          <p:spPr bwMode="auto">
            <a:xfrm>
              <a:off x="102870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1" name="Rounded Rectangle 97"/>
            <p:cNvSpPr>
              <a:spLocks noChangeArrowheads="1"/>
            </p:cNvSpPr>
            <p:nvPr/>
          </p:nvSpPr>
          <p:spPr bwMode="auto">
            <a:xfrm>
              <a:off x="105918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2" name="Rounded Rectangle 141"/>
            <p:cNvSpPr>
              <a:spLocks noChangeArrowheads="1"/>
            </p:cNvSpPr>
            <p:nvPr/>
          </p:nvSpPr>
          <p:spPr bwMode="auto">
            <a:xfrm>
              <a:off x="108966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3" name="Rounded Rectangle 97"/>
            <p:cNvSpPr>
              <a:spLocks noChangeArrowheads="1"/>
            </p:cNvSpPr>
            <p:nvPr/>
          </p:nvSpPr>
          <p:spPr bwMode="auto">
            <a:xfrm>
              <a:off x="112014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4" name="Rounded Rectangle 97"/>
            <p:cNvSpPr>
              <a:spLocks noChangeArrowheads="1"/>
            </p:cNvSpPr>
            <p:nvPr/>
          </p:nvSpPr>
          <p:spPr bwMode="auto">
            <a:xfrm>
              <a:off x="115062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5" name="Rounded Rectangle 97"/>
            <p:cNvSpPr>
              <a:spLocks noChangeArrowheads="1"/>
            </p:cNvSpPr>
            <p:nvPr/>
          </p:nvSpPr>
          <p:spPr bwMode="auto">
            <a:xfrm>
              <a:off x="123444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6" name="Rounded Rectangle 97"/>
            <p:cNvSpPr>
              <a:spLocks noChangeArrowheads="1"/>
            </p:cNvSpPr>
            <p:nvPr/>
          </p:nvSpPr>
          <p:spPr bwMode="auto">
            <a:xfrm>
              <a:off x="12649200" y="4648200"/>
              <a:ext cx="228600" cy="457200"/>
            </a:xfrm>
            <a:prstGeom prst="roundRect">
              <a:avLst>
                <a:gd name="adj" fmla="val 6898"/>
              </a:avLst>
            </a:prstGeom>
            <a:gradFill rotWithShape="1">
              <a:gsLst>
                <a:gs pos="0">
                  <a:srgbClr val="D09E00"/>
                </a:gs>
                <a:gs pos="1000">
                  <a:srgbClr val="FFC000"/>
                </a:gs>
                <a:gs pos="39000">
                  <a:srgbClr val="C89800"/>
                </a:gs>
                <a:gs pos="98000">
                  <a:srgbClr val="483700"/>
                </a:gs>
                <a:gs pos="100000">
                  <a:srgbClr val="765A00"/>
                </a:gs>
              </a:gsLst>
              <a:lin ang="5400000" scaled="0"/>
            </a:gradFill>
            <a:ln w="12700" algn="ctr">
              <a:solidFill>
                <a:srgbClr val="FFC000"/>
              </a:solidFill>
              <a:round/>
              <a:headEnd/>
              <a:tailEnd/>
            </a:ln>
            <a:effectLst>
              <a:outerShdw blurRad="50800" dist="38100" dir="2700000" algn="tl" rotWithShape="0">
                <a:prstClr val="black">
                  <a:alpha val="40000"/>
                </a:prstClr>
              </a:outerShdw>
            </a:effectLst>
            <a:scene3d>
              <a:camera prst="orthographicFront"/>
              <a:lightRig rig="brightRoom" dir="t"/>
            </a:scene3d>
            <a:sp3d prstMaterial="metal">
              <a:bevelT w="38100" h="38100" prst="softRound"/>
              <a:bevelB w="38100" h="38100" prst="softRound"/>
            </a:sp3d>
          </p:spPr>
          <p:txBody>
            <a:bodyPr wrap="square" lIns="0" tIns="0" rIns="0" bIns="0" anchor="ctr" anchorCtr="1"/>
            <a:lstStyle/>
            <a:p>
              <a:pPr defTabSz="685800" fontAlgn="base">
                <a:lnSpc>
                  <a:spcPct val="95000"/>
                </a:lnSpc>
                <a:defRPr/>
              </a:pPr>
              <a:endParaRPr lang="en-US" sz="1350" b="1" dirty="0">
                <a:solidFill>
                  <a:srgbClr val="FFFFFF"/>
                </a:solidFill>
                <a:latin typeface="Calibri Light"/>
                <a:ea typeface="ＭＳ Ｐゴシック" pitchFamily="34" charset="-128"/>
              </a:endParaRPr>
            </a:p>
          </p:txBody>
        </p:sp>
        <p:sp>
          <p:nvSpPr>
            <p:cNvPr id="147" name="TextBox 146"/>
            <p:cNvSpPr txBox="1"/>
            <p:nvPr/>
          </p:nvSpPr>
          <p:spPr>
            <a:xfrm>
              <a:off x="11811000" y="4648200"/>
              <a:ext cx="546816" cy="572463"/>
            </a:xfrm>
            <a:prstGeom prst="rect">
              <a:avLst/>
            </a:prstGeom>
            <a:noFill/>
          </p:spPr>
          <p:txBody>
            <a:bodyPr wrap="none" rtlCol="0">
              <a:spAutoFit/>
            </a:bodyPr>
            <a:lstStyle/>
            <a:p>
              <a:pPr defTabSz="685800"/>
              <a:r>
                <a:rPr lang="en-US" sz="1725" b="1" dirty="0">
                  <a:solidFill>
                    <a:srgbClr val="F9BC00"/>
                  </a:solidFill>
                </a:rPr>
                <a:t>…</a:t>
              </a:r>
            </a:p>
          </p:txBody>
        </p:sp>
        <p:sp>
          <p:nvSpPr>
            <p:cNvPr id="148" name="TextBox 147"/>
            <p:cNvSpPr txBox="1"/>
            <p:nvPr/>
          </p:nvSpPr>
          <p:spPr>
            <a:xfrm>
              <a:off x="10439400" y="4147860"/>
              <a:ext cx="1311128" cy="369330"/>
            </a:xfrm>
            <a:prstGeom prst="rect">
              <a:avLst/>
            </a:prstGeom>
            <a:noFill/>
          </p:spPr>
          <p:txBody>
            <a:bodyPr wrap="none" rtlCol="0">
              <a:spAutoFit/>
            </a:bodyPr>
            <a:lstStyle/>
            <a:p>
              <a:pPr defTabSz="685800"/>
              <a:r>
                <a:rPr lang="en-US" sz="900" dirty="0">
                  <a:solidFill>
                    <a:srgbClr val="F9BC00"/>
                  </a:solidFill>
                </a:rPr>
                <a:t>Packet vector</a:t>
              </a:r>
            </a:p>
          </p:txBody>
        </p:sp>
      </p:grpSp>
      <p:cxnSp>
        <p:nvCxnSpPr>
          <p:cNvPr id="149" name="Straight Arrow Connector 148"/>
          <p:cNvCxnSpPr>
            <a:stCxn id="136" idx="2"/>
            <a:endCxn id="100" idx="6"/>
          </p:cNvCxnSpPr>
          <p:nvPr/>
        </p:nvCxnSpPr>
        <p:spPr>
          <a:xfrm flipH="1">
            <a:off x="7096125" y="825598"/>
            <a:ext cx="619125" cy="633413"/>
          </a:xfrm>
          <a:prstGeom prst="straightConnector1">
            <a:avLst/>
          </a:prstGeom>
          <a:ln>
            <a:solidFill>
              <a:srgbClr val="F9BC00"/>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6334125" y="3202561"/>
            <a:ext cx="2618107" cy="1796159"/>
            <a:chOff x="8445499" y="4270082"/>
            <a:chExt cx="3490808" cy="2394878"/>
          </a:xfrm>
        </p:grpSpPr>
        <p:cxnSp>
          <p:nvCxnSpPr>
            <p:cNvPr id="59" name="Straight Arrow Connector 58"/>
            <p:cNvCxnSpPr>
              <a:stCxn id="124" idx="6"/>
              <a:endCxn id="56" idx="2"/>
            </p:cNvCxnSpPr>
            <p:nvPr/>
          </p:nvCxnSpPr>
          <p:spPr>
            <a:xfrm>
              <a:off x="8445499" y="4739348"/>
              <a:ext cx="1953412" cy="233614"/>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grpSp>
          <p:nvGrpSpPr>
            <p:cNvPr id="4" name="Group 3"/>
            <p:cNvGrpSpPr/>
            <p:nvPr/>
          </p:nvGrpSpPr>
          <p:grpSpPr>
            <a:xfrm>
              <a:off x="9779001" y="4270082"/>
              <a:ext cx="2157306" cy="2394878"/>
              <a:chOff x="9779001" y="4270082"/>
              <a:chExt cx="2157306" cy="2394878"/>
            </a:xfrm>
          </p:grpSpPr>
          <p:sp>
            <p:nvSpPr>
              <p:cNvPr id="62" name="TextBox 61"/>
              <p:cNvSpPr txBox="1"/>
              <p:nvPr/>
            </p:nvSpPr>
            <p:spPr>
              <a:xfrm>
                <a:off x="10426177" y="4422485"/>
                <a:ext cx="246308" cy="307776"/>
              </a:xfrm>
              <a:prstGeom prst="rect">
                <a:avLst/>
              </a:prstGeom>
              <a:noFill/>
            </p:spPr>
            <p:txBody>
              <a:bodyPr wrap="none" rtlCol="0">
                <a:spAutoFit/>
              </a:bodyPr>
              <a:lstStyle/>
              <a:p>
                <a:pPr defTabSz="685800"/>
                <a:endParaRPr lang="en-US" sz="900" dirty="0">
                  <a:solidFill>
                    <a:srgbClr val="2B2929"/>
                  </a:solidFill>
                </a:endParaRPr>
              </a:p>
            </p:txBody>
          </p:sp>
          <p:grpSp>
            <p:nvGrpSpPr>
              <p:cNvPr id="55" name="Group 54"/>
              <p:cNvGrpSpPr/>
              <p:nvPr/>
            </p:nvGrpSpPr>
            <p:grpSpPr>
              <a:xfrm>
                <a:off x="9943881" y="4270082"/>
                <a:ext cx="1992426" cy="1159016"/>
                <a:chOff x="5605743" y="1637072"/>
                <a:chExt cx="2141337" cy="1258528"/>
              </a:xfrm>
            </p:grpSpPr>
            <p:sp>
              <p:nvSpPr>
                <p:cNvPr id="56" name="Oval 55"/>
                <p:cNvSpPr/>
                <p:nvPr/>
              </p:nvSpPr>
              <p:spPr>
                <a:xfrm>
                  <a:off x="6094771" y="1905000"/>
                  <a:ext cx="990600" cy="990600"/>
                </a:xfrm>
                <a:prstGeom prst="ellipse">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57" name="TextBox 56"/>
                <p:cNvSpPr txBox="1"/>
                <p:nvPr/>
              </p:nvSpPr>
              <p:spPr>
                <a:xfrm>
                  <a:off x="5605743" y="1637072"/>
                  <a:ext cx="2141337" cy="334201"/>
                </a:xfrm>
                <a:prstGeom prst="rect">
                  <a:avLst/>
                </a:prstGeom>
                <a:noFill/>
              </p:spPr>
              <p:txBody>
                <a:bodyPr wrap="none" rtlCol="0">
                  <a:spAutoFit/>
                </a:bodyPr>
                <a:lstStyle/>
                <a:p>
                  <a:pPr defTabSz="685800"/>
                  <a:r>
                    <a:rPr lang="en-US" sz="900">
                      <a:solidFill>
                        <a:srgbClr val="2B2929"/>
                      </a:solidFill>
                    </a:rPr>
                    <a:t>Plug-in to create new nodes</a:t>
                  </a:r>
                  <a:endParaRPr lang="en-US" sz="900" dirty="0">
                    <a:solidFill>
                      <a:srgbClr val="2B2929"/>
                    </a:solidFill>
                  </a:endParaRPr>
                </a:p>
              </p:txBody>
            </p:sp>
          </p:grpSp>
          <p:cxnSp>
            <p:nvCxnSpPr>
              <p:cNvPr id="66" name="Straight Arrow Connector 65"/>
              <p:cNvCxnSpPr>
                <a:stCxn id="56" idx="4"/>
                <a:endCxn id="67" idx="0"/>
              </p:cNvCxnSpPr>
              <p:nvPr/>
            </p:nvCxnSpPr>
            <p:spPr>
              <a:xfrm>
                <a:off x="10859768" y="5429098"/>
                <a:ext cx="538482" cy="277970"/>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7" name="Oval 66"/>
              <p:cNvSpPr/>
              <p:nvPr/>
            </p:nvSpPr>
            <p:spPr>
              <a:xfrm>
                <a:off x="10995867" y="5707068"/>
                <a:ext cx="804765" cy="781059"/>
              </a:xfrm>
              <a:prstGeom prst="ellipse">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75" name="Oval 74"/>
              <p:cNvSpPr/>
              <p:nvPr/>
            </p:nvSpPr>
            <p:spPr>
              <a:xfrm>
                <a:off x="9990235" y="5723241"/>
                <a:ext cx="804765" cy="781059"/>
              </a:xfrm>
              <a:prstGeom prst="ellipse">
                <a:avLst/>
              </a:prstGeom>
              <a:solidFill>
                <a:srgbClr val="008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cxnSp>
            <p:nvCxnSpPr>
              <p:cNvPr id="76" name="Straight Arrow Connector 75"/>
              <p:cNvCxnSpPr>
                <a:stCxn id="56" idx="4"/>
                <a:endCxn id="75" idx="0"/>
              </p:cNvCxnSpPr>
              <p:nvPr/>
            </p:nvCxnSpPr>
            <p:spPr>
              <a:xfrm flipH="1">
                <a:off x="10392618" y="5429098"/>
                <a:ext cx="467150" cy="294143"/>
              </a:xfrm>
              <a:prstGeom prst="straightConnector1">
                <a:avLst/>
              </a:prstGeom>
              <a:ln>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9779001" y="4270082"/>
                <a:ext cx="2144920" cy="2394878"/>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68" name="TextBox 67"/>
              <p:cNvSpPr txBox="1"/>
              <p:nvPr/>
            </p:nvSpPr>
            <p:spPr>
              <a:xfrm>
                <a:off x="9854136" y="5381510"/>
                <a:ext cx="861774" cy="307776"/>
              </a:xfrm>
              <a:prstGeom prst="rect">
                <a:avLst/>
              </a:prstGeom>
              <a:noFill/>
            </p:spPr>
            <p:txBody>
              <a:bodyPr wrap="none" rtlCol="0">
                <a:spAutoFit/>
              </a:bodyPr>
              <a:lstStyle/>
              <a:p>
                <a:pPr defTabSz="685800"/>
                <a:r>
                  <a:rPr lang="en-US" sz="900" dirty="0">
                    <a:solidFill>
                      <a:srgbClr val="2B2929"/>
                    </a:solidFill>
                  </a:rPr>
                  <a:t>Custom-A</a:t>
                </a:r>
              </a:p>
            </p:txBody>
          </p:sp>
          <p:sp>
            <p:nvSpPr>
              <p:cNvPr id="69" name="TextBox 68"/>
              <p:cNvSpPr txBox="1"/>
              <p:nvPr/>
            </p:nvSpPr>
            <p:spPr>
              <a:xfrm>
                <a:off x="11068259" y="5376436"/>
                <a:ext cx="855362" cy="307776"/>
              </a:xfrm>
              <a:prstGeom prst="rect">
                <a:avLst/>
              </a:prstGeom>
              <a:noFill/>
            </p:spPr>
            <p:txBody>
              <a:bodyPr wrap="none" rtlCol="0">
                <a:spAutoFit/>
              </a:bodyPr>
              <a:lstStyle/>
              <a:p>
                <a:pPr defTabSz="685800"/>
                <a:r>
                  <a:rPr lang="en-US" sz="900" dirty="0">
                    <a:solidFill>
                      <a:srgbClr val="2B2929"/>
                    </a:solidFill>
                  </a:rPr>
                  <a:t>Custom-B</a:t>
                </a:r>
              </a:p>
            </p:txBody>
          </p:sp>
        </p:grpSp>
      </p:grpSp>
      <p:grpSp>
        <p:nvGrpSpPr>
          <p:cNvPr id="9" name="Group 8"/>
          <p:cNvGrpSpPr/>
          <p:nvPr/>
        </p:nvGrpSpPr>
        <p:grpSpPr>
          <a:xfrm>
            <a:off x="5428936" y="903634"/>
            <a:ext cx="1678382" cy="2283578"/>
            <a:chOff x="7238581" y="1204844"/>
            <a:chExt cx="2237842" cy="3044771"/>
          </a:xfrm>
        </p:grpSpPr>
        <p:grpSp>
          <p:nvGrpSpPr>
            <p:cNvPr id="8" name="Group 7"/>
            <p:cNvGrpSpPr/>
            <p:nvPr/>
          </p:nvGrpSpPr>
          <p:grpSpPr>
            <a:xfrm>
              <a:off x="7238581" y="1204844"/>
              <a:ext cx="2237842" cy="3044771"/>
              <a:chOff x="7238581" y="1204844"/>
              <a:chExt cx="2237842" cy="3044771"/>
            </a:xfrm>
          </p:grpSpPr>
          <p:sp>
            <p:nvSpPr>
              <p:cNvPr id="70" name="Oval 69"/>
              <p:cNvSpPr/>
              <p:nvPr/>
            </p:nvSpPr>
            <p:spPr>
              <a:xfrm>
                <a:off x="8650923" y="1518893"/>
                <a:ext cx="825500" cy="825500"/>
              </a:xfrm>
              <a:prstGeom prst="ellipse">
                <a:avLst/>
              </a:prstGeom>
              <a:solidFill>
                <a:srgbClr val="FFFF00"/>
              </a:solidFill>
              <a:ln>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grpSp>
            <p:nvGrpSpPr>
              <p:cNvPr id="7" name="Group 6"/>
              <p:cNvGrpSpPr/>
              <p:nvPr/>
            </p:nvGrpSpPr>
            <p:grpSpPr>
              <a:xfrm>
                <a:off x="7238581" y="1204844"/>
                <a:ext cx="1815209" cy="3044771"/>
                <a:chOff x="7238581" y="1204844"/>
                <a:chExt cx="1815209" cy="3044771"/>
              </a:xfrm>
            </p:grpSpPr>
            <p:sp>
              <p:nvSpPr>
                <p:cNvPr id="74" name="Rectangle 73"/>
                <p:cNvSpPr/>
                <p:nvPr/>
              </p:nvSpPr>
              <p:spPr>
                <a:xfrm rot="1945876">
                  <a:off x="8082773" y="1204844"/>
                  <a:ext cx="971017" cy="3044771"/>
                </a:xfrm>
                <a:prstGeom prst="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77" name="TextBox 76"/>
                <p:cNvSpPr txBox="1"/>
                <p:nvPr/>
              </p:nvSpPr>
              <p:spPr>
                <a:xfrm>
                  <a:off x="7238581" y="1680205"/>
                  <a:ext cx="1227552" cy="861775"/>
                </a:xfrm>
                <a:prstGeom prst="rect">
                  <a:avLst/>
                </a:prstGeom>
                <a:noFill/>
              </p:spPr>
              <p:txBody>
                <a:bodyPr wrap="square" rtlCol="0">
                  <a:spAutoFit/>
                </a:bodyPr>
                <a:lstStyle/>
                <a:p>
                  <a:pPr algn="ctr" defTabSz="685800"/>
                  <a:r>
                    <a:rPr lang="en-US" sz="900" dirty="0">
                      <a:solidFill>
                        <a:srgbClr val="2B2929"/>
                      </a:solidFill>
                    </a:rPr>
                    <a:t>Plug-in to enable new HW input Nodes</a:t>
                  </a:r>
                </a:p>
              </p:txBody>
            </p:sp>
          </p:grpSp>
        </p:grpSp>
        <p:sp>
          <p:nvSpPr>
            <p:cNvPr id="78" name="Oval 77"/>
            <p:cNvSpPr/>
            <p:nvPr/>
          </p:nvSpPr>
          <p:spPr>
            <a:xfrm>
              <a:off x="7608196" y="3183598"/>
              <a:ext cx="825500" cy="825500"/>
            </a:xfrm>
            <a:prstGeom prst="ellipse">
              <a:avLst/>
            </a:prstGeom>
            <a:solidFill>
              <a:srgbClr val="FFFF00"/>
            </a:solidFill>
            <a:ln>
              <a:solidFill>
                <a:schemeClr val="bg1">
                  <a:lumMod val="5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grpSp>
    </p:spTree>
    <p:extLst>
      <p:ext uri="{BB962C8B-B14F-4D97-AF65-F5344CB8AC3E}">
        <p14:creationId xmlns:p14="http://schemas.microsoft.com/office/powerpoint/2010/main" val="17276846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51" y="115652"/>
            <a:ext cx="8505194" cy="546909"/>
          </a:xfrm>
        </p:spPr>
        <p:txBody>
          <a:bodyPr/>
          <a:lstStyle/>
          <a:p>
            <a:r>
              <a:rPr lang="en-US" dirty="0" smtClean="0"/>
              <a:t>VPP Feature Summary</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latin typeface="Arial" charset="0"/>
                <a:ea typeface="Arial" charset="0"/>
                <a:cs typeface="Arial" charset="0"/>
              </a:rPr>
              <a:t>fd.io Foundation</a:t>
            </a:r>
            <a:endParaRPr lang="en-US">
              <a:solidFill>
                <a:srgbClr val="2B2929">
                  <a:tint val="75000"/>
                </a:srgbClr>
              </a:solidFill>
              <a:latin typeface="Arial" charset="0"/>
              <a:ea typeface="Arial" charset="0"/>
              <a:cs typeface="Arial" charset="0"/>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latin typeface="Arial"/>
                <a:cs typeface="Arial"/>
              </a:rPr>
              <a:pPr/>
              <a:t>28</a:t>
            </a:fld>
            <a:endParaRPr lang="en-US">
              <a:solidFill>
                <a:srgbClr val="2B2929">
                  <a:tint val="75000"/>
                </a:srgbClr>
              </a:solidFill>
              <a:latin typeface="Arial"/>
              <a:cs typeface="Arial"/>
            </a:endParaRPr>
          </a:p>
        </p:txBody>
      </p:sp>
      <p:sp>
        <p:nvSpPr>
          <p:cNvPr id="4" name="Rounded Rectangle 3"/>
          <p:cNvSpPr/>
          <p:nvPr/>
        </p:nvSpPr>
        <p:spPr>
          <a:xfrm>
            <a:off x="403581" y="894336"/>
            <a:ext cx="2720619" cy="3577229"/>
          </a:xfrm>
          <a:prstGeom prst="roundRect">
            <a:avLst>
              <a:gd name="adj" fmla="val 0"/>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lIns="0" tIns="0" rIns="137160" bIns="0" rtlCol="0" anchor="ctr"/>
          <a:lstStyle/>
          <a:p>
            <a:pPr lvl="1" defTabSz="685800"/>
            <a:r>
              <a:rPr lang="en-US" sz="1200" dirty="0">
                <a:solidFill>
                  <a:srgbClr val="2B2929"/>
                </a:solidFill>
                <a:latin typeface="Arial" charset="0"/>
                <a:ea typeface="Arial" charset="0"/>
                <a:cs typeface="Arial" charset="0"/>
              </a:rPr>
              <a:t>14+ MPPS, single core</a:t>
            </a:r>
          </a:p>
          <a:p>
            <a:pPr lvl="1" defTabSz="685800"/>
            <a:r>
              <a:rPr lang="en-US" sz="1200" dirty="0">
                <a:solidFill>
                  <a:srgbClr val="2B2929"/>
                </a:solidFill>
                <a:latin typeface="Arial" charset="0"/>
                <a:ea typeface="Arial" charset="0"/>
                <a:cs typeface="Arial" charset="0"/>
              </a:rPr>
              <a:t>Multimillion entry FIBs</a:t>
            </a:r>
          </a:p>
          <a:p>
            <a:pPr lvl="1" defTabSz="685800"/>
            <a:r>
              <a:rPr lang="en-US" sz="1200" dirty="0">
                <a:solidFill>
                  <a:srgbClr val="2B2929"/>
                </a:solidFill>
                <a:latin typeface="Arial" charset="0"/>
                <a:ea typeface="Arial" charset="0"/>
                <a:cs typeface="Arial" charset="0"/>
              </a:rPr>
              <a:t>Source RPF</a:t>
            </a:r>
          </a:p>
          <a:p>
            <a:pPr lvl="1" defTabSz="685800"/>
            <a:r>
              <a:rPr lang="en-US" sz="1200" dirty="0">
                <a:solidFill>
                  <a:srgbClr val="2B2929"/>
                </a:solidFill>
                <a:latin typeface="Arial" charset="0"/>
                <a:ea typeface="Arial" charset="0"/>
                <a:cs typeface="Arial" charset="0"/>
              </a:rPr>
              <a:t>Thousands of VRFs</a:t>
            </a:r>
          </a:p>
          <a:p>
            <a:pPr lvl="1" defTabSz="685800"/>
            <a:r>
              <a:rPr lang="en-US" sz="1200" dirty="0">
                <a:solidFill>
                  <a:srgbClr val="2B2929"/>
                </a:solidFill>
                <a:latin typeface="Arial" charset="0"/>
                <a:ea typeface="Arial" charset="0"/>
                <a:cs typeface="Arial" charset="0"/>
              </a:rPr>
              <a:t>	Controlled cross-VRF lookups</a:t>
            </a:r>
          </a:p>
          <a:p>
            <a:pPr lvl="1" defTabSz="685800"/>
            <a:r>
              <a:rPr lang="en-US" sz="1200" dirty="0">
                <a:solidFill>
                  <a:srgbClr val="2B2929"/>
                </a:solidFill>
                <a:latin typeface="Arial" charset="0"/>
                <a:ea typeface="Arial" charset="0"/>
                <a:cs typeface="Arial" charset="0"/>
              </a:rPr>
              <a:t>Multipath – ECMP and Unequal Cost</a:t>
            </a:r>
          </a:p>
          <a:p>
            <a:pPr lvl="1" defTabSz="685800"/>
            <a:r>
              <a:rPr lang="en-US" sz="1200" dirty="0">
                <a:solidFill>
                  <a:srgbClr val="2B2929"/>
                </a:solidFill>
                <a:latin typeface="Arial" charset="0"/>
                <a:ea typeface="Arial" charset="0"/>
                <a:cs typeface="Arial" charset="0"/>
              </a:rPr>
              <a:t>Multiple million Classifiers – </a:t>
            </a:r>
          </a:p>
          <a:p>
            <a:pPr lvl="1" defTabSz="685800"/>
            <a:r>
              <a:rPr lang="en-US" sz="1200" dirty="0">
                <a:solidFill>
                  <a:srgbClr val="2B2929"/>
                </a:solidFill>
                <a:latin typeface="Arial" charset="0"/>
                <a:ea typeface="Arial" charset="0"/>
                <a:cs typeface="Arial" charset="0"/>
              </a:rPr>
              <a:t>	Arbitrary N-tuple</a:t>
            </a:r>
          </a:p>
          <a:p>
            <a:pPr lvl="1" defTabSz="685800"/>
            <a:r>
              <a:rPr lang="en-US" sz="1200" dirty="0">
                <a:solidFill>
                  <a:srgbClr val="2B2929"/>
                </a:solidFill>
                <a:latin typeface="Arial" charset="0"/>
                <a:ea typeface="Arial" charset="0"/>
                <a:cs typeface="Arial" charset="0"/>
              </a:rPr>
              <a:t>VLAN Support – Single/Double tag</a:t>
            </a:r>
          </a:p>
          <a:p>
            <a:pPr lvl="1" defTabSz="685800"/>
            <a:r>
              <a:rPr lang="en-US" sz="1200" b="1" dirty="0">
                <a:solidFill>
                  <a:srgbClr val="2B2929"/>
                </a:solidFill>
                <a:latin typeface="Arial" charset="0"/>
                <a:ea typeface="Arial" charset="0"/>
                <a:cs typeface="Arial" charset="0"/>
              </a:rPr>
              <a:t>Counters for everything</a:t>
            </a:r>
          </a:p>
          <a:p>
            <a:pPr lvl="1" defTabSz="685800"/>
            <a:r>
              <a:rPr lang="en-US" sz="1200" dirty="0">
                <a:solidFill>
                  <a:srgbClr val="2B2929"/>
                </a:solidFill>
                <a:latin typeface="Arial" charset="0"/>
                <a:ea typeface="Arial" charset="0"/>
                <a:cs typeface="Arial" charset="0"/>
              </a:rPr>
              <a:t>Mandatory Input Checks:</a:t>
            </a:r>
          </a:p>
          <a:p>
            <a:pPr lvl="1" defTabSz="685800"/>
            <a:r>
              <a:rPr lang="en-US" sz="1200" dirty="0">
                <a:solidFill>
                  <a:srgbClr val="2B2929"/>
                </a:solidFill>
                <a:latin typeface="Arial" charset="0"/>
                <a:ea typeface="Arial" charset="0"/>
                <a:cs typeface="Arial" charset="0"/>
              </a:rPr>
              <a:t>	TTL expiration</a:t>
            </a:r>
          </a:p>
          <a:p>
            <a:pPr lvl="1" defTabSz="685800"/>
            <a:r>
              <a:rPr lang="en-US" sz="1200" dirty="0">
                <a:solidFill>
                  <a:srgbClr val="2B2929"/>
                </a:solidFill>
                <a:latin typeface="Arial" charset="0"/>
                <a:ea typeface="Arial" charset="0"/>
                <a:cs typeface="Arial" charset="0"/>
              </a:rPr>
              <a:t>	header checksum</a:t>
            </a:r>
          </a:p>
          <a:p>
            <a:pPr lvl="1" defTabSz="685800"/>
            <a:r>
              <a:rPr lang="en-US" sz="1200" dirty="0">
                <a:solidFill>
                  <a:srgbClr val="2B2929"/>
                </a:solidFill>
                <a:latin typeface="Arial" charset="0"/>
                <a:ea typeface="Arial" charset="0"/>
                <a:cs typeface="Arial" charset="0"/>
              </a:rPr>
              <a:t>	L2 length &lt; IP length</a:t>
            </a:r>
          </a:p>
          <a:p>
            <a:pPr lvl="1" defTabSz="685800"/>
            <a:r>
              <a:rPr lang="en-US" sz="1200" dirty="0">
                <a:solidFill>
                  <a:srgbClr val="2B2929"/>
                </a:solidFill>
                <a:latin typeface="Arial" charset="0"/>
                <a:ea typeface="Arial" charset="0"/>
                <a:cs typeface="Arial" charset="0"/>
              </a:rPr>
              <a:t>	ARP resolution/snooping</a:t>
            </a:r>
          </a:p>
          <a:p>
            <a:pPr lvl="1" defTabSz="685800"/>
            <a:r>
              <a:rPr lang="en-US" sz="1200" dirty="0">
                <a:solidFill>
                  <a:srgbClr val="2B2929"/>
                </a:solidFill>
                <a:latin typeface="Arial" charset="0"/>
                <a:ea typeface="Arial" charset="0"/>
                <a:cs typeface="Arial" charset="0"/>
              </a:rPr>
              <a:t>	ARP proxy</a:t>
            </a:r>
          </a:p>
          <a:p>
            <a:pPr lvl="1" defTabSz="685800"/>
            <a:endParaRPr lang="en-US" sz="1200" dirty="0">
              <a:solidFill>
                <a:srgbClr val="2B2929"/>
              </a:solidFill>
              <a:latin typeface="Arial" charset="0"/>
              <a:ea typeface="Arial" charset="0"/>
              <a:cs typeface="Arial" charset="0"/>
            </a:endParaRPr>
          </a:p>
        </p:txBody>
      </p:sp>
      <p:sp>
        <p:nvSpPr>
          <p:cNvPr id="12" name="Rounded Rectangle 11"/>
          <p:cNvSpPr/>
          <p:nvPr/>
        </p:nvSpPr>
        <p:spPr>
          <a:xfrm>
            <a:off x="403581" y="600334"/>
            <a:ext cx="2720619" cy="294002"/>
          </a:xfrm>
          <a:prstGeom prst="roundRect">
            <a:avLst>
              <a:gd name="adj" fmla="val 0"/>
            </a:avLst>
          </a:prstGeom>
          <a:solidFill>
            <a:srgbClr val="3E4543">
              <a:alpha val="61000"/>
            </a:srgbClr>
          </a:solidFill>
          <a:ln>
            <a:noFill/>
          </a:ln>
        </p:spPr>
        <p:style>
          <a:lnRef idx="1">
            <a:schemeClr val="accent1"/>
          </a:lnRef>
          <a:fillRef idx="3">
            <a:schemeClr val="accent1"/>
          </a:fillRef>
          <a:effectRef idx="2">
            <a:schemeClr val="accent1"/>
          </a:effectRef>
          <a:fontRef idx="minor">
            <a:schemeClr val="lt1"/>
          </a:fontRef>
        </p:style>
        <p:txBody>
          <a:bodyPr lIns="0" tIns="0" rIns="137160" bIns="0" rtlCol="0" anchor="ctr"/>
          <a:lstStyle/>
          <a:p>
            <a:pPr lvl="1" algn="ctr" defTabSz="685800"/>
            <a:r>
              <a:rPr lang="en-US" sz="1200" b="1" dirty="0">
                <a:solidFill>
                  <a:srgbClr val="FCFCFC"/>
                </a:solidFill>
                <a:latin typeface="Arial" charset="0"/>
                <a:ea typeface="Arial" charset="0"/>
                <a:cs typeface="Arial" charset="0"/>
              </a:rPr>
              <a:t>IPv4/IPv6</a:t>
            </a:r>
          </a:p>
        </p:txBody>
      </p:sp>
      <p:sp>
        <p:nvSpPr>
          <p:cNvPr id="13" name="Rounded Rectangle 12"/>
          <p:cNvSpPr/>
          <p:nvPr/>
        </p:nvSpPr>
        <p:spPr>
          <a:xfrm>
            <a:off x="3399181" y="600334"/>
            <a:ext cx="2554763" cy="294002"/>
          </a:xfrm>
          <a:prstGeom prst="roundRect">
            <a:avLst>
              <a:gd name="adj" fmla="val 0"/>
            </a:avLst>
          </a:prstGeom>
          <a:solidFill>
            <a:schemeClr val="accent2">
              <a:alpha val="61000"/>
            </a:schemeClr>
          </a:solidFill>
          <a:ln>
            <a:noFill/>
          </a:ln>
        </p:spPr>
        <p:style>
          <a:lnRef idx="1">
            <a:schemeClr val="accent1"/>
          </a:lnRef>
          <a:fillRef idx="3">
            <a:schemeClr val="accent1"/>
          </a:fillRef>
          <a:effectRef idx="2">
            <a:schemeClr val="accent1"/>
          </a:effectRef>
          <a:fontRef idx="minor">
            <a:schemeClr val="lt1"/>
          </a:fontRef>
        </p:style>
        <p:txBody>
          <a:bodyPr lIns="0" rIns="137160" rtlCol="0" anchor="ctr"/>
          <a:lstStyle/>
          <a:p>
            <a:pPr lvl="1" algn="ctr" defTabSz="685800"/>
            <a:r>
              <a:rPr lang="en-US" sz="1200" b="1" dirty="0">
                <a:solidFill>
                  <a:srgbClr val="FCFCFC"/>
                </a:solidFill>
                <a:latin typeface="Arial" charset="0"/>
                <a:ea typeface="Arial" charset="0"/>
                <a:cs typeface="Arial" charset="0"/>
              </a:rPr>
              <a:t>IPv4</a:t>
            </a:r>
          </a:p>
        </p:txBody>
      </p:sp>
      <p:sp>
        <p:nvSpPr>
          <p:cNvPr id="14" name="Rounded Rectangle 13"/>
          <p:cNvSpPr/>
          <p:nvPr/>
        </p:nvSpPr>
        <p:spPr>
          <a:xfrm>
            <a:off x="3399181" y="909198"/>
            <a:ext cx="2554763" cy="919602"/>
          </a:xfrm>
          <a:prstGeom prst="roundRect">
            <a:avLst>
              <a:gd name="adj" fmla="val 0"/>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lIns="0" tIns="0" rIns="137160" bIns="0" rtlCol="0" anchor="ctr"/>
          <a:lstStyle/>
          <a:p>
            <a:pPr lvl="1" defTabSz="685800"/>
            <a:r>
              <a:rPr lang="en-US" sz="1200" dirty="0">
                <a:solidFill>
                  <a:srgbClr val="2B2929"/>
                </a:solidFill>
                <a:latin typeface="Arial" charset="0"/>
                <a:ea typeface="Arial" charset="0"/>
                <a:cs typeface="Arial" charset="0"/>
              </a:rPr>
              <a:t>GRE, MPLS-GRE, NSH-GRE, </a:t>
            </a:r>
          </a:p>
          <a:p>
            <a:pPr lvl="1" defTabSz="685800"/>
            <a:r>
              <a:rPr lang="en-US" sz="1200" dirty="0">
                <a:solidFill>
                  <a:srgbClr val="2B2929"/>
                </a:solidFill>
                <a:latin typeface="Arial" charset="0"/>
                <a:ea typeface="Arial" charset="0"/>
                <a:cs typeface="Arial" charset="0"/>
              </a:rPr>
              <a:t>VXLAN</a:t>
            </a:r>
          </a:p>
          <a:p>
            <a:pPr lvl="1" defTabSz="685800"/>
            <a:r>
              <a:rPr lang="en-US" sz="1200" dirty="0">
                <a:solidFill>
                  <a:srgbClr val="2B2929"/>
                </a:solidFill>
                <a:latin typeface="Arial" charset="0"/>
                <a:ea typeface="Arial" charset="0"/>
                <a:cs typeface="Arial" charset="0"/>
              </a:rPr>
              <a:t>IPSEC</a:t>
            </a:r>
          </a:p>
          <a:p>
            <a:pPr lvl="1" defTabSz="685800"/>
            <a:r>
              <a:rPr lang="en-US" sz="1200" dirty="0">
                <a:solidFill>
                  <a:srgbClr val="2B2929"/>
                </a:solidFill>
                <a:latin typeface="Arial" charset="0"/>
                <a:ea typeface="Arial" charset="0"/>
                <a:cs typeface="Arial" charset="0"/>
              </a:rPr>
              <a:t>DHCP client/proxy</a:t>
            </a:r>
          </a:p>
          <a:p>
            <a:pPr lvl="1" defTabSz="685800"/>
            <a:r>
              <a:rPr lang="en-US" sz="1200" dirty="0">
                <a:solidFill>
                  <a:srgbClr val="2B2929"/>
                </a:solidFill>
                <a:latin typeface="Arial" charset="0"/>
                <a:ea typeface="Arial" charset="0"/>
                <a:cs typeface="Arial" charset="0"/>
              </a:rPr>
              <a:t>CG NAT</a:t>
            </a:r>
          </a:p>
        </p:txBody>
      </p:sp>
      <p:sp>
        <p:nvSpPr>
          <p:cNvPr id="15" name="Rounded Rectangle 14"/>
          <p:cNvSpPr/>
          <p:nvPr/>
        </p:nvSpPr>
        <p:spPr>
          <a:xfrm>
            <a:off x="3399181" y="1907515"/>
            <a:ext cx="2554763" cy="294002"/>
          </a:xfrm>
          <a:prstGeom prst="roundRect">
            <a:avLst>
              <a:gd name="adj" fmla="val 0"/>
            </a:avLst>
          </a:prstGeom>
          <a:solidFill>
            <a:schemeClr val="accent2">
              <a:alpha val="61000"/>
            </a:schemeClr>
          </a:solidFill>
          <a:ln>
            <a:noFill/>
          </a:ln>
        </p:spPr>
        <p:style>
          <a:lnRef idx="1">
            <a:schemeClr val="accent1"/>
          </a:lnRef>
          <a:fillRef idx="3">
            <a:schemeClr val="accent1"/>
          </a:fillRef>
          <a:effectRef idx="2">
            <a:schemeClr val="accent1"/>
          </a:effectRef>
          <a:fontRef idx="minor">
            <a:schemeClr val="lt1"/>
          </a:fontRef>
        </p:style>
        <p:txBody>
          <a:bodyPr lIns="0" rIns="137160" rtlCol="0" anchor="ctr"/>
          <a:lstStyle/>
          <a:p>
            <a:pPr lvl="1" algn="ctr" defTabSz="685800"/>
            <a:r>
              <a:rPr lang="en-US" sz="1200" b="1" dirty="0">
                <a:solidFill>
                  <a:srgbClr val="FCFCFC"/>
                </a:solidFill>
                <a:latin typeface="Arial" charset="0"/>
                <a:ea typeface="Arial" charset="0"/>
                <a:cs typeface="Arial" charset="0"/>
              </a:rPr>
              <a:t>IPv6</a:t>
            </a:r>
          </a:p>
        </p:txBody>
      </p:sp>
      <p:sp>
        <p:nvSpPr>
          <p:cNvPr id="16" name="Rounded Rectangle 15"/>
          <p:cNvSpPr/>
          <p:nvPr/>
        </p:nvSpPr>
        <p:spPr>
          <a:xfrm>
            <a:off x="3411666" y="2210974"/>
            <a:ext cx="2542278" cy="1297982"/>
          </a:xfrm>
          <a:prstGeom prst="roundRect">
            <a:avLst>
              <a:gd name="adj" fmla="val 0"/>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lIns="0" tIns="0" rIns="137160" bIns="0" rtlCol="0" anchor="ctr"/>
          <a:lstStyle/>
          <a:p>
            <a:pPr lvl="1" defTabSz="685800"/>
            <a:r>
              <a:rPr lang="en-US" sz="1200" dirty="0">
                <a:solidFill>
                  <a:srgbClr val="2B2929"/>
                </a:solidFill>
                <a:latin typeface="Arial" charset="0"/>
                <a:ea typeface="Arial" charset="0"/>
                <a:cs typeface="Arial" charset="0"/>
              </a:rPr>
              <a:t>Neighbor discovery</a:t>
            </a:r>
          </a:p>
          <a:p>
            <a:pPr lvl="1" defTabSz="685800"/>
            <a:r>
              <a:rPr lang="en-US" sz="1200" dirty="0">
                <a:solidFill>
                  <a:srgbClr val="2B2929"/>
                </a:solidFill>
                <a:latin typeface="Arial" charset="0"/>
                <a:ea typeface="Arial" charset="0"/>
                <a:cs typeface="Arial" charset="0"/>
              </a:rPr>
              <a:t>Router Advertisement</a:t>
            </a:r>
          </a:p>
          <a:p>
            <a:pPr lvl="1" defTabSz="685800"/>
            <a:r>
              <a:rPr lang="en-US" sz="1200" dirty="0">
                <a:solidFill>
                  <a:srgbClr val="2B2929"/>
                </a:solidFill>
                <a:latin typeface="Arial" charset="0"/>
                <a:ea typeface="Arial" charset="0"/>
                <a:cs typeface="Arial" charset="0"/>
              </a:rPr>
              <a:t>DHCPv6 Proxy</a:t>
            </a:r>
          </a:p>
          <a:p>
            <a:pPr lvl="1" defTabSz="685800"/>
            <a:r>
              <a:rPr lang="en-US" sz="1200" dirty="0">
                <a:solidFill>
                  <a:srgbClr val="2B2929"/>
                </a:solidFill>
                <a:latin typeface="Arial" charset="0"/>
                <a:ea typeface="Arial" charset="0"/>
                <a:cs typeface="Arial" charset="0"/>
              </a:rPr>
              <a:t>L2TPv3</a:t>
            </a:r>
          </a:p>
          <a:p>
            <a:pPr lvl="1" defTabSz="685800"/>
            <a:r>
              <a:rPr lang="en-US" sz="1200" dirty="0">
                <a:solidFill>
                  <a:srgbClr val="2B2929"/>
                </a:solidFill>
                <a:latin typeface="Arial" charset="0"/>
                <a:ea typeface="Arial" charset="0"/>
                <a:cs typeface="Arial" charset="0"/>
              </a:rPr>
              <a:t>Segment Routing</a:t>
            </a:r>
          </a:p>
          <a:p>
            <a:pPr lvl="1" defTabSz="685800"/>
            <a:r>
              <a:rPr lang="en-US" sz="1200" dirty="0">
                <a:solidFill>
                  <a:srgbClr val="2B2929"/>
                </a:solidFill>
                <a:latin typeface="Arial" charset="0"/>
                <a:ea typeface="Arial" charset="0"/>
                <a:cs typeface="Arial" charset="0"/>
              </a:rPr>
              <a:t>MAP/LW46 – IPv4aas</a:t>
            </a:r>
          </a:p>
          <a:p>
            <a:pPr lvl="1" defTabSz="685800"/>
            <a:r>
              <a:rPr lang="en-US" sz="1200" dirty="0" err="1">
                <a:solidFill>
                  <a:srgbClr val="2B2929"/>
                </a:solidFill>
                <a:latin typeface="Arial" charset="0"/>
                <a:ea typeface="Arial" charset="0"/>
                <a:cs typeface="Arial" charset="0"/>
              </a:rPr>
              <a:t>iOAM</a:t>
            </a:r>
            <a:endParaRPr lang="en-US" sz="1200" dirty="0">
              <a:solidFill>
                <a:srgbClr val="2B2929"/>
              </a:solidFill>
              <a:latin typeface="Arial" charset="0"/>
              <a:ea typeface="Arial" charset="0"/>
              <a:cs typeface="Arial" charset="0"/>
            </a:endParaRPr>
          </a:p>
        </p:txBody>
      </p:sp>
      <p:sp>
        <p:nvSpPr>
          <p:cNvPr id="17" name="Rounded Rectangle 16"/>
          <p:cNvSpPr/>
          <p:nvPr/>
        </p:nvSpPr>
        <p:spPr>
          <a:xfrm>
            <a:off x="3404269" y="3601147"/>
            <a:ext cx="2554763" cy="294002"/>
          </a:xfrm>
          <a:prstGeom prst="roundRect">
            <a:avLst>
              <a:gd name="adj" fmla="val 0"/>
            </a:avLst>
          </a:prstGeom>
          <a:solidFill>
            <a:schemeClr val="accent2">
              <a:alpha val="61000"/>
            </a:schemeClr>
          </a:solidFill>
          <a:ln>
            <a:noFill/>
          </a:ln>
        </p:spPr>
        <p:style>
          <a:lnRef idx="1">
            <a:schemeClr val="accent1"/>
          </a:lnRef>
          <a:fillRef idx="3">
            <a:schemeClr val="accent1"/>
          </a:fillRef>
          <a:effectRef idx="2">
            <a:schemeClr val="accent1"/>
          </a:effectRef>
          <a:fontRef idx="minor">
            <a:schemeClr val="lt1"/>
          </a:fontRef>
        </p:style>
        <p:txBody>
          <a:bodyPr lIns="0" rIns="137160" rtlCol="0" anchor="ctr"/>
          <a:lstStyle/>
          <a:p>
            <a:pPr lvl="1" algn="ctr" defTabSz="685800"/>
            <a:r>
              <a:rPr lang="en-US" sz="1200" b="1" dirty="0">
                <a:solidFill>
                  <a:srgbClr val="FCFCFC"/>
                </a:solidFill>
                <a:latin typeface="Arial" charset="0"/>
                <a:ea typeface="Arial" charset="0"/>
                <a:cs typeface="Arial" charset="0"/>
              </a:rPr>
              <a:t>MPLS</a:t>
            </a:r>
          </a:p>
        </p:txBody>
      </p:sp>
      <p:sp>
        <p:nvSpPr>
          <p:cNvPr id="18" name="Rounded Rectangle 17"/>
          <p:cNvSpPr/>
          <p:nvPr/>
        </p:nvSpPr>
        <p:spPr>
          <a:xfrm>
            <a:off x="3404269" y="3886760"/>
            <a:ext cx="2554763" cy="584805"/>
          </a:xfrm>
          <a:prstGeom prst="roundRect">
            <a:avLst>
              <a:gd name="adj" fmla="val 0"/>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lIns="0" tIns="0" rIns="137160" bIns="0" rtlCol="0" anchor="ctr"/>
          <a:lstStyle/>
          <a:p>
            <a:pPr lvl="1" defTabSz="685800"/>
            <a:r>
              <a:rPr lang="en-US" sz="1200" dirty="0">
                <a:solidFill>
                  <a:srgbClr val="2B2929"/>
                </a:solidFill>
                <a:latin typeface="Arial" charset="0"/>
                <a:ea typeface="Arial" charset="0"/>
                <a:cs typeface="Arial" charset="0"/>
              </a:rPr>
              <a:t>MPLS-o-Ethernet – </a:t>
            </a:r>
          </a:p>
          <a:p>
            <a:pPr lvl="1" defTabSz="685800"/>
            <a:r>
              <a:rPr lang="en-US" sz="1200" dirty="0">
                <a:solidFill>
                  <a:srgbClr val="2B2929"/>
                </a:solidFill>
                <a:latin typeface="Arial" charset="0"/>
                <a:ea typeface="Arial" charset="0"/>
                <a:cs typeface="Arial" charset="0"/>
              </a:rPr>
              <a:t>	Deep label stacks supported</a:t>
            </a:r>
          </a:p>
        </p:txBody>
      </p:sp>
      <p:sp>
        <p:nvSpPr>
          <p:cNvPr id="19" name="Rounded Rectangle 18"/>
          <p:cNvSpPr/>
          <p:nvPr/>
        </p:nvSpPr>
        <p:spPr>
          <a:xfrm>
            <a:off x="6132037" y="600334"/>
            <a:ext cx="2554763" cy="294002"/>
          </a:xfrm>
          <a:prstGeom prst="roundRect">
            <a:avLst>
              <a:gd name="adj" fmla="val 0"/>
            </a:avLst>
          </a:prstGeom>
          <a:solidFill>
            <a:schemeClr val="accent2">
              <a:alpha val="61000"/>
            </a:schemeClr>
          </a:solidFill>
          <a:ln>
            <a:noFill/>
          </a:ln>
        </p:spPr>
        <p:style>
          <a:lnRef idx="1">
            <a:schemeClr val="accent1"/>
          </a:lnRef>
          <a:fillRef idx="3">
            <a:schemeClr val="accent1"/>
          </a:fillRef>
          <a:effectRef idx="2">
            <a:schemeClr val="accent1"/>
          </a:effectRef>
          <a:fontRef idx="minor">
            <a:schemeClr val="lt1"/>
          </a:fontRef>
        </p:style>
        <p:txBody>
          <a:bodyPr wrap="square" lIns="0" tIns="0" rIns="137160" bIns="0" rtlCol="0" anchor="ctr"/>
          <a:lstStyle/>
          <a:p>
            <a:pPr lvl="1" algn="ctr" defTabSz="685800"/>
            <a:r>
              <a:rPr lang="en-US" sz="1200" b="1">
                <a:solidFill>
                  <a:srgbClr val="FCFCFC"/>
                </a:solidFill>
                <a:latin typeface="Arial" charset="0"/>
                <a:ea typeface="Arial" charset="0"/>
                <a:cs typeface="Arial" charset="0"/>
              </a:rPr>
              <a:t>L2</a:t>
            </a:r>
            <a:endParaRPr lang="en-US" sz="1200" b="1" dirty="0">
              <a:solidFill>
                <a:srgbClr val="FCFCFC"/>
              </a:solidFill>
              <a:latin typeface="Arial" charset="0"/>
              <a:ea typeface="Arial" charset="0"/>
              <a:cs typeface="Arial" charset="0"/>
            </a:endParaRPr>
          </a:p>
        </p:txBody>
      </p:sp>
      <p:sp>
        <p:nvSpPr>
          <p:cNvPr id="20" name="Rounded Rectangle 19"/>
          <p:cNvSpPr/>
          <p:nvPr/>
        </p:nvSpPr>
        <p:spPr>
          <a:xfrm>
            <a:off x="6132037" y="909198"/>
            <a:ext cx="2554763" cy="3562367"/>
          </a:xfrm>
          <a:prstGeom prst="roundRect">
            <a:avLst>
              <a:gd name="adj" fmla="val 0"/>
            </a:avLst>
          </a:prstGeom>
          <a:solidFill>
            <a:schemeClr val="accent1">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lIns="0" tIns="0" rIns="137160" bIns="0" rtlCol="0" anchor="ctr"/>
          <a:lstStyle/>
          <a:p>
            <a:pPr lvl="1" defTabSz="685800"/>
            <a:r>
              <a:rPr lang="en-US" sz="1200" dirty="0">
                <a:solidFill>
                  <a:srgbClr val="2B2929"/>
                </a:solidFill>
                <a:latin typeface="Arial" charset="0"/>
                <a:ea typeface="Arial" charset="0"/>
                <a:cs typeface="Arial" charset="0"/>
              </a:rPr>
              <a:t>VLAN Support</a:t>
            </a:r>
          </a:p>
          <a:p>
            <a:pPr lvl="1" defTabSz="685800"/>
            <a:r>
              <a:rPr lang="en-US" sz="1200" dirty="0">
                <a:solidFill>
                  <a:srgbClr val="2B2929"/>
                </a:solidFill>
                <a:latin typeface="Arial" charset="0"/>
                <a:ea typeface="Arial" charset="0"/>
                <a:cs typeface="Arial" charset="0"/>
              </a:rPr>
              <a:t>	Single/ Double tag</a:t>
            </a:r>
          </a:p>
          <a:p>
            <a:pPr lvl="1" defTabSz="685800"/>
            <a:r>
              <a:rPr lang="en-US" sz="1200" dirty="0">
                <a:solidFill>
                  <a:srgbClr val="2B2929"/>
                </a:solidFill>
                <a:latin typeface="Arial" charset="0"/>
                <a:ea typeface="Arial" charset="0"/>
                <a:cs typeface="Arial" charset="0"/>
              </a:rPr>
              <a:t>	L2 forwarding with EFP/</a:t>
            </a:r>
            <a:r>
              <a:rPr lang="en-US" sz="1200" dirty="0" err="1">
                <a:solidFill>
                  <a:srgbClr val="2B2929"/>
                </a:solidFill>
                <a:latin typeface="Arial" charset="0"/>
                <a:ea typeface="Arial" charset="0"/>
                <a:cs typeface="Arial" charset="0"/>
              </a:rPr>
              <a:t>BridgeDomain</a:t>
            </a:r>
            <a:r>
              <a:rPr lang="en-US" sz="1200" dirty="0">
                <a:solidFill>
                  <a:srgbClr val="2B2929"/>
                </a:solidFill>
                <a:latin typeface="Arial" charset="0"/>
                <a:ea typeface="Arial" charset="0"/>
                <a:cs typeface="Arial" charset="0"/>
              </a:rPr>
              <a:t> concepts</a:t>
            </a:r>
          </a:p>
          <a:p>
            <a:pPr lvl="1" defTabSz="685800"/>
            <a:r>
              <a:rPr lang="en-US" sz="1200" dirty="0">
                <a:solidFill>
                  <a:srgbClr val="2B2929"/>
                </a:solidFill>
                <a:latin typeface="Arial" charset="0"/>
                <a:ea typeface="Arial" charset="0"/>
                <a:cs typeface="Arial" charset="0"/>
              </a:rPr>
              <a:t>VTR – push/pop/Translate (1:1,1:2, 2:1,2:2)</a:t>
            </a:r>
          </a:p>
          <a:p>
            <a:pPr lvl="1" defTabSz="685800"/>
            <a:r>
              <a:rPr lang="en-US" sz="1200" dirty="0">
                <a:solidFill>
                  <a:srgbClr val="2B2929"/>
                </a:solidFill>
                <a:latin typeface="Arial" charset="0"/>
                <a:ea typeface="Arial" charset="0"/>
                <a:cs typeface="Arial" charset="0"/>
              </a:rPr>
              <a:t>Mac Learning – default limit of 50k addresses</a:t>
            </a:r>
          </a:p>
          <a:p>
            <a:pPr lvl="1" defTabSz="685800"/>
            <a:r>
              <a:rPr lang="en-US" sz="1200" dirty="0">
                <a:solidFill>
                  <a:srgbClr val="2B2929"/>
                </a:solidFill>
                <a:latin typeface="Arial" charset="0"/>
                <a:ea typeface="Arial" charset="0"/>
                <a:cs typeface="Arial" charset="0"/>
              </a:rPr>
              <a:t>Bridging – Split-horizon group support/EFP Filtering</a:t>
            </a:r>
          </a:p>
          <a:p>
            <a:pPr lvl="1" defTabSz="685800"/>
            <a:r>
              <a:rPr lang="en-US" sz="1200" dirty="0">
                <a:solidFill>
                  <a:srgbClr val="2B2929"/>
                </a:solidFill>
                <a:latin typeface="Arial" charset="0"/>
                <a:ea typeface="Arial" charset="0"/>
                <a:cs typeface="Arial" charset="0"/>
              </a:rPr>
              <a:t>Proxy Arp</a:t>
            </a:r>
          </a:p>
          <a:p>
            <a:pPr lvl="1" defTabSz="685800"/>
            <a:r>
              <a:rPr lang="en-US" sz="1200" dirty="0">
                <a:solidFill>
                  <a:srgbClr val="2B2929"/>
                </a:solidFill>
                <a:latin typeface="Arial" charset="0"/>
                <a:ea typeface="Arial" charset="0"/>
                <a:cs typeface="Arial" charset="0"/>
              </a:rPr>
              <a:t>Arp termination</a:t>
            </a:r>
          </a:p>
          <a:p>
            <a:pPr lvl="1" defTabSz="685800"/>
            <a:r>
              <a:rPr lang="en-US" sz="1200" dirty="0">
                <a:solidFill>
                  <a:srgbClr val="2B2929"/>
                </a:solidFill>
                <a:latin typeface="Arial" charset="0"/>
                <a:ea typeface="Arial" charset="0"/>
                <a:cs typeface="Arial" charset="0"/>
              </a:rPr>
              <a:t>IRB – BVI Support with </a:t>
            </a:r>
            <a:r>
              <a:rPr lang="en-US" sz="1200" dirty="0" err="1">
                <a:solidFill>
                  <a:srgbClr val="2B2929"/>
                </a:solidFill>
                <a:latin typeface="Arial" charset="0"/>
                <a:ea typeface="Arial" charset="0"/>
                <a:cs typeface="Arial" charset="0"/>
              </a:rPr>
              <a:t>RouterMac</a:t>
            </a:r>
            <a:r>
              <a:rPr lang="en-US" sz="1200" dirty="0">
                <a:solidFill>
                  <a:srgbClr val="2B2929"/>
                </a:solidFill>
                <a:latin typeface="Arial" charset="0"/>
                <a:ea typeface="Arial" charset="0"/>
                <a:cs typeface="Arial" charset="0"/>
              </a:rPr>
              <a:t> assignment</a:t>
            </a:r>
          </a:p>
          <a:p>
            <a:pPr lvl="1" defTabSz="685800"/>
            <a:r>
              <a:rPr lang="en-US" sz="1200" dirty="0">
                <a:solidFill>
                  <a:srgbClr val="2B2929"/>
                </a:solidFill>
                <a:latin typeface="Arial" charset="0"/>
                <a:ea typeface="Arial" charset="0"/>
                <a:cs typeface="Arial" charset="0"/>
              </a:rPr>
              <a:t>Flooding</a:t>
            </a:r>
          </a:p>
          <a:p>
            <a:pPr lvl="1" defTabSz="685800"/>
            <a:r>
              <a:rPr lang="en-US" sz="1200" dirty="0">
                <a:solidFill>
                  <a:srgbClr val="2B2929"/>
                </a:solidFill>
                <a:latin typeface="Arial" charset="0"/>
                <a:ea typeface="Arial" charset="0"/>
                <a:cs typeface="Arial" charset="0"/>
              </a:rPr>
              <a:t>Input ACLs</a:t>
            </a:r>
          </a:p>
          <a:p>
            <a:pPr lvl="1" defTabSz="685800"/>
            <a:r>
              <a:rPr lang="en-US" sz="1200" dirty="0">
                <a:solidFill>
                  <a:srgbClr val="2B2929"/>
                </a:solidFill>
                <a:latin typeface="Arial" charset="0"/>
                <a:ea typeface="Arial" charset="0"/>
                <a:cs typeface="Arial" charset="0"/>
              </a:rPr>
              <a:t>Interface cross-connect</a:t>
            </a:r>
          </a:p>
          <a:p>
            <a:pPr lvl="1" defTabSz="685800"/>
            <a:endParaRPr lang="en-US" sz="1200" dirty="0">
              <a:solidFill>
                <a:srgbClr val="F7323F"/>
              </a:solidFill>
              <a:latin typeface="Arial" charset="0"/>
              <a:ea typeface="Arial" charset="0"/>
              <a:cs typeface="Arial" charset="0"/>
            </a:endParaRPr>
          </a:p>
        </p:txBody>
      </p:sp>
      <p:sp>
        <p:nvSpPr>
          <p:cNvPr id="21" name="Rounded Rectangle 20"/>
          <p:cNvSpPr/>
          <p:nvPr/>
        </p:nvSpPr>
        <p:spPr>
          <a:xfrm>
            <a:off x="628971" y="3250633"/>
            <a:ext cx="2327105" cy="1207304"/>
          </a:xfrm>
          <a:prstGeom prst="roundRect">
            <a:avLst>
              <a:gd name="adj" fmla="val 0"/>
            </a:avLst>
          </a:prstGeom>
          <a:solidFill>
            <a:schemeClr val="accent5">
              <a:alpha val="29000"/>
            </a:schemeClr>
          </a:solidFill>
          <a:ln>
            <a:noFill/>
          </a:ln>
        </p:spPr>
        <p:style>
          <a:lnRef idx="1">
            <a:schemeClr val="accent1"/>
          </a:lnRef>
          <a:fillRef idx="3">
            <a:schemeClr val="accent1"/>
          </a:fillRef>
          <a:effectRef idx="2">
            <a:schemeClr val="accent1"/>
          </a:effectRef>
          <a:fontRef idx="minor">
            <a:schemeClr val="lt1"/>
          </a:fontRef>
        </p:style>
        <p:txBody>
          <a:bodyPr lIns="0" tIns="0" rIns="137160" bIns="0" rtlCol="0" anchor="ctr"/>
          <a:lstStyle/>
          <a:p>
            <a:pPr lvl="1" defTabSz="685800"/>
            <a:endParaRPr lang="en-US" sz="1200" dirty="0">
              <a:solidFill>
                <a:srgbClr val="F7323F"/>
              </a:solidFill>
              <a:latin typeface="Arial" charset="0"/>
              <a:ea typeface="Arial" charset="0"/>
              <a:cs typeface="Arial" charset="0"/>
            </a:endParaRPr>
          </a:p>
        </p:txBody>
      </p:sp>
    </p:spTree>
    <p:extLst>
      <p:ext uri="{BB962C8B-B14F-4D97-AF65-F5344CB8AC3E}">
        <p14:creationId xmlns:p14="http://schemas.microsoft.com/office/powerpoint/2010/main" val="337299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pdk.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0446" y="1857375"/>
            <a:ext cx="2295525" cy="2571750"/>
          </a:xfrm>
          <a:prstGeom prst="rect">
            <a:avLst/>
          </a:prstGeom>
        </p:spPr>
      </p:pic>
      <p:pic>
        <p:nvPicPr>
          <p:cNvPr id="9" name="Picture 8" descr="ov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9108" y="1817594"/>
            <a:ext cx="2238375" cy="2628900"/>
          </a:xfrm>
          <a:prstGeom prst="rect">
            <a:avLst/>
          </a:prstGeom>
        </p:spPr>
      </p:pic>
      <p:pic>
        <p:nvPicPr>
          <p:cNvPr id="3" name="Picture 2" descr="fdi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19" y="1857375"/>
            <a:ext cx="2333625" cy="2571750"/>
          </a:xfrm>
          <a:prstGeom prst="rect">
            <a:avLst/>
          </a:prstGeom>
        </p:spPr>
      </p:pic>
      <p:sp>
        <p:nvSpPr>
          <p:cNvPr id="2" name="Title 1"/>
          <p:cNvSpPr>
            <a:spLocks noGrp="1"/>
          </p:cNvSpPr>
          <p:nvPr>
            <p:ph type="title"/>
          </p:nvPr>
        </p:nvSpPr>
        <p:spPr>
          <a:xfrm>
            <a:off x="323463" y="126509"/>
            <a:ext cx="8438576" cy="857250"/>
          </a:xfrm>
        </p:spPr>
        <p:txBody>
          <a:bodyPr>
            <a:normAutofit/>
          </a:bodyPr>
          <a:lstStyle/>
          <a:p>
            <a:r>
              <a:rPr lang="en-US" dirty="0" smtClean="0"/>
              <a:t>Code Activity</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29</a:t>
            </a:fld>
            <a:endParaRPr lang="en-US">
              <a:solidFill>
                <a:srgbClr val="2B2929">
                  <a:tint val="75000"/>
                </a:srgbClr>
              </a:solidFill>
            </a:endParaRPr>
          </a:p>
        </p:txBody>
      </p:sp>
      <p:sp>
        <p:nvSpPr>
          <p:cNvPr id="25" name="TextBox 24"/>
          <p:cNvSpPr txBox="1"/>
          <p:nvPr/>
        </p:nvSpPr>
        <p:spPr>
          <a:xfrm>
            <a:off x="2091127" y="1839862"/>
            <a:ext cx="529247" cy="300082"/>
          </a:xfrm>
          <a:prstGeom prst="rect">
            <a:avLst/>
          </a:prstGeom>
          <a:noFill/>
        </p:spPr>
        <p:txBody>
          <a:bodyPr wrap="none" rtlCol="0">
            <a:spAutoFit/>
          </a:bodyPr>
          <a:lstStyle/>
          <a:p>
            <a:pPr defTabSz="685800"/>
            <a:r>
              <a:rPr lang="en-US" sz="1350" dirty="0">
                <a:solidFill>
                  <a:srgbClr val="FF0000"/>
                </a:solidFill>
              </a:rPr>
              <a:t>Fd.io</a:t>
            </a:r>
          </a:p>
        </p:txBody>
      </p:sp>
      <p:sp>
        <p:nvSpPr>
          <p:cNvPr id="33" name="Content Placeholder 2"/>
          <p:cNvSpPr>
            <a:spLocks noGrp="1"/>
          </p:cNvSpPr>
          <p:nvPr>
            <p:ph idx="1"/>
          </p:nvPr>
        </p:nvSpPr>
        <p:spPr>
          <a:xfrm>
            <a:off x="477107" y="849728"/>
            <a:ext cx="7886700" cy="795327"/>
          </a:xfrm>
        </p:spPr>
        <p:txBody>
          <a:bodyPr>
            <a:normAutofit/>
          </a:bodyPr>
          <a:lstStyle/>
          <a:p>
            <a:r>
              <a:rPr lang="en-US" dirty="0" smtClean="0"/>
              <a:t>Fd.io has more code activities (commits, contributors) than other dataplane project (data from </a:t>
            </a:r>
            <a:r>
              <a:rPr lang="en-US" dirty="0" err="1" smtClean="0"/>
              <a:t>openhub</a:t>
            </a:r>
            <a:r>
              <a:rPr lang="en-US" dirty="0" smtClean="0"/>
              <a:t>)</a:t>
            </a:r>
          </a:p>
          <a:p>
            <a:endParaRPr lang="en-US" dirty="0"/>
          </a:p>
        </p:txBody>
      </p:sp>
      <p:sp>
        <p:nvSpPr>
          <p:cNvPr id="15" name="TextBox 14"/>
          <p:cNvSpPr txBox="1"/>
          <p:nvPr/>
        </p:nvSpPr>
        <p:spPr>
          <a:xfrm>
            <a:off x="4930767" y="1865975"/>
            <a:ext cx="420371" cy="300082"/>
          </a:xfrm>
          <a:prstGeom prst="rect">
            <a:avLst/>
          </a:prstGeom>
          <a:noFill/>
        </p:spPr>
        <p:txBody>
          <a:bodyPr wrap="none" rtlCol="0">
            <a:spAutoFit/>
          </a:bodyPr>
          <a:lstStyle/>
          <a:p>
            <a:pPr defTabSz="685800"/>
            <a:r>
              <a:rPr lang="en-US" sz="1350" dirty="0" err="1">
                <a:solidFill>
                  <a:srgbClr val="FF0000"/>
                </a:solidFill>
              </a:rPr>
              <a:t>ovs</a:t>
            </a:r>
            <a:endParaRPr lang="en-US" sz="1350" dirty="0">
              <a:solidFill>
                <a:srgbClr val="FF0000"/>
              </a:solidFill>
            </a:endParaRPr>
          </a:p>
        </p:txBody>
      </p:sp>
      <p:sp>
        <p:nvSpPr>
          <p:cNvPr id="20" name="TextBox 19"/>
          <p:cNvSpPr txBox="1"/>
          <p:nvPr/>
        </p:nvSpPr>
        <p:spPr>
          <a:xfrm>
            <a:off x="7735127" y="1865632"/>
            <a:ext cx="537327" cy="300082"/>
          </a:xfrm>
          <a:prstGeom prst="rect">
            <a:avLst/>
          </a:prstGeom>
          <a:noFill/>
        </p:spPr>
        <p:txBody>
          <a:bodyPr wrap="none" rtlCol="0">
            <a:spAutoFit/>
          </a:bodyPr>
          <a:lstStyle/>
          <a:p>
            <a:pPr defTabSz="685800"/>
            <a:r>
              <a:rPr lang="en-US" sz="1350" dirty="0" err="1">
                <a:solidFill>
                  <a:srgbClr val="FF0000"/>
                </a:solidFill>
              </a:rPr>
              <a:t>dpdk</a:t>
            </a:r>
            <a:endParaRPr lang="en-US" sz="1350" dirty="0">
              <a:solidFill>
                <a:srgbClr val="FF0000"/>
              </a:solidFill>
            </a:endParaRPr>
          </a:p>
        </p:txBody>
      </p:sp>
    </p:spTree>
    <p:extLst>
      <p:ext uri="{BB962C8B-B14F-4D97-AF65-F5344CB8AC3E}">
        <p14:creationId xmlns:p14="http://schemas.microsoft.com/office/powerpoint/2010/main" val="4131290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solidFill>
                  <a:srgbClr val="003C71"/>
                </a:solidFill>
              </a:rPr>
              <a:t>DPDK Overview</a:t>
            </a:r>
            <a:endParaRPr lang="en-US" dirty="0">
              <a:solidFill>
                <a:srgbClr val="003C71"/>
              </a:solidFill>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Tree>
    <p:custDataLst>
      <p:tags r:id="rId1"/>
    </p:custDataLst>
    <p:extLst>
      <p:ext uri="{BB962C8B-B14F-4D97-AF65-F5344CB8AC3E}">
        <p14:creationId xmlns:p14="http://schemas.microsoft.com/office/powerpoint/2010/main" val="4231875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3" y="126509"/>
            <a:ext cx="8438576" cy="857250"/>
          </a:xfrm>
        </p:spPr>
        <p:txBody>
          <a:bodyPr>
            <a:normAutofit/>
          </a:bodyPr>
          <a:lstStyle/>
          <a:p>
            <a:r>
              <a:rPr lang="en-US" smtClean="0"/>
              <a:t>Contributor/Committer </a:t>
            </a:r>
            <a:r>
              <a:rPr lang="en-US" dirty="0" smtClean="0"/>
              <a:t>Diversity</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30</a:t>
            </a:fld>
            <a:endParaRPr lang="en-US">
              <a:solidFill>
                <a:srgbClr val="2B2929">
                  <a:tint val="75000"/>
                </a:srgbClr>
              </a:solidFill>
            </a:endParaRPr>
          </a:p>
        </p:txBody>
      </p:sp>
      <p:pic>
        <p:nvPicPr>
          <p:cNvPr id="9" name="Picture 8" descr="fdio_cisc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35" y="744129"/>
            <a:ext cx="2000250" cy="1228725"/>
          </a:xfrm>
          <a:prstGeom prst="rect">
            <a:avLst/>
          </a:prstGeom>
        </p:spPr>
      </p:pic>
      <p:pic>
        <p:nvPicPr>
          <p:cNvPr id="10" name="Picture 9" descr="fdio_inte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135" y="688099"/>
            <a:ext cx="2000250" cy="1228725"/>
          </a:xfrm>
          <a:prstGeom prst="rect">
            <a:avLst/>
          </a:prstGeom>
        </p:spPr>
      </p:pic>
      <p:pic>
        <p:nvPicPr>
          <p:cNvPr id="11" name="Picture 10" descr="fdio_6win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6160" y="1378147"/>
            <a:ext cx="2000250" cy="1228725"/>
          </a:xfrm>
          <a:prstGeom prst="rect">
            <a:avLst/>
          </a:prstGeom>
        </p:spPr>
      </p:pic>
      <p:pic>
        <p:nvPicPr>
          <p:cNvPr id="12" name="Picture 11" descr="fdio_huawei.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47" y="1896457"/>
            <a:ext cx="2000250" cy="1228725"/>
          </a:xfrm>
          <a:prstGeom prst="rect">
            <a:avLst/>
          </a:prstGeom>
        </p:spPr>
      </p:pic>
      <p:pic>
        <p:nvPicPr>
          <p:cNvPr id="13" name="Picture 12" descr="comcast-logo.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01392" y="1910977"/>
            <a:ext cx="2000250" cy="1228725"/>
          </a:xfrm>
          <a:prstGeom prst="rect">
            <a:avLst/>
          </a:prstGeom>
        </p:spPr>
      </p:pic>
      <p:pic>
        <p:nvPicPr>
          <p:cNvPr id="14" name="Picture 13" descr="fdio_redhat.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3750" y="1235310"/>
            <a:ext cx="2000250" cy="1228725"/>
          </a:xfrm>
          <a:prstGeom prst="rect">
            <a:avLst/>
          </a:prstGeom>
        </p:spPr>
      </p:pic>
      <p:pic>
        <p:nvPicPr>
          <p:cNvPr id="16" name="Picture 15" descr="netgate_logo.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8826" y="3600671"/>
            <a:ext cx="2114550" cy="1028700"/>
          </a:xfrm>
          <a:prstGeom prst="rect">
            <a:avLst/>
          </a:prstGeom>
        </p:spPr>
      </p:pic>
      <p:pic>
        <p:nvPicPr>
          <p:cNvPr id="17" name="Picture 16" descr="kalray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09957" y="3763301"/>
            <a:ext cx="2846070" cy="685800"/>
          </a:xfrm>
          <a:prstGeom prst="rect">
            <a:avLst/>
          </a:prstGeom>
        </p:spPr>
      </p:pic>
      <p:pic>
        <p:nvPicPr>
          <p:cNvPr id="18" name="Picture 17" descr="upc.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46562" y="3456967"/>
            <a:ext cx="998528" cy="998528"/>
          </a:xfrm>
          <a:prstGeom prst="rect">
            <a:avLst/>
          </a:prstGeom>
        </p:spPr>
      </p:pic>
      <p:sp>
        <p:nvSpPr>
          <p:cNvPr id="19" name="TextBox 18"/>
          <p:cNvSpPr txBox="1"/>
          <p:nvPr/>
        </p:nvSpPr>
        <p:spPr>
          <a:xfrm>
            <a:off x="3236892" y="4479894"/>
            <a:ext cx="2161169" cy="230832"/>
          </a:xfrm>
          <a:prstGeom prst="rect">
            <a:avLst/>
          </a:prstGeom>
          <a:noFill/>
        </p:spPr>
        <p:txBody>
          <a:bodyPr wrap="none" rtlCol="0">
            <a:spAutoFit/>
          </a:bodyPr>
          <a:lstStyle/>
          <a:p>
            <a:pPr defTabSz="685800"/>
            <a:r>
              <a:rPr lang="en-US" sz="900" dirty="0" err="1">
                <a:solidFill>
                  <a:srgbClr val="2B2929"/>
                </a:solidFill>
              </a:rPr>
              <a:t>Universitat</a:t>
            </a:r>
            <a:r>
              <a:rPr lang="en-US" sz="900" dirty="0">
                <a:solidFill>
                  <a:srgbClr val="2B2929"/>
                </a:solidFill>
              </a:rPr>
              <a:t> </a:t>
            </a:r>
            <a:r>
              <a:rPr lang="en-US" sz="900" dirty="0" err="1">
                <a:solidFill>
                  <a:srgbClr val="2B2929"/>
                </a:solidFill>
              </a:rPr>
              <a:t>Politècnica</a:t>
            </a:r>
            <a:r>
              <a:rPr lang="en-US" sz="900" dirty="0">
                <a:solidFill>
                  <a:srgbClr val="2B2929"/>
                </a:solidFill>
              </a:rPr>
              <a:t> de </a:t>
            </a:r>
            <a:r>
              <a:rPr lang="en-US" sz="900" dirty="0" err="1">
                <a:solidFill>
                  <a:srgbClr val="2B2929"/>
                </a:solidFill>
              </a:rPr>
              <a:t>Catalunya</a:t>
            </a:r>
            <a:r>
              <a:rPr lang="en-US" sz="900" dirty="0">
                <a:solidFill>
                  <a:srgbClr val="2B2929"/>
                </a:solidFill>
              </a:rPr>
              <a:t> (UPC)</a:t>
            </a:r>
          </a:p>
        </p:txBody>
      </p:sp>
      <p:pic>
        <p:nvPicPr>
          <p:cNvPr id="23" name="Picture 22" descr="fdio_ericsson.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82805" y="532817"/>
            <a:ext cx="2000250" cy="1228725"/>
          </a:xfrm>
          <a:prstGeom prst="rect">
            <a:avLst/>
          </a:prstGeom>
        </p:spPr>
      </p:pic>
      <p:pic>
        <p:nvPicPr>
          <p:cNvPr id="20" name="Picture 19" descr="logo_fdio_nxp.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54084" y="2467341"/>
            <a:ext cx="1578929" cy="969913"/>
          </a:xfrm>
          <a:prstGeom prst="rect">
            <a:avLst/>
          </a:prstGeom>
        </p:spPr>
      </p:pic>
      <p:pic>
        <p:nvPicPr>
          <p:cNvPr id="3" name="Picture 2" descr="qosmos (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97774" y="2960594"/>
            <a:ext cx="1943100" cy="342900"/>
          </a:xfrm>
          <a:prstGeom prst="rect">
            <a:avLst/>
          </a:prstGeom>
        </p:spPr>
      </p:pic>
    </p:spTree>
    <p:extLst>
      <p:ext uri="{BB962C8B-B14F-4D97-AF65-F5344CB8AC3E}">
        <p14:creationId xmlns:p14="http://schemas.microsoft.com/office/powerpoint/2010/main" val="362335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63" y="126509"/>
            <a:ext cx="8438576" cy="857250"/>
          </a:xfrm>
        </p:spPr>
        <p:txBody>
          <a:bodyPr>
            <a:normAutofit/>
          </a:bodyPr>
          <a:lstStyle/>
          <a:p>
            <a:r>
              <a:rPr lang="en-US" dirty="0" smtClean="0"/>
              <a:t>VPP 16.06 Release</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31</a:t>
            </a:fld>
            <a:endParaRPr lang="en-US">
              <a:solidFill>
                <a:srgbClr val="2B2929">
                  <a:tint val="75000"/>
                </a:srgbClr>
              </a:solidFill>
            </a:endParaRPr>
          </a:p>
        </p:txBody>
      </p:sp>
      <p:sp>
        <p:nvSpPr>
          <p:cNvPr id="3" name="Content Placeholder 2"/>
          <p:cNvSpPr>
            <a:spLocks noGrp="1"/>
          </p:cNvSpPr>
          <p:nvPr>
            <p:ph idx="1"/>
          </p:nvPr>
        </p:nvSpPr>
        <p:spPr>
          <a:xfrm>
            <a:off x="477107" y="784791"/>
            <a:ext cx="7886700" cy="1287601"/>
          </a:xfrm>
        </p:spPr>
        <p:txBody>
          <a:bodyPr>
            <a:normAutofit/>
          </a:bodyPr>
          <a:lstStyle/>
          <a:p>
            <a:r>
              <a:rPr lang="en-US" dirty="0" smtClean="0">
                <a:hlinkClick r:id="rId2"/>
              </a:rPr>
              <a:t>Released 2016-06-17</a:t>
            </a:r>
            <a:endParaRPr lang="en-US" dirty="0" smtClean="0"/>
          </a:p>
        </p:txBody>
      </p:sp>
      <p:sp>
        <p:nvSpPr>
          <p:cNvPr id="7" name="Content Placeholder 2"/>
          <p:cNvSpPr txBox="1">
            <a:spLocks/>
          </p:cNvSpPr>
          <p:nvPr/>
        </p:nvSpPr>
        <p:spPr>
          <a:xfrm>
            <a:off x="174191" y="1300230"/>
            <a:ext cx="4303621" cy="2469649"/>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2B2929">
                    <a:lumMod val="65000"/>
                    <a:lumOff val="35000"/>
                  </a:srgbClr>
                </a:solidFill>
              </a:rPr>
              <a:t>Enhanced Switching &amp; Routing</a:t>
            </a:r>
          </a:p>
          <a:p>
            <a:pPr lvl="1"/>
            <a:r>
              <a:rPr lang="en-US" sz="1800" dirty="0">
                <a:solidFill>
                  <a:srgbClr val="2B2929">
                    <a:lumMod val="65000"/>
                    <a:lumOff val="35000"/>
                  </a:srgbClr>
                </a:solidFill>
              </a:rPr>
              <a:t>IPv6 Segment Routing multicast support</a:t>
            </a:r>
          </a:p>
          <a:p>
            <a:pPr lvl="1"/>
            <a:r>
              <a:rPr lang="en-US" sz="1800" dirty="0">
                <a:solidFill>
                  <a:srgbClr val="2B2929">
                    <a:lumMod val="65000"/>
                    <a:lumOff val="35000"/>
                  </a:srgbClr>
                </a:solidFill>
              </a:rPr>
              <a:t>LISP </a:t>
            </a:r>
            <a:r>
              <a:rPr lang="en-US" sz="1800" dirty="0" err="1">
                <a:solidFill>
                  <a:srgbClr val="2B2929">
                    <a:lumMod val="65000"/>
                    <a:lumOff val="35000"/>
                  </a:srgbClr>
                </a:solidFill>
              </a:rPr>
              <a:t>xTR</a:t>
            </a:r>
            <a:r>
              <a:rPr lang="en-US" sz="1800" dirty="0">
                <a:solidFill>
                  <a:srgbClr val="2B2929">
                    <a:lumMod val="65000"/>
                    <a:lumOff val="35000"/>
                  </a:srgbClr>
                </a:solidFill>
              </a:rPr>
              <a:t> support</a:t>
            </a:r>
          </a:p>
          <a:p>
            <a:pPr lvl="1"/>
            <a:r>
              <a:rPr lang="en-US" sz="1800" dirty="0">
                <a:solidFill>
                  <a:srgbClr val="2B2929">
                    <a:lumMod val="65000"/>
                    <a:lumOff val="35000"/>
                  </a:srgbClr>
                </a:solidFill>
              </a:rPr>
              <a:t>VXLAN over IPv6 underlay</a:t>
            </a:r>
          </a:p>
          <a:p>
            <a:pPr lvl="1"/>
            <a:r>
              <a:rPr lang="en-US" sz="1800" dirty="0">
                <a:solidFill>
                  <a:srgbClr val="2B2929">
                    <a:lumMod val="65000"/>
                    <a:lumOff val="35000"/>
                  </a:srgbClr>
                </a:solidFill>
              </a:rPr>
              <a:t>per interface whitelists</a:t>
            </a:r>
          </a:p>
          <a:p>
            <a:pPr lvl="1"/>
            <a:r>
              <a:rPr lang="en-US" sz="1800" dirty="0">
                <a:solidFill>
                  <a:srgbClr val="2B2929">
                    <a:lumMod val="65000"/>
                    <a:lumOff val="35000"/>
                  </a:srgbClr>
                </a:solidFill>
              </a:rPr>
              <a:t>shared adjacencies in FIB</a:t>
            </a:r>
          </a:p>
          <a:p>
            <a:pPr lvl="2"/>
            <a:endParaRPr lang="en-US" sz="1500" dirty="0">
              <a:solidFill>
                <a:srgbClr val="2B2929">
                  <a:lumMod val="65000"/>
                  <a:lumOff val="35000"/>
                </a:srgbClr>
              </a:solidFill>
            </a:endParaRPr>
          </a:p>
        </p:txBody>
      </p:sp>
      <p:sp>
        <p:nvSpPr>
          <p:cNvPr id="9" name="Content Placeholder 2"/>
          <p:cNvSpPr txBox="1">
            <a:spLocks/>
          </p:cNvSpPr>
          <p:nvPr/>
        </p:nvSpPr>
        <p:spPr>
          <a:xfrm>
            <a:off x="4146177" y="1299888"/>
            <a:ext cx="4751294" cy="3126436"/>
          </a:xfrm>
          <a:prstGeom prst="rect">
            <a:avLst/>
          </a:prstGeom>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srgbClr val="2B2929">
                    <a:lumMod val="65000"/>
                    <a:lumOff val="35000"/>
                  </a:srgbClr>
                </a:solidFill>
              </a:rPr>
              <a:t>New and improved interface support</a:t>
            </a:r>
          </a:p>
          <a:p>
            <a:pPr lvl="1"/>
            <a:r>
              <a:rPr lang="en-US" sz="1800" dirty="0">
                <a:solidFill>
                  <a:srgbClr val="2B2929">
                    <a:lumMod val="65000"/>
                    <a:lumOff val="35000"/>
                  </a:srgbClr>
                </a:solidFill>
              </a:rPr>
              <a:t>jumbo frame support for </a:t>
            </a:r>
            <a:r>
              <a:rPr lang="en-US" sz="1800" dirty="0" err="1">
                <a:solidFill>
                  <a:srgbClr val="2B2929">
                    <a:lumMod val="65000"/>
                    <a:lumOff val="35000"/>
                  </a:srgbClr>
                </a:solidFill>
              </a:rPr>
              <a:t>vhost</a:t>
            </a:r>
            <a:r>
              <a:rPr lang="en-US" sz="1800" dirty="0">
                <a:solidFill>
                  <a:srgbClr val="2B2929">
                    <a:lumMod val="65000"/>
                    <a:lumOff val="35000"/>
                  </a:srgbClr>
                </a:solidFill>
              </a:rPr>
              <a:t>-user</a:t>
            </a:r>
          </a:p>
          <a:p>
            <a:pPr lvl="1"/>
            <a:r>
              <a:rPr lang="en-US" sz="1800" dirty="0" err="1">
                <a:solidFill>
                  <a:srgbClr val="2B2929">
                    <a:lumMod val="65000"/>
                    <a:lumOff val="35000"/>
                  </a:srgbClr>
                </a:solidFill>
              </a:rPr>
              <a:t>Netmap</a:t>
            </a:r>
            <a:r>
              <a:rPr lang="en-US" sz="1800" dirty="0">
                <a:solidFill>
                  <a:srgbClr val="2B2929">
                    <a:lumMod val="65000"/>
                    <a:lumOff val="35000"/>
                  </a:srgbClr>
                </a:solidFill>
              </a:rPr>
              <a:t> interface support</a:t>
            </a:r>
          </a:p>
          <a:p>
            <a:pPr lvl="1"/>
            <a:r>
              <a:rPr lang="en-US" sz="1800" dirty="0" err="1">
                <a:solidFill>
                  <a:srgbClr val="2B2929">
                    <a:lumMod val="65000"/>
                    <a:lumOff val="35000"/>
                  </a:srgbClr>
                </a:solidFill>
              </a:rPr>
              <a:t>AF_Packet</a:t>
            </a:r>
            <a:r>
              <a:rPr lang="en-US" sz="1800" dirty="0">
                <a:solidFill>
                  <a:srgbClr val="2B2929">
                    <a:lumMod val="65000"/>
                    <a:lumOff val="35000"/>
                  </a:srgbClr>
                </a:solidFill>
              </a:rPr>
              <a:t> interface support</a:t>
            </a:r>
          </a:p>
          <a:p>
            <a:r>
              <a:rPr lang="en-US" sz="2100" dirty="0">
                <a:solidFill>
                  <a:srgbClr val="2B2929">
                    <a:lumMod val="65000"/>
                    <a:lumOff val="35000"/>
                  </a:srgbClr>
                </a:solidFill>
              </a:rPr>
              <a:t>Expanded and improved programmability</a:t>
            </a:r>
          </a:p>
          <a:p>
            <a:pPr lvl="1"/>
            <a:r>
              <a:rPr lang="en-US" sz="1800" dirty="0">
                <a:solidFill>
                  <a:srgbClr val="2B2929">
                    <a:lumMod val="65000"/>
                    <a:lumOff val="35000"/>
                  </a:srgbClr>
                </a:solidFill>
              </a:rPr>
              <a:t>Python API bindings</a:t>
            </a:r>
          </a:p>
          <a:p>
            <a:pPr lvl="1"/>
            <a:r>
              <a:rPr lang="en-US" sz="1800" dirty="0">
                <a:solidFill>
                  <a:srgbClr val="2B2929">
                    <a:lumMod val="65000"/>
                    <a:lumOff val="35000"/>
                  </a:srgbClr>
                </a:solidFill>
              </a:rPr>
              <a:t>Enhanced JVPP Java API bindings</a:t>
            </a:r>
          </a:p>
          <a:p>
            <a:pPr lvl="1"/>
            <a:r>
              <a:rPr lang="en-US" sz="1800" dirty="0">
                <a:solidFill>
                  <a:srgbClr val="2B2929">
                    <a:lumMod val="65000"/>
                    <a:lumOff val="35000"/>
                  </a:srgbClr>
                </a:solidFill>
              </a:rPr>
              <a:t>Enhanced debugging cli</a:t>
            </a:r>
          </a:p>
          <a:p>
            <a:r>
              <a:rPr lang="en-US" sz="2100" dirty="0">
                <a:solidFill>
                  <a:srgbClr val="2B2929">
                    <a:lumMod val="65000"/>
                    <a:lumOff val="35000"/>
                  </a:srgbClr>
                </a:solidFill>
              </a:rPr>
              <a:t>Expanded Hardware and Software Support</a:t>
            </a:r>
          </a:p>
          <a:p>
            <a:pPr lvl="1"/>
            <a:r>
              <a:rPr lang="en-US" sz="1800" dirty="0">
                <a:solidFill>
                  <a:srgbClr val="2B2929">
                    <a:lumMod val="65000"/>
                    <a:lumOff val="35000"/>
                  </a:srgbClr>
                </a:solidFill>
              </a:rPr>
              <a:t>Support for ARM 32 targets</a:t>
            </a:r>
          </a:p>
          <a:p>
            <a:pPr lvl="1"/>
            <a:r>
              <a:rPr lang="en-US" sz="1800" dirty="0">
                <a:solidFill>
                  <a:srgbClr val="2B2929">
                    <a:lumMod val="65000"/>
                    <a:lumOff val="35000"/>
                  </a:srgbClr>
                </a:solidFill>
              </a:rPr>
              <a:t>Support for Raspberry Pi</a:t>
            </a:r>
          </a:p>
          <a:p>
            <a:pPr lvl="1"/>
            <a:r>
              <a:rPr lang="en-US" sz="1800" dirty="0">
                <a:solidFill>
                  <a:srgbClr val="2B2929">
                    <a:lumMod val="65000"/>
                    <a:lumOff val="35000"/>
                  </a:srgbClr>
                </a:solidFill>
              </a:rPr>
              <a:t>Support for DPDK 16.04</a:t>
            </a:r>
          </a:p>
        </p:txBody>
      </p:sp>
    </p:spTree>
    <p:extLst>
      <p:ext uri="{BB962C8B-B14F-4D97-AF65-F5344CB8AC3E}">
        <p14:creationId xmlns:p14="http://schemas.microsoft.com/office/powerpoint/2010/main" val="3139109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136369" y="400210"/>
            <a:ext cx="3657600" cy="1561940"/>
          </a:xfrm>
          <a:prstGeom prst="rect">
            <a:avLst/>
          </a:prstGeom>
          <a:solidFill>
            <a:schemeClr val="bg1">
              <a:lumMod val="95000"/>
            </a:schemeClr>
          </a:solidFill>
          <a:ln w="1270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defTabSz="685800"/>
            <a:endParaRPr lang="en-US" sz="1350" dirty="0">
              <a:solidFill>
                <a:srgbClr val="FFFFFF"/>
              </a:solidFill>
              <a:latin typeface="Arial"/>
              <a:cs typeface="Arial"/>
            </a:endParaRPr>
          </a:p>
        </p:txBody>
      </p:sp>
      <p:sp>
        <p:nvSpPr>
          <p:cNvPr id="3" name="Text Placeholder 2"/>
          <p:cNvSpPr>
            <a:spLocks noGrp="1"/>
          </p:cNvSpPr>
          <p:nvPr>
            <p:ph type="body" sz="quarter" idx="10"/>
          </p:nvPr>
        </p:nvSpPr>
        <p:spPr>
          <a:xfrm>
            <a:off x="194304" y="2691937"/>
            <a:ext cx="4572000" cy="1537163"/>
          </a:xfrm>
          <a:solidFill>
            <a:schemeClr val="bg1">
              <a:lumMod val="95000"/>
              <a:alpha val="50000"/>
            </a:schemeClr>
          </a:solidFill>
          <a:ln w="12700" cmpd="sng">
            <a:solidFill>
              <a:schemeClr val="bg1">
                <a:lumMod val="50000"/>
              </a:schemeClr>
            </a:solidFill>
          </a:ln>
          <a:effectLst/>
        </p:spPr>
        <p:style>
          <a:lnRef idx="1">
            <a:schemeClr val="dk1"/>
          </a:lnRef>
          <a:fillRef idx="2">
            <a:schemeClr val="dk1"/>
          </a:fillRef>
          <a:effectRef idx="1">
            <a:schemeClr val="dk1"/>
          </a:effectRef>
          <a:fontRef idx="minor">
            <a:schemeClr val="dk1"/>
          </a:fontRef>
        </p:style>
        <p:txBody>
          <a:bodyPr/>
          <a:lstStyle/>
          <a:p>
            <a:pPr marL="57134" indent="0" algn="ctr">
              <a:lnSpc>
                <a:spcPct val="80000"/>
              </a:lnSpc>
              <a:buNone/>
            </a:pPr>
            <a:r>
              <a:rPr lang="en-US" sz="1425" b="1" dirty="0">
                <a:latin typeface="Arial"/>
                <a:cs typeface="Arial"/>
              </a:rPr>
              <a:t>VPP technology in a nutshell</a:t>
            </a:r>
          </a:p>
          <a:p>
            <a:pPr>
              <a:buClr>
                <a:srgbClr val="2968AF"/>
              </a:buClr>
            </a:pPr>
            <a:r>
              <a:rPr lang="en-US" sz="1200" dirty="0">
                <a:solidFill>
                  <a:schemeClr val="tx1"/>
                </a:solidFill>
              </a:rPr>
              <a:t>VPP data plane throughput not impacted by large </a:t>
            </a:r>
            <a:r>
              <a:rPr lang="en-US" sz="1200" dirty="0">
                <a:solidFill>
                  <a:schemeClr val="tx1"/>
                </a:solidFill>
              </a:rPr>
              <a:t>FIB </a:t>
            </a:r>
            <a:r>
              <a:rPr lang="en-US" sz="1200" dirty="0">
                <a:solidFill>
                  <a:schemeClr val="tx1"/>
                </a:solidFill>
              </a:rPr>
              <a:t>size</a:t>
            </a:r>
          </a:p>
          <a:p>
            <a:pPr>
              <a:buClr>
                <a:srgbClr val="2968AF"/>
              </a:buClr>
            </a:pPr>
            <a:r>
              <a:rPr lang="en-US" sz="1200" dirty="0">
                <a:solidFill>
                  <a:schemeClr val="tx1"/>
                </a:solidFill>
              </a:rPr>
              <a:t>OVSDPDK data plane throughput heavily impacted by </a:t>
            </a:r>
            <a:r>
              <a:rPr lang="en-US" sz="1200" dirty="0">
                <a:solidFill>
                  <a:schemeClr val="tx1"/>
                </a:solidFill>
              </a:rPr>
              <a:t>FIB </a:t>
            </a:r>
            <a:r>
              <a:rPr lang="en-US" sz="1200" dirty="0">
                <a:solidFill>
                  <a:schemeClr val="tx1"/>
                </a:solidFill>
              </a:rPr>
              <a:t>size</a:t>
            </a:r>
          </a:p>
          <a:p>
            <a:pPr>
              <a:buClr>
                <a:srgbClr val="2968AF"/>
              </a:buClr>
            </a:pPr>
            <a:r>
              <a:rPr lang="en-US" sz="1200" dirty="0">
                <a:solidFill>
                  <a:schemeClr val="tx1"/>
                </a:solidFill>
              </a:rPr>
              <a:t>VPP and OVSDPDK tested on </a:t>
            </a:r>
            <a:r>
              <a:rPr lang="en-US" sz="1200" dirty="0" err="1">
                <a:solidFill>
                  <a:schemeClr val="tx1"/>
                </a:solidFill>
              </a:rPr>
              <a:t>Haswell</a:t>
            </a:r>
            <a:r>
              <a:rPr lang="en-US" sz="1200" dirty="0">
                <a:solidFill>
                  <a:schemeClr val="tx1"/>
                </a:solidFill>
              </a:rPr>
              <a:t> x86 platform with E5-2698v3 2x16C 2.3GHz </a:t>
            </a:r>
            <a:r>
              <a:rPr lang="en-US" sz="900" dirty="0">
                <a:solidFill>
                  <a:schemeClr val="tx1"/>
                </a:solidFill>
              </a:rPr>
              <a:t>(Ubuntu 14.04 trusty)</a:t>
            </a:r>
          </a:p>
        </p:txBody>
      </p:sp>
      <p:graphicFrame>
        <p:nvGraphicFramePr>
          <p:cNvPr id="7" name="Chart 6"/>
          <p:cNvGraphicFramePr>
            <a:graphicFrameLocks/>
          </p:cNvGraphicFramePr>
          <p:nvPr>
            <p:extLst/>
          </p:nvPr>
        </p:nvGraphicFramePr>
        <p:xfrm>
          <a:off x="5410200" y="361950"/>
          <a:ext cx="3352800" cy="17526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5562601" y="209551"/>
            <a:ext cx="2696817" cy="222742"/>
          </a:xfrm>
          <a:prstGeom prst="rect">
            <a:avLst/>
          </a:prstGeom>
        </p:spPr>
        <p:style>
          <a:lnRef idx="1">
            <a:schemeClr val="accent4"/>
          </a:lnRef>
          <a:fillRef idx="2">
            <a:schemeClr val="accent4"/>
          </a:fillRef>
          <a:effectRef idx="1">
            <a:schemeClr val="accent4"/>
          </a:effectRef>
          <a:fontRef idx="minor">
            <a:schemeClr val="dk1"/>
          </a:fontRef>
        </p:style>
        <p:txBody>
          <a:bodyPr wrap="none" lIns="35999" tIns="35999" rIns="35999" bIns="35999" rtlCol="0">
            <a:spAutoFit/>
          </a:bodyPr>
          <a:lstStyle/>
          <a:p>
            <a:pPr defTabSz="685800"/>
            <a:r>
              <a:rPr lang="en-US" sz="975" b="1" dirty="0">
                <a:solidFill>
                  <a:srgbClr val="2B2929"/>
                </a:solidFill>
                <a:latin typeface="Arial"/>
                <a:cs typeface="Arial"/>
              </a:rPr>
              <a:t>NDR rates for 2p10GE, 1 core, L2 NIC-to-NIC</a:t>
            </a:r>
          </a:p>
        </p:txBody>
      </p:sp>
      <p:sp>
        <p:nvSpPr>
          <p:cNvPr id="10" name="TextBox 9"/>
          <p:cNvSpPr txBox="1"/>
          <p:nvPr/>
        </p:nvSpPr>
        <p:spPr>
          <a:xfrm>
            <a:off x="5257800" y="438151"/>
            <a:ext cx="846703" cy="242372"/>
          </a:xfrm>
          <a:prstGeom prst="rect">
            <a:avLst/>
          </a:prstGeom>
          <a:noFill/>
        </p:spPr>
        <p:txBody>
          <a:bodyPr wrap="none" lIns="91438" tIns="45719" rIns="91438" bIns="45719" rtlCol="0">
            <a:spAutoFit/>
          </a:bodyPr>
          <a:lstStyle/>
          <a:p>
            <a:pPr defTabSz="685800"/>
            <a:r>
              <a:rPr lang="en-US" sz="975">
                <a:solidFill>
                  <a:srgbClr val="2B2929">
                    <a:lumMod val="50000"/>
                  </a:srgbClr>
                </a:solidFill>
                <a:latin typeface="Arial"/>
                <a:cs typeface="Arial"/>
              </a:rPr>
              <a:t>[IMIX Gbps]</a:t>
            </a: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52" y="113962"/>
            <a:ext cx="3392612" cy="226357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r="61232"/>
          <a:stretch/>
        </p:blipFill>
        <p:spPr>
          <a:xfrm>
            <a:off x="3324863" y="24504"/>
            <a:ext cx="1059780" cy="498485"/>
          </a:xfrm>
          <a:prstGeom prst="rect">
            <a:avLst/>
          </a:prstGeom>
        </p:spPr>
      </p:pic>
      <p:grpSp>
        <p:nvGrpSpPr>
          <p:cNvPr id="2" name="Group 1"/>
          <p:cNvGrpSpPr/>
          <p:nvPr/>
        </p:nvGrpSpPr>
        <p:grpSpPr>
          <a:xfrm>
            <a:off x="5108714" y="2169301"/>
            <a:ext cx="3882198" cy="2689934"/>
            <a:chOff x="6215464" y="1065329"/>
            <a:chExt cx="6170788" cy="3824108"/>
          </a:xfrm>
        </p:grpSpPr>
        <p:sp>
          <p:nvSpPr>
            <p:cNvPr id="16" name="Rectangle 15"/>
            <p:cNvSpPr/>
            <p:nvPr/>
          </p:nvSpPr>
          <p:spPr>
            <a:xfrm>
              <a:off x="6299199" y="1265850"/>
              <a:ext cx="5882571" cy="3352800"/>
            </a:xfrm>
            <a:prstGeom prst="rect">
              <a:avLst/>
            </a:prstGeom>
            <a:solidFill>
              <a:schemeClr val="bg1">
                <a:lumMod val="95000"/>
              </a:schemeClr>
            </a:solidFill>
            <a:ln w="12700" cmpd="sng">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17"/>
              <a:endParaRPr lang="en-US" sz="1350" dirty="0">
                <a:solidFill>
                  <a:srgbClr val="FFFFFF"/>
                </a:solidFill>
              </a:endParaRPr>
            </a:p>
          </p:txBody>
        </p:sp>
        <p:graphicFrame>
          <p:nvGraphicFramePr>
            <p:cNvPr id="18" name="Chart 17"/>
            <p:cNvGraphicFramePr>
              <a:graphicFrameLocks/>
            </p:cNvGraphicFramePr>
            <p:nvPr>
              <p:extLst/>
            </p:nvPr>
          </p:nvGraphicFramePr>
          <p:xfrm>
            <a:off x="6215464" y="1701737"/>
            <a:ext cx="6170788" cy="31877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7530763" y="1065329"/>
              <a:ext cx="3758546" cy="322130"/>
            </a:xfrm>
            <a:prstGeom prst="rect">
              <a:avLst/>
            </a:prstGeom>
          </p:spPr>
          <p:style>
            <a:lnRef idx="1">
              <a:schemeClr val="accent4"/>
            </a:lnRef>
            <a:fillRef idx="2">
              <a:schemeClr val="accent4"/>
            </a:fillRef>
            <a:effectRef idx="1">
              <a:schemeClr val="accent4"/>
            </a:effectRef>
            <a:fontRef idx="minor">
              <a:schemeClr val="dk1"/>
            </a:fontRef>
          </p:style>
          <p:txBody>
            <a:bodyPr wrap="square" lIns="36000" tIns="36000" rIns="36000" bIns="36000" rtlCol="0">
              <a:spAutoFit/>
            </a:bodyPr>
            <a:lstStyle/>
            <a:p>
              <a:pPr defTabSz="456917"/>
              <a:r>
                <a:rPr lang="en-US" sz="1000" b="1" dirty="0">
                  <a:solidFill>
                    <a:srgbClr val="2B2929"/>
                  </a:solidFill>
                </a:rPr>
                <a:t>NDR rates for 12 port 10GE, 12 cores, IPv4</a:t>
              </a:r>
            </a:p>
          </p:txBody>
        </p:sp>
        <p:sp>
          <p:nvSpPr>
            <p:cNvPr id="20" name="TextBox 19"/>
            <p:cNvSpPr txBox="1"/>
            <p:nvPr/>
          </p:nvSpPr>
          <p:spPr>
            <a:xfrm>
              <a:off x="6386114" y="1483825"/>
              <a:ext cx="1363683" cy="350037"/>
            </a:xfrm>
            <a:prstGeom prst="rect">
              <a:avLst/>
            </a:prstGeom>
            <a:noFill/>
          </p:spPr>
          <p:txBody>
            <a:bodyPr wrap="none" rtlCol="0">
              <a:spAutoFit/>
            </a:bodyPr>
            <a:lstStyle/>
            <a:p>
              <a:pPr defTabSz="456917"/>
              <a:r>
                <a:rPr lang="en-US" sz="1000" dirty="0">
                  <a:solidFill>
                    <a:srgbClr val="676767">
                      <a:lumMod val="50000"/>
                    </a:srgbClr>
                  </a:solidFill>
                  <a:latin typeface="Arial"/>
                </a:rPr>
                <a:t>[IMIX </a:t>
              </a:r>
              <a:r>
                <a:rPr lang="en-US" sz="1000" dirty="0" err="1">
                  <a:solidFill>
                    <a:srgbClr val="676767">
                      <a:lumMod val="50000"/>
                    </a:srgbClr>
                  </a:solidFill>
                  <a:latin typeface="Arial"/>
                </a:rPr>
                <a:t>Gbps</a:t>
              </a:r>
              <a:r>
                <a:rPr lang="en-US" sz="1000" dirty="0">
                  <a:solidFill>
                    <a:srgbClr val="676767">
                      <a:lumMod val="50000"/>
                    </a:srgbClr>
                  </a:solidFill>
                  <a:latin typeface="Arial"/>
                </a:rPr>
                <a:t>]</a:t>
              </a:r>
            </a:p>
          </p:txBody>
        </p:sp>
        <p:sp>
          <p:nvSpPr>
            <p:cNvPr id="21" name="TextBox 20"/>
            <p:cNvSpPr txBox="1"/>
            <p:nvPr/>
          </p:nvSpPr>
          <p:spPr>
            <a:xfrm rot="416731">
              <a:off x="9269607" y="3729046"/>
              <a:ext cx="1536825" cy="262528"/>
            </a:xfrm>
            <a:prstGeom prst="rect">
              <a:avLst/>
            </a:prstGeom>
            <a:solidFill>
              <a:schemeClr val="bg1">
                <a:lumMod val="95000"/>
              </a:schemeClr>
            </a:solidFill>
          </p:spPr>
          <p:txBody>
            <a:bodyPr wrap="square" lIns="0" tIns="0" rIns="0" bIns="0" rtlCol="0">
              <a:spAutoFit/>
            </a:bodyPr>
            <a:lstStyle/>
            <a:p>
              <a:pPr algn="ctr" defTabSz="456917"/>
              <a:r>
                <a:rPr lang="en-US" sz="1200" dirty="0">
                  <a:solidFill>
                    <a:srgbClr val="676767"/>
                  </a:solidFill>
                  <a:latin typeface="Arial"/>
                </a:rPr>
                <a:t>not tested</a:t>
              </a:r>
            </a:p>
          </p:txBody>
        </p:sp>
      </p:grpSp>
    </p:spTree>
    <p:extLst>
      <p:ext uri="{BB962C8B-B14F-4D97-AF65-F5344CB8AC3E}">
        <p14:creationId xmlns:p14="http://schemas.microsoft.com/office/powerpoint/2010/main" val="4018964768"/>
      </p:ext>
    </p:extLst>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27639" y="1064046"/>
            <a:ext cx="8793993" cy="2431630"/>
          </a:xfrm>
          <a:prstGeom prst="rect">
            <a:avLst/>
          </a:prstGeom>
          <a:solidFill>
            <a:schemeClr val="bg1">
              <a:alpha val="1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700" tIns="342900" rIns="342900" bIns="342900" anchor="ctr"/>
          <a:lstStyle/>
          <a:p>
            <a:pPr defTabSz="512081">
              <a:defRPr/>
            </a:pPr>
            <a:endParaRPr lang="en-US" sz="1350" dirty="0">
              <a:solidFill>
                <a:srgbClr val="FFFFFF"/>
              </a:solidFill>
              <a:ea typeface="Apple LiGothic Medium"/>
              <a:cs typeface="Arial"/>
            </a:endParaRPr>
          </a:p>
        </p:txBody>
      </p:sp>
      <p:graphicFrame>
        <p:nvGraphicFramePr>
          <p:cNvPr id="31" name="Chart 30"/>
          <p:cNvGraphicFramePr>
            <a:graphicFrameLocks/>
          </p:cNvGraphicFramePr>
          <p:nvPr>
            <p:extLst/>
          </p:nvPr>
        </p:nvGraphicFramePr>
        <p:xfrm>
          <a:off x="4672507" y="904089"/>
          <a:ext cx="4349126" cy="27154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nvPr>
        </p:nvGraphicFramePr>
        <p:xfrm>
          <a:off x="286325" y="796138"/>
          <a:ext cx="4495800" cy="2823362"/>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2"/>
          <p:cNvSpPr txBox="1">
            <a:spLocks/>
          </p:cNvSpPr>
          <p:nvPr/>
        </p:nvSpPr>
        <p:spPr>
          <a:xfrm>
            <a:off x="152402" y="3686175"/>
            <a:ext cx="4356725" cy="1295400"/>
          </a:xfrm>
          <a:prstGeom prst="rect">
            <a:avLst/>
          </a:prstGeom>
          <a:noFill/>
        </p:spPr>
        <p:txBody>
          <a:bodyPr vert="horz" wrap="square" lIns="0" tIns="0" rIns="0" bIns="0" numCol="1" anchor="t" anchorCtr="0" compatLnSpc="1">
            <a:prstTxWarp prst="textNoShape">
              <a:avLst/>
            </a:prstTxWarp>
          </a:bodyPr>
          <a:lstStyle>
            <a:lvl1pPr marL="168275" indent="-168275" eaLnBrk="0" hangingPunct="0">
              <a:lnSpc>
                <a:spcPct val="95000"/>
              </a:lnSpc>
              <a:spcBef>
                <a:spcPts val="1438"/>
              </a:spcBef>
              <a:buClr>
                <a:schemeClr val="tx1"/>
              </a:buClr>
              <a:buSzPct val="100000"/>
              <a:buFont typeface="Arial" charset="0"/>
              <a:buChar char="•"/>
              <a:defRPr lang="en-US" sz="2000" b="0" i="0" cap="none">
                <a:solidFill>
                  <a:srgbClr val="FFFFFF"/>
                </a:solidFill>
                <a:latin typeface="Arial Narrow"/>
                <a:ea typeface="ＭＳ Ｐゴシック" charset="0"/>
                <a:cs typeface="Arial Narrow"/>
              </a:defRPr>
            </a:lvl1pPr>
            <a:lvl2pPr marL="912813" indent="0" eaLnBrk="0" hangingPunct="0">
              <a:lnSpc>
                <a:spcPct val="95000"/>
              </a:lnSpc>
              <a:spcBef>
                <a:spcPts val="838"/>
              </a:spcBef>
              <a:buClr>
                <a:schemeClr val="tx2"/>
              </a:buClr>
              <a:defRPr lang="en-US">
                <a:solidFill>
                  <a:srgbClr val="546568"/>
                </a:solidFill>
                <a:latin typeface="+mj-lt"/>
                <a:ea typeface="ＭＳ Ｐゴシック" charset="0"/>
              </a:defRPr>
            </a:lvl2pPr>
            <a:lvl3pPr marL="1371600" indent="-1588" defTabSz="914400" eaLnBrk="0" hangingPunct="0">
              <a:lnSpc>
                <a:spcPct val="95000"/>
              </a:lnSpc>
              <a:spcBef>
                <a:spcPts val="838"/>
              </a:spcBef>
              <a:buFont typeface="Arial" charset="0"/>
              <a:defRPr lang="en-US" sz="1600">
                <a:solidFill>
                  <a:srgbClr val="546568"/>
                </a:solidFill>
                <a:latin typeface="+mj-lt"/>
                <a:ea typeface="ＭＳ Ｐゴシック" charset="0"/>
              </a:defRPr>
            </a:lvl3pPr>
            <a:lvl4pPr marL="1830388" indent="0" eaLnBrk="0" hangingPunct="0">
              <a:lnSpc>
                <a:spcPct val="95000"/>
              </a:lnSpc>
              <a:spcBef>
                <a:spcPts val="838"/>
              </a:spcBef>
              <a:buFont typeface="Arial" charset="0"/>
              <a:defRPr lang="en-US" sz="1400">
                <a:solidFill>
                  <a:srgbClr val="546568"/>
                </a:solidFill>
                <a:latin typeface="+mj-lt"/>
                <a:ea typeface="ＭＳ Ｐゴシック" charset="0"/>
              </a:defRPr>
            </a:lvl4pPr>
            <a:lvl5pPr marL="2744788" indent="0" eaLnBrk="0" hangingPunct="0">
              <a:lnSpc>
                <a:spcPct val="95000"/>
              </a:lnSpc>
              <a:spcBef>
                <a:spcPts val="838"/>
              </a:spcBef>
              <a:buFont typeface="Arial" charset="0"/>
              <a:defRPr lang="en-US" sz="1400">
                <a:solidFill>
                  <a:srgbClr val="546568"/>
                </a:solidFill>
                <a:latin typeface="+mj-lt"/>
                <a:ea typeface="ＭＳ Ｐゴシック" charset="0"/>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pPr defTabSz="685800">
              <a:buClr>
                <a:srgbClr val="2B2929"/>
              </a:buClr>
            </a:pPr>
            <a:r>
              <a:rPr sz="1200" dirty="0" err="1">
                <a:solidFill>
                  <a:srgbClr val="2B2929"/>
                </a:solidFill>
              </a:rPr>
              <a:t>FD.io</a:t>
            </a:r>
            <a:r>
              <a:rPr sz="1200" dirty="0">
                <a:solidFill>
                  <a:srgbClr val="2B2929"/>
                </a:solidFill>
              </a:rPr>
              <a:t> VPP data plane throughput not impacted by large size of IPv6 FIB</a:t>
            </a:r>
          </a:p>
          <a:p>
            <a:pPr defTabSz="685800">
              <a:buClr>
                <a:srgbClr val="2B2929"/>
              </a:buClr>
            </a:pPr>
            <a:r>
              <a:rPr sz="1200" dirty="0">
                <a:solidFill>
                  <a:srgbClr val="2B2929"/>
                </a:solidFill>
              </a:rPr>
              <a:t>VPP tested on UCS 4-CPU-socket server with 4 of Intel “Haswell" x86-64 processors </a:t>
            </a:r>
            <a:r>
              <a:rPr lang="fi-FI" sz="1200" dirty="0">
                <a:solidFill>
                  <a:srgbClr val="2B2929"/>
                </a:solidFill>
              </a:rPr>
              <a:t>E7-8890</a:t>
            </a:r>
            <a:r>
              <a:rPr sz="1200" dirty="0">
                <a:solidFill>
                  <a:srgbClr val="2B2929"/>
                </a:solidFill>
              </a:rPr>
              <a:t>v3 18C 2.5GHz</a:t>
            </a:r>
          </a:p>
          <a:p>
            <a:pPr defTabSz="685800">
              <a:buClr>
                <a:srgbClr val="2B2929"/>
              </a:buClr>
            </a:pPr>
            <a:r>
              <a:rPr sz="1200" dirty="0">
                <a:solidFill>
                  <a:srgbClr val="F7323F"/>
                </a:solidFill>
              </a:rPr>
              <a:t>24 Cores used – Another 48 cores can be used for other network services!</a:t>
            </a:r>
          </a:p>
          <a:p>
            <a:pPr defTabSz="685800">
              <a:buClr>
                <a:srgbClr val="2B2929"/>
              </a:buClr>
            </a:pPr>
            <a:endParaRPr sz="1200" dirty="0">
              <a:solidFill>
                <a:srgbClr val="2B2929"/>
              </a:solidFill>
            </a:endParaRPr>
          </a:p>
        </p:txBody>
      </p:sp>
      <p:sp>
        <p:nvSpPr>
          <p:cNvPr id="6" name="TextBox 5"/>
          <p:cNvSpPr txBox="1"/>
          <p:nvPr/>
        </p:nvSpPr>
        <p:spPr>
          <a:xfrm>
            <a:off x="286326" y="1064046"/>
            <a:ext cx="598241" cy="246221"/>
          </a:xfrm>
          <a:prstGeom prst="rect">
            <a:avLst/>
          </a:prstGeom>
          <a:noFill/>
        </p:spPr>
        <p:txBody>
          <a:bodyPr wrap="none" rtlCol="0">
            <a:spAutoFit/>
          </a:bodyPr>
          <a:lstStyle/>
          <a:p>
            <a:pPr defTabSz="456905"/>
            <a:r>
              <a:rPr lang="en-US" sz="1000" b="1" dirty="0">
                <a:solidFill>
                  <a:srgbClr val="FFFFFF"/>
                </a:solidFill>
                <a:latin typeface="Arial"/>
              </a:rPr>
              <a:t>[</a:t>
            </a:r>
            <a:r>
              <a:rPr lang="en-US" sz="1000" b="1" dirty="0" err="1">
                <a:solidFill>
                  <a:srgbClr val="2B2929"/>
                </a:solidFill>
                <a:latin typeface="Arial"/>
              </a:rPr>
              <a:t>Gbps</a:t>
            </a:r>
            <a:r>
              <a:rPr lang="en-US" sz="1000" b="1" dirty="0">
                <a:solidFill>
                  <a:srgbClr val="FFFFFF"/>
                </a:solidFill>
                <a:latin typeface="Arial"/>
              </a:rPr>
              <a:t>]</a:t>
            </a:r>
          </a:p>
        </p:txBody>
      </p:sp>
      <p:sp>
        <p:nvSpPr>
          <p:cNvPr id="16" name="Title 1"/>
          <p:cNvSpPr>
            <a:spLocks noGrp="1"/>
          </p:cNvSpPr>
          <p:nvPr>
            <p:ph type="title"/>
          </p:nvPr>
        </p:nvSpPr>
        <p:spPr>
          <a:xfrm>
            <a:off x="95250" y="128378"/>
            <a:ext cx="8345488" cy="623248"/>
          </a:xfrm>
        </p:spPr>
        <p:txBody>
          <a:bodyPr vert="horz" wrap="square" lIns="0" tIns="0" rIns="0" bIns="0" numCol="1" rtlCol="0" anchor="ctr" anchorCtr="0" compatLnSpc="1">
            <a:prstTxWarp prst="textNoShape">
              <a:avLst/>
            </a:prstTxWarp>
            <a:spAutoFit/>
          </a:bodyPr>
          <a:lstStyle/>
          <a:p>
            <a:pPr>
              <a:defRPr/>
            </a:pPr>
            <a:r>
              <a:rPr lang="en-US" sz="3000" cap="all" dirty="0" err="1">
                <a:solidFill>
                  <a:srgbClr val="FF0000"/>
                </a:solidFill>
                <a:latin typeface="Arial Narrow"/>
                <a:cs typeface="Arial Narrow"/>
              </a:rPr>
              <a:t>vNet</a:t>
            </a:r>
            <a:r>
              <a:rPr lang="en-US" sz="3000" cap="all" dirty="0">
                <a:solidFill>
                  <a:srgbClr val="FF0000"/>
                </a:solidFill>
                <a:latin typeface="Arial Narrow"/>
                <a:cs typeface="Arial Narrow"/>
              </a:rPr>
              <a:t>-SLA benchmarking at scale: IPv6</a:t>
            </a:r>
            <a:r>
              <a:rPr lang="en-US" sz="3000" cap="all" dirty="0">
                <a:solidFill>
                  <a:srgbClr val="25C6DD"/>
                </a:solidFill>
                <a:latin typeface="Arial Narrow"/>
                <a:cs typeface="Arial Narrow"/>
              </a:rPr>
              <a:t/>
            </a:r>
            <a:br>
              <a:rPr lang="en-US" sz="3000" cap="all" dirty="0">
                <a:solidFill>
                  <a:srgbClr val="25C6DD"/>
                </a:solidFill>
                <a:latin typeface="Arial Narrow"/>
                <a:cs typeface="Arial Narrow"/>
              </a:rPr>
            </a:br>
            <a:r>
              <a:rPr lang="en-US" sz="1500" dirty="0">
                <a:solidFill>
                  <a:srgbClr val="939598"/>
                </a:solidFill>
                <a:latin typeface="Arial" charset="0"/>
                <a:ea typeface="ＭＳ Ｐゴシック" charset="-128"/>
                <a:cs typeface="+mn-cs"/>
              </a:rPr>
              <a:t>VPP-based vSwitch</a:t>
            </a:r>
          </a:p>
        </p:txBody>
      </p:sp>
      <p:sp>
        <p:nvSpPr>
          <p:cNvPr id="17" name="Rounded Rectangle 16"/>
          <p:cNvSpPr/>
          <p:nvPr/>
        </p:nvSpPr>
        <p:spPr bwMode="auto">
          <a:xfrm>
            <a:off x="7836186" y="157912"/>
            <a:ext cx="1212565" cy="400050"/>
          </a:xfrm>
          <a:prstGeom prst="roundRect">
            <a:avLst/>
          </a:prstGeom>
          <a:noFill/>
          <a:ln>
            <a:solidFill>
              <a:schemeClr val="bg1">
                <a:lumMod val="50000"/>
              </a:schemeClr>
            </a:solidFill>
          </a:ln>
          <a:effectLst>
            <a:outerShdw blurRad="76200" dist="50800" dir="5400000" algn="ctr" rotWithShape="0">
              <a:srgbClr val="000000">
                <a:alpha val="27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685800"/>
            <a:r>
              <a:rPr lang="en-US" sz="1050" b="1" dirty="0" err="1">
                <a:solidFill>
                  <a:srgbClr val="2B2929"/>
                </a:solidFill>
              </a:rPr>
              <a:t>Phy</a:t>
            </a:r>
            <a:r>
              <a:rPr lang="en-US" sz="1050" b="1" dirty="0">
                <a:solidFill>
                  <a:srgbClr val="2B2929"/>
                </a:solidFill>
              </a:rPr>
              <a:t>-VS-</a:t>
            </a:r>
            <a:r>
              <a:rPr lang="en-US" sz="1050" b="1" dirty="0" err="1">
                <a:solidFill>
                  <a:srgbClr val="2B2929"/>
                </a:solidFill>
              </a:rPr>
              <a:t>Phy</a:t>
            </a:r>
            <a:endParaRPr lang="en-US" sz="1050" b="1" dirty="0">
              <a:solidFill>
                <a:srgbClr val="2B2929"/>
              </a:solidFill>
            </a:endParaRPr>
          </a:p>
        </p:txBody>
      </p:sp>
      <p:sp>
        <p:nvSpPr>
          <p:cNvPr id="4" name="TextBox 3"/>
          <p:cNvSpPr txBox="1"/>
          <p:nvPr/>
        </p:nvSpPr>
        <p:spPr>
          <a:xfrm>
            <a:off x="432999" y="749973"/>
            <a:ext cx="3251458" cy="22659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lIns="36000" tIns="36000" rIns="36000" bIns="36000" rtlCol="0">
            <a:spAutoFit/>
          </a:bodyPr>
          <a:lstStyle>
            <a:defPPr>
              <a:defRPr lang="en-US"/>
            </a:defPPr>
            <a:lvl1pPr defTabSz="609223" eaLnBrk="1" fontAlgn="auto" hangingPunct="1">
              <a:spcBef>
                <a:spcPts val="0"/>
              </a:spcBef>
              <a:spcAft>
                <a:spcPts val="0"/>
              </a:spcAft>
              <a:defRPr sz="1333">
                <a:solidFill>
                  <a:schemeClr val="tx1"/>
                </a:solidFill>
              </a:defRPr>
            </a:lvl1pPr>
          </a:lstStyle>
          <a:p>
            <a:r>
              <a:rPr lang="en-US" sz="1000" dirty="0">
                <a:solidFill>
                  <a:srgbClr val="2B2929"/>
                </a:solidFill>
              </a:rPr>
              <a:t>Zero-packet-loss Throughput for 12 port 40GE, 24 cores, IPv6</a:t>
            </a:r>
            <a:endParaRPr lang="en-US" sz="1000" dirty="0">
              <a:solidFill>
                <a:srgbClr val="FF0000"/>
              </a:solidFill>
            </a:endParaRPr>
          </a:p>
        </p:txBody>
      </p:sp>
      <p:sp>
        <p:nvSpPr>
          <p:cNvPr id="27" name="TextBox 26"/>
          <p:cNvSpPr txBox="1"/>
          <p:nvPr/>
        </p:nvSpPr>
        <p:spPr>
          <a:xfrm>
            <a:off x="4672507" y="1064046"/>
            <a:ext cx="606256" cy="246221"/>
          </a:xfrm>
          <a:prstGeom prst="rect">
            <a:avLst/>
          </a:prstGeom>
          <a:noFill/>
        </p:spPr>
        <p:txBody>
          <a:bodyPr wrap="none" rtlCol="0">
            <a:spAutoFit/>
          </a:bodyPr>
          <a:lstStyle/>
          <a:p>
            <a:pPr defTabSz="456905"/>
            <a:r>
              <a:rPr lang="en-US" sz="1000" b="1" dirty="0">
                <a:solidFill>
                  <a:srgbClr val="2B2929"/>
                </a:solidFill>
                <a:latin typeface="Arial"/>
              </a:rPr>
              <a:t>[</a:t>
            </a:r>
            <a:r>
              <a:rPr lang="en-US" sz="1000" b="1" dirty="0" err="1">
                <a:solidFill>
                  <a:srgbClr val="2B2929"/>
                </a:solidFill>
                <a:latin typeface="Arial"/>
              </a:rPr>
              <a:t>Mpps</a:t>
            </a:r>
            <a:r>
              <a:rPr lang="en-US" sz="1000" b="1" dirty="0">
                <a:solidFill>
                  <a:srgbClr val="2B2929"/>
                </a:solidFill>
                <a:latin typeface="Arial"/>
              </a:rPr>
              <a:t>]</a:t>
            </a:r>
          </a:p>
        </p:txBody>
      </p:sp>
      <p:sp>
        <p:nvSpPr>
          <p:cNvPr id="18" name="TextBox 17"/>
          <p:cNvSpPr txBox="1"/>
          <p:nvPr/>
        </p:nvSpPr>
        <p:spPr>
          <a:xfrm>
            <a:off x="4739200" y="3682366"/>
            <a:ext cx="2120588" cy="1356360"/>
          </a:xfrm>
          <a:prstGeom prst="rect">
            <a:avLst/>
          </a:prstGeom>
          <a:noFill/>
        </p:spPr>
        <p:txBody>
          <a:bodyPr vert="horz" wrap="square" lIns="0" tIns="0" rIns="0" bIns="0" numCol="1" anchor="t" anchorCtr="0" compatLnSpc="1">
            <a:prstTxWarp prst="textNoShape">
              <a:avLst/>
            </a:prstTxWarp>
          </a:bodyPr>
          <a:lstStyle>
            <a:defPPr>
              <a:defRPr lang="en-US"/>
            </a:defPPr>
            <a:lvl1pPr marL="168275" indent="-168275" eaLnBrk="0" hangingPunct="0">
              <a:lnSpc>
                <a:spcPct val="95000"/>
              </a:lnSpc>
              <a:spcBef>
                <a:spcPts val="1438"/>
              </a:spcBef>
              <a:buClr>
                <a:schemeClr val="tx1"/>
              </a:buClr>
              <a:buSzPct val="100000"/>
              <a:buFont typeface="Arial" charset="0"/>
              <a:buChar char="•"/>
              <a:defRPr sz="1600" b="0" i="0" cap="none">
                <a:solidFill>
                  <a:srgbClr val="FFFFFF"/>
                </a:solidFill>
                <a:latin typeface="Arial Narrow"/>
                <a:ea typeface="ＭＳ Ｐゴシック" charset="0"/>
                <a:cs typeface="Arial Narrow"/>
              </a:defRPr>
            </a:lvl1pPr>
            <a:lvl2pPr marL="912813" indent="0" eaLnBrk="0" hangingPunct="0">
              <a:lnSpc>
                <a:spcPct val="95000"/>
              </a:lnSpc>
              <a:spcBef>
                <a:spcPts val="838"/>
              </a:spcBef>
              <a:buClr>
                <a:schemeClr val="tx2"/>
              </a:buClr>
              <a:defRPr>
                <a:solidFill>
                  <a:srgbClr val="546568"/>
                </a:solidFill>
                <a:latin typeface="+mj-lt"/>
                <a:ea typeface="ＭＳ Ｐゴシック" charset="0"/>
              </a:defRPr>
            </a:lvl2pPr>
            <a:lvl3pPr marL="1371600" indent="-1588" defTabSz="914400" eaLnBrk="0" hangingPunct="0">
              <a:lnSpc>
                <a:spcPct val="95000"/>
              </a:lnSpc>
              <a:spcBef>
                <a:spcPts val="838"/>
              </a:spcBef>
              <a:buFont typeface="Arial" charset="0"/>
              <a:defRPr sz="1600">
                <a:solidFill>
                  <a:srgbClr val="546568"/>
                </a:solidFill>
                <a:latin typeface="+mj-lt"/>
                <a:ea typeface="ＭＳ Ｐゴシック" charset="0"/>
              </a:defRPr>
            </a:lvl3pPr>
            <a:lvl4pPr marL="1830388" indent="0" eaLnBrk="0" hangingPunct="0">
              <a:lnSpc>
                <a:spcPct val="95000"/>
              </a:lnSpc>
              <a:spcBef>
                <a:spcPts val="838"/>
              </a:spcBef>
              <a:buFont typeface="Arial" charset="0"/>
              <a:defRPr sz="1400">
                <a:solidFill>
                  <a:srgbClr val="546568"/>
                </a:solidFill>
                <a:latin typeface="+mj-lt"/>
                <a:ea typeface="ＭＳ Ｐゴシック" charset="0"/>
              </a:defRPr>
            </a:lvl4pPr>
            <a:lvl5pPr marL="2744788" indent="0" eaLnBrk="0" hangingPunct="0">
              <a:lnSpc>
                <a:spcPct val="95000"/>
              </a:lnSpc>
              <a:spcBef>
                <a:spcPts val="838"/>
              </a:spcBef>
              <a:buFont typeface="Arial" charset="0"/>
              <a:defRPr sz="1400">
                <a:solidFill>
                  <a:srgbClr val="546568"/>
                </a:solidFill>
                <a:latin typeface="+mj-lt"/>
                <a:ea typeface="ＭＳ Ｐゴシック"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defTabSz="685800">
              <a:buClr>
                <a:srgbClr val="2B2929"/>
              </a:buClr>
              <a:buNone/>
            </a:pPr>
            <a:r>
              <a:rPr lang="en-US" sz="1200" dirty="0">
                <a:solidFill>
                  <a:srgbClr val="2B2929"/>
                </a:solidFill>
              </a:rPr>
              <a:t>VPP </a:t>
            </a:r>
            <a:r>
              <a:rPr lang="en-US" sz="1200" dirty="0" err="1">
                <a:solidFill>
                  <a:srgbClr val="2B2929"/>
                </a:solidFill>
              </a:rPr>
              <a:t>vSwitch</a:t>
            </a:r>
            <a:r>
              <a:rPr lang="en-US" sz="1200" dirty="0">
                <a:solidFill>
                  <a:srgbClr val="2B2929"/>
                </a:solidFill>
              </a:rPr>
              <a:t> IPv4 routed forwarding FIB with 2 </a:t>
            </a:r>
            <a:r>
              <a:rPr lang="en-US" sz="1200" dirty="0" err="1">
                <a:solidFill>
                  <a:srgbClr val="2B2929"/>
                </a:solidFill>
              </a:rPr>
              <a:t>milion</a:t>
            </a:r>
            <a:r>
              <a:rPr lang="en-US" sz="1200" dirty="0">
                <a:solidFill>
                  <a:srgbClr val="2B2929"/>
                </a:solidFill>
              </a:rPr>
              <a:t>  IPv6 entries 12x40GE (480GE) 64B frames</a:t>
            </a:r>
          </a:p>
          <a:p>
            <a:pPr marL="0" indent="0" algn="ctr" defTabSz="685800">
              <a:buClr>
                <a:srgbClr val="2B2929"/>
              </a:buClr>
              <a:buNone/>
            </a:pPr>
            <a:r>
              <a:rPr lang="en-US" sz="1200" b="1" dirty="0">
                <a:solidFill>
                  <a:srgbClr val="FF6600"/>
                </a:solidFill>
              </a:rPr>
              <a:t>200Mpps zero frame loss</a:t>
            </a:r>
          </a:p>
          <a:p>
            <a:pPr marL="0" indent="0" algn="ctr" defTabSz="685800">
              <a:buClr>
                <a:srgbClr val="2B2929"/>
              </a:buClr>
              <a:buNone/>
            </a:pPr>
            <a:r>
              <a:rPr lang="en-US" sz="1200" dirty="0">
                <a:solidFill>
                  <a:srgbClr val="C3DB64"/>
                </a:solidFill>
              </a:rPr>
              <a:t>NIC and </a:t>
            </a:r>
            <a:r>
              <a:rPr lang="en-US" sz="1200" dirty="0" err="1">
                <a:solidFill>
                  <a:srgbClr val="C3DB64"/>
                </a:solidFill>
              </a:rPr>
              <a:t>PCIe</a:t>
            </a:r>
            <a:r>
              <a:rPr lang="en-US" sz="1200" dirty="0">
                <a:solidFill>
                  <a:srgbClr val="C3DB64"/>
                </a:solidFill>
              </a:rPr>
              <a:t> is the limit not VPP</a:t>
            </a:r>
          </a:p>
        </p:txBody>
      </p:sp>
      <p:sp>
        <p:nvSpPr>
          <p:cNvPr id="19" name="TextBox 18"/>
          <p:cNvSpPr txBox="1"/>
          <p:nvPr/>
        </p:nvSpPr>
        <p:spPr>
          <a:xfrm>
            <a:off x="6958795" y="3667127"/>
            <a:ext cx="2163956" cy="1371599"/>
          </a:xfrm>
          <a:prstGeom prst="rect">
            <a:avLst/>
          </a:prstGeom>
          <a:noFill/>
        </p:spPr>
        <p:txBody>
          <a:bodyPr vert="horz" wrap="square" lIns="0" tIns="0" rIns="0" bIns="0" numCol="1" anchor="t" anchorCtr="0" compatLnSpc="1">
            <a:prstTxWarp prst="textNoShape">
              <a:avLst/>
            </a:prstTxWarp>
          </a:bodyPr>
          <a:lstStyle>
            <a:defPPr>
              <a:defRPr lang="en-US"/>
            </a:defPPr>
            <a:lvl1pPr marL="0" indent="0" algn="ctr" eaLnBrk="0" hangingPunct="0">
              <a:lnSpc>
                <a:spcPct val="95000"/>
              </a:lnSpc>
              <a:spcBef>
                <a:spcPts val="1438"/>
              </a:spcBef>
              <a:buClr>
                <a:schemeClr val="tx1"/>
              </a:buClr>
              <a:buSzPct val="100000"/>
              <a:buFont typeface="Arial" charset="0"/>
              <a:buNone/>
              <a:defRPr sz="1600" b="0" i="0" cap="none">
                <a:solidFill>
                  <a:srgbClr val="FFFFFF"/>
                </a:solidFill>
                <a:latin typeface="Arial Narrow"/>
                <a:ea typeface="ＭＳ Ｐゴシック" charset="0"/>
                <a:cs typeface="Arial Narrow"/>
              </a:defRPr>
            </a:lvl1pPr>
            <a:lvl2pPr marL="912813" indent="0" eaLnBrk="0" hangingPunct="0">
              <a:lnSpc>
                <a:spcPct val="95000"/>
              </a:lnSpc>
              <a:spcBef>
                <a:spcPts val="838"/>
              </a:spcBef>
              <a:buClr>
                <a:schemeClr val="tx2"/>
              </a:buClr>
              <a:defRPr>
                <a:solidFill>
                  <a:srgbClr val="546568"/>
                </a:solidFill>
                <a:latin typeface="+mj-lt"/>
                <a:ea typeface="ＭＳ Ｐゴシック" charset="0"/>
              </a:defRPr>
            </a:lvl2pPr>
            <a:lvl3pPr marL="1371600" indent="-1588" defTabSz="914400" eaLnBrk="0" hangingPunct="0">
              <a:lnSpc>
                <a:spcPct val="95000"/>
              </a:lnSpc>
              <a:spcBef>
                <a:spcPts val="838"/>
              </a:spcBef>
              <a:buFont typeface="Arial" charset="0"/>
              <a:defRPr sz="1600">
                <a:solidFill>
                  <a:srgbClr val="546568"/>
                </a:solidFill>
                <a:latin typeface="+mj-lt"/>
                <a:ea typeface="ＭＳ Ｐゴシック" charset="0"/>
              </a:defRPr>
            </a:lvl3pPr>
            <a:lvl4pPr marL="1830388" indent="0" eaLnBrk="0" hangingPunct="0">
              <a:lnSpc>
                <a:spcPct val="95000"/>
              </a:lnSpc>
              <a:spcBef>
                <a:spcPts val="838"/>
              </a:spcBef>
              <a:buFont typeface="Arial" charset="0"/>
              <a:defRPr sz="1400">
                <a:solidFill>
                  <a:srgbClr val="546568"/>
                </a:solidFill>
                <a:latin typeface="+mj-lt"/>
                <a:ea typeface="ＭＳ Ｐゴシック" charset="0"/>
              </a:defRPr>
            </a:lvl4pPr>
            <a:lvl5pPr marL="2744788" indent="0" eaLnBrk="0" hangingPunct="0">
              <a:lnSpc>
                <a:spcPct val="95000"/>
              </a:lnSpc>
              <a:spcBef>
                <a:spcPts val="838"/>
              </a:spcBef>
              <a:buFont typeface="Arial" charset="0"/>
              <a:defRPr sz="1400">
                <a:solidFill>
                  <a:srgbClr val="546568"/>
                </a:solidFill>
                <a:latin typeface="+mj-lt"/>
                <a:ea typeface="ＭＳ Ｐゴシック"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685800">
              <a:buClr>
                <a:srgbClr val="2B2929"/>
              </a:buClr>
            </a:pPr>
            <a:r>
              <a:rPr lang="en-US" sz="1200" dirty="0">
                <a:solidFill>
                  <a:srgbClr val="2B2929"/>
                </a:solidFill>
              </a:rPr>
              <a:t>VPP </a:t>
            </a:r>
            <a:r>
              <a:rPr lang="en-US" sz="1200" dirty="0" err="1">
                <a:solidFill>
                  <a:srgbClr val="2B2929"/>
                </a:solidFill>
              </a:rPr>
              <a:t>vSwitch</a:t>
            </a:r>
            <a:r>
              <a:rPr lang="en-US" sz="1200" dirty="0">
                <a:solidFill>
                  <a:srgbClr val="2B2929"/>
                </a:solidFill>
              </a:rPr>
              <a:t> IPv4 routed forwarding FIB with 2 </a:t>
            </a:r>
            <a:r>
              <a:rPr lang="en-US" sz="1200" dirty="0" err="1">
                <a:solidFill>
                  <a:srgbClr val="2B2929"/>
                </a:solidFill>
              </a:rPr>
              <a:t>milion</a:t>
            </a:r>
            <a:r>
              <a:rPr lang="en-US" sz="1200" dirty="0">
                <a:solidFill>
                  <a:srgbClr val="2B2929"/>
                </a:solidFill>
              </a:rPr>
              <a:t>  IPv6 entries</a:t>
            </a:r>
          </a:p>
          <a:p>
            <a:pPr defTabSz="685800">
              <a:buClr>
                <a:srgbClr val="2B2929"/>
              </a:buClr>
            </a:pPr>
            <a:r>
              <a:rPr lang="en-US" sz="1200" b="1" dirty="0">
                <a:solidFill>
                  <a:srgbClr val="2B2929"/>
                </a:solidFill>
              </a:rPr>
              <a:t>12x40GE (480GE) IMIX frames</a:t>
            </a:r>
          </a:p>
          <a:p>
            <a:pPr defTabSz="685800">
              <a:buClr>
                <a:srgbClr val="2B2929"/>
              </a:buClr>
            </a:pPr>
            <a:r>
              <a:rPr lang="en-US" sz="1200" b="1" dirty="0">
                <a:solidFill>
                  <a:srgbClr val="FF6600"/>
                </a:solidFill>
              </a:rPr>
              <a:t>480Gbps zero frame loss</a:t>
            </a:r>
          </a:p>
          <a:p>
            <a:pPr defTabSz="685800">
              <a:buClr>
                <a:srgbClr val="2B2929"/>
              </a:buClr>
            </a:pPr>
            <a:r>
              <a:rPr lang="en-US" sz="1200" dirty="0">
                <a:solidFill>
                  <a:srgbClr val="C3DB64"/>
                </a:solidFill>
              </a:rPr>
              <a:t>“Sky” is the limit not VPP</a:t>
            </a:r>
          </a:p>
        </p:txBody>
      </p:sp>
      <p:sp>
        <p:nvSpPr>
          <p:cNvPr id="30" name="TextBox 29"/>
          <p:cNvSpPr txBox="1"/>
          <p:nvPr/>
        </p:nvSpPr>
        <p:spPr>
          <a:xfrm>
            <a:off x="5111728" y="741926"/>
            <a:ext cx="3251458" cy="22659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lIns="36000" tIns="36000" rIns="36000" bIns="36000" rtlCol="0">
            <a:spAutoFit/>
          </a:bodyPr>
          <a:lstStyle>
            <a:defPPr>
              <a:defRPr lang="en-US"/>
            </a:defPPr>
            <a:lvl1pPr defTabSz="609223" eaLnBrk="1" fontAlgn="auto" hangingPunct="1">
              <a:spcBef>
                <a:spcPts val="0"/>
              </a:spcBef>
              <a:spcAft>
                <a:spcPts val="0"/>
              </a:spcAft>
              <a:defRPr sz="1333">
                <a:solidFill>
                  <a:schemeClr val="tx1"/>
                </a:solidFill>
              </a:defRPr>
            </a:lvl1pPr>
          </a:lstStyle>
          <a:p>
            <a:r>
              <a:rPr lang="en-US" sz="1000" dirty="0">
                <a:solidFill>
                  <a:srgbClr val="2B2929"/>
                </a:solidFill>
              </a:rPr>
              <a:t>Zero-packet-loss Throughput for 12 port 40GE, 24 cores, IPv6</a:t>
            </a:r>
            <a:endParaRPr lang="en-US" sz="1000" dirty="0">
              <a:solidFill>
                <a:srgbClr val="FF0000"/>
              </a:solidFill>
            </a:endParaRPr>
          </a:p>
        </p:txBody>
      </p:sp>
    </p:spTree>
    <p:extLst>
      <p:ext uri="{BB962C8B-B14F-4D97-AF65-F5344CB8AC3E}">
        <p14:creationId xmlns:p14="http://schemas.microsoft.com/office/powerpoint/2010/main" val="2790715243"/>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28772" y="846239"/>
            <a:ext cx="8791703" cy="2431630"/>
          </a:xfrm>
          <a:prstGeom prst="rect">
            <a:avLst/>
          </a:prstGeom>
          <a:solidFill>
            <a:schemeClr val="bg1">
              <a:alpha val="1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675" tIns="342892" rIns="342892" bIns="342892" anchor="ctr"/>
          <a:lstStyle/>
          <a:p>
            <a:pPr defTabSz="512069" fontAlgn="base">
              <a:spcBef>
                <a:spcPct val="0"/>
              </a:spcBef>
              <a:spcAft>
                <a:spcPct val="0"/>
              </a:spcAft>
              <a:defRPr/>
            </a:pPr>
            <a:endParaRPr lang="en-US" sz="1350" dirty="0">
              <a:solidFill>
                <a:srgbClr val="FFFFFF"/>
              </a:solidFill>
              <a:ea typeface="Apple LiGothic Medium"/>
              <a:cs typeface="Arial"/>
            </a:endParaRPr>
          </a:p>
        </p:txBody>
      </p:sp>
      <p:sp>
        <p:nvSpPr>
          <p:cNvPr id="23" name="Rectangle 22"/>
          <p:cNvSpPr/>
          <p:nvPr/>
        </p:nvSpPr>
        <p:spPr>
          <a:xfrm>
            <a:off x="228601" y="3583158"/>
            <a:ext cx="4454731" cy="1426992"/>
          </a:xfrm>
          <a:prstGeom prst="rect">
            <a:avLst/>
          </a:prstGeom>
          <a:solidFill>
            <a:schemeClr val="bg1">
              <a:alpha val="1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675" tIns="342892" rIns="342892" bIns="342892" anchor="ctr"/>
          <a:lstStyle/>
          <a:p>
            <a:pPr defTabSz="512069" fontAlgn="base">
              <a:spcBef>
                <a:spcPct val="0"/>
              </a:spcBef>
              <a:spcAft>
                <a:spcPct val="0"/>
              </a:spcAft>
              <a:defRPr/>
            </a:pPr>
            <a:endParaRPr lang="en-US" sz="1350" dirty="0">
              <a:solidFill>
                <a:srgbClr val="FFFFFF"/>
              </a:solidFill>
              <a:ea typeface="Apple LiGothic Medium"/>
              <a:cs typeface="Arial"/>
            </a:endParaRPr>
          </a:p>
        </p:txBody>
      </p:sp>
      <p:sp>
        <p:nvSpPr>
          <p:cNvPr id="20" name="Rectangle 19"/>
          <p:cNvSpPr/>
          <p:nvPr/>
        </p:nvSpPr>
        <p:spPr>
          <a:xfrm>
            <a:off x="4759531" y="4095750"/>
            <a:ext cx="2098470" cy="884338"/>
          </a:xfrm>
          <a:prstGeom prst="rect">
            <a:avLst/>
          </a:prstGeom>
          <a:solidFill>
            <a:schemeClr val="bg1">
              <a:alpha val="1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675" tIns="342892" rIns="342892" bIns="342892" anchor="ctr"/>
          <a:lstStyle/>
          <a:p>
            <a:pPr defTabSz="512069" fontAlgn="base">
              <a:spcBef>
                <a:spcPct val="0"/>
              </a:spcBef>
              <a:spcAft>
                <a:spcPct val="0"/>
              </a:spcAft>
              <a:defRPr/>
            </a:pPr>
            <a:endParaRPr lang="en-US" sz="1350" dirty="0">
              <a:solidFill>
                <a:srgbClr val="FFFFFF"/>
              </a:solidFill>
              <a:ea typeface="Apple LiGothic Medium"/>
              <a:cs typeface="Arial"/>
            </a:endParaRPr>
          </a:p>
        </p:txBody>
      </p:sp>
      <p:sp>
        <p:nvSpPr>
          <p:cNvPr id="21" name="Rectangle 20"/>
          <p:cNvSpPr/>
          <p:nvPr/>
        </p:nvSpPr>
        <p:spPr>
          <a:xfrm>
            <a:off x="6934200" y="4095750"/>
            <a:ext cx="2098470" cy="884338"/>
          </a:xfrm>
          <a:prstGeom prst="rect">
            <a:avLst/>
          </a:prstGeom>
          <a:solidFill>
            <a:schemeClr val="bg1">
              <a:alpha val="1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675" tIns="342892" rIns="342892" bIns="342892" anchor="ctr"/>
          <a:lstStyle/>
          <a:p>
            <a:pPr defTabSz="512069" fontAlgn="base">
              <a:spcBef>
                <a:spcPct val="0"/>
              </a:spcBef>
              <a:spcAft>
                <a:spcPct val="0"/>
              </a:spcAft>
              <a:defRPr/>
            </a:pPr>
            <a:endParaRPr lang="en-US" sz="1350" dirty="0">
              <a:solidFill>
                <a:srgbClr val="FFFFFF"/>
              </a:solidFill>
              <a:ea typeface="Apple LiGothic Medium"/>
              <a:cs typeface="Arial"/>
            </a:endParaRPr>
          </a:p>
        </p:txBody>
      </p:sp>
      <p:sp>
        <p:nvSpPr>
          <p:cNvPr id="22" name="Rectangle 21"/>
          <p:cNvSpPr/>
          <p:nvPr/>
        </p:nvSpPr>
        <p:spPr>
          <a:xfrm>
            <a:off x="4759531" y="3583158"/>
            <a:ext cx="4273139" cy="450216"/>
          </a:xfrm>
          <a:prstGeom prst="rect">
            <a:avLst/>
          </a:prstGeom>
          <a:solidFill>
            <a:schemeClr val="bg1">
              <a:alpha val="1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675" tIns="342892" rIns="342892" bIns="342892" anchor="ctr"/>
          <a:lstStyle/>
          <a:p>
            <a:pPr defTabSz="512069" fontAlgn="base">
              <a:spcBef>
                <a:spcPct val="0"/>
              </a:spcBef>
              <a:spcAft>
                <a:spcPct val="0"/>
              </a:spcAft>
              <a:defRPr/>
            </a:pPr>
            <a:endParaRPr lang="en-US" sz="1350" dirty="0">
              <a:solidFill>
                <a:srgbClr val="FFFFFF"/>
              </a:solidFill>
              <a:ea typeface="Apple LiGothic Medium"/>
              <a:cs typeface="Arial"/>
            </a:endParaRPr>
          </a:p>
        </p:txBody>
      </p:sp>
      <p:sp>
        <p:nvSpPr>
          <p:cNvPr id="14" name="Text Placeholder 2"/>
          <p:cNvSpPr txBox="1">
            <a:spLocks/>
          </p:cNvSpPr>
          <p:nvPr/>
        </p:nvSpPr>
        <p:spPr>
          <a:xfrm>
            <a:off x="292610" y="3714751"/>
            <a:ext cx="4355591" cy="1235131"/>
          </a:xfrm>
          <a:prstGeom prst="rect">
            <a:avLst/>
          </a:prstGeom>
          <a:noFill/>
        </p:spPr>
        <p:txBody>
          <a:bodyPr vert="horz" wrap="square" lIns="0" tIns="0" rIns="0" bIns="0" numCol="1" anchor="t" anchorCtr="0" compatLnSpc="1">
            <a:prstTxWarp prst="textNoShape">
              <a:avLst/>
            </a:prstTxWarp>
          </a:bodyPr>
          <a:lstStyle>
            <a:lvl1pPr marL="168275" indent="-168275" eaLnBrk="0" hangingPunct="0">
              <a:lnSpc>
                <a:spcPct val="95000"/>
              </a:lnSpc>
              <a:spcBef>
                <a:spcPts val="1438"/>
              </a:spcBef>
              <a:buClr>
                <a:schemeClr val="tx1"/>
              </a:buClr>
              <a:buSzPct val="100000"/>
              <a:buFont typeface="Arial" charset="0"/>
              <a:buChar char="•"/>
              <a:defRPr lang="en-US" sz="2000" b="0" i="0" cap="none">
                <a:solidFill>
                  <a:srgbClr val="FFFFFF"/>
                </a:solidFill>
                <a:latin typeface="Arial Narrow"/>
                <a:ea typeface="ＭＳ Ｐゴシック" charset="0"/>
                <a:cs typeface="Arial Narrow"/>
              </a:defRPr>
            </a:lvl1pPr>
            <a:lvl2pPr marL="912813" indent="0" eaLnBrk="0" hangingPunct="0">
              <a:lnSpc>
                <a:spcPct val="95000"/>
              </a:lnSpc>
              <a:spcBef>
                <a:spcPts val="838"/>
              </a:spcBef>
              <a:buClr>
                <a:schemeClr val="tx2"/>
              </a:buClr>
              <a:defRPr lang="en-US">
                <a:solidFill>
                  <a:srgbClr val="546568"/>
                </a:solidFill>
                <a:latin typeface="+mj-lt"/>
                <a:ea typeface="ＭＳ Ｐゴシック" charset="0"/>
              </a:defRPr>
            </a:lvl2pPr>
            <a:lvl3pPr marL="1371600" indent="-1588" defTabSz="914400" eaLnBrk="0" hangingPunct="0">
              <a:lnSpc>
                <a:spcPct val="95000"/>
              </a:lnSpc>
              <a:spcBef>
                <a:spcPts val="838"/>
              </a:spcBef>
              <a:buFont typeface="Arial" charset="0"/>
              <a:defRPr lang="en-US" sz="1600">
                <a:solidFill>
                  <a:srgbClr val="546568"/>
                </a:solidFill>
                <a:latin typeface="+mj-lt"/>
                <a:ea typeface="ＭＳ Ｐゴシック" charset="0"/>
              </a:defRPr>
            </a:lvl3pPr>
            <a:lvl4pPr marL="1830388" indent="0" eaLnBrk="0" hangingPunct="0">
              <a:lnSpc>
                <a:spcPct val="95000"/>
              </a:lnSpc>
              <a:spcBef>
                <a:spcPts val="838"/>
              </a:spcBef>
              <a:buFont typeface="Arial" charset="0"/>
              <a:defRPr lang="en-US" sz="1400">
                <a:solidFill>
                  <a:srgbClr val="546568"/>
                </a:solidFill>
                <a:latin typeface="+mj-lt"/>
                <a:ea typeface="ＭＳ Ｐゴシック" charset="0"/>
              </a:defRPr>
            </a:lvl4pPr>
            <a:lvl5pPr marL="2744788" indent="0" eaLnBrk="0" hangingPunct="0">
              <a:lnSpc>
                <a:spcPct val="95000"/>
              </a:lnSpc>
              <a:spcBef>
                <a:spcPts val="838"/>
              </a:spcBef>
              <a:buFont typeface="Arial" charset="0"/>
              <a:defRPr lang="en-US" sz="1400">
                <a:solidFill>
                  <a:srgbClr val="546568"/>
                </a:solidFill>
                <a:latin typeface="+mj-lt"/>
                <a:ea typeface="ＭＳ Ｐゴシック" charset="0"/>
              </a:defRPr>
            </a:lvl5pPr>
            <a:lvl6pPr marL="2514600" indent="-228600">
              <a:spcBef>
                <a:spcPct val="20000"/>
              </a:spcBef>
              <a:buFont typeface="Arial" pitchFamily="34" charset="0"/>
              <a:buChar char="•"/>
              <a:defRPr sz="2000">
                <a:solidFill>
                  <a:schemeClr val="tx1"/>
                </a:solidFill>
              </a:defRPr>
            </a:lvl6pPr>
            <a:lvl7pPr marL="2971800" indent="-228600">
              <a:spcBef>
                <a:spcPct val="20000"/>
              </a:spcBef>
              <a:buFont typeface="Arial" pitchFamily="34" charset="0"/>
              <a:buChar char="•"/>
              <a:defRPr sz="2000">
                <a:solidFill>
                  <a:schemeClr val="tx1"/>
                </a:solidFill>
              </a:defRPr>
            </a:lvl7pPr>
            <a:lvl8pPr marL="3429000" indent="-228600">
              <a:spcBef>
                <a:spcPct val="20000"/>
              </a:spcBef>
              <a:buFont typeface="Arial" pitchFamily="34" charset="0"/>
              <a:buChar char="•"/>
              <a:defRPr sz="2000">
                <a:solidFill>
                  <a:schemeClr val="tx1"/>
                </a:solidFill>
              </a:defRPr>
            </a:lvl8pPr>
            <a:lvl9pPr marL="3886200" indent="-228600">
              <a:spcBef>
                <a:spcPct val="20000"/>
              </a:spcBef>
              <a:buFont typeface="Arial" pitchFamily="34" charset="0"/>
              <a:buChar char="•"/>
              <a:defRPr sz="2000">
                <a:solidFill>
                  <a:schemeClr val="tx1"/>
                </a:solidFill>
              </a:defRPr>
            </a:lvl9pPr>
          </a:lstStyle>
          <a:p>
            <a:pPr defTabSz="685783" fontAlgn="base">
              <a:spcAft>
                <a:spcPct val="0"/>
              </a:spcAft>
              <a:buClr>
                <a:srgbClr val="26BBD5"/>
              </a:buClr>
              <a:buFont typeface="Wingdings" charset="2"/>
              <a:buChar char="§"/>
            </a:pPr>
            <a:r>
              <a:rPr sz="1200" dirty="0" err="1">
                <a:solidFill>
                  <a:srgbClr val="2B2929"/>
                </a:solidFill>
              </a:rPr>
              <a:t>FD.io</a:t>
            </a:r>
            <a:r>
              <a:rPr sz="1200" dirty="0">
                <a:solidFill>
                  <a:srgbClr val="2B2929"/>
                </a:solidFill>
              </a:rPr>
              <a:t> VPP data plane throughput not impacted by large size of IPv4 FIB</a:t>
            </a:r>
          </a:p>
          <a:p>
            <a:pPr defTabSz="685783" fontAlgn="base">
              <a:spcAft>
                <a:spcPct val="0"/>
              </a:spcAft>
              <a:buClr>
                <a:srgbClr val="26BBD5"/>
              </a:buClr>
              <a:buFont typeface="Wingdings" charset="2"/>
              <a:buChar char="§"/>
            </a:pPr>
            <a:r>
              <a:rPr sz="1200" dirty="0">
                <a:solidFill>
                  <a:srgbClr val="2B2929"/>
                </a:solidFill>
              </a:rPr>
              <a:t>VPP tested on UCS 4-CPU server with 4x Intel </a:t>
            </a:r>
            <a:r>
              <a:rPr lang="fi-FI" sz="1200" dirty="0">
                <a:solidFill>
                  <a:srgbClr val="2B2929"/>
                </a:solidFill>
              </a:rPr>
              <a:t>E7-8890</a:t>
            </a:r>
            <a:r>
              <a:rPr sz="1200" dirty="0">
                <a:solidFill>
                  <a:srgbClr val="2B2929"/>
                </a:solidFill>
              </a:rPr>
              <a:t>v3 (18C 2.5GHz)</a:t>
            </a:r>
          </a:p>
          <a:p>
            <a:pPr defTabSz="685783" fontAlgn="base">
              <a:spcAft>
                <a:spcPct val="0"/>
              </a:spcAft>
              <a:buClr>
                <a:srgbClr val="26BBD5"/>
              </a:buClr>
              <a:buFont typeface="Wingdings" charset="2"/>
              <a:buChar char="§"/>
            </a:pPr>
            <a:r>
              <a:rPr sz="1200" dirty="0">
                <a:solidFill>
                  <a:srgbClr val="2B2929"/>
                </a:solidFill>
              </a:rPr>
              <a:t>36 Core used – NIC RSS=2 to drive NIC performance</a:t>
            </a:r>
            <a:r>
              <a:rPr sz="1200" dirty="0"/>
              <a:t>, </a:t>
            </a:r>
            <a:r>
              <a:rPr sz="1200" dirty="0">
                <a:solidFill>
                  <a:srgbClr val="F7323F"/>
                </a:solidFill>
              </a:rPr>
              <a:t>VPP cores not busy!</a:t>
            </a:r>
          </a:p>
          <a:p>
            <a:pPr defTabSz="685783" fontAlgn="base">
              <a:spcAft>
                <a:spcPct val="0"/>
              </a:spcAft>
              <a:buClr>
                <a:srgbClr val="26BBD5"/>
              </a:buClr>
              <a:buFont typeface="Wingdings" charset="2"/>
              <a:buChar char="§"/>
            </a:pPr>
            <a:r>
              <a:rPr sz="1200" dirty="0">
                <a:solidFill>
                  <a:srgbClr val="F7323F"/>
                </a:solidFill>
              </a:rPr>
              <a:t>Another 36 cores available for other services!</a:t>
            </a:r>
          </a:p>
          <a:p>
            <a:pPr defTabSz="685783" fontAlgn="base">
              <a:spcAft>
                <a:spcPct val="0"/>
              </a:spcAft>
              <a:buClr>
                <a:srgbClr val="26BBD5"/>
              </a:buClr>
              <a:buFont typeface="Wingdings" charset="2"/>
              <a:buChar char="§"/>
            </a:pPr>
            <a:endParaRPr sz="1200" dirty="0"/>
          </a:p>
        </p:txBody>
      </p:sp>
      <p:sp>
        <p:nvSpPr>
          <p:cNvPr id="16" name="Title 1"/>
          <p:cNvSpPr>
            <a:spLocks noGrp="1"/>
          </p:cNvSpPr>
          <p:nvPr>
            <p:ph type="title"/>
          </p:nvPr>
        </p:nvSpPr>
        <p:spPr>
          <a:xfrm>
            <a:off x="428607" y="75069"/>
            <a:ext cx="8345488" cy="581698"/>
          </a:xfrm>
        </p:spPr>
        <p:txBody>
          <a:bodyPr vert="horz" wrap="square" lIns="0" tIns="0" rIns="0" bIns="0" numCol="1" rtlCol="0" anchor="ctr" anchorCtr="0" compatLnSpc="1">
            <a:prstTxWarp prst="textNoShape">
              <a:avLst/>
            </a:prstTxWarp>
            <a:spAutoFit/>
          </a:bodyPr>
          <a:lstStyle/>
          <a:p>
            <a:pPr>
              <a:defRPr/>
            </a:pPr>
            <a:r>
              <a:rPr lang="en-US" sz="2775" cap="all" dirty="0" err="1">
                <a:latin typeface="Arial Narrow"/>
                <a:cs typeface="Arial Narrow"/>
              </a:rPr>
              <a:t>vNet</a:t>
            </a:r>
            <a:r>
              <a:rPr lang="en-US" sz="2775" cap="all" dirty="0">
                <a:latin typeface="Arial Narrow"/>
                <a:cs typeface="Arial Narrow"/>
              </a:rPr>
              <a:t> benchmarking at scale: IPv4+SEcurity</a:t>
            </a:r>
            <a:br>
              <a:rPr lang="en-US" sz="2775" cap="all" dirty="0">
                <a:latin typeface="Arial Narrow"/>
                <a:cs typeface="Arial Narrow"/>
              </a:rPr>
            </a:br>
            <a:endParaRPr lang="en-US" sz="1425" dirty="0">
              <a:latin typeface="Arial" charset="0"/>
              <a:ea typeface="ＭＳ Ｐゴシック" charset="-128"/>
              <a:cs typeface="+mn-cs"/>
            </a:endParaRPr>
          </a:p>
        </p:txBody>
      </p:sp>
      <p:sp>
        <p:nvSpPr>
          <p:cNvPr id="4" name="TextBox 3"/>
          <p:cNvSpPr txBox="1"/>
          <p:nvPr/>
        </p:nvSpPr>
        <p:spPr>
          <a:xfrm>
            <a:off x="1894155" y="514351"/>
            <a:ext cx="4622023" cy="291992"/>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none" lIns="35999" tIns="35999" rIns="35999" bIns="35999" rtlCol="0">
            <a:spAutoFit/>
          </a:bodyPr>
          <a:lstStyle>
            <a:defPPr>
              <a:defRPr lang="en-US"/>
            </a:defPPr>
            <a:lvl1pPr defTabSz="609223" eaLnBrk="1" fontAlgn="auto" hangingPunct="1">
              <a:spcBef>
                <a:spcPts val="0"/>
              </a:spcBef>
              <a:spcAft>
                <a:spcPts val="0"/>
              </a:spcAft>
              <a:defRPr sz="1333">
                <a:solidFill>
                  <a:schemeClr val="tx1"/>
                </a:solidFill>
              </a:defRPr>
            </a:lvl1pPr>
          </a:lstStyle>
          <a:p>
            <a:r>
              <a:rPr lang="en-US" sz="1425" dirty="0">
                <a:solidFill>
                  <a:srgbClr val="F7323F"/>
                </a:solidFill>
              </a:rPr>
              <a:t>Zero-Packet-Loss Throughput for 18 port 40GE, 36 cores, IPv4</a:t>
            </a:r>
          </a:p>
        </p:txBody>
      </p:sp>
      <p:sp>
        <p:nvSpPr>
          <p:cNvPr id="18" name="TextBox 17"/>
          <p:cNvSpPr txBox="1"/>
          <p:nvPr/>
        </p:nvSpPr>
        <p:spPr>
          <a:xfrm>
            <a:off x="4737964" y="4415790"/>
            <a:ext cx="2120036" cy="526298"/>
          </a:xfrm>
          <a:prstGeom prst="rect">
            <a:avLst/>
          </a:prstGeom>
          <a:noFill/>
        </p:spPr>
        <p:txBody>
          <a:bodyPr vert="horz" wrap="square" lIns="0" tIns="0" rIns="0" bIns="0" numCol="1" anchor="t" anchorCtr="0" compatLnSpc="1">
            <a:prstTxWarp prst="textNoShape">
              <a:avLst/>
            </a:prstTxWarp>
            <a:spAutoFit/>
          </a:bodyPr>
          <a:lstStyle>
            <a:defPPr>
              <a:defRPr lang="en-US"/>
            </a:defPPr>
            <a:lvl1pPr marL="168275" indent="-168275" eaLnBrk="0" hangingPunct="0">
              <a:lnSpc>
                <a:spcPct val="95000"/>
              </a:lnSpc>
              <a:spcBef>
                <a:spcPts val="1438"/>
              </a:spcBef>
              <a:buClr>
                <a:schemeClr val="tx1"/>
              </a:buClr>
              <a:buSzPct val="100000"/>
              <a:buFont typeface="Arial" charset="0"/>
              <a:buChar char="•"/>
              <a:defRPr sz="1600" b="0" i="0" cap="none">
                <a:solidFill>
                  <a:srgbClr val="FFFFFF"/>
                </a:solidFill>
                <a:latin typeface="Arial Narrow"/>
                <a:ea typeface="ＭＳ Ｐゴシック" charset="0"/>
                <a:cs typeface="Arial Narrow"/>
              </a:defRPr>
            </a:lvl1pPr>
            <a:lvl2pPr marL="912813" indent="0" eaLnBrk="0" hangingPunct="0">
              <a:lnSpc>
                <a:spcPct val="95000"/>
              </a:lnSpc>
              <a:spcBef>
                <a:spcPts val="838"/>
              </a:spcBef>
              <a:buClr>
                <a:schemeClr val="tx2"/>
              </a:buClr>
              <a:defRPr>
                <a:solidFill>
                  <a:srgbClr val="546568"/>
                </a:solidFill>
                <a:latin typeface="+mj-lt"/>
                <a:ea typeface="ＭＳ Ｐゴシック" charset="0"/>
              </a:defRPr>
            </a:lvl2pPr>
            <a:lvl3pPr marL="1371600" indent="-1588" defTabSz="914400" eaLnBrk="0" hangingPunct="0">
              <a:lnSpc>
                <a:spcPct val="95000"/>
              </a:lnSpc>
              <a:spcBef>
                <a:spcPts val="838"/>
              </a:spcBef>
              <a:buFont typeface="Arial" charset="0"/>
              <a:defRPr sz="1600">
                <a:solidFill>
                  <a:srgbClr val="546568"/>
                </a:solidFill>
                <a:latin typeface="+mj-lt"/>
                <a:ea typeface="ＭＳ Ｐゴシック" charset="0"/>
              </a:defRPr>
            </a:lvl3pPr>
            <a:lvl4pPr marL="1830388" indent="0" eaLnBrk="0" hangingPunct="0">
              <a:lnSpc>
                <a:spcPct val="95000"/>
              </a:lnSpc>
              <a:spcBef>
                <a:spcPts val="838"/>
              </a:spcBef>
              <a:buFont typeface="Arial" charset="0"/>
              <a:defRPr sz="1400">
                <a:solidFill>
                  <a:srgbClr val="546568"/>
                </a:solidFill>
                <a:latin typeface="+mj-lt"/>
                <a:ea typeface="ＭＳ Ｐゴシック" charset="0"/>
              </a:defRPr>
            </a:lvl4pPr>
            <a:lvl5pPr marL="2744788" indent="0" eaLnBrk="0" hangingPunct="0">
              <a:lnSpc>
                <a:spcPct val="95000"/>
              </a:lnSpc>
              <a:spcBef>
                <a:spcPts val="838"/>
              </a:spcBef>
              <a:buFont typeface="Arial" charset="0"/>
              <a:defRPr sz="1400">
                <a:solidFill>
                  <a:srgbClr val="546568"/>
                </a:solidFill>
                <a:latin typeface="+mj-lt"/>
                <a:ea typeface="ＭＳ Ｐゴシック"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defTabSz="685783" fontAlgn="base">
              <a:spcBef>
                <a:spcPts val="0"/>
              </a:spcBef>
              <a:spcAft>
                <a:spcPct val="0"/>
              </a:spcAft>
              <a:buClr>
                <a:srgbClr val="26BBD5"/>
              </a:buClr>
              <a:buNone/>
            </a:pPr>
            <a:r>
              <a:rPr lang="en-US" sz="1200" b="1" dirty="0">
                <a:solidFill>
                  <a:srgbClr val="2B2929"/>
                </a:solidFill>
              </a:rPr>
              <a:t>64B =&gt; 238 Mpps</a:t>
            </a:r>
          </a:p>
          <a:p>
            <a:pPr marL="0" indent="0" algn="ctr" defTabSz="685783" fontAlgn="base">
              <a:spcBef>
                <a:spcPts val="0"/>
              </a:spcBef>
              <a:spcAft>
                <a:spcPct val="0"/>
              </a:spcAft>
              <a:buClr>
                <a:srgbClr val="26BBD5"/>
              </a:buClr>
              <a:buNone/>
            </a:pPr>
            <a:endParaRPr lang="en-US" sz="1200" b="1" dirty="0"/>
          </a:p>
          <a:p>
            <a:pPr marL="0" indent="0" algn="ctr" defTabSz="685783" fontAlgn="base">
              <a:spcBef>
                <a:spcPts val="0"/>
              </a:spcBef>
              <a:spcAft>
                <a:spcPct val="0"/>
              </a:spcAft>
              <a:buClr>
                <a:srgbClr val="26BBD5"/>
              </a:buClr>
              <a:buNone/>
            </a:pPr>
            <a:r>
              <a:rPr lang="en-US" sz="1200" dirty="0">
                <a:solidFill>
                  <a:srgbClr val="C3DB64"/>
                </a:solidFill>
              </a:rPr>
              <a:t>NIC and </a:t>
            </a:r>
            <a:r>
              <a:rPr lang="en-US" sz="1200" dirty="0" err="1">
                <a:solidFill>
                  <a:srgbClr val="C3DB64"/>
                </a:solidFill>
              </a:rPr>
              <a:t>PCIe</a:t>
            </a:r>
            <a:r>
              <a:rPr lang="en-US" sz="1200" dirty="0">
                <a:solidFill>
                  <a:srgbClr val="C3DB64"/>
                </a:solidFill>
              </a:rPr>
              <a:t> is the limit not VPP</a:t>
            </a:r>
          </a:p>
        </p:txBody>
      </p:sp>
      <p:sp>
        <p:nvSpPr>
          <p:cNvPr id="19" name="TextBox 18"/>
          <p:cNvSpPr txBox="1"/>
          <p:nvPr/>
        </p:nvSpPr>
        <p:spPr>
          <a:xfrm>
            <a:off x="7162800" y="4248151"/>
            <a:ext cx="1752600" cy="701731"/>
          </a:xfrm>
          <a:prstGeom prst="rect">
            <a:avLst/>
          </a:prstGeom>
          <a:noFill/>
        </p:spPr>
        <p:txBody>
          <a:bodyPr vert="horz" wrap="square" lIns="0" tIns="0" rIns="0" bIns="0" numCol="1" anchor="t" anchorCtr="0" compatLnSpc="1">
            <a:prstTxWarp prst="textNoShape">
              <a:avLst/>
            </a:prstTxWarp>
            <a:spAutoFit/>
          </a:bodyPr>
          <a:lstStyle>
            <a:defPPr>
              <a:defRPr lang="en-US"/>
            </a:defPPr>
            <a:lvl1pPr marL="0" indent="0" algn="ctr" eaLnBrk="0" hangingPunct="0">
              <a:lnSpc>
                <a:spcPct val="95000"/>
              </a:lnSpc>
              <a:spcBef>
                <a:spcPts val="1438"/>
              </a:spcBef>
              <a:buClr>
                <a:schemeClr val="tx1"/>
              </a:buClr>
              <a:buSzPct val="100000"/>
              <a:buFont typeface="Arial" charset="0"/>
              <a:buNone/>
              <a:defRPr sz="1600" b="0" i="0" cap="none">
                <a:solidFill>
                  <a:srgbClr val="FFFFFF"/>
                </a:solidFill>
                <a:latin typeface="Arial Narrow"/>
                <a:ea typeface="ＭＳ Ｐゴシック" charset="0"/>
                <a:cs typeface="Arial Narrow"/>
              </a:defRPr>
            </a:lvl1pPr>
            <a:lvl2pPr marL="912813" indent="0" eaLnBrk="0" hangingPunct="0">
              <a:lnSpc>
                <a:spcPct val="95000"/>
              </a:lnSpc>
              <a:spcBef>
                <a:spcPts val="838"/>
              </a:spcBef>
              <a:buClr>
                <a:schemeClr val="tx2"/>
              </a:buClr>
              <a:defRPr>
                <a:solidFill>
                  <a:srgbClr val="546568"/>
                </a:solidFill>
                <a:latin typeface="+mj-lt"/>
                <a:ea typeface="ＭＳ Ｐゴシック" charset="0"/>
              </a:defRPr>
            </a:lvl2pPr>
            <a:lvl3pPr marL="1371600" indent="-1588" defTabSz="914400" eaLnBrk="0" hangingPunct="0">
              <a:lnSpc>
                <a:spcPct val="95000"/>
              </a:lnSpc>
              <a:spcBef>
                <a:spcPts val="838"/>
              </a:spcBef>
              <a:buFont typeface="Arial" charset="0"/>
              <a:defRPr sz="1600">
                <a:solidFill>
                  <a:srgbClr val="546568"/>
                </a:solidFill>
                <a:latin typeface="+mj-lt"/>
                <a:ea typeface="ＭＳ Ｐゴシック" charset="0"/>
              </a:defRPr>
            </a:lvl3pPr>
            <a:lvl4pPr marL="1830388" indent="0" eaLnBrk="0" hangingPunct="0">
              <a:lnSpc>
                <a:spcPct val="95000"/>
              </a:lnSpc>
              <a:spcBef>
                <a:spcPts val="838"/>
              </a:spcBef>
              <a:buFont typeface="Arial" charset="0"/>
              <a:defRPr sz="1400">
                <a:solidFill>
                  <a:srgbClr val="546568"/>
                </a:solidFill>
                <a:latin typeface="+mj-lt"/>
                <a:ea typeface="ＭＳ Ｐゴシック" charset="0"/>
              </a:defRPr>
            </a:lvl4pPr>
            <a:lvl5pPr marL="2744788" indent="0" eaLnBrk="0" hangingPunct="0">
              <a:lnSpc>
                <a:spcPct val="95000"/>
              </a:lnSpc>
              <a:spcBef>
                <a:spcPts val="838"/>
              </a:spcBef>
              <a:buFont typeface="Arial" charset="0"/>
              <a:defRPr sz="1400">
                <a:solidFill>
                  <a:srgbClr val="546568"/>
                </a:solidFill>
                <a:latin typeface="+mj-lt"/>
                <a:ea typeface="ＭＳ Ｐゴシック"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685783" fontAlgn="base">
              <a:spcBef>
                <a:spcPts val="0"/>
              </a:spcBef>
              <a:spcAft>
                <a:spcPct val="0"/>
              </a:spcAft>
              <a:buClr>
                <a:srgbClr val="26BBD5"/>
              </a:buClr>
            </a:pPr>
            <a:r>
              <a:rPr lang="en-US" sz="1200" dirty="0">
                <a:solidFill>
                  <a:srgbClr val="2B2929"/>
                </a:solidFill>
              </a:rPr>
              <a:t>    </a:t>
            </a:r>
            <a:r>
              <a:rPr lang="en-US" sz="1200" b="1" dirty="0">
                <a:solidFill>
                  <a:srgbClr val="2B2929"/>
                </a:solidFill>
              </a:rPr>
              <a:t>IMIX =&gt; 342 Gbps</a:t>
            </a:r>
          </a:p>
          <a:p>
            <a:pPr defTabSz="685783" fontAlgn="base">
              <a:spcBef>
                <a:spcPts val="0"/>
              </a:spcBef>
              <a:spcAft>
                <a:spcPct val="0"/>
              </a:spcAft>
              <a:buClr>
                <a:srgbClr val="26BBD5"/>
              </a:buClr>
            </a:pPr>
            <a:r>
              <a:rPr lang="en-US" sz="1200" b="1" dirty="0">
                <a:solidFill>
                  <a:srgbClr val="2B2929"/>
                </a:solidFill>
              </a:rPr>
              <a:t>1518B =&gt; 462 Gbps</a:t>
            </a:r>
          </a:p>
          <a:p>
            <a:pPr defTabSz="685783" fontAlgn="base">
              <a:spcBef>
                <a:spcPts val="0"/>
              </a:spcBef>
              <a:spcAft>
                <a:spcPct val="0"/>
              </a:spcAft>
              <a:buClr>
                <a:srgbClr val="26BBD5"/>
              </a:buClr>
            </a:pPr>
            <a:endParaRPr lang="en-US" sz="1200" b="1" dirty="0"/>
          </a:p>
          <a:p>
            <a:pPr defTabSz="685783" fontAlgn="base">
              <a:spcBef>
                <a:spcPts val="0"/>
              </a:spcBef>
              <a:spcAft>
                <a:spcPct val="0"/>
              </a:spcAft>
              <a:buClr>
                <a:srgbClr val="26BBD5"/>
              </a:buClr>
            </a:pPr>
            <a:r>
              <a:rPr lang="en-US" sz="1200" dirty="0">
                <a:solidFill>
                  <a:srgbClr val="C3DB64"/>
                </a:solidFill>
              </a:rPr>
              <a:t>“Sky” is the limit not VPP</a:t>
            </a:r>
          </a:p>
        </p:txBody>
      </p:sp>
      <p:sp>
        <p:nvSpPr>
          <p:cNvPr id="17" name="TextBox 16"/>
          <p:cNvSpPr txBox="1"/>
          <p:nvPr/>
        </p:nvSpPr>
        <p:spPr>
          <a:xfrm>
            <a:off x="5105401" y="3638551"/>
            <a:ext cx="3602737" cy="383759"/>
          </a:xfrm>
          <a:prstGeom prst="rect">
            <a:avLst/>
          </a:prstGeom>
          <a:noFill/>
        </p:spPr>
        <p:txBody>
          <a:bodyPr vert="horz" wrap="square" lIns="0" tIns="0" rIns="0" bIns="0" numCol="1" anchor="t" anchorCtr="0" compatLnSpc="1">
            <a:prstTxWarp prst="textNoShape">
              <a:avLst/>
            </a:prstTxWarp>
            <a:spAutoFit/>
          </a:bodyPr>
          <a:lstStyle>
            <a:defPPr>
              <a:defRPr lang="en-US"/>
            </a:defPPr>
            <a:lvl1pPr marL="0" indent="0" algn="ctr" eaLnBrk="0" hangingPunct="0">
              <a:lnSpc>
                <a:spcPct val="95000"/>
              </a:lnSpc>
              <a:spcBef>
                <a:spcPts val="1438"/>
              </a:spcBef>
              <a:buClr>
                <a:schemeClr val="tx1"/>
              </a:buClr>
              <a:buSzPct val="100000"/>
              <a:buFont typeface="Arial" charset="0"/>
              <a:buNone/>
              <a:defRPr sz="1600" b="0" i="0" cap="none">
                <a:solidFill>
                  <a:srgbClr val="FFFFFF"/>
                </a:solidFill>
                <a:latin typeface="Arial Narrow"/>
                <a:ea typeface="ＭＳ Ｐゴシック" charset="0"/>
                <a:cs typeface="Arial Narrow"/>
              </a:defRPr>
            </a:lvl1pPr>
            <a:lvl2pPr marL="912813" indent="0" eaLnBrk="0" hangingPunct="0">
              <a:lnSpc>
                <a:spcPct val="95000"/>
              </a:lnSpc>
              <a:spcBef>
                <a:spcPts val="838"/>
              </a:spcBef>
              <a:buClr>
                <a:schemeClr val="tx2"/>
              </a:buClr>
              <a:defRPr>
                <a:solidFill>
                  <a:srgbClr val="546568"/>
                </a:solidFill>
                <a:latin typeface="+mj-lt"/>
                <a:ea typeface="ＭＳ Ｐゴシック" charset="0"/>
              </a:defRPr>
            </a:lvl2pPr>
            <a:lvl3pPr marL="1371600" indent="-1588" defTabSz="914400" eaLnBrk="0" hangingPunct="0">
              <a:lnSpc>
                <a:spcPct val="95000"/>
              </a:lnSpc>
              <a:spcBef>
                <a:spcPts val="838"/>
              </a:spcBef>
              <a:buFont typeface="Arial" charset="0"/>
              <a:defRPr sz="1600">
                <a:solidFill>
                  <a:srgbClr val="546568"/>
                </a:solidFill>
                <a:latin typeface="+mj-lt"/>
                <a:ea typeface="ＭＳ Ｐゴシック" charset="0"/>
              </a:defRPr>
            </a:lvl3pPr>
            <a:lvl4pPr marL="1830388" indent="0" eaLnBrk="0" hangingPunct="0">
              <a:lnSpc>
                <a:spcPct val="95000"/>
              </a:lnSpc>
              <a:spcBef>
                <a:spcPts val="838"/>
              </a:spcBef>
              <a:buFont typeface="Arial" charset="0"/>
              <a:defRPr sz="1400">
                <a:solidFill>
                  <a:srgbClr val="546568"/>
                </a:solidFill>
                <a:latin typeface="+mj-lt"/>
                <a:ea typeface="ＭＳ Ｐゴシック" charset="0"/>
              </a:defRPr>
            </a:lvl4pPr>
            <a:lvl5pPr marL="2744788" indent="0" eaLnBrk="0" hangingPunct="0">
              <a:lnSpc>
                <a:spcPct val="95000"/>
              </a:lnSpc>
              <a:spcBef>
                <a:spcPts val="838"/>
              </a:spcBef>
              <a:buFont typeface="Arial" charset="0"/>
              <a:defRPr sz="1400">
                <a:solidFill>
                  <a:srgbClr val="546568"/>
                </a:solidFill>
                <a:latin typeface="+mj-lt"/>
                <a:ea typeface="ＭＳ Ｐゴシック" charset="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defTabSz="685783" fontAlgn="base">
              <a:spcBef>
                <a:spcPts val="0"/>
              </a:spcBef>
              <a:spcAft>
                <a:spcPct val="0"/>
              </a:spcAft>
              <a:buClr>
                <a:srgbClr val="26BBD5"/>
              </a:buClr>
            </a:pPr>
            <a:r>
              <a:rPr lang="en-US" sz="1200" dirty="0">
                <a:solidFill>
                  <a:srgbClr val="2B2929"/>
                </a:solidFill>
              </a:rPr>
              <a:t>VPP </a:t>
            </a:r>
            <a:r>
              <a:rPr lang="en-US" sz="1200" dirty="0" err="1">
                <a:solidFill>
                  <a:srgbClr val="2B2929"/>
                </a:solidFill>
              </a:rPr>
              <a:t>vSwitch</a:t>
            </a:r>
            <a:r>
              <a:rPr lang="en-US" sz="1200" dirty="0">
                <a:solidFill>
                  <a:srgbClr val="2B2929"/>
                </a:solidFill>
              </a:rPr>
              <a:t> IPv4 rtd fwding, FIB up to 8M IPv4</a:t>
            </a:r>
            <a:r>
              <a:rPr lang="en-US" sz="1200" dirty="0"/>
              <a:t>, </a:t>
            </a:r>
            <a:r>
              <a:rPr lang="en-US" sz="1425" b="1" dirty="0">
                <a:solidFill>
                  <a:srgbClr val="FF0000"/>
                </a:solidFill>
              </a:rPr>
              <a:t>2k white-list </a:t>
            </a:r>
            <a:endParaRPr lang="en-US" sz="1200" b="1" dirty="0">
              <a:solidFill>
                <a:srgbClr val="FF0000"/>
              </a:solidFill>
            </a:endParaRPr>
          </a:p>
          <a:p>
            <a:pPr defTabSz="685783" fontAlgn="base">
              <a:spcBef>
                <a:spcPts val="0"/>
              </a:spcBef>
              <a:spcAft>
                <a:spcPct val="0"/>
              </a:spcAft>
              <a:buClr>
                <a:srgbClr val="26BBD5"/>
              </a:buClr>
            </a:pPr>
            <a:r>
              <a:rPr lang="en-US" sz="1200" b="1" dirty="0"/>
              <a:t>Zero Packet Loss Measurements</a:t>
            </a:r>
          </a:p>
        </p:txBody>
      </p:sp>
      <p:graphicFrame>
        <p:nvGraphicFramePr>
          <p:cNvPr id="25" name="Chart 24"/>
          <p:cNvGraphicFramePr>
            <a:graphicFrameLocks noChangeAspect="1"/>
          </p:cNvGraphicFramePr>
          <p:nvPr>
            <p:extLst/>
          </p:nvPr>
        </p:nvGraphicFramePr>
        <p:xfrm>
          <a:off x="102923" y="539936"/>
          <a:ext cx="4833297" cy="305052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2401" y="829943"/>
            <a:ext cx="529308" cy="242372"/>
          </a:xfrm>
          <a:prstGeom prst="rect">
            <a:avLst/>
          </a:prstGeom>
          <a:noFill/>
        </p:spPr>
        <p:txBody>
          <a:bodyPr wrap="none" lIns="91438" tIns="45719" rIns="91438" bIns="45719" rtlCol="0">
            <a:spAutoFit/>
          </a:bodyPr>
          <a:lstStyle/>
          <a:p>
            <a:pPr defTabSz="456893" fontAlgn="base">
              <a:spcBef>
                <a:spcPct val="0"/>
              </a:spcBef>
              <a:spcAft>
                <a:spcPct val="0"/>
              </a:spcAft>
            </a:pPr>
            <a:r>
              <a:rPr lang="en-US" sz="975" b="1" dirty="0">
                <a:solidFill>
                  <a:srgbClr val="2B2929"/>
                </a:solidFill>
              </a:rPr>
              <a:t>[</a:t>
            </a:r>
            <a:r>
              <a:rPr lang="en-US" sz="975" b="1" dirty="0" err="1">
                <a:solidFill>
                  <a:srgbClr val="2B2929"/>
                </a:solidFill>
              </a:rPr>
              <a:t>Gbps</a:t>
            </a:r>
            <a:r>
              <a:rPr lang="en-US" sz="975" b="1" dirty="0">
                <a:solidFill>
                  <a:srgbClr val="2B2929"/>
                </a:solidFill>
              </a:rPr>
              <a:t>]</a:t>
            </a:r>
          </a:p>
        </p:txBody>
      </p:sp>
      <p:sp>
        <p:nvSpPr>
          <p:cNvPr id="24" name="TextBox 23"/>
          <p:cNvSpPr txBox="1"/>
          <p:nvPr/>
        </p:nvSpPr>
        <p:spPr>
          <a:xfrm>
            <a:off x="1806446" y="3257550"/>
            <a:ext cx="5034900" cy="334705"/>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none" lIns="91438" tIns="45719" rIns="91438" bIns="45719" rtlCol="0">
            <a:spAutoFit/>
          </a:bodyPr>
          <a:lstStyle/>
          <a:p>
            <a:pPr defTabSz="685800"/>
            <a:r>
              <a:rPr lang="en-US" sz="1575" b="1" dirty="0">
                <a:solidFill>
                  <a:srgbClr val="F7323F"/>
                </a:solidFill>
              </a:rPr>
              <a:t>That is Right – No Impact on IMIX and 1518B Performance</a:t>
            </a:r>
          </a:p>
        </p:txBody>
      </p:sp>
      <p:graphicFrame>
        <p:nvGraphicFramePr>
          <p:cNvPr id="30" name="Chart 29"/>
          <p:cNvGraphicFramePr>
            <a:graphicFrameLocks noChangeAspect="1"/>
          </p:cNvGraphicFramePr>
          <p:nvPr>
            <p:extLst/>
          </p:nvPr>
        </p:nvGraphicFramePr>
        <p:xfrm>
          <a:off x="4560014" y="543740"/>
          <a:ext cx="4641221" cy="3094147"/>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4575345" y="846239"/>
            <a:ext cx="558162" cy="242372"/>
          </a:xfrm>
          <a:prstGeom prst="rect">
            <a:avLst/>
          </a:prstGeom>
          <a:noFill/>
        </p:spPr>
        <p:txBody>
          <a:bodyPr wrap="none" lIns="91438" tIns="45719" rIns="91438" bIns="45719" rtlCol="0">
            <a:spAutoFit/>
          </a:bodyPr>
          <a:lstStyle/>
          <a:p>
            <a:pPr defTabSz="456893" fontAlgn="base">
              <a:spcBef>
                <a:spcPct val="0"/>
              </a:spcBef>
              <a:spcAft>
                <a:spcPct val="0"/>
              </a:spcAft>
            </a:pPr>
            <a:r>
              <a:rPr lang="en-US" sz="975" b="1" dirty="0">
                <a:solidFill>
                  <a:srgbClr val="2B2929"/>
                </a:solidFill>
              </a:rPr>
              <a:t>[</a:t>
            </a:r>
            <a:r>
              <a:rPr lang="en-US" sz="975" b="1" dirty="0" err="1">
                <a:solidFill>
                  <a:srgbClr val="2B2929"/>
                </a:solidFill>
              </a:rPr>
              <a:t>Mpps</a:t>
            </a:r>
            <a:r>
              <a:rPr lang="en-US" sz="975" b="1" dirty="0">
                <a:solidFill>
                  <a:srgbClr val="2B2929"/>
                </a:solidFill>
              </a:rPr>
              <a:t>]</a:t>
            </a:r>
          </a:p>
        </p:txBody>
      </p:sp>
    </p:spTree>
    <p:extLst>
      <p:ext uri="{BB962C8B-B14F-4D97-AF65-F5344CB8AC3E}">
        <p14:creationId xmlns:p14="http://schemas.microsoft.com/office/powerpoint/2010/main" val="869051658"/>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91" y="87706"/>
            <a:ext cx="4008341" cy="830997"/>
          </a:xfrm>
          <a:prstGeom prst="rect">
            <a:avLst/>
          </a:prstGeom>
          <a:noFill/>
        </p:spPr>
        <p:txBody>
          <a:bodyPr wrap="none" rtlCol="0">
            <a:spAutoFit/>
          </a:bodyPr>
          <a:lstStyle/>
          <a:p>
            <a:pPr algn="ctr" defTabSz="685800"/>
            <a:r>
              <a:rPr lang="en-US" sz="1200" b="1" dirty="0">
                <a:solidFill>
                  <a:srgbClr val="C3DB64"/>
                </a:solidFill>
                <a:latin typeface="Arial Narrow"/>
                <a:ea typeface="ＭＳ Ｐゴシック" charset="0"/>
                <a:cs typeface="Arial Narrow"/>
              </a:rPr>
              <a:t>VPP Cores Not Completely Busy</a:t>
            </a:r>
          </a:p>
          <a:p>
            <a:pPr algn="ctr" defTabSz="685800"/>
            <a:r>
              <a:rPr lang="en-US" sz="1200" b="1" dirty="0">
                <a:solidFill>
                  <a:srgbClr val="C3DB64"/>
                </a:solidFill>
                <a:latin typeface="Arial Narrow"/>
                <a:ea typeface="ＭＳ Ｐゴシック" charset="0"/>
                <a:cs typeface="Arial Narrow"/>
              </a:rPr>
              <a:t>VPP Vectors Have Space For More Services and More Packets!!</a:t>
            </a:r>
          </a:p>
          <a:p>
            <a:pPr algn="ctr" defTabSz="685800"/>
            <a:r>
              <a:rPr lang="en-US" sz="1200" b="1" dirty="0" err="1">
                <a:solidFill>
                  <a:srgbClr val="C3DB64"/>
                </a:solidFill>
                <a:latin typeface="Arial Narrow"/>
                <a:ea typeface="ＭＳ Ｐゴシック" charset="0"/>
                <a:cs typeface="Arial Narrow"/>
              </a:rPr>
              <a:t>PCIe</a:t>
            </a:r>
            <a:r>
              <a:rPr lang="en-US" sz="1200" b="1" dirty="0">
                <a:solidFill>
                  <a:srgbClr val="C3DB64"/>
                </a:solidFill>
                <a:latin typeface="Arial Narrow"/>
                <a:ea typeface="ＭＳ Ｐゴシック" charset="0"/>
                <a:cs typeface="Arial Narrow"/>
              </a:rPr>
              <a:t> 3.0 and NICs Are The Limit</a:t>
            </a:r>
          </a:p>
          <a:p>
            <a:pPr algn="ctr" defTabSz="685800"/>
            <a:endParaRPr lang="en-US" sz="1200" b="1" dirty="0">
              <a:solidFill>
                <a:srgbClr val="C3DB64"/>
              </a:solidFill>
              <a:latin typeface="Arial Narrow"/>
              <a:ea typeface="ＭＳ Ｐゴシック" charset="0"/>
              <a:cs typeface="Arial Narrow"/>
            </a:endParaRPr>
          </a:p>
        </p:txBody>
      </p:sp>
      <p:sp>
        <p:nvSpPr>
          <p:cNvPr id="5" name="TextBox 4"/>
          <p:cNvSpPr txBox="1"/>
          <p:nvPr/>
        </p:nvSpPr>
        <p:spPr>
          <a:xfrm>
            <a:off x="5758024" y="87707"/>
            <a:ext cx="2534989" cy="646331"/>
          </a:xfrm>
          <a:prstGeom prst="rect">
            <a:avLst/>
          </a:prstGeom>
          <a:noFill/>
        </p:spPr>
        <p:txBody>
          <a:bodyPr wrap="none" rtlCol="0">
            <a:spAutoFit/>
          </a:bodyPr>
          <a:lstStyle/>
          <a:p>
            <a:pPr algn="ctr" defTabSz="685800"/>
            <a:r>
              <a:rPr lang="en-US" sz="1200" b="1" dirty="0">
                <a:solidFill>
                  <a:srgbClr val="C3DB64"/>
                </a:solidFill>
                <a:latin typeface="Arial Narrow"/>
                <a:ea typeface="ＭＳ Ｐゴシック" charset="0"/>
                <a:cs typeface="Arial Narrow"/>
              </a:rPr>
              <a:t>And How Do We Know This?</a:t>
            </a:r>
          </a:p>
          <a:p>
            <a:pPr algn="ctr" defTabSz="685800"/>
            <a:r>
              <a:rPr lang="en-US" sz="1200" b="1" dirty="0">
                <a:solidFill>
                  <a:srgbClr val="C3DB64"/>
                </a:solidFill>
                <a:latin typeface="Arial Narrow"/>
                <a:ea typeface="ＭＳ Ｐゴシック" charset="0"/>
                <a:cs typeface="Arial Narrow"/>
              </a:rPr>
              <a:t>Simples – A Well Engineered Telemetry</a:t>
            </a:r>
          </a:p>
          <a:p>
            <a:pPr algn="ctr" defTabSz="685800"/>
            <a:r>
              <a:rPr lang="en-US" sz="1200" b="1" dirty="0">
                <a:solidFill>
                  <a:srgbClr val="C3DB64"/>
                </a:solidFill>
                <a:latin typeface="Arial Narrow"/>
                <a:ea typeface="ＭＳ Ｐゴシック" charset="0"/>
                <a:cs typeface="Arial Narrow"/>
              </a:rPr>
              <a:t>In Linux and VPP Tells Us So</a:t>
            </a:r>
          </a:p>
        </p:txBody>
      </p:sp>
      <p:sp>
        <p:nvSpPr>
          <p:cNvPr id="8" name="TextBox 7"/>
          <p:cNvSpPr txBox="1"/>
          <p:nvPr/>
        </p:nvSpPr>
        <p:spPr>
          <a:xfrm>
            <a:off x="88334" y="897565"/>
            <a:ext cx="7917552" cy="4016484"/>
          </a:xfrm>
          <a:prstGeom prst="rect">
            <a:avLst/>
          </a:prstGeom>
          <a:noFill/>
        </p:spPr>
        <p:txBody>
          <a:bodyPr wrap="none" rtlCol="0">
            <a:spAutoFit/>
          </a:bodyPr>
          <a:lstStyle/>
          <a:p>
            <a:pPr defTabSz="685800"/>
            <a:r>
              <a:rPr lang="en-US" sz="750">
                <a:solidFill>
                  <a:srgbClr val="2B2929"/>
                </a:solidFill>
                <a:latin typeface="Courier New" charset="0"/>
                <a:ea typeface="Courier New" charset="0"/>
                <a:cs typeface="Courier New" charset="0"/>
              </a:rPr>
              <a:t>========</a:t>
            </a:r>
          </a:p>
          <a:p>
            <a:pPr defTabSz="685800"/>
            <a:r>
              <a:rPr lang="is-IS" sz="750">
                <a:solidFill>
                  <a:srgbClr val="2B2929"/>
                </a:solidFill>
                <a:latin typeface="Courier New" charset="0"/>
                <a:ea typeface="Courier New" charset="0"/>
                <a:cs typeface="Courier New" charset="0"/>
              </a:rPr>
              <a:t>TC5    120ge.vpp.24t24pc.ip4.cop</a:t>
            </a:r>
          </a:p>
          <a:p>
            <a:pPr defTabSz="685800"/>
            <a:r>
              <a:rPr lang="is-IS" sz="750">
                <a:solidFill>
                  <a:srgbClr val="2B2929"/>
                </a:solidFill>
                <a:latin typeface="Courier New" charset="0"/>
                <a:ea typeface="Courier New" charset="0"/>
                <a:cs typeface="Courier New" charset="0"/>
              </a:rPr>
              <a:t>TC5.0    120ge.2pnic.6nic.rss2.vpp.24t24pc.ip4.cop</a:t>
            </a:r>
          </a:p>
          <a:p>
            <a:pPr defTabSz="685800"/>
            <a:r>
              <a:rPr lang="en-US" sz="750">
                <a:solidFill>
                  <a:srgbClr val="2B2929"/>
                </a:solidFill>
                <a:latin typeface="Courier New" charset="0"/>
                <a:ea typeface="Courier New" charset="0"/>
                <a:cs typeface="Courier New" charset="0"/>
              </a:rPr>
              <a:t>d. testcase-vpp-ip4-cop-scale</a:t>
            </a:r>
          </a:p>
          <a:p>
            <a:pPr defTabSz="685800"/>
            <a:r>
              <a:rPr lang="is-IS" sz="750">
                <a:solidFill>
                  <a:srgbClr val="2B2929"/>
                </a:solidFill>
                <a:latin typeface="Courier New" charset="0"/>
                <a:ea typeface="Courier New" charset="0"/>
                <a:cs typeface="Courier New" charset="0"/>
              </a:rPr>
              <a:t>        120ge.2pnic.6nic.rss2.vpp.24t24pc.ip4.2m.cop.2.copip4dst.2k.match.100</a:t>
            </a:r>
          </a:p>
          <a:p>
            <a:pPr defTabSz="685800"/>
            <a:r>
              <a:rPr lang="is-IS" sz="750">
                <a:solidFill>
                  <a:srgbClr val="2B2929"/>
                </a:solidFill>
                <a:latin typeface="Courier New" charset="0"/>
                <a:ea typeface="Courier New" charset="0"/>
                <a:cs typeface="Courier New" charset="0"/>
              </a:rPr>
              <a:t>            64B, 138.000Mpps, 92,736Gbps</a:t>
            </a:r>
          </a:p>
          <a:p>
            <a:pPr defTabSz="685800"/>
            <a:r>
              <a:rPr lang="is-IS" sz="750">
                <a:solidFill>
                  <a:srgbClr val="2B2929"/>
                </a:solidFill>
                <a:latin typeface="Courier New" charset="0"/>
                <a:ea typeface="Courier New" charset="0"/>
                <a:cs typeface="Courier New" charset="0"/>
              </a:rPr>
              <a:t>            IMIX, 40.124832Mpps, 120.000Gbps</a:t>
            </a:r>
          </a:p>
          <a:p>
            <a:pPr defTabSz="685800"/>
            <a:r>
              <a:rPr lang="is-IS" sz="750">
                <a:solidFill>
                  <a:srgbClr val="2B2929"/>
                </a:solidFill>
                <a:latin typeface="Courier New" charset="0"/>
                <a:ea typeface="Courier New" charset="0"/>
                <a:cs typeface="Courier New" charset="0"/>
              </a:rPr>
              <a:t>            1518, 9.752925Mpps, 120.000Gbps</a:t>
            </a:r>
          </a:p>
          <a:p>
            <a:pPr defTabSz="685800"/>
            <a:r>
              <a:rPr lang="is-IS" sz="750">
                <a:solidFill>
                  <a:srgbClr val="2B2929"/>
                </a:solidFill>
                <a:latin typeface="Courier New" charset="0"/>
                <a:ea typeface="Courier New" charset="0"/>
                <a:cs typeface="Courier New" charset="0"/>
              </a:rPr>
              <a:t>            ---------------</a:t>
            </a:r>
          </a:p>
          <a:p>
            <a:pPr defTabSz="685800"/>
            <a:r>
              <a:rPr lang="is-IS" sz="750">
                <a:solidFill>
                  <a:srgbClr val="2B2929"/>
                </a:solidFill>
                <a:latin typeface="Courier New" charset="0"/>
                <a:ea typeface="Courier New" charset="0"/>
                <a:cs typeface="Courier New" charset="0"/>
              </a:rPr>
              <a:t>            Thread 1 vpp_wk_0 (lcore 2)</a:t>
            </a:r>
          </a:p>
          <a:p>
            <a:pPr defTabSz="685800"/>
            <a:r>
              <a:rPr lang="is-IS" sz="750">
                <a:solidFill>
                  <a:srgbClr val="2B2929"/>
                </a:solidFill>
                <a:latin typeface="Courier New" charset="0"/>
                <a:ea typeface="Courier New" charset="0"/>
                <a:cs typeface="Courier New" charset="0"/>
              </a:rPr>
              <a:t>            Time 45.1, </a:t>
            </a:r>
            <a:r>
              <a:rPr lang="is-IS" sz="750" b="1">
                <a:solidFill>
                  <a:srgbClr val="2B2929"/>
                </a:solidFill>
                <a:latin typeface="Courier New" charset="0"/>
                <a:ea typeface="Courier New" charset="0"/>
                <a:cs typeface="Courier New" charset="0"/>
              </a:rPr>
              <a:t>average vectors/node 23.44</a:t>
            </a:r>
            <a:r>
              <a:rPr lang="is-IS" sz="750">
                <a:solidFill>
                  <a:srgbClr val="2B2929"/>
                </a:solidFill>
                <a:latin typeface="Courier New" charset="0"/>
                <a:ea typeface="Courier New" charset="0"/>
                <a:cs typeface="Courier New" charset="0"/>
              </a:rPr>
              <a:t>, last 128 main loops 1.44 per node 23.00</a:t>
            </a:r>
          </a:p>
          <a:p>
            <a:pPr defTabSz="685800"/>
            <a:r>
              <a:rPr lang="is-IS" sz="750">
                <a:solidFill>
                  <a:srgbClr val="2B2929"/>
                </a:solidFill>
                <a:latin typeface="Courier New" charset="0"/>
                <a:ea typeface="Courier New" charset="0"/>
                <a:cs typeface="Courier New" charset="0"/>
              </a:rPr>
              <a:t>              vector rates in 4.6791e6, out 4.6791e6, drop 0.0000e0, punt 0.0000e0</a:t>
            </a:r>
          </a:p>
          <a:p>
            <a:pPr defTabSz="685800"/>
            <a:r>
              <a:rPr lang="is-IS" sz="750">
                <a:solidFill>
                  <a:srgbClr val="2B2929"/>
                </a:solidFill>
                <a:latin typeface="Courier New" charset="0"/>
                <a:ea typeface="Courier New" charset="0"/>
                <a:cs typeface="Courier New" charset="0"/>
              </a:rPr>
              <a:t>                         Name                 State         Calls          Vectors        Suspends         Clocks       Vectors/Call</a:t>
            </a:r>
          </a:p>
          <a:p>
            <a:pPr defTabSz="685800"/>
            <a:r>
              <a:rPr lang="is-IS" sz="750">
                <a:solidFill>
                  <a:srgbClr val="2B2929"/>
                </a:solidFill>
                <a:latin typeface="Courier New" charset="0"/>
                <a:ea typeface="Courier New" charset="0"/>
                <a:cs typeface="Courier New" charset="0"/>
              </a:rPr>
              <a:t>            TenGigabitEtherneta/0/1-output   active            9003498       211054648               0          1.63e1           23.44</a:t>
            </a:r>
          </a:p>
          <a:p>
            <a:pPr defTabSz="685800"/>
            <a:r>
              <a:rPr lang="is-IS" sz="750">
                <a:solidFill>
                  <a:srgbClr val="2B2929"/>
                </a:solidFill>
                <a:latin typeface="Courier New" charset="0"/>
                <a:ea typeface="Courier New" charset="0"/>
                <a:cs typeface="Courier New" charset="0"/>
              </a:rPr>
              <a:t>            TenGigabitEtherneta/0/1-tx       active            9003498       211054648               0          7.94e1           23.44</a:t>
            </a:r>
          </a:p>
          <a:p>
            <a:pPr defTabSz="685800"/>
            <a:r>
              <a:rPr lang="is-IS" sz="750">
                <a:solidFill>
                  <a:srgbClr val="2B2929"/>
                </a:solidFill>
                <a:latin typeface="Courier New" charset="0"/>
                <a:ea typeface="Courier New" charset="0"/>
                <a:cs typeface="Courier New" charset="0"/>
              </a:rPr>
              <a:t>            cop-input                        active            9003498       211054648               0          2.23e1           23.44</a:t>
            </a:r>
          </a:p>
          <a:p>
            <a:pPr defTabSz="685800"/>
            <a:r>
              <a:rPr lang="is-IS" sz="750">
                <a:solidFill>
                  <a:srgbClr val="2B2929"/>
                </a:solidFill>
                <a:latin typeface="Courier New" charset="0"/>
                <a:ea typeface="Courier New" charset="0"/>
                <a:cs typeface="Courier New" charset="0"/>
              </a:rPr>
              <a:t>            dpdk-input                       polling          45658750       211054648               0          1.52e2            4.62</a:t>
            </a:r>
          </a:p>
          <a:p>
            <a:pPr defTabSz="685800"/>
            <a:r>
              <a:rPr lang="is-IS" sz="750" b="1">
                <a:solidFill>
                  <a:srgbClr val="2B2929"/>
                </a:solidFill>
                <a:latin typeface="Courier New" charset="0"/>
                <a:ea typeface="Courier New" charset="0"/>
                <a:cs typeface="Courier New" charset="0"/>
              </a:rPr>
              <a:t>            ip4-cop-whitelist                active            9003498       211054648               0          4.34e1           23.44</a:t>
            </a:r>
            <a:endParaRPr lang="is-IS" sz="750">
              <a:solidFill>
                <a:srgbClr val="2B2929"/>
              </a:solidFill>
              <a:latin typeface="Courier New" charset="0"/>
              <a:ea typeface="Courier New" charset="0"/>
              <a:cs typeface="Courier New" charset="0"/>
            </a:endParaRPr>
          </a:p>
          <a:p>
            <a:pPr defTabSz="685800"/>
            <a:r>
              <a:rPr lang="is-IS" sz="750">
                <a:solidFill>
                  <a:srgbClr val="2B2929"/>
                </a:solidFill>
                <a:latin typeface="Courier New" charset="0"/>
                <a:ea typeface="Courier New" charset="0"/>
                <a:cs typeface="Courier New" charset="0"/>
              </a:rPr>
              <a:t>            ip4-input                        active            9003498       211054648               0          4.98e1           23.44</a:t>
            </a:r>
          </a:p>
          <a:p>
            <a:pPr defTabSz="685800"/>
            <a:r>
              <a:rPr lang="is-IS" sz="750">
                <a:solidFill>
                  <a:srgbClr val="2B2929"/>
                </a:solidFill>
                <a:latin typeface="Courier New" charset="0"/>
                <a:ea typeface="Courier New" charset="0"/>
                <a:cs typeface="Courier New" charset="0"/>
              </a:rPr>
              <a:t>            ip4-lookup                       active            9003498       211054648               0          6.25e1           23.44</a:t>
            </a:r>
          </a:p>
          <a:p>
            <a:pPr defTabSz="685800"/>
            <a:r>
              <a:rPr lang="is-IS" sz="750">
                <a:solidFill>
                  <a:srgbClr val="2B2929"/>
                </a:solidFill>
                <a:latin typeface="Courier New" charset="0"/>
                <a:ea typeface="Courier New" charset="0"/>
                <a:cs typeface="Courier New" charset="0"/>
              </a:rPr>
              <a:t>            ip4-rewrite-transit              active            9003498       211054648               0          3.43e1           23.44</a:t>
            </a:r>
          </a:p>
          <a:p>
            <a:pPr defTabSz="685800"/>
            <a:r>
              <a:rPr lang="is-IS" sz="750">
                <a:solidFill>
                  <a:srgbClr val="2B2929"/>
                </a:solidFill>
                <a:latin typeface="Courier New" charset="0"/>
                <a:ea typeface="Courier New" charset="0"/>
                <a:cs typeface="Courier New" charset="0"/>
              </a:rPr>
              <a:t>            ---------------</a:t>
            </a:r>
          </a:p>
          <a:p>
            <a:pPr defTabSz="685800"/>
            <a:r>
              <a:rPr lang="is-IS" sz="750">
                <a:solidFill>
                  <a:srgbClr val="2B2929"/>
                </a:solidFill>
                <a:latin typeface="Courier New" charset="0"/>
                <a:ea typeface="Courier New" charset="0"/>
                <a:cs typeface="Courier New" charset="0"/>
              </a:rPr>
              <a:t>            Thread 24 vpp_wk_23 (lcore 29)</a:t>
            </a:r>
          </a:p>
          <a:p>
            <a:pPr defTabSz="685800"/>
            <a:r>
              <a:rPr lang="is-IS" sz="750">
                <a:solidFill>
                  <a:srgbClr val="2B2929"/>
                </a:solidFill>
                <a:latin typeface="Courier New" charset="0"/>
                <a:ea typeface="Courier New" charset="0"/>
                <a:cs typeface="Courier New" charset="0"/>
              </a:rPr>
              <a:t>            Time 45.1, </a:t>
            </a:r>
            <a:r>
              <a:rPr lang="is-IS" sz="750" b="1">
                <a:solidFill>
                  <a:srgbClr val="2B2929"/>
                </a:solidFill>
                <a:latin typeface="Courier New" charset="0"/>
                <a:ea typeface="Courier New" charset="0"/>
                <a:cs typeface="Courier New" charset="0"/>
              </a:rPr>
              <a:t>average vectors/node 27.04</a:t>
            </a:r>
            <a:r>
              <a:rPr lang="is-IS" sz="750">
                <a:solidFill>
                  <a:srgbClr val="2B2929"/>
                </a:solidFill>
                <a:latin typeface="Courier New" charset="0"/>
                <a:ea typeface="Courier New" charset="0"/>
                <a:cs typeface="Courier New" charset="0"/>
              </a:rPr>
              <a:t>, last 128 main loops 1.75 per node 28.00</a:t>
            </a:r>
          </a:p>
          <a:p>
            <a:pPr defTabSz="685800"/>
            <a:r>
              <a:rPr lang="is-IS" sz="750">
                <a:solidFill>
                  <a:srgbClr val="2B2929"/>
                </a:solidFill>
                <a:latin typeface="Courier New" charset="0"/>
                <a:ea typeface="Courier New" charset="0"/>
                <a:cs typeface="Courier New" charset="0"/>
              </a:rPr>
              <a:t>              vector rates in 4.6791e6, out 4.6791e6, drop 0.0000e0, punt 0.0000e0</a:t>
            </a:r>
          </a:p>
          <a:p>
            <a:pPr defTabSz="685800"/>
            <a:r>
              <a:rPr lang="is-IS" sz="750">
                <a:solidFill>
                  <a:srgbClr val="2B2929"/>
                </a:solidFill>
                <a:latin typeface="Courier New" charset="0"/>
                <a:ea typeface="Courier New" charset="0"/>
                <a:cs typeface="Courier New" charset="0"/>
              </a:rPr>
              <a:t>                         Name                 State         Calls          Vectors        Suspends         Clocks       Vectors/Call</a:t>
            </a:r>
          </a:p>
          <a:p>
            <a:pPr defTabSz="685800"/>
            <a:r>
              <a:rPr lang="is-IS" sz="750">
                <a:solidFill>
                  <a:srgbClr val="2B2929"/>
                </a:solidFill>
                <a:latin typeface="Courier New" charset="0"/>
                <a:ea typeface="Courier New" charset="0"/>
                <a:cs typeface="Courier New" charset="0"/>
              </a:rPr>
              <a:t>            TenGigabitEthernet88/0/0-outpu   active            7805705       211055503               0          1.54e1           27.04</a:t>
            </a:r>
          </a:p>
          <a:p>
            <a:pPr defTabSz="685800"/>
            <a:r>
              <a:rPr lang="is-IS" sz="750">
                <a:solidFill>
                  <a:srgbClr val="2B2929"/>
                </a:solidFill>
                <a:latin typeface="Courier New" charset="0"/>
                <a:ea typeface="Courier New" charset="0"/>
                <a:cs typeface="Courier New" charset="0"/>
              </a:rPr>
              <a:t>            TenGigabitEthernet88/0/0-tx      active            7805705       211055503               0          7.75e1           27.04</a:t>
            </a:r>
          </a:p>
          <a:p>
            <a:pPr defTabSz="685800"/>
            <a:r>
              <a:rPr lang="is-IS" sz="750" b="1">
                <a:solidFill>
                  <a:srgbClr val="2B2929"/>
                </a:solidFill>
                <a:latin typeface="Courier New" charset="0"/>
                <a:ea typeface="Courier New" charset="0"/>
                <a:cs typeface="Courier New" charset="0"/>
              </a:rPr>
              <a:t>            cop-input                        active            7805705       211055503               0          2.12e1           27.04</a:t>
            </a:r>
            <a:endParaRPr lang="is-IS" sz="750">
              <a:solidFill>
                <a:srgbClr val="2B2929"/>
              </a:solidFill>
              <a:latin typeface="Courier New" charset="0"/>
              <a:ea typeface="Courier New" charset="0"/>
              <a:cs typeface="Courier New" charset="0"/>
            </a:endParaRPr>
          </a:p>
          <a:p>
            <a:pPr defTabSz="685800"/>
            <a:r>
              <a:rPr lang="is-IS" sz="750">
                <a:solidFill>
                  <a:srgbClr val="2B2929"/>
                </a:solidFill>
                <a:latin typeface="Courier New" charset="0"/>
                <a:ea typeface="Courier New" charset="0"/>
                <a:cs typeface="Courier New" charset="0"/>
              </a:rPr>
              <a:t>            dpdk-input                       polling          46628961       211055503               0          1.60e2            4.53</a:t>
            </a:r>
          </a:p>
          <a:p>
            <a:pPr defTabSz="685800"/>
            <a:r>
              <a:rPr lang="is-IS" sz="750" b="1">
                <a:solidFill>
                  <a:srgbClr val="2B2929"/>
                </a:solidFill>
                <a:latin typeface="Courier New" charset="0"/>
                <a:ea typeface="Courier New" charset="0"/>
                <a:cs typeface="Courier New" charset="0"/>
              </a:rPr>
              <a:t>            ip4-cop-whitelist                active            7805705       211055503               0          4.35e1           27.04</a:t>
            </a:r>
            <a:endParaRPr lang="is-IS" sz="750">
              <a:solidFill>
                <a:srgbClr val="2B2929"/>
              </a:solidFill>
              <a:latin typeface="Courier New" charset="0"/>
              <a:ea typeface="Courier New" charset="0"/>
              <a:cs typeface="Courier New" charset="0"/>
            </a:endParaRPr>
          </a:p>
          <a:p>
            <a:pPr defTabSz="685800"/>
            <a:r>
              <a:rPr lang="is-IS" sz="750">
                <a:solidFill>
                  <a:srgbClr val="2B2929"/>
                </a:solidFill>
                <a:latin typeface="Courier New" charset="0"/>
                <a:ea typeface="Courier New" charset="0"/>
                <a:cs typeface="Courier New" charset="0"/>
              </a:rPr>
              <a:t>            ip4-input                        active            7805705       211055503               0          4.86e1           27.04</a:t>
            </a:r>
          </a:p>
          <a:p>
            <a:pPr defTabSz="685800"/>
            <a:r>
              <a:rPr lang="is-IS" sz="750">
                <a:solidFill>
                  <a:srgbClr val="2B2929"/>
                </a:solidFill>
                <a:latin typeface="Courier New" charset="0"/>
                <a:ea typeface="Courier New" charset="0"/>
                <a:cs typeface="Courier New" charset="0"/>
              </a:rPr>
              <a:t>            ip4-lookup                       active            7805705       211055503               0          6.02e1           27.04</a:t>
            </a:r>
          </a:p>
          <a:p>
            <a:pPr defTabSz="685800"/>
            <a:r>
              <a:rPr lang="is-IS" sz="750">
                <a:solidFill>
                  <a:srgbClr val="2B2929"/>
                </a:solidFill>
                <a:latin typeface="Courier New" charset="0"/>
                <a:ea typeface="Courier New" charset="0"/>
                <a:cs typeface="Courier New" charset="0"/>
              </a:rPr>
              <a:t>            ip4-rewrite-transit              active            7805705       211055503               0          3.36e1           27.04</a:t>
            </a:r>
            <a:endParaRPr lang="en-US" sz="750">
              <a:solidFill>
                <a:srgbClr val="2B2929"/>
              </a:solidFill>
              <a:latin typeface="Courier New" charset="0"/>
              <a:ea typeface="Courier New" charset="0"/>
              <a:cs typeface="Courier New" charset="0"/>
            </a:endParaRPr>
          </a:p>
        </p:txBody>
      </p:sp>
    </p:spTree>
    <p:extLst>
      <p:ext uri="{BB962C8B-B14F-4D97-AF65-F5344CB8AC3E}">
        <p14:creationId xmlns:p14="http://schemas.microsoft.com/office/powerpoint/2010/main" val="643045336"/>
      </p:ext>
    </p:extLst>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91" y="87706"/>
            <a:ext cx="4008341" cy="830997"/>
          </a:xfrm>
          <a:prstGeom prst="rect">
            <a:avLst/>
          </a:prstGeom>
          <a:noFill/>
        </p:spPr>
        <p:txBody>
          <a:bodyPr wrap="none" rtlCol="0">
            <a:spAutoFit/>
          </a:bodyPr>
          <a:lstStyle/>
          <a:p>
            <a:pPr algn="ctr" defTabSz="685800"/>
            <a:r>
              <a:rPr lang="en-US" sz="1200" b="1" dirty="0">
                <a:solidFill>
                  <a:srgbClr val="C3DB64"/>
                </a:solidFill>
                <a:latin typeface="Arial Narrow"/>
                <a:ea typeface="ＭＳ Ｐゴシック" charset="0"/>
                <a:cs typeface="Arial Narrow"/>
              </a:rPr>
              <a:t>VPP Cores Not Completely Busy</a:t>
            </a:r>
          </a:p>
          <a:p>
            <a:pPr algn="ctr" defTabSz="685800"/>
            <a:r>
              <a:rPr lang="en-US" sz="1200" b="1" dirty="0">
                <a:solidFill>
                  <a:srgbClr val="C3DB64"/>
                </a:solidFill>
                <a:latin typeface="Arial Narrow"/>
                <a:ea typeface="ＭＳ Ｐゴシック" charset="0"/>
                <a:cs typeface="Arial Narrow"/>
              </a:rPr>
              <a:t>VPP Vectors Have Space For More Services and More Packets!!</a:t>
            </a:r>
          </a:p>
          <a:p>
            <a:pPr algn="ctr" defTabSz="685800"/>
            <a:r>
              <a:rPr lang="en-US" sz="1200" b="1" dirty="0" err="1">
                <a:solidFill>
                  <a:srgbClr val="C3DB64"/>
                </a:solidFill>
                <a:latin typeface="Arial Narrow"/>
                <a:ea typeface="ＭＳ Ｐゴシック" charset="0"/>
                <a:cs typeface="Arial Narrow"/>
              </a:rPr>
              <a:t>PCIe</a:t>
            </a:r>
            <a:r>
              <a:rPr lang="en-US" sz="1200" b="1" dirty="0">
                <a:solidFill>
                  <a:srgbClr val="C3DB64"/>
                </a:solidFill>
                <a:latin typeface="Arial Narrow"/>
                <a:ea typeface="ＭＳ Ｐゴシック" charset="0"/>
                <a:cs typeface="Arial Narrow"/>
              </a:rPr>
              <a:t> 3.0 and NICs Are The Limit</a:t>
            </a:r>
          </a:p>
          <a:p>
            <a:pPr algn="ctr" defTabSz="685800"/>
            <a:endParaRPr lang="en-US" sz="1200" b="1" dirty="0">
              <a:solidFill>
                <a:srgbClr val="C3DB64"/>
              </a:solidFill>
              <a:latin typeface="Arial Narrow"/>
              <a:ea typeface="ＭＳ Ｐゴシック" charset="0"/>
              <a:cs typeface="Arial Narrow"/>
            </a:endParaRPr>
          </a:p>
        </p:txBody>
      </p:sp>
      <p:sp>
        <p:nvSpPr>
          <p:cNvPr id="5" name="TextBox 4"/>
          <p:cNvSpPr txBox="1"/>
          <p:nvPr/>
        </p:nvSpPr>
        <p:spPr>
          <a:xfrm>
            <a:off x="5793291" y="87707"/>
            <a:ext cx="2464457" cy="646331"/>
          </a:xfrm>
          <a:prstGeom prst="rect">
            <a:avLst/>
          </a:prstGeom>
          <a:noFill/>
        </p:spPr>
        <p:txBody>
          <a:bodyPr wrap="none" rtlCol="0">
            <a:spAutoFit/>
          </a:bodyPr>
          <a:lstStyle/>
          <a:p>
            <a:pPr algn="ctr" defTabSz="685800"/>
            <a:r>
              <a:rPr lang="en-US" sz="1200" b="1" dirty="0">
                <a:solidFill>
                  <a:srgbClr val="C3DB64"/>
                </a:solidFill>
                <a:latin typeface="Arial Narrow"/>
                <a:ea typeface="ＭＳ Ｐゴシック" charset="0"/>
                <a:cs typeface="Arial Narrow"/>
              </a:rPr>
              <a:t>And How Do We Know This?</a:t>
            </a:r>
          </a:p>
          <a:p>
            <a:pPr algn="ctr" defTabSz="685800"/>
            <a:r>
              <a:rPr lang="en-US" sz="1200" b="1" dirty="0">
                <a:solidFill>
                  <a:srgbClr val="C3DB64"/>
                </a:solidFill>
                <a:latin typeface="Arial Narrow"/>
                <a:ea typeface="ＭＳ Ｐゴシック" charset="0"/>
                <a:cs typeface="Arial Narrow"/>
              </a:rPr>
              <a:t>Simple – A Well Engineered Telemetry</a:t>
            </a:r>
          </a:p>
          <a:p>
            <a:pPr algn="ctr" defTabSz="685800"/>
            <a:r>
              <a:rPr lang="en-US" sz="1200" b="1" dirty="0">
                <a:solidFill>
                  <a:srgbClr val="C3DB64"/>
                </a:solidFill>
                <a:latin typeface="Arial Narrow"/>
                <a:ea typeface="ＭＳ Ｐゴシック" charset="0"/>
                <a:cs typeface="Arial Narrow"/>
              </a:rPr>
              <a:t>In Linux and VPP Tells Us So</a:t>
            </a:r>
          </a:p>
        </p:txBody>
      </p:sp>
      <p:sp>
        <p:nvSpPr>
          <p:cNvPr id="8" name="TextBox 7"/>
          <p:cNvSpPr txBox="1"/>
          <p:nvPr/>
        </p:nvSpPr>
        <p:spPr>
          <a:xfrm>
            <a:off x="88334" y="897565"/>
            <a:ext cx="7917552" cy="4016484"/>
          </a:xfrm>
          <a:prstGeom prst="rect">
            <a:avLst/>
          </a:prstGeom>
          <a:noFill/>
        </p:spPr>
        <p:txBody>
          <a:bodyPr wrap="none" rtlCol="0">
            <a:spAutoFit/>
          </a:bodyPr>
          <a:lstStyle/>
          <a:p>
            <a:pPr defTabSz="685800"/>
            <a:r>
              <a:rPr lang="en-US" sz="750" dirty="0">
                <a:solidFill>
                  <a:srgbClr val="2B2929"/>
                </a:solidFill>
                <a:latin typeface="Courier New" charset="0"/>
                <a:ea typeface="Courier New" charset="0"/>
                <a:cs typeface="Courier New" charset="0"/>
              </a:rPr>
              <a:t>========</a:t>
            </a:r>
          </a:p>
          <a:p>
            <a:pPr defTabSz="685800"/>
            <a:r>
              <a:rPr lang="is-IS" sz="750" dirty="0">
                <a:solidFill>
                  <a:srgbClr val="2B2929"/>
                </a:solidFill>
                <a:latin typeface="Courier New" charset="0"/>
                <a:ea typeface="Courier New" charset="0"/>
                <a:cs typeface="Courier New" charset="0"/>
              </a:rPr>
              <a:t>TC5    120ge.vpp.24t24pc.ip4.cop</a:t>
            </a:r>
          </a:p>
          <a:p>
            <a:pPr defTabSz="685800"/>
            <a:r>
              <a:rPr lang="is-IS" sz="750" dirty="0">
                <a:solidFill>
                  <a:srgbClr val="2B2929"/>
                </a:solidFill>
                <a:latin typeface="Courier New" charset="0"/>
                <a:ea typeface="Courier New" charset="0"/>
                <a:cs typeface="Courier New" charset="0"/>
              </a:rPr>
              <a:t>TC5.0    120ge.2pnic.6nic.rss2.vpp.24t24pc.ip4.cop</a:t>
            </a:r>
          </a:p>
          <a:p>
            <a:pPr defTabSz="685800"/>
            <a:r>
              <a:rPr lang="en-US" sz="750" dirty="0">
                <a:solidFill>
                  <a:srgbClr val="2B2929"/>
                </a:solidFill>
                <a:latin typeface="Courier New" charset="0"/>
                <a:ea typeface="Courier New" charset="0"/>
                <a:cs typeface="Courier New" charset="0"/>
              </a:rPr>
              <a:t>d. testcase-vpp-ip4-cop-scale</a:t>
            </a:r>
          </a:p>
          <a:p>
            <a:pPr defTabSz="685800"/>
            <a:r>
              <a:rPr lang="is-IS" sz="750" dirty="0">
                <a:solidFill>
                  <a:srgbClr val="2B2929"/>
                </a:solidFill>
                <a:latin typeface="Courier New" charset="0"/>
                <a:ea typeface="Courier New" charset="0"/>
                <a:cs typeface="Courier New" charset="0"/>
              </a:rPr>
              <a:t>        120ge.2pnic.6nic.rss2.vpp.24t24pc.ip4.2m.cop.2.copip4dst.2k.match.100</a:t>
            </a:r>
          </a:p>
          <a:p>
            <a:pPr defTabSz="685800"/>
            <a:r>
              <a:rPr lang="is-IS" sz="750" dirty="0">
                <a:solidFill>
                  <a:srgbClr val="2B2929"/>
                </a:solidFill>
                <a:latin typeface="Courier New" charset="0"/>
                <a:ea typeface="Courier New" charset="0"/>
                <a:cs typeface="Courier New" charset="0"/>
              </a:rPr>
              <a:t>            64B, 138.000Mpps, 92,736Gbps</a:t>
            </a:r>
          </a:p>
          <a:p>
            <a:pPr defTabSz="685800"/>
            <a:r>
              <a:rPr lang="is-IS" sz="750" dirty="0">
                <a:solidFill>
                  <a:srgbClr val="2B2929"/>
                </a:solidFill>
                <a:latin typeface="Courier New" charset="0"/>
                <a:ea typeface="Courier New" charset="0"/>
                <a:cs typeface="Courier New" charset="0"/>
              </a:rPr>
              <a:t>            IMIX, 40.124832Mpps, 120.000Gbps</a:t>
            </a:r>
          </a:p>
          <a:p>
            <a:pPr defTabSz="685800"/>
            <a:r>
              <a:rPr lang="is-IS" sz="750" dirty="0">
                <a:solidFill>
                  <a:srgbClr val="2B2929"/>
                </a:solidFill>
                <a:latin typeface="Courier New" charset="0"/>
                <a:ea typeface="Courier New" charset="0"/>
                <a:cs typeface="Courier New" charset="0"/>
              </a:rPr>
              <a:t>            1518, 9.752925Mpps, 120.000Gbps</a:t>
            </a:r>
          </a:p>
          <a:p>
            <a:pPr defTabSz="685800"/>
            <a:r>
              <a:rPr lang="is-IS" sz="750" dirty="0">
                <a:solidFill>
                  <a:srgbClr val="2B2929"/>
                </a:solidFill>
                <a:latin typeface="Courier New" charset="0"/>
                <a:ea typeface="Courier New" charset="0"/>
                <a:cs typeface="Courier New" charset="0"/>
              </a:rPr>
              <a:t>            ---------------</a:t>
            </a:r>
          </a:p>
          <a:p>
            <a:pPr defTabSz="685800"/>
            <a:r>
              <a:rPr lang="is-IS" sz="750" dirty="0">
                <a:solidFill>
                  <a:srgbClr val="2B2929"/>
                </a:solidFill>
                <a:latin typeface="Courier New" charset="0"/>
                <a:ea typeface="Courier New" charset="0"/>
                <a:cs typeface="Courier New" charset="0"/>
              </a:rPr>
              <a:t>            Thread 1 vpp_wk_0 (lcore 2)</a:t>
            </a:r>
          </a:p>
          <a:p>
            <a:pPr defTabSz="685800"/>
            <a:r>
              <a:rPr lang="is-IS" sz="750" dirty="0">
                <a:solidFill>
                  <a:srgbClr val="2B2929"/>
                </a:solidFill>
                <a:latin typeface="Courier New" charset="0"/>
                <a:ea typeface="Courier New" charset="0"/>
                <a:cs typeface="Courier New" charset="0"/>
              </a:rPr>
              <a:t>            Time 45.1, </a:t>
            </a:r>
            <a:r>
              <a:rPr lang="is-IS" sz="750" b="1" dirty="0">
                <a:solidFill>
                  <a:srgbClr val="2B2929"/>
                </a:solidFill>
                <a:latin typeface="Courier New" charset="0"/>
                <a:ea typeface="Courier New" charset="0"/>
                <a:cs typeface="Courier New" charset="0"/>
              </a:rPr>
              <a:t>average vectors/node 23.44</a:t>
            </a:r>
            <a:r>
              <a:rPr lang="is-IS" sz="750" dirty="0">
                <a:solidFill>
                  <a:srgbClr val="2B2929"/>
                </a:solidFill>
                <a:latin typeface="Courier New" charset="0"/>
                <a:ea typeface="Courier New" charset="0"/>
                <a:cs typeface="Courier New" charset="0"/>
              </a:rPr>
              <a:t>, last 128 main loops 1.44 per node 23.00</a:t>
            </a:r>
          </a:p>
          <a:p>
            <a:pPr defTabSz="685800"/>
            <a:r>
              <a:rPr lang="is-IS" sz="750" dirty="0">
                <a:solidFill>
                  <a:srgbClr val="2B2929"/>
                </a:solidFill>
                <a:latin typeface="Courier New" charset="0"/>
                <a:ea typeface="Courier New" charset="0"/>
                <a:cs typeface="Courier New" charset="0"/>
              </a:rPr>
              <a:t>              vector rates in 4.6791e6, out 4.6791e6, drop 0.0000e0, punt 0.0000e0</a:t>
            </a:r>
          </a:p>
          <a:p>
            <a:pPr defTabSz="685800"/>
            <a:r>
              <a:rPr lang="is-IS" sz="750" dirty="0">
                <a:solidFill>
                  <a:srgbClr val="2B2929"/>
                </a:solidFill>
                <a:latin typeface="Courier New" charset="0"/>
                <a:ea typeface="Courier New" charset="0"/>
                <a:cs typeface="Courier New" charset="0"/>
              </a:rPr>
              <a:t>                         Name                 State         Calls          Vectors        Suspends         Clocks       Vectors/Call</a:t>
            </a:r>
          </a:p>
          <a:p>
            <a:pPr defTabSz="685800"/>
            <a:r>
              <a:rPr lang="is-IS" sz="750" dirty="0">
                <a:solidFill>
                  <a:srgbClr val="2B2929"/>
                </a:solidFill>
                <a:latin typeface="Courier New" charset="0"/>
                <a:ea typeface="Courier New" charset="0"/>
                <a:cs typeface="Courier New" charset="0"/>
              </a:rPr>
              <a:t>            TenGigabitEtherneta/0/1-output   active            9003498       211054648               0          1.63e1           23.44</a:t>
            </a:r>
          </a:p>
          <a:p>
            <a:pPr defTabSz="685800"/>
            <a:r>
              <a:rPr lang="is-IS" sz="750" dirty="0">
                <a:solidFill>
                  <a:srgbClr val="2B2929"/>
                </a:solidFill>
                <a:latin typeface="Courier New" charset="0"/>
                <a:ea typeface="Courier New" charset="0"/>
                <a:cs typeface="Courier New" charset="0"/>
              </a:rPr>
              <a:t>            TenGigabitEtherneta/0/1-tx       active            9003498       211054648               0          7.94e1           23.44</a:t>
            </a:r>
          </a:p>
          <a:p>
            <a:pPr defTabSz="685800"/>
            <a:r>
              <a:rPr lang="is-IS" sz="750" dirty="0">
                <a:solidFill>
                  <a:srgbClr val="2B2929"/>
                </a:solidFill>
                <a:latin typeface="Courier New" charset="0"/>
                <a:ea typeface="Courier New" charset="0"/>
                <a:cs typeface="Courier New" charset="0"/>
              </a:rPr>
              <a:t>            cop-input                        active            9003498       211054648               0          2.23e1           23.44</a:t>
            </a:r>
          </a:p>
          <a:p>
            <a:pPr defTabSz="685800"/>
            <a:r>
              <a:rPr lang="is-IS" sz="750" dirty="0">
                <a:solidFill>
                  <a:srgbClr val="2B2929"/>
                </a:solidFill>
                <a:latin typeface="Courier New" charset="0"/>
                <a:ea typeface="Courier New" charset="0"/>
                <a:cs typeface="Courier New" charset="0"/>
              </a:rPr>
              <a:t>            dpdk-input                       polling          45658750       211054648               0          1.52e2            4.62</a:t>
            </a:r>
          </a:p>
          <a:p>
            <a:pPr defTabSz="685800"/>
            <a:r>
              <a:rPr lang="is-IS" sz="750" b="1" dirty="0">
                <a:solidFill>
                  <a:srgbClr val="2B2929"/>
                </a:solidFill>
                <a:latin typeface="Courier New" charset="0"/>
                <a:ea typeface="Courier New" charset="0"/>
                <a:cs typeface="Courier New" charset="0"/>
              </a:rPr>
              <a:t>            ip4-cop-whitelist                active            9003498       211054648               0          4.34e1           23.44</a:t>
            </a:r>
            <a:endParaRPr lang="is-IS" sz="750" dirty="0">
              <a:solidFill>
                <a:srgbClr val="2B2929"/>
              </a:solidFill>
              <a:latin typeface="Courier New" charset="0"/>
              <a:ea typeface="Courier New" charset="0"/>
              <a:cs typeface="Courier New" charset="0"/>
            </a:endParaRPr>
          </a:p>
          <a:p>
            <a:pPr defTabSz="685800"/>
            <a:r>
              <a:rPr lang="is-IS" sz="750" dirty="0">
                <a:solidFill>
                  <a:srgbClr val="2B2929"/>
                </a:solidFill>
                <a:latin typeface="Courier New" charset="0"/>
                <a:ea typeface="Courier New" charset="0"/>
                <a:cs typeface="Courier New" charset="0"/>
              </a:rPr>
              <a:t>            ip4-input                        active            9003498       211054648               0          4.98e1           23.44</a:t>
            </a:r>
          </a:p>
          <a:p>
            <a:pPr defTabSz="685800"/>
            <a:r>
              <a:rPr lang="is-IS" sz="750" dirty="0">
                <a:solidFill>
                  <a:srgbClr val="2B2929"/>
                </a:solidFill>
                <a:latin typeface="Courier New" charset="0"/>
                <a:ea typeface="Courier New" charset="0"/>
                <a:cs typeface="Courier New" charset="0"/>
              </a:rPr>
              <a:t>            ip4-lookup                       active            9003498       211054648               0          6.25e1           23.44</a:t>
            </a:r>
          </a:p>
          <a:p>
            <a:pPr defTabSz="685800"/>
            <a:r>
              <a:rPr lang="is-IS" sz="750" dirty="0">
                <a:solidFill>
                  <a:srgbClr val="2B2929"/>
                </a:solidFill>
                <a:latin typeface="Courier New" charset="0"/>
                <a:ea typeface="Courier New" charset="0"/>
                <a:cs typeface="Courier New" charset="0"/>
              </a:rPr>
              <a:t>            ip4-rewrite-transit              active            9003498       211054648               0          3.43e1           23.44</a:t>
            </a:r>
          </a:p>
          <a:p>
            <a:pPr defTabSz="685800"/>
            <a:r>
              <a:rPr lang="is-IS" sz="750" dirty="0">
                <a:solidFill>
                  <a:srgbClr val="2B2929"/>
                </a:solidFill>
                <a:latin typeface="Courier New" charset="0"/>
                <a:ea typeface="Courier New" charset="0"/>
                <a:cs typeface="Courier New" charset="0"/>
              </a:rPr>
              <a:t>            ---------------</a:t>
            </a:r>
          </a:p>
          <a:p>
            <a:pPr defTabSz="685800"/>
            <a:r>
              <a:rPr lang="is-IS" sz="750" dirty="0">
                <a:solidFill>
                  <a:srgbClr val="2B2929"/>
                </a:solidFill>
                <a:latin typeface="Courier New" charset="0"/>
                <a:ea typeface="Courier New" charset="0"/>
                <a:cs typeface="Courier New" charset="0"/>
              </a:rPr>
              <a:t>            Thread 24 vpp_wk_23 (lcore 29)</a:t>
            </a:r>
          </a:p>
          <a:p>
            <a:pPr defTabSz="685800"/>
            <a:r>
              <a:rPr lang="is-IS" sz="750" dirty="0">
                <a:solidFill>
                  <a:srgbClr val="2B2929"/>
                </a:solidFill>
                <a:latin typeface="Courier New" charset="0"/>
                <a:ea typeface="Courier New" charset="0"/>
                <a:cs typeface="Courier New" charset="0"/>
              </a:rPr>
              <a:t>            Time 45.1, </a:t>
            </a:r>
            <a:r>
              <a:rPr lang="is-IS" sz="750" b="1" dirty="0">
                <a:solidFill>
                  <a:srgbClr val="2B2929"/>
                </a:solidFill>
                <a:latin typeface="Courier New" charset="0"/>
                <a:ea typeface="Courier New" charset="0"/>
                <a:cs typeface="Courier New" charset="0"/>
              </a:rPr>
              <a:t>average vectors/node 27.04</a:t>
            </a:r>
            <a:r>
              <a:rPr lang="is-IS" sz="750" dirty="0">
                <a:solidFill>
                  <a:srgbClr val="2B2929"/>
                </a:solidFill>
                <a:latin typeface="Courier New" charset="0"/>
                <a:ea typeface="Courier New" charset="0"/>
                <a:cs typeface="Courier New" charset="0"/>
              </a:rPr>
              <a:t>, last 128 main loops 1.75 per node 28.00</a:t>
            </a:r>
          </a:p>
          <a:p>
            <a:pPr defTabSz="685800"/>
            <a:r>
              <a:rPr lang="is-IS" sz="750" dirty="0">
                <a:solidFill>
                  <a:srgbClr val="2B2929"/>
                </a:solidFill>
                <a:latin typeface="Courier New" charset="0"/>
                <a:ea typeface="Courier New" charset="0"/>
                <a:cs typeface="Courier New" charset="0"/>
              </a:rPr>
              <a:t>              vector rates in 4.6791e6, out 4.6791e6, drop 0.0000e0, punt 0.0000e0</a:t>
            </a:r>
          </a:p>
          <a:p>
            <a:pPr defTabSz="685800"/>
            <a:r>
              <a:rPr lang="is-IS" sz="750" dirty="0">
                <a:solidFill>
                  <a:srgbClr val="2B2929"/>
                </a:solidFill>
                <a:latin typeface="Courier New" charset="0"/>
                <a:ea typeface="Courier New" charset="0"/>
                <a:cs typeface="Courier New" charset="0"/>
              </a:rPr>
              <a:t>                         Name                 State         Calls          Vectors        Suspends         Clocks       Vectors/Call</a:t>
            </a:r>
          </a:p>
          <a:p>
            <a:pPr defTabSz="685800"/>
            <a:r>
              <a:rPr lang="is-IS" sz="750" dirty="0">
                <a:solidFill>
                  <a:srgbClr val="2B2929"/>
                </a:solidFill>
                <a:latin typeface="Courier New" charset="0"/>
                <a:ea typeface="Courier New" charset="0"/>
                <a:cs typeface="Courier New" charset="0"/>
              </a:rPr>
              <a:t>            TenGigabitEthernet88/0/0-outpu   active            7805705       211055503               0          1.54e1           27.04</a:t>
            </a:r>
          </a:p>
          <a:p>
            <a:pPr defTabSz="685800"/>
            <a:r>
              <a:rPr lang="is-IS" sz="750" dirty="0">
                <a:solidFill>
                  <a:srgbClr val="2B2929"/>
                </a:solidFill>
                <a:latin typeface="Courier New" charset="0"/>
                <a:ea typeface="Courier New" charset="0"/>
                <a:cs typeface="Courier New" charset="0"/>
              </a:rPr>
              <a:t>            TenGigabitEthernet88/0/0-tx      active            7805705       211055503               0          7.75e1           27.04</a:t>
            </a:r>
          </a:p>
          <a:p>
            <a:pPr defTabSz="685800"/>
            <a:r>
              <a:rPr lang="is-IS" sz="750" b="1" dirty="0">
                <a:solidFill>
                  <a:srgbClr val="2B2929"/>
                </a:solidFill>
                <a:latin typeface="Courier New" charset="0"/>
                <a:ea typeface="Courier New" charset="0"/>
                <a:cs typeface="Courier New" charset="0"/>
              </a:rPr>
              <a:t>            cop-input                        active            7805705       211055503               0          2.12e1           27.04</a:t>
            </a:r>
            <a:endParaRPr lang="is-IS" sz="750" dirty="0">
              <a:solidFill>
                <a:srgbClr val="2B2929"/>
              </a:solidFill>
              <a:latin typeface="Courier New" charset="0"/>
              <a:ea typeface="Courier New" charset="0"/>
              <a:cs typeface="Courier New" charset="0"/>
            </a:endParaRPr>
          </a:p>
          <a:p>
            <a:pPr defTabSz="685800"/>
            <a:r>
              <a:rPr lang="is-IS" sz="750" dirty="0">
                <a:solidFill>
                  <a:srgbClr val="2B2929"/>
                </a:solidFill>
                <a:latin typeface="Courier New" charset="0"/>
                <a:ea typeface="Courier New" charset="0"/>
                <a:cs typeface="Courier New" charset="0"/>
              </a:rPr>
              <a:t>            dpdk-input                       polling          46628961       211055503               0          1.60e2            4.53</a:t>
            </a:r>
          </a:p>
          <a:p>
            <a:pPr defTabSz="685800"/>
            <a:r>
              <a:rPr lang="is-IS" sz="750" b="1" dirty="0">
                <a:solidFill>
                  <a:srgbClr val="2B2929"/>
                </a:solidFill>
                <a:latin typeface="Courier New" charset="0"/>
                <a:ea typeface="Courier New" charset="0"/>
                <a:cs typeface="Courier New" charset="0"/>
              </a:rPr>
              <a:t>            ip4-cop-whitelist                active            7805705       211055503               0          4.35e1           27.04</a:t>
            </a:r>
            <a:endParaRPr lang="is-IS" sz="750" dirty="0">
              <a:solidFill>
                <a:srgbClr val="2B2929"/>
              </a:solidFill>
              <a:latin typeface="Courier New" charset="0"/>
              <a:ea typeface="Courier New" charset="0"/>
              <a:cs typeface="Courier New" charset="0"/>
            </a:endParaRPr>
          </a:p>
          <a:p>
            <a:pPr defTabSz="685800"/>
            <a:r>
              <a:rPr lang="is-IS" sz="750" dirty="0">
                <a:solidFill>
                  <a:srgbClr val="2B2929"/>
                </a:solidFill>
                <a:latin typeface="Courier New" charset="0"/>
                <a:ea typeface="Courier New" charset="0"/>
                <a:cs typeface="Courier New" charset="0"/>
              </a:rPr>
              <a:t>            ip4-input                        active            7805705       211055503               0          4.86e1           27.04</a:t>
            </a:r>
          </a:p>
          <a:p>
            <a:pPr defTabSz="685800"/>
            <a:r>
              <a:rPr lang="is-IS" sz="750" dirty="0">
                <a:solidFill>
                  <a:srgbClr val="2B2929"/>
                </a:solidFill>
                <a:latin typeface="Courier New" charset="0"/>
                <a:ea typeface="Courier New" charset="0"/>
                <a:cs typeface="Courier New" charset="0"/>
              </a:rPr>
              <a:t>            ip4-lookup                       active            7805705       211055503               0          6.02e1           27.04</a:t>
            </a:r>
          </a:p>
          <a:p>
            <a:pPr defTabSz="685800"/>
            <a:r>
              <a:rPr lang="is-IS" sz="750" dirty="0">
                <a:solidFill>
                  <a:srgbClr val="2B2929"/>
                </a:solidFill>
                <a:latin typeface="Courier New" charset="0"/>
                <a:ea typeface="Courier New" charset="0"/>
                <a:cs typeface="Courier New" charset="0"/>
              </a:rPr>
              <a:t>            ip4-rewrite-transit              active            7805705       211055503               0          3.36e1           27.04</a:t>
            </a:r>
            <a:endParaRPr lang="en-US" sz="750" dirty="0">
              <a:solidFill>
                <a:srgbClr val="2B2929"/>
              </a:solidFill>
              <a:latin typeface="Courier New" charset="0"/>
              <a:ea typeface="Courier New" charset="0"/>
              <a:cs typeface="Courier New" charset="0"/>
            </a:endParaRPr>
          </a:p>
        </p:txBody>
      </p:sp>
      <p:sp>
        <p:nvSpPr>
          <p:cNvPr id="9" name="TextBox 8"/>
          <p:cNvSpPr txBox="1"/>
          <p:nvPr/>
        </p:nvSpPr>
        <p:spPr>
          <a:xfrm>
            <a:off x="4626021" y="897565"/>
            <a:ext cx="3976281" cy="1384995"/>
          </a:xfrm>
          <a:prstGeom prst="rect">
            <a:avLst/>
          </a:prstGeom>
          <a:solidFill>
            <a:schemeClr val="accent3">
              <a:lumMod val="10000"/>
            </a:schemeClr>
          </a:solidFill>
        </p:spPr>
        <p:txBody>
          <a:bodyPr wrap="none" rtlCol="0">
            <a:spAutoFit/>
          </a:bodyPr>
          <a:lstStyle/>
          <a:p>
            <a:pPr defTabSz="685800"/>
            <a:r>
              <a:rPr lang="en-US" sz="1200" dirty="0">
                <a:solidFill>
                  <a:srgbClr val="3366FF"/>
                </a:solidFill>
              </a:rPr>
              <a:t>VPP average vector size below shows 23-to-27</a:t>
            </a:r>
          </a:p>
          <a:p>
            <a:pPr defTabSz="685800"/>
            <a:r>
              <a:rPr lang="en-US" sz="1200" dirty="0">
                <a:solidFill>
                  <a:srgbClr val="3366FF"/>
                </a:solidFill>
              </a:rPr>
              <a:t>This indicates VPP program worker threads are not busy</a:t>
            </a:r>
          </a:p>
          <a:p>
            <a:pPr defTabSz="685800"/>
            <a:r>
              <a:rPr lang="en-US" sz="1200" dirty="0">
                <a:solidFill>
                  <a:srgbClr val="3366FF"/>
                </a:solidFill>
              </a:rPr>
              <a:t>Busy VPP worker threads should be showing 255</a:t>
            </a:r>
          </a:p>
          <a:p>
            <a:pPr defTabSz="685800"/>
            <a:r>
              <a:rPr lang="en-US" sz="1200" dirty="0">
                <a:solidFill>
                  <a:srgbClr val="3366FF"/>
                </a:solidFill>
              </a:rPr>
              <a:t>This means that VPP worker threads operate at 10% capacity</a:t>
            </a:r>
          </a:p>
          <a:p>
            <a:pPr defTabSz="685800"/>
            <a:endParaRPr lang="en-US" sz="1200" dirty="0">
              <a:solidFill>
                <a:srgbClr val="2B2929"/>
              </a:solidFill>
            </a:endParaRPr>
          </a:p>
          <a:p>
            <a:pPr defTabSz="685800"/>
            <a:r>
              <a:rPr lang="en-US" sz="1200" dirty="0">
                <a:solidFill>
                  <a:srgbClr val="FFFF00"/>
                </a:solidFill>
              </a:rPr>
              <a:t>It’s like driving 1,000hp car at 100hp power – lots of space</a:t>
            </a:r>
          </a:p>
          <a:p>
            <a:pPr defTabSz="685800"/>
            <a:r>
              <a:rPr lang="en-US" sz="1200" dirty="0">
                <a:solidFill>
                  <a:srgbClr val="FFFF00"/>
                </a:solidFill>
              </a:rPr>
              <a:t>for adding (service) acceleration and (</a:t>
            </a:r>
            <a:r>
              <a:rPr lang="en-US" sz="1200" dirty="0" err="1">
                <a:solidFill>
                  <a:srgbClr val="FFFF00"/>
                </a:solidFill>
              </a:rPr>
              <a:t>sevice</a:t>
            </a:r>
            <a:r>
              <a:rPr lang="en-US" sz="1200" dirty="0">
                <a:solidFill>
                  <a:srgbClr val="FFFF00"/>
                </a:solidFill>
              </a:rPr>
              <a:t>) speed.</a:t>
            </a:r>
          </a:p>
        </p:txBody>
      </p:sp>
      <p:sp>
        <p:nvSpPr>
          <p:cNvPr id="2" name="Oval 1"/>
          <p:cNvSpPr/>
          <p:nvPr/>
        </p:nvSpPr>
        <p:spPr>
          <a:xfrm>
            <a:off x="1227667" y="1905000"/>
            <a:ext cx="1894417" cy="4656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
        <p:nvSpPr>
          <p:cNvPr id="7" name="Oval 6"/>
          <p:cNvSpPr/>
          <p:nvPr/>
        </p:nvSpPr>
        <p:spPr>
          <a:xfrm>
            <a:off x="1278467" y="3384550"/>
            <a:ext cx="1894417" cy="46566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endParaRPr>
          </a:p>
        </p:txBody>
      </p:sp>
    </p:spTree>
    <p:extLst>
      <p:ext uri="{BB962C8B-B14F-4D97-AF65-F5344CB8AC3E}">
        <p14:creationId xmlns:p14="http://schemas.microsoft.com/office/powerpoint/2010/main" val="2778933618"/>
      </p:ext>
    </p:extLst>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691" y="87706"/>
            <a:ext cx="4008341" cy="830997"/>
          </a:xfrm>
          <a:prstGeom prst="rect">
            <a:avLst/>
          </a:prstGeom>
          <a:noFill/>
        </p:spPr>
        <p:txBody>
          <a:bodyPr wrap="none" rtlCol="0">
            <a:spAutoFit/>
          </a:bodyPr>
          <a:lstStyle/>
          <a:p>
            <a:pPr algn="ctr" defTabSz="685800"/>
            <a:r>
              <a:rPr lang="en-US" sz="1200" b="1" dirty="0">
                <a:solidFill>
                  <a:srgbClr val="C3DB64"/>
                </a:solidFill>
                <a:latin typeface="Arial Narrow"/>
                <a:ea typeface="ＭＳ Ｐゴシック" charset="0"/>
                <a:cs typeface="Arial Narrow"/>
              </a:rPr>
              <a:t>VPP Cores Not Completely Busy</a:t>
            </a:r>
          </a:p>
          <a:p>
            <a:pPr algn="ctr" defTabSz="685800"/>
            <a:r>
              <a:rPr lang="en-US" sz="1200" b="1" dirty="0">
                <a:solidFill>
                  <a:srgbClr val="C3DB64"/>
                </a:solidFill>
                <a:latin typeface="Arial Narrow"/>
                <a:ea typeface="ＭＳ Ｐゴシック" charset="0"/>
                <a:cs typeface="Arial Narrow"/>
              </a:rPr>
              <a:t>VPP Vectors Have Space For More Services and More Packets!!</a:t>
            </a:r>
          </a:p>
          <a:p>
            <a:pPr algn="ctr" defTabSz="685800"/>
            <a:r>
              <a:rPr lang="en-US" sz="1200" b="1" dirty="0" err="1">
                <a:solidFill>
                  <a:srgbClr val="C3DB64"/>
                </a:solidFill>
                <a:latin typeface="Arial Narrow"/>
                <a:ea typeface="ＭＳ Ｐゴシック" charset="0"/>
                <a:cs typeface="Arial Narrow"/>
              </a:rPr>
              <a:t>PCIe</a:t>
            </a:r>
            <a:r>
              <a:rPr lang="en-US" sz="1200" b="1" dirty="0">
                <a:solidFill>
                  <a:srgbClr val="C3DB64"/>
                </a:solidFill>
                <a:latin typeface="Arial Narrow"/>
                <a:ea typeface="ＭＳ Ｐゴシック" charset="0"/>
                <a:cs typeface="Arial Narrow"/>
              </a:rPr>
              <a:t> 3.0 and NICs Are The Limit</a:t>
            </a:r>
          </a:p>
          <a:p>
            <a:pPr algn="ctr" defTabSz="685800"/>
            <a:endParaRPr lang="en-US" sz="1200" b="1" dirty="0">
              <a:solidFill>
                <a:srgbClr val="C3DB64"/>
              </a:solidFill>
              <a:latin typeface="Arial Narrow"/>
              <a:ea typeface="ＭＳ Ｐゴシック" charset="0"/>
              <a:cs typeface="Arial Narrow"/>
            </a:endParaRPr>
          </a:p>
        </p:txBody>
      </p:sp>
      <p:sp>
        <p:nvSpPr>
          <p:cNvPr id="5" name="TextBox 4"/>
          <p:cNvSpPr txBox="1"/>
          <p:nvPr/>
        </p:nvSpPr>
        <p:spPr>
          <a:xfrm>
            <a:off x="5758024" y="87707"/>
            <a:ext cx="2534989" cy="646331"/>
          </a:xfrm>
          <a:prstGeom prst="rect">
            <a:avLst/>
          </a:prstGeom>
          <a:noFill/>
        </p:spPr>
        <p:txBody>
          <a:bodyPr wrap="none" rtlCol="0">
            <a:spAutoFit/>
          </a:bodyPr>
          <a:lstStyle/>
          <a:p>
            <a:pPr algn="ctr" defTabSz="685800"/>
            <a:r>
              <a:rPr lang="en-US" sz="1200" b="1" dirty="0">
                <a:solidFill>
                  <a:srgbClr val="C3DB64"/>
                </a:solidFill>
                <a:latin typeface="Arial Narrow"/>
                <a:ea typeface="ＭＳ Ｐゴシック" charset="0"/>
                <a:cs typeface="Arial Narrow"/>
              </a:rPr>
              <a:t>And How Do We Know This?</a:t>
            </a:r>
          </a:p>
          <a:p>
            <a:pPr algn="ctr" defTabSz="685800"/>
            <a:r>
              <a:rPr lang="en-US" sz="1200" b="1" dirty="0">
                <a:solidFill>
                  <a:srgbClr val="C3DB64"/>
                </a:solidFill>
                <a:latin typeface="Arial Narrow"/>
                <a:ea typeface="ＭＳ Ｐゴシック" charset="0"/>
                <a:cs typeface="Arial Narrow"/>
              </a:rPr>
              <a:t>Simples – A Well Engineered Telemetry</a:t>
            </a:r>
          </a:p>
          <a:p>
            <a:pPr algn="ctr" defTabSz="685800"/>
            <a:r>
              <a:rPr lang="en-US" sz="1200" b="1" dirty="0">
                <a:solidFill>
                  <a:srgbClr val="C3DB64"/>
                </a:solidFill>
                <a:latin typeface="Arial Narrow"/>
                <a:ea typeface="ＭＳ Ｐゴシック" charset="0"/>
                <a:cs typeface="Arial Narrow"/>
              </a:rPr>
              <a:t>In Linux and VPP Tells Us So</a:t>
            </a:r>
          </a:p>
        </p:txBody>
      </p:sp>
      <p:sp>
        <p:nvSpPr>
          <p:cNvPr id="8" name="TextBox 7"/>
          <p:cNvSpPr txBox="1"/>
          <p:nvPr/>
        </p:nvSpPr>
        <p:spPr>
          <a:xfrm>
            <a:off x="88334" y="897565"/>
            <a:ext cx="7917552" cy="4016484"/>
          </a:xfrm>
          <a:prstGeom prst="rect">
            <a:avLst/>
          </a:prstGeom>
          <a:noFill/>
        </p:spPr>
        <p:txBody>
          <a:bodyPr wrap="none" rtlCol="0">
            <a:spAutoFit/>
          </a:bodyPr>
          <a:lstStyle/>
          <a:p>
            <a:pPr defTabSz="685800"/>
            <a:r>
              <a:rPr lang="en-US" sz="750" dirty="0">
                <a:solidFill>
                  <a:srgbClr val="2B2929"/>
                </a:solidFill>
                <a:latin typeface="Courier New" charset="0"/>
                <a:ea typeface="Courier New" charset="0"/>
                <a:cs typeface="Courier New" charset="0"/>
              </a:rPr>
              <a:t>========</a:t>
            </a:r>
          </a:p>
          <a:p>
            <a:pPr defTabSz="685800"/>
            <a:r>
              <a:rPr lang="is-IS" sz="750" dirty="0">
                <a:solidFill>
                  <a:srgbClr val="2B2929"/>
                </a:solidFill>
                <a:latin typeface="Courier New" charset="0"/>
                <a:ea typeface="Courier New" charset="0"/>
                <a:cs typeface="Courier New" charset="0"/>
              </a:rPr>
              <a:t>TC5    120ge.vpp.24t24pc.ip4.cop</a:t>
            </a:r>
          </a:p>
          <a:p>
            <a:pPr defTabSz="685800"/>
            <a:r>
              <a:rPr lang="is-IS" sz="750" dirty="0">
                <a:solidFill>
                  <a:srgbClr val="2B2929"/>
                </a:solidFill>
                <a:latin typeface="Courier New" charset="0"/>
                <a:ea typeface="Courier New" charset="0"/>
                <a:cs typeface="Courier New" charset="0"/>
              </a:rPr>
              <a:t>TC5.0    120ge.2pnic.6nic.rss2.vpp.24t24pc.ip4.cop</a:t>
            </a:r>
          </a:p>
          <a:p>
            <a:pPr defTabSz="685800"/>
            <a:r>
              <a:rPr lang="en-US" sz="750" dirty="0">
                <a:solidFill>
                  <a:srgbClr val="2B2929"/>
                </a:solidFill>
                <a:latin typeface="Courier New" charset="0"/>
                <a:ea typeface="Courier New" charset="0"/>
                <a:cs typeface="Courier New" charset="0"/>
              </a:rPr>
              <a:t>d. testcase-vpp-ip4-cop-scale</a:t>
            </a:r>
          </a:p>
          <a:p>
            <a:pPr defTabSz="685800"/>
            <a:r>
              <a:rPr lang="is-IS" sz="750" dirty="0">
                <a:solidFill>
                  <a:srgbClr val="2B2929"/>
                </a:solidFill>
                <a:latin typeface="Courier New" charset="0"/>
                <a:ea typeface="Courier New" charset="0"/>
                <a:cs typeface="Courier New" charset="0"/>
              </a:rPr>
              <a:t>        120ge.2pnic.6nic.rss2.vpp.24t24pc.ip4.2m.cop.2.copip4dst.2k.match.100</a:t>
            </a:r>
          </a:p>
          <a:p>
            <a:pPr defTabSz="685800"/>
            <a:r>
              <a:rPr lang="is-IS" sz="750" dirty="0">
                <a:solidFill>
                  <a:srgbClr val="2B2929"/>
                </a:solidFill>
                <a:latin typeface="Courier New" charset="0"/>
                <a:ea typeface="Courier New" charset="0"/>
                <a:cs typeface="Courier New" charset="0"/>
              </a:rPr>
              <a:t>            64B, 138.000Mpps, 92,736Gbps</a:t>
            </a:r>
          </a:p>
          <a:p>
            <a:pPr defTabSz="685800"/>
            <a:r>
              <a:rPr lang="is-IS" sz="750" dirty="0">
                <a:solidFill>
                  <a:srgbClr val="2B2929"/>
                </a:solidFill>
                <a:latin typeface="Courier New" charset="0"/>
                <a:ea typeface="Courier New" charset="0"/>
                <a:cs typeface="Courier New" charset="0"/>
              </a:rPr>
              <a:t>            IMIX, 40.124832Mpps, 120.000Gbps</a:t>
            </a:r>
          </a:p>
          <a:p>
            <a:pPr defTabSz="685800"/>
            <a:r>
              <a:rPr lang="is-IS" sz="750" dirty="0">
                <a:solidFill>
                  <a:srgbClr val="2B2929"/>
                </a:solidFill>
                <a:latin typeface="Courier New" charset="0"/>
                <a:ea typeface="Courier New" charset="0"/>
                <a:cs typeface="Courier New" charset="0"/>
              </a:rPr>
              <a:t>            1518, 9.752925Mpps, 120.000Gbps</a:t>
            </a:r>
          </a:p>
          <a:p>
            <a:pPr defTabSz="685800"/>
            <a:r>
              <a:rPr lang="is-IS" sz="750" dirty="0">
                <a:solidFill>
                  <a:srgbClr val="2B2929"/>
                </a:solidFill>
                <a:latin typeface="Courier New" charset="0"/>
                <a:ea typeface="Courier New" charset="0"/>
                <a:cs typeface="Courier New" charset="0"/>
              </a:rPr>
              <a:t>            ---------------</a:t>
            </a:r>
          </a:p>
          <a:p>
            <a:pPr defTabSz="685800"/>
            <a:r>
              <a:rPr lang="is-IS" sz="750" dirty="0">
                <a:solidFill>
                  <a:srgbClr val="2B2929"/>
                </a:solidFill>
                <a:latin typeface="Courier New" charset="0"/>
                <a:ea typeface="Courier New" charset="0"/>
                <a:cs typeface="Courier New" charset="0"/>
              </a:rPr>
              <a:t>            Thread 1 vpp_wk_0 (lcore 2)</a:t>
            </a:r>
          </a:p>
          <a:p>
            <a:pPr defTabSz="685800"/>
            <a:r>
              <a:rPr lang="is-IS" sz="750" dirty="0">
                <a:solidFill>
                  <a:srgbClr val="2B2929"/>
                </a:solidFill>
                <a:latin typeface="Courier New" charset="0"/>
                <a:ea typeface="Courier New" charset="0"/>
                <a:cs typeface="Courier New" charset="0"/>
              </a:rPr>
              <a:t>            Time 45.1, </a:t>
            </a:r>
            <a:r>
              <a:rPr lang="is-IS" sz="750" b="1" dirty="0">
                <a:solidFill>
                  <a:srgbClr val="2B2929"/>
                </a:solidFill>
                <a:latin typeface="Courier New" charset="0"/>
                <a:ea typeface="Courier New" charset="0"/>
                <a:cs typeface="Courier New" charset="0"/>
              </a:rPr>
              <a:t>average vectors/node 23.44</a:t>
            </a:r>
            <a:r>
              <a:rPr lang="is-IS" sz="750" dirty="0">
                <a:solidFill>
                  <a:srgbClr val="2B2929"/>
                </a:solidFill>
                <a:latin typeface="Courier New" charset="0"/>
                <a:ea typeface="Courier New" charset="0"/>
                <a:cs typeface="Courier New" charset="0"/>
              </a:rPr>
              <a:t>, last 128 main loops 1.44 per node 23.00</a:t>
            </a:r>
          </a:p>
          <a:p>
            <a:pPr defTabSz="685800"/>
            <a:r>
              <a:rPr lang="is-IS" sz="750" dirty="0">
                <a:solidFill>
                  <a:srgbClr val="2B2929"/>
                </a:solidFill>
                <a:latin typeface="Courier New" charset="0"/>
                <a:ea typeface="Courier New" charset="0"/>
                <a:cs typeface="Courier New" charset="0"/>
              </a:rPr>
              <a:t>              vector rates in 4.6791e6, out 4.6791e6, drop 0.0000e0, punt 0.0000e0</a:t>
            </a:r>
          </a:p>
          <a:p>
            <a:pPr defTabSz="685800"/>
            <a:r>
              <a:rPr lang="is-IS" sz="750" dirty="0">
                <a:solidFill>
                  <a:srgbClr val="2B2929"/>
                </a:solidFill>
                <a:latin typeface="Courier New" charset="0"/>
                <a:ea typeface="Courier New" charset="0"/>
                <a:cs typeface="Courier New" charset="0"/>
              </a:rPr>
              <a:t>                         Name                 State         Calls          Vectors        Suspends         Clocks       Vectors/Call</a:t>
            </a:r>
          </a:p>
          <a:p>
            <a:pPr defTabSz="685800"/>
            <a:r>
              <a:rPr lang="is-IS" sz="750" dirty="0">
                <a:solidFill>
                  <a:srgbClr val="2B2929"/>
                </a:solidFill>
                <a:latin typeface="Courier New" charset="0"/>
                <a:ea typeface="Courier New" charset="0"/>
                <a:cs typeface="Courier New" charset="0"/>
              </a:rPr>
              <a:t>            TenGigabitEtherneta/0/1-output   active            9003498       211054648               0          1.63e1           23.44</a:t>
            </a:r>
          </a:p>
          <a:p>
            <a:pPr defTabSz="685800"/>
            <a:r>
              <a:rPr lang="is-IS" sz="750" dirty="0">
                <a:solidFill>
                  <a:srgbClr val="2B2929"/>
                </a:solidFill>
                <a:latin typeface="Courier New" charset="0"/>
                <a:ea typeface="Courier New" charset="0"/>
                <a:cs typeface="Courier New" charset="0"/>
              </a:rPr>
              <a:t>            TenGigabitEtherneta/0/1-tx       active            9003498       211054648               0          7.94e1           23.44</a:t>
            </a:r>
          </a:p>
          <a:p>
            <a:pPr defTabSz="685800"/>
            <a:r>
              <a:rPr lang="is-IS" sz="750" dirty="0">
                <a:solidFill>
                  <a:srgbClr val="2B2929"/>
                </a:solidFill>
                <a:latin typeface="Courier New" charset="0"/>
                <a:ea typeface="Courier New" charset="0"/>
                <a:cs typeface="Courier New" charset="0"/>
              </a:rPr>
              <a:t>            cop-input                        active            9003498       211054648               0          2.23e1           23.44</a:t>
            </a:r>
          </a:p>
          <a:p>
            <a:pPr defTabSz="685800"/>
            <a:r>
              <a:rPr lang="is-IS" sz="750" dirty="0">
                <a:solidFill>
                  <a:srgbClr val="2B2929"/>
                </a:solidFill>
                <a:latin typeface="Courier New" charset="0"/>
                <a:ea typeface="Courier New" charset="0"/>
                <a:cs typeface="Courier New" charset="0"/>
              </a:rPr>
              <a:t>            dpdk-input                       polling          45658750       211054648               0          1.52e2            4.62</a:t>
            </a:r>
          </a:p>
          <a:p>
            <a:pPr defTabSz="685800"/>
            <a:r>
              <a:rPr lang="is-IS" sz="750" b="1" dirty="0">
                <a:solidFill>
                  <a:srgbClr val="2B2929"/>
                </a:solidFill>
                <a:latin typeface="Courier New" charset="0"/>
                <a:ea typeface="Courier New" charset="0"/>
                <a:cs typeface="Courier New" charset="0"/>
              </a:rPr>
              <a:t>            ip4-cop-whitelist                active            9003498       211054648               0          4.34e1           23.44</a:t>
            </a:r>
            <a:endParaRPr lang="is-IS" sz="750" dirty="0">
              <a:solidFill>
                <a:srgbClr val="2B2929"/>
              </a:solidFill>
              <a:latin typeface="Courier New" charset="0"/>
              <a:ea typeface="Courier New" charset="0"/>
              <a:cs typeface="Courier New" charset="0"/>
            </a:endParaRPr>
          </a:p>
          <a:p>
            <a:pPr defTabSz="685800"/>
            <a:r>
              <a:rPr lang="is-IS" sz="750" dirty="0">
                <a:solidFill>
                  <a:srgbClr val="2B2929"/>
                </a:solidFill>
                <a:latin typeface="Courier New" charset="0"/>
                <a:ea typeface="Courier New" charset="0"/>
                <a:cs typeface="Courier New" charset="0"/>
              </a:rPr>
              <a:t>            ip4-input                        active            9003498       211054648               0          4.98e1           23.44</a:t>
            </a:r>
          </a:p>
          <a:p>
            <a:pPr defTabSz="685800"/>
            <a:r>
              <a:rPr lang="is-IS" sz="750" dirty="0">
                <a:solidFill>
                  <a:srgbClr val="2B2929"/>
                </a:solidFill>
                <a:latin typeface="Courier New" charset="0"/>
                <a:ea typeface="Courier New" charset="0"/>
                <a:cs typeface="Courier New" charset="0"/>
              </a:rPr>
              <a:t>            ip4-lookup                       active            9003498       211054648               0          6.25e1           23.44</a:t>
            </a:r>
          </a:p>
          <a:p>
            <a:pPr defTabSz="685800"/>
            <a:r>
              <a:rPr lang="is-IS" sz="750" dirty="0">
                <a:solidFill>
                  <a:srgbClr val="2B2929"/>
                </a:solidFill>
                <a:latin typeface="Courier New" charset="0"/>
                <a:ea typeface="Courier New" charset="0"/>
                <a:cs typeface="Courier New" charset="0"/>
              </a:rPr>
              <a:t>            ip4-rewrite-transit              active            9003498       211054648               0          3.43e1           23.44</a:t>
            </a:r>
          </a:p>
          <a:p>
            <a:pPr defTabSz="685800"/>
            <a:r>
              <a:rPr lang="is-IS" sz="750" dirty="0">
                <a:solidFill>
                  <a:srgbClr val="2B2929"/>
                </a:solidFill>
                <a:latin typeface="Courier New" charset="0"/>
                <a:ea typeface="Courier New" charset="0"/>
                <a:cs typeface="Courier New" charset="0"/>
              </a:rPr>
              <a:t>            ---------------</a:t>
            </a:r>
          </a:p>
          <a:p>
            <a:pPr defTabSz="685800"/>
            <a:r>
              <a:rPr lang="is-IS" sz="750" dirty="0">
                <a:solidFill>
                  <a:srgbClr val="2B2929"/>
                </a:solidFill>
                <a:latin typeface="Courier New" charset="0"/>
                <a:ea typeface="Courier New" charset="0"/>
                <a:cs typeface="Courier New" charset="0"/>
              </a:rPr>
              <a:t>            Thread 24 vpp_wk_23 (lcore 29)</a:t>
            </a:r>
          </a:p>
          <a:p>
            <a:pPr defTabSz="685800"/>
            <a:r>
              <a:rPr lang="is-IS" sz="750" dirty="0">
                <a:solidFill>
                  <a:srgbClr val="2B2929"/>
                </a:solidFill>
                <a:latin typeface="Courier New" charset="0"/>
                <a:ea typeface="Courier New" charset="0"/>
                <a:cs typeface="Courier New" charset="0"/>
              </a:rPr>
              <a:t>            Time 45.1, </a:t>
            </a:r>
            <a:r>
              <a:rPr lang="is-IS" sz="750" b="1" dirty="0">
                <a:solidFill>
                  <a:srgbClr val="2B2929"/>
                </a:solidFill>
                <a:latin typeface="Courier New" charset="0"/>
                <a:ea typeface="Courier New" charset="0"/>
                <a:cs typeface="Courier New" charset="0"/>
              </a:rPr>
              <a:t>average vectors/node 27.04</a:t>
            </a:r>
            <a:r>
              <a:rPr lang="is-IS" sz="750" dirty="0">
                <a:solidFill>
                  <a:srgbClr val="2B2929"/>
                </a:solidFill>
                <a:latin typeface="Courier New" charset="0"/>
                <a:ea typeface="Courier New" charset="0"/>
                <a:cs typeface="Courier New" charset="0"/>
              </a:rPr>
              <a:t>, last 128 main loops 1.75 per node 28.00</a:t>
            </a:r>
          </a:p>
          <a:p>
            <a:pPr defTabSz="685800"/>
            <a:r>
              <a:rPr lang="is-IS" sz="750" dirty="0">
                <a:solidFill>
                  <a:srgbClr val="2B2929"/>
                </a:solidFill>
                <a:latin typeface="Courier New" charset="0"/>
                <a:ea typeface="Courier New" charset="0"/>
                <a:cs typeface="Courier New" charset="0"/>
              </a:rPr>
              <a:t>              vector rates in 4.6791e6, out 4.6791e6, drop 0.0000e0, punt 0.0000e0</a:t>
            </a:r>
          </a:p>
          <a:p>
            <a:pPr defTabSz="685800"/>
            <a:r>
              <a:rPr lang="is-IS" sz="750" dirty="0">
                <a:solidFill>
                  <a:srgbClr val="2B2929"/>
                </a:solidFill>
                <a:latin typeface="Courier New" charset="0"/>
                <a:ea typeface="Courier New" charset="0"/>
                <a:cs typeface="Courier New" charset="0"/>
              </a:rPr>
              <a:t>                         Name                 State         Calls          Vectors        Suspends         Clocks       Vectors/Call</a:t>
            </a:r>
          </a:p>
          <a:p>
            <a:pPr defTabSz="685800"/>
            <a:r>
              <a:rPr lang="is-IS" sz="750" dirty="0">
                <a:solidFill>
                  <a:srgbClr val="2B2929"/>
                </a:solidFill>
                <a:latin typeface="Courier New" charset="0"/>
                <a:ea typeface="Courier New" charset="0"/>
                <a:cs typeface="Courier New" charset="0"/>
              </a:rPr>
              <a:t>            TenGigabitEthernet88/0/0-outpu   active            7805705       211055503               0          1.54e1           27.04</a:t>
            </a:r>
          </a:p>
          <a:p>
            <a:pPr defTabSz="685800"/>
            <a:r>
              <a:rPr lang="is-IS" sz="750" dirty="0">
                <a:solidFill>
                  <a:srgbClr val="2B2929"/>
                </a:solidFill>
                <a:latin typeface="Courier New" charset="0"/>
                <a:ea typeface="Courier New" charset="0"/>
                <a:cs typeface="Courier New" charset="0"/>
              </a:rPr>
              <a:t>            TenGigabitEthernet88/0/0-tx      active            7805705       211055503               0          7.75e1           27.04</a:t>
            </a:r>
          </a:p>
          <a:p>
            <a:pPr defTabSz="685800"/>
            <a:r>
              <a:rPr lang="is-IS" sz="750" b="1" dirty="0">
                <a:solidFill>
                  <a:srgbClr val="2B2929"/>
                </a:solidFill>
                <a:latin typeface="Courier New" charset="0"/>
                <a:ea typeface="Courier New" charset="0"/>
                <a:cs typeface="Courier New" charset="0"/>
              </a:rPr>
              <a:t>            cop-input                        active            7805705       211055503               0          2.12e1           27.04</a:t>
            </a:r>
            <a:endParaRPr lang="is-IS" sz="750" dirty="0">
              <a:solidFill>
                <a:srgbClr val="2B2929"/>
              </a:solidFill>
              <a:latin typeface="Courier New" charset="0"/>
              <a:ea typeface="Courier New" charset="0"/>
              <a:cs typeface="Courier New" charset="0"/>
            </a:endParaRPr>
          </a:p>
          <a:p>
            <a:pPr defTabSz="685800"/>
            <a:r>
              <a:rPr lang="is-IS" sz="750" dirty="0">
                <a:solidFill>
                  <a:srgbClr val="2B2929"/>
                </a:solidFill>
                <a:latin typeface="Courier New" charset="0"/>
                <a:ea typeface="Courier New" charset="0"/>
                <a:cs typeface="Courier New" charset="0"/>
              </a:rPr>
              <a:t>            dpdk-input                       polling          46628961       211055503               0          1.60e2            4.53</a:t>
            </a:r>
          </a:p>
          <a:p>
            <a:pPr defTabSz="685800"/>
            <a:r>
              <a:rPr lang="is-IS" sz="750" b="1" dirty="0">
                <a:solidFill>
                  <a:srgbClr val="2B2929"/>
                </a:solidFill>
                <a:latin typeface="Courier New" charset="0"/>
                <a:ea typeface="Courier New" charset="0"/>
                <a:cs typeface="Courier New" charset="0"/>
              </a:rPr>
              <a:t>            ip4-cop-whitelist                active            7805705       211055503               0          4.35e1           27.04</a:t>
            </a:r>
            <a:endParaRPr lang="is-IS" sz="750" dirty="0">
              <a:solidFill>
                <a:srgbClr val="2B2929"/>
              </a:solidFill>
              <a:latin typeface="Courier New" charset="0"/>
              <a:ea typeface="Courier New" charset="0"/>
              <a:cs typeface="Courier New" charset="0"/>
            </a:endParaRPr>
          </a:p>
          <a:p>
            <a:pPr defTabSz="685800"/>
            <a:r>
              <a:rPr lang="is-IS" sz="750" dirty="0">
                <a:solidFill>
                  <a:srgbClr val="2B2929"/>
                </a:solidFill>
                <a:latin typeface="Courier New" charset="0"/>
                <a:ea typeface="Courier New" charset="0"/>
                <a:cs typeface="Courier New" charset="0"/>
              </a:rPr>
              <a:t>            ip4-input                        active            7805705       211055503               0          4.86e1           27.04</a:t>
            </a:r>
          </a:p>
          <a:p>
            <a:pPr defTabSz="685800"/>
            <a:r>
              <a:rPr lang="is-IS" sz="750" dirty="0">
                <a:solidFill>
                  <a:srgbClr val="2B2929"/>
                </a:solidFill>
                <a:latin typeface="Courier New" charset="0"/>
                <a:ea typeface="Courier New" charset="0"/>
                <a:cs typeface="Courier New" charset="0"/>
              </a:rPr>
              <a:t>            ip4-lookup                       active            7805705       211055503               0          6.02e1           27.04</a:t>
            </a:r>
          </a:p>
          <a:p>
            <a:pPr defTabSz="685800"/>
            <a:r>
              <a:rPr lang="is-IS" sz="750" dirty="0">
                <a:solidFill>
                  <a:srgbClr val="2B2929"/>
                </a:solidFill>
                <a:latin typeface="Courier New" charset="0"/>
                <a:ea typeface="Courier New" charset="0"/>
                <a:cs typeface="Courier New" charset="0"/>
              </a:rPr>
              <a:t>            ip4-rewrite-transit              active            7805705       211055503               0          3.36e1           27.04</a:t>
            </a:r>
            <a:endParaRPr lang="en-US" sz="750" dirty="0">
              <a:solidFill>
                <a:srgbClr val="2B2929"/>
              </a:solidFill>
              <a:latin typeface="Courier New" charset="0"/>
              <a:ea typeface="Courier New" charset="0"/>
              <a:cs typeface="Courier New" charset="0"/>
            </a:endParaRPr>
          </a:p>
        </p:txBody>
      </p:sp>
      <p:sp>
        <p:nvSpPr>
          <p:cNvPr id="9" name="TextBox 8"/>
          <p:cNvSpPr txBox="1"/>
          <p:nvPr/>
        </p:nvSpPr>
        <p:spPr>
          <a:xfrm>
            <a:off x="4626021" y="897565"/>
            <a:ext cx="3976281" cy="1384995"/>
          </a:xfrm>
          <a:prstGeom prst="rect">
            <a:avLst/>
          </a:prstGeom>
          <a:solidFill>
            <a:schemeClr val="accent3">
              <a:lumMod val="10000"/>
            </a:schemeClr>
          </a:solidFill>
        </p:spPr>
        <p:txBody>
          <a:bodyPr wrap="none" rtlCol="0">
            <a:spAutoFit/>
          </a:bodyPr>
          <a:lstStyle/>
          <a:p>
            <a:pPr defTabSz="685800"/>
            <a:r>
              <a:rPr lang="en-US" sz="1200" dirty="0">
                <a:solidFill>
                  <a:srgbClr val="3366FF"/>
                </a:solidFill>
              </a:rPr>
              <a:t>VPP average vector size below shows 23-to-27</a:t>
            </a:r>
          </a:p>
          <a:p>
            <a:pPr defTabSz="685800"/>
            <a:r>
              <a:rPr lang="en-US" sz="1200" dirty="0">
                <a:solidFill>
                  <a:srgbClr val="3366FF"/>
                </a:solidFill>
              </a:rPr>
              <a:t>This indicates VPP program worker threads are not busy</a:t>
            </a:r>
          </a:p>
          <a:p>
            <a:pPr defTabSz="685800"/>
            <a:r>
              <a:rPr lang="en-US" sz="1200" dirty="0">
                <a:solidFill>
                  <a:srgbClr val="3366FF"/>
                </a:solidFill>
              </a:rPr>
              <a:t>Busy VPP worker threads should be showing 255</a:t>
            </a:r>
          </a:p>
          <a:p>
            <a:pPr defTabSz="685800"/>
            <a:r>
              <a:rPr lang="en-US" sz="1200" dirty="0">
                <a:solidFill>
                  <a:srgbClr val="3366FF"/>
                </a:solidFill>
              </a:rPr>
              <a:t>This means that VPP worker threads operate at 10% capacity</a:t>
            </a:r>
          </a:p>
          <a:p>
            <a:pPr defTabSz="685800"/>
            <a:endParaRPr lang="en-US" sz="1200" dirty="0">
              <a:solidFill>
                <a:srgbClr val="2B2929"/>
              </a:solidFill>
            </a:endParaRPr>
          </a:p>
          <a:p>
            <a:pPr defTabSz="685800"/>
            <a:r>
              <a:rPr lang="en-US" sz="1200" dirty="0">
                <a:solidFill>
                  <a:srgbClr val="FFFF00"/>
                </a:solidFill>
              </a:rPr>
              <a:t>It’s like driving 1,000bhp car at 100bhp power – lots of space</a:t>
            </a:r>
          </a:p>
          <a:p>
            <a:pPr defTabSz="685800"/>
            <a:r>
              <a:rPr lang="en-US" sz="1200" dirty="0">
                <a:solidFill>
                  <a:srgbClr val="FFFF00"/>
                </a:solidFill>
              </a:rPr>
              <a:t>for adding (service) acceleration and (</a:t>
            </a:r>
            <a:r>
              <a:rPr lang="en-US" sz="1200" dirty="0" err="1">
                <a:solidFill>
                  <a:srgbClr val="FFFF00"/>
                </a:solidFill>
              </a:rPr>
              <a:t>sevice</a:t>
            </a:r>
            <a:r>
              <a:rPr lang="en-US" sz="1200" dirty="0">
                <a:solidFill>
                  <a:srgbClr val="FFFF00"/>
                </a:solidFill>
              </a:rPr>
              <a:t>) speed.</a:t>
            </a:r>
          </a:p>
        </p:txBody>
      </p:sp>
      <p:sp>
        <p:nvSpPr>
          <p:cNvPr id="10" name="TextBox 9"/>
          <p:cNvSpPr txBox="1"/>
          <p:nvPr/>
        </p:nvSpPr>
        <p:spPr>
          <a:xfrm>
            <a:off x="2843358" y="2425847"/>
            <a:ext cx="5665590" cy="1200329"/>
          </a:xfrm>
          <a:prstGeom prst="rect">
            <a:avLst/>
          </a:prstGeom>
          <a:solidFill>
            <a:schemeClr val="accent3">
              <a:lumMod val="10000"/>
            </a:schemeClr>
          </a:solidFill>
        </p:spPr>
        <p:txBody>
          <a:bodyPr wrap="none" rtlCol="0">
            <a:spAutoFit/>
          </a:bodyPr>
          <a:lstStyle/>
          <a:p>
            <a:pPr defTabSz="685800"/>
            <a:r>
              <a:rPr lang="en-US" sz="1200">
                <a:solidFill>
                  <a:srgbClr val="FFFF00"/>
                </a:solidFill>
              </a:rPr>
              <a:t>VPP is also counting the cycles-per-packet (CPP)</a:t>
            </a:r>
          </a:p>
          <a:p>
            <a:pPr defTabSz="685800"/>
            <a:r>
              <a:rPr lang="en-US" sz="1200">
                <a:solidFill>
                  <a:srgbClr val="FFFF00"/>
                </a:solidFill>
              </a:rPr>
              <a:t>We know exactly what feature, service, packet processing activity is using the CPU cores</a:t>
            </a:r>
          </a:p>
          <a:p>
            <a:pPr defTabSz="685800"/>
            <a:r>
              <a:rPr lang="en-US" sz="1200">
                <a:solidFill>
                  <a:srgbClr val="FFFF00"/>
                </a:solidFill>
              </a:rPr>
              <a:t>We can engineer, we can capacity plan, we can automate service placement</a:t>
            </a:r>
          </a:p>
          <a:p>
            <a:pPr defTabSz="685800"/>
            <a:endParaRPr lang="en-US" sz="1200">
              <a:solidFill>
                <a:srgbClr val="FFFF00"/>
              </a:solidFill>
            </a:endParaRPr>
          </a:p>
          <a:p>
            <a:pPr defTabSz="685800"/>
            <a:r>
              <a:rPr lang="en-US" sz="1200">
                <a:solidFill>
                  <a:srgbClr val="FFFF00"/>
                </a:solidFill>
              </a:rPr>
              <a:t>We can scale across many many CPU cores and computers</a:t>
            </a:r>
          </a:p>
          <a:p>
            <a:pPr defTabSz="685800"/>
            <a:r>
              <a:rPr lang="en-US" sz="1200">
                <a:solidFill>
                  <a:srgbClr val="FFFF00"/>
                </a:solidFill>
              </a:rPr>
              <a:t>And AUTOMATE it easily – as it is after all just SOFTWARE</a:t>
            </a:r>
          </a:p>
        </p:txBody>
      </p:sp>
      <p:sp>
        <p:nvSpPr>
          <p:cNvPr id="11" name="Oval 10"/>
          <p:cNvSpPr/>
          <p:nvPr/>
        </p:nvSpPr>
        <p:spPr>
          <a:xfrm>
            <a:off x="6192602" y="3651870"/>
            <a:ext cx="1026381" cy="1350150"/>
          </a:xfrm>
          <a:prstGeom prst="ellipse">
            <a:avLst/>
          </a:prstGeom>
          <a:noFill/>
          <a:ln>
            <a:solidFill>
              <a:schemeClr val="tx2"/>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Tree>
    <p:extLst>
      <p:ext uri="{BB962C8B-B14F-4D97-AF65-F5344CB8AC3E}">
        <p14:creationId xmlns:p14="http://schemas.microsoft.com/office/powerpoint/2010/main" val="3402979770"/>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nvPr>
        </p:nvGraphicFramePr>
        <p:xfrm>
          <a:off x="259641" y="2787774"/>
          <a:ext cx="3386138" cy="1330452"/>
        </p:xfrm>
        <a:graphic>
          <a:graphicData uri="http://schemas.openxmlformats.org/drawingml/2006/table">
            <a:tbl>
              <a:tblPr>
                <a:gradFill rotWithShape="1">
                  <a:gsLst>
                    <a:gs pos="0">
                      <a:srgbClr val="676767">
                        <a:tint val="50000"/>
                        <a:satMod val="300000"/>
                      </a:srgbClr>
                    </a:gs>
                    <a:gs pos="35000">
                      <a:srgbClr val="676767">
                        <a:tint val="37000"/>
                        <a:satMod val="300000"/>
                      </a:srgbClr>
                    </a:gs>
                    <a:gs pos="100000">
                      <a:srgbClr val="676767">
                        <a:tint val="15000"/>
                        <a:satMod val="350000"/>
                      </a:srgbClr>
                    </a:gs>
                  </a:gsLst>
                  <a:lin ang="16200000" scaled="1"/>
                </a:gradFill>
                <a:effectLst>
                  <a:outerShdw blurRad="40000" dist="20000" dir="5400000" rotWithShape="0">
                    <a:srgbClr val="000000">
                      <a:alpha val="38000"/>
                    </a:srgbClr>
                  </a:outerShdw>
                </a:effectLst>
              </a:tblPr>
              <a:tblGrid>
                <a:gridCol w="994397"/>
                <a:gridCol w="2391741"/>
              </a:tblGrid>
              <a:tr h="31546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US" sz="900" b="1" dirty="0">
                          <a:solidFill>
                            <a:schemeClr val="accent4"/>
                          </a:solidFill>
                          <a:effectLst/>
                        </a:rPr>
                        <a:t>Compute Node Hardware</a:t>
                      </a:r>
                      <a:endParaRPr lang="en-US" sz="900" b="1" dirty="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lnSpc>
                          <a:spcPct val="115000"/>
                        </a:lnSpc>
                        <a:spcAft>
                          <a:spcPts val="0"/>
                        </a:spcAft>
                      </a:pPr>
                      <a:r>
                        <a:rPr lang="en-US" sz="900" b="1" dirty="0">
                          <a:solidFill>
                            <a:schemeClr val="accent4"/>
                          </a:solidFill>
                          <a:effectLst/>
                        </a:rPr>
                        <a:t>Cisco UCS C460 M4</a:t>
                      </a:r>
                      <a:endParaRPr lang="en-US" sz="900" b="1" dirty="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r>
              <a:tr h="15773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en-US" sz="900" dirty="0">
                          <a:solidFill>
                            <a:schemeClr val="accent4"/>
                          </a:solidFill>
                          <a:effectLst/>
                        </a:rPr>
                        <a:t>Chipset </a:t>
                      </a:r>
                      <a:endParaRPr lang="en-US" sz="900" dirty="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en-US" sz="900" dirty="0">
                          <a:solidFill>
                            <a:schemeClr val="accent4"/>
                          </a:solidFill>
                          <a:effectLst/>
                        </a:rPr>
                        <a:t>Intel® C610 series chipset</a:t>
                      </a:r>
                      <a:endParaRPr lang="en-US" sz="900" dirty="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r>
              <a:tr h="38404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en-US" sz="900" dirty="0">
                          <a:solidFill>
                            <a:schemeClr val="accent4"/>
                          </a:solidFill>
                          <a:effectLst/>
                        </a:rPr>
                        <a:t>CPU</a:t>
                      </a:r>
                      <a:endParaRPr lang="en-US" sz="900" dirty="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en-US" sz="900" dirty="0">
                          <a:solidFill>
                            <a:schemeClr val="accent4"/>
                          </a:solidFill>
                          <a:effectLst/>
                        </a:rPr>
                        <a:t>4 x Intel® Xeon® Processor </a:t>
                      </a:r>
                      <a:r>
                        <a:rPr lang="fi-FI" sz="900" dirty="0">
                          <a:solidFill>
                            <a:schemeClr val="accent4"/>
                          </a:solidFill>
                          <a:effectLst/>
                        </a:rPr>
                        <a:t>E7-8890</a:t>
                      </a:r>
                      <a:r>
                        <a:rPr lang="en-US" sz="900" dirty="0">
                          <a:solidFill>
                            <a:schemeClr val="accent4"/>
                          </a:solidFill>
                          <a:effectLst/>
                        </a:rPr>
                        <a:t> v3</a:t>
                      </a:r>
                      <a:r>
                        <a:rPr lang="en-US" sz="900" baseline="0" dirty="0">
                          <a:solidFill>
                            <a:schemeClr val="accent4"/>
                          </a:solidFill>
                          <a:effectLst/>
                        </a:rPr>
                        <a:t> </a:t>
                      </a:r>
                      <a:r>
                        <a:rPr lang="en-US" sz="900" dirty="0">
                          <a:solidFill>
                            <a:schemeClr val="accent4"/>
                          </a:solidFill>
                          <a:effectLst/>
                        </a:rPr>
                        <a:t>(18</a:t>
                      </a:r>
                      <a:r>
                        <a:rPr lang="en-US" sz="900" baseline="0" dirty="0">
                          <a:solidFill>
                            <a:schemeClr val="accent4"/>
                          </a:solidFill>
                          <a:effectLst/>
                        </a:rPr>
                        <a:t> cores, </a:t>
                      </a:r>
                      <a:r>
                        <a:rPr lang="en-US" sz="900" dirty="0">
                          <a:solidFill>
                            <a:schemeClr val="accent4"/>
                          </a:solidFill>
                          <a:effectLst/>
                        </a:rPr>
                        <a:t>2.5GHz, </a:t>
                      </a:r>
                      <a:r>
                        <a:rPr lang="en-US" sz="900" baseline="0" dirty="0">
                          <a:solidFill>
                            <a:schemeClr val="accent4"/>
                          </a:solidFill>
                          <a:effectLst/>
                        </a:rPr>
                        <a:t>45MB Cache)</a:t>
                      </a:r>
                      <a:endParaRPr lang="en-US" sz="900" dirty="0">
                        <a:solidFill>
                          <a:schemeClr val="accent4"/>
                        </a:solidFill>
                        <a:effectLst/>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r>
              <a:tr h="157734">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en-US" sz="900">
                          <a:solidFill>
                            <a:schemeClr val="accent4"/>
                          </a:solidFill>
                          <a:effectLst/>
                        </a:rPr>
                        <a:t>Memory </a:t>
                      </a:r>
                      <a:endParaRPr lang="en-US" sz="90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en-US" sz="900">
                          <a:solidFill>
                            <a:schemeClr val="accent4"/>
                          </a:solidFill>
                          <a:effectLst/>
                        </a:rPr>
                        <a:t>2133 MHz, 512 GB Total</a:t>
                      </a:r>
                      <a:endParaRPr lang="en-US" sz="90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r>
              <a:tr h="315468">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en-US" sz="900" dirty="0">
                          <a:solidFill>
                            <a:schemeClr val="accent4"/>
                          </a:solidFill>
                          <a:effectLst/>
                        </a:rPr>
                        <a:t>NICs </a:t>
                      </a:r>
                      <a:endParaRPr lang="en-US" sz="900" dirty="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nSpc>
                          <a:spcPct val="115000"/>
                        </a:lnSpc>
                        <a:spcAft>
                          <a:spcPts val="0"/>
                        </a:spcAft>
                      </a:pPr>
                      <a:r>
                        <a:rPr lang="de-DE" sz="900" dirty="0">
                          <a:solidFill>
                            <a:schemeClr val="accent4"/>
                          </a:solidFill>
                          <a:effectLst/>
                        </a:rPr>
                        <a:t>9 x 2p40GE Intel</a:t>
                      </a:r>
                      <a:r>
                        <a:rPr lang="de-DE" sz="900" baseline="0" dirty="0">
                          <a:solidFill>
                            <a:schemeClr val="accent4"/>
                          </a:solidFill>
                          <a:effectLst/>
                        </a:rPr>
                        <a:t> XL710</a:t>
                      </a:r>
                    </a:p>
                    <a:p>
                      <a:pPr>
                        <a:lnSpc>
                          <a:spcPct val="115000"/>
                        </a:lnSpc>
                        <a:spcAft>
                          <a:spcPts val="0"/>
                        </a:spcAft>
                      </a:pPr>
                      <a:r>
                        <a:rPr lang="de-DE" sz="900" baseline="0" dirty="0">
                          <a:solidFill>
                            <a:schemeClr val="accent4"/>
                          </a:solidFill>
                          <a:effectLst/>
                          <a:latin typeface="Verdana"/>
                          <a:ea typeface="Calibri"/>
                          <a:cs typeface="Verdana"/>
                        </a:rPr>
                        <a:t>18 x 40GE = 720GE !!</a:t>
                      </a:r>
                      <a:endParaRPr lang="en-US" sz="900" baseline="0" dirty="0">
                        <a:solidFill>
                          <a:schemeClr val="accent4"/>
                        </a:solidFill>
                        <a:effectLst/>
                        <a:latin typeface="Verdana"/>
                        <a:ea typeface="Calibri"/>
                        <a:cs typeface="Verdana"/>
                      </a:endParaRPr>
                    </a:p>
                  </a:txBody>
                  <a:tcPr marL="38576" marR="38576" marT="0" marB="0">
                    <a:lnL w="9525" cap="flat" cmpd="sng" algn="ctr">
                      <a:solidFill>
                        <a:srgbClr val="676767">
                          <a:shade val="95000"/>
                          <a:satMod val="105000"/>
                        </a:srgbClr>
                      </a:solidFill>
                      <a:prstDash val="solid"/>
                    </a:lnL>
                    <a:lnR w="9525" cap="flat" cmpd="sng" algn="ctr">
                      <a:solidFill>
                        <a:srgbClr val="676767">
                          <a:shade val="95000"/>
                          <a:satMod val="105000"/>
                        </a:srgbClr>
                      </a:solidFill>
                      <a:prstDash val="solid"/>
                    </a:lnR>
                    <a:lnT w="9525" cap="flat" cmpd="sng" algn="ctr">
                      <a:solidFill>
                        <a:srgbClr val="676767">
                          <a:shade val="95000"/>
                          <a:satMod val="105000"/>
                        </a:srgbClr>
                      </a:solidFill>
                      <a:prstDash val="solid"/>
                    </a:lnT>
                    <a:lnB w="9525" cap="flat" cmpd="sng" algn="ctr">
                      <a:solidFill>
                        <a:srgbClr val="676767">
                          <a:shade val="95000"/>
                          <a:satMod val="105000"/>
                        </a:srgbClr>
                      </a:solidFill>
                      <a:prstDash val="solid"/>
                    </a:lnB>
                    <a:lnTlToBr w="12700" cmpd="sng">
                      <a:noFill/>
                      <a:prstDash val="solid"/>
                    </a:lnTlToBr>
                    <a:lnBlToTr w="12700" cmpd="sng">
                      <a:noFill/>
                      <a:prstDash val="solid"/>
                    </a:lnBlToTr>
                    <a:noFill/>
                  </a:tcPr>
                </a:tc>
              </a:tr>
            </a:tbl>
          </a:graphicData>
        </a:graphic>
      </p:graphicFrame>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610" y="4216540"/>
            <a:ext cx="1782198" cy="862447"/>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786" y="2052228"/>
            <a:ext cx="4633258" cy="2895786"/>
          </a:xfrm>
          <a:prstGeom prst="rect">
            <a:avLst/>
          </a:prstGeom>
        </p:spPr>
      </p:pic>
      <p:graphicFrame>
        <p:nvGraphicFramePr>
          <p:cNvPr id="12" name="Table 11"/>
          <p:cNvGraphicFramePr>
            <a:graphicFrameLocks noGrp="1"/>
          </p:cNvGraphicFramePr>
          <p:nvPr>
            <p:extLst/>
          </p:nvPr>
        </p:nvGraphicFramePr>
        <p:xfrm>
          <a:off x="473954" y="1827144"/>
          <a:ext cx="2957513" cy="849557"/>
        </p:xfrm>
        <a:graphic>
          <a:graphicData uri="http://schemas.openxmlformats.org/drawingml/2006/table">
            <a:tbl>
              <a:tblPr>
                <a:gradFill rotWithShape="1">
                  <a:gsLst>
                    <a:gs pos="0">
                      <a:srgbClr val="8EBCDC">
                        <a:tint val="50000"/>
                        <a:satMod val="300000"/>
                      </a:srgbClr>
                    </a:gs>
                    <a:gs pos="35000">
                      <a:srgbClr val="8EBCDC">
                        <a:tint val="37000"/>
                        <a:satMod val="300000"/>
                      </a:srgbClr>
                    </a:gs>
                    <a:gs pos="100000">
                      <a:srgbClr val="8EBCDC">
                        <a:tint val="15000"/>
                        <a:satMod val="350000"/>
                      </a:srgbClr>
                    </a:gs>
                  </a:gsLst>
                  <a:lin ang="16200000" scaled="1"/>
                </a:gradFill>
                <a:effectLst>
                  <a:outerShdw blurRad="40000" dist="20000" dir="5400000" rotWithShape="0">
                    <a:srgbClr val="000000">
                      <a:alpha val="38000"/>
                    </a:srgbClr>
                  </a:outerShdw>
                </a:effectLst>
              </a:tblPr>
              <a:tblGrid>
                <a:gridCol w="1176255"/>
                <a:gridCol w="1781258"/>
              </a:tblGrid>
              <a:tr h="27432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spcAft>
                          <a:spcPts val="0"/>
                        </a:spcAft>
                      </a:pPr>
                      <a:r>
                        <a:rPr lang="en-US" sz="900" b="1" dirty="0">
                          <a:solidFill>
                            <a:schemeClr val="accent4"/>
                          </a:solidFill>
                          <a:effectLst/>
                        </a:rPr>
                        <a:t>Compute Node Software</a:t>
                      </a:r>
                      <a:endParaRPr lang="en-US" sz="900" b="1" dirty="0">
                        <a:solidFill>
                          <a:schemeClr val="accent4"/>
                        </a:solidFill>
                        <a:effectLst/>
                        <a:latin typeface="Verdana"/>
                        <a:ea typeface="Calibri"/>
                        <a:cs typeface="Verdana"/>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lgn="ctr">
                        <a:spcAft>
                          <a:spcPts val="0"/>
                        </a:spcAft>
                      </a:pPr>
                      <a:r>
                        <a:rPr lang="en-US" sz="900" b="1" dirty="0">
                          <a:solidFill>
                            <a:schemeClr val="accent4"/>
                          </a:solidFill>
                          <a:effectLst/>
                        </a:rPr>
                        <a:t>Version </a:t>
                      </a:r>
                      <a:endParaRPr lang="en-US" sz="900" b="1" dirty="0">
                        <a:solidFill>
                          <a:schemeClr val="accent4"/>
                        </a:solidFill>
                        <a:effectLst/>
                        <a:latin typeface="Verdana"/>
                        <a:ea typeface="Calibri"/>
                        <a:cs typeface="Verdana"/>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r>
              <a:tr h="300917">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spcAft>
                          <a:spcPts val="0"/>
                        </a:spcAft>
                      </a:pPr>
                      <a:r>
                        <a:rPr lang="en-US" sz="900">
                          <a:solidFill>
                            <a:schemeClr val="accent4"/>
                          </a:solidFill>
                          <a:effectLst/>
                        </a:rPr>
                        <a:t>Host Operating System </a:t>
                      </a:r>
                      <a:endParaRPr lang="en-US" sz="900">
                        <a:solidFill>
                          <a:schemeClr val="accent4"/>
                        </a:solidFill>
                        <a:effectLst/>
                        <a:latin typeface="Verdana"/>
                        <a:ea typeface="Calibri"/>
                        <a:cs typeface="Verdana"/>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spcAft>
                          <a:spcPts val="0"/>
                        </a:spcAft>
                      </a:pPr>
                      <a:r>
                        <a:rPr lang="de-DE" sz="900">
                          <a:solidFill>
                            <a:schemeClr val="accent4"/>
                          </a:solidFill>
                          <a:effectLst/>
                        </a:rPr>
                        <a:t>Ubuntu 14.04.3 LTS</a:t>
                      </a:r>
                      <a:endParaRPr lang="en-US" sz="900">
                        <a:solidFill>
                          <a:schemeClr val="accent4"/>
                        </a:solidFill>
                        <a:effectLst/>
                      </a:endParaRPr>
                    </a:p>
                    <a:p>
                      <a:pPr>
                        <a:spcAft>
                          <a:spcPts val="0"/>
                        </a:spcAft>
                      </a:pPr>
                      <a:r>
                        <a:rPr lang="de-DE" sz="900">
                          <a:solidFill>
                            <a:schemeClr val="accent4"/>
                          </a:solidFill>
                          <a:effectLst/>
                        </a:rPr>
                        <a:t>Kernel version: 3.13.0-63-generic</a:t>
                      </a:r>
                      <a:endParaRPr lang="en-US" sz="900">
                        <a:solidFill>
                          <a:schemeClr val="accent4"/>
                        </a:solidFill>
                        <a:effectLst/>
                        <a:latin typeface="Verdana"/>
                        <a:ea typeface="Calibri"/>
                        <a:cs typeface="Verdana"/>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r>
              <a:tr h="13716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spcAft>
                          <a:spcPts val="0"/>
                        </a:spcAft>
                      </a:pPr>
                      <a:r>
                        <a:rPr lang="en-US" sz="900">
                          <a:solidFill>
                            <a:schemeClr val="accent4"/>
                          </a:solidFill>
                          <a:effectLst/>
                        </a:rPr>
                        <a:t>DPDK </a:t>
                      </a:r>
                      <a:endParaRPr lang="en-US" sz="900">
                        <a:solidFill>
                          <a:schemeClr val="accent4"/>
                        </a:solidFill>
                        <a:effectLst/>
                        <a:latin typeface="Verdana"/>
                        <a:ea typeface="Calibri"/>
                        <a:cs typeface="Verdana"/>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spcAft>
                          <a:spcPts val="0"/>
                        </a:spcAft>
                      </a:pPr>
                      <a:r>
                        <a:rPr lang="de-DE" sz="900" dirty="0">
                          <a:solidFill>
                            <a:schemeClr val="accent4"/>
                          </a:solidFill>
                          <a:effectLst/>
                        </a:rPr>
                        <a:t>DPDK 2.2.0</a:t>
                      </a:r>
                      <a:endParaRPr lang="en-US" sz="900" dirty="0">
                        <a:solidFill>
                          <a:schemeClr val="accent4"/>
                        </a:solidFill>
                        <a:effectLst/>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r>
              <a:tr h="137160">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spcAft>
                          <a:spcPts val="0"/>
                        </a:spcAft>
                      </a:pPr>
                      <a:r>
                        <a:rPr lang="en-US" sz="900">
                          <a:solidFill>
                            <a:schemeClr val="accent4"/>
                          </a:solidFill>
                          <a:effectLst/>
                        </a:rPr>
                        <a:t>FD.io VPP</a:t>
                      </a:r>
                      <a:endParaRPr lang="en-US" sz="900">
                        <a:solidFill>
                          <a:schemeClr val="accent4"/>
                        </a:solidFill>
                        <a:effectLst/>
                        <a:latin typeface="Verdana"/>
                        <a:ea typeface="Calibri"/>
                        <a:cs typeface="Verdana"/>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ea typeface=""/>
                          <a:cs typeface=""/>
                        </a:defRPr>
                      </a:lvl1pPr>
                      <a:lvl2pPr marL="457200" algn="l" defTabSz="914400" rtl="0" eaLnBrk="1" latinLnBrk="0" hangingPunct="1">
                        <a:defRPr sz="1800" kern="1200">
                          <a:solidFill>
                            <a:schemeClr val="dk1"/>
                          </a:solidFill>
                          <a:latin typeface="Arial"/>
                          <a:ea typeface=""/>
                          <a:cs typeface=""/>
                        </a:defRPr>
                      </a:lvl2pPr>
                      <a:lvl3pPr marL="914400" algn="l" defTabSz="914400" rtl="0" eaLnBrk="1" latinLnBrk="0" hangingPunct="1">
                        <a:defRPr sz="1800" kern="1200">
                          <a:solidFill>
                            <a:schemeClr val="dk1"/>
                          </a:solidFill>
                          <a:latin typeface="Arial"/>
                          <a:ea typeface=""/>
                          <a:cs typeface=""/>
                        </a:defRPr>
                      </a:lvl3pPr>
                      <a:lvl4pPr marL="1371600" algn="l" defTabSz="914400" rtl="0" eaLnBrk="1" latinLnBrk="0" hangingPunct="1">
                        <a:defRPr sz="1800" kern="1200">
                          <a:solidFill>
                            <a:schemeClr val="dk1"/>
                          </a:solidFill>
                          <a:latin typeface="Arial"/>
                          <a:ea typeface=""/>
                          <a:cs typeface=""/>
                        </a:defRPr>
                      </a:lvl4pPr>
                      <a:lvl5pPr marL="1828800" algn="l" defTabSz="914400" rtl="0" eaLnBrk="1" latinLnBrk="0" hangingPunct="1">
                        <a:defRPr sz="1800" kern="1200">
                          <a:solidFill>
                            <a:schemeClr val="dk1"/>
                          </a:solidFill>
                          <a:latin typeface="Arial"/>
                          <a:ea typeface=""/>
                          <a:cs typeface=""/>
                        </a:defRPr>
                      </a:lvl5pPr>
                      <a:lvl6pPr marL="2286000" algn="l" defTabSz="914400" rtl="0" eaLnBrk="1" latinLnBrk="0" hangingPunct="1">
                        <a:defRPr sz="1800" kern="1200">
                          <a:solidFill>
                            <a:schemeClr val="dk1"/>
                          </a:solidFill>
                          <a:latin typeface="Arial"/>
                          <a:ea typeface=""/>
                          <a:cs typeface=""/>
                        </a:defRPr>
                      </a:lvl6pPr>
                      <a:lvl7pPr marL="2743200" algn="l" defTabSz="914400" rtl="0" eaLnBrk="1" latinLnBrk="0" hangingPunct="1">
                        <a:defRPr sz="1800" kern="1200">
                          <a:solidFill>
                            <a:schemeClr val="dk1"/>
                          </a:solidFill>
                          <a:latin typeface="Arial"/>
                          <a:ea typeface=""/>
                          <a:cs typeface=""/>
                        </a:defRPr>
                      </a:lvl7pPr>
                      <a:lvl8pPr marL="3200400" algn="l" defTabSz="914400" rtl="0" eaLnBrk="1" latinLnBrk="0" hangingPunct="1">
                        <a:defRPr sz="1800" kern="1200">
                          <a:solidFill>
                            <a:schemeClr val="dk1"/>
                          </a:solidFill>
                          <a:latin typeface="Arial"/>
                          <a:ea typeface=""/>
                          <a:cs typeface=""/>
                        </a:defRPr>
                      </a:lvl8pPr>
                      <a:lvl9pPr marL="3657600" algn="l" defTabSz="914400" rtl="0" eaLnBrk="1" latinLnBrk="0" hangingPunct="1">
                        <a:defRPr sz="1800" kern="1200">
                          <a:solidFill>
                            <a:schemeClr val="dk1"/>
                          </a:solidFill>
                          <a:latin typeface="Arial"/>
                          <a:ea typeface=""/>
                          <a:cs typeface=""/>
                        </a:defRPr>
                      </a:lvl9pPr>
                    </a:lstStyle>
                    <a:p>
                      <a:pPr>
                        <a:spcAft>
                          <a:spcPts val="0"/>
                        </a:spcAft>
                      </a:pPr>
                      <a:r>
                        <a:rPr lang="en-US" sz="900">
                          <a:solidFill>
                            <a:schemeClr val="accent4"/>
                          </a:solidFill>
                        </a:rPr>
                        <a:t>vpp v1.0.0-174~g57a90e5</a:t>
                      </a:r>
                      <a:endParaRPr lang="en-US" sz="900" dirty="0">
                        <a:solidFill>
                          <a:schemeClr val="accent4"/>
                        </a:solidFill>
                        <a:effectLst/>
                        <a:latin typeface="Verdana"/>
                        <a:ea typeface="Calibri"/>
                        <a:cs typeface="Verdana"/>
                      </a:endParaRPr>
                    </a:p>
                  </a:txBody>
                  <a:tcPr marL="38576" marR="38576" marT="0" marB="0">
                    <a:lnL w="9525" cap="flat" cmpd="sng" algn="ctr">
                      <a:solidFill>
                        <a:srgbClr val="8EBCDC">
                          <a:shade val="95000"/>
                          <a:satMod val="105000"/>
                        </a:srgbClr>
                      </a:solidFill>
                      <a:prstDash val="solid"/>
                    </a:lnL>
                    <a:lnR w="9525" cap="flat" cmpd="sng" algn="ctr">
                      <a:solidFill>
                        <a:srgbClr val="8EBCDC">
                          <a:shade val="95000"/>
                          <a:satMod val="105000"/>
                        </a:srgbClr>
                      </a:solidFill>
                      <a:prstDash val="solid"/>
                    </a:lnR>
                    <a:lnT w="9525" cap="flat" cmpd="sng" algn="ctr">
                      <a:solidFill>
                        <a:srgbClr val="8EBCDC">
                          <a:shade val="95000"/>
                          <a:satMod val="105000"/>
                        </a:srgbClr>
                      </a:solidFill>
                      <a:prstDash val="solid"/>
                    </a:lnT>
                    <a:lnB w="9525" cap="flat" cmpd="sng" algn="ctr">
                      <a:solidFill>
                        <a:srgbClr val="8EBCDC">
                          <a:shade val="95000"/>
                          <a:satMod val="105000"/>
                        </a:srgbClr>
                      </a:solidFill>
                      <a:prstDash val="solid"/>
                    </a:lnB>
                    <a:lnTlToBr w="12700" cmpd="sng">
                      <a:noFill/>
                      <a:prstDash val="solid"/>
                    </a:lnTlToBr>
                    <a:lnBlToTr w="12700" cmpd="sng">
                      <a:noFill/>
                      <a:prstDash val="solid"/>
                    </a:lnBlToTr>
                    <a:noFill/>
                  </a:tcPr>
                </a:tc>
              </a:tr>
            </a:tbl>
          </a:graphicData>
        </a:graphic>
      </p:graphicFrame>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7131" y="1592686"/>
            <a:ext cx="973075" cy="687934"/>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6570" y="1190352"/>
            <a:ext cx="1136525" cy="298105"/>
          </a:xfrm>
          <a:prstGeom prst="rect">
            <a:avLst/>
          </a:prstGeom>
        </p:spPr>
      </p:pic>
      <p:pic>
        <p:nvPicPr>
          <p:cNvPr id="16" name="Picture 15"/>
          <p:cNvPicPr>
            <a:picLocks noChangeAspect="1"/>
          </p:cNvPicPr>
          <p:nvPr/>
        </p:nvPicPr>
        <p:blipFill>
          <a:blip r:embed="rId6"/>
          <a:stretch>
            <a:fillRect/>
          </a:stretch>
        </p:blipFill>
        <p:spPr>
          <a:xfrm>
            <a:off x="3251253" y="554554"/>
            <a:ext cx="857357" cy="493442"/>
          </a:xfrm>
          <a:prstGeom prst="rect">
            <a:avLst/>
          </a:prstGeom>
        </p:spPr>
      </p:pic>
      <p:sp>
        <p:nvSpPr>
          <p:cNvPr id="17" name="TextBox 16"/>
          <p:cNvSpPr txBox="1"/>
          <p:nvPr/>
        </p:nvSpPr>
        <p:spPr>
          <a:xfrm>
            <a:off x="4133073" y="554028"/>
            <a:ext cx="924982" cy="559961"/>
          </a:xfrm>
          <a:prstGeom prst="rect">
            <a:avLst/>
          </a:prstGeom>
          <a:noFill/>
        </p:spPr>
        <p:txBody>
          <a:bodyPr wrap="square" rtlCol="0">
            <a:spAutoFit/>
          </a:bodyPr>
          <a:lstStyle/>
          <a:p>
            <a:pPr defTabSz="456917"/>
            <a:r>
              <a:rPr lang="en-US" sz="1013" b="1" dirty="0">
                <a:solidFill>
                  <a:srgbClr val="26BBD5"/>
                </a:solidFill>
              </a:rPr>
              <a:t>The </a:t>
            </a:r>
            <a:r>
              <a:rPr lang="en-US" sz="1013" b="1" dirty="0">
                <a:solidFill>
                  <a:srgbClr val="FF0000"/>
                </a:solidFill>
              </a:rPr>
              <a:t>Fast Data </a:t>
            </a:r>
            <a:r>
              <a:rPr lang="en-US" sz="1013" b="1" dirty="0">
                <a:solidFill>
                  <a:srgbClr val="26BBD5"/>
                </a:solidFill>
              </a:rPr>
              <a:t>Project (</a:t>
            </a:r>
            <a:r>
              <a:rPr lang="en-US" sz="1013" b="1" dirty="0" err="1">
                <a:solidFill>
                  <a:srgbClr val="26BBD5"/>
                </a:solidFill>
              </a:rPr>
              <a:t>FD.io</a:t>
            </a:r>
            <a:r>
              <a:rPr lang="en-US" sz="1013" b="1" dirty="0">
                <a:solidFill>
                  <a:srgbClr val="26BBD5"/>
                </a:solidFill>
              </a:rPr>
              <a:t>)</a:t>
            </a:r>
          </a:p>
        </p:txBody>
      </p:sp>
      <p:sp>
        <p:nvSpPr>
          <p:cNvPr id="13" name="TextBox 12"/>
          <p:cNvSpPr txBox="1"/>
          <p:nvPr/>
        </p:nvSpPr>
        <p:spPr>
          <a:xfrm>
            <a:off x="5436097" y="965910"/>
            <a:ext cx="2582054" cy="300082"/>
          </a:xfrm>
          <a:prstGeom prst="rect">
            <a:avLst/>
          </a:prstGeom>
          <a:noFill/>
        </p:spPr>
        <p:txBody>
          <a:bodyPr wrap="none" rtlCol="0">
            <a:spAutoFit/>
          </a:bodyPr>
          <a:lstStyle/>
          <a:p>
            <a:pPr defTabSz="456917"/>
            <a:r>
              <a:rPr lang="en-US" sz="1350" dirty="0">
                <a:solidFill>
                  <a:srgbClr val="26BBD5"/>
                </a:solidFill>
              </a:rPr>
              <a:t>18 x 7.7trillion packets forwarded.</a:t>
            </a:r>
          </a:p>
        </p:txBody>
      </p:sp>
      <p:sp>
        <p:nvSpPr>
          <p:cNvPr id="18" name="TextBox 17"/>
          <p:cNvSpPr txBox="1"/>
          <p:nvPr/>
        </p:nvSpPr>
        <p:spPr>
          <a:xfrm>
            <a:off x="4919515" y="1354291"/>
            <a:ext cx="3456011" cy="300082"/>
          </a:xfrm>
          <a:prstGeom prst="rect">
            <a:avLst/>
          </a:prstGeom>
          <a:noFill/>
        </p:spPr>
        <p:txBody>
          <a:bodyPr wrap="none" rtlCol="0">
            <a:spAutoFit/>
          </a:bodyPr>
          <a:lstStyle/>
          <a:p>
            <a:pPr defTabSz="456917"/>
            <a:r>
              <a:rPr lang="en-US" sz="1350" dirty="0">
                <a:solidFill>
                  <a:srgbClr val="FF6600"/>
                </a:solidFill>
              </a:rPr>
              <a:t>Max Packet Delay </a:t>
            </a:r>
            <a:r>
              <a:rPr lang="en-US" sz="1350" b="1" dirty="0">
                <a:solidFill>
                  <a:srgbClr val="FF6600"/>
                </a:solidFill>
              </a:rPr>
              <a:t>&lt;3.5 msec </a:t>
            </a:r>
            <a:r>
              <a:rPr lang="en-US" sz="1350" dirty="0">
                <a:solidFill>
                  <a:srgbClr val="FF6600"/>
                </a:solidFill>
              </a:rPr>
              <a:t>incl. the outliers!!</a:t>
            </a:r>
          </a:p>
        </p:txBody>
      </p:sp>
      <p:sp>
        <p:nvSpPr>
          <p:cNvPr id="21" name="TextBox 20"/>
          <p:cNvSpPr txBox="1"/>
          <p:nvPr/>
        </p:nvSpPr>
        <p:spPr>
          <a:xfrm>
            <a:off x="5814138" y="710294"/>
            <a:ext cx="1629229" cy="300082"/>
          </a:xfrm>
          <a:prstGeom prst="rect">
            <a:avLst/>
          </a:prstGeom>
          <a:noFill/>
        </p:spPr>
        <p:txBody>
          <a:bodyPr wrap="none" rtlCol="0">
            <a:spAutoFit/>
          </a:bodyPr>
          <a:lstStyle/>
          <a:p>
            <a:pPr defTabSz="456917"/>
            <a:r>
              <a:rPr lang="en-US" sz="1350" b="1" dirty="0">
                <a:solidFill>
                  <a:srgbClr val="26BBD5"/>
                </a:solidFill>
              </a:rPr>
              <a:t>The Soak Test Proof:</a:t>
            </a:r>
          </a:p>
        </p:txBody>
      </p:sp>
      <p:sp>
        <p:nvSpPr>
          <p:cNvPr id="22" name="Rectangle 21"/>
          <p:cNvSpPr/>
          <p:nvPr/>
        </p:nvSpPr>
        <p:spPr>
          <a:xfrm>
            <a:off x="89502" y="808802"/>
            <a:ext cx="3240360" cy="1006865"/>
          </a:xfrm>
          <a:prstGeom prst="rect">
            <a:avLst/>
          </a:prstGeom>
          <a:noFill/>
        </p:spPr>
        <p:txBody>
          <a:bodyPr vert="horz" wrap="square" lIns="0" tIns="0" rIns="0" bIns="0" numCol="1" anchor="t" anchorCtr="0" compatLnSpc="1">
            <a:prstTxWarp prst="textNoShape">
              <a:avLst/>
            </a:prstTxWarp>
          </a:bodyPr>
          <a:lstStyle/>
          <a:p>
            <a:pPr marL="171446" indent="-171446" defTabSz="456917" eaLnBrk="0" hangingPunct="0">
              <a:lnSpc>
                <a:spcPct val="70000"/>
              </a:lnSpc>
              <a:spcBef>
                <a:spcPts val="1079"/>
              </a:spcBef>
              <a:buClr>
                <a:srgbClr val="25C6DD"/>
              </a:buClr>
              <a:buSzPct val="100000"/>
              <a:buFont typeface="Wingdings" charset="2"/>
              <a:buChar char="§"/>
            </a:pPr>
            <a:r>
              <a:rPr lang="en-US" sz="1050" dirty="0">
                <a:solidFill>
                  <a:srgbClr val="2B2929"/>
                </a:solidFill>
                <a:cs typeface="Arial Narrow"/>
              </a:rPr>
              <a:t>Low long-term max packet delay with FD.io VPP</a:t>
            </a:r>
          </a:p>
          <a:p>
            <a:pPr marL="171446" indent="-171446" defTabSz="456917" eaLnBrk="0" hangingPunct="0">
              <a:lnSpc>
                <a:spcPct val="70000"/>
              </a:lnSpc>
              <a:spcBef>
                <a:spcPts val="1079"/>
              </a:spcBef>
              <a:buClr>
                <a:srgbClr val="25C6DD"/>
              </a:buClr>
              <a:buSzPct val="100000"/>
              <a:buFont typeface="Wingdings" charset="2"/>
              <a:buChar char="§"/>
            </a:pPr>
            <a:r>
              <a:rPr lang="en-US" sz="1050" dirty="0">
                <a:solidFill>
                  <a:srgbClr val="FF6600"/>
                </a:solidFill>
                <a:cs typeface="Arial Narrow"/>
              </a:rPr>
              <a:t>&gt;&gt;120 msec long-term max packet delay measured by others for other vSwitches</a:t>
            </a:r>
          </a:p>
          <a:p>
            <a:pPr marL="171446" indent="-171446" defTabSz="456917" eaLnBrk="0" hangingPunct="0">
              <a:lnSpc>
                <a:spcPct val="70000"/>
              </a:lnSpc>
              <a:spcBef>
                <a:spcPts val="1079"/>
              </a:spcBef>
              <a:buClr>
                <a:srgbClr val="25C6DD"/>
              </a:buClr>
              <a:buSzPct val="100000"/>
              <a:buFont typeface="Wingdings" charset="2"/>
              <a:buChar char="§"/>
            </a:pPr>
            <a:r>
              <a:rPr lang="en-US" sz="1050" dirty="0">
                <a:solidFill>
                  <a:srgbClr val="2B2929"/>
                </a:solidFill>
                <a:cs typeface="Arial Narrow"/>
              </a:rPr>
              <a:t>But it is just not not there with VPP and stock Ubuntu 14.04 (no Linux tuning!)</a:t>
            </a:r>
          </a:p>
        </p:txBody>
      </p:sp>
      <p:sp>
        <p:nvSpPr>
          <p:cNvPr id="23" name="Title 1"/>
          <p:cNvSpPr txBox="1">
            <a:spLocks/>
          </p:cNvSpPr>
          <p:nvPr/>
        </p:nvSpPr>
        <p:spPr>
          <a:xfrm>
            <a:off x="115336" y="171449"/>
            <a:ext cx="8343314" cy="369332"/>
          </a:xfrm>
          <a:prstGeom prst="rect">
            <a:avLst/>
          </a:prstGeom>
        </p:spPr>
        <p:txBody>
          <a:bodyPr vert="horz" wrap="square" lIns="0" tIns="0" rIns="0" bIns="0">
            <a:spAutoFit/>
          </a:bodyPr>
          <a:lstStyle>
            <a:lvl1pPr algn="l" rtl="0" eaLnBrk="0" fontAlgn="base" hangingPunct="0">
              <a:lnSpc>
                <a:spcPct val="80000"/>
              </a:lnSpc>
              <a:spcBef>
                <a:spcPct val="0"/>
              </a:spcBef>
              <a:spcAft>
                <a:spcPct val="0"/>
              </a:spcAft>
              <a:defRPr lang="en-US" sz="3600" kern="1200" dirty="0">
                <a:gradFill>
                  <a:gsLst>
                    <a:gs pos="0">
                      <a:schemeClr val="tx1"/>
                    </a:gs>
                    <a:gs pos="44000">
                      <a:srgbClr val="01BBBB"/>
                    </a:gs>
                    <a:gs pos="100000">
                      <a:schemeClr val="accent4"/>
                    </a:gs>
                  </a:gsLst>
                  <a:lin ang="4800000" scaled="0"/>
                </a:gradFill>
                <a:latin typeface="+mj-lt"/>
                <a:ea typeface="ＭＳ Ｐゴシック" charset="0"/>
                <a:cs typeface="ＭＳ Ｐゴシック" charset="0"/>
              </a:defRPr>
            </a:lvl1pPr>
            <a:lvl2pPr algn="l" rtl="0" eaLnBrk="0" fontAlgn="base" hangingPunct="0">
              <a:lnSpc>
                <a:spcPct val="80000"/>
              </a:lnSpc>
              <a:spcBef>
                <a:spcPct val="0"/>
              </a:spcBef>
              <a:spcAft>
                <a:spcPct val="0"/>
              </a:spcAft>
              <a:defRPr sz="3600">
                <a:solidFill>
                  <a:schemeClr val="tx1"/>
                </a:solidFill>
                <a:latin typeface="Arial" charset="0"/>
                <a:ea typeface="ＭＳ Ｐゴシック" charset="0"/>
                <a:cs typeface="ＭＳ Ｐゴシック" charset="0"/>
              </a:defRPr>
            </a:lvl2pPr>
            <a:lvl3pPr algn="l" rtl="0" eaLnBrk="0" fontAlgn="base" hangingPunct="0">
              <a:lnSpc>
                <a:spcPct val="80000"/>
              </a:lnSpc>
              <a:spcBef>
                <a:spcPct val="0"/>
              </a:spcBef>
              <a:spcAft>
                <a:spcPct val="0"/>
              </a:spcAft>
              <a:defRPr sz="3600">
                <a:solidFill>
                  <a:schemeClr val="tx1"/>
                </a:solidFill>
                <a:latin typeface="Arial" charset="0"/>
                <a:ea typeface="ＭＳ Ｐゴシック" charset="0"/>
                <a:cs typeface="ＭＳ Ｐゴシック" charset="0"/>
              </a:defRPr>
            </a:lvl3pPr>
            <a:lvl4pPr algn="l" rtl="0" eaLnBrk="0" fontAlgn="base" hangingPunct="0">
              <a:lnSpc>
                <a:spcPct val="80000"/>
              </a:lnSpc>
              <a:spcBef>
                <a:spcPct val="0"/>
              </a:spcBef>
              <a:spcAft>
                <a:spcPct val="0"/>
              </a:spcAft>
              <a:defRPr sz="3600">
                <a:solidFill>
                  <a:schemeClr val="tx1"/>
                </a:solidFill>
                <a:latin typeface="Arial" charset="0"/>
                <a:ea typeface="ＭＳ Ｐゴシック" charset="0"/>
                <a:cs typeface="ＭＳ Ｐゴシック" charset="0"/>
              </a:defRPr>
            </a:lvl4pPr>
            <a:lvl5pPr algn="l" rtl="0" eaLnBrk="0" fontAlgn="base" hangingPunct="0">
              <a:lnSpc>
                <a:spcPct val="80000"/>
              </a:lnSpc>
              <a:spcBef>
                <a:spcPct val="0"/>
              </a:spcBef>
              <a:spcAft>
                <a:spcPct val="0"/>
              </a:spcAft>
              <a:defRPr sz="3600">
                <a:solidFill>
                  <a:schemeClr val="tx1"/>
                </a:solidFill>
                <a:latin typeface="Arial" charset="0"/>
                <a:ea typeface="ＭＳ Ｐゴシック" charset="0"/>
                <a:cs typeface="ＭＳ Ｐゴシック" charset="0"/>
              </a:defRPr>
            </a:lvl5pPr>
            <a:lvl6pPr marL="457200" algn="l" rtl="0" fontAlgn="base">
              <a:lnSpc>
                <a:spcPct val="80000"/>
              </a:lnSpc>
              <a:spcBef>
                <a:spcPct val="0"/>
              </a:spcBef>
              <a:spcAft>
                <a:spcPct val="0"/>
              </a:spcAft>
              <a:defRPr sz="3600">
                <a:solidFill>
                  <a:schemeClr val="tx1"/>
                </a:solidFill>
                <a:latin typeface="Arial" charset="0"/>
                <a:ea typeface="ＭＳ Ｐゴシック" charset="0"/>
                <a:cs typeface="ＭＳ Ｐゴシック" charset="0"/>
              </a:defRPr>
            </a:lvl6pPr>
            <a:lvl7pPr marL="914400" algn="l" rtl="0" fontAlgn="base">
              <a:lnSpc>
                <a:spcPct val="80000"/>
              </a:lnSpc>
              <a:spcBef>
                <a:spcPct val="0"/>
              </a:spcBef>
              <a:spcAft>
                <a:spcPct val="0"/>
              </a:spcAft>
              <a:defRPr sz="3600">
                <a:solidFill>
                  <a:schemeClr val="tx1"/>
                </a:solidFill>
                <a:latin typeface="Arial" charset="0"/>
                <a:ea typeface="ＭＳ Ｐゴシック" charset="0"/>
                <a:cs typeface="ＭＳ Ｐゴシック" charset="0"/>
              </a:defRPr>
            </a:lvl7pPr>
            <a:lvl8pPr marL="1371600" algn="l" rtl="0" fontAlgn="base">
              <a:lnSpc>
                <a:spcPct val="80000"/>
              </a:lnSpc>
              <a:spcBef>
                <a:spcPct val="0"/>
              </a:spcBef>
              <a:spcAft>
                <a:spcPct val="0"/>
              </a:spcAft>
              <a:defRPr sz="3600">
                <a:solidFill>
                  <a:schemeClr val="tx1"/>
                </a:solidFill>
                <a:latin typeface="Arial" charset="0"/>
                <a:ea typeface="ＭＳ Ｐゴシック" charset="0"/>
                <a:cs typeface="ＭＳ Ｐゴシック" charset="0"/>
              </a:defRPr>
            </a:lvl8pPr>
            <a:lvl9pPr marL="1828800" algn="l" rtl="0" fontAlgn="base">
              <a:lnSpc>
                <a:spcPct val="80000"/>
              </a:lnSpc>
              <a:spcBef>
                <a:spcPct val="0"/>
              </a:spcBef>
              <a:spcAft>
                <a:spcPct val="0"/>
              </a:spcAft>
              <a:defRPr sz="3600">
                <a:solidFill>
                  <a:schemeClr val="tx1"/>
                </a:solidFill>
                <a:latin typeface="Arial" charset="0"/>
                <a:ea typeface="ＭＳ Ｐゴシック" charset="0"/>
                <a:cs typeface="ＭＳ Ｐゴシック" charset="0"/>
              </a:defRPr>
            </a:lvl9pPr>
          </a:lstStyle>
          <a:p>
            <a:pPr defTabSz="456917">
              <a:defRPr/>
            </a:pPr>
            <a:r>
              <a:rPr sz="3000" cap="all">
                <a:solidFill>
                  <a:srgbClr val="25C6DD"/>
                </a:solidFill>
                <a:latin typeface="Arial Narrow"/>
                <a:cs typeface="Arial Narrow"/>
              </a:rPr>
              <a:t>ONE MORE THING – THE LONG TERM MAX DELAY</a:t>
            </a:r>
            <a:endParaRPr sz="1500">
              <a:solidFill>
                <a:srgbClr val="939598"/>
              </a:solidFill>
              <a:ea typeface="ＭＳ Ｐゴシック" charset="-128"/>
              <a:cs typeface=""/>
            </a:endParaRPr>
          </a:p>
        </p:txBody>
      </p:sp>
      <p:sp>
        <p:nvSpPr>
          <p:cNvPr id="2" name="Rounded Rectangle 1"/>
          <p:cNvSpPr/>
          <p:nvPr/>
        </p:nvSpPr>
        <p:spPr>
          <a:xfrm>
            <a:off x="7716087" y="3381840"/>
            <a:ext cx="432048" cy="1267109"/>
          </a:xfrm>
          <a:prstGeom prst="roundRect">
            <a:avLst/>
          </a:prstGeom>
          <a:noFill/>
          <a:ln>
            <a:solidFill>
              <a:srgbClr val="FFAB4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4" name="TextBox 23"/>
          <p:cNvSpPr txBox="1"/>
          <p:nvPr/>
        </p:nvSpPr>
        <p:spPr>
          <a:xfrm>
            <a:off x="4291655" y="1643309"/>
            <a:ext cx="4113177" cy="300082"/>
          </a:xfrm>
          <a:prstGeom prst="rect">
            <a:avLst/>
          </a:prstGeom>
          <a:noFill/>
        </p:spPr>
        <p:txBody>
          <a:bodyPr wrap="none" rtlCol="0">
            <a:spAutoFit/>
          </a:bodyPr>
          <a:lstStyle/>
          <a:p>
            <a:pPr defTabSz="456917"/>
            <a:r>
              <a:rPr lang="en-US" sz="1350" dirty="0">
                <a:solidFill>
                  <a:srgbClr val="FF6600"/>
                </a:solidFill>
              </a:rPr>
              <a:t>Min Packet Delay </a:t>
            </a:r>
            <a:r>
              <a:rPr lang="en-US" sz="1350" b="1" dirty="0">
                <a:solidFill>
                  <a:srgbClr val="FF6600"/>
                </a:solidFill>
              </a:rPr>
              <a:t>7..10 usec</a:t>
            </a:r>
            <a:r>
              <a:rPr lang="en-US" sz="1350" dirty="0">
                <a:solidFill>
                  <a:srgbClr val="FF6600"/>
                </a:solidFill>
              </a:rPr>
              <a:t>, Avg Packet Delay </a:t>
            </a:r>
            <a:r>
              <a:rPr lang="en-US" sz="1350" b="1" dirty="0">
                <a:solidFill>
                  <a:srgbClr val="FF6600"/>
                </a:solidFill>
              </a:rPr>
              <a:t>&lt;23 usec</a:t>
            </a:r>
            <a:r>
              <a:rPr lang="en-US" sz="1350" dirty="0">
                <a:solidFill>
                  <a:srgbClr val="FF6600"/>
                </a:solidFill>
              </a:rPr>
              <a:t>.</a:t>
            </a:r>
          </a:p>
        </p:txBody>
      </p:sp>
      <p:sp>
        <p:nvSpPr>
          <p:cNvPr id="25" name="Rounded Rectangle 24"/>
          <p:cNvSpPr/>
          <p:nvPr/>
        </p:nvSpPr>
        <p:spPr>
          <a:xfrm>
            <a:off x="7218294" y="3381840"/>
            <a:ext cx="432048" cy="1267109"/>
          </a:xfrm>
          <a:prstGeom prst="roundRect">
            <a:avLst/>
          </a:prstGeom>
          <a:noFill/>
          <a:ln>
            <a:solidFill>
              <a:srgbClr val="FFAB4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6" name="Rounded Rectangle 25"/>
          <p:cNvSpPr/>
          <p:nvPr/>
        </p:nvSpPr>
        <p:spPr>
          <a:xfrm>
            <a:off x="6624228" y="3381840"/>
            <a:ext cx="432048" cy="1267109"/>
          </a:xfrm>
          <a:prstGeom prst="roundRect">
            <a:avLst/>
          </a:prstGeom>
          <a:noFill/>
          <a:ln>
            <a:solidFill>
              <a:srgbClr val="FFAB4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endParaRPr>
          </a:p>
        </p:txBody>
      </p:sp>
      <p:sp>
        <p:nvSpPr>
          <p:cNvPr id="27" name="TextBox 26"/>
          <p:cNvSpPr txBox="1"/>
          <p:nvPr/>
        </p:nvSpPr>
        <p:spPr>
          <a:xfrm>
            <a:off x="7738600" y="3050836"/>
            <a:ext cx="379963" cy="276999"/>
          </a:xfrm>
          <a:prstGeom prst="rect">
            <a:avLst/>
          </a:prstGeom>
          <a:solidFill>
            <a:schemeClr val="bg1">
              <a:lumMod val="85000"/>
            </a:schemeClr>
          </a:solidFill>
        </p:spPr>
        <p:txBody>
          <a:bodyPr wrap="none" lIns="54000" tIns="0" rIns="54000" bIns="0" rtlCol="0">
            <a:spAutoFit/>
          </a:bodyPr>
          <a:lstStyle/>
          <a:p>
            <a:pPr algn="ctr" defTabSz="456917"/>
            <a:r>
              <a:rPr lang="en-US" sz="900" b="1" dirty="0">
                <a:solidFill>
                  <a:srgbClr val="FF6600"/>
                </a:solidFill>
              </a:rPr>
              <a:t>Max</a:t>
            </a:r>
          </a:p>
          <a:p>
            <a:pPr algn="ctr" defTabSz="456917"/>
            <a:r>
              <a:rPr lang="en-US" sz="900" b="1" dirty="0">
                <a:solidFill>
                  <a:srgbClr val="FF6600"/>
                </a:solidFill>
              </a:rPr>
              <a:t>Delay</a:t>
            </a:r>
          </a:p>
        </p:txBody>
      </p:sp>
      <p:sp>
        <p:nvSpPr>
          <p:cNvPr id="28" name="TextBox 27"/>
          <p:cNvSpPr txBox="1"/>
          <p:nvPr/>
        </p:nvSpPr>
        <p:spPr>
          <a:xfrm>
            <a:off x="7236128" y="3050836"/>
            <a:ext cx="379963" cy="276999"/>
          </a:xfrm>
          <a:prstGeom prst="rect">
            <a:avLst/>
          </a:prstGeom>
          <a:solidFill>
            <a:schemeClr val="bg1">
              <a:lumMod val="85000"/>
            </a:schemeClr>
          </a:solidFill>
        </p:spPr>
        <p:txBody>
          <a:bodyPr wrap="none" lIns="54000" tIns="0" rIns="54000" bIns="0" rtlCol="0">
            <a:spAutoFit/>
          </a:bodyPr>
          <a:lstStyle/>
          <a:p>
            <a:pPr algn="ctr" defTabSz="456917"/>
            <a:r>
              <a:rPr lang="en-US" sz="900" b="1" dirty="0">
                <a:solidFill>
                  <a:srgbClr val="FF6600"/>
                </a:solidFill>
              </a:rPr>
              <a:t>Min</a:t>
            </a:r>
          </a:p>
          <a:p>
            <a:pPr algn="ctr" defTabSz="456917"/>
            <a:r>
              <a:rPr lang="en-US" sz="900" b="1" dirty="0">
                <a:solidFill>
                  <a:srgbClr val="FF6600"/>
                </a:solidFill>
              </a:rPr>
              <a:t>Delay</a:t>
            </a:r>
          </a:p>
        </p:txBody>
      </p:sp>
      <p:sp>
        <p:nvSpPr>
          <p:cNvPr id="29" name="TextBox 28"/>
          <p:cNvSpPr txBox="1"/>
          <p:nvPr/>
        </p:nvSpPr>
        <p:spPr>
          <a:xfrm>
            <a:off x="6658480" y="3050836"/>
            <a:ext cx="379963" cy="276999"/>
          </a:xfrm>
          <a:prstGeom prst="rect">
            <a:avLst/>
          </a:prstGeom>
          <a:solidFill>
            <a:schemeClr val="bg1">
              <a:lumMod val="85000"/>
            </a:schemeClr>
          </a:solidFill>
        </p:spPr>
        <p:txBody>
          <a:bodyPr wrap="none" lIns="54000" tIns="0" rIns="54000" bIns="0" rtlCol="0">
            <a:spAutoFit/>
          </a:bodyPr>
          <a:lstStyle/>
          <a:p>
            <a:pPr algn="ctr" defTabSz="456917"/>
            <a:r>
              <a:rPr lang="en-US" sz="900" b="1" dirty="0" err="1">
                <a:solidFill>
                  <a:srgbClr val="FF6600"/>
                </a:solidFill>
              </a:rPr>
              <a:t>Avg</a:t>
            </a:r>
            <a:endParaRPr lang="en-US" sz="900" b="1" dirty="0">
              <a:solidFill>
                <a:srgbClr val="FF6600"/>
              </a:solidFill>
            </a:endParaRPr>
          </a:p>
          <a:p>
            <a:pPr algn="ctr" defTabSz="456917"/>
            <a:r>
              <a:rPr lang="en-US" sz="900" b="1" dirty="0">
                <a:solidFill>
                  <a:srgbClr val="FF6600"/>
                </a:solidFill>
              </a:rPr>
              <a:t>Delay</a:t>
            </a:r>
          </a:p>
        </p:txBody>
      </p:sp>
    </p:spTree>
    <p:extLst>
      <p:ext uri="{BB962C8B-B14F-4D97-AF65-F5344CB8AC3E}">
        <p14:creationId xmlns:p14="http://schemas.microsoft.com/office/powerpoint/2010/main" val="42798155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67" y="115652"/>
            <a:ext cx="8505194" cy="857250"/>
          </a:xfrm>
        </p:spPr>
        <p:txBody>
          <a:bodyPr>
            <a:normAutofit fontScale="90000"/>
          </a:bodyPr>
          <a:lstStyle/>
          <a:p>
            <a:r>
              <a:rPr lang="en-US" dirty="0" smtClean="0">
                <a:solidFill>
                  <a:schemeClr val="tx1"/>
                </a:solidFill>
              </a:rPr>
              <a:t>Implementation Example: VPP as a </a:t>
            </a:r>
            <a:r>
              <a:rPr lang="en-US" dirty="0" err="1" smtClean="0">
                <a:solidFill>
                  <a:schemeClr val="tx1"/>
                </a:solidFill>
              </a:rPr>
              <a:t>vRouter</a:t>
            </a:r>
            <a:r>
              <a:rPr lang="en-US" dirty="0" smtClean="0">
                <a:solidFill>
                  <a:schemeClr val="tx1"/>
                </a:solidFill>
              </a:rPr>
              <a:t>/vSwitch</a:t>
            </a:r>
            <a:endParaRPr lang="en-US" dirty="0">
              <a:solidFill>
                <a:schemeClr val="tx1"/>
              </a:solidFill>
            </a:endParaRPr>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39</a:t>
            </a:fld>
            <a:endParaRPr lang="en-US">
              <a:solidFill>
                <a:srgbClr val="2B2929">
                  <a:tint val="75000"/>
                </a:srgbClr>
              </a:solidFill>
            </a:endParaRPr>
          </a:p>
        </p:txBody>
      </p:sp>
      <p:sp>
        <p:nvSpPr>
          <p:cNvPr id="8" name="Content Placeholder 2"/>
          <p:cNvSpPr txBox="1">
            <a:spLocks/>
          </p:cNvSpPr>
          <p:nvPr/>
        </p:nvSpPr>
        <p:spPr>
          <a:xfrm>
            <a:off x="407862" y="282061"/>
            <a:ext cx="4238551" cy="4486370"/>
          </a:xfrm>
          <a:prstGeom prst="rect">
            <a:avLst/>
          </a:prstGeom>
        </p:spPr>
        <p:txBody>
          <a:bodyPr vert="horz" wrap="square" lIns="68580" tIns="34290" rIns="68580" bIns="3429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200" kern="1200">
                <a:solidFill>
                  <a:srgbClr val="898989"/>
                </a:solidFill>
                <a:latin typeface="Arial" charset="0"/>
                <a:ea typeface="ＭＳ Ｐゴシック" charset="0"/>
                <a:cs typeface="Arial"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a:lstStyle>
          <a:p>
            <a:endParaRPr lang="en-US" sz="1500" dirty="0">
              <a:solidFill>
                <a:srgbClr val="2B2929">
                  <a:lumMod val="75000"/>
                </a:srgbClr>
              </a:solidFill>
              <a:latin typeface="Arial"/>
              <a:cs typeface="Arial"/>
            </a:endParaRPr>
          </a:p>
          <a:p>
            <a:endParaRPr lang="en-US" sz="1500" dirty="0">
              <a:solidFill>
                <a:srgbClr val="2B2929">
                  <a:lumMod val="75000"/>
                </a:srgbClr>
              </a:solidFill>
              <a:latin typeface="Arial"/>
              <a:cs typeface="Arial"/>
            </a:endParaRPr>
          </a:p>
          <a:p>
            <a:r>
              <a:rPr lang="en-US" sz="1500" dirty="0">
                <a:solidFill>
                  <a:srgbClr val="2B2929">
                    <a:lumMod val="75000"/>
                  </a:srgbClr>
                </a:solidFill>
                <a:latin typeface="Arial"/>
                <a:cs typeface="Arial"/>
              </a:rPr>
              <a:t>Out of the box vSwitch/</a:t>
            </a:r>
            <a:r>
              <a:rPr lang="en-US" sz="1500" dirty="0" err="1">
                <a:solidFill>
                  <a:srgbClr val="2B2929">
                    <a:lumMod val="75000"/>
                  </a:srgbClr>
                </a:solidFill>
                <a:latin typeface="Arial"/>
                <a:cs typeface="Arial"/>
              </a:rPr>
              <a:t>vRouter</a:t>
            </a:r>
            <a:endParaRPr lang="en-US" sz="1500" dirty="0">
              <a:solidFill>
                <a:srgbClr val="2B2929">
                  <a:lumMod val="75000"/>
                </a:srgbClr>
              </a:solidFill>
              <a:latin typeface="Arial"/>
              <a:cs typeface="Arial"/>
            </a:endParaRPr>
          </a:p>
          <a:p>
            <a:pPr marL="557213" lvl="1" indent="-214313">
              <a:buFont typeface="Arial"/>
              <a:buChar char="•"/>
            </a:pPr>
            <a:r>
              <a:rPr lang="en-US" sz="1350" dirty="0">
                <a:solidFill>
                  <a:srgbClr val="2B2929">
                    <a:lumMod val="75000"/>
                  </a:srgbClr>
                </a:solidFill>
                <a:latin typeface="Arial"/>
                <a:cs typeface="Arial"/>
              </a:rPr>
              <a:t>Including CLI</a:t>
            </a:r>
          </a:p>
          <a:p>
            <a:pPr lvl="1"/>
            <a:endParaRPr lang="en-US" sz="1350" dirty="0">
              <a:solidFill>
                <a:srgbClr val="2B2929">
                  <a:lumMod val="75000"/>
                </a:srgbClr>
              </a:solidFill>
              <a:latin typeface="Arial"/>
              <a:cs typeface="Arial"/>
            </a:endParaRPr>
          </a:p>
          <a:p>
            <a:r>
              <a:rPr lang="en-US" sz="1500" dirty="0">
                <a:solidFill>
                  <a:srgbClr val="2B2929">
                    <a:lumMod val="75000"/>
                  </a:srgbClr>
                </a:solidFill>
                <a:latin typeface="Arial"/>
                <a:cs typeface="Arial"/>
              </a:rPr>
              <a:t>Switching</a:t>
            </a:r>
          </a:p>
          <a:p>
            <a:pPr lvl="1"/>
            <a:r>
              <a:rPr lang="en-US" sz="1350" dirty="0">
                <a:solidFill>
                  <a:srgbClr val="2B2929">
                    <a:lumMod val="75000"/>
                  </a:srgbClr>
                </a:solidFill>
                <a:latin typeface="Arial"/>
                <a:cs typeface="Arial"/>
              </a:rPr>
              <a:t>Can Create</a:t>
            </a:r>
          </a:p>
          <a:p>
            <a:pPr marL="557213" lvl="1" indent="-214313">
              <a:buFont typeface="Arial"/>
              <a:buChar char="•"/>
            </a:pPr>
            <a:r>
              <a:rPr lang="en-US" sz="1350" dirty="0">
                <a:solidFill>
                  <a:srgbClr val="2B2929">
                    <a:lumMod val="75000"/>
                  </a:srgbClr>
                </a:solidFill>
                <a:latin typeface="Arial"/>
                <a:cs typeface="Arial"/>
              </a:rPr>
              <a:t>	Bridge Domains</a:t>
            </a:r>
          </a:p>
          <a:p>
            <a:pPr marL="557213" lvl="1" indent="-214313">
              <a:buFont typeface="Arial"/>
              <a:buChar char="•"/>
            </a:pPr>
            <a:r>
              <a:rPr lang="en-US" sz="1350" dirty="0">
                <a:solidFill>
                  <a:srgbClr val="2B2929">
                    <a:lumMod val="75000"/>
                  </a:srgbClr>
                </a:solidFill>
                <a:latin typeface="Arial"/>
                <a:cs typeface="Arial"/>
              </a:rPr>
              <a:t>	Ports (including tunnel ports)</a:t>
            </a:r>
          </a:p>
          <a:p>
            <a:pPr marL="557213" lvl="1" indent="-214313">
              <a:buFont typeface="Arial"/>
              <a:buChar char="•"/>
            </a:pPr>
            <a:r>
              <a:rPr lang="en-US" sz="1350" dirty="0">
                <a:solidFill>
                  <a:srgbClr val="2B2929">
                    <a:lumMod val="75000"/>
                  </a:srgbClr>
                </a:solidFill>
                <a:latin typeface="Arial"/>
                <a:cs typeface="Arial"/>
              </a:rPr>
              <a:t>	Connect ports to bridge domains</a:t>
            </a:r>
          </a:p>
          <a:p>
            <a:pPr marL="557213" lvl="1" indent="-214313">
              <a:buFont typeface="Arial"/>
              <a:buChar char="•"/>
            </a:pPr>
            <a:r>
              <a:rPr lang="en-US" sz="1350" dirty="0">
                <a:solidFill>
                  <a:srgbClr val="2B2929">
                    <a:lumMod val="75000"/>
                  </a:srgbClr>
                </a:solidFill>
                <a:latin typeface="Arial"/>
                <a:cs typeface="Arial"/>
              </a:rPr>
              <a:t>	Program ARP termination</a:t>
            </a:r>
          </a:p>
          <a:p>
            <a:pPr marL="557213" lvl="1" indent="-214313">
              <a:buFont typeface="Arial"/>
              <a:buChar char="•"/>
            </a:pPr>
            <a:r>
              <a:rPr lang="en-US" sz="1350" dirty="0">
                <a:solidFill>
                  <a:srgbClr val="2B2929">
                    <a:lumMod val="75000"/>
                  </a:srgbClr>
                </a:solidFill>
                <a:latin typeface="Arial"/>
                <a:cs typeface="Arial"/>
              </a:rPr>
              <a:t>	</a:t>
            </a:r>
            <a:r>
              <a:rPr lang="en-US" sz="1350" dirty="0" err="1">
                <a:solidFill>
                  <a:srgbClr val="2B2929">
                    <a:lumMod val="75000"/>
                  </a:srgbClr>
                </a:solidFill>
                <a:latin typeface="Arial"/>
                <a:cs typeface="Arial"/>
              </a:rPr>
              <a:t>etc</a:t>
            </a:r>
            <a:endParaRPr lang="en-US" sz="1350" dirty="0">
              <a:solidFill>
                <a:srgbClr val="2B2929">
                  <a:lumMod val="75000"/>
                </a:srgbClr>
              </a:solidFill>
              <a:latin typeface="Arial"/>
              <a:cs typeface="Arial"/>
            </a:endParaRPr>
          </a:p>
          <a:p>
            <a:pPr lvl="1"/>
            <a:endParaRPr lang="en-US" sz="1350" dirty="0">
              <a:solidFill>
                <a:srgbClr val="2B2929">
                  <a:lumMod val="75000"/>
                </a:srgbClr>
              </a:solidFill>
              <a:latin typeface="Arial"/>
              <a:cs typeface="Arial"/>
            </a:endParaRPr>
          </a:p>
          <a:p>
            <a:r>
              <a:rPr lang="en-US" sz="1500" dirty="0">
                <a:solidFill>
                  <a:srgbClr val="2B2929">
                    <a:lumMod val="75000"/>
                  </a:srgbClr>
                </a:solidFill>
                <a:latin typeface="Arial"/>
                <a:cs typeface="Arial"/>
              </a:rPr>
              <a:t>Routing</a:t>
            </a:r>
          </a:p>
          <a:p>
            <a:pPr lvl="1"/>
            <a:r>
              <a:rPr lang="en-US" sz="1350" dirty="0">
                <a:solidFill>
                  <a:srgbClr val="2B2929">
                    <a:lumMod val="75000"/>
                  </a:srgbClr>
                </a:solidFill>
                <a:latin typeface="Arial"/>
                <a:cs typeface="Arial"/>
              </a:rPr>
              <a:t>Can Create</a:t>
            </a:r>
          </a:p>
          <a:p>
            <a:pPr marL="557213" lvl="1" indent="-214313">
              <a:buFont typeface="Arial"/>
              <a:buChar char="•"/>
            </a:pPr>
            <a:r>
              <a:rPr lang="en-US" sz="1350" dirty="0">
                <a:solidFill>
                  <a:srgbClr val="2B2929">
                    <a:lumMod val="75000"/>
                  </a:srgbClr>
                </a:solidFill>
                <a:latin typeface="Arial"/>
                <a:cs typeface="Arial"/>
              </a:rPr>
              <a:t>	VRFs - thousands</a:t>
            </a:r>
          </a:p>
          <a:p>
            <a:pPr marL="557213" lvl="1" indent="-214313">
              <a:buFont typeface="Arial"/>
              <a:buChar char="•"/>
            </a:pPr>
            <a:r>
              <a:rPr lang="en-US" sz="1350" dirty="0">
                <a:solidFill>
                  <a:srgbClr val="2B2929">
                    <a:lumMod val="75000"/>
                  </a:srgbClr>
                </a:solidFill>
                <a:latin typeface="Arial"/>
                <a:cs typeface="Arial"/>
              </a:rPr>
              <a:t>	Routes - millions</a:t>
            </a:r>
          </a:p>
          <a:p>
            <a:pPr lvl="1"/>
            <a:r>
              <a:rPr lang="en-US" sz="1350" dirty="0">
                <a:solidFill>
                  <a:srgbClr val="2B2929">
                    <a:lumMod val="75000"/>
                  </a:srgbClr>
                </a:solidFill>
                <a:latin typeface="Arial"/>
                <a:cs typeface="Arial"/>
              </a:rPr>
              <a:t>	</a:t>
            </a:r>
            <a:endParaRPr lang="en-US" sz="1350" dirty="0">
              <a:solidFill>
                <a:srgbClr val="F7323F"/>
              </a:solidFill>
              <a:latin typeface="Arial"/>
              <a:cs typeface="Arial"/>
            </a:endParaRPr>
          </a:p>
          <a:p>
            <a:endParaRPr lang="en-US" sz="900" dirty="0">
              <a:latin typeface="Arial"/>
              <a:cs typeface="Arial"/>
            </a:endParaRPr>
          </a:p>
        </p:txBody>
      </p:sp>
      <p:sp>
        <p:nvSpPr>
          <p:cNvPr id="9" name="Rectangle 8"/>
          <p:cNvSpPr/>
          <p:nvPr/>
        </p:nvSpPr>
        <p:spPr>
          <a:xfrm>
            <a:off x="5086350" y="1201337"/>
            <a:ext cx="3543300" cy="302895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Linux Host</a:t>
            </a:r>
          </a:p>
        </p:txBody>
      </p:sp>
      <p:sp>
        <p:nvSpPr>
          <p:cNvPr id="10" name="Rectangle 9"/>
          <p:cNvSpPr/>
          <p:nvPr/>
        </p:nvSpPr>
        <p:spPr>
          <a:xfrm>
            <a:off x="5200650" y="3773087"/>
            <a:ext cx="3314700" cy="3429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Kernel</a:t>
            </a:r>
          </a:p>
        </p:txBody>
      </p:sp>
      <p:sp>
        <p:nvSpPr>
          <p:cNvPr id="11" name="Rectangle 10"/>
          <p:cNvSpPr/>
          <p:nvPr/>
        </p:nvSpPr>
        <p:spPr>
          <a:xfrm>
            <a:off x="5200650" y="3315887"/>
            <a:ext cx="3314700" cy="3429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DPDK</a:t>
            </a:r>
          </a:p>
        </p:txBody>
      </p:sp>
      <p:sp>
        <p:nvSpPr>
          <p:cNvPr id="12" name="Rectangle 11"/>
          <p:cNvSpPr/>
          <p:nvPr/>
        </p:nvSpPr>
        <p:spPr>
          <a:xfrm>
            <a:off x="5200650" y="2001437"/>
            <a:ext cx="3314700" cy="97155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VPP App</a:t>
            </a:r>
          </a:p>
        </p:txBody>
      </p:sp>
      <p:sp>
        <p:nvSpPr>
          <p:cNvPr id="13" name="Rectangle 12"/>
          <p:cNvSpPr/>
          <p:nvPr/>
        </p:nvSpPr>
        <p:spPr>
          <a:xfrm>
            <a:off x="5372100" y="2344337"/>
            <a:ext cx="685800" cy="2286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900" dirty="0">
                <a:solidFill>
                  <a:srgbClr val="000000"/>
                </a:solidFill>
              </a:rPr>
              <a:t>Switch-1</a:t>
            </a:r>
          </a:p>
        </p:txBody>
      </p:sp>
      <p:sp>
        <p:nvSpPr>
          <p:cNvPr id="14" name="Rectangle 13"/>
          <p:cNvSpPr/>
          <p:nvPr/>
        </p:nvSpPr>
        <p:spPr>
          <a:xfrm>
            <a:off x="5372100" y="2630087"/>
            <a:ext cx="685800" cy="2286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900" dirty="0">
                <a:solidFill>
                  <a:srgbClr val="000000"/>
                </a:solidFill>
              </a:rPr>
              <a:t>Switch-2</a:t>
            </a:r>
          </a:p>
        </p:txBody>
      </p:sp>
      <p:sp>
        <p:nvSpPr>
          <p:cNvPr id="15" name="Rectangle 14"/>
          <p:cNvSpPr/>
          <p:nvPr/>
        </p:nvSpPr>
        <p:spPr>
          <a:xfrm>
            <a:off x="7543800" y="2344337"/>
            <a:ext cx="685800" cy="2286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900" dirty="0">
                <a:solidFill>
                  <a:srgbClr val="000000"/>
                </a:solidFill>
              </a:rPr>
              <a:t>VRF-1</a:t>
            </a:r>
          </a:p>
        </p:txBody>
      </p:sp>
      <p:sp>
        <p:nvSpPr>
          <p:cNvPr id="16" name="Rectangle 15"/>
          <p:cNvSpPr/>
          <p:nvPr/>
        </p:nvSpPr>
        <p:spPr>
          <a:xfrm>
            <a:off x="7543800" y="2630087"/>
            <a:ext cx="685800" cy="2286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900" dirty="0">
                <a:solidFill>
                  <a:srgbClr val="000000"/>
                </a:solidFill>
              </a:rPr>
              <a:t>VRF-2</a:t>
            </a:r>
          </a:p>
        </p:txBody>
      </p:sp>
    </p:spTree>
    <p:extLst>
      <p:ext uri="{BB962C8B-B14F-4D97-AF65-F5344CB8AC3E}">
        <p14:creationId xmlns:p14="http://schemas.microsoft.com/office/powerpoint/2010/main" val="3317428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E2556C5-CE8C-6547-B838-EA80C61A4AF7}" type="slidenum">
              <a:rPr lang="en-US" smtClean="0"/>
              <a:pPr/>
              <a:t>4</a:t>
            </a:fld>
            <a:endParaRPr lang="en-US"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76" name="Rectangle 75"/>
          <p:cNvSpPr/>
          <p:nvPr/>
        </p:nvSpPr>
        <p:spPr>
          <a:xfrm>
            <a:off x="5457825" y="4771015"/>
            <a:ext cx="2655700" cy="184666"/>
          </a:xfrm>
          <a:prstGeom prst="rect">
            <a:avLst/>
          </a:prstGeom>
        </p:spPr>
        <p:txBody>
          <a:bodyPr wrap="square">
            <a:spAutoFit/>
          </a:bodyPr>
          <a:lstStyle/>
          <a:p>
            <a:pPr algn="r" defTabSz="979373">
              <a:spcBef>
                <a:spcPct val="20000"/>
              </a:spcBef>
              <a:buClr>
                <a:srgbClr val="061922"/>
              </a:buClr>
            </a:pPr>
            <a:r>
              <a:rPr lang="en-US" sz="600" dirty="0" smtClean="0">
                <a:solidFill>
                  <a:schemeClr val="bg1"/>
                </a:solidFill>
              </a:rPr>
              <a:t>* Other names and brands may be claimed as the property of others.</a:t>
            </a:r>
            <a:endParaRPr lang="en-US" sz="600" dirty="0">
              <a:solidFill>
                <a:schemeClr val="bg1"/>
              </a:solidFill>
            </a:endParaRPr>
          </a:p>
        </p:txBody>
      </p:sp>
      <p:sp>
        <p:nvSpPr>
          <p:cNvPr id="11" name="Rectangle 10"/>
          <p:cNvSpPr/>
          <p:nvPr/>
        </p:nvSpPr>
        <p:spPr>
          <a:xfrm>
            <a:off x="1222211" y="4399674"/>
            <a:ext cx="6707403" cy="343342"/>
          </a:xfrm>
          <a:prstGeom prst="rect">
            <a:avLst/>
          </a:prstGeom>
          <a:gradFill flip="none" rotWithShape="1">
            <a:gsLst>
              <a:gs pos="0">
                <a:srgbClr val="FFCC00">
                  <a:shade val="30000"/>
                  <a:satMod val="115000"/>
                </a:srgbClr>
              </a:gs>
              <a:gs pos="50000">
                <a:srgbClr val="FFCC00">
                  <a:shade val="67500"/>
                  <a:satMod val="115000"/>
                </a:srgbClr>
              </a:gs>
              <a:gs pos="100000">
                <a:srgbClr val="FFCC00">
                  <a:shade val="100000"/>
                  <a:satMod val="115000"/>
                </a:srgbClr>
              </a:gs>
            </a:gsLst>
            <a:lin ang="16200000" scaled="1"/>
            <a:tileRect/>
          </a:gradFill>
          <a:ln w="25400" cap="flat" cmpd="sng" algn="ctr">
            <a:noFill/>
            <a:prstDash val="solid"/>
          </a:ln>
          <a:effectLst/>
        </p:spPr>
        <p:txBody>
          <a:bodyPr lIns="36000" rIns="36000" rtlCol="0" anchor="ctr" anchorCtr="1"/>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0000"/>
              </a:solidFill>
              <a:effectLst/>
              <a:uLnTx/>
              <a:uFillTx/>
              <a:latin typeface="Neo Sans Intel"/>
              <a:ea typeface="+mn-ea"/>
              <a:cs typeface="Arial"/>
            </a:endParaRPr>
          </a:p>
        </p:txBody>
      </p:sp>
      <p:cxnSp>
        <p:nvCxnSpPr>
          <p:cNvPr id="12" name="Straight Connector 11"/>
          <p:cNvCxnSpPr/>
          <p:nvPr/>
        </p:nvCxnSpPr>
        <p:spPr>
          <a:xfrm>
            <a:off x="1075882" y="4358404"/>
            <a:ext cx="7555910" cy="9808"/>
          </a:xfrm>
          <a:prstGeom prst="line">
            <a:avLst/>
          </a:prstGeom>
          <a:ln w="12700" cap="rnd">
            <a:solidFill>
              <a:schemeClr val="tx1"/>
            </a:solidFill>
            <a:prstDash val="sysDash"/>
            <a:headEnd w="lg" len="lg"/>
            <a:tailEnd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045093" y="4148524"/>
            <a:ext cx="908903" cy="215444"/>
          </a:xfrm>
          <a:prstGeom prst="rect">
            <a:avLst/>
          </a:prstGeom>
          <a:noFill/>
        </p:spPr>
        <p:txBody>
          <a:bodyPr wrap="none" lIns="0" tIns="0" rIns="0" bIns="0" rtlCol="0" anchor="ctr">
            <a:spAutoFit/>
          </a:bodyPr>
          <a:lstStyle/>
          <a:p>
            <a:pPr eaLnBrk="1" hangingPunct="1"/>
            <a:r>
              <a:rPr lang="en-US" sz="1400" dirty="0" smtClean="0">
                <a:latin typeface="+mn-lt"/>
                <a:ea typeface="Geneva" charset="0"/>
                <a:cs typeface="Geneva" charset="0"/>
              </a:rPr>
              <a:t>User Space</a:t>
            </a:r>
            <a:endParaRPr lang="en-IN" sz="1400" dirty="0">
              <a:latin typeface="+mn-lt"/>
              <a:ea typeface="Geneva" charset="0"/>
              <a:cs typeface="Geneva" charset="0"/>
            </a:endParaRPr>
          </a:p>
        </p:txBody>
      </p:sp>
      <p:sp>
        <p:nvSpPr>
          <p:cNvPr id="14" name="Rectangle 13"/>
          <p:cNvSpPr/>
          <p:nvPr/>
        </p:nvSpPr>
        <p:spPr>
          <a:xfrm>
            <a:off x="2464296" y="4423246"/>
            <a:ext cx="722235" cy="289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KNI</a:t>
            </a:r>
            <a:endParaRPr lang="en-US" sz="900" dirty="0"/>
          </a:p>
        </p:txBody>
      </p:sp>
      <p:sp>
        <p:nvSpPr>
          <p:cNvPr id="15" name="Rectangle 14"/>
          <p:cNvSpPr/>
          <p:nvPr/>
        </p:nvSpPr>
        <p:spPr>
          <a:xfrm>
            <a:off x="3473636" y="4423246"/>
            <a:ext cx="722235" cy="289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IGB_UIO</a:t>
            </a:r>
            <a:endParaRPr lang="en-US" sz="900" dirty="0"/>
          </a:p>
        </p:txBody>
      </p:sp>
      <p:sp>
        <p:nvSpPr>
          <p:cNvPr id="51" name="Rectangle 50"/>
          <p:cNvSpPr/>
          <p:nvPr/>
        </p:nvSpPr>
        <p:spPr>
          <a:xfrm>
            <a:off x="4482976" y="4423246"/>
            <a:ext cx="722235" cy="289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VFIO</a:t>
            </a:r>
            <a:endParaRPr lang="en-US" sz="900" dirty="0"/>
          </a:p>
        </p:txBody>
      </p:sp>
      <p:sp>
        <p:nvSpPr>
          <p:cNvPr id="18" name="Rectangle 17"/>
          <p:cNvSpPr/>
          <p:nvPr/>
        </p:nvSpPr>
        <p:spPr>
          <a:xfrm>
            <a:off x="1294331" y="2291784"/>
            <a:ext cx="722235" cy="2899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EAL</a:t>
            </a:r>
            <a:endParaRPr lang="en-US" sz="900" dirty="0"/>
          </a:p>
        </p:txBody>
      </p:sp>
      <p:sp>
        <p:nvSpPr>
          <p:cNvPr id="20" name="Rectangle 19"/>
          <p:cNvSpPr/>
          <p:nvPr/>
        </p:nvSpPr>
        <p:spPr>
          <a:xfrm>
            <a:off x="1294331" y="2629332"/>
            <a:ext cx="722235" cy="2899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MBUF</a:t>
            </a:r>
            <a:endParaRPr lang="en-US" sz="900" dirty="0"/>
          </a:p>
        </p:txBody>
      </p:sp>
      <p:sp>
        <p:nvSpPr>
          <p:cNvPr id="21" name="Rectangle 20"/>
          <p:cNvSpPr/>
          <p:nvPr/>
        </p:nvSpPr>
        <p:spPr>
          <a:xfrm>
            <a:off x="1294331" y="2957885"/>
            <a:ext cx="722235" cy="2899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64008" rtlCol="0" anchor="ctr"/>
          <a:lstStyle/>
          <a:p>
            <a:pPr algn="ctr"/>
            <a:r>
              <a:rPr lang="en-US" sz="900" dirty="0" smtClean="0"/>
              <a:t>MEMPOOL</a:t>
            </a:r>
            <a:endParaRPr lang="en-US" sz="900" dirty="0"/>
          </a:p>
        </p:txBody>
      </p:sp>
      <p:sp>
        <p:nvSpPr>
          <p:cNvPr id="22" name="Rectangle 21"/>
          <p:cNvSpPr/>
          <p:nvPr/>
        </p:nvSpPr>
        <p:spPr>
          <a:xfrm>
            <a:off x="1294331" y="3288612"/>
            <a:ext cx="722235" cy="2899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RING</a:t>
            </a:r>
            <a:endParaRPr lang="en-US" sz="900" dirty="0"/>
          </a:p>
        </p:txBody>
      </p:sp>
      <p:sp>
        <p:nvSpPr>
          <p:cNvPr id="23" name="Rectangle 22"/>
          <p:cNvSpPr/>
          <p:nvPr/>
        </p:nvSpPr>
        <p:spPr>
          <a:xfrm>
            <a:off x="1294331" y="3628736"/>
            <a:ext cx="722235" cy="289952"/>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TIMER</a:t>
            </a:r>
            <a:endParaRPr lang="en-US" sz="900" dirty="0"/>
          </a:p>
        </p:txBody>
      </p:sp>
      <p:sp>
        <p:nvSpPr>
          <p:cNvPr id="103" name="TextBox 102"/>
          <p:cNvSpPr txBox="1"/>
          <p:nvPr/>
        </p:nvSpPr>
        <p:spPr>
          <a:xfrm>
            <a:off x="8045093" y="4361202"/>
            <a:ext cx="527388" cy="215444"/>
          </a:xfrm>
          <a:prstGeom prst="rect">
            <a:avLst/>
          </a:prstGeom>
          <a:noFill/>
        </p:spPr>
        <p:txBody>
          <a:bodyPr wrap="none" lIns="0" tIns="0" rIns="0" bIns="0" rtlCol="0" anchor="ctr">
            <a:spAutoFit/>
          </a:bodyPr>
          <a:lstStyle/>
          <a:p>
            <a:pPr eaLnBrk="1" hangingPunct="1"/>
            <a:r>
              <a:rPr lang="en-US" sz="1400" dirty="0" smtClean="0">
                <a:latin typeface="+mn-lt"/>
                <a:ea typeface="Geneva" charset="0"/>
                <a:cs typeface="Geneva" charset="0"/>
              </a:rPr>
              <a:t>Kernel</a:t>
            </a:r>
            <a:endParaRPr lang="en-IN" sz="1400" dirty="0">
              <a:latin typeface="+mn-lt"/>
              <a:ea typeface="Geneva" charset="0"/>
              <a:cs typeface="Geneva" charset="0"/>
            </a:endParaRPr>
          </a:p>
        </p:txBody>
      </p:sp>
      <p:sp>
        <p:nvSpPr>
          <p:cNvPr id="105" name="Rectangle 104"/>
          <p:cNvSpPr/>
          <p:nvPr/>
        </p:nvSpPr>
        <p:spPr>
          <a:xfrm>
            <a:off x="5492316" y="4424928"/>
            <a:ext cx="1268202" cy="2899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UIO_PCI_GENERIC</a:t>
            </a:r>
            <a:endParaRPr lang="en-US" sz="900" dirty="0"/>
          </a:p>
        </p:txBody>
      </p:sp>
      <p:sp>
        <p:nvSpPr>
          <p:cNvPr id="33" name="Rectangle 32"/>
          <p:cNvSpPr/>
          <p:nvPr/>
        </p:nvSpPr>
        <p:spPr>
          <a:xfrm>
            <a:off x="2266105" y="3754536"/>
            <a:ext cx="722235" cy="2377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FM10K</a:t>
            </a:r>
            <a:endParaRPr lang="en-US" sz="900" dirty="0"/>
          </a:p>
        </p:txBody>
      </p:sp>
      <p:sp>
        <p:nvSpPr>
          <p:cNvPr id="34" name="Rectangle 33"/>
          <p:cNvSpPr/>
          <p:nvPr/>
        </p:nvSpPr>
        <p:spPr>
          <a:xfrm>
            <a:off x="2266105" y="2916373"/>
            <a:ext cx="722235" cy="2377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IXGBE</a:t>
            </a:r>
            <a:endParaRPr lang="en-US" sz="900" dirty="0"/>
          </a:p>
        </p:txBody>
      </p:sp>
      <p:sp>
        <p:nvSpPr>
          <p:cNvPr id="35" name="Rectangle 34"/>
          <p:cNvSpPr/>
          <p:nvPr/>
        </p:nvSpPr>
        <p:spPr>
          <a:xfrm>
            <a:off x="4654729" y="2628957"/>
            <a:ext cx="722235" cy="237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VMXNET3</a:t>
            </a:r>
            <a:endParaRPr lang="en-US" sz="900" dirty="0"/>
          </a:p>
        </p:txBody>
      </p:sp>
      <p:sp>
        <p:nvSpPr>
          <p:cNvPr id="36" name="Rectangle 35"/>
          <p:cNvSpPr/>
          <p:nvPr/>
        </p:nvSpPr>
        <p:spPr>
          <a:xfrm>
            <a:off x="2266105" y="2636986"/>
            <a:ext cx="722235" cy="2377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IGB</a:t>
            </a:r>
            <a:endParaRPr lang="en-US" sz="900" dirty="0"/>
          </a:p>
        </p:txBody>
      </p:sp>
      <p:sp>
        <p:nvSpPr>
          <p:cNvPr id="37" name="Rectangle 36"/>
          <p:cNvSpPr/>
          <p:nvPr/>
        </p:nvSpPr>
        <p:spPr>
          <a:xfrm>
            <a:off x="2266105" y="3195760"/>
            <a:ext cx="722235" cy="2377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E1000</a:t>
            </a:r>
            <a:endParaRPr lang="en-US" sz="900" dirty="0"/>
          </a:p>
        </p:txBody>
      </p:sp>
      <p:sp>
        <p:nvSpPr>
          <p:cNvPr id="38" name="Rectangle 37"/>
          <p:cNvSpPr/>
          <p:nvPr/>
        </p:nvSpPr>
        <p:spPr>
          <a:xfrm>
            <a:off x="2266105" y="3475148"/>
            <a:ext cx="722235" cy="237744"/>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I40E</a:t>
            </a:r>
            <a:endParaRPr lang="en-US" sz="900" dirty="0"/>
          </a:p>
        </p:txBody>
      </p:sp>
      <p:sp>
        <p:nvSpPr>
          <p:cNvPr id="41" name="Rectangle 40"/>
          <p:cNvSpPr/>
          <p:nvPr/>
        </p:nvSpPr>
        <p:spPr>
          <a:xfrm>
            <a:off x="4654729" y="2908344"/>
            <a:ext cx="722235" cy="237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XENVIRT</a:t>
            </a:r>
            <a:endParaRPr lang="en-US" sz="900" dirty="0"/>
          </a:p>
        </p:txBody>
      </p:sp>
      <p:sp>
        <p:nvSpPr>
          <p:cNvPr id="42" name="Rectangle 41"/>
          <p:cNvSpPr/>
          <p:nvPr/>
        </p:nvSpPr>
        <p:spPr>
          <a:xfrm>
            <a:off x="5454753" y="2908344"/>
            <a:ext cx="722235" cy="2377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PCAP</a:t>
            </a:r>
            <a:endParaRPr lang="en-US" sz="900" dirty="0"/>
          </a:p>
        </p:txBody>
      </p:sp>
      <p:sp>
        <p:nvSpPr>
          <p:cNvPr id="46" name="Rectangle 45"/>
          <p:cNvSpPr/>
          <p:nvPr/>
        </p:nvSpPr>
        <p:spPr>
          <a:xfrm>
            <a:off x="3062313" y="3475148"/>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MLX4</a:t>
            </a:r>
            <a:endParaRPr lang="en-US" sz="900" dirty="0"/>
          </a:p>
        </p:txBody>
      </p:sp>
      <p:sp>
        <p:nvSpPr>
          <p:cNvPr id="50" name="Rectangle 49"/>
          <p:cNvSpPr/>
          <p:nvPr/>
        </p:nvSpPr>
        <p:spPr>
          <a:xfrm>
            <a:off x="3062313" y="3754536"/>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MLX5</a:t>
            </a:r>
            <a:endParaRPr lang="en-US" sz="900" dirty="0"/>
          </a:p>
        </p:txBody>
      </p:sp>
      <p:sp>
        <p:nvSpPr>
          <p:cNvPr id="54" name="Rectangle 53"/>
          <p:cNvSpPr/>
          <p:nvPr/>
        </p:nvSpPr>
        <p:spPr>
          <a:xfrm>
            <a:off x="2266104" y="2292380"/>
            <a:ext cx="3910883" cy="289952"/>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ETHDEV</a:t>
            </a:r>
            <a:endParaRPr lang="en-US" sz="900" dirty="0"/>
          </a:p>
        </p:txBody>
      </p:sp>
      <p:sp>
        <p:nvSpPr>
          <p:cNvPr id="56" name="Rectangle 55"/>
          <p:cNvSpPr/>
          <p:nvPr/>
        </p:nvSpPr>
        <p:spPr>
          <a:xfrm>
            <a:off x="5454753" y="3187731"/>
            <a:ext cx="722235" cy="2377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RING</a:t>
            </a:r>
            <a:endParaRPr lang="en-US" sz="900" dirty="0"/>
          </a:p>
        </p:txBody>
      </p:sp>
      <p:sp>
        <p:nvSpPr>
          <p:cNvPr id="57" name="Rectangle 56"/>
          <p:cNvSpPr/>
          <p:nvPr/>
        </p:nvSpPr>
        <p:spPr>
          <a:xfrm>
            <a:off x="5454753" y="3746507"/>
            <a:ext cx="722235" cy="2377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NULL</a:t>
            </a:r>
            <a:endParaRPr lang="en-US" sz="900" dirty="0"/>
          </a:p>
        </p:txBody>
      </p:sp>
      <p:sp>
        <p:nvSpPr>
          <p:cNvPr id="58" name="Rectangle 57"/>
          <p:cNvSpPr/>
          <p:nvPr/>
        </p:nvSpPr>
        <p:spPr>
          <a:xfrm>
            <a:off x="5454753" y="3467119"/>
            <a:ext cx="722235" cy="2377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AF_PKT</a:t>
            </a:r>
            <a:endParaRPr lang="en-US" sz="900" dirty="0"/>
          </a:p>
        </p:txBody>
      </p:sp>
      <p:sp>
        <p:nvSpPr>
          <p:cNvPr id="59" name="Rectangle 58"/>
          <p:cNvSpPr/>
          <p:nvPr/>
        </p:nvSpPr>
        <p:spPr>
          <a:xfrm>
            <a:off x="5454753" y="2628957"/>
            <a:ext cx="722235" cy="237744"/>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BONDING</a:t>
            </a:r>
            <a:endParaRPr lang="en-US" sz="900" dirty="0"/>
          </a:p>
        </p:txBody>
      </p:sp>
      <p:sp>
        <p:nvSpPr>
          <p:cNvPr id="60" name="Rectangle 59"/>
          <p:cNvSpPr/>
          <p:nvPr/>
        </p:nvSpPr>
        <p:spPr>
          <a:xfrm>
            <a:off x="4654729" y="3187731"/>
            <a:ext cx="722235" cy="237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VIRTIO</a:t>
            </a:r>
            <a:endParaRPr lang="en-US" sz="900" dirty="0"/>
          </a:p>
        </p:txBody>
      </p:sp>
      <p:sp>
        <p:nvSpPr>
          <p:cNvPr id="62" name="Rectangle 61"/>
          <p:cNvSpPr/>
          <p:nvPr/>
        </p:nvSpPr>
        <p:spPr>
          <a:xfrm>
            <a:off x="3062313" y="3195760"/>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ENIC</a:t>
            </a:r>
            <a:endParaRPr lang="en-US" sz="900" dirty="0"/>
          </a:p>
        </p:txBody>
      </p:sp>
      <p:sp>
        <p:nvSpPr>
          <p:cNvPr id="63" name="Rectangle 62"/>
          <p:cNvSpPr/>
          <p:nvPr/>
        </p:nvSpPr>
        <p:spPr>
          <a:xfrm>
            <a:off x="3062313" y="2916373"/>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CXGBE</a:t>
            </a:r>
            <a:endParaRPr lang="en-US" sz="900" dirty="0"/>
          </a:p>
        </p:txBody>
      </p:sp>
      <p:sp>
        <p:nvSpPr>
          <p:cNvPr id="64" name="Rectangle 63"/>
          <p:cNvSpPr/>
          <p:nvPr/>
        </p:nvSpPr>
        <p:spPr>
          <a:xfrm>
            <a:off x="3062313" y="2636986"/>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BNX2X</a:t>
            </a:r>
            <a:endParaRPr lang="en-US" sz="900" dirty="0"/>
          </a:p>
        </p:txBody>
      </p:sp>
      <p:sp>
        <p:nvSpPr>
          <p:cNvPr id="2" name="TextBox 1"/>
          <p:cNvSpPr txBox="1"/>
          <p:nvPr/>
        </p:nvSpPr>
        <p:spPr>
          <a:xfrm>
            <a:off x="3228461" y="4088825"/>
            <a:ext cx="1956222" cy="279387"/>
          </a:xfrm>
          <a:prstGeom prst="rect">
            <a:avLst/>
          </a:prstGeom>
          <a:noFill/>
        </p:spPr>
        <p:txBody>
          <a:bodyPr vert="horz" wrap="square" lIns="0" tIns="0" rIns="0" bIns="0" rtlCol="0">
            <a:noAutofit/>
          </a:bodyPr>
          <a:lstStyle/>
          <a:p>
            <a:pPr algn="ctr"/>
            <a:r>
              <a:rPr lang="en-US" sz="1400" b="1" dirty="0" smtClean="0"/>
              <a:t>PMDs: Native &amp; Virtual</a:t>
            </a:r>
          </a:p>
        </p:txBody>
      </p:sp>
      <p:sp>
        <p:nvSpPr>
          <p:cNvPr id="71" name="Rectangle 70"/>
          <p:cNvSpPr/>
          <p:nvPr/>
        </p:nvSpPr>
        <p:spPr>
          <a:xfrm>
            <a:off x="3858521" y="3195760"/>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SZEDATA2</a:t>
            </a:r>
            <a:endParaRPr lang="en-US" sz="900" dirty="0"/>
          </a:p>
        </p:txBody>
      </p:sp>
      <p:sp>
        <p:nvSpPr>
          <p:cNvPr id="72" name="Rectangle 71"/>
          <p:cNvSpPr/>
          <p:nvPr/>
        </p:nvSpPr>
        <p:spPr>
          <a:xfrm>
            <a:off x="3858521" y="2916373"/>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NFP</a:t>
            </a:r>
            <a:endParaRPr lang="en-US" sz="900" dirty="0"/>
          </a:p>
        </p:txBody>
      </p:sp>
      <p:sp>
        <p:nvSpPr>
          <p:cNvPr id="73" name="Rectangle 72"/>
          <p:cNvSpPr/>
          <p:nvPr/>
        </p:nvSpPr>
        <p:spPr>
          <a:xfrm>
            <a:off x="3858521" y="2636986"/>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MPIPE</a:t>
            </a:r>
            <a:endParaRPr lang="en-US" sz="900" dirty="0"/>
          </a:p>
        </p:txBody>
      </p:sp>
      <p:sp>
        <p:nvSpPr>
          <p:cNvPr id="106" name="Rectangle 105"/>
          <p:cNvSpPr/>
          <p:nvPr/>
        </p:nvSpPr>
        <p:spPr>
          <a:xfrm>
            <a:off x="1292713" y="1386758"/>
            <a:ext cx="722235" cy="2377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HASH</a:t>
            </a:r>
            <a:endParaRPr lang="en-US" sz="900" dirty="0"/>
          </a:p>
        </p:txBody>
      </p:sp>
      <p:sp>
        <p:nvSpPr>
          <p:cNvPr id="107" name="Rectangle 106"/>
          <p:cNvSpPr/>
          <p:nvPr/>
        </p:nvSpPr>
        <p:spPr>
          <a:xfrm>
            <a:off x="1292713" y="1107371"/>
            <a:ext cx="722235" cy="2377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LPM</a:t>
            </a:r>
            <a:endParaRPr lang="en-US" sz="900" dirty="0"/>
          </a:p>
        </p:txBody>
      </p:sp>
      <p:sp>
        <p:nvSpPr>
          <p:cNvPr id="108" name="Rectangle 107"/>
          <p:cNvSpPr/>
          <p:nvPr/>
        </p:nvSpPr>
        <p:spPr>
          <a:xfrm>
            <a:off x="1292713" y="1666145"/>
            <a:ext cx="722235" cy="23774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ACL</a:t>
            </a:r>
            <a:endParaRPr lang="en-US" sz="900" dirty="0"/>
          </a:p>
        </p:txBody>
      </p:sp>
      <p:sp>
        <p:nvSpPr>
          <p:cNvPr id="110" name="Rectangle 109"/>
          <p:cNvSpPr/>
          <p:nvPr/>
        </p:nvSpPr>
        <p:spPr>
          <a:xfrm>
            <a:off x="2211666" y="1399480"/>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JOBSTAT</a:t>
            </a:r>
            <a:endParaRPr lang="en-US" sz="900" dirty="0"/>
          </a:p>
        </p:txBody>
      </p:sp>
      <p:sp>
        <p:nvSpPr>
          <p:cNvPr id="111" name="Rectangle 110"/>
          <p:cNvSpPr/>
          <p:nvPr/>
        </p:nvSpPr>
        <p:spPr>
          <a:xfrm>
            <a:off x="2211666" y="1120093"/>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DISTRIB</a:t>
            </a:r>
            <a:endParaRPr lang="en-US" sz="900" dirty="0"/>
          </a:p>
        </p:txBody>
      </p:sp>
      <p:sp>
        <p:nvSpPr>
          <p:cNvPr id="112" name="Rectangle 111"/>
          <p:cNvSpPr/>
          <p:nvPr/>
        </p:nvSpPr>
        <p:spPr>
          <a:xfrm>
            <a:off x="4545558" y="1397399"/>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IP FRAG</a:t>
            </a:r>
            <a:endParaRPr lang="en-US" sz="900" dirty="0"/>
          </a:p>
        </p:txBody>
      </p:sp>
      <p:sp>
        <p:nvSpPr>
          <p:cNvPr id="113" name="Rectangle 112"/>
          <p:cNvSpPr/>
          <p:nvPr/>
        </p:nvSpPr>
        <p:spPr>
          <a:xfrm>
            <a:off x="3000392" y="1402836"/>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KNI</a:t>
            </a:r>
            <a:endParaRPr lang="en-US" sz="900" dirty="0"/>
          </a:p>
        </p:txBody>
      </p:sp>
      <p:sp>
        <p:nvSpPr>
          <p:cNvPr id="114" name="Rectangle 113"/>
          <p:cNvSpPr/>
          <p:nvPr/>
        </p:nvSpPr>
        <p:spPr>
          <a:xfrm>
            <a:off x="3000392" y="1123449"/>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REORDER</a:t>
            </a:r>
            <a:endParaRPr lang="en-US" sz="900" dirty="0"/>
          </a:p>
        </p:txBody>
      </p:sp>
      <p:sp>
        <p:nvSpPr>
          <p:cNvPr id="115" name="Rectangle 114"/>
          <p:cNvSpPr/>
          <p:nvPr/>
        </p:nvSpPr>
        <p:spPr>
          <a:xfrm>
            <a:off x="4545558" y="1120093"/>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POWER</a:t>
            </a:r>
            <a:endParaRPr lang="en-US" sz="900" dirty="0"/>
          </a:p>
        </p:txBody>
      </p:sp>
      <p:sp>
        <p:nvSpPr>
          <p:cNvPr id="116" name="Rectangle 115"/>
          <p:cNvSpPr/>
          <p:nvPr/>
        </p:nvSpPr>
        <p:spPr>
          <a:xfrm>
            <a:off x="3778284" y="1401373"/>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VHOST</a:t>
            </a:r>
            <a:endParaRPr lang="en-US" sz="900" dirty="0"/>
          </a:p>
        </p:txBody>
      </p:sp>
      <p:sp>
        <p:nvSpPr>
          <p:cNvPr id="117" name="Rectangle 116"/>
          <p:cNvSpPr/>
          <p:nvPr/>
        </p:nvSpPr>
        <p:spPr>
          <a:xfrm>
            <a:off x="3778284" y="1121986"/>
            <a:ext cx="722235" cy="23774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IVSHMEM</a:t>
            </a:r>
            <a:endParaRPr lang="en-US" sz="900" dirty="0"/>
          </a:p>
        </p:txBody>
      </p:sp>
      <p:sp>
        <p:nvSpPr>
          <p:cNvPr id="120" name="Rectangle 119"/>
          <p:cNvSpPr/>
          <p:nvPr/>
        </p:nvSpPr>
        <p:spPr>
          <a:xfrm>
            <a:off x="5442540" y="1394999"/>
            <a:ext cx="722235" cy="237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SCHED</a:t>
            </a:r>
            <a:endParaRPr lang="en-US" sz="900" dirty="0"/>
          </a:p>
        </p:txBody>
      </p:sp>
      <p:sp>
        <p:nvSpPr>
          <p:cNvPr id="121" name="Rectangle 120"/>
          <p:cNvSpPr/>
          <p:nvPr/>
        </p:nvSpPr>
        <p:spPr>
          <a:xfrm>
            <a:off x="5442540" y="1115612"/>
            <a:ext cx="722235" cy="23774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METER</a:t>
            </a:r>
            <a:endParaRPr lang="en-US" sz="900" dirty="0"/>
          </a:p>
        </p:txBody>
      </p:sp>
      <p:sp>
        <p:nvSpPr>
          <p:cNvPr id="124" name="Rectangle 123"/>
          <p:cNvSpPr/>
          <p:nvPr/>
        </p:nvSpPr>
        <p:spPr>
          <a:xfrm>
            <a:off x="6359132" y="1392697"/>
            <a:ext cx="722235" cy="2377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PIPELINE</a:t>
            </a:r>
            <a:endParaRPr lang="en-US" sz="900" dirty="0"/>
          </a:p>
        </p:txBody>
      </p:sp>
      <p:sp>
        <p:nvSpPr>
          <p:cNvPr id="125" name="Rectangle 124"/>
          <p:cNvSpPr/>
          <p:nvPr/>
        </p:nvSpPr>
        <p:spPr>
          <a:xfrm>
            <a:off x="6359132" y="1113310"/>
            <a:ext cx="722235" cy="2377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PORT</a:t>
            </a:r>
            <a:endParaRPr lang="en-US" sz="900" dirty="0"/>
          </a:p>
        </p:txBody>
      </p:sp>
      <p:sp>
        <p:nvSpPr>
          <p:cNvPr id="127" name="Rectangle 126"/>
          <p:cNvSpPr/>
          <p:nvPr/>
        </p:nvSpPr>
        <p:spPr>
          <a:xfrm>
            <a:off x="7137657" y="1106156"/>
            <a:ext cx="722235" cy="23774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TABLE</a:t>
            </a:r>
            <a:endParaRPr lang="en-US" sz="900" dirty="0"/>
          </a:p>
        </p:txBody>
      </p:sp>
      <p:cxnSp>
        <p:nvCxnSpPr>
          <p:cNvPr id="128" name="Straight Connector 127"/>
          <p:cNvCxnSpPr/>
          <p:nvPr/>
        </p:nvCxnSpPr>
        <p:spPr>
          <a:xfrm flipV="1">
            <a:off x="1075882" y="993734"/>
            <a:ext cx="6969211" cy="9048"/>
          </a:xfrm>
          <a:prstGeom prst="line">
            <a:avLst/>
          </a:prstGeom>
          <a:ln w="12700" cap="rnd">
            <a:solidFill>
              <a:schemeClr val="tx1"/>
            </a:solidFill>
            <a:prstDash val="sysDash"/>
            <a:headEnd w="lg" len="lg"/>
            <a:tailEnd w="lg" len="lg"/>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1222211" y="721886"/>
            <a:ext cx="6707403" cy="2309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Network Functions (Cloud, Enterprise, </a:t>
            </a:r>
            <a:r>
              <a:rPr lang="en-US" sz="1200" b="1" dirty="0" err="1" smtClean="0"/>
              <a:t>Comms</a:t>
            </a:r>
            <a:r>
              <a:rPr lang="en-US" sz="1200" b="1" dirty="0" smtClean="0"/>
              <a:t>)</a:t>
            </a:r>
            <a:endParaRPr lang="en-US" sz="1200" b="1" dirty="0"/>
          </a:p>
        </p:txBody>
      </p:sp>
      <p:sp>
        <p:nvSpPr>
          <p:cNvPr id="79" name="Rectangle 78"/>
          <p:cNvSpPr/>
          <p:nvPr/>
        </p:nvSpPr>
        <p:spPr>
          <a:xfrm>
            <a:off x="6374651" y="2293843"/>
            <a:ext cx="722235" cy="28995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CRYPTO</a:t>
            </a:r>
            <a:endParaRPr lang="en-US" sz="900" dirty="0"/>
          </a:p>
        </p:txBody>
      </p:sp>
      <p:sp>
        <p:nvSpPr>
          <p:cNvPr id="80" name="Rectangle 79"/>
          <p:cNvSpPr/>
          <p:nvPr/>
        </p:nvSpPr>
        <p:spPr>
          <a:xfrm>
            <a:off x="6374650" y="2636986"/>
            <a:ext cx="722235" cy="2377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QAT</a:t>
            </a:r>
            <a:endParaRPr lang="en-US" sz="900" dirty="0"/>
          </a:p>
        </p:txBody>
      </p:sp>
      <p:sp>
        <p:nvSpPr>
          <p:cNvPr id="81" name="Rectangle 80"/>
          <p:cNvSpPr/>
          <p:nvPr/>
        </p:nvSpPr>
        <p:spPr>
          <a:xfrm>
            <a:off x="6374650" y="2916373"/>
            <a:ext cx="722235" cy="2377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AESNI MB</a:t>
            </a:r>
            <a:endParaRPr lang="en-US" sz="900" dirty="0"/>
          </a:p>
        </p:txBody>
      </p:sp>
      <p:sp>
        <p:nvSpPr>
          <p:cNvPr id="78" name="Rectangle 77"/>
          <p:cNvSpPr/>
          <p:nvPr/>
        </p:nvSpPr>
        <p:spPr>
          <a:xfrm>
            <a:off x="7152020" y="2291784"/>
            <a:ext cx="722235" cy="28995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Future</a:t>
            </a:r>
            <a:endParaRPr lang="en-US" sz="900" dirty="0"/>
          </a:p>
        </p:txBody>
      </p:sp>
      <p:sp>
        <p:nvSpPr>
          <p:cNvPr id="82" name="Rectangle 81"/>
          <p:cNvSpPr/>
          <p:nvPr/>
        </p:nvSpPr>
        <p:spPr>
          <a:xfrm>
            <a:off x="7152019" y="2634927"/>
            <a:ext cx="722235" cy="23774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TBD</a:t>
            </a:r>
            <a:endParaRPr lang="en-US" sz="900" dirty="0"/>
          </a:p>
        </p:txBody>
      </p:sp>
      <p:sp>
        <p:nvSpPr>
          <p:cNvPr id="84" name="TextBox 83"/>
          <p:cNvSpPr txBox="1"/>
          <p:nvPr/>
        </p:nvSpPr>
        <p:spPr>
          <a:xfrm>
            <a:off x="6319515" y="4088825"/>
            <a:ext cx="1610100" cy="279387"/>
          </a:xfrm>
          <a:prstGeom prst="rect">
            <a:avLst/>
          </a:prstGeom>
          <a:noFill/>
        </p:spPr>
        <p:txBody>
          <a:bodyPr vert="horz" wrap="square" lIns="0" tIns="0" rIns="0" bIns="0" rtlCol="0">
            <a:noAutofit/>
          </a:bodyPr>
          <a:lstStyle/>
          <a:p>
            <a:pPr algn="ctr"/>
            <a:r>
              <a:rPr lang="en-US" sz="1400" b="1" dirty="0" smtClean="0"/>
              <a:t>Accelerators</a:t>
            </a:r>
          </a:p>
        </p:txBody>
      </p:sp>
      <p:sp>
        <p:nvSpPr>
          <p:cNvPr id="39" name="Rectangle 38"/>
          <p:cNvSpPr/>
          <p:nvPr/>
        </p:nvSpPr>
        <p:spPr>
          <a:xfrm>
            <a:off x="2197772" y="2248750"/>
            <a:ext cx="4017328" cy="2072477"/>
          </a:xfrm>
          <a:prstGeom prst="rect">
            <a:avLst/>
          </a:prstGeom>
          <a:noFill/>
          <a:ln w="158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1400" b="1" dirty="0">
              <a:solidFill>
                <a:schemeClr val="tx1"/>
              </a:solidFill>
            </a:endParaRPr>
          </a:p>
        </p:txBody>
      </p:sp>
      <p:sp>
        <p:nvSpPr>
          <p:cNvPr id="77" name="Rectangle 76"/>
          <p:cNvSpPr/>
          <p:nvPr/>
        </p:nvSpPr>
        <p:spPr>
          <a:xfrm>
            <a:off x="6319515" y="2248750"/>
            <a:ext cx="1610100" cy="2072477"/>
          </a:xfrm>
          <a:prstGeom prst="rect">
            <a:avLst/>
          </a:prstGeom>
          <a:noFill/>
          <a:ln w="158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endParaRPr lang="en-US" sz="1400" b="1" dirty="0">
              <a:solidFill>
                <a:schemeClr val="tx1"/>
              </a:solidFill>
            </a:endParaRPr>
          </a:p>
        </p:txBody>
      </p:sp>
      <p:sp>
        <p:nvSpPr>
          <p:cNvPr id="24" name="Rectangle 23"/>
          <p:cNvSpPr/>
          <p:nvPr/>
        </p:nvSpPr>
        <p:spPr>
          <a:xfrm>
            <a:off x="1222212" y="2248750"/>
            <a:ext cx="864856" cy="2072476"/>
          </a:xfrm>
          <a:prstGeom prst="rect">
            <a:avLst/>
          </a:prstGeom>
          <a:noFill/>
          <a:ln w="158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sz="1400" b="1" dirty="0" smtClean="0">
                <a:solidFill>
                  <a:schemeClr val="tx1"/>
                </a:solidFill>
              </a:rPr>
              <a:t>Core</a:t>
            </a:r>
          </a:p>
        </p:txBody>
      </p:sp>
      <p:sp>
        <p:nvSpPr>
          <p:cNvPr id="95" name="Rectangle 94"/>
          <p:cNvSpPr/>
          <p:nvPr/>
        </p:nvSpPr>
        <p:spPr>
          <a:xfrm>
            <a:off x="1224095" y="1066188"/>
            <a:ext cx="862973" cy="1132390"/>
          </a:xfrm>
          <a:prstGeom prst="rect">
            <a:avLst/>
          </a:prstGeom>
          <a:noFill/>
          <a:ln w="158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sz="1400" b="1" dirty="0" smtClean="0">
                <a:solidFill>
                  <a:schemeClr val="tx1"/>
                </a:solidFill>
              </a:rPr>
              <a:t>Classify</a:t>
            </a:r>
            <a:endParaRPr lang="en-US" sz="1400" b="1" dirty="0">
              <a:solidFill>
                <a:schemeClr val="tx1"/>
              </a:solidFill>
            </a:endParaRPr>
          </a:p>
        </p:txBody>
      </p:sp>
      <p:sp>
        <p:nvSpPr>
          <p:cNvPr id="109" name="Rectangle 108"/>
          <p:cNvSpPr/>
          <p:nvPr/>
        </p:nvSpPr>
        <p:spPr>
          <a:xfrm>
            <a:off x="2143047" y="1066188"/>
            <a:ext cx="3185791" cy="1143000"/>
          </a:xfrm>
          <a:prstGeom prst="rect">
            <a:avLst/>
          </a:prstGeom>
          <a:noFill/>
          <a:ln w="158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sz="1400" b="1" dirty="0" smtClean="0">
                <a:solidFill>
                  <a:schemeClr val="tx1"/>
                </a:solidFill>
              </a:rPr>
              <a:t>Extensions</a:t>
            </a:r>
            <a:endParaRPr lang="en-US" sz="1400" b="1" dirty="0">
              <a:solidFill>
                <a:schemeClr val="tx1"/>
              </a:solidFill>
            </a:endParaRPr>
          </a:p>
        </p:txBody>
      </p:sp>
      <p:sp>
        <p:nvSpPr>
          <p:cNvPr id="119" name="Rectangle 118"/>
          <p:cNvSpPr/>
          <p:nvPr/>
        </p:nvSpPr>
        <p:spPr>
          <a:xfrm>
            <a:off x="5373922" y="1061707"/>
            <a:ext cx="862973" cy="1143000"/>
          </a:xfrm>
          <a:prstGeom prst="rect">
            <a:avLst/>
          </a:prstGeom>
          <a:noFill/>
          <a:ln w="158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sz="1400" b="1" dirty="0" err="1" smtClean="0">
                <a:solidFill>
                  <a:schemeClr val="tx1"/>
                </a:solidFill>
              </a:rPr>
              <a:t>QoS</a:t>
            </a:r>
            <a:endParaRPr lang="en-US" sz="1400" b="1" dirty="0">
              <a:solidFill>
                <a:schemeClr val="tx1"/>
              </a:solidFill>
            </a:endParaRPr>
          </a:p>
        </p:txBody>
      </p:sp>
      <p:sp>
        <p:nvSpPr>
          <p:cNvPr id="123" name="Rectangle 122"/>
          <p:cNvSpPr/>
          <p:nvPr/>
        </p:nvSpPr>
        <p:spPr>
          <a:xfrm>
            <a:off x="6290515" y="1059405"/>
            <a:ext cx="1646720" cy="1143000"/>
          </a:xfrm>
          <a:prstGeom prst="rect">
            <a:avLst/>
          </a:prstGeom>
          <a:noFill/>
          <a:ln w="15875">
            <a:solidFill>
              <a:schemeClr val="tx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n-US" sz="1400" b="1" dirty="0" err="1" smtClean="0">
                <a:solidFill>
                  <a:schemeClr val="tx1"/>
                </a:solidFill>
              </a:rPr>
              <a:t>Pkt</a:t>
            </a:r>
            <a:r>
              <a:rPr lang="en-US" sz="1400" b="1" dirty="0" smtClean="0">
                <a:solidFill>
                  <a:schemeClr val="tx1"/>
                </a:solidFill>
              </a:rPr>
              <a:t> Framework</a:t>
            </a:r>
            <a:endParaRPr lang="en-US" sz="1400" b="1" dirty="0">
              <a:solidFill>
                <a:schemeClr val="tx1"/>
              </a:solidFill>
            </a:endParaRPr>
          </a:p>
        </p:txBody>
      </p:sp>
      <p:sp>
        <p:nvSpPr>
          <p:cNvPr id="74" name="Rectangle 73"/>
          <p:cNvSpPr/>
          <p:nvPr/>
        </p:nvSpPr>
        <p:spPr>
          <a:xfrm>
            <a:off x="3858521" y="3473066"/>
            <a:ext cx="722235" cy="23774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ENA</a:t>
            </a:r>
            <a:endParaRPr lang="en-US" sz="900" dirty="0"/>
          </a:p>
        </p:txBody>
      </p:sp>
      <p:sp>
        <p:nvSpPr>
          <p:cNvPr id="75" name="Rectangle 74"/>
          <p:cNvSpPr/>
          <p:nvPr/>
        </p:nvSpPr>
        <p:spPr>
          <a:xfrm>
            <a:off x="6380160" y="3195679"/>
            <a:ext cx="722235" cy="2377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900" dirty="0" smtClean="0"/>
              <a:t>AESNI GCM</a:t>
            </a:r>
            <a:endParaRPr lang="en-US" sz="900" dirty="0"/>
          </a:p>
        </p:txBody>
      </p:sp>
      <p:sp>
        <p:nvSpPr>
          <p:cNvPr id="83" name="Rectangle 82"/>
          <p:cNvSpPr/>
          <p:nvPr/>
        </p:nvSpPr>
        <p:spPr>
          <a:xfrm>
            <a:off x="6374650" y="3475148"/>
            <a:ext cx="722235" cy="2377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SNOW 3G</a:t>
            </a:r>
            <a:endParaRPr lang="en-US" sz="900" dirty="0"/>
          </a:p>
        </p:txBody>
      </p:sp>
      <p:sp>
        <p:nvSpPr>
          <p:cNvPr id="87" name="Rectangle 86"/>
          <p:cNvSpPr/>
          <p:nvPr/>
        </p:nvSpPr>
        <p:spPr>
          <a:xfrm>
            <a:off x="6374650" y="3752238"/>
            <a:ext cx="722235" cy="23774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NULL</a:t>
            </a:r>
            <a:endParaRPr lang="en-US" sz="900" dirty="0"/>
          </a:p>
        </p:txBody>
      </p:sp>
      <p:sp>
        <p:nvSpPr>
          <p:cNvPr id="4" name="Title 3"/>
          <p:cNvSpPr>
            <a:spLocks noGrp="1"/>
          </p:cNvSpPr>
          <p:nvPr>
            <p:ph type="title"/>
          </p:nvPr>
        </p:nvSpPr>
        <p:spPr/>
        <p:txBody>
          <a:bodyPr/>
          <a:lstStyle/>
          <a:p>
            <a:r>
              <a:rPr lang="en-US" dirty="0" smtClean="0">
                <a:latin typeface="Intel Clear"/>
                <a:cs typeface="Intel Clear"/>
              </a:rPr>
              <a:t>DPDK</a:t>
            </a:r>
            <a:r>
              <a:rPr lang="en-US" dirty="0"/>
              <a:t> </a:t>
            </a:r>
            <a:r>
              <a:rPr lang="en-US" dirty="0" smtClean="0"/>
              <a:t>Framework</a:t>
            </a:r>
            <a:endParaRPr lang="en-US" dirty="0">
              <a:latin typeface="Intel Clear"/>
              <a:cs typeface="Intel Clear"/>
            </a:endParaRPr>
          </a:p>
        </p:txBody>
      </p:sp>
      <p:sp>
        <p:nvSpPr>
          <p:cNvPr id="85" name="Rectangle 84"/>
          <p:cNvSpPr/>
          <p:nvPr/>
        </p:nvSpPr>
        <p:spPr>
          <a:xfrm>
            <a:off x="4656637" y="3473066"/>
            <a:ext cx="722235" cy="23774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VHOST</a:t>
            </a:r>
            <a:endParaRPr lang="en-US" sz="900" dirty="0"/>
          </a:p>
        </p:txBody>
      </p:sp>
    </p:spTree>
    <p:custDataLst>
      <p:tags r:id="rId1"/>
    </p:custDataLst>
    <p:extLst>
      <p:ext uri="{BB962C8B-B14F-4D97-AF65-F5344CB8AC3E}">
        <p14:creationId xmlns:p14="http://schemas.microsoft.com/office/powerpoint/2010/main" val="15121414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62" y="107441"/>
            <a:ext cx="8505194" cy="857250"/>
          </a:xfrm>
        </p:spPr>
        <p:txBody>
          <a:bodyPr/>
          <a:lstStyle/>
          <a:p>
            <a:r>
              <a:rPr lang="en-US" dirty="0" smtClean="0"/>
              <a:t>VPP </a:t>
            </a:r>
            <a:r>
              <a:rPr lang="en-US" dirty="0" err="1" smtClean="0"/>
              <a:t>vRouter</a:t>
            </a:r>
            <a:r>
              <a:rPr lang="en-US" dirty="0" smtClean="0"/>
              <a:t>/</a:t>
            </a:r>
            <a:r>
              <a:rPr lang="en-US" dirty="0" err="1" smtClean="0"/>
              <a:t>vSwitch</a:t>
            </a:r>
            <a:r>
              <a:rPr lang="en-US" dirty="0" smtClean="0"/>
              <a:t>: Local Programmability</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40</a:t>
            </a:fld>
            <a:endParaRPr lang="en-US">
              <a:solidFill>
                <a:srgbClr val="2B2929">
                  <a:tint val="75000"/>
                </a:srgbClr>
              </a:solidFill>
            </a:endParaRPr>
          </a:p>
        </p:txBody>
      </p:sp>
      <p:grpSp>
        <p:nvGrpSpPr>
          <p:cNvPr id="42" name="Group 41"/>
          <p:cNvGrpSpPr/>
          <p:nvPr/>
        </p:nvGrpSpPr>
        <p:grpSpPr>
          <a:xfrm>
            <a:off x="4186462" y="1522852"/>
            <a:ext cx="4634201" cy="2685262"/>
            <a:chOff x="4401162" y="1707326"/>
            <a:chExt cx="7696200" cy="4038600"/>
          </a:xfrm>
        </p:grpSpPr>
        <p:sp>
          <p:nvSpPr>
            <p:cNvPr id="17" name="Rectangle 16"/>
            <p:cNvSpPr/>
            <p:nvPr/>
          </p:nvSpPr>
          <p:spPr>
            <a:xfrm>
              <a:off x="4401162" y="1707326"/>
              <a:ext cx="7696200" cy="40386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Linux Host</a:t>
              </a:r>
            </a:p>
          </p:txBody>
        </p:sp>
        <p:sp>
          <p:nvSpPr>
            <p:cNvPr id="18" name="Rectangle 17"/>
            <p:cNvSpPr/>
            <p:nvPr/>
          </p:nvSpPr>
          <p:spPr>
            <a:xfrm>
              <a:off x="4782162" y="5136326"/>
              <a:ext cx="7162800" cy="4572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Kernel</a:t>
              </a:r>
            </a:p>
          </p:txBody>
        </p:sp>
        <p:sp>
          <p:nvSpPr>
            <p:cNvPr id="19" name="Rectangle 18"/>
            <p:cNvSpPr/>
            <p:nvPr/>
          </p:nvSpPr>
          <p:spPr>
            <a:xfrm>
              <a:off x="4782162" y="4526726"/>
              <a:ext cx="7162800" cy="4572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rPr>
                <a:t>DPDK</a:t>
              </a:r>
            </a:p>
          </p:txBody>
        </p:sp>
        <p:sp>
          <p:nvSpPr>
            <p:cNvPr id="20" name="Rectangle 19"/>
            <p:cNvSpPr/>
            <p:nvPr/>
          </p:nvSpPr>
          <p:spPr>
            <a:xfrm>
              <a:off x="10116162" y="2774126"/>
              <a:ext cx="1828800" cy="12954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VPP App</a:t>
              </a:r>
            </a:p>
          </p:txBody>
        </p:sp>
        <p:sp>
          <p:nvSpPr>
            <p:cNvPr id="21" name="Rectangle 20"/>
            <p:cNvSpPr/>
            <p:nvPr/>
          </p:nvSpPr>
          <p:spPr>
            <a:xfrm>
              <a:off x="4858362" y="2774126"/>
              <a:ext cx="2057400" cy="12954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rPr>
                <a:t>External App</a:t>
              </a:r>
            </a:p>
            <a:p>
              <a:pPr algn="ctr" defTabSz="685800"/>
              <a:endParaRPr lang="en-US" sz="1350" dirty="0">
                <a:solidFill>
                  <a:srgbClr val="000000"/>
                </a:solidFill>
              </a:endParaRPr>
            </a:p>
          </p:txBody>
        </p:sp>
        <p:sp>
          <p:nvSpPr>
            <p:cNvPr id="22" name="Rectangle 21"/>
            <p:cNvSpPr/>
            <p:nvPr/>
          </p:nvSpPr>
          <p:spPr>
            <a:xfrm>
              <a:off x="74491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23" name="Rectangle 22"/>
            <p:cNvSpPr/>
            <p:nvPr/>
          </p:nvSpPr>
          <p:spPr>
            <a:xfrm>
              <a:off x="76777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24" name="Rectangle 23"/>
            <p:cNvSpPr/>
            <p:nvPr/>
          </p:nvSpPr>
          <p:spPr>
            <a:xfrm>
              <a:off x="79063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25" name="Rectangle 24"/>
            <p:cNvSpPr/>
            <p:nvPr/>
          </p:nvSpPr>
          <p:spPr>
            <a:xfrm>
              <a:off x="81349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26" name="Rectangle 25"/>
            <p:cNvSpPr/>
            <p:nvPr/>
          </p:nvSpPr>
          <p:spPr>
            <a:xfrm>
              <a:off x="83635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27" name="Rectangle 26"/>
            <p:cNvSpPr/>
            <p:nvPr/>
          </p:nvSpPr>
          <p:spPr>
            <a:xfrm>
              <a:off x="85921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28" name="Rectangle 27"/>
            <p:cNvSpPr/>
            <p:nvPr/>
          </p:nvSpPr>
          <p:spPr>
            <a:xfrm>
              <a:off x="88207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29" name="Rectangle 28"/>
            <p:cNvSpPr/>
            <p:nvPr/>
          </p:nvSpPr>
          <p:spPr>
            <a:xfrm>
              <a:off x="90493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0" name="Rectangle 29"/>
            <p:cNvSpPr/>
            <p:nvPr/>
          </p:nvSpPr>
          <p:spPr>
            <a:xfrm>
              <a:off x="92779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1" name="Rectangle 30"/>
            <p:cNvSpPr/>
            <p:nvPr/>
          </p:nvSpPr>
          <p:spPr>
            <a:xfrm>
              <a:off x="74491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2" name="Rectangle 31"/>
            <p:cNvSpPr/>
            <p:nvPr/>
          </p:nvSpPr>
          <p:spPr>
            <a:xfrm>
              <a:off x="76777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3" name="Rectangle 32"/>
            <p:cNvSpPr/>
            <p:nvPr/>
          </p:nvSpPr>
          <p:spPr>
            <a:xfrm>
              <a:off x="79063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4" name="Rectangle 33"/>
            <p:cNvSpPr/>
            <p:nvPr/>
          </p:nvSpPr>
          <p:spPr>
            <a:xfrm>
              <a:off x="81349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5" name="Rectangle 34"/>
            <p:cNvSpPr/>
            <p:nvPr/>
          </p:nvSpPr>
          <p:spPr>
            <a:xfrm>
              <a:off x="83635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6" name="Rectangle 35"/>
            <p:cNvSpPr/>
            <p:nvPr/>
          </p:nvSpPr>
          <p:spPr>
            <a:xfrm>
              <a:off x="85921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7" name="Rectangle 36"/>
            <p:cNvSpPr/>
            <p:nvPr/>
          </p:nvSpPr>
          <p:spPr>
            <a:xfrm>
              <a:off x="88207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8" name="Rectangle 37"/>
            <p:cNvSpPr/>
            <p:nvPr/>
          </p:nvSpPr>
          <p:spPr>
            <a:xfrm>
              <a:off x="90493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sp>
          <p:nvSpPr>
            <p:cNvPr id="39" name="Rectangle 38"/>
            <p:cNvSpPr/>
            <p:nvPr/>
          </p:nvSpPr>
          <p:spPr>
            <a:xfrm>
              <a:off x="92779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endParaRPr>
            </a:p>
          </p:txBody>
        </p:sp>
        <p:cxnSp>
          <p:nvCxnSpPr>
            <p:cNvPr id="40" name="Straight Arrow Connector 39"/>
            <p:cNvCxnSpPr/>
            <p:nvPr/>
          </p:nvCxnSpPr>
          <p:spPr>
            <a:xfrm>
              <a:off x="7144362" y="3307526"/>
              <a:ext cx="2667000" cy="0"/>
            </a:xfrm>
            <a:prstGeom prst="straightConnector1">
              <a:avLst/>
            </a:prstGeom>
            <a:ln>
              <a:solidFill>
                <a:srgbClr val="061C23"/>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7144362" y="3917126"/>
              <a:ext cx="2667000" cy="0"/>
            </a:xfrm>
            <a:prstGeom prst="straightConnector1">
              <a:avLst/>
            </a:prstGeom>
            <a:ln>
              <a:solidFill>
                <a:srgbClr val="061C23"/>
              </a:solidFill>
              <a:tailEnd type="arrow"/>
            </a:ln>
          </p:spPr>
          <p:style>
            <a:lnRef idx="2">
              <a:schemeClr val="accent1"/>
            </a:lnRef>
            <a:fillRef idx="0">
              <a:schemeClr val="accent1"/>
            </a:fillRef>
            <a:effectRef idx="1">
              <a:schemeClr val="accent1"/>
            </a:effectRef>
            <a:fontRef idx="minor">
              <a:schemeClr val="tx1"/>
            </a:fontRef>
          </p:style>
        </p:cxnSp>
      </p:grpSp>
      <p:sp>
        <p:nvSpPr>
          <p:cNvPr id="43" name="Content Placeholder 2"/>
          <p:cNvSpPr txBox="1">
            <a:spLocks/>
          </p:cNvSpPr>
          <p:nvPr/>
        </p:nvSpPr>
        <p:spPr>
          <a:xfrm>
            <a:off x="583526" y="657130"/>
            <a:ext cx="3771900" cy="4486370"/>
          </a:xfrm>
          <a:prstGeom prst="rect">
            <a:avLst/>
          </a:prstGeom>
        </p:spPr>
        <p:txBody>
          <a:bodyPr vert="horz" wrap="square" lIns="68580" tIns="34290" rIns="68580" bIns="3429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200" kern="1200">
                <a:solidFill>
                  <a:srgbClr val="898989"/>
                </a:solidFill>
                <a:latin typeface="Arial" charset="0"/>
                <a:ea typeface="ＭＳ Ｐゴシック" charset="0"/>
                <a:cs typeface="Arial"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a:lstStyle>
          <a:p>
            <a:r>
              <a:rPr lang="en-US" sz="1500" dirty="0">
                <a:solidFill>
                  <a:srgbClr val="2B2929">
                    <a:lumMod val="75000"/>
                  </a:srgbClr>
                </a:solidFill>
                <a:latin typeface="Arial"/>
                <a:cs typeface="Arial"/>
              </a:rPr>
              <a:t>Low Level API</a:t>
            </a:r>
          </a:p>
          <a:p>
            <a:pPr marL="557213" lvl="1" indent="-214313">
              <a:buFont typeface="Arial"/>
              <a:buChar char="•"/>
            </a:pPr>
            <a:r>
              <a:rPr lang="en-US" sz="1350" dirty="0">
                <a:solidFill>
                  <a:srgbClr val="2B2929">
                    <a:lumMod val="75000"/>
                  </a:srgbClr>
                </a:solidFill>
                <a:latin typeface="Arial"/>
                <a:cs typeface="Arial"/>
              </a:rPr>
              <a:t>Complete</a:t>
            </a:r>
          </a:p>
          <a:p>
            <a:pPr marL="557213" lvl="1" indent="-214313">
              <a:buFont typeface="Arial"/>
              <a:buChar char="•"/>
            </a:pPr>
            <a:r>
              <a:rPr lang="en-US" sz="1350" dirty="0">
                <a:solidFill>
                  <a:srgbClr val="2B2929">
                    <a:lumMod val="75000"/>
                  </a:srgbClr>
                </a:solidFill>
                <a:latin typeface="Arial"/>
                <a:cs typeface="Arial"/>
              </a:rPr>
              <a:t>Feature Rich</a:t>
            </a:r>
          </a:p>
          <a:p>
            <a:pPr marL="557213" lvl="1" indent="-214313">
              <a:buFont typeface="Arial"/>
              <a:buChar char="•"/>
            </a:pPr>
            <a:r>
              <a:rPr lang="en-US" sz="1350" dirty="0">
                <a:solidFill>
                  <a:srgbClr val="2B2929">
                    <a:lumMod val="75000"/>
                  </a:srgbClr>
                </a:solidFill>
                <a:latin typeface="Arial"/>
                <a:cs typeface="Arial"/>
              </a:rPr>
              <a:t>High Performance</a:t>
            </a:r>
          </a:p>
          <a:p>
            <a:pPr marL="900113" lvl="2" indent="-214313">
              <a:buFont typeface="Arial"/>
              <a:buChar char="•"/>
            </a:pPr>
            <a:r>
              <a:rPr lang="en-US" sz="1350" dirty="0">
                <a:solidFill>
                  <a:srgbClr val="2B2929">
                    <a:lumMod val="75000"/>
                  </a:srgbClr>
                </a:solidFill>
                <a:latin typeface="Arial"/>
                <a:cs typeface="Arial"/>
              </a:rPr>
              <a:t>Example: 900k routes/s</a:t>
            </a:r>
          </a:p>
          <a:p>
            <a:pPr marL="557213" lvl="1" indent="-214313">
              <a:buFont typeface="Arial"/>
              <a:buChar char="•"/>
            </a:pPr>
            <a:r>
              <a:rPr lang="en-US" sz="1350" dirty="0">
                <a:solidFill>
                  <a:srgbClr val="2B2929">
                    <a:lumMod val="75000"/>
                  </a:srgbClr>
                </a:solidFill>
                <a:latin typeface="Arial"/>
                <a:cs typeface="Arial"/>
              </a:rPr>
              <a:t>Shared memory/message queue</a:t>
            </a:r>
          </a:p>
          <a:p>
            <a:pPr marL="557213" lvl="1" indent="-214313">
              <a:buFont typeface="Arial"/>
              <a:buChar char="•"/>
            </a:pPr>
            <a:r>
              <a:rPr lang="en-US" sz="1350" dirty="0">
                <a:solidFill>
                  <a:srgbClr val="2B2929">
                    <a:lumMod val="75000"/>
                  </a:srgbClr>
                </a:solidFill>
                <a:latin typeface="Arial"/>
                <a:cs typeface="Arial"/>
              </a:rPr>
              <a:t>Box local</a:t>
            </a:r>
          </a:p>
          <a:p>
            <a:pPr marL="557213" lvl="1" indent="-214313">
              <a:buFont typeface="Arial"/>
              <a:buChar char="•"/>
            </a:pPr>
            <a:r>
              <a:rPr lang="en-US" sz="1350" dirty="0">
                <a:solidFill>
                  <a:srgbClr val="2B2929">
                    <a:lumMod val="75000"/>
                  </a:srgbClr>
                </a:solidFill>
                <a:latin typeface="Arial"/>
                <a:cs typeface="Arial"/>
              </a:rPr>
              <a:t>All CLI tasks can be done via API</a:t>
            </a:r>
          </a:p>
          <a:p>
            <a:endParaRPr lang="en-US" sz="1500" dirty="0">
              <a:solidFill>
                <a:srgbClr val="2B2929">
                  <a:lumMod val="75000"/>
                </a:srgbClr>
              </a:solidFill>
              <a:latin typeface="Arial"/>
              <a:cs typeface="Arial"/>
            </a:endParaRPr>
          </a:p>
          <a:p>
            <a:r>
              <a:rPr lang="en-US" sz="1500" dirty="0">
                <a:solidFill>
                  <a:srgbClr val="2B2929">
                    <a:lumMod val="75000"/>
                  </a:srgbClr>
                </a:solidFill>
                <a:latin typeface="Arial"/>
                <a:cs typeface="Arial"/>
              </a:rPr>
              <a:t>Generated Low Level Bindings - existing today</a:t>
            </a:r>
          </a:p>
          <a:p>
            <a:pPr marL="557213" lvl="1" indent="-214313">
              <a:buFont typeface="Arial"/>
              <a:buChar char="•"/>
            </a:pPr>
            <a:r>
              <a:rPr lang="en-US" sz="1350" dirty="0">
                <a:solidFill>
                  <a:srgbClr val="2B2929">
                    <a:lumMod val="75000"/>
                  </a:srgbClr>
                </a:solidFill>
                <a:latin typeface="Arial"/>
                <a:cs typeface="Arial"/>
              </a:rPr>
              <a:t>C clients</a:t>
            </a:r>
          </a:p>
          <a:p>
            <a:pPr marL="557213" lvl="1" indent="-214313">
              <a:buFont typeface="Arial"/>
              <a:buChar char="•"/>
            </a:pPr>
            <a:r>
              <a:rPr lang="en-US" sz="1350" dirty="0">
                <a:solidFill>
                  <a:srgbClr val="2B2929">
                    <a:lumMod val="75000"/>
                  </a:srgbClr>
                </a:solidFill>
                <a:latin typeface="Arial"/>
                <a:cs typeface="Arial"/>
              </a:rPr>
              <a:t>Java clients</a:t>
            </a:r>
          </a:p>
          <a:p>
            <a:pPr marL="557213" lvl="1" indent="-214313">
              <a:buFont typeface="Arial"/>
              <a:buChar char="•"/>
            </a:pPr>
            <a:r>
              <a:rPr lang="en-US" sz="1350" dirty="0">
                <a:solidFill>
                  <a:srgbClr val="2B2929">
                    <a:lumMod val="75000"/>
                  </a:srgbClr>
                </a:solidFill>
                <a:latin typeface="Arial"/>
                <a:cs typeface="Arial"/>
              </a:rPr>
              <a:t>Others can be done</a:t>
            </a:r>
          </a:p>
          <a:p>
            <a:endParaRPr lang="en-US" sz="1500" dirty="0">
              <a:solidFill>
                <a:srgbClr val="2B2929">
                  <a:lumMod val="75000"/>
                </a:srgbClr>
              </a:solidFill>
              <a:latin typeface="Arial"/>
              <a:cs typeface="Arial"/>
            </a:endParaRPr>
          </a:p>
          <a:p>
            <a:endParaRPr lang="en-US" sz="1500" dirty="0">
              <a:solidFill>
                <a:srgbClr val="2B2929">
                  <a:lumMod val="75000"/>
                </a:srgbClr>
              </a:solidFill>
              <a:latin typeface="Arial"/>
              <a:cs typeface="Arial"/>
            </a:endParaRPr>
          </a:p>
          <a:p>
            <a:pPr lvl="1"/>
            <a:r>
              <a:rPr lang="en-US" sz="1350" dirty="0">
                <a:solidFill>
                  <a:srgbClr val="2B2929">
                    <a:lumMod val="75000"/>
                  </a:srgbClr>
                </a:solidFill>
                <a:latin typeface="Arial"/>
                <a:cs typeface="Arial"/>
              </a:rPr>
              <a:t>	</a:t>
            </a:r>
            <a:endParaRPr lang="en-US" sz="1350" dirty="0">
              <a:solidFill>
                <a:srgbClr val="F7323F"/>
              </a:solidFill>
              <a:latin typeface="Arial"/>
              <a:cs typeface="Arial"/>
            </a:endParaRPr>
          </a:p>
          <a:p>
            <a:endParaRPr lang="en-US" sz="900" dirty="0">
              <a:latin typeface="Arial"/>
              <a:cs typeface="Arial"/>
            </a:endParaRPr>
          </a:p>
        </p:txBody>
      </p:sp>
    </p:spTree>
    <p:extLst>
      <p:ext uri="{BB962C8B-B14F-4D97-AF65-F5344CB8AC3E}">
        <p14:creationId xmlns:p14="http://schemas.microsoft.com/office/powerpoint/2010/main" val="3350873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208" y="95279"/>
            <a:ext cx="8505194" cy="857250"/>
          </a:xfrm>
        </p:spPr>
        <p:txBody>
          <a:bodyPr/>
          <a:lstStyle/>
          <a:p>
            <a:r>
              <a:rPr lang="en-US" dirty="0" smtClean="0"/>
              <a:t>VPP </a:t>
            </a:r>
            <a:r>
              <a:rPr lang="en-US" dirty="0" err="1" smtClean="0"/>
              <a:t>vRouter</a:t>
            </a:r>
            <a:r>
              <a:rPr lang="en-US" dirty="0" smtClean="0"/>
              <a:t>/vSwitch: Remote Programmability</a:t>
            </a:r>
            <a:endParaRPr lang="en-US"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latin typeface="Arial"/>
                <a:cs typeface="Arial"/>
              </a:rPr>
              <a:pPr/>
              <a:t>41</a:t>
            </a:fld>
            <a:endParaRPr lang="en-US">
              <a:solidFill>
                <a:srgbClr val="2B2929">
                  <a:tint val="75000"/>
                </a:srgbClr>
              </a:solidFill>
              <a:latin typeface="Arial"/>
              <a:cs typeface="Arial"/>
            </a:endParaRPr>
          </a:p>
        </p:txBody>
      </p:sp>
      <p:grpSp>
        <p:nvGrpSpPr>
          <p:cNvPr id="42" name="Group 41"/>
          <p:cNvGrpSpPr/>
          <p:nvPr/>
        </p:nvGrpSpPr>
        <p:grpSpPr>
          <a:xfrm>
            <a:off x="4322399" y="1522852"/>
            <a:ext cx="4634201" cy="2685262"/>
            <a:chOff x="4401162" y="1707326"/>
            <a:chExt cx="7696200" cy="4038600"/>
          </a:xfrm>
        </p:grpSpPr>
        <p:sp>
          <p:nvSpPr>
            <p:cNvPr id="17" name="Rectangle 16"/>
            <p:cNvSpPr/>
            <p:nvPr/>
          </p:nvSpPr>
          <p:spPr>
            <a:xfrm>
              <a:off x="4401162" y="1707326"/>
              <a:ext cx="7696200" cy="40386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latin typeface="Arial"/>
                  <a:cs typeface="Arial"/>
                </a:rPr>
                <a:t>Linux Host</a:t>
              </a:r>
            </a:p>
          </p:txBody>
        </p:sp>
        <p:sp>
          <p:nvSpPr>
            <p:cNvPr id="18" name="Rectangle 17"/>
            <p:cNvSpPr/>
            <p:nvPr/>
          </p:nvSpPr>
          <p:spPr>
            <a:xfrm>
              <a:off x="4782162" y="5136326"/>
              <a:ext cx="7162800" cy="4572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latin typeface="Arial"/>
                  <a:cs typeface="Arial"/>
                </a:rPr>
                <a:t>Kernel</a:t>
              </a:r>
            </a:p>
          </p:txBody>
        </p:sp>
        <p:sp>
          <p:nvSpPr>
            <p:cNvPr id="19" name="Rectangle 18"/>
            <p:cNvSpPr/>
            <p:nvPr/>
          </p:nvSpPr>
          <p:spPr>
            <a:xfrm>
              <a:off x="4782162" y="4526726"/>
              <a:ext cx="7162800" cy="4572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350" dirty="0">
                  <a:solidFill>
                    <a:srgbClr val="000000"/>
                  </a:solidFill>
                  <a:latin typeface="Arial"/>
                  <a:cs typeface="Arial"/>
                </a:rPr>
                <a:t>DPDK</a:t>
              </a:r>
            </a:p>
          </p:txBody>
        </p:sp>
        <p:sp>
          <p:nvSpPr>
            <p:cNvPr id="20" name="Rectangle 19"/>
            <p:cNvSpPr/>
            <p:nvPr/>
          </p:nvSpPr>
          <p:spPr>
            <a:xfrm>
              <a:off x="10116162" y="2774126"/>
              <a:ext cx="1828800" cy="12954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latin typeface="Arial"/>
                  <a:cs typeface="Arial"/>
                </a:rPr>
                <a:t>VPP App</a:t>
              </a:r>
            </a:p>
          </p:txBody>
        </p:sp>
        <p:sp>
          <p:nvSpPr>
            <p:cNvPr id="21" name="Rectangle 20"/>
            <p:cNvSpPr/>
            <p:nvPr/>
          </p:nvSpPr>
          <p:spPr>
            <a:xfrm>
              <a:off x="4858362" y="2774126"/>
              <a:ext cx="2057400" cy="12954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r>
                <a:rPr lang="en-US" sz="1350" dirty="0">
                  <a:solidFill>
                    <a:srgbClr val="000000"/>
                  </a:solidFill>
                  <a:latin typeface="Arial"/>
                  <a:cs typeface="Arial"/>
                </a:rPr>
                <a:t>Data Plane Management Agent</a:t>
              </a:r>
            </a:p>
          </p:txBody>
        </p:sp>
        <p:sp>
          <p:nvSpPr>
            <p:cNvPr id="22" name="Rectangle 21"/>
            <p:cNvSpPr/>
            <p:nvPr/>
          </p:nvSpPr>
          <p:spPr>
            <a:xfrm>
              <a:off x="74491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23" name="Rectangle 22"/>
            <p:cNvSpPr/>
            <p:nvPr/>
          </p:nvSpPr>
          <p:spPr>
            <a:xfrm>
              <a:off x="76777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24" name="Rectangle 23"/>
            <p:cNvSpPr/>
            <p:nvPr/>
          </p:nvSpPr>
          <p:spPr>
            <a:xfrm>
              <a:off x="79063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25" name="Rectangle 24"/>
            <p:cNvSpPr/>
            <p:nvPr/>
          </p:nvSpPr>
          <p:spPr>
            <a:xfrm>
              <a:off x="81349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26" name="Rectangle 25"/>
            <p:cNvSpPr/>
            <p:nvPr/>
          </p:nvSpPr>
          <p:spPr>
            <a:xfrm>
              <a:off x="83635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27" name="Rectangle 26"/>
            <p:cNvSpPr/>
            <p:nvPr/>
          </p:nvSpPr>
          <p:spPr>
            <a:xfrm>
              <a:off x="85921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28" name="Rectangle 27"/>
            <p:cNvSpPr/>
            <p:nvPr/>
          </p:nvSpPr>
          <p:spPr>
            <a:xfrm>
              <a:off x="88207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29" name="Rectangle 28"/>
            <p:cNvSpPr/>
            <p:nvPr/>
          </p:nvSpPr>
          <p:spPr>
            <a:xfrm>
              <a:off x="90493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0" name="Rectangle 29"/>
            <p:cNvSpPr/>
            <p:nvPr/>
          </p:nvSpPr>
          <p:spPr>
            <a:xfrm>
              <a:off x="9277962" y="28503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1" name="Rectangle 30"/>
            <p:cNvSpPr/>
            <p:nvPr/>
          </p:nvSpPr>
          <p:spPr>
            <a:xfrm>
              <a:off x="74491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2" name="Rectangle 31"/>
            <p:cNvSpPr/>
            <p:nvPr/>
          </p:nvSpPr>
          <p:spPr>
            <a:xfrm>
              <a:off x="76777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3" name="Rectangle 32"/>
            <p:cNvSpPr/>
            <p:nvPr/>
          </p:nvSpPr>
          <p:spPr>
            <a:xfrm>
              <a:off x="79063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4" name="Rectangle 33"/>
            <p:cNvSpPr/>
            <p:nvPr/>
          </p:nvSpPr>
          <p:spPr>
            <a:xfrm>
              <a:off x="81349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5" name="Rectangle 34"/>
            <p:cNvSpPr/>
            <p:nvPr/>
          </p:nvSpPr>
          <p:spPr>
            <a:xfrm>
              <a:off x="83635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6" name="Rectangle 35"/>
            <p:cNvSpPr/>
            <p:nvPr/>
          </p:nvSpPr>
          <p:spPr>
            <a:xfrm>
              <a:off x="85921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7" name="Rectangle 36"/>
            <p:cNvSpPr/>
            <p:nvPr/>
          </p:nvSpPr>
          <p:spPr>
            <a:xfrm>
              <a:off x="88207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8" name="Rectangle 37"/>
            <p:cNvSpPr/>
            <p:nvPr/>
          </p:nvSpPr>
          <p:spPr>
            <a:xfrm>
              <a:off x="90493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sp>
          <p:nvSpPr>
            <p:cNvPr id="39" name="Rectangle 38"/>
            <p:cNvSpPr/>
            <p:nvPr/>
          </p:nvSpPr>
          <p:spPr>
            <a:xfrm>
              <a:off x="9277962" y="3459926"/>
              <a:ext cx="152400" cy="304800"/>
            </a:xfrm>
            <a:prstGeom prst="rect">
              <a:avLst/>
            </a:prstGeom>
            <a:noFill/>
            <a:ln>
              <a:solidFill>
                <a:schemeClr val="accent3">
                  <a:lumMod val="10000"/>
                </a:schemeClr>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685800"/>
              <a:endParaRPr lang="en-US" sz="1350" dirty="0">
                <a:solidFill>
                  <a:srgbClr val="000000"/>
                </a:solidFill>
                <a:latin typeface="Arial"/>
                <a:cs typeface="Arial"/>
              </a:endParaRPr>
            </a:p>
          </p:txBody>
        </p:sp>
        <p:cxnSp>
          <p:nvCxnSpPr>
            <p:cNvPr id="40" name="Straight Arrow Connector 39"/>
            <p:cNvCxnSpPr/>
            <p:nvPr/>
          </p:nvCxnSpPr>
          <p:spPr>
            <a:xfrm>
              <a:off x="7144362" y="3307526"/>
              <a:ext cx="2667000" cy="0"/>
            </a:xfrm>
            <a:prstGeom prst="straightConnector1">
              <a:avLst/>
            </a:prstGeom>
            <a:ln>
              <a:solidFill>
                <a:srgbClr val="061C23"/>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H="1">
              <a:off x="7144362" y="3917126"/>
              <a:ext cx="2667000" cy="0"/>
            </a:xfrm>
            <a:prstGeom prst="straightConnector1">
              <a:avLst/>
            </a:prstGeom>
            <a:ln>
              <a:solidFill>
                <a:srgbClr val="061C23"/>
              </a:solidFill>
              <a:tailEnd type="arrow"/>
            </a:ln>
          </p:spPr>
          <p:style>
            <a:lnRef idx="2">
              <a:schemeClr val="accent1"/>
            </a:lnRef>
            <a:fillRef idx="0">
              <a:schemeClr val="accent1"/>
            </a:fillRef>
            <a:effectRef idx="1">
              <a:schemeClr val="accent1"/>
            </a:effectRef>
            <a:fontRef idx="minor">
              <a:schemeClr val="tx1"/>
            </a:fontRef>
          </p:style>
        </p:cxnSp>
      </p:grpSp>
      <p:sp>
        <p:nvSpPr>
          <p:cNvPr id="43" name="Content Placeholder 2"/>
          <p:cNvSpPr txBox="1">
            <a:spLocks/>
          </p:cNvSpPr>
          <p:nvPr/>
        </p:nvSpPr>
        <p:spPr>
          <a:xfrm>
            <a:off x="394208" y="850292"/>
            <a:ext cx="3812392" cy="4486370"/>
          </a:xfrm>
          <a:prstGeom prst="rect">
            <a:avLst/>
          </a:prstGeom>
        </p:spPr>
        <p:txBody>
          <a:bodyPr vert="horz" wrap="square" lIns="68580" tIns="34290" rIns="68580" bIns="34290" numCol="1" anchor="ctr" anchorCtr="0" compatLnSpc="1">
            <a:prstTxWarp prst="textNoShape">
              <a:avLst/>
            </a:prstTxWarp>
          </a:bodyPr>
          <a:lstStyle>
            <a:defPPr>
              <a:defRPr lang="en-US"/>
            </a:defPPr>
            <a:lvl1pPr algn="l" defTabSz="457200" rtl="0" eaLnBrk="1" fontAlgn="base" hangingPunct="1">
              <a:spcBef>
                <a:spcPct val="0"/>
              </a:spcBef>
              <a:spcAft>
                <a:spcPct val="0"/>
              </a:spcAft>
              <a:defRPr sz="1200" kern="1200">
                <a:solidFill>
                  <a:srgbClr val="898989"/>
                </a:solidFill>
                <a:latin typeface="Arial" charset="0"/>
                <a:ea typeface="ＭＳ Ｐゴシック" charset="0"/>
                <a:cs typeface="Arial" charset="0"/>
              </a:defRPr>
            </a:lvl1pPr>
            <a:lvl2pPr marL="4572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2pPr>
            <a:lvl3pPr marL="9144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3pPr>
            <a:lvl4pPr marL="13716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4pPr>
            <a:lvl5pPr marL="1828800" algn="l" defTabSz="457200" rtl="0" eaLnBrk="0" fontAlgn="base" hangingPunct="0">
              <a:spcBef>
                <a:spcPct val="0"/>
              </a:spcBef>
              <a:spcAft>
                <a:spcPct val="0"/>
              </a:spcAft>
              <a:defRPr kern="1200">
                <a:solidFill>
                  <a:schemeClr val="tx1"/>
                </a:solidFill>
                <a:latin typeface="Calibri" charset="0"/>
                <a:ea typeface="ＭＳ Ｐゴシック" charset="0"/>
                <a:cs typeface="+mn-cs"/>
              </a:defRPr>
            </a:lvl5pPr>
            <a:lvl6pPr marL="2286000" algn="l" defTabSz="457200" rtl="0" eaLnBrk="1" latinLnBrk="0" hangingPunct="1">
              <a:defRPr kern="1200">
                <a:solidFill>
                  <a:schemeClr val="tx1"/>
                </a:solidFill>
                <a:latin typeface="Calibri" charset="0"/>
                <a:ea typeface="ＭＳ Ｐゴシック" charset="0"/>
                <a:cs typeface="+mn-cs"/>
              </a:defRPr>
            </a:lvl6pPr>
            <a:lvl7pPr marL="2743200" algn="l" defTabSz="457200" rtl="0" eaLnBrk="1" latinLnBrk="0" hangingPunct="1">
              <a:defRPr kern="1200">
                <a:solidFill>
                  <a:schemeClr val="tx1"/>
                </a:solidFill>
                <a:latin typeface="Calibri" charset="0"/>
                <a:ea typeface="ＭＳ Ｐゴシック" charset="0"/>
                <a:cs typeface="+mn-cs"/>
              </a:defRPr>
            </a:lvl7pPr>
            <a:lvl8pPr marL="3200400" algn="l" defTabSz="457200" rtl="0" eaLnBrk="1" latinLnBrk="0" hangingPunct="1">
              <a:defRPr kern="1200">
                <a:solidFill>
                  <a:schemeClr val="tx1"/>
                </a:solidFill>
                <a:latin typeface="Calibri" charset="0"/>
                <a:ea typeface="ＭＳ Ｐゴシック" charset="0"/>
                <a:cs typeface="+mn-cs"/>
              </a:defRPr>
            </a:lvl8pPr>
            <a:lvl9pPr marL="3657600" algn="l" defTabSz="457200" rtl="0" eaLnBrk="1" latinLnBrk="0" hangingPunct="1">
              <a:defRPr kern="1200">
                <a:solidFill>
                  <a:schemeClr val="tx1"/>
                </a:solidFill>
                <a:latin typeface="Calibri" charset="0"/>
                <a:ea typeface="ＭＳ Ｐゴシック" charset="0"/>
                <a:cs typeface="+mn-cs"/>
              </a:defRPr>
            </a:lvl9pPr>
          </a:lstStyle>
          <a:p>
            <a:r>
              <a:rPr lang="en-US" sz="1500" dirty="0">
                <a:solidFill>
                  <a:srgbClr val="2B2929">
                    <a:lumMod val="75000"/>
                  </a:srgbClr>
                </a:solidFill>
                <a:latin typeface="Arial"/>
                <a:cs typeface="Arial"/>
              </a:rPr>
              <a:t>High Level API: An approach</a:t>
            </a:r>
          </a:p>
          <a:p>
            <a:pPr marL="557213" lvl="1" indent="-214313">
              <a:buFont typeface="Arial"/>
              <a:buChar char="•"/>
            </a:pPr>
            <a:r>
              <a:rPr lang="en-US" sz="1350" dirty="0">
                <a:solidFill>
                  <a:srgbClr val="2B2929">
                    <a:lumMod val="75000"/>
                  </a:srgbClr>
                </a:solidFill>
                <a:latin typeface="Arial"/>
                <a:cs typeface="Arial"/>
              </a:rPr>
              <a:t>Data Plane Management Agent</a:t>
            </a:r>
          </a:p>
          <a:p>
            <a:pPr marL="557213" lvl="1" indent="-214313">
              <a:buFont typeface="Arial"/>
              <a:buChar char="•"/>
            </a:pPr>
            <a:r>
              <a:rPr lang="en-US" sz="1350" dirty="0">
                <a:solidFill>
                  <a:srgbClr val="2B2929">
                    <a:lumMod val="75000"/>
                  </a:srgbClr>
                </a:solidFill>
                <a:latin typeface="Arial"/>
                <a:cs typeface="Arial"/>
              </a:rPr>
              <a:t>Speaks low level API to VPP</a:t>
            </a:r>
          </a:p>
          <a:p>
            <a:pPr marL="557213" lvl="1" indent="-214313">
              <a:buFont typeface="Arial"/>
              <a:buChar char="•"/>
            </a:pPr>
            <a:r>
              <a:rPr lang="en-US" sz="1350" dirty="0">
                <a:solidFill>
                  <a:srgbClr val="2B2929">
                    <a:lumMod val="75000"/>
                  </a:srgbClr>
                </a:solidFill>
                <a:latin typeface="Arial"/>
                <a:cs typeface="Arial"/>
              </a:rPr>
              <a:t>Box (or VM or container) local</a:t>
            </a:r>
          </a:p>
          <a:p>
            <a:pPr marL="557213" lvl="1" indent="-214313">
              <a:buFont typeface="Arial"/>
              <a:buChar char="•"/>
            </a:pPr>
            <a:r>
              <a:rPr lang="en-US" sz="1350" dirty="0">
                <a:solidFill>
                  <a:srgbClr val="2B2929">
                    <a:lumMod val="75000"/>
                  </a:srgbClr>
                </a:solidFill>
                <a:latin typeface="Arial"/>
                <a:cs typeface="Arial"/>
              </a:rPr>
              <a:t>Exposes higher level API via some binding</a:t>
            </a:r>
          </a:p>
          <a:p>
            <a:pPr lvl="1"/>
            <a:endParaRPr lang="en-US" sz="1350" dirty="0">
              <a:solidFill>
                <a:srgbClr val="2B2929">
                  <a:lumMod val="75000"/>
                </a:srgbClr>
              </a:solidFill>
              <a:latin typeface="Arial"/>
              <a:cs typeface="Arial"/>
            </a:endParaRPr>
          </a:p>
          <a:p>
            <a:r>
              <a:rPr lang="en-US" sz="1500" dirty="0">
                <a:solidFill>
                  <a:srgbClr val="2B2929">
                    <a:lumMod val="75000"/>
                  </a:srgbClr>
                </a:solidFill>
                <a:latin typeface="Arial"/>
                <a:cs typeface="Arial"/>
              </a:rPr>
              <a:t>Flexibility:</a:t>
            </a:r>
          </a:p>
          <a:p>
            <a:pPr marL="557213" lvl="1" indent="-214313">
              <a:buFont typeface="Arial"/>
              <a:buChar char="•"/>
            </a:pPr>
            <a:r>
              <a:rPr lang="en-US" sz="1350" dirty="0">
                <a:solidFill>
                  <a:srgbClr val="2B2929">
                    <a:lumMod val="75000"/>
                  </a:srgbClr>
                </a:solidFill>
                <a:latin typeface="Arial"/>
                <a:cs typeface="Arial"/>
              </a:rPr>
              <a:t>VPP does not force a particular Data Plane Management Agent</a:t>
            </a:r>
          </a:p>
          <a:p>
            <a:pPr marL="557213" lvl="1" indent="-214313">
              <a:buFont typeface="Arial"/>
              <a:buChar char="•"/>
            </a:pPr>
            <a:r>
              <a:rPr lang="en-US" sz="1350" dirty="0">
                <a:solidFill>
                  <a:srgbClr val="2B2929">
                    <a:lumMod val="75000"/>
                  </a:srgbClr>
                </a:solidFill>
                <a:latin typeface="Arial"/>
                <a:cs typeface="Arial"/>
              </a:rPr>
              <a:t>VPP does not force only *one* High Level API</a:t>
            </a:r>
          </a:p>
          <a:p>
            <a:pPr marL="557213" lvl="1" indent="-214313">
              <a:buFont typeface="Arial"/>
              <a:buChar char="•"/>
            </a:pPr>
            <a:r>
              <a:rPr lang="en-US" sz="1350" dirty="0">
                <a:solidFill>
                  <a:srgbClr val="2B2929">
                    <a:lumMod val="75000"/>
                  </a:srgbClr>
                </a:solidFill>
                <a:latin typeface="Arial"/>
                <a:cs typeface="Arial"/>
              </a:rPr>
              <a:t>Anybody can bring a Data Plane Management Agent</a:t>
            </a:r>
          </a:p>
          <a:p>
            <a:pPr marL="557213" lvl="1" indent="-214313">
              <a:buFont typeface="Arial"/>
              <a:buChar char="•"/>
            </a:pPr>
            <a:r>
              <a:rPr lang="en-US" sz="1350" dirty="0">
                <a:solidFill>
                  <a:srgbClr val="2B2929">
                    <a:lumMod val="75000"/>
                  </a:srgbClr>
                </a:solidFill>
                <a:latin typeface="Arial"/>
                <a:cs typeface="Arial"/>
              </a:rPr>
              <a:t>High Level API/Data Plane Management Agent </a:t>
            </a:r>
          </a:p>
          <a:p>
            <a:pPr marL="557213" lvl="1" indent="-214313">
              <a:buFont typeface="Arial"/>
              <a:buChar char="•"/>
            </a:pPr>
            <a:r>
              <a:rPr lang="en-US" sz="1350" dirty="0">
                <a:solidFill>
                  <a:srgbClr val="2B2929">
                    <a:lumMod val="75000"/>
                  </a:srgbClr>
                </a:solidFill>
                <a:latin typeface="Arial"/>
                <a:cs typeface="Arial"/>
              </a:rPr>
              <a:t>Match VPP app needs</a:t>
            </a:r>
          </a:p>
          <a:p>
            <a:endParaRPr lang="en-US" sz="1500" dirty="0">
              <a:solidFill>
                <a:srgbClr val="2B2929">
                  <a:lumMod val="75000"/>
                </a:srgbClr>
              </a:solidFill>
              <a:latin typeface="Arial"/>
              <a:cs typeface="Arial"/>
            </a:endParaRPr>
          </a:p>
          <a:p>
            <a:endParaRPr lang="en-US" sz="1500" dirty="0">
              <a:solidFill>
                <a:srgbClr val="2B2929">
                  <a:lumMod val="75000"/>
                </a:srgbClr>
              </a:solidFill>
              <a:latin typeface="Arial"/>
              <a:cs typeface="Arial"/>
            </a:endParaRPr>
          </a:p>
          <a:p>
            <a:pPr lvl="1"/>
            <a:r>
              <a:rPr lang="en-US" sz="1350" dirty="0">
                <a:solidFill>
                  <a:srgbClr val="2B2929">
                    <a:lumMod val="75000"/>
                  </a:srgbClr>
                </a:solidFill>
                <a:latin typeface="Arial"/>
                <a:cs typeface="Arial"/>
              </a:rPr>
              <a:t>	</a:t>
            </a:r>
            <a:endParaRPr lang="en-US" sz="1350" dirty="0">
              <a:solidFill>
                <a:srgbClr val="F7323F"/>
              </a:solidFill>
              <a:latin typeface="Arial"/>
              <a:cs typeface="Arial"/>
            </a:endParaRPr>
          </a:p>
          <a:p>
            <a:endParaRPr lang="en-US" sz="900" dirty="0">
              <a:latin typeface="Arial"/>
              <a:cs typeface="Arial"/>
            </a:endParaRPr>
          </a:p>
        </p:txBody>
      </p:sp>
      <p:grpSp>
        <p:nvGrpSpPr>
          <p:cNvPr id="44" name="Group 43"/>
          <p:cNvGrpSpPr/>
          <p:nvPr/>
        </p:nvGrpSpPr>
        <p:grpSpPr>
          <a:xfrm>
            <a:off x="4322400" y="952529"/>
            <a:ext cx="845103" cy="1279638"/>
            <a:chOff x="6553200" y="1981200"/>
            <a:chExt cx="1389547" cy="2286000"/>
          </a:xfrm>
        </p:grpSpPr>
        <p:sp>
          <p:nvSpPr>
            <p:cNvPr id="45" name="Oval 44"/>
            <p:cNvSpPr/>
            <p:nvPr/>
          </p:nvSpPr>
          <p:spPr>
            <a:xfrm>
              <a:off x="7010400" y="2286000"/>
              <a:ext cx="152400" cy="152400"/>
            </a:xfrm>
            <a:prstGeom prst="ellipse">
              <a:avLst/>
            </a:prstGeom>
            <a:noFill/>
            <a:ln>
              <a:solidFill>
                <a:srgbClr val="061C23"/>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cs typeface="Arial"/>
              </a:endParaRPr>
            </a:p>
          </p:txBody>
        </p:sp>
        <p:cxnSp>
          <p:nvCxnSpPr>
            <p:cNvPr id="46" name="Straight Arrow Connector 45"/>
            <p:cNvCxnSpPr>
              <a:endCxn id="45" idx="4"/>
            </p:cNvCxnSpPr>
            <p:nvPr/>
          </p:nvCxnSpPr>
          <p:spPr>
            <a:xfrm flipV="1">
              <a:off x="7086600" y="2438400"/>
              <a:ext cx="0" cy="1828800"/>
            </a:xfrm>
            <a:prstGeom prst="straightConnector1">
              <a:avLst/>
            </a:prstGeom>
            <a:ln>
              <a:solidFill>
                <a:srgbClr val="061C23"/>
              </a:solidFill>
              <a:tailEnd type="none"/>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553200" y="1981200"/>
              <a:ext cx="1389547" cy="412368"/>
            </a:xfrm>
            <a:prstGeom prst="rect">
              <a:avLst/>
            </a:prstGeom>
            <a:noFill/>
          </p:spPr>
          <p:txBody>
            <a:bodyPr wrap="none" rtlCol="0">
              <a:spAutoFit/>
            </a:bodyPr>
            <a:lstStyle/>
            <a:p>
              <a:pPr defTabSz="685800"/>
              <a:r>
                <a:rPr lang="en-US" sz="900" dirty="0" err="1">
                  <a:solidFill>
                    <a:srgbClr val="000000"/>
                  </a:solidFill>
                  <a:latin typeface="Arial"/>
                  <a:cs typeface="Arial"/>
                </a:rPr>
                <a:t>netconf</a:t>
              </a:r>
              <a:r>
                <a:rPr lang="en-US" sz="900" dirty="0">
                  <a:solidFill>
                    <a:srgbClr val="000000"/>
                  </a:solidFill>
                  <a:latin typeface="Arial"/>
                  <a:cs typeface="Arial"/>
                </a:rPr>
                <a:t>/yang</a:t>
              </a:r>
            </a:p>
          </p:txBody>
        </p:sp>
      </p:grpSp>
      <p:grpSp>
        <p:nvGrpSpPr>
          <p:cNvPr id="48" name="Group 47"/>
          <p:cNvGrpSpPr/>
          <p:nvPr/>
        </p:nvGrpSpPr>
        <p:grpSpPr>
          <a:xfrm>
            <a:off x="5023379" y="952529"/>
            <a:ext cx="492443" cy="1279638"/>
            <a:chOff x="6789687" y="1981200"/>
            <a:chExt cx="809690" cy="2286000"/>
          </a:xfrm>
        </p:grpSpPr>
        <p:sp>
          <p:nvSpPr>
            <p:cNvPr id="49" name="Oval 48"/>
            <p:cNvSpPr/>
            <p:nvPr/>
          </p:nvSpPr>
          <p:spPr>
            <a:xfrm>
              <a:off x="7010400" y="2286000"/>
              <a:ext cx="152400" cy="152400"/>
            </a:xfrm>
            <a:prstGeom prst="ellipse">
              <a:avLst/>
            </a:prstGeom>
            <a:noFill/>
            <a:ln>
              <a:solidFill>
                <a:srgbClr val="061C23"/>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cs typeface="Arial"/>
              </a:endParaRPr>
            </a:p>
          </p:txBody>
        </p:sp>
        <p:cxnSp>
          <p:nvCxnSpPr>
            <p:cNvPr id="50" name="Straight Arrow Connector 49"/>
            <p:cNvCxnSpPr>
              <a:endCxn id="49" idx="4"/>
            </p:cNvCxnSpPr>
            <p:nvPr/>
          </p:nvCxnSpPr>
          <p:spPr>
            <a:xfrm flipV="1">
              <a:off x="7086600" y="2438400"/>
              <a:ext cx="0" cy="1828800"/>
            </a:xfrm>
            <a:prstGeom prst="straightConnector1">
              <a:avLst/>
            </a:prstGeom>
            <a:ln>
              <a:solidFill>
                <a:srgbClr val="061C23"/>
              </a:solidFill>
              <a:tailEnd type="none"/>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6789687" y="1981200"/>
              <a:ext cx="809690" cy="412368"/>
            </a:xfrm>
            <a:prstGeom prst="rect">
              <a:avLst/>
            </a:prstGeom>
            <a:noFill/>
          </p:spPr>
          <p:txBody>
            <a:bodyPr wrap="none" rtlCol="0">
              <a:spAutoFit/>
            </a:bodyPr>
            <a:lstStyle/>
            <a:p>
              <a:pPr defTabSz="685800"/>
              <a:r>
                <a:rPr lang="en-US" sz="900" dirty="0">
                  <a:solidFill>
                    <a:srgbClr val="000000"/>
                  </a:solidFill>
                  <a:latin typeface="Arial"/>
                  <a:cs typeface="Arial"/>
                </a:rPr>
                <a:t>REST</a:t>
              </a:r>
            </a:p>
          </p:txBody>
        </p:sp>
      </p:grpSp>
      <p:grpSp>
        <p:nvGrpSpPr>
          <p:cNvPr id="52" name="Group 51"/>
          <p:cNvGrpSpPr/>
          <p:nvPr/>
        </p:nvGrpSpPr>
        <p:grpSpPr>
          <a:xfrm>
            <a:off x="5607396" y="938081"/>
            <a:ext cx="825867" cy="1279638"/>
            <a:chOff x="6789687" y="1981200"/>
            <a:chExt cx="1357918" cy="2286000"/>
          </a:xfrm>
        </p:grpSpPr>
        <p:sp>
          <p:nvSpPr>
            <p:cNvPr id="53" name="Oval 52"/>
            <p:cNvSpPr/>
            <p:nvPr/>
          </p:nvSpPr>
          <p:spPr>
            <a:xfrm>
              <a:off x="7010400" y="2286000"/>
              <a:ext cx="152400" cy="152400"/>
            </a:xfrm>
            <a:prstGeom prst="ellipse">
              <a:avLst/>
            </a:prstGeom>
            <a:noFill/>
            <a:ln>
              <a:solidFill>
                <a:srgbClr val="061C23"/>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srgbClr val="FFFFFF"/>
                </a:solidFill>
                <a:latin typeface="Arial"/>
                <a:cs typeface="Arial"/>
              </a:endParaRPr>
            </a:p>
          </p:txBody>
        </p:sp>
        <p:cxnSp>
          <p:nvCxnSpPr>
            <p:cNvPr id="54" name="Straight Arrow Connector 53"/>
            <p:cNvCxnSpPr>
              <a:endCxn id="53" idx="4"/>
            </p:cNvCxnSpPr>
            <p:nvPr/>
          </p:nvCxnSpPr>
          <p:spPr>
            <a:xfrm flipV="1">
              <a:off x="7086600" y="2438400"/>
              <a:ext cx="0" cy="1828800"/>
            </a:xfrm>
            <a:prstGeom prst="straightConnector1">
              <a:avLst/>
            </a:prstGeom>
            <a:ln>
              <a:solidFill>
                <a:srgbClr val="061C23"/>
              </a:solidFill>
              <a:tailEnd type="none"/>
            </a:ln>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6789687" y="1981200"/>
              <a:ext cx="1357918" cy="412368"/>
            </a:xfrm>
            <a:prstGeom prst="rect">
              <a:avLst/>
            </a:prstGeom>
            <a:noFill/>
          </p:spPr>
          <p:txBody>
            <a:bodyPr wrap="none" rtlCol="0">
              <a:spAutoFit/>
            </a:bodyPr>
            <a:lstStyle/>
            <a:p>
              <a:pPr defTabSz="685800"/>
              <a:r>
                <a:rPr lang="en-US" sz="900" dirty="0">
                  <a:solidFill>
                    <a:srgbClr val="000000"/>
                  </a:solidFill>
                  <a:latin typeface="Arial"/>
                  <a:cs typeface="Arial"/>
                </a:rPr>
                <a:t>Other (BGP)</a:t>
              </a:r>
            </a:p>
          </p:txBody>
        </p:sp>
      </p:grpSp>
      <p:sp>
        <p:nvSpPr>
          <p:cNvPr id="3" name="Rectangle 2"/>
          <p:cNvSpPr/>
          <p:nvPr/>
        </p:nvSpPr>
        <p:spPr>
          <a:xfrm>
            <a:off x="5940325" y="2162079"/>
            <a:ext cx="1695884" cy="1027757"/>
          </a:xfrm>
          <a:prstGeom prst="rect">
            <a:avLst/>
          </a:prstGeom>
          <a:noFill/>
          <a:ln>
            <a:solidFill>
              <a:srgbClr val="2B2929"/>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endParaRPr lang="en-US" sz="1350">
              <a:solidFill>
                <a:srgbClr val="FFFFFF"/>
              </a:solidFill>
              <a:latin typeface="Arial"/>
              <a:cs typeface="Arial"/>
            </a:endParaRPr>
          </a:p>
        </p:txBody>
      </p:sp>
    </p:spTree>
    <p:extLst>
      <p:ext uri="{BB962C8B-B14F-4D97-AF65-F5344CB8AC3E}">
        <p14:creationId xmlns:p14="http://schemas.microsoft.com/office/powerpoint/2010/main" val="4867175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015" y="1992962"/>
            <a:ext cx="5124344" cy="857250"/>
          </a:xfrm>
        </p:spPr>
        <p:txBody>
          <a:bodyPr>
            <a:noAutofit/>
          </a:bodyPr>
          <a:lstStyle/>
          <a:p>
            <a:pPr algn="ctr"/>
            <a:r>
              <a:rPr lang="en-US" sz="7200" dirty="0"/>
              <a:t>Broader Ecosystem</a:t>
            </a:r>
            <a:endParaRPr lang="en-US" sz="7200"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dirty="0">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42</a:t>
            </a:fld>
            <a:endParaRPr lang="en-US">
              <a:solidFill>
                <a:srgbClr val="2B2929">
                  <a:tint val="75000"/>
                </a:srgbClr>
              </a:solidFill>
            </a:endParaRPr>
          </a:p>
        </p:txBody>
      </p:sp>
    </p:spTree>
    <p:extLst>
      <p:ext uri="{BB962C8B-B14F-4D97-AF65-F5344CB8AC3E}">
        <p14:creationId xmlns:p14="http://schemas.microsoft.com/office/powerpoint/2010/main" val="1389691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78" y="266491"/>
            <a:ext cx="7985522" cy="857250"/>
          </a:xfrm>
        </p:spPr>
        <p:txBody>
          <a:bodyPr/>
          <a:lstStyle/>
          <a:p>
            <a:r>
              <a:rPr lang="en-US" dirty="0" smtClean="0"/>
              <a:t>OpenDaylight Virtual Bridge Domain</a:t>
            </a:r>
            <a:endParaRPr lang="en-US" dirty="0"/>
          </a:p>
        </p:txBody>
      </p:sp>
      <p:sp>
        <p:nvSpPr>
          <p:cNvPr id="3" name="Content Placeholder 2"/>
          <p:cNvSpPr>
            <a:spLocks noGrp="1"/>
          </p:cNvSpPr>
          <p:nvPr>
            <p:ph idx="1"/>
          </p:nvPr>
        </p:nvSpPr>
        <p:spPr>
          <a:xfrm>
            <a:off x="4295906" y="982347"/>
            <a:ext cx="4317653" cy="3313510"/>
          </a:xfrm>
        </p:spPr>
        <p:txBody>
          <a:bodyPr>
            <a:normAutofit lnSpcReduction="10000"/>
          </a:bodyPr>
          <a:lstStyle/>
          <a:p>
            <a:r>
              <a:rPr lang="en-US" dirty="0" smtClean="0"/>
              <a:t>Working on installer changes needed to add ODL &amp; VPP as the networking stack for </a:t>
            </a:r>
            <a:r>
              <a:rPr lang="en-US" dirty="0" err="1" smtClean="0"/>
              <a:t>Openstack</a:t>
            </a:r>
            <a:endParaRPr lang="en-US" dirty="0" smtClean="0"/>
          </a:p>
          <a:p>
            <a:r>
              <a:rPr lang="en-US" dirty="0" smtClean="0"/>
              <a:t>Provides a programmable interface to include ‘edge’ network programming into a virtual environment</a:t>
            </a:r>
          </a:p>
          <a:p>
            <a:r>
              <a:rPr lang="en-US" dirty="0" smtClean="0"/>
              <a:t>Allows for multiple data plane forwarders to be active</a:t>
            </a:r>
          </a:p>
          <a:p>
            <a:r>
              <a:rPr lang="en-US" dirty="0" smtClean="0"/>
              <a:t>Integration happening in OpNFV “Fast Data Stacks” project</a:t>
            </a:r>
            <a:endParaRPr lang="en-US" dirty="0"/>
          </a:p>
        </p:txBody>
      </p:sp>
      <p:sp>
        <p:nvSpPr>
          <p:cNvPr id="5" name="Footer Placeholder 4"/>
          <p:cNvSpPr>
            <a:spLocks noGrp="1"/>
          </p:cNvSpPr>
          <p:nvPr>
            <p:ph type="ftr" sz="quarter" idx="11"/>
          </p:nvPr>
        </p:nvSpPr>
        <p:spPr>
          <a:xfrm>
            <a:off x="3124200" y="4644419"/>
            <a:ext cx="2895600" cy="273844"/>
          </a:xfrm>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a:xfrm>
            <a:off x="8172450" y="4644419"/>
            <a:ext cx="514350" cy="273844"/>
          </a:xfrm>
        </p:spPr>
        <p:txBody>
          <a:bodyPr/>
          <a:lstStyle/>
          <a:p>
            <a:fld id="{40CC8E1A-A953-FA40-9E8D-D790E7D153E7}" type="slidenum">
              <a:rPr lang="en-US" smtClean="0">
                <a:solidFill>
                  <a:srgbClr val="2B2929">
                    <a:tint val="75000"/>
                  </a:srgbClr>
                </a:solidFill>
              </a:rPr>
              <a:pPr/>
              <a:t>43</a:t>
            </a:fld>
            <a:endParaRPr lang="en-US">
              <a:solidFill>
                <a:srgbClr val="2B2929">
                  <a:tint val="75000"/>
                </a:srgbClr>
              </a:solidFill>
            </a:endParaRPr>
          </a:p>
        </p:txBody>
      </p:sp>
      <p:sp>
        <p:nvSpPr>
          <p:cNvPr id="17" name="Rectangle 16"/>
          <p:cNvSpPr/>
          <p:nvPr/>
        </p:nvSpPr>
        <p:spPr>
          <a:xfrm>
            <a:off x="1640474" y="1518471"/>
            <a:ext cx="1516383" cy="1411601"/>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endParaRPr lang="en-US" sz="825" kern="0" dirty="0">
              <a:solidFill>
                <a:prstClr val="black"/>
              </a:solidFill>
            </a:endParaRPr>
          </a:p>
        </p:txBody>
      </p:sp>
      <p:sp>
        <p:nvSpPr>
          <p:cNvPr id="18" name="Rounded Rectangle 17"/>
          <p:cNvSpPr/>
          <p:nvPr/>
        </p:nvSpPr>
        <p:spPr>
          <a:xfrm>
            <a:off x="1774199" y="1727895"/>
            <a:ext cx="1092373" cy="1057034"/>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t"/>
          <a:lstStyle/>
          <a:p>
            <a:pPr algn="ctr" defTabSz="685800">
              <a:defRPr/>
            </a:pPr>
            <a:endParaRPr lang="en-US" sz="750" kern="0" dirty="0">
              <a:solidFill>
                <a:prstClr val="black"/>
              </a:solidFill>
              <a:latin typeface="Century Gothic"/>
              <a:cs typeface="Century Gothic"/>
            </a:endParaRPr>
          </a:p>
        </p:txBody>
      </p:sp>
      <p:sp>
        <p:nvSpPr>
          <p:cNvPr id="19" name="Rectangle 18"/>
          <p:cNvSpPr/>
          <p:nvPr/>
        </p:nvSpPr>
        <p:spPr>
          <a:xfrm>
            <a:off x="1658617" y="3023570"/>
            <a:ext cx="1465583" cy="86747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endParaRPr lang="en-US" sz="825" kern="0" dirty="0">
              <a:solidFill>
                <a:prstClr val="black"/>
              </a:solidFill>
            </a:endParaRPr>
          </a:p>
        </p:txBody>
      </p:sp>
      <p:sp>
        <p:nvSpPr>
          <p:cNvPr id="26" name="Rounded Rectangle 25"/>
          <p:cNvSpPr/>
          <p:nvPr/>
        </p:nvSpPr>
        <p:spPr>
          <a:xfrm>
            <a:off x="2341405" y="3466899"/>
            <a:ext cx="491996" cy="278209"/>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ctr"/>
          <a:lstStyle/>
          <a:p>
            <a:pPr algn="ctr" defTabSz="685800">
              <a:defRPr/>
            </a:pPr>
            <a:r>
              <a:rPr lang="en-US" sz="750" kern="0" dirty="0">
                <a:solidFill>
                  <a:prstClr val="black"/>
                </a:solidFill>
                <a:latin typeface="Century Gothic"/>
                <a:cs typeface="Century Gothic"/>
              </a:rPr>
              <a:t>VPP</a:t>
            </a:r>
          </a:p>
        </p:txBody>
      </p:sp>
      <p:sp>
        <p:nvSpPr>
          <p:cNvPr id="27" name="Rounded Rectangle 26"/>
          <p:cNvSpPr/>
          <p:nvPr/>
        </p:nvSpPr>
        <p:spPr>
          <a:xfrm>
            <a:off x="1786270" y="3466899"/>
            <a:ext cx="491996" cy="278209"/>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ctr"/>
          <a:lstStyle/>
          <a:p>
            <a:pPr algn="ctr" defTabSz="685800">
              <a:defRPr/>
            </a:pPr>
            <a:r>
              <a:rPr lang="en-US" sz="750" kern="0" dirty="0">
                <a:solidFill>
                  <a:prstClr val="black"/>
                </a:solidFill>
                <a:latin typeface="Century Gothic"/>
                <a:cs typeface="Century Gothic"/>
              </a:rPr>
              <a:t>OVS</a:t>
            </a:r>
          </a:p>
        </p:txBody>
      </p:sp>
      <p:sp>
        <p:nvSpPr>
          <p:cNvPr id="28" name="Rectangle 27"/>
          <p:cNvSpPr/>
          <p:nvPr/>
        </p:nvSpPr>
        <p:spPr>
          <a:xfrm rot="16200000">
            <a:off x="752623" y="2042219"/>
            <a:ext cx="1411601" cy="364104"/>
          </a:xfrm>
          <a:prstGeom prst="rect">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r>
              <a:rPr lang="en-US" sz="1050" kern="0" dirty="0">
                <a:solidFill>
                  <a:prstClr val="white"/>
                </a:solidFill>
              </a:rPr>
              <a:t>Control Plane</a:t>
            </a:r>
          </a:p>
        </p:txBody>
      </p:sp>
      <p:sp>
        <p:nvSpPr>
          <p:cNvPr id="32" name="Rectangle 31"/>
          <p:cNvSpPr/>
          <p:nvPr/>
        </p:nvSpPr>
        <p:spPr>
          <a:xfrm rot="16200000">
            <a:off x="1047322" y="3270761"/>
            <a:ext cx="858487" cy="364103"/>
          </a:xfrm>
          <a:prstGeom prst="rect">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r>
              <a:rPr lang="en-US" sz="1050" kern="0">
                <a:solidFill>
                  <a:prstClr val="white"/>
                </a:solidFill>
              </a:rPr>
              <a:t>Data Plane</a:t>
            </a:r>
            <a:endParaRPr lang="en-US" sz="825" kern="0" dirty="0">
              <a:solidFill>
                <a:prstClr val="white"/>
              </a:solidFill>
            </a:endParaRPr>
          </a:p>
        </p:txBody>
      </p:sp>
      <p:pic>
        <p:nvPicPr>
          <p:cNvPr id="37" name="Picture 36"/>
          <p:cNvPicPr>
            <a:picLocks noChangeAspect="1"/>
          </p:cNvPicPr>
          <p:nvPr/>
        </p:nvPicPr>
        <p:blipFill>
          <a:blip r:embed="rId2"/>
          <a:stretch>
            <a:fillRect/>
          </a:stretch>
        </p:blipFill>
        <p:spPr>
          <a:xfrm>
            <a:off x="1884224" y="1909300"/>
            <a:ext cx="808781" cy="296120"/>
          </a:xfrm>
          <a:prstGeom prst="rect">
            <a:avLst/>
          </a:prstGeom>
        </p:spPr>
      </p:pic>
      <p:sp>
        <p:nvSpPr>
          <p:cNvPr id="39" name="Rounded Rectangle 38"/>
          <p:cNvSpPr/>
          <p:nvPr/>
        </p:nvSpPr>
        <p:spPr>
          <a:xfrm>
            <a:off x="1774771" y="3122901"/>
            <a:ext cx="1028745" cy="278209"/>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ctr"/>
          <a:lstStyle/>
          <a:p>
            <a:pPr algn="ctr" defTabSz="685800">
              <a:defRPr/>
            </a:pPr>
            <a:r>
              <a:rPr lang="en-US" sz="750" kern="0" dirty="0">
                <a:solidFill>
                  <a:prstClr val="black"/>
                </a:solidFill>
                <a:latin typeface="Century Gothic"/>
                <a:cs typeface="Century Gothic"/>
              </a:rPr>
              <a:t>HC</a:t>
            </a:r>
          </a:p>
        </p:txBody>
      </p:sp>
      <p:sp>
        <p:nvSpPr>
          <p:cNvPr id="20" name="Rounded Rectangle 19"/>
          <p:cNvSpPr/>
          <p:nvPr/>
        </p:nvSpPr>
        <p:spPr>
          <a:xfrm>
            <a:off x="2038420" y="2374698"/>
            <a:ext cx="491996" cy="278209"/>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ctr"/>
          <a:lstStyle/>
          <a:p>
            <a:pPr algn="ctr" defTabSz="685800">
              <a:defRPr/>
            </a:pPr>
            <a:r>
              <a:rPr lang="en-US" sz="750" kern="0" dirty="0">
                <a:solidFill>
                  <a:prstClr val="black"/>
                </a:solidFill>
                <a:latin typeface="Century Gothic"/>
                <a:cs typeface="Century Gothic"/>
              </a:rPr>
              <a:t>VBD app</a:t>
            </a:r>
          </a:p>
        </p:txBody>
      </p:sp>
    </p:spTree>
    <p:extLst>
      <p:ext uri="{BB962C8B-B14F-4D97-AF65-F5344CB8AC3E}">
        <p14:creationId xmlns:p14="http://schemas.microsoft.com/office/powerpoint/2010/main" val="28712383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78" y="266491"/>
            <a:ext cx="7985522" cy="857250"/>
          </a:xfrm>
        </p:spPr>
        <p:txBody>
          <a:bodyPr/>
          <a:lstStyle/>
          <a:p>
            <a:r>
              <a:rPr lang="en-US" dirty="0" smtClean="0"/>
              <a:t>OpNFV FDS: Integrating OpenStack/ODL/fdio</a:t>
            </a:r>
            <a:endParaRPr lang="en-US" dirty="0"/>
          </a:p>
        </p:txBody>
      </p:sp>
      <p:sp>
        <p:nvSpPr>
          <p:cNvPr id="3" name="Content Placeholder 2"/>
          <p:cNvSpPr>
            <a:spLocks noGrp="1"/>
          </p:cNvSpPr>
          <p:nvPr>
            <p:ph idx="1"/>
          </p:nvPr>
        </p:nvSpPr>
        <p:spPr>
          <a:xfrm>
            <a:off x="4295906" y="982347"/>
            <a:ext cx="4317653" cy="3313510"/>
          </a:xfrm>
        </p:spPr>
        <p:txBody>
          <a:bodyPr>
            <a:normAutofit lnSpcReduction="10000"/>
          </a:bodyPr>
          <a:lstStyle/>
          <a:p>
            <a:r>
              <a:rPr lang="en-US" dirty="0" smtClean="0"/>
              <a:t>Working on installer changes needed to add ODL &amp; VPP as the networking stack for </a:t>
            </a:r>
            <a:r>
              <a:rPr lang="en-US" dirty="0" err="1" smtClean="0"/>
              <a:t>Openstack</a:t>
            </a:r>
            <a:endParaRPr lang="en-US" dirty="0" smtClean="0"/>
          </a:p>
          <a:p>
            <a:r>
              <a:rPr lang="en-US" dirty="0" smtClean="0"/>
              <a:t>Provides a programmable interface to include ‘edge’ network programming into a virtual environment</a:t>
            </a:r>
            <a:endParaRPr lang="en-US" dirty="0"/>
          </a:p>
          <a:p>
            <a:r>
              <a:rPr lang="en-US" dirty="0" smtClean="0"/>
              <a:t>Allows for multiple data plane forwarders to be active</a:t>
            </a:r>
          </a:p>
          <a:p>
            <a:r>
              <a:rPr lang="en-US" dirty="0" smtClean="0"/>
              <a:t>Integration happening in OpNFV “Fast Data Stacks” project</a:t>
            </a:r>
            <a:endParaRPr lang="en-US" dirty="0"/>
          </a:p>
        </p:txBody>
      </p:sp>
      <p:sp>
        <p:nvSpPr>
          <p:cNvPr id="5" name="Footer Placeholder 4"/>
          <p:cNvSpPr>
            <a:spLocks noGrp="1"/>
          </p:cNvSpPr>
          <p:nvPr>
            <p:ph type="ftr" sz="quarter" idx="11"/>
          </p:nvPr>
        </p:nvSpPr>
        <p:spPr>
          <a:xfrm>
            <a:off x="3124200" y="4644419"/>
            <a:ext cx="2895600" cy="273844"/>
          </a:xfrm>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a:xfrm>
            <a:off x="8172450" y="4644419"/>
            <a:ext cx="514350" cy="273844"/>
          </a:xfrm>
        </p:spPr>
        <p:txBody>
          <a:bodyPr/>
          <a:lstStyle/>
          <a:p>
            <a:fld id="{40CC8E1A-A953-FA40-9E8D-D790E7D153E7}" type="slidenum">
              <a:rPr lang="en-US" smtClean="0">
                <a:solidFill>
                  <a:srgbClr val="2B2929">
                    <a:tint val="75000"/>
                  </a:srgbClr>
                </a:solidFill>
              </a:rPr>
              <a:pPr/>
              <a:t>44</a:t>
            </a:fld>
            <a:endParaRPr lang="en-US">
              <a:solidFill>
                <a:srgbClr val="2B2929">
                  <a:tint val="75000"/>
                </a:srgbClr>
              </a:solidFill>
            </a:endParaRPr>
          </a:p>
        </p:txBody>
      </p:sp>
      <p:sp>
        <p:nvSpPr>
          <p:cNvPr id="17" name="Rectangle 16"/>
          <p:cNvSpPr/>
          <p:nvPr/>
        </p:nvSpPr>
        <p:spPr>
          <a:xfrm>
            <a:off x="1658617" y="2153470"/>
            <a:ext cx="1465583" cy="796867"/>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endParaRPr lang="en-US" sz="825" kern="0" dirty="0">
              <a:solidFill>
                <a:prstClr val="black"/>
              </a:solidFill>
            </a:endParaRPr>
          </a:p>
        </p:txBody>
      </p:sp>
      <p:sp>
        <p:nvSpPr>
          <p:cNvPr id="18" name="Rounded Rectangle 17"/>
          <p:cNvSpPr/>
          <p:nvPr/>
        </p:nvSpPr>
        <p:spPr>
          <a:xfrm>
            <a:off x="1792341" y="2362895"/>
            <a:ext cx="1028832" cy="552414"/>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t"/>
          <a:lstStyle/>
          <a:p>
            <a:pPr algn="ctr" defTabSz="685800">
              <a:defRPr/>
            </a:pPr>
            <a:endParaRPr lang="en-US" sz="750" kern="0" dirty="0">
              <a:solidFill>
                <a:prstClr val="black"/>
              </a:solidFill>
              <a:latin typeface="Century Gothic"/>
              <a:cs typeface="Century Gothic"/>
            </a:endParaRPr>
          </a:p>
        </p:txBody>
      </p:sp>
      <p:sp>
        <p:nvSpPr>
          <p:cNvPr id="19" name="Rectangle 18"/>
          <p:cNvSpPr/>
          <p:nvPr/>
        </p:nvSpPr>
        <p:spPr>
          <a:xfrm>
            <a:off x="1658617" y="3023570"/>
            <a:ext cx="1465583" cy="867473"/>
          </a:xfrm>
          <a:prstGeom prst="rect">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endParaRPr lang="en-US" sz="825" kern="0" dirty="0">
              <a:solidFill>
                <a:prstClr val="black"/>
              </a:solidFill>
            </a:endParaRPr>
          </a:p>
        </p:txBody>
      </p:sp>
      <p:sp>
        <p:nvSpPr>
          <p:cNvPr id="26" name="Rounded Rectangle 25"/>
          <p:cNvSpPr/>
          <p:nvPr/>
        </p:nvSpPr>
        <p:spPr>
          <a:xfrm>
            <a:off x="2341405" y="3466899"/>
            <a:ext cx="491996" cy="278209"/>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ctr"/>
          <a:lstStyle/>
          <a:p>
            <a:pPr algn="ctr" defTabSz="685800">
              <a:defRPr/>
            </a:pPr>
            <a:r>
              <a:rPr lang="en-US" sz="750" kern="0" dirty="0">
                <a:solidFill>
                  <a:prstClr val="black"/>
                </a:solidFill>
                <a:latin typeface="Century Gothic"/>
                <a:cs typeface="Century Gothic"/>
              </a:rPr>
              <a:t>VPP</a:t>
            </a:r>
          </a:p>
        </p:txBody>
      </p:sp>
      <p:sp>
        <p:nvSpPr>
          <p:cNvPr id="27" name="Rounded Rectangle 26"/>
          <p:cNvSpPr/>
          <p:nvPr/>
        </p:nvSpPr>
        <p:spPr>
          <a:xfrm>
            <a:off x="1786270" y="3466899"/>
            <a:ext cx="491996" cy="278209"/>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ctr"/>
          <a:lstStyle/>
          <a:p>
            <a:pPr algn="ctr" defTabSz="685800">
              <a:defRPr/>
            </a:pPr>
            <a:r>
              <a:rPr lang="en-US" sz="750" kern="0" dirty="0">
                <a:solidFill>
                  <a:prstClr val="black"/>
                </a:solidFill>
                <a:latin typeface="Century Gothic"/>
                <a:cs typeface="Century Gothic"/>
              </a:rPr>
              <a:t>OVS</a:t>
            </a:r>
          </a:p>
        </p:txBody>
      </p:sp>
      <p:sp>
        <p:nvSpPr>
          <p:cNvPr id="28" name="Rectangle 27"/>
          <p:cNvSpPr/>
          <p:nvPr/>
        </p:nvSpPr>
        <p:spPr>
          <a:xfrm rot="16200000">
            <a:off x="1078132" y="2369852"/>
            <a:ext cx="796867" cy="364104"/>
          </a:xfrm>
          <a:prstGeom prst="rect">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r>
              <a:rPr lang="en-US" sz="1050" kern="0" dirty="0">
                <a:solidFill>
                  <a:prstClr val="white"/>
                </a:solidFill>
              </a:rPr>
              <a:t>Control Plane</a:t>
            </a:r>
          </a:p>
        </p:txBody>
      </p:sp>
      <p:sp>
        <p:nvSpPr>
          <p:cNvPr id="32" name="Rectangle 31"/>
          <p:cNvSpPr/>
          <p:nvPr/>
        </p:nvSpPr>
        <p:spPr>
          <a:xfrm rot="16200000">
            <a:off x="1047322" y="3270761"/>
            <a:ext cx="858487" cy="364103"/>
          </a:xfrm>
          <a:prstGeom prst="rect">
            <a:avLst/>
          </a:prstGeom>
          <a:solidFill>
            <a:srgbClr val="1F497D"/>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t"/>
          <a:lstStyle/>
          <a:p>
            <a:pPr algn="ctr" defTabSz="685800">
              <a:defRPr/>
            </a:pPr>
            <a:r>
              <a:rPr lang="en-US" sz="1050" kern="0">
                <a:solidFill>
                  <a:prstClr val="white"/>
                </a:solidFill>
              </a:rPr>
              <a:t>Data Plane</a:t>
            </a:r>
            <a:endParaRPr lang="en-US" sz="825" kern="0" dirty="0">
              <a:solidFill>
                <a:prstClr val="white"/>
              </a:solidFill>
            </a:endParaRPr>
          </a:p>
        </p:txBody>
      </p:sp>
      <p:sp>
        <p:nvSpPr>
          <p:cNvPr id="34" name="Rounded Rectangle 33"/>
          <p:cNvSpPr/>
          <p:nvPr/>
        </p:nvSpPr>
        <p:spPr>
          <a:xfrm>
            <a:off x="1409700" y="1148544"/>
            <a:ext cx="1714501" cy="908326"/>
          </a:xfrm>
          <a:prstGeom prst="roundRect">
            <a:avLst/>
          </a:prstGeom>
          <a:solidFill>
            <a:schemeClr val="accent5"/>
          </a:solidFill>
          <a:ln w="28575" cmpd="sng">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rtlCol="0" anchor="t"/>
          <a:lstStyle/>
          <a:p>
            <a:pPr algn="ctr" defTabSz="685800"/>
            <a:r>
              <a:rPr lang="en-US" sz="1350" dirty="0">
                <a:solidFill>
                  <a:srgbClr val="FFFFFF"/>
                </a:solidFill>
                <a:latin typeface="Century Gothic"/>
                <a:cs typeface="Century Gothic"/>
              </a:rPr>
              <a:t>Openstack</a:t>
            </a:r>
          </a:p>
        </p:txBody>
      </p:sp>
      <p:sp>
        <p:nvSpPr>
          <p:cNvPr id="35" name="Rounded Rectangle 34"/>
          <p:cNvSpPr/>
          <p:nvPr/>
        </p:nvSpPr>
        <p:spPr>
          <a:xfrm>
            <a:off x="1861451" y="1502611"/>
            <a:ext cx="806583" cy="431537"/>
          </a:xfrm>
          <a:prstGeom prst="roundRect">
            <a:avLst>
              <a:gd name="adj" fmla="val 0"/>
            </a:avLst>
          </a:prstGeom>
          <a:solidFill>
            <a:srgbClr val="FFFFFF"/>
          </a:solidFill>
          <a:ln w="28575" cmpd="sng">
            <a:solidFill>
              <a:schemeClr val="tx1">
                <a:lumMod val="95000"/>
                <a:lumOff val="5000"/>
              </a:schemeClr>
            </a:solid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685800"/>
            <a:r>
              <a:rPr lang="en-US" sz="900" dirty="0">
                <a:solidFill>
                  <a:srgbClr val="2B2929"/>
                </a:solidFill>
                <a:latin typeface="Century Gothic"/>
                <a:cs typeface="Century Gothic"/>
              </a:rPr>
              <a:t>Neutron</a:t>
            </a:r>
          </a:p>
        </p:txBody>
      </p:sp>
      <p:sp>
        <p:nvSpPr>
          <p:cNvPr id="36" name="Rounded Rectangle 35"/>
          <p:cNvSpPr/>
          <p:nvPr/>
        </p:nvSpPr>
        <p:spPr>
          <a:xfrm>
            <a:off x="2041355" y="1961605"/>
            <a:ext cx="480449" cy="318065"/>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tIns="0" rIns="0" rtlCol="0" anchor="t"/>
          <a:lstStyle/>
          <a:p>
            <a:pPr algn="ctr" defTabSz="685800">
              <a:defRPr/>
            </a:pPr>
            <a:r>
              <a:rPr lang="en-US" sz="788" kern="0">
                <a:solidFill>
                  <a:prstClr val="black"/>
                </a:solidFill>
                <a:latin typeface="Century Gothic"/>
                <a:cs typeface="Century Gothic"/>
              </a:rPr>
              <a:t>ODL</a:t>
            </a:r>
          </a:p>
          <a:p>
            <a:pPr algn="ctr" defTabSz="685800">
              <a:defRPr/>
            </a:pPr>
            <a:r>
              <a:rPr lang="en-US" sz="788" kern="0" dirty="0">
                <a:solidFill>
                  <a:prstClr val="black"/>
                </a:solidFill>
                <a:latin typeface="Century Gothic"/>
                <a:cs typeface="Century Gothic"/>
              </a:rPr>
              <a:t>Plugin</a:t>
            </a:r>
          </a:p>
        </p:txBody>
      </p:sp>
      <p:pic>
        <p:nvPicPr>
          <p:cNvPr id="37" name="Picture 36"/>
          <p:cNvPicPr>
            <a:picLocks noChangeAspect="1"/>
          </p:cNvPicPr>
          <p:nvPr/>
        </p:nvPicPr>
        <p:blipFill>
          <a:blip r:embed="rId2"/>
          <a:stretch>
            <a:fillRect/>
          </a:stretch>
        </p:blipFill>
        <p:spPr>
          <a:xfrm>
            <a:off x="1902367" y="2544300"/>
            <a:ext cx="808781" cy="296120"/>
          </a:xfrm>
          <a:prstGeom prst="rect">
            <a:avLst/>
          </a:prstGeom>
        </p:spPr>
      </p:pic>
      <p:sp>
        <p:nvSpPr>
          <p:cNvPr id="39" name="Rounded Rectangle 38"/>
          <p:cNvSpPr/>
          <p:nvPr/>
        </p:nvSpPr>
        <p:spPr>
          <a:xfrm>
            <a:off x="1774771" y="3122901"/>
            <a:ext cx="1028745" cy="278209"/>
          </a:xfrm>
          <a:prstGeom prst="roundRect">
            <a:avLst/>
          </a:prstGeom>
          <a:solidFill>
            <a:sysClr val="window" lastClr="FFFFFF"/>
          </a:solidFill>
          <a:ln w="28575" cap="flat" cmpd="sng" algn="ctr">
            <a:solidFill>
              <a:sysClr val="windowText" lastClr="000000">
                <a:lumMod val="95000"/>
                <a:lumOff val="5000"/>
              </a:sysClr>
            </a:solidFill>
            <a:prstDash val="solid"/>
          </a:ln>
          <a:effectLst>
            <a:outerShdw blurRad="40000" dist="23000" dir="5400000" rotWithShape="0">
              <a:srgbClr val="000000">
                <a:alpha val="35000"/>
              </a:srgbClr>
            </a:outerShdw>
          </a:effectLst>
        </p:spPr>
        <p:txBody>
          <a:bodyPr lIns="0" rIns="0" rtlCol="0" anchor="ctr"/>
          <a:lstStyle/>
          <a:p>
            <a:pPr algn="ctr" defTabSz="685800">
              <a:defRPr/>
            </a:pPr>
            <a:r>
              <a:rPr lang="en-US" sz="750" kern="0" dirty="0">
                <a:solidFill>
                  <a:prstClr val="black"/>
                </a:solidFill>
                <a:latin typeface="Century Gothic"/>
                <a:cs typeface="Century Gothic"/>
              </a:rPr>
              <a:t>HC</a:t>
            </a:r>
          </a:p>
        </p:txBody>
      </p:sp>
    </p:spTree>
    <p:extLst>
      <p:ext uri="{BB962C8B-B14F-4D97-AF65-F5344CB8AC3E}">
        <p14:creationId xmlns:p14="http://schemas.microsoft.com/office/powerpoint/2010/main" val="761538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278" y="-88446"/>
            <a:ext cx="7985522" cy="857250"/>
          </a:xfrm>
        </p:spPr>
        <p:txBody>
          <a:bodyPr/>
          <a:lstStyle/>
          <a:p>
            <a:r>
              <a:rPr lang="en-US" dirty="0" smtClean="0"/>
              <a:t>Next Steps – Get Involved</a:t>
            </a:r>
            <a:endParaRPr lang="en-US" dirty="0"/>
          </a:p>
        </p:txBody>
      </p:sp>
      <p:sp>
        <p:nvSpPr>
          <p:cNvPr id="3" name="Content Placeholder 2"/>
          <p:cNvSpPr>
            <a:spLocks noGrp="1"/>
          </p:cNvSpPr>
          <p:nvPr>
            <p:ph idx="1"/>
          </p:nvPr>
        </p:nvSpPr>
        <p:spPr>
          <a:xfrm>
            <a:off x="701278" y="489953"/>
            <a:ext cx="8349350" cy="4093953"/>
          </a:xfrm>
        </p:spPr>
        <p:txBody>
          <a:bodyPr/>
          <a:lstStyle/>
          <a:p>
            <a:pPr marL="0" indent="0">
              <a:buNone/>
            </a:pPr>
            <a:r>
              <a:rPr lang="en-US" sz="1500" dirty="0"/>
              <a:t>We invite you to Participate in </a:t>
            </a:r>
            <a:r>
              <a:rPr lang="en-US" sz="1500" dirty="0">
                <a:hlinkClick r:id="rId2"/>
              </a:rPr>
              <a:t>fd.io</a:t>
            </a:r>
            <a:endParaRPr lang="en-US" sz="1500" dirty="0"/>
          </a:p>
          <a:p>
            <a:pPr marL="0" indent="0">
              <a:buNone/>
            </a:pPr>
            <a:endParaRPr lang="en-US" sz="1500" dirty="0">
              <a:hlinkClick r:id=""/>
            </a:endParaRPr>
          </a:p>
          <a:p>
            <a:r>
              <a:rPr lang="en-US" sz="1500" dirty="0">
                <a:hlinkClick r:id=""/>
              </a:rPr>
              <a:t>Get the Code, Build the Code, Run the Code</a:t>
            </a:r>
            <a:endParaRPr lang="en-US" sz="1500" dirty="0"/>
          </a:p>
          <a:p>
            <a:r>
              <a:rPr lang="en-US" sz="1500" dirty="0">
                <a:hlinkClick r:id="rId3"/>
              </a:rPr>
              <a:t>Read/Watch the Tutorials</a:t>
            </a:r>
          </a:p>
          <a:p>
            <a:r>
              <a:rPr lang="en-US" sz="1500" dirty="0">
                <a:hlinkClick r:id="rId4"/>
              </a:rPr>
              <a:t>Join the Mailing Lists</a:t>
            </a:r>
            <a:endParaRPr lang="en-US" sz="1500" dirty="0"/>
          </a:p>
          <a:p>
            <a:r>
              <a:rPr lang="en-US" sz="1500" dirty="0">
                <a:hlinkClick r:id="rId5"/>
              </a:rPr>
              <a:t>Join the IRC Channels</a:t>
            </a:r>
            <a:endParaRPr lang="en-US" sz="1500" dirty="0"/>
          </a:p>
          <a:p>
            <a:r>
              <a:rPr lang="en-US" sz="1500" dirty="0">
                <a:hlinkClick r:id="rId6"/>
              </a:rPr>
              <a:t>Explore the wiki</a:t>
            </a:r>
            <a:endParaRPr lang="en-US" sz="1500" dirty="0"/>
          </a:p>
          <a:p>
            <a:r>
              <a:rPr lang="en-US" sz="1500" dirty="0">
                <a:hlinkClick r:id="rId7"/>
              </a:rPr>
              <a:t>Join fd.io as a member</a:t>
            </a:r>
            <a:endParaRPr lang="en-US" sz="1500" dirty="0"/>
          </a:p>
          <a:p>
            <a:endParaRPr lang="en-US" sz="1500" dirty="0"/>
          </a:p>
        </p:txBody>
      </p:sp>
      <p:sp>
        <p:nvSpPr>
          <p:cNvPr id="5" name="Footer Placeholder 4"/>
          <p:cNvSpPr>
            <a:spLocks noGrp="1"/>
          </p:cNvSpPr>
          <p:nvPr>
            <p:ph type="ftr" sz="quarter" idx="11"/>
          </p:nvPr>
        </p:nvSpPr>
        <p:spPr/>
        <p:txBody>
          <a:bodyPr/>
          <a:lstStyle/>
          <a:p>
            <a:pPr>
              <a:defRPr/>
            </a:pPr>
            <a:r>
              <a:rPr lang="en-US" smtClean="0">
                <a:solidFill>
                  <a:srgbClr val="2B2929">
                    <a:tint val="75000"/>
                  </a:srgbClr>
                </a:solidFill>
              </a:rPr>
              <a:t>fd.io Foundation</a:t>
            </a:r>
            <a:endParaRPr lang="en-US">
              <a:solidFill>
                <a:srgbClr val="2B2929">
                  <a:tint val="75000"/>
                </a:srgbClr>
              </a:solidFill>
            </a:endParaRPr>
          </a:p>
        </p:txBody>
      </p:sp>
      <p:sp>
        <p:nvSpPr>
          <p:cNvPr id="6" name="Slide Number Placeholder 5"/>
          <p:cNvSpPr>
            <a:spLocks noGrp="1"/>
          </p:cNvSpPr>
          <p:nvPr>
            <p:ph type="sldNum" sz="quarter" idx="12"/>
          </p:nvPr>
        </p:nvSpPr>
        <p:spPr/>
        <p:txBody>
          <a:bodyPr/>
          <a:lstStyle/>
          <a:p>
            <a:fld id="{40CC8E1A-A953-FA40-9E8D-D790E7D153E7}" type="slidenum">
              <a:rPr lang="en-US" smtClean="0">
                <a:solidFill>
                  <a:srgbClr val="2B2929">
                    <a:tint val="75000"/>
                  </a:srgbClr>
                </a:solidFill>
              </a:rPr>
              <a:pPr/>
              <a:t>45</a:t>
            </a:fld>
            <a:endParaRPr lang="en-US">
              <a:solidFill>
                <a:srgbClr val="2B2929">
                  <a:tint val="75000"/>
                </a:srgbClr>
              </a:solidFill>
            </a:endParaRPr>
          </a:p>
        </p:txBody>
      </p:sp>
      <p:sp>
        <p:nvSpPr>
          <p:cNvPr id="4" name="TextBox 3"/>
          <p:cNvSpPr txBox="1"/>
          <p:nvPr/>
        </p:nvSpPr>
        <p:spPr>
          <a:xfrm>
            <a:off x="510591" y="2975619"/>
            <a:ext cx="7986161" cy="553998"/>
          </a:xfrm>
          <a:prstGeom prst="rect">
            <a:avLst/>
          </a:prstGeom>
          <a:noFill/>
        </p:spPr>
        <p:txBody>
          <a:bodyPr wrap="none" rtlCol="0">
            <a:spAutoFit/>
          </a:bodyPr>
          <a:lstStyle/>
          <a:p>
            <a:pPr defTabSz="685800"/>
            <a:r>
              <a:rPr lang="en-US" sz="3000" dirty="0">
                <a:solidFill>
                  <a:srgbClr val="008000"/>
                </a:solidFill>
              </a:rPr>
              <a:t>Come to fd.io breakout session at 5pm in Bellevue</a:t>
            </a:r>
          </a:p>
        </p:txBody>
      </p:sp>
    </p:spTree>
    <p:extLst>
      <p:ext uri="{BB962C8B-B14F-4D97-AF65-F5344CB8AC3E}">
        <p14:creationId xmlns:p14="http://schemas.microsoft.com/office/powerpoint/2010/main" val="3327929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6" name="Slide Number Placeholder 5"/>
          <p:cNvSpPr>
            <a:spLocks noGrp="1"/>
          </p:cNvSpPr>
          <p:nvPr>
            <p:ph type="sldNum" sz="quarter" idx="12"/>
          </p:nvPr>
        </p:nvSpPr>
        <p:spPr/>
        <p:txBody>
          <a:bodyPr/>
          <a:lstStyle/>
          <a:p>
            <a:fld id="{EE2556C5-CE8C-6547-B838-EA80C61A4AF7}" type="slidenum">
              <a:rPr lang="en-US" smtClean="0"/>
              <a:pPr/>
              <a:t>5</a:t>
            </a:fld>
            <a:endParaRPr lang="en-US" dirty="0"/>
          </a:p>
        </p:txBody>
      </p:sp>
      <p:sp>
        <p:nvSpPr>
          <p:cNvPr id="4" name="Title 3"/>
          <p:cNvSpPr>
            <a:spLocks noGrp="1"/>
          </p:cNvSpPr>
          <p:nvPr>
            <p:ph type="title"/>
          </p:nvPr>
        </p:nvSpPr>
        <p:spPr/>
        <p:txBody>
          <a:bodyPr/>
          <a:lstStyle/>
          <a:p>
            <a:r>
              <a:rPr lang="en-US" dirty="0" smtClean="0">
                <a:latin typeface="Intel Clear"/>
                <a:cs typeface="Intel Clear"/>
              </a:rPr>
              <a:t>Multi-Architecture/NIC Support</a:t>
            </a:r>
            <a:endParaRPr lang="en-US" dirty="0">
              <a:latin typeface="Intel Clear"/>
              <a:cs typeface="Intel Clear"/>
            </a:endParaRPr>
          </a:p>
        </p:txBody>
      </p:sp>
      <p:graphicFrame>
        <p:nvGraphicFramePr>
          <p:cNvPr id="7" name="Diagram 6"/>
          <p:cNvGraphicFramePr/>
          <p:nvPr>
            <p:extLst>
              <p:ext uri="{D42A27DB-BD31-4B8C-83A1-F6EECF244321}">
                <p14:modId xmlns:p14="http://schemas.microsoft.com/office/powerpoint/2010/main" val="3142947776"/>
              </p:ext>
            </p:extLst>
          </p:nvPr>
        </p:nvGraphicFramePr>
        <p:xfrm>
          <a:off x="681486" y="2145712"/>
          <a:ext cx="8411863" cy="3963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nvGrpSpPr>
          <p:cNvPr id="8" name="Group 7"/>
          <p:cNvGrpSpPr/>
          <p:nvPr/>
        </p:nvGrpSpPr>
        <p:grpSpPr>
          <a:xfrm>
            <a:off x="-118001" y="1298273"/>
            <a:ext cx="1097349" cy="3123939"/>
            <a:chOff x="-93062" y="1425273"/>
            <a:chExt cx="1097349" cy="3123939"/>
          </a:xfrm>
        </p:grpSpPr>
        <p:grpSp>
          <p:nvGrpSpPr>
            <p:cNvPr id="84" name="Group 83"/>
            <p:cNvGrpSpPr/>
            <p:nvPr/>
          </p:nvGrpSpPr>
          <p:grpSpPr>
            <a:xfrm>
              <a:off x="-93062" y="2942093"/>
              <a:ext cx="1097349" cy="1607119"/>
              <a:chOff x="-93062" y="2932316"/>
              <a:chExt cx="1097349" cy="1607119"/>
            </a:xfrm>
          </p:grpSpPr>
          <p:sp>
            <p:nvSpPr>
              <p:cNvPr id="26" name="TextBox 26"/>
              <p:cNvSpPr txBox="1"/>
              <p:nvPr/>
            </p:nvSpPr>
            <p:spPr>
              <a:xfrm>
                <a:off x="-93062" y="2932316"/>
                <a:ext cx="1097349" cy="1107996"/>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IGB</a:t>
                </a:r>
              </a:p>
              <a:p>
                <a:pPr algn="ctr" eaLnBrk="1" hangingPunct="1"/>
                <a:r>
                  <a:rPr lang="en-US" b="1" dirty="0" smtClean="0">
                    <a:solidFill>
                      <a:srgbClr val="0071C5"/>
                    </a:solidFill>
                    <a:ea typeface="Geneva" charset="0"/>
                    <a:cs typeface="Geneva" charset="0"/>
                  </a:rPr>
                  <a:t>IXGBE</a:t>
                </a:r>
              </a:p>
              <a:p>
                <a:pPr algn="ctr" eaLnBrk="1" hangingPunct="1"/>
                <a:r>
                  <a:rPr lang="en-US" b="1" dirty="0" smtClean="0">
                    <a:solidFill>
                      <a:srgbClr val="0071C5"/>
                    </a:solidFill>
                    <a:ea typeface="Geneva" charset="0"/>
                    <a:cs typeface="Geneva" charset="0"/>
                  </a:rPr>
                  <a:t>E1000</a:t>
                </a:r>
              </a:p>
              <a:p>
                <a:pPr algn="ctr" eaLnBrk="1" hangingPunct="1"/>
                <a:r>
                  <a:rPr lang="en-US" b="1" dirty="0" smtClean="0">
                    <a:solidFill>
                      <a:srgbClr val="0071C5"/>
                    </a:solidFill>
                    <a:latin typeface="+mn-lt"/>
                    <a:ea typeface="Geneva" charset="0"/>
                    <a:cs typeface="Geneva" charset="0"/>
                  </a:rPr>
                  <a:t>I40E</a:t>
                </a:r>
                <a:endParaRPr lang="en-US" b="1" dirty="0">
                  <a:solidFill>
                    <a:srgbClr val="0071C5"/>
                  </a:solidFill>
                  <a:latin typeface="+mn-lt"/>
                  <a:ea typeface="Geneva" charset="0"/>
                  <a:cs typeface="Geneva" charset="0"/>
                </a:endParaRPr>
              </a:p>
            </p:txBody>
          </p:sp>
          <p:pic>
            <p:nvPicPr>
              <p:cNvPr id="32" name="Picture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096" y="4017096"/>
                <a:ext cx="789032" cy="522339"/>
              </a:xfrm>
              <a:prstGeom prst="rect">
                <a:avLst/>
              </a:prstGeom>
            </p:spPr>
          </p:pic>
        </p:grpSp>
        <p:grpSp>
          <p:nvGrpSpPr>
            <p:cNvPr id="86" name="Group 85"/>
            <p:cNvGrpSpPr/>
            <p:nvPr/>
          </p:nvGrpSpPr>
          <p:grpSpPr>
            <a:xfrm>
              <a:off x="93750" y="1425273"/>
              <a:ext cx="723723" cy="862548"/>
              <a:chOff x="93750" y="1292541"/>
              <a:chExt cx="723723" cy="862548"/>
            </a:xfrm>
          </p:grpSpPr>
          <p:sp>
            <p:nvSpPr>
              <p:cNvPr id="21" name="TextBox 26"/>
              <p:cNvSpPr txBox="1"/>
              <p:nvPr/>
            </p:nvSpPr>
            <p:spPr>
              <a:xfrm>
                <a:off x="93750" y="1292541"/>
                <a:ext cx="723723" cy="553998"/>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X86</a:t>
                </a:r>
              </a:p>
              <a:p>
                <a:pPr algn="ctr" eaLnBrk="1" hangingPunct="1"/>
                <a:r>
                  <a:rPr lang="en-US" b="1" dirty="0" smtClean="0">
                    <a:solidFill>
                      <a:srgbClr val="0071C5"/>
                    </a:solidFill>
                    <a:latin typeface="+mn-lt"/>
                    <a:ea typeface="Geneva" charset="0"/>
                    <a:cs typeface="Geneva" charset="0"/>
                  </a:rPr>
                  <a:t>IA32</a:t>
                </a:r>
                <a:endParaRPr lang="en-US" b="1" dirty="0">
                  <a:solidFill>
                    <a:srgbClr val="0071C5"/>
                  </a:solidFill>
                  <a:latin typeface="+mn-lt"/>
                  <a:ea typeface="Geneva" charset="0"/>
                  <a:cs typeface="Geneva" charset="0"/>
                </a:endParaRPr>
              </a:p>
            </p:txBody>
          </p:sp>
          <p:cxnSp>
            <p:nvCxnSpPr>
              <p:cNvPr id="51" name="Straight Arrow Connector 50"/>
              <p:cNvCxnSpPr>
                <a:stCxn id="21" idx="2"/>
              </p:cNvCxnSpPr>
              <p:nvPr/>
            </p:nvCxnSpPr>
            <p:spPr>
              <a:xfrm flipH="1">
                <a:off x="455611" y="1846539"/>
                <a:ext cx="1" cy="308550"/>
              </a:xfrm>
              <a:prstGeom prst="straightConnector1">
                <a:avLst/>
              </a:prstGeom>
              <a:ln>
                <a:solidFill>
                  <a:schemeClr val="tx2">
                    <a:lumMod val="50000"/>
                  </a:schemeClr>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53" name="Straight Arrow Connector 52"/>
            <p:cNvCxnSpPr>
              <a:stCxn id="26" idx="0"/>
            </p:cNvCxnSpPr>
            <p:nvPr/>
          </p:nvCxnSpPr>
          <p:spPr>
            <a:xfrm flipH="1" flipV="1">
              <a:off x="455611" y="2654654"/>
              <a:ext cx="2" cy="287439"/>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40" name="Group 39"/>
          <p:cNvGrpSpPr/>
          <p:nvPr/>
        </p:nvGrpSpPr>
        <p:grpSpPr>
          <a:xfrm>
            <a:off x="841455" y="1454438"/>
            <a:ext cx="1097349" cy="625774"/>
            <a:chOff x="1857094" y="1220199"/>
            <a:chExt cx="1097349" cy="625774"/>
          </a:xfrm>
        </p:grpSpPr>
        <p:pic>
          <p:nvPicPr>
            <p:cNvPr id="10" name="Picture 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23139" y="1220199"/>
              <a:ext cx="765258" cy="306103"/>
            </a:xfrm>
            <a:prstGeom prst="rect">
              <a:avLst/>
            </a:prstGeom>
          </p:spPr>
        </p:pic>
        <p:sp>
          <p:nvSpPr>
            <p:cNvPr id="20" name="TextBox 26"/>
            <p:cNvSpPr txBox="1"/>
            <p:nvPr/>
          </p:nvSpPr>
          <p:spPr>
            <a:xfrm>
              <a:off x="1857094" y="1568974"/>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latin typeface="+mn-lt"/>
                  <a:ea typeface="Geneva" charset="0"/>
                  <a:cs typeface="Geneva" charset="0"/>
                </a:rPr>
                <a:t>POWER 8</a:t>
              </a:r>
              <a:endParaRPr lang="en-US" b="1" dirty="0">
                <a:solidFill>
                  <a:srgbClr val="0071C5"/>
                </a:solidFill>
                <a:latin typeface="+mn-lt"/>
                <a:ea typeface="Geneva" charset="0"/>
                <a:cs typeface="Geneva" charset="0"/>
              </a:endParaRPr>
            </a:p>
          </p:txBody>
        </p:sp>
      </p:grpSp>
      <p:grpSp>
        <p:nvGrpSpPr>
          <p:cNvPr id="41" name="Group 40"/>
          <p:cNvGrpSpPr/>
          <p:nvPr/>
        </p:nvGrpSpPr>
        <p:grpSpPr>
          <a:xfrm>
            <a:off x="841455" y="2608915"/>
            <a:ext cx="1097349" cy="815552"/>
            <a:chOff x="1253501" y="3355225"/>
            <a:chExt cx="1097349" cy="815552"/>
          </a:xfrm>
        </p:grpSpPr>
        <p:sp>
          <p:nvSpPr>
            <p:cNvPr id="31" name="TextBox 26"/>
            <p:cNvSpPr txBox="1"/>
            <p:nvPr/>
          </p:nvSpPr>
          <p:spPr>
            <a:xfrm>
              <a:off x="1253501" y="3355225"/>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ENIC</a:t>
              </a:r>
              <a:endParaRPr lang="en-US" b="1" dirty="0">
                <a:solidFill>
                  <a:srgbClr val="0071C5"/>
                </a:solidFill>
                <a:latin typeface="+mn-lt"/>
                <a:ea typeface="Geneva" charset="0"/>
                <a:cs typeface="Geneva" charset="0"/>
              </a:endParaRPr>
            </a:p>
          </p:txBody>
        </p:sp>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23035" y="3632224"/>
              <a:ext cx="958281" cy="538553"/>
            </a:xfrm>
            <a:prstGeom prst="rect">
              <a:avLst/>
            </a:prstGeom>
          </p:spPr>
        </p:pic>
      </p:grpSp>
      <p:grpSp>
        <p:nvGrpSpPr>
          <p:cNvPr id="42" name="Group 41"/>
          <p:cNvGrpSpPr/>
          <p:nvPr/>
        </p:nvGrpSpPr>
        <p:grpSpPr>
          <a:xfrm>
            <a:off x="2202369" y="2608915"/>
            <a:ext cx="1097349" cy="813305"/>
            <a:chOff x="2954443" y="3064259"/>
            <a:chExt cx="1097349" cy="813305"/>
          </a:xfrm>
        </p:grpSpPr>
        <p:sp>
          <p:nvSpPr>
            <p:cNvPr id="27" name="TextBox 26"/>
            <p:cNvSpPr txBox="1"/>
            <p:nvPr/>
          </p:nvSpPr>
          <p:spPr>
            <a:xfrm>
              <a:off x="2954443" y="3064259"/>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FM10K</a:t>
              </a:r>
              <a:endParaRPr lang="en-US" b="1" dirty="0">
                <a:solidFill>
                  <a:srgbClr val="0071C5"/>
                </a:solidFill>
                <a:latin typeface="+mn-lt"/>
                <a:ea typeface="Geneva" charset="0"/>
                <a:cs typeface="Geneva" charset="0"/>
              </a:endParaRPr>
            </a:p>
          </p:txBody>
        </p:sp>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8601" y="3355225"/>
              <a:ext cx="789032" cy="522339"/>
            </a:xfrm>
            <a:prstGeom prst="rect">
              <a:avLst/>
            </a:prstGeom>
          </p:spPr>
        </p:pic>
      </p:grpSp>
      <p:grpSp>
        <p:nvGrpSpPr>
          <p:cNvPr id="43" name="Group 42"/>
          <p:cNvGrpSpPr/>
          <p:nvPr/>
        </p:nvGrpSpPr>
        <p:grpSpPr>
          <a:xfrm>
            <a:off x="2202369" y="3638496"/>
            <a:ext cx="1097349" cy="877430"/>
            <a:chOff x="2810823" y="3841571"/>
            <a:chExt cx="1097349" cy="877430"/>
          </a:xfrm>
        </p:grpSpPr>
        <p:sp>
          <p:nvSpPr>
            <p:cNvPr id="28" name="TextBox 26"/>
            <p:cNvSpPr txBox="1"/>
            <p:nvPr/>
          </p:nvSpPr>
          <p:spPr>
            <a:xfrm>
              <a:off x="2810823" y="3841571"/>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MLX4</a:t>
              </a:r>
              <a:endParaRPr lang="en-US" b="1" dirty="0">
                <a:solidFill>
                  <a:srgbClr val="0071C5"/>
                </a:solidFill>
                <a:latin typeface="+mn-lt"/>
                <a:ea typeface="Geneva" charset="0"/>
                <a:cs typeface="Geneva" charset="0"/>
              </a:endParaRPr>
            </a:p>
          </p:txBody>
        </p:sp>
        <p:pic>
          <p:nvPicPr>
            <p:cNvPr id="34" name="Picture 3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970409" y="4118570"/>
              <a:ext cx="778176" cy="600431"/>
            </a:xfrm>
            <a:prstGeom prst="rect">
              <a:avLst/>
            </a:prstGeom>
          </p:spPr>
        </p:pic>
      </p:grpSp>
      <p:grpSp>
        <p:nvGrpSpPr>
          <p:cNvPr id="16" name="Group 15"/>
          <p:cNvGrpSpPr/>
          <p:nvPr/>
        </p:nvGrpSpPr>
        <p:grpSpPr>
          <a:xfrm>
            <a:off x="3395774" y="1378112"/>
            <a:ext cx="1370185" cy="702100"/>
            <a:chOff x="3522774" y="1235372"/>
            <a:chExt cx="1370185" cy="702100"/>
          </a:xfrm>
        </p:grpSpPr>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522774" y="1235372"/>
              <a:ext cx="1370185" cy="454511"/>
            </a:xfrm>
            <a:prstGeom prst="rect">
              <a:avLst/>
            </a:prstGeom>
          </p:spPr>
        </p:pic>
        <p:sp>
          <p:nvSpPr>
            <p:cNvPr id="22" name="TextBox 26"/>
            <p:cNvSpPr txBox="1"/>
            <p:nvPr/>
          </p:nvSpPr>
          <p:spPr>
            <a:xfrm>
              <a:off x="3659192" y="1660473"/>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latin typeface="+mn-lt"/>
                  <a:ea typeface="Geneva" charset="0"/>
                  <a:cs typeface="Geneva" charset="0"/>
                </a:rPr>
                <a:t>TILE-</a:t>
              </a:r>
              <a:r>
                <a:rPr lang="en-US" b="1" dirty="0" err="1" smtClean="0">
                  <a:solidFill>
                    <a:srgbClr val="0071C5"/>
                  </a:solidFill>
                  <a:latin typeface="+mn-lt"/>
                  <a:ea typeface="Geneva" charset="0"/>
                  <a:cs typeface="Geneva" charset="0"/>
                </a:rPr>
                <a:t>Gx</a:t>
              </a:r>
              <a:endParaRPr lang="en-US" b="1" dirty="0">
                <a:solidFill>
                  <a:srgbClr val="0071C5"/>
                </a:solidFill>
                <a:latin typeface="+mn-lt"/>
                <a:ea typeface="Geneva" charset="0"/>
                <a:cs typeface="Geneva" charset="0"/>
              </a:endParaRPr>
            </a:p>
          </p:txBody>
        </p:sp>
      </p:grpSp>
      <p:grpSp>
        <p:nvGrpSpPr>
          <p:cNvPr id="15" name="Group 14"/>
          <p:cNvGrpSpPr/>
          <p:nvPr/>
        </p:nvGrpSpPr>
        <p:grpSpPr>
          <a:xfrm>
            <a:off x="3518045" y="3638496"/>
            <a:ext cx="1125643" cy="688363"/>
            <a:chOff x="3484082" y="3887849"/>
            <a:chExt cx="1125643" cy="688363"/>
          </a:xfrm>
        </p:grpSpPr>
        <p:sp>
          <p:nvSpPr>
            <p:cNvPr id="25" name="TextBox 26"/>
            <p:cNvSpPr txBox="1"/>
            <p:nvPr/>
          </p:nvSpPr>
          <p:spPr>
            <a:xfrm>
              <a:off x="3498229" y="3887849"/>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CXGBE</a:t>
              </a:r>
              <a:endParaRPr lang="en-US" b="1" dirty="0">
                <a:solidFill>
                  <a:srgbClr val="0071C5"/>
                </a:solidFill>
                <a:latin typeface="+mn-lt"/>
                <a:ea typeface="Geneva" charset="0"/>
                <a:cs typeface="Geneva" charset="0"/>
              </a:endParaRPr>
            </a:p>
          </p:txBody>
        </p:sp>
        <p:pic>
          <p:nvPicPr>
            <p:cNvPr id="3" name="Picture 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484082" y="4101331"/>
              <a:ext cx="1125643" cy="474881"/>
            </a:xfrm>
            <a:prstGeom prst="rect">
              <a:avLst/>
            </a:prstGeom>
          </p:spPr>
        </p:pic>
      </p:grpSp>
      <p:sp>
        <p:nvSpPr>
          <p:cNvPr id="24" name="TextBox 26"/>
          <p:cNvSpPr txBox="1"/>
          <p:nvPr/>
        </p:nvSpPr>
        <p:spPr>
          <a:xfrm>
            <a:off x="3532192" y="2608915"/>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BNX2X</a:t>
            </a:r>
            <a:endParaRPr lang="en-US" b="1" dirty="0">
              <a:solidFill>
                <a:srgbClr val="0071C5"/>
              </a:solidFill>
              <a:latin typeface="+mn-lt"/>
              <a:ea typeface="Geneva" charset="0"/>
              <a:cs typeface="Geneva" charset="0"/>
            </a:endParaRPr>
          </a:p>
        </p:txBody>
      </p:sp>
      <p:pic>
        <p:nvPicPr>
          <p:cNvPr id="38" name="Picture 3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597088" y="2842314"/>
            <a:ext cx="967557" cy="481511"/>
          </a:xfrm>
          <a:prstGeom prst="rect">
            <a:avLst/>
          </a:prstGeom>
        </p:spPr>
      </p:pic>
      <p:grpSp>
        <p:nvGrpSpPr>
          <p:cNvPr id="45" name="Group 44"/>
          <p:cNvGrpSpPr/>
          <p:nvPr/>
        </p:nvGrpSpPr>
        <p:grpSpPr>
          <a:xfrm>
            <a:off x="4906039" y="927118"/>
            <a:ext cx="1305212" cy="1153094"/>
            <a:chOff x="4821948" y="1038378"/>
            <a:chExt cx="1305212" cy="1153094"/>
          </a:xfrm>
        </p:grpSpPr>
        <p:pic>
          <p:nvPicPr>
            <p:cNvPr id="17" name="Picture 16"/>
            <p:cNvPicPr>
              <a:picLocks noChangeAspect="1"/>
            </p:cNvPicPr>
            <p:nvPr/>
          </p:nvPicPr>
          <p:blipFill rotWithShape="1">
            <a:blip r:embed="rId17" cstate="print">
              <a:extLst>
                <a:ext uri="{28A0092B-C50C-407E-A947-70E740481C1C}">
                  <a14:useLocalDpi xmlns:a14="http://schemas.microsoft.com/office/drawing/2010/main" val="0"/>
                </a:ext>
              </a:extLst>
            </a:blip>
            <a:srcRect r="45917"/>
            <a:stretch/>
          </p:blipFill>
          <p:spPr>
            <a:xfrm>
              <a:off x="4822152" y="1038378"/>
              <a:ext cx="1304805" cy="482522"/>
            </a:xfrm>
            <a:prstGeom prst="rect">
              <a:avLst/>
            </a:prstGeom>
          </p:spPr>
        </p:pic>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821948" y="1549001"/>
              <a:ext cx="1305212" cy="324326"/>
            </a:xfrm>
            <a:prstGeom prst="rect">
              <a:avLst/>
            </a:prstGeom>
          </p:spPr>
        </p:pic>
        <p:sp>
          <p:nvSpPr>
            <p:cNvPr id="23" name="TextBox 26"/>
            <p:cNvSpPr txBox="1"/>
            <p:nvPr/>
          </p:nvSpPr>
          <p:spPr>
            <a:xfrm>
              <a:off x="4877210" y="1914473"/>
              <a:ext cx="1194688"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latin typeface="+mn-lt"/>
                  <a:ea typeface="Geneva" charset="0"/>
                  <a:cs typeface="Geneva" charset="0"/>
                </a:rPr>
                <a:t>ARM v7/v8</a:t>
              </a:r>
              <a:endParaRPr lang="en-US" b="1" dirty="0">
                <a:solidFill>
                  <a:srgbClr val="0071C5"/>
                </a:solidFill>
                <a:latin typeface="+mn-lt"/>
                <a:ea typeface="Geneva" charset="0"/>
                <a:cs typeface="Geneva" charset="0"/>
              </a:endParaRPr>
            </a:p>
          </p:txBody>
        </p:sp>
      </p:grpSp>
      <p:sp>
        <p:nvSpPr>
          <p:cNvPr id="83" name="TextBox 82"/>
          <p:cNvSpPr txBox="1"/>
          <p:nvPr/>
        </p:nvSpPr>
        <p:spPr>
          <a:xfrm>
            <a:off x="8445375" y="793806"/>
            <a:ext cx="609002" cy="305918"/>
          </a:xfrm>
          <a:prstGeom prst="rect">
            <a:avLst/>
          </a:prstGeom>
          <a:noFill/>
        </p:spPr>
        <p:txBody>
          <a:bodyPr vert="horz" wrap="square" lIns="0" tIns="0" rIns="0" bIns="0" rtlCol="0">
            <a:noAutofit/>
          </a:bodyPr>
          <a:lstStyle/>
          <a:p>
            <a:r>
              <a:rPr lang="en-US" b="1" u="sng" dirty="0" smtClean="0">
                <a:solidFill>
                  <a:schemeClr val="tx2">
                    <a:lumMod val="50000"/>
                  </a:schemeClr>
                </a:solidFill>
              </a:rPr>
              <a:t>CPUs</a:t>
            </a:r>
          </a:p>
        </p:txBody>
      </p:sp>
      <p:sp>
        <p:nvSpPr>
          <p:cNvPr id="87" name="TextBox 86"/>
          <p:cNvSpPr txBox="1"/>
          <p:nvPr/>
        </p:nvSpPr>
        <p:spPr>
          <a:xfrm>
            <a:off x="8484347" y="4398993"/>
            <a:ext cx="609002" cy="305918"/>
          </a:xfrm>
          <a:prstGeom prst="rect">
            <a:avLst/>
          </a:prstGeom>
          <a:noFill/>
        </p:spPr>
        <p:txBody>
          <a:bodyPr vert="horz" wrap="square" lIns="0" tIns="0" rIns="0" bIns="0" rtlCol="0">
            <a:noAutofit/>
          </a:bodyPr>
          <a:lstStyle/>
          <a:p>
            <a:r>
              <a:rPr lang="en-US" b="1" u="sng" dirty="0" smtClean="0">
                <a:solidFill>
                  <a:schemeClr val="tx2">
                    <a:lumMod val="50000"/>
                  </a:schemeClr>
                </a:solidFill>
              </a:rPr>
              <a:t>NICs</a:t>
            </a:r>
          </a:p>
        </p:txBody>
      </p:sp>
      <p:grpSp>
        <p:nvGrpSpPr>
          <p:cNvPr id="50" name="Group 49"/>
          <p:cNvGrpSpPr/>
          <p:nvPr/>
        </p:nvGrpSpPr>
        <p:grpSpPr>
          <a:xfrm>
            <a:off x="5009971" y="3754547"/>
            <a:ext cx="1097349" cy="877430"/>
            <a:chOff x="6507168" y="3051200"/>
            <a:chExt cx="1097349" cy="877430"/>
          </a:xfrm>
        </p:grpSpPr>
        <p:sp>
          <p:nvSpPr>
            <p:cNvPr id="30" name="TextBox 26"/>
            <p:cNvSpPr txBox="1"/>
            <p:nvPr/>
          </p:nvSpPr>
          <p:spPr>
            <a:xfrm>
              <a:off x="6507168" y="3051200"/>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MLX5</a:t>
              </a:r>
              <a:endParaRPr lang="en-US" b="1" dirty="0">
                <a:solidFill>
                  <a:srgbClr val="0071C5"/>
                </a:solidFill>
                <a:latin typeface="+mn-lt"/>
                <a:ea typeface="Geneva" charset="0"/>
                <a:cs typeface="Geneva" charset="0"/>
              </a:endParaRPr>
            </a:p>
          </p:txBody>
        </p:sp>
        <p:pic>
          <p:nvPicPr>
            <p:cNvPr id="35" name="Picture 3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00007" y="3328199"/>
              <a:ext cx="778176" cy="600431"/>
            </a:xfrm>
            <a:prstGeom prst="rect">
              <a:avLst/>
            </a:prstGeom>
          </p:spPr>
        </p:pic>
      </p:grpSp>
      <p:sp>
        <p:nvSpPr>
          <p:cNvPr id="29" name="TextBox 26"/>
          <p:cNvSpPr txBox="1"/>
          <p:nvPr/>
        </p:nvSpPr>
        <p:spPr>
          <a:xfrm>
            <a:off x="4960043" y="3171014"/>
            <a:ext cx="1197205"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SZEDATA2</a:t>
            </a:r>
            <a:endParaRPr lang="en-US" b="1" dirty="0">
              <a:solidFill>
                <a:srgbClr val="0071C5"/>
              </a:solidFill>
              <a:latin typeface="+mn-lt"/>
              <a:ea typeface="Geneva" charset="0"/>
              <a:cs typeface="Geneva" charset="0"/>
            </a:endParaRPr>
          </a:p>
        </p:txBody>
      </p:sp>
      <p:pic>
        <p:nvPicPr>
          <p:cNvPr id="37" name="Picture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003102" y="3491463"/>
            <a:ext cx="1111086" cy="191106"/>
          </a:xfrm>
          <a:prstGeom prst="rect">
            <a:avLst/>
          </a:prstGeom>
        </p:spPr>
      </p:pic>
      <p:grpSp>
        <p:nvGrpSpPr>
          <p:cNvPr id="9" name="Group 8"/>
          <p:cNvGrpSpPr/>
          <p:nvPr/>
        </p:nvGrpSpPr>
        <p:grpSpPr>
          <a:xfrm>
            <a:off x="5009971" y="2608915"/>
            <a:ext cx="1097349" cy="448460"/>
            <a:chOff x="6607190" y="2871572"/>
            <a:chExt cx="1097349" cy="448460"/>
          </a:xfrm>
          <a:solidFill>
            <a:schemeClr val="bg1"/>
          </a:solidFill>
        </p:grpSpPr>
        <p:pic>
          <p:nvPicPr>
            <p:cNvPr id="57" name="Picture 5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625272" y="3144738"/>
              <a:ext cx="1051767" cy="175294"/>
            </a:xfrm>
            <a:prstGeom prst="rect">
              <a:avLst/>
            </a:prstGeom>
            <a:grpFill/>
          </p:spPr>
        </p:pic>
        <p:sp>
          <p:nvSpPr>
            <p:cNvPr id="62" name="TextBox 26"/>
            <p:cNvSpPr txBox="1"/>
            <p:nvPr/>
          </p:nvSpPr>
          <p:spPr>
            <a:xfrm>
              <a:off x="6607190" y="2871572"/>
              <a:ext cx="1097349" cy="276999"/>
            </a:xfrm>
            <a:prstGeom prst="rect">
              <a:avLst/>
            </a:prstGeom>
            <a:grp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NFP-6xxx</a:t>
              </a:r>
              <a:endParaRPr lang="en-US" b="1" dirty="0">
                <a:solidFill>
                  <a:srgbClr val="0071C5"/>
                </a:solidFill>
                <a:latin typeface="+mn-lt"/>
                <a:ea typeface="Geneva" charset="0"/>
                <a:cs typeface="Geneva" charset="0"/>
              </a:endParaRPr>
            </a:p>
          </p:txBody>
        </p:sp>
      </p:grpSp>
      <p:sp>
        <p:nvSpPr>
          <p:cNvPr id="70" name="Rectangle 69"/>
          <p:cNvSpPr/>
          <p:nvPr/>
        </p:nvSpPr>
        <p:spPr>
          <a:xfrm>
            <a:off x="5457825" y="4771015"/>
            <a:ext cx="2655700" cy="184666"/>
          </a:xfrm>
          <a:prstGeom prst="rect">
            <a:avLst/>
          </a:prstGeom>
        </p:spPr>
        <p:txBody>
          <a:bodyPr wrap="square">
            <a:spAutoFit/>
          </a:bodyPr>
          <a:lstStyle/>
          <a:p>
            <a:pPr algn="r" defTabSz="979373">
              <a:spcBef>
                <a:spcPct val="20000"/>
              </a:spcBef>
              <a:buClr>
                <a:srgbClr val="061922"/>
              </a:buClr>
            </a:pPr>
            <a:r>
              <a:rPr lang="en-US" sz="600" dirty="0" smtClean="0">
                <a:solidFill>
                  <a:schemeClr val="bg1"/>
                </a:solidFill>
              </a:rPr>
              <a:t>* Other names and brands may be claimed as the property of others.</a:t>
            </a:r>
            <a:endParaRPr lang="en-US" sz="600" dirty="0">
              <a:solidFill>
                <a:schemeClr val="bg1"/>
              </a:solidFill>
            </a:endParaRPr>
          </a:p>
        </p:txBody>
      </p:sp>
      <p:sp>
        <p:nvSpPr>
          <p:cNvPr id="79" name="TextBox 26"/>
          <p:cNvSpPr txBox="1"/>
          <p:nvPr/>
        </p:nvSpPr>
        <p:spPr>
          <a:xfrm>
            <a:off x="6339843" y="2608915"/>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ENA</a:t>
            </a:r>
            <a:endParaRPr lang="en-US" b="1" dirty="0">
              <a:solidFill>
                <a:srgbClr val="0071C5"/>
              </a:solidFill>
              <a:latin typeface="+mn-lt"/>
              <a:ea typeface="Geneva" charset="0"/>
              <a:cs typeface="Geneva" charset="0"/>
            </a:endParaRPr>
          </a:p>
        </p:txBody>
      </p:sp>
      <p:pic>
        <p:nvPicPr>
          <p:cNvPr id="72" name="Picture 6" descr="http://www.ti.com/graphics/thirdparty/thirdpartycatalog/3319/thirdparty_company.web.logo.add.upload_1304956_2009422115530.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320488" y="2919299"/>
            <a:ext cx="1136059" cy="200717"/>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p:cNvGrpSpPr/>
          <p:nvPr/>
        </p:nvGrpSpPr>
        <p:grpSpPr>
          <a:xfrm>
            <a:off x="7725256" y="2608915"/>
            <a:ext cx="1097349" cy="902541"/>
            <a:chOff x="7665734" y="2992680"/>
            <a:chExt cx="1097349" cy="902541"/>
          </a:xfrm>
        </p:grpSpPr>
        <p:pic>
          <p:nvPicPr>
            <p:cNvPr id="73" name="Picture 8" descr="http://seeklogo.com/images/Q/QLogic-logo-36C04E7172-seeklogo.com.gif">
              <a:hlinkClick r:id="rId22"/>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84208" y="3234821"/>
              <a:ext cx="660400" cy="660400"/>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26"/>
            <p:cNvSpPr txBox="1"/>
            <p:nvPr/>
          </p:nvSpPr>
          <p:spPr>
            <a:xfrm>
              <a:off x="7665734" y="2992680"/>
              <a:ext cx="1097349"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smtClean="0">
                  <a:solidFill>
                    <a:srgbClr val="0071C5"/>
                  </a:solidFill>
                  <a:ea typeface="Geneva" charset="0"/>
                  <a:cs typeface="Geneva" charset="0"/>
                </a:rPr>
                <a:t>QEDE</a:t>
              </a:r>
              <a:endParaRPr lang="en-US" b="1" dirty="0">
                <a:solidFill>
                  <a:srgbClr val="0071C5"/>
                </a:solidFill>
                <a:latin typeface="+mn-lt"/>
                <a:ea typeface="Geneva" charset="0"/>
                <a:cs typeface="Geneva" charset="0"/>
              </a:endParaRPr>
            </a:p>
          </p:txBody>
        </p:sp>
      </p:grpSp>
      <p:grpSp>
        <p:nvGrpSpPr>
          <p:cNvPr id="48" name="Group 47"/>
          <p:cNvGrpSpPr/>
          <p:nvPr/>
        </p:nvGrpSpPr>
        <p:grpSpPr>
          <a:xfrm>
            <a:off x="7621324" y="3638496"/>
            <a:ext cx="1305212" cy="575890"/>
            <a:chOff x="7561802" y="3705922"/>
            <a:chExt cx="1305212" cy="575890"/>
          </a:xfrm>
        </p:grpSpPr>
        <p:sp>
          <p:nvSpPr>
            <p:cNvPr id="74" name="TextBox 26"/>
            <p:cNvSpPr txBox="1"/>
            <p:nvPr/>
          </p:nvSpPr>
          <p:spPr>
            <a:xfrm>
              <a:off x="7581101" y="3705922"/>
              <a:ext cx="1266614"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err="1" smtClean="0">
                  <a:solidFill>
                    <a:srgbClr val="0071C5"/>
                  </a:solidFill>
                  <a:ea typeface="Geneva" charset="0"/>
                  <a:cs typeface="Geneva" charset="0"/>
                </a:rPr>
                <a:t>ThunderX</a:t>
              </a:r>
              <a:endParaRPr lang="en-US" b="1" dirty="0">
                <a:solidFill>
                  <a:srgbClr val="0071C5"/>
                </a:solidFill>
                <a:latin typeface="+mn-lt"/>
                <a:ea typeface="Geneva" charset="0"/>
                <a:cs typeface="Geneva" charset="0"/>
              </a:endParaRPr>
            </a:p>
          </p:txBody>
        </p:sp>
        <p:pic>
          <p:nvPicPr>
            <p:cNvPr id="77" name="Picture 7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561802" y="3957486"/>
              <a:ext cx="1305212" cy="324326"/>
            </a:xfrm>
            <a:prstGeom prst="rect">
              <a:avLst/>
            </a:prstGeom>
          </p:spPr>
        </p:pic>
      </p:grpSp>
      <p:sp>
        <p:nvSpPr>
          <p:cNvPr id="90" name="TextBox 26"/>
          <p:cNvSpPr txBox="1"/>
          <p:nvPr/>
        </p:nvSpPr>
        <p:spPr>
          <a:xfrm>
            <a:off x="7657047" y="1803213"/>
            <a:ext cx="1233767" cy="276999"/>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en-US" b="1" dirty="0" err="1" smtClean="0">
                <a:solidFill>
                  <a:srgbClr val="0071C5"/>
                </a:solidFill>
                <a:latin typeface="+mn-lt"/>
                <a:ea typeface="Geneva" charset="0"/>
                <a:cs typeface="Geneva" charset="0"/>
              </a:rPr>
              <a:t>Layerscape</a:t>
            </a:r>
            <a:endParaRPr lang="en-US" b="1" dirty="0">
              <a:solidFill>
                <a:srgbClr val="0071C5"/>
              </a:solidFill>
              <a:latin typeface="+mn-lt"/>
              <a:ea typeface="Geneva" charset="0"/>
              <a:cs typeface="Geneva" charset="0"/>
            </a:endParaRPr>
          </a:p>
        </p:txBody>
      </p:sp>
      <p:pic>
        <p:nvPicPr>
          <p:cNvPr id="66" name="Picture 6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7828965" y="1479361"/>
            <a:ext cx="922778" cy="332200"/>
          </a:xfrm>
          <a:prstGeom prst="rect">
            <a:avLst/>
          </a:prstGeom>
        </p:spPr>
      </p:pic>
    </p:spTree>
    <p:custDataLst>
      <p:tags r:id="rId1"/>
    </p:custDataLst>
    <p:extLst>
      <p:ext uri="{BB962C8B-B14F-4D97-AF65-F5344CB8AC3E}">
        <p14:creationId xmlns:p14="http://schemas.microsoft.com/office/powerpoint/2010/main" val="12722066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E2556C5-CE8C-6547-B838-EA80C61A4AF7}" type="slidenum">
              <a:rPr lang="en-US" smtClean="0"/>
              <a:pPr/>
              <a:t>6</a:t>
            </a:fld>
            <a:endParaRPr lang="en-US" dirty="0"/>
          </a:p>
        </p:txBody>
      </p:sp>
      <p:sp>
        <p:nvSpPr>
          <p:cNvPr id="14" name="Title 3"/>
          <p:cNvSpPr>
            <a:spLocks noGrp="1"/>
          </p:cNvSpPr>
          <p:nvPr>
            <p:ph type="title"/>
          </p:nvPr>
        </p:nvSpPr>
        <p:spPr/>
        <p:txBody>
          <a:bodyPr/>
          <a:lstStyle/>
          <a:p>
            <a:r>
              <a:rPr lang="en-US" dirty="0" smtClean="0"/>
              <a:t>DPDK Generational Performance Gains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1"/>
            <a:ext cx="2420322" cy="993734"/>
          </a:xfrm>
          <a:prstGeom prst="rect">
            <a:avLst/>
          </a:prstGeom>
        </p:spPr>
      </p:pic>
      <p:sp>
        <p:nvSpPr>
          <p:cNvPr id="5" name="Rectangle 4"/>
          <p:cNvSpPr/>
          <p:nvPr/>
        </p:nvSpPr>
        <p:spPr>
          <a:xfrm>
            <a:off x="1" y="4405704"/>
            <a:ext cx="8989454" cy="461665"/>
          </a:xfrm>
          <a:prstGeom prst="rect">
            <a:avLst/>
          </a:prstGeom>
        </p:spPr>
        <p:txBody>
          <a:bodyPr wrap="square">
            <a:spAutoFit/>
          </a:bodyPr>
          <a:lstStyle/>
          <a:p>
            <a:r>
              <a:rPr lang="en-US" sz="600" dirty="0"/>
              <a:t>Disclaimer: Software and workloads used in performance tests may have been optimized for performance only on Intel microprocessors. Performance tests, such as </a:t>
            </a:r>
            <a:r>
              <a:rPr lang="en-US" sz="600" dirty="0" err="1"/>
              <a:t>SYSmark</a:t>
            </a:r>
            <a:r>
              <a:rPr lang="en-US" sz="600" dirty="0"/>
              <a:t> and </a:t>
            </a:r>
            <a:r>
              <a:rPr lang="en-US" sz="600" dirty="0" err="1"/>
              <a:t>MobileMark</a:t>
            </a:r>
            <a:r>
              <a:rPr lang="en-US" sz="600" dirty="0"/>
              <a:t>, are measured using specific computer systems, components, software, operations and functions. Any change to any of those factors may cause the results to vary. You should consult other information and performance tests to assist you in fully evaluating your contemplated purchases, including the performance of that product when combined with other products.  For more complete information visit http://www.intel.com/performance.  </a:t>
            </a:r>
          </a:p>
          <a:p>
            <a:pPr lvl="0"/>
            <a:endParaRPr lang="en-US" sz="600" dirty="0"/>
          </a:p>
        </p:txBody>
      </p:sp>
      <p:sp>
        <p:nvSpPr>
          <p:cNvPr id="7" name="TextBox 6"/>
          <p:cNvSpPr txBox="1"/>
          <p:nvPr/>
        </p:nvSpPr>
        <p:spPr>
          <a:xfrm>
            <a:off x="1414984" y="816389"/>
            <a:ext cx="3063575" cy="430887"/>
          </a:xfrm>
          <a:prstGeom prst="rect">
            <a:avLst/>
          </a:prstGeom>
          <a:noFill/>
        </p:spPr>
        <p:txBody>
          <a:bodyPr wrap="square" rtlCol="0">
            <a:spAutoFit/>
          </a:bodyPr>
          <a:lstStyle/>
          <a:p>
            <a:pPr algn="ctr"/>
            <a:r>
              <a:rPr lang="en-US" sz="1100" b="1" dirty="0">
                <a:solidFill>
                  <a:schemeClr val="tx1">
                    <a:lumMod val="65000"/>
                    <a:lumOff val="35000"/>
                  </a:schemeClr>
                </a:solidFill>
              </a:rPr>
              <a:t>IPV4 L3 Forwarding Performance of 64Byte Packets</a:t>
            </a:r>
            <a:endParaRPr lang="en-US" sz="1100" dirty="0">
              <a:solidFill>
                <a:schemeClr val="tx1">
                  <a:lumMod val="65000"/>
                  <a:lumOff val="35000"/>
                </a:schemeClr>
              </a:solidFill>
              <a:cs typeface="Neo Sans Intel"/>
            </a:endParaRPr>
          </a:p>
        </p:txBody>
      </p:sp>
      <p:sp>
        <p:nvSpPr>
          <p:cNvPr id="15" name="Rectangle 14"/>
          <p:cNvSpPr/>
          <p:nvPr/>
        </p:nvSpPr>
        <p:spPr>
          <a:xfrm>
            <a:off x="5457825" y="4771015"/>
            <a:ext cx="2655700" cy="184666"/>
          </a:xfrm>
          <a:prstGeom prst="rect">
            <a:avLst/>
          </a:prstGeom>
        </p:spPr>
        <p:txBody>
          <a:bodyPr wrap="square">
            <a:spAutoFit/>
          </a:bodyPr>
          <a:lstStyle/>
          <a:p>
            <a:pPr algn="r" defTabSz="979349">
              <a:spcBef>
                <a:spcPct val="20000"/>
              </a:spcBef>
              <a:buClr>
                <a:srgbClr val="061922"/>
              </a:buClr>
            </a:pPr>
            <a:r>
              <a:rPr lang="en-US" sz="600" dirty="0">
                <a:solidFill>
                  <a:schemeClr val="bg1"/>
                </a:solidFill>
              </a:rPr>
              <a:t>* Other names and brands may be claimed as the property of others.</a:t>
            </a:r>
          </a:p>
        </p:txBody>
      </p:sp>
      <p:graphicFrame>
        <p:nvGraphicFramePr>
          <p:cNvPr id="16" name="Table 15"/>
          <p:cNvGraphicFramePr>
            <a:graphicFrameLocks noGrp="1"/>
          </p:cNvGraphicFramePr>
          <p:nvPr>
            <p:extLst>
              <p:ext uri="{D42A27DB-BD31-4B8C-83A1-F6EECF244321}">
                <p14:modId xmlns:p14="http://schemas.microsoft.com/office/powerpoint/2010/main" val="1174910468"/>
              </p:ext>
            </p:extLst>
          </p:nvPr>
        </p:nvGraphicFramePr>
        <p:xfrm>
          <a:off x="5809391" y="893498"/>
          <a:ext cx="3270441" cy="3365607"/>
        </p:xfrm>
        <a:graphic>
          <a:graphicData uri="http://schemas.openxmlformats.org/drawingml/2006/table">
            <a:tbl>
              <a:tblPr firstRow="1" firstCol="1" bandRow="1">
                <a:tableStyleId>{5C22544A-7EE6-4342-B048-85BDC9FD1C3A}</a:tableStyleId>
              </a:tblPr>
              <a:tblGrid>
                <a:gridCol w="1044116"/>
                <a:gridCol w="620825"/>
                <a:gridCol w="848381"/>
                <a:gridCol w="757119"/>
              </a:tblGrid>
              <a:tr h="217035">
                <a:tc gridSpan="4">
                  <a:txBody>
                    <a:bodyPr/>
                    <a:lstStyle/>
                    <a:p>
                      <a:pPr marL="0" marR="0">
                        <a:spcBef>
                          <a:spcPts val="0"/>
                        </a:spcBef>
                        <a:spcAft>
                          <a:spcPts val="0"/>
                        </a:spcAft>
                      </a:pPr>
                      <a:r>
                        <a:rPr lang="en-US" sz="1000" dirty="0" smtClean="0">
                          <a:effectLst/>
                        </a:rPr>
                        <a:t>Broadwell</a:t>
                      </a:r>
                      <a:r>
                        <a:rPr lang="en-US" sz="1000" baseline="0" dirty="0" smtClean="0">
                          <a:effectLst/>
                        </a:rPr>
                        <a:t> </a:t>
                      </a:r>
                      <a:r>
                        <a:rPr lang="en-US" sz="1000" dirty="0" smtClean="0">
                          <a:effectLst/>
                        </a:rPr>
                        <a:t>EP System Configuration</a:t>
                      </a:r>
                      <a:r>
                        <a:rPr lang="en-US" sz="1200" dirty="0">
                          <a:effectLst/>
                        </a:rPr>
                        <a:t> </a:t>
                      </a:r>
                      <a:endParaRPr lang="en-US" sz="1000" dirty="0">
                        <a:effectLst/>
                        <a:latin typeface="Calibri"/>
                        <a:ea typeface="Times New Roman"/>
                        <a:cs typeface="Times New Roman"/>
                      </a:endParaRPr>
                    </a:p>
                  </a:txBody>
                  <a:tcPr marL="60754" marR="60754" marT="0" marB="0" anchor="b">
                    <a:solidFill>
                      <a:schemeClr val="tx2">
                        <a:lumMod val="75000"/>
                      </a:schemeClr>
                    </a:solidFill>
                  </a:tcPr>
                </a:tc>
                <a:tc hMerge="1">
                  <a:txBody>
                    <a:bodyPr/>
                    <a:lstStyle/>
                    <a:p>
                      <a:endParaRPr lang="en-US"/>
                    </a:p>
                  </a:txBody>
                  <a:tcPr/>
                </a:tc>
                <a:tc hMerge="1">
                  <a:txBody>
                    <a:bodyPr/>
                    <a:lstStyle/>
                    <a:p>
                      <a:endParaRPr lang="en-US"/>
                    </a:p>
                  </a:txBody>
                  <a:tcPr/>
                </a:tc>
                <a:tc hMerge="1">
                  <a:txBody>
                    <a:bodyPr/>
                    <a:lstStyle/>
                    <a:p>
                      <a:pPr marL="0" marR="0">
                        <a:spcBef>
                          <a:spcPts val="0"/>
                        </a:spcBef>
                        <a:spcAft>
                          <a:spcPts val="0"/>
                        </a:spcAft>
                      </a:pPr>
                      <a:endParaRPr lang="en-US" sz="1000" dirty="0">
                        <a:effectLst/>
                        <a:latin typeface="Calibri"/>
                        <a:ea typeface="Times New Roman"/>
                        <a:cs typeface="Times New Roman"/>
                      </a:endParaRPr>
                    </a:p>
                  </a:txBody>
                  <a:tcPr marL="60754" marR="60754" marT="0" marB="0" anchor="b"/>
                </a:tc>
              </a:tr>
              <a:tr h="162776">
                <a:tc>
                  <a:txBody>
                    <a:bodyPr/>
                    <a:lstStyle/>
                    <a:p>
                      <a:pPr marL="0" marR="0">
                        <a:spcBef>
                          <a:spcPts val="0"/>
                        </a:spcBef>
                        <a:spcAft>
                          <a:spcPts val="0"/>
                        </a:spcAft>
                      </a:pPr>
                      <a:r>
                        <a:rPr lang="en-US" sz="900" dirty="0">
                          <a:effectLst/>
                        </a:rPr>
                        <a:t>Hardware</a:t>
                      </a:r>
                      <a:endParaRPr lang="en-US" sz="1000" dirty="0">
                        <a:effectLst/>
                        <a:latin typeface="Calibri"/>
                        <a:ea typeface="Times New Roman"/>
                        <a:cs typeface="Times New Roman"/>
                      </a:endParaRPr>
                    </a:p>
                  </a:txBody>
                  <a:tcPr marL="60754" marR="60754" marT="0" marB="0" anchor="b">
                    <a:solidFill>
                      <a:schemeClr val="tx2">
                        <a:lumMod val="75000"/>
                      </a:schemeClr>
                    </a:solidFill>
                  </a:tcPr>
                </a:tc>
                <a:tc>
                  <a:txBody>
                    <a:bodyPr/>
                    <a:lstStyle/>
                    <a:p>
                      <a:pPr marL="0" marR="0">
                        <a:spcBef>
                          <a:spcPts val="0"/>
                        </a:spcBef>
                        <a:spcAft>
                          <a:spcPts val="0"/>
                        </a:spcAft>
                      </a:pPr>
                      <a:r>
                        <a:rPr lang="en-US" sz="900" dirty="0">
                          <a:effectLst/>
                        </a:rPr>
                        <a:t> </a:t>
                      </a:r>
                      <a:endParaRPr lang="en-US" sz="1000" dirty="0">
                        <a:effectLst/>
                        <a:latin typeface="Calibri"/>
                        <a:ea typeface="Times New Roman"/>
                        <a:cs typeface="Times New Roman"/>
                      </a:endParaRPr>
                    </a:p>
                  </a:txBody>
                  <a:tcPr marL="60754" marR="60754" marT="0" marB="0" anchor="b"/>
                </a:tc>
                <a:tc>
                  <a:txBody>
                    <a:bodyPr/>
                    <a:lstStyle/>
                    <a:p>
                      <a:pPr marL="0" marR="0">
                        <a:spcBef>
                          <a:spcPts val="0"/>
                        </a:spcBef>
                        <a:spcAft>
                          <a:spcPts val="0"/>
                        </a:spcAft>
                      </a:pPr>
                      <a:r>
                        <a:rPr lang="en-US" sz="900" dirty="0">
                          <a:effectLst/>
                        </a:rPr>
                        <a:t> </a:t>
                      </a:r>
                      <a:endParaRPr lang="en-US" sz="1000" dirty="0">
                        <a:effectLst/>
                        <a:latin typeface="Calibri"/>
                        <a:ea typeface="Times New Roman"/>
                        <a:cs typeface="Times New Roman"/>
                      </a:endParaRPr>
                    </a:p>
                  </a:txBody>
                  <a:tcPr marL="60754" marR="60754" marT="0" marB="0" anchor="b"/>
                </a:tc>
                <a:tc>
                  <a:txBody>
                    <a:bodyPr/>
                    <a:lstStyle/>
                    <a:p>
                      <a:pPr marL="0" marR="0">
                        <a:spcBef>
                          <a:spcPts val="0"/>
                        </a:spcBef>
                        <a:spcAft>
                          <a:spcPts val="0"/>
                        </a:spcAft>
                      </a:pPr>
                      <a:r>
                        <a:rPr lang="en-US" sz="900" dirty="0">
                          <a:effectLst/>
                        </a:rPr>
                        <a:t> </a:t>
                      </a:r>
                      <a:endParaRPr lang="en-US" sz="1000" dirty="0">
                        <a:effectLst/>
                        <a:latin typeface="Calibri"/>
                        <a:ea typeface="Times New Roman"/>
                        <a:cs typeface="Times New Roman"/>
                      </a:endParaRPr>
                    </a:p>
                  </a:txBody>
                  <a:tcPr marL="60754" marR="60754" marT="0" marB="0" anchor="b"/>
                </a:tc>
              </a:tr>
              <a:tr h="144683">
                <a:tc>
                  <a:txBody>
                    <a:bodyPr/>
                    <a:lstStyle/>
                    <a:p>
                      <a:pPr marL="0" marR="0">
                        <a:spcBef>
                          <a:spcPts val="0"/>
                        </a:spcBef>
                        <a:spcAft>
                          <a:spcPts val="0"/>
                        </a:spcAft>
                      </a:pPr>
                      <a:r>
                        <a:rPr lang="en-US" sz="700" dirty="0">
                          <a:effectLst/>
                        </a:rPr>
                        <a:t>Platform</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800" dirty="0" smtClean="0"/>
                        <a:t>SuperMicro® - X10DRX</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a:effectLst/>
                        </a:rPr>
                        <a:t>CPU</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800" kern="1200" dirty="0" smtClean="0">
                          <a:solidFill>
                            <a:schemeClr val="dk1"/>
                          </a:solidFill>
                          <a:latin typeface="+mn-lt"/>
                          <a:ea typeface="+mn-ea"/>
                          <a:cs typeface="+mn-cs"/>
                        </a:rPr>
                        <a:t>Intel® Xeon® Processor E5-2658 v4</a:t>
                      </a:r>
                      <a:endParaRPr lang="en-US" sz="800" kern="1200" dirty="0">
                        <a:solidFill>
                          <a:schemeClr val="dk1"/>
                        </a:solidFill>
                        <a:latin typeface="+mn-lt"/>
                        <a:ea typeface="+mn-ea"/>
                        <a:cs typeface="+mn-cs"/>
                      </a:endParaRP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a:effectLst/>
                        </a:rPr>
                        <a:t>Chipset</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Intel® C612 chipset </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smtClean="0">
                          <a:effectLst/>
                        </a:rPr>
                        <a:t>Sockets</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a:effectLst/>
                        </a:rPr>
                        <a:t>2</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53725">
                <a:tc>
                  <a:txBody>
                    <a:bodyPr/>
                    <a:lstStyle/>
                    <a:p>
                      <a:pPr marL="0" marR="0">
                        <a:spcBef>
                          <a:spcPts val="0"/>
                        </a:spcBef>
                        <a:spcAft>
                          <a:spcPts val="0"/>
                        </a:spcAft>
                      </a:pPr>
                      <a:r>
                        <a:rPr lang="en-US" sz="700" dirty="0">
                          <a:effectLst/>
                        </a:rPr>
                        <a:t>Cores per </a:t>
                      </a:r>
                      <a:r>
                        <a:rPr lang="en-US" sz="700" dirty="0" smtClean="0">
                          <a:effectLst/>
                        </a:rPr>
                        <a:t>Socket</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14</a:t>
                      </a:r>
                      <a:r>
                        <a:rPr lang="en-US" sz="700" baseline="0" dirty="0" smtClean="0">
                          <a:effectLst/>
                        </a:rPr>
                        <a:t> (28 threads)</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a:effectLst/>
                        </a:rPr>
                        <a:t>LL CACHE</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30 </a:t>
                      </a:r>
                      <a:r>
                        <a:rPr lang="en-US" sz="700" dirty="0">
                          <a:effectLst/>
                        </a:rPr>
                        <a:t>MB</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46522">
                <a:tc>
                  <a:txBody>
                    <a:bodyPr/>
                    <a:lstStyle/>
                    <a:p>
                      <a:pPr marL="0" marR="0">
                        <a:spcBef>
                          <a:spcPts val="0"/>
                        </a:spcBef>
                        <a:spcAft>
                          <a:spcPts val="0"/>
                        </a:spcAft>
                      </a:pPr>
                      <a:r>
                        <a:rPr lang="en-US" sz="700" dirty="0">
                          <a:effectLst/>
                        </a:rPr>
                        <a:t>QPI/DMI</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a:effectLst/>
                        </a:rPr>
                        <a:t>9.6GT/s</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50399">
                <a:tc>
                  <a:txBody>
                    <a:bodyPr/>
                    <a:lstStyle/>
                    <a:p>
                      <a:pPr marL="0" marR="0">
                        <a:spcBef>
                          <a:spcPts val="0"/>
                        </a:spcBef>
                        <a:spcAft>
                          <a:spcPts val="0"/>
                        </a:spcAft>
                      </a:pPr>
                      <a:r>
                        <a:rPr lang="en-US" sz="700" dirty="0">
                          <a:effectLst/>
                        </a:rPr>
                        <a:t>PCIe</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Gen3x8</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289365">
                <a:tc>
                  <a:txBody>
                    <a:bodyPr/>
                    <a:lstStyle/>
                    <a:p>
                      <a:pPr marL="0" marR="0">
                        <a:spcBef>
                          <a:spcPts val="0"/>
                        </a:spcBef>
                        <a:spcAft>
                          <a:spcPts val="0"/>
                        </a:spcAft>
                      </a:pPr>
                      <a:r>
                        <a:rPr lang="en-US" sz="700" dirty="0">
                          <a:effectLst/>
                        </a:rPr>
                        <a:t>MEMORY</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DDR4 2400</a:t>
                      </a:r>
                      <a:r>
                        <a:rPr lang="en-US" sz="700" baseline="0" dirty="0" smtClean="0">
                          <a:effectLst/>
                        </a:rPr>
                        <a:t> </a:t>
                      </a:r>
                      <a:r>
                        <a:rPr lang="en-US" sz="700" dirty="0" smtClean="0">
                          <a:effectLst/>
                        </a:rPr>
                        <a:t>MHz, 1Rx4 8GB (total 64GB), 4 Channel per Socket</a:t>
                      </a:r>
                    </a:p>
                  </a:txBody>
                  <a:tcPr marL="60754" marR="60754" marT="0" marB="0" anchor="ctr"/>
                </a:tc>
                <a:tc hMerge="1">
                  <a:txBody>
                    <a:bodyPr/>
                    <a:lstStyle/>
                    <a:p>
                      <a:endParaRPr lang="en-US"/>
                    </a:p>
                  </a:txBody>
                  <a:tcPr/>
                </a:tc>
                <a:tc hMerge="1">
                  <a:txBody>
                    <a:bodyPr/>
                    <a:lstStyle/>
                    <a:p>
                      <a:endParaRPr lang="en-US"/>
                    </a:p>
                  </a:txBody>
                  <a:tcPr/>
                </a:tc>
              </a:tr>
              <a:tr h="235568">
                <a:tc>
                  <a:txBody>
                    <a:bodyPr/>
                    <a:lstStyle/>
                    <a:p>
                      <a:pPr marL="0" marR="0">
                        <a:spcBef>
                          <a:spcPts val="0"/>
                        </a:spcBef>
                        <a:spcAft>
                          <a:spcPts val="0"/>
                        </a:spcAft>
                      </a:pPr>
                      <a:r>
                        <a:rPr lang="en-US" sz="700" dirty="0">
                          <a:effectLst/>
                        </a:rPr>
                        <a:t>NIC</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kern="1200" dirty="0" smtClean="0">
                          <a:solidFill>
                            <a:schemeClr val="dk1"/>
                          </a:solidFill>
                          <a:effectLst/>
                          <a:latin typeface="+mn-lt"/>
                          <a:ea typeface="+mn-ea"/>
                          <a:cs typeface="+mn-cs"/>
                        </a:rPr>
                        <a:t>10 x Intel® Ethernet CNA XL710-QDA2PCI-Express Gen3 x8 Dual Port 40 </a:t>
                      </a:r>
                      <a:r>
                        <a:rPr lang="en-US" sz="700" kern="1200" dirty="0" err="1" smtClean="0">
                          <a:solidFill>
                            <a:schemeClr val="dk1"/>
                          </a:solidFill>
                          <a:effectLst/>
                          <a:latin typeface="+mn-lt"/>
                          <a:ea typeface="+mn-ea"/>
                          <a:cs typeface="+mn-cs"/>
                        </a:rPr>
                        <a:t>GbE</a:t>
                      </a:r>
                      <a:r>
                        <a:rPr lang="en-US" sz="700" kern="1200" dirty="0" smtClean="0">
                          <a:solidFill>
                            <a:schemeClr val="dk1"/>
                          </a:solidFill>
                          <a:effectLst/>
                          <a:latin typeface="+mn-lt"/>
                          <a:ea typeface="+mn-ea"/>
                          <a:cs typeface="+mn-cs"/>
                        </a:rPr>
                        <a:t> Ethernet NIC (1x40G/card) </a:t>
                      </a: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a:effectLst/>
                        </a:rPr>
                        <a:t>NIC Mbps</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40,000</a:t>
                      </a:r>
                      <a:endParaRPr lang="en-US" sz="1000" dirty="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a:effectLst/>
                        </a:rPr>
                        <a:t>BIOS</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BIOS version: 1.0c (02/12/2015)</a:t>
                      </a: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a:effectLst/>
                        </a:rPr>
                        <a:t> </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a:txBody>
                    <a:bodyPr/>
                    <a:lstStyle/>
                    <a:p>
                      <a:pPr marL="0" marR="0">
                        <a:spcBef>
                          <a:spcPts val="0"/>
                        </a:spcBef>
                        <a:spcAft>
                          <a:spcPts val="0"/>
                        </a:spcAft>
                      </a:pPr>
                      <a:r>
                        <a:rPr lang="en-US" sz="700" dirty="0">
                          <a:effectLst/>
                        </a:rPr>
                        <a:t> </a:t>
                      </a:r>
                      <a:endParaRPr lang="en-US" sz="1000" dirty="0">
                        <a:effectLst/>
                        <a:latin typeface="Calibri"/>
                        <a:ea typeface="Times New Roman"/>
                        <a:cs typeface="Times New Roman"/>
                      </a:endParaRPr>
                    </a:p>
                  </a:txBody>
                  <a:tcPr marL="60754" marR="60754" marT="0" marB="0" anchor="ctr"/>
                </a:tc>
                <a:tc>
                  <a:txBody>
                    <a:bodyPr/>
                    <a:lstStyle/>
                    <a:p>
                      <a:pPr marL="0" marR="0">
                        <a:spcBef>
                          <a:spcPts val="0"/>
                        </a:spcBef>
                        <a:spcAft>
                          <a:spcPts val="0"/>
                        </a:spcAft>
                      </a:pPr>
                      <a:r>
                        <a:rPr lang="en-US" sz="700" dirty="0">
                          <a:effectLst/>
                        </a:rPr>
                        <a:t> </a:t>
                      </a:r>
                      <a:endParaRPr lang="en-US" sz="1000" dirty="0">
                        <a:effectLst/>
                        <a:latin typeface="Calibri"/>
                        <a:ea typeface="Times New Roman"/>
                        <a:cs typeface="Times New Roman"/>
                      </a:endParaRPr>
                    </a:p>
                  </a:txBody>
                  <a:tcPr marL="60754" marR="60754" marT="0" marB="0" anchor="ctr"/>
                </a:tc>
                <a:tc>
                  <a:txBody>
                    <a:bodyPr/>
                    <a:lstStyle/>
                    <a:p>
                      <a:pPr marL="0" marR="0">
                        <a:spcBef>
                          <a:spcPts val="0"/>
                        </a:spcBef>
                        <a:spcAft>
                          <a:spcPts val="0"/>
                        </a:spcAft>
                      </a:pPr>
                      <a:r>
                        <a:rPr lang="en-US" sz="700">
                          <a:effectLst/>
                        </a:rPr>
                        <a:t> </a:t>
                      </a:r>
                      <a:endParaRPr lang="en-US" sz="1000">
                        <a:effectLst/>
                        <a:latin typeface="Calibri"/>
                        <a:ea typeface="Times New Roman"/>
                        <a:cs typeface="Times New Roman"/>
                      </a:endParaRPr>
                    </a:p>
                  </a:txBody>
                  <a:tcPr marL="60754" marR="60754" marT="0" marB="0" anchor="ctr"/>
                </a:tc>
              </a:tr>
              <a:tr h="162776">
                <a:tc>
                  <a:txBody>
                    <a:bodyPr/>
                    <a:lstStyle/>
                    <a:p>
                      <a:pPr marL="0" marR="0">
                        <a:spcBef>
                          <a:spcPts val="0"/>
                        </a:spcBef>
                        <a:spcAft>
                          <a:spcPts val="0"/>
                        </a:spcAft>
                      </a:pPr>
                      <a:r>
                        <a:rPr lang="en-US" sz="900" dirty="0">
                          <a:effectLst/>
                        </a:rPr>
                        <a:t>Software</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a:txBody>
                    <a:bodyPr/>
                    <a:lstStyle/>
                    <a:p>
                      <a:pPr marL="0" marR="0">
                        <a:spcBef>
                          <a:spcPts val="0"/>
                        </a:spcBef>
                        <a:spcAft>
                          <a:spcPts val="0"/>
                        </a:spcAft>
                      </a:pPr>
                      <a:r>
                        <a:rPr lang="en-US" sz="700" dirty="0">
                          <a:effectLst/>
                        </a:rPr>
                        <a:t> </a:t>
                      </a:r>
                      <a:endParaRPr lang="en-US" sz="1000" dirty="0">
                        <a:effectLst/>
                        <a:latin typeface="Calibri"/>
                        <a:ea typeface="Times New Roman"/>
                        <a:cs typeface="Times New Roman"/>
                      </a:endParaRPr>
                    </a:p>
                  </a:txBody>
                  <a:tcPr marL="60754" marR="60754" marT="0" marB="0" anchor="ctr"/>
                </a:tc>
                <a:tc>
                  <a:txBody>
                    <a:bodyPr/>
                    <a:lstStyle/>
                    <a:p>
                      <a:pPr marL="0" marR="0">
                        <a:spcBef>
                          <a:spcPts val="0"/>
                        </a:spcBef>
                        <a:spcAft>
                          <a:spcPts val="0"/>
                        </a:spcAft>
                      </a:pPr>
                      <a:r>
                        <a:rPr lang="en-US" sz="700">
                          <a:effectLst/>
                        </a:rPr>
                        <a:t> </a:t>
                      </a:r>
                      <a:endParaRPr lang="en-US" sz="1000">
                        <a:effectLst/>
                        <a:latin typeface="Calibri"/>
                        <a:ea typeface="Times New Roman"/>
                        <a:cs typeface="Times New Roman"/>
                      </a:endParaRPr>
                    </a:p>
                  </a:txBody>
                  <a:tcPr marL="60754" marR="60754" marT="0" marB="0" anchor="ctr"/>
                </a:tc>
                <a:tc>
                  <a:txBody>
                    <a:bodyPr/>
                    <a:lstStyle/>
                    <a:p>
                      <a:pPr marL="0" marR="0">
                        <a:spcBef>
                          <a:spcPts val="0"/>
                        </a:spcBef>
                        <a:spcAft>
                          <a:spcPts val="0"/>
                        </a:spcAft>
                      </a:pPr>
                      <a:r>
                        <a:rPr lang="en-US" sz="700">
                          <a:effectLst/>
                        </a:rPr>
                        <a:t> </a:t>
                      </a:r>
                      <a:endParaRPr lang="en-US" sz="1000">
                        <a:effectLst/>
                        <a:latin typeface="Calibri"/>
                        <a:ea typeface="Times New Roman"/>
                        <a:cs typeface="Times New Roman"/>
                      </a:endParaRPr>
                    </a:p>
                  </a:txBody>
                  <a:tcPr marL="60754" marR="60754" marT="0" marB="0" anchor="ctr"/>
                </a:tc>
              </a:tr>
              <a:tr h="144683">
                <a:tc>
                  <a:txBody>
                    <a:bodyPr/>
                    <a:lstStyle/>
                    <a:p>
                      <a:pPr marL="0" marR="0">
                        <a:spcBef>
                          <a:spcPts val="0"/>
                        </a:spcBef>
                        <a:spcAft>
                          <a:spcPts val="0"/>
                        </a:spcAft>
                      </a:pPr>
                      <a:r>
                        <a:rPr lang="en-US" sz="700" dirty="0">
                          <a:effectLst/>
                        </a:rPr>
                        <a:t>OS</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err="1" smtClean="0">
                          <a:effectLst/>
                        </a:rPr>
                        <a:t>Debian</a:t>
                      </a:r>
                      <a:r>
                        <a:rPr lang="en-US" sz="700" dirty="0" smtClean="0">
                          <a:effectLst/>
                        </a:rPr>
                        <a:t> 8.0</a:t>
                      </a:r>
                    </a:p>
                  </a:txBody>
                  <a:tcPr marL="60754" marR="60754" marT="0" marB="0" anchor="ctr"/>
                </a:tc>
                <a:tc hMerge="1">
                  <a:txBody>
                    <a:bodyPr/>
                    <a:lstStyle/>
                    <a:p>
                      <a:endParaRPr lang="en-US"/>
                    </a:p>
                  </a:txBody>
                  <a:tcPr/>
                </a:tc>
                <a:tc hMerge="1">
                  <a:txBody>
                    <a:bodyPr/>
                    <a:lstStyle/>
                    <a:p>
                      <a:endParaRPr lang="en-US"/>
                    </a:p>
                  </a:txBody>
                  <a:tcPr/>
                </a:tc>
              </a:tr>
              <a:tr h="144683">
                <a:tc>
                  <a:txBody>
                    <a:bodyPr/>
                    <a:lstStyle/>
                    <a:p>
                      <a:pPr marL="0" marR="0">
                        <a:spcBef>
                          <a:spcPts val="0"/>
                        </a:spcBef>
                        <a:spcAft>
                          <a:spcPts val="0"/>
                        </a:spcAft>
                      </a:pPr>
                      <a:r>
                        <a:rPr lang="en-US" sz="700" dirty="0">
                          <a:effectLst/>
                        </a:rPr>
                        <a:t>Kernel version</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a:spcBef>
                          <a:spcPts val="0"/>
                        </a:spcBef>
                        <a:spcAft>
                          <a:spcPts val="0"/>
                        </a:spcAft>
                      </a:pPr>
                      <a:r>
                        <a:rPr lang="en-US" sz="700" dirty="0" smtClean="0">
                          <a:effectLst/>
                        </a:rPr>
                        <a:t>3.18.2</a:t>
                      </a:r>
                    </a:p>
                  </a:txBody>
                  <a:tcPr marL="60754" marR="60754" marT="0" marB="0" anchor="ctr"/>
                </a:tc>
                <a:tc hMerge="1">
                  <a:txBody>
                    <a:bodyPr/>
                    <a:lstStyle/>
                    <a:p>
                      <a:endParaRPr lang="en-US"/>
                    </a:p>
                  </a:txBody>
                  <a:tcPr/>
                </a:tc>
                <a:tc hMerge="1">
                  <a:txBody>
                    <a:bodyPr/>
                    <a:lstStyle/>
                    <a:p>
                      <a:endParaRPr lang="en-US"/>
                    </a:p>
                  </a:txBody>
                  <a:tcPr/>
                </a:tc>
              </a:tr>
              <a:tr h="144689">
                <a:tc>
                  <a:txBody>
                    <a:bodyPr/>
                    <a:lstStyle/>
                    <a:p>
                      <a:pPr marL="0" marR="0">
                        <a:spcBef>
                          <a:spcPts val="0"/>
                        </a:spcBef>
                        <a:spcAft>
                          <a:spcPts val="0"/>
                        </a:spcAft>
                      </a:pPr>
                      <a:r>
                        <a:rPr lang="en-US" sz="700" dirty="0" smtClean="0">
                          <a:effectLst/>
                        </a:rPr>
                        <a:t>Other</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800" dirty="0" smtClean="0">
                          <a:effectLst/>
                        </a:rPr>
                        <a:t>DPDK2.2.0</a:t>
                      </a:r>
                      <a:endParaRPr lang="en-US" sz="1100" dirty="0" smtClean="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r h="171450">
                <a:tc>
                  <a:txBody>
                    <a:bodyPr/>
                    <a:lstStyle/>
                    <a:p>
                      <a:pPr marL="0" marR="0">
                        <a:spcBef>
                          <a:spcPts val="0"/>
                        </a:spcBef>
                        <a:spcAft>
                          <a:spcPts val="0"/>
                        </a:spcAft>
                      </a:pPr>
                      <a:r>
                        <a:rPr lang="en-US" sz="700" dirty="0" smtClean="0">
                          <a:effectLst/>
                        </a:rPr>
                        <a:t> </a:t>
                      </a:r>
                      <a:endParaRPr lang="en-US" sz="1000" dirty="0">
                        <a:effectLst/>
                        <a:latin typeface="Calibri"/>
                        <a:ea typeface="Times New Roman"/>
                        <a:cs typeface="Times New Roman"/>
                      </a:endParaRPr>
                    </a:p>
                  </a:txBody>
                  <a:tcPr marL="60754" marR="60754" marT="0" marB="0" anchor="ctr">
                    <a:solidFill>
                      <a:schemeClr val="tx2">
                        <a:lumMod val="75000"/>
                      </a:schemeClr>
                    </a:solidFill>
                  </a:tcPr>
                </a:tc>
                <a:tc gridSpan="3">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dirty="0" smtClean="0">
                        <a:effectLst/>
                        <a:latin typeface="Calibri"/>
                        <a:ea typeface="Times New Roman"/>
                        <a:cs typeface="Times New Roman"/>
                      </a:endParaRPr>
                    </a:p>
                  </a:txBody>
                  <a:tcPr marL="60754" marR="60754" marT="0" marB="0" anchor="ctr"/>
                </a:tc>
                <a:tc hMerge="1">
                  <a:txBody>
                    <a:bodyPr/>
                    <a:lstStyle/>
                    <a:p>
                      <a:endParaRPr lang="en-US"/>
                    </a:p>
                  </a:txBody>
                  <a:tcPr/>
                </a:tc>
                <a:tc hMerge="1">
                  <a:txBody>
                    <a:bodyPr/>
                    <a:lstStyle/>
                    <a:p>
                      <a:endParaRPr lang="en-US"/>
                    </a:p>
                  </a:txBody>
                  <a:tcPr/>
                </a:tc>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081359152"/>
              </p:ext>
            </p:extLst>
          </p:nvPr>
        </p:nvGraphicFramePr>
        <p:xfrm>
          <a:off x="113389" y="1224187"/>
          <a:ext cx="5472951" cy="3031162"/>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3549345" y="2554558"/>
            <a:ext cx="304572" cy="276999"/>
          </a:xfrm>
          <a:prstGeom prst="rect">
            <a:avLst/>
          </a:prstGeom>
          <a:noFill/>
        </p:spPr>
        <p:txBody>
          <a:bodyPr wrap="none" lIns="0" tIns="0" rIns="0" bIns="0" rtlCol="0" anchor="ctr">
            <a:spAutoFit/>
          </a:bodyPr>
          <a:lstStyle/>
          <a:p>
            <a:pPr algn="ctr" eaLnBrk="1" hangingPunct="1"/>
            <a:r>
              <a:rPr lang="en-US" sz="900" b="1" dirty="0">
                <a:solidFill>
                  <a:schemeClr val="bg1"/>
                </a:solidFill>
                <a:ea typeface="Geneva" charset="0"/>
                <a:cs typeface="Geneva" charset="0"/>
              </a:rPr>
              <a:t>171.4</a:t>
            </a:r>
          </a:p>
          <a:p>
            <a:pPr algn="ctr" eaLnBrk="1" hangingPunct="1"/>
            <a:r>
              <a:rPr lang="en-US" sz="900" b="1" dirty="0" err="1">
                <a:solidFill>
                  <a:schemeClr val="bg1"/>
                </a:solidFill>
                <a:ea typeface="Geneva" charset="0"/>
                <a:cs typeface="Geneva" charset="0"/>
              </a:rPr>
              <a:t>Gbps</a:t>
            </a:r>
            <a:endParaRPr lang="en-US" sz="900" b="1" dirty="0">
              <a:solidFill>
                <a:schemeClr val="bg1"/>
              </a:solidFill>
              <a:ea typeface="Geneva" charset="0"/>
              <a:cs typeface="Geneva" charset="0"/>
            </a:endParaRPr>
          </a:p>
        </p:txBody>
      </p:sp>
      <p:sp>
        <p:nvSpPr>
          <p:cNvPr id="13" name="TextBox 12"/>
          <p:cNvSpPr txBox="1"/>
          <p:nvPr/>
        </p:nvSpPr>
        <p:spPr>
          <a:xfrm>
            <a:off x="4300719" y="2257063"/>
            <a:ext cx="304572" cy="276999"/>
          </a:xfrm>
          <a:prstGeom prst="rect">
            <a:avLst/>
          </a:prstGeom>
          <a:noFill/>
        </p:spPr>
        <p:txBody>
          <a:bodyPr wrap="none" lIns="0" tIns="0" rIns="0" bIns="0" rtlCol="0" anchor="ctr">
            <a:spAutoFit/>
          </a:bodyPr>
          <a:lstStyle/>
          <a:p>
            <a:pPr algn="ctr" eaLnBrk="1" hangingPunct="1"/>
            <a:r>
              <a:rPr lang="en-US" sz="900" b="1" dirty="0">
                <a:solidFill>
                  <a:schemeClr val="bg1"/>
                </a:solidFill>
                <a:ea typeface="Geneva" charset="0"/>
                <a:cs typeface="Geneva" charset="0"/>
              </a:rPr>
              <a:t>187.2</a:t>
            </a:r>
          </a:p>
          <a:p>
            <a:pPr algn="ctr" eaLnBrk="1" hangingPunct="1"/>
            <a:r>
              <a:rPr lang="en-US" sz="900" b="1" dirty="0" err="1">
                <a:solidFill>
                  <a:schemeClr val="bg1"/>
                </a:solidFill>
                <a:ea typeface="Geneva" charset="0"/>
                <a:cs typeface="Geneva" charset="0"/>
              </a:rPr>
              <a:t>Gbps</a:t>
            </a:r>
            <a:endParaRPr lang="en-US" sz="900" b="1" dirty="0">
              <a:solidFill>
                <a:schemeClr val="bg1"/>
              </a:solidFill>
              <a:ea typeface="Geneva" charset="0"/>
              <a:cs typeface="Geneva" charset="0"/>
            </a:endParaRPr>
          </a:p>
        </p:txBody>
      </p:sp>
      <p:sp>
        <p:nvSpPr>
          <p:cNvPr id="18" name="TextBox 17"/>
          <p:cNvSpPr txBox="1"/>
          <p:nvPr/>
        </p:nvSpPr>
        <p:spPr>
          <a:xfrm>
            <a:off x="5067880" y="1997689"/>
            <a:ext cx="280526" cy="276999"/>
          </a:xfrm>
          <a:prstGeom prst="rect">
            <a:avLst/>
          </a:prstGeom>
          <a:noFill/>
        </p:spPr>
        <p:txBody>
          <a:bodyPr wrap="none" lIns="0" tIns="0" rIns="0" bIns="0" rtlCol="0" anchor="ctr">
            <a:spAutoFit/>
          </a:bodyPr>
          <a:lstStyle/>
          <a:p>
            <a:pPr algn="ctr" eaLnBrk="1" hangingPunct="1"/>
            <a:r>
              <a:rPr lang="en-US" sz="900" b="1" dirty="0">
                <a:solidFill>
                  <a:schemeClr val="bg1"/>
                </a:solidFill>
                <a:ea typeface="Geneva" charset="0"/>
                <a:cs typeface="Geneva" charset="0"/>
              </a:rPr>
              <a:t>233</a:t>
            </a:r>
          </a:p>
          <a:p>
            <a:pPr algn="ctr" eaLnBrk="1" hangingPunct="1"/>
            <a:r>
              <a:rPr lang="en-US" sz="900" b="1" dirty="0" err="1">
                <a:solidFill>
                  <a:schemeClr val="bg1"/>
                </a:solidFill>
                <a:ea typeface="Geneva" charset="0"/>
                <a:cs typeface="Geneva" charset="0"/>
              </a:rPr>
              <a:t>Gbps</a:t>
            </a:r>
            <a:endParaRPr lang="en-US" sz="900" b="1" dirty="0">
              <a:solidFill>
                <a:schemeClr val="bg1"/>
              </a:solidFill>
              <a:ea typeface="Geneva" charset="0"/>
              <a:cs typeface="Geneva" charset="0"/>
            </a:endParaRPr>
          </a:p>
        </p:txBody>
      </p:sp>
      <p:sp>
        <p:nvSpPr>
          <p:cNvPr id="3" name="TextBox 2"/>
          <p:cNvSpPr txBox="1"/>
          <p:nvPr/>
        </p:nvSpPr>
        <p:spPr>
          <a:xfrm>
            <a:off x="1029940" y="3606523"/>
            <a:ext cx="770087" cy="503007"/>
          </a:xfrm>
          <a:prstGeom prst="rect">
            <a:avLst/>
          </a:prstGeom>
          <a:solidFill>
            <a:schemeClr val="bg1"/>
          </a:solidFill>
        </p:spPr>
        <p:txBody>
          <a:bodyPr vert="horz" wrap="square" lIns="0" tIns="0" rIns="0" bIns="0" rtlCol="0">
            <a:noAutofit/>
          </a:bodyPr>
          <a:lstStyle/>
          <a:p>
            <a:pPr algn="ctr"/>
            <a:r>
              <a:rPr lang="en-US" sz="1200" dirty="0" smtClean="0">
                <a:solidFill>
                  <a:schemeClr val="bg2">
                    <a:lumMod val="50000"/>
                  </a:schemeClr>
                </a:solidFill>
              </a:rPr>
              <a:t>2010</a:t>
            </a:r>
          </a:p>
          <a:p>
            <a:pPr algn="ctr"/>
            <a:r>
              <a:rPr lang="en-US" sz="1200" dirty="0" smtClean="0">
                <a:solidFill>
                  <a:schemeClr val="bg2">
                    <a:lumMod val="50000"/>
                  </a:schemeClr>
                </a:solidFill>
              </a:rPr>
              <a:t>(2S WMR)</a:t>
            </a:r>
          </a:p>
        </p:txBody>
      </p:sp>
      <p:sp>
        <p:nvSpPr>
          <p:cNvPr id="19" name="TextBox 18"/>
          <p:cNvSpPr txBox="1"/>
          <p:nvPr/>
        </p:nvSpPr>
        <p:spPr>
          <a:xfrm>
            <a:off x="1816294" y="3606523"/>
            <a:ext cx="770087" cy="503007"/>
          </a:xfrm>
          <a:prstGeom prst="rect">
            <a:avLst/>
          </a:prstGeom>
          <a:solidFill>
            <a:schemeClr val="bg1"/>
          </a:solidFill>
        </p:spPr>
        <p:txBody>
          <a:bodyPr vert="horz" wrap="square" lIns="0" tIns="0" rIns="0" bIns="0" rtlCol="0">
            <a:noAutofit/>
          </a:bodyPr>
          <a:lstStyle/>
          <a:p>
            <a:pPr algn="ctr"/>
            <a:r>
              <a:rPr lang="en-US" sz="1200" dirty="0" smtClean="0">
                <a:solidFill>
                  <a:schemeClr val="bg2">
                    <a:lumMod val="50000"/>
                  </a:schemeClr>
                </a:solidFill>
              </a:rPr>
              <a:t>2011</a:t>
            </a:r>
          </a:p>
          <a:p>
            <a:pPr algn="ctr"/>
            <a:r>
              <a:rPr lang="en-US" sz="1200" dirty="0" smtClean="0">
                <a:solidFill>
                  <a:schemeClr val="bg2">
                    <a:lumMod val="50000"/>
                  </a:schemeClr>
                </a:solidFill>
              </a:rPr>
              <a:t>(1S SNB)</a:t>
            </a:r>
          </a:p>
        </p:txBody>
      </p:sp>
      <p:sp>
        <p:nvSpPr>
          <p:cNvPr id="20" name="TextBox 19"/>
          <p:cNvSpPr txBox="1"/>
          <p:nvPr/>
        </p:nvSpPr>
        <p:spPr>
          <a:xfrm>
            <a:off x="3316587" y="3606523"/>
            <a:ext cx="770087" cy="503007"/>
          </a:xfrm>
          <a:prstGeom prst="rect">
            <a:avLst/>
          </a:prstGeom>
          <a:solidFill>
            <a:schemeClr val="bg1"/>
          </a:solidFill>
        </p:spPr>
        <p:txBody>
          <a:bodyPr vert="horz" wrap="square" lIns="0" tIns="0" rIns="0" bIns="0" rtlCol="0">
            <a:noAutofit/>
          </a:bodyPr>
          <a:lstStyle/>
          <a:p>
            <a:pPr algn="ctr"/>
            <a:r>
              <a:rPr lang="en-US" sz="1200" dirty="0" smtClean="0">
                <a:solidFill>
                  <a:schemeClr val="bg2">
                    <a:lumMod val="50000"/>
                  </a:schemeClr>
                </a:solidFill>
              </a:rPr>
              <a:t>2013</a:t>
            </a:r>
          </a:p>
          <a:p>
            <a:pPr algn="ctr"/>
            <a:r>
              <a:rPr lang="en-US" sz="1200" dirty="0" smtClean="0">
                <a:solidFill>
                  <a:schemeClr val="bg2">
                    <a:lumMod val="50000"/>
                  </a:schemeClr>
                </a:solidFill>
              </a:rPr>
              <a:t>(2S IVB)</a:t>
            </a:r>
          </a:p>
        </p:txBody>
      </p:sp>
      <p:sp>
        <p:nvSpPr>
          <p:cNvPr id="21" name="TextBox 20"/>
          <p:cNvSpPr txBox="1"/>
          <p:nvPr/>
        </p:nvSpPr>
        <p:spPr>
          <a:xfrm>
            <a:off x="2561727" y="3606523"/>
            <a:ext cx="770087" cy="503007"/>
          </a:xfrm>
          <a:prstGeom prst="rect">
            <a:avLst/>
          </a:prstGeom>
          <a:solidFill>
            <a:schemeClr val="bg1"/>
          </a:solidFill>
        </p:spPr>
        <p:txBody>
          <a:bodyPr vert="horz" wrap="square" lIns="0" tIns="0" rIns="0" bIns="0" rtlCol="0">
            <a:noAutofit/>
          </a:bodyPr>
          <a:lstStyle/>
          <a:p>
            <a:pPr algn="ctr"/>
            <a:r>
              <a:rPr lang="en-US" sz="1200" dirty="0" smtClean="0">
                <a:solidFill>
                  <a:schemeClr val="bg2">
                    <a:lumMod val="50000"/>
                  </a:schemeClr>
                </a:solidFill>
              </a:rPr>
              <a:t>2012</a:t>
            </a:r>
          </a:p>
          <a:p>
            <a:pPr algn="ctr"/>
            <a:r>
              <a:rPr lang="en-US" sz="1200" dirty="0" smtClean="0">
                <a:solidFill>
                  <a:schemeClr val="bg2">
                    <a:lumMod val="50000"/>
                  </a:schemeClr>
                </a:solidFill>
              </a:rPr>
              <a:t>(2S SNB)</a:t>
            </a:r>
          </a:p>
        </p:txBody>
      </p:sp>
      <p:sp>
        <p:nvSpPr>
          <p:cNvPr id="22" name="TextBox 21"/>
          <p:cNvSpPr txBox="1"/>
          <p:nvPr/>
        </p:nvSpPr>
        <p:spPr>
          <a:xfrm>
            <a:off x="4823099" y="3606523"/>
            <a:ext cx="770087" cy="503007"/>
          </a:xfrm>
          <a:prstGeom prst="rect">
            <a:avLst/>
          </a:prstGeom>
          <a:solidFill>
            <a:schemeClr val="bg1"/>
          </a:solidFill>
        </p:spPr>
        <p:txBody>
          <a:bodyPr vert="horz" wrap="square" lIns="0" tIns="0" rIns="0" bIns="0" rtlCol="0">
            <a:noAutofit/>
          </a:bodyPr>
          <a:lstStyle/>
          <a:p>
            <a:pPr algn="ctr"/>
            <a:r>
              <a:rPr lang="en-US" sz="1200" dirty="0" smtClean="0">
                <a:solidFill>
                  <a:schemeClr val="bg2">
                    <a:lumMod val="50000"/>
                  </a:schemeClr>
                </a:solidFill>
              </a:rPr>
              <a:t>2015</a:t>
            </a:r>
          </a:p>
          <a:p>
            <a:pPr algn="ctr"/>
            <a:r>
              <a:rPr lang="en-US" sz="1200" dirty="0" smtClean="0">
                <a:solidFill>
                  <a:schemeClr val="bg2">
                    <a:lumMod val="50000"/>
                  </a:schemeClr>
                </a:solidFill>
              </a:rPr>
              <a:t>(2S BDW)</a:t>
            </a:r>
          </a:p>
        </p:txBody>
      </p:sp>
      <p:sp>
        <p:nvSpPr>
          <p:cNvPr id="23" name="TextBox 22"/>
          <p:cNvSpPr txBox="1"/>
          <p:nvPr/>
        </p:nvSpPr>
        <p:spPr>
          <a:xfrm>
            <a:off x="4090830" y="3606523"/>
            <a:ext cx="770087" cy="503007"/>
          </a:xfrm>
          <a:prstGeom prst="rect">
            <a:avLst/>
          </a:prstGeom>
          <a:solidFill>
            <a:schemeClr val="bg1"/>
          </a:solidFill>
        </p:spPr>
        <p:txBody>
          <a:bodyPr vert="horz" wrap="square" lIns="0" tIns="0" rIns="0" bIns="0" rtlCol="0">
            <a:noAutofit/>
          </a:bodyPr>
          <a:lstStyle/>
          <a:p>
            <a:pPr algn="ctr"/>
            <a:r>
              <a:rPr lang="en-US" sz="1200" dirty="0" smtClean="0">
                <a:solidFill>
                  <a:schemeClr val="bg2">
                    <a:lumMod val="50000"/>
                  </a:schemeClr>
                </a:solidFill>
              </a:rPr>
              <a:t>2014</a:t>
            </a:r>
          </a:p>
          <a:p>
            <a:pPr algn="ctr"/>
            <a:r>
              <a:rPr lang="en-US" sz="1200" dirty="0" smtClean="0">
                <a:solidFill>
                  <a:schemeClr val="bg2">
                    <a:lumMod val="50000"/>
                  </a:schemeClr>
                </a:solidFill>
              </a:rPr>
              <a:t>(2S HSW)</a:t>
            </a:r>
          </a:p>
        </p:txBody>
      </p:sp>
    </p:spTree>
    <p:extLst>
      <p:ext uri="{BB962C8B-B14F-4D97-AF65-F5344CB8AC3E}">
        <p14:creationId xmlns:p14="http://schemas.microsoft.com/office/powerpoint/2010/main" val="18355203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6" name="Slide Number Placeholder 5"/>
          <p:cNvSpPr>
            <a:spLocks noGrp="1"/>
          </p:cNvSpPr>
          <p:nvPr>
            <p:ph type="sldNum" sz="quarter" idx="12"/>
          </p:nvPr>
        </p:nvSpPr>
        <p:spPr/>
        <p:txBody>
          <a:bodyPr/>
          <a:lstStyle/>
          <a:p>
            <a:fld id="{EE2556C5-CE8C-6547-B838-EA80C61A4AF7}" type="slidenum">
              <a:rPr lang="en-US" smtClean="0"/>
              <a:pPr/>
              <a:t>7</a:t>
            </a:fld>
            <a:endParaRPr lang="en-US" dirty="0"/>
          </a:p>
        </p:txBody>
      </p:sp>
      <p:sp>
        <p:nvSpPr>
          <p:cNvPr id="4" name="Title 3"/>
          <p:cNvSpPr>
            <a:spLocks noGrp="1"/>
          </p:cNvSpPr>
          <p:nvPr>
            <p:ph type="title"/>
          </p:nvPr>
        </p:nvSpPr>
        <p:spPr/>
        <p:txBody>
          <a:bodyPr/>
          <a:lstStyle/>
          <a:p>
            <a:r>
              <a:rPr lang="en-US" dirty="0" smtClean="0">
                <a:latin typeface="Intel Clear"/>
                <a:cs typeface="Intel Clear"/>
              </a:rPr>
              <a:t>Open Source Stats</a:t>
            </a:r>
            <a:endParaRPr lang="en-US" dirty="0">
              <a:latin typeface="Intel Clear"/>
              <a:cs typeface="Intel Clear"/>
            </a:endParaRPr>
          </a:p>
        </p:txBody>
      </p:sp>
      <p:sp>
        <p:nvSpPr>
          <p:cNvPr id="7" name="Rounded Rectangle 6"/>
          <p:cNvSpPr/>
          <p:nvPr/>
        </p:nvSpPr>
        <p:spPr>
          <a:xfrm>
            <a:off x="72969" y="3849404"/>
            <a:ext cx="8970244" cy="797807"/>
          </a:xfrm>
          <a:prstGeom prst="roundRect">
            <a:avLst>
              <a:gd name="adj" fmla="val 10238"/>
            </a:avLst>
          </a:prstGeom>
          <a:solidFill>
            <a:schemeClr val="tx2"/>
          </a:solidFill>
          <a:ln>
            <a:headEnd type="none" w="sm" len="sm"/>
            <a:tailEnd type="none" w="sm" len="sm"/>
          </a:ln>
        </p:spPr>
        <p:style>
          <a:lnRef idx="0">
            <a:schemeClr val="accent1"/>
          </a:lnRef>
          <a:fillRef idx="3">
            <a:schemeClr val="accent1"/>
          </a:fillRef>
          <a:effectRef idx="3">
            <a:schemeClr val="accent1"/>
          </a:effectRef>
          <a:fontRef idx="minor">
            <a:schemeClr val="lt1"/>
          </a:fontRef>
        </p:style>
        <p:txBody>
          <a:bodyPr wrap="square" lIns="182880" tIns="0" rIns="182880" bIns="0" rtlCol="0" anchor="ctr"/>
          <a:lstStyle/>
          <a:p>
            <a:pPr eaLnBrk="0" hangingPunct="0"/>
            <a:r>
              <a:rPr lang="en-US" b="1" dirty="0">
                <a:solidFill>
                  <a:schemeClr val="bg1"/>
                </a:solidFill>
              </a:rPr>
              <a:t>A fully open source software project with a strong development community:</a:t>
            </a:r>
          </a:p>
          <a:p>
            <a:pPr marL="285750" indent="-285750" eaLnBrk="0" hangingPunct="0">
              <a:buFont typeface="Arial" panose="020B0604020202020204" pitchFamily="34" charset="0"/>
              <a:buChar char="•"/>
            </a:pPr>
            <a:r>
              <a:rPr lang="en-US" sz="1400" b="1" dirty="0">
                <a:solidFill>
                  <a:schemeClr val="bg1"/>
                </a:solidFill>
              </a:rPr>
              <a:t>BSD licensed</a:t>
            </a:r>
          </a:p>
          <a:p>
            <a:pPr marL="285750" indent="-285750" eaLnBrk="0" hangingPunct="0">
              <a:buFont typeface="Arial" panose="020B0604020202020204" pitchFamily="34" charset="0"/>
              <a:buChar char="•"/>
            </a:pPr>
            <a:r>
              <a:rPr lang="en-US" sz="1400" b="1" dirty="0">
                <a:solidFill>
                  <a:schemeClr val="bg1"/>
                </a:solidFill>
              </a:rPr>
              <a:t>Website: </a:t>
            </a:r>
            <a:r>
              <a:rPr lang="en-US" sz="1400" b="1" dirty="0">
                <a:solidFill>
                  <a:schemeClr val="bg1"/>
                </a:solidFill>
                <a:hlinkClick r:id="rId4"/>
              </a:rPr>
              <a:t>http://dpdk.org</a:t>
            </a:r>
            <a:r>
              <a:rPr lang="en-US" sz="1400" b="1" dirty="0">
                <a:solidFill>
                  <a:schemeClr val="bg1"/>
                </a:solidFill>
              </a:rPr>
              <a:t>; </a:t>
            </a:r>
            <a:r>
              <a:rPr lang="en-US" sz="1400" b="1" dirty="0" err="1">
                <a:solidFill>
                  <a:schemeClr val="bg1"/>
                </a:solidFill>
              </a:rPr>
              <a:t>Git</a:t>
            </a:r>
            <a:r>
              <a:rPr lang="en-US" sz="1400" b="1" dirty="0">
                <a:solidFill>
                  <a:schemeClr val="bg1"/>
                </a:solidFill>
              </a:rPr>
              <a:t>: </a:t>
            </a:r>
            <a:r>
              <a:rPr lang="en-US" sz="1400" b="1" dirty="0">
                <a:solidFill>
                  <a:schemeClr val="bg1"/>
                </a:solidFill>
                <a:hlinkClick r:id="rId5"/>
              </a:rPr>
              <a:t>http://dpdk.org/browse/dpdk/</a:t>
            </a:r>
            <a:endParaRPr lang="en-US" sz="1400" b="1" dirty="0">
              <a:solidFill>
                <a:schemeClr val="bg1"/>
              </a:solidFill>
            </a:endParaRPr>
          </a:p>
        </p:txBody>
      </p:sp>
      <p:sp>
        <p:nvSpPr>
          <p:cNvPr id="8" name="Rounded Rectangle 7"/>
          <p:cNvSpPr/>
          <p:nvPr/>
        </p:nvSpPr>
        <p:spPr>
          <a:xfrm>
            <a:off x="4561146" y="802499"/>
            <a:ext cx="4482067" cy="2976012"/>
          </a:xfrm>
          <a:prstGeom prst="roundRect">
            <a:avLst>
              <a:gd name="adj" fmla="val 4118"/>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solidFill>
                  <a:srgbClr val="003C71"/>
                </a:solidFill>
              </a:rPr>
              <a:t>Major Contributors</a:t>
            </a: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1401" y="1482322"/>
            <a:ext cx="909703" cy="333143"/>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32153" y="1153994"/>
            <a:ext cx="958281" cy="538553"/>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3529" y="1070871"/>
            <a:ext cx="814087" cy="325635"/>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27555" y="2582392"/>
            <a:ext cx="854781" cy="460266"/>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518703" y="3275633"/>
            <a:ext cx="1359549" cy="450982"/>
          </a:xfrm>
          <a:prstGeom prst="rect">
            <a:avLst/>
          </a:prstGeom>
        </p:spPr>
      </p:pic>
      <p:pic>
        <p:nvPicPr>
          <p:cNvPr id="16" name="Picture 15"/>
          <p:cNvPicPr>
            <a:picLocks noChangeAspect="1"/>
          </p:cNvPicPr>
          <p:nvPr/>
        </p:nvPicPr>
        <p:blipFill rotWithShape="1">
          <a:blip r:embed="rId11">
            <a:extLst>
              <a:ext uri="{28A0092B-C50C-407E-A947-70E740481C1C}">
                <a14:useLocalDpi xmlns:a14="http://schemas.microsoft.com/office/drawing/2010/main" val="0"/>
              </a:ext>
            </a:extLst>
          </a:blip>
          <a:srcRect t="28291" b="22064"/>
          <a:stretch/>
        </p:blipFill>
        <p:spPr>
          <a:xfrm>
            <a:off x="6723514" y="3296143"/>
            <a:ext cx="774619" cy="384561"/>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86927" y="2399473"/>
            <a:ext cx="784476" cy="519323"/>
          </a:xfrm>
          <a:prstGeom prst="rect">
            <a:avLst/>
          </a:prstGeom>
        </p:spPr>
      </p:pic>
      <p:pic>
        <p:nvPicPr>
          <p:cNvPr id="19" name="Picture 1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5827" y="1846802"/>
            <a:ext cx="960347" cy="480174"/>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60293" y="1952422"/>
            <a:ext cx="1260811" cy="413966"/>
          </a:xfrm>
          <a:prstGeom prst="rect">
            <a:avLst/>
          </a:prstGeom>
        </p:spPr>
      </p:pic>
      <p:pic>
        <p:nvPicPr>
          <p:cNvPr id="21" name="Picture 2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72350" y="923091"/>
            <a:ext cx="830745" cy="640992"/>
          </a:xfrm>
          <a:prstGeom prst="rect">
            <a:avLst/>
          </a:prstGeom>
        </p:spPr>
      </p:pic>
      <p:pic>
        <p:nvPicPr>
          <p:cNvPr id="22" name="Picture 2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651743" y="2186568"/>
            <a:ext cx="1330489" cy="399146"/>
          </a:xfrm>
          <a:prstGeom prst="rect">
            <a:avLst/>
          </a:prstGeom>
        </p:spPr>
      </p:pic>
      <p:pic>
        <p:nvPicPr>
          <p:cNvPr id="3" name="Picture 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28999" y="1786080"/>
            <a:ext cx="1126561" cy="187760"/>
          </a:xfrm>
          <a:prstGeom prst="rect">
            <a:avLst/>
          </a:prstGeom>
        </p:spPr>
      </p:pic>
      <p:pic>
        <p:nvPicPr>
          <p:cNvPr id="23" name="Picture 2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98152" y="2737929"/>
            <a:ext cx="680693" cy="405629"/>
          </a:xfrm>
          <a:prstGeom prst="rect">
            <a:avLst/>
          </a:prstGeom>
        </p:spPr>
      </p:pic>
      <p:sp>
        <p:nvSpPr>
          <p:cNvPr id="26" name="Rounded Rectangle 25"/>
          <p:cNvSpPr/>
          <p:nvPr/>
        </p:nvSpPr>
        <p:spPr>
          <a:xfrm>
            <a:off x="72969" y="799404"/>
            <a:ext cx="4482067" cy="2976012"/>
          </a:xfrm>
          <a:prstGeom prst="roundRect">
            <a:avLst>
              <a:gd name="adj" fmla="val 4118"/>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solidFill>
                  <a:srgbClr val="003C71"/>
                </a:solidFill>
              </a:rPr>
              <a:t>DPDK Release Stats</a:t>
            </a: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a:p>
            <a:pPr algn="ctr"/>
            <a:endParaRPr lang="en-US" u="sng" dirty="0" smtClean="0">
              <a:solidFill>
                <a:srgbClr val="660066"/>
              </a:solidFill>
            </a:endParaRPr>
          </a:p>
          <a:p>
            <a:pPr algn="ctr"/>
            <a:endParaRPr lang="en-US" u="sng" dirty="0">
              <a:solidFill>
                <a:srgbClr val="660066"/>
              </a:solidFill>
            </a:endParaRPr>
          </a:p>
        </p:txBody>
      </p:sp>
      <p:pic>
        <p:nvPicPr>
          <p:cNvPr id="27" name="Picture 2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22400" y="2875527"/>
            <a:ext cx="1359047" cy="337703"/>
          </a:xfrm>
          <a:prstGeom prst="rect">
            <a:avLst/>
          </a:prstGeom>
        </p:spPr>
      </p:pic>
      <p:pic>
        <p:nvPicPr>
          <p:cNvPr id="28" name="Picture 27"/>
          <p:cNvPicPr>
            <a:picLocks noChangeAspect="1"/>
          </p:cNvPicPr>
          <p:nvPr/>
        </p:nvPicPr>
        <p:blipFill rotWithShape="1">
          <a:blip r:embed="rId20" cstate="print">
            <a:extLst>
              <a:ext uri="{28A0092B-C50C-407E-A947-70E740481C1C}">
                <a14:useLocalDpi xmlns:a14="http://schemas.microsoft.com/office/drawing/2010/main" val="0"/>
              </a:ext>
            </a:extLst>
          </a:blip>
          <a:srcRect r="45917"/>
          <a:stretch/>
        </p:blipFill>
        <p:spPr>
          <a:xfrm>
            <a:off x="7321854" y="2288755"/>
            <a:ext cx="1304805" cy="482522"/>
          </a:xfrm>
          <a:prstGeom prst="rect">
            <a:avLst/>
          </a:prstGeom>
        </p:spPr>
      </p:pic>
      <p:sp>
        <p:nvSpPr>
          <p:cNvPr id="31" name="Rectangle 30"/>
          <p:cNvSpPr/>
          <p:nvPr/>
        </p:nvSpPr>
        <p:spPr>
          <a:xfrm>
            <a:off x="5457825" y="4771015"/>
            <a:ext cx="2655700" cy="184666"/>
          </a:xfrm>
          <a:prstGeom prst="rect">
            <a:avLst/>
          </a:prstGeom>
        </p:spPr>
        <p:txBody>
          <a:bodyPr wrap="square">
            <a:spAutoFit/>
          </a:bodyPr>
          <a:lstStyle/>
          <a:p>
            <a:pPr algn="r" defTabSz="979373">
              <a:spcBef>
                <a:spcPct val="20000"/>
              </a:spcBef>
              <a:buClr>
                <a:srgbClr val="061922"/>
              </a:buClr>
            </a:pPr>
            <a:r>
              <a:rPr lang="en-US" sz="600" dirty="0" smtClean="0">
                <a:solidFill>
                  <a:schemeClr val="bg1"/>
                </a:solidFill>
              </a:rPr>
              <a:t>* Other names and brands may be claimed as the property of others.</a:t>
            </a:r>
            <a:endParaRPr lang="en-US" sz="600" dirty="0">
              <a:solidFill>
                <a:schemeClr val="bg1"/>
              </a:solidFill>
            </a:endParaRPr>
          </a:p>
        </p:txBody>
      </p:sp>
      <p:graphicFrame>
        <p:nvGraphicFramePr>
          <p:cNvPr id="32" name="Chart 31"/>
          <p:cNvGraphicFramePr>
            <a:graphicFrameLocks/>
          </p:cNvGraphicFramePr>
          <p:nvPr>
            <p:extLst>
              <p:ext uri="{D42A27DB-BD31-4B8C-83A1-F6EECF244321}">
                <p14:modId xmlns:p14="http://schemas.microsoft.com/office/powerpoint/2010/main" val="921285467"/>
              </p:ext>
            </p:extLst>
          </p:nvPr>
        </p:nvGraphicFramePr>
        <p:xfrm>
          <a:off x="23385" y="1141866"/>
          <a:ext cx="4517191" cy="2633550"/>
        </p:xfrm>
        <a:graphic>
          <a:graphicData uri="http://schemas.openxmlformats.org/drawingml/2006/chart">
            <c:chart xmlns:c="http://schemas.openxmlformats.org/drawingml/2006/chart" xmlns:r="http://schemas.openxmlformats.org/officeDocument/2006/relationships" r:id="rId21"/>
          </a:graphicData>
        </a:graphic>
      </p:graphicFrame>
      <p:pic>
        <p:nvPicPr>
          <p:cNvPr id="29" name="Picture 28"/>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4794476" y="2929769"/>
            <a:ext cx="896656" cy="446227"/>
          </a:xfrm>
          <a:prstGeom prst="rect">
            <a:avLst/>
          </a:prstGeom>
        </p:spPr>
      </p:pic>
      <p:pic>
        <p:nvPicPr>
          <p:cNvPr id="30" name="Picture 29"/>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038523" y="1413557"/>
            <a:ext cx="922778" cy="332200"/>
          </a:xfrm>
          <a:prstGeom prst="rect">
            <a:avLst/>
          </a:prstGeom>
        </p:spPr>
      </p:pic>
      <p:pic>
        <p:nvPicPr>
          <p:cNvPr id="33" name="Picture 6" descr="http://www.ti.com/graphics/thirdparty/thirdpartycatalog/3319/thirdparty_company.web.logo.add.upload_1304956_2009422115530.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752018" y="3490482"/>
            <a:ext cx="1136059" cy="20071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25"/>
          <a:stretch>
            <a:fillRect/>
          </a:stretch>
        </p:blipFill>
        <p:spPr>
          <a:xfrm>
            <a:off x="6432962" y="2078955"/>
            <a:ext cx="1211119" cy="177525"/>
          </a:xfrm>
          <a:prstGeom prst="rect">
            <a:avLst/>
          </a:prstGeom>
        </p:spPr>
      </p:pic>
      <p:pic>
        <p:nvPicPr>
          <p:cNvPr id="13" name="Picture 12"/>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5916682" y="3211186"/>
            <a:ext cx="970942" cy="409616"/>
          </a:xfrm>
          <a:prstGeom prst="rect">
            <a:avLst/>
          </a:prstGeom>
        </p:spPr>
      </p:pic>
    </p:spTree>
    <p:custDataLst>
      <p:tags r:id="rId1"/>
    </p:custDataLst>
    <p:extLst>
      <p:ext uri="{BB962C8B-B14F-4D97-AF65-F5344CB8AC3E}">
        <p14:creationId xmlns:p14="http://schemas.microsoft.com/office/powerpoint/2010/main" val="2314793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chor="b" anchorCtr="0">
            <a:noAutofit/>
          </a:bodyPr>
          <a:lstStyle>
            <a:lvl1pPr algn="l">
              <a:lnSpc>
                <a:spcPct val="80000"/>
              </a:lnSpc>
              <a:defRPr sz="5400" b="0" cap="none" spc="0" baseline="0">
                <a:solidFill>
                  <a:schemeClr val="bg1"/>
                </a:solidFill>
                <a:latin typeface="Intel Clear Pro" panose="020B0804020202060201" pitchFamily="34" charset="0"/>
                <a:cs typeface="Intel Clear Pro" panose="020B0804020202060201" pitchFamily="34" charset="0"/>
              </a:defRPr>
            </a:lvl1pPr>
          </a:lstStyle>
          <a:p>
            <a:r>
              <a:rPr lang="en-US" dirty="0" smtClean="0">
                <a:solidFill>
                  <a:srgbClr val="003C71"/>
                </a:solidFill>
              </a:rPr>
              <a:t>DPDK In OPNFV</a:t>
            </a:r>
            <a:endParaRPr lang="en-US" dirty="0">
              <a:solidFill>
                <a:srgbClr val="003C71"/>
              </a:solidFill>
            </a:endParaRPr>
          </a:p>
        </p:txBody>
      </p:sp>
      <p:sp>
        <p:nvSpPr>
          <p:cNvPr id="3" name="Slide Number Placeholder 2"/>
          <p:cNvSpPr>
            <a:spLocks noGrp="1"/>
          </p:cNvSpPr>
          <p:nvPr>
            <p:ph type="sldNum" sz="quarter" idx="12"/>
          </p:nvPr>
        </p:nvSpPr>
        <p:spPr/>
        <p:txBody>
          <a:bodyPr/>
          <a:lstStyle/>
          <a:p>
            <a:fld id="{EE2556C5-CE8C-6547-B838-EA80C61A4AF7}" type="slidenum">
              <a:rPr lang="en-US" smtClean="0"/>
              <a:pPr/>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Tree>
    <p:custDataLst>
      <p:tags r:id="rId1"/>
    </p:custDataLst>
    <p:extLst>
      <p:ext uri="{BB962C8B-B14F-4D97-AF65-F5344CB8AC3E}">
        <p14:creationId xmlns:p14="http://schemas.microsoft.com/office/powerpoint/2010/main" val="20932924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8991" y="0"/>
            <a:ext cx="2420322" cy="993734"/>
          </a:xfrm>
          <a:prstGeom prst="rect">
            <a:avLst/>
          </a:prstGeom>
        </p:spPr>
      </p:pic>
      <p:sp>
        <p:nvSpPr>
          <p:cNvPr id="4" name="Slide Number Placeholder 3"/>
          <p:cNvSpPr>
            <a:spLocks noGrp="1"/>
          </p:cNvSpPr>
          <p:nvPr>
            <p:ph type="sldNum" sz="quarter" idx="12"/>
          </p:nvPr>
        </p:nvSpPr>
        <p:spPr/>
        <p:txBody>
          <a:bodyPr/>
          <a:lstStyle/>
          <a:p>
            <a:fld id="{EE2556C5-CE8C-6547-B838-EA80C61A4AF7}" type="slidenum">
              <a:rPr lang="en-US" smtClean="0"/>
              <a:pPr/>
              <a:t>9</a:t>
            </a:fld>
            <a:endParaRPr lang="en-US" dirty="0"/>
          </a:p>
        </p:txBody>
      </p:sp>
      <p:sp>
        <p:nvSpPr>
          <p:cNvPr id="7" name="Hexagon 6"/>
          <p:cNvSpPr>
            <a:spLocks noChangeAspect="1"/>
          </p:cNvSpPr>
          <p:nvPr/>
        </p:nvSpPr>
        <p:spPr bwMode="auto">
          <a:xfrm>
            <a:off x="127305"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Doctor</a:t>
            </a:r>
            <a:endParaRPr lang="en-CA" sz="1000" dirty="0"/>
          </a:p>
        </p:txBody>
      </p:sp>
      <p:sp>
        <p:nvSpPr>
          <p:cNvPr id="17" name="Hexagon 16"/>
          <p:cNvSpPr>
            <a:spLocks noChangeAspect="1"/>
          </p:cNvSpPr>
          <p:nvPr/>
        </p:nvSpPr>
        <p:spPr bwMode="auto">
          <a:xfrm>
            <a:off x="3054712"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Octopus</a:t>
            </a:r>
            <a:endParaRPr lang="en-CA" sz="1000" dirty="0"/>
          </a:p>
        </p:txBody>
      </p:sp>
      <p:sp>
        <p:nvSpPr>
          <p:cNvPr id="18" name="Hexagon 17"/>
          <p:cNvSpPr>
            <a:spLocks noChangeAspect="1"/>
          </p:cNvSpPr>
          <p:nvPr/>
        </p:nvSpPr>
        <p:spPr bwMode="auto">
          <a:xfrm>
            <a:off x="6694867" y="1265376"/>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SFSQM</a:t>
            </a:r>
            <a:endParaRPr lang="en-CA" sz="1000" dirty="0"/>
          </a:p>
        </p:txBody>
      </p:sp>
      <p:sp>
        <p:nvSpPr>
          <p:cNvPr id="19" name="Hexagon 18"/>
          <p:cNvSpPr>
            <a:spLocks noChangeAspect="1"/>
          </p:cNvSpPr>
          <p:nvPr/>
        </p:nvSpPr>
        <p:spPr bwMode="auto">
          <a:xfrm>
            <a:off x="127305"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Copper</a:t>
            </a:r>
          </a:p>
        </p:txBody>
      </p:sp>
      <p:sp>
        <p:nvSpPr>
          <p:cNvPr id="20" name="Hexagon 19"/>
          <p:cNvSpPr>
            <a:spLocks noChangeAspect="1"/>
          </p:cNvSpPr>
          <p:nvPr/>
        </p:nvSpPr>
        <p:spPr bwMode="auto">
          <a:xfrm>
            <a:off x="127305"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Availability</a:t>
            </a:r>
          </a:p>
        </p:txBody>
      </p:sp>
      <p:sp>
        <p:nvSpPr>
          <p:cNvPr id="21" name="Hexagon 20"/>
          <p:cNvSpPr>
            <a:spLocks noChangeAspect="1"/>
          </p:cNvSpPr>
          <p:nvPr/>
        </p:nvSpPr>
        <p:spPr bwMode="auto">
          <a:xfrm>
            <a:off x="1566812" y="165581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Escalator</a:t>
            </a:r>
            <a:endParaRPr lang="en-CA" sz="1000" dirty="0"/>
          </a:p>
        </p:txBody>
      </p:sp>
      <p:sp>
        <p:nvSpPr>
          <p:cNvPr id="22" name="Hexagon 21"/>
          <p:cNvSpPr>
            <a:spLocks noChangeAspect="1"/>
          </p:cNvSpPr>
          <p:nvPr/>
        </p:nvSpPr>
        <p:spPr bwMode="auto">
          <a:xfrm>
            <a:off x="849112" y="1259257"/>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err="1" smtClean="0"/>
              <a:t>OpenStack</a:t>
            </a:r>
            <a:r>
              <a:rPr lang="en-CA" sz="900" b="1" dirty="0" smtClean="0"/>
              <a:t> </a:t>
            </a:r>
            <a:r>
              <a:rPr lang="en-CA" sz="900" b="1" dirty="0" err="1" smtClean="0"/>
              <a:t>Fwd</a:t>
            </a:r>
            <a:r>
              <a:rPr lang="en-CA" sz="900" b="1" dirty="0" smtClean="0"/>
              <a:t> Graph</a:t>
            </a:r>
            <a:endParaRPr lang="en-CA" sz="900" dirty="0"/>
          </a:p>
        </p:txBody>
      </p:sp>
      <p:sp>
        <p:nvSpPr>
          <p:cNvPr id="23" name="Hexagon 22"/>
          <p:cNvSpPr>
            <a:spLocks noChangeAspect="1"/>
          </p:cNvSpPr>
          <p:nvPr/>
        </p:nvSpPr>
        <p:spPr bwMode="auto">
          <a:xfrm>
            <a:off x="127305"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Promise</a:t>
            </a:r>
          </a:p>
        </p:txBody>
      </p:sp>
      <p:sp>
        <p:nvSpPr>
          <p:cNvPr id="24" name="Hexagon 23"/>
          <p:cNvSpPr>
            <a:spLocks noChangeAspect="1"/>
          </p:cNvSpPr>
          <p:nvPr/>
        </p:nvSpPr>
        <p:spPr bwMode="auto">
          <a:xfrm>
            <a:off x="849112" y="3599785"/>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Movie</a:t>
            </a:r>
            <a:endParaRPr lang="en-CA" sz="1000" dirty="0"/>
          </a:p>
        </p:txBody>
      </p:sp>
      <p:sp>
        <p:nvSpPr>
          <p:cNvPr id="25" name="Hexagon 24"/>
          <p:cNvSpPr>
            <a:spLocks noChangeAspect="1"/>
          </p:cNvSpPr>
          <p:nvPr/>
        </p:nvSpPr>
        <p:spPr bwMode="auto">
          <a:xfrm>
            <a:off x="127305"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CA" sz="1000" b="1" dirty="0" smtClean="0"/>
              <a:t>DPACC</a:t>
            </a:r>
            <a:endParaRPr lang="en-CA" sz="1000" dirty="0"/>
          </a:p>
        </p:txBody>
      </p:sp>
      <p:sp>
        <p:nvSpPr>
          <p:cNvPr id="26" name="Hexagon 25"/>
          <p:cNvSpPr>
            <a:spLocks noChangeAspect="1"/>
          </p:cNvSpPr>
          <p:nvPr/>
        </p:nvSpPr>
        <p:spPr bwMode="auto">
          <a:xfrm>
            <a:off x="1566812" y="87878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Multisite</a:t>
            </a:r>
            <a:endParaRPr lang="en-CA" sz="1000" dirty="0"/>
          </a:p>
        </p:txBody>
      </p:sp>
      <p:sp>
        <p:nvSpPr>
          <p:cNvPr id="27" name="Hexagon 26"/>
          <p:cNvSpPr>
            <a:spLocks noChangeAspect="1"/>
          </p:cNvSpPr>
          <p:nvPr/>
        </p:nvSpPr>
        <p:spPr bwMode="auto">
          <a:xfrm>
            <a:off x="849112" y="2816793"/>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Resource Scheduler</a:t>
            </a:r>
            <a:endParaRPr lang="en-CA" sz="900" dirty="0"/>
          </a:p>
        </p:txBody>
      </p:sp>
      <p:sp>
        <p:nvSpPr>
          <p:cNvPr id="28" name="Hexagon 27"/>
          <p:cNvSpPr>
            <a:spLocks noChangeAspect="1"/>
          </p:cNvSpPr>
          <p:nvPr/>
        </p:nvSpPr>
        <p:spPr bwMode="auto">
          <a:xfrm>
            <a:off x="849112" y="203380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b="1" dirty="0" smtClean="0"/>
              <a:t>Prediction</a:t>
            </a:r>
            <a:endParaRPr lang="en-CA" sz="900" dirty="0"/>
          </a:p>
        </p:txBody>
      </p:sp>
      <p:sp>
        <p:nvSpPr>
          <p:cNvPr id="29" name="Hexagon 28"/>
          <p:cNvSpPr>
            <a:spLocks noChangeAspect="1"/>
          </p:cNvSpPr>
          <p:nvPr/>
        </p:nvSpPr>
        <p:spPr bwMode="auto">
          <a:xfrm>
            <a:off x="1566812" y="243284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Inspector</a:t>
            </a:r>
            <a:endParaRPr lang="en-CA" sz="1000" dirty="0"/>
          </a:p>
        </p:txBody>
      </p:sp>
      <p:sp>
        <p:nvSpPr>
          <p:cNvPr id="30" name="Hexagon 29"/>
          <p:cNvSpPr>
            <a:spLocks noChangeAspect="1"/>
          </p:cNvSpPr>
          <p:nvPr/>
        </p:nvSpPr>
        <p:spPr bwMode="auto">
          <a:xfrm>
            <a:off x="1566812" y="3209878"/>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Pinpoint</a:t>
            </a:r>
            <a:endParaRPr lang="en-CA" sz="1000" dirty="0"/>
          </a:p>
        </p:txBody>
      </p:sp>
      <p:sp>
        <p:nvSpPr>
          <p:cNvPr id="31" name="Hexagon 30"/>
          <p:cNvSpPr>
            <a:spLocks noChangeAspect="1"/>
          </p:cNvSpPr>
          <p:nvPr/>
        </p:nvSpPr>
        <p:spPr bwMode="auto">
          <a:xfrm>
            <a:off x="1566812" y="3986909"/>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Genesis</a:t>
            </a:r>
            <a:endParaRPr lang="en-CA" sz="1000" dirty="0"/>
          </a:p>
        </p:txBody>
      </p:sp>
      <p:sp>
        <p:nvSpPr>
          <p:cNvPr id="32" name="Hexagon 31"/>
          <p:cNvSpPr>
            <a:spLocks noChangeAspect="1"/>
          </p:cNvSpPr>
          <p:nvPr/>
        </p:nvSpPr>
        <p:spPr bwMode="auto">
          <a:xfrm>
            <a:off x="2282841" y="1257124"/>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ENFV</a:t>
            </a:r>
            <a:endParaRPr lang="en-CA" sz="1000" dirty="0"/>
          </a:p>
        </p:txBody>
      </p:sp>
      <p:sp>
        <p:nvSpPr>
          <p:cNvPr id="33" name="Hexagon 32"/>
          <p:cNvSpPr>
            <a:spLocks noChangeAspect="1"/>
          </p:cNvSpPr>
          <p:nvPr/>
        </p:nvSpPr>
        <p:spPr bwMode="auto">
          <a:xfrm>
            <a:off x="2282841" y="2039380"/>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Models</a:t>
            </a:r>
            <a:endParaRPr lang="en-CA" sz="1000" dirty="0"/>
          </a:p>
        </p:txBody>
      </p:sp>
      <p:sp>
        <p:nvSpPr>
          <p:cNvPr id="34" name="Hexagon 33"/>
          <p:cNvSpPr>
            <a:spLocks noChangeAspect="1"/>
          </p:cNvSpPr>
          <p:nvPr/>
        </p:nvSpPr>
        <p:spPr bwMode="auto">
          <a:xfrm>
            <a:off x="2282841" y="2821636"/>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Domino</a:t>
            </a:r>
            <a:endParaRPr lang="en-CA" sz="1000" dirty="0"/>
          </a:p>
        </p:txBody>
      </p:sp>
      <p:sp>
        <p:nvSpPr>
          <p:cNvPr id="35" name="Hexagon 34"/>
          <p:cNvSpPr>
            <a:spLocks noChangeAspect="1"/>
          </p:cNvSpPr>
          <p:nvPr/>
        </p:nvSpPr>
        <p:spPr bwMode="auto">
          <a:xfrm>
            <a:off x="2282841" y="3603891"/>
            <a:ext cx="868680" cy="749222"/>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err="1" smtClean="0"/>
              <a:t>NetReady</a:t>
            </a:r>
            <a:endParaRPr lang="en-CA" sz="1000" dirty="0"/>
          </a:p>
        </p:txBody>
      </p:sp>
      <p:sp>
        <p:nvSpPr>
          <p:cNvPr id="36" name="Hexagon 35"/>
          <p:cNvSpPr>
            <a:spLocks noChangeAspect="1"/>
          </p:cNvSpPr>
          <p:nvPr/>
        </p:nvSpPr>
        <p:spPr bwMode="auto">
          <a:xfrm>
            <a:off x="3054712" y="165487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BGS</a:t>
            </a:r>
            <a:endParaRPr lang="en-CA" sz="1000" dirty="0"/>
          </a:p>
        </p:txBody>
      </p:sp>
      <p:sp>
        <p:nvSpPr>
          <p:cNvPr id="37" name="Hexagon 36"/>
          <p:cNvSpPr>
            <a:spLocks noChangeAspect="1"/>
          </p:cNvSpPr>
          <p:nvPr/>
        </p:nvSpPr>
        <p:spPr bwMode="auto">
          <a:xfrm>
            <a:off x="3054712" y="2432639"/>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IPv6</a:t>
            </a:r>
            <a:endParaRPr lang="en-CA" sz="1000" dirty="0"/>
          </a:p>
        </p:txBody>
      </p:sp>
      <p:sp>
        <p:nvSpPr>
          <p:cNvPr id="38" name="Hexagon 37"/>
          <p:cNvSpPr>
            <a:spLocks noChangeAspect="1"/>
          </p:cNvSpPr>
          <p:nvPr/>
        </p:nvSpPr>
        <p:spPr bwMode="auto">
          <a:xfrm>
            <a:off x="3054712" y="321040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VSPERF</a:t>
            </a:r>
            <a:endParaRPr lang="en-CA" sz="1000" dirty="0"/>
          </a:p>
        </p:txBody>
      </p:sp>
      <p:sp>
        <p:nvSpPr>
          <p:cNvPr id="39" name="Hexagon 38"/>
          <p:cNvSpPr>
            <a:spLocks noChangeAspect="1"/>
          </p:cNvSpPr>
          <p:nvPr/>
        </p:nvSpPr>
        <p:spPr bwMode="auto">
          <a:xfrm>
            <a:off x="3054712" y="39881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Pharos</a:t>
            </a:r>
            <a:endParaRPr lang="en-CA" sz="1000" dirty="0"/>
          </a:p>
        </p:txBody>
      </p:sp>
      <p:sp>
        <p:nvSpPr>
          <p:cNvPr id="40" name="Hexagon 39"/>
          <p:cNvSpPr>
            <a:spLocks noChangeAspect="1"/>
          </p:cNvSpPr>
          <p:nvPr/>
        </p:nvSpPr>
        <p:spPr bwMode="auto">
          <a:xfrm>
            <a:off x="3767710" y="125311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FuncTest</a:t>
            </a:r>
            <a:endParaRPr lang="en-CA" sz="1000" dirty="0"/>
          </a:p>
        </p:txBody>
      </p:sp>
      <p:sp>
        <p:nvSpPr>
          <p:cNvPr id="41" name="Hexagon 40"/>
          <p:cNvSpPr>
            <a:spLocks noChangeAspect="1"/>
          </p:cNvSpPr>
          <p:nvPr/>
        </p:nvSpPr>
        <p:spPr bwMode="auto">
          <a:xfrm>
            <a:off x="3767710" y="360169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Yardstick</a:t>
            </a:r>
            <a:endParaRPr lang="en-CA" sz="1000" dirty="0"/>
          </a:p>
        </p:txBody>
      </p:sp>
      <p:sp>
        <p:nvSpPr>
          <p:cNvPr id="42" name="Hexagon 41"/>
          <p:cNvSpPr>
            <a:spLocks noChangeAspect="1"/>
          </p:cNvSpPr>
          <p:nvPr/>
        </p:nvSpPr>
        <p:spPr bwMode="auto">
          <a:xfrm>
            <a:off x="3767710" y="281883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Parser</a:t>
            </a:r>
            <a:endParaRPr lang="en-CA" sz="1000" dirty="0"/>
          </a:p>
        </p:txBody>
      </p:sp>
      <p:sp>
        <p:nvSpPr>
          <p:cNvPr id="43" name="Hexagon 42"/>
          <p:cNvSpPr>
            <a:spLocks noChangeAspect="1"/>
          </p:cNvSpPr>
          <p:nvPr/>
        </p:nvSpPr>
        <p:spPr bwMode="auto">
          <a:xfrm>
            <a:off x="3767710" y="2035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Qtip</a:t>
            </a:r>
            <a:endParaRPr lang="en-CA" sz="1000" dirty="0"/>
          </a:p>
        </p:txBody>
      </p:sp>
      <p:sp>
        <p:nvSpPr>
          <p:cNvPr id="44" name="Hexagon 43"/>
          <p:cNvSpPr>
            <a:spLocks noChangeAspect="1"/>
          </p:cNvSpPr>
          <p:nvPr/>
        </p:nvSpPr>
        <p:spPr bwMode="auto">
          <a:xfrm>
            <a:off x="4486335" y="87353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JOID</a:t>
            </a:r>
            <a:endParaRPr lang="en-CA" sz="1000" dirty="0"/>
          </a:p>
        </p:txBody>
      </p:sp>
      <p:sp>
        <p:nvSpPr>
          <p:cNvPr id="45" name="Hexagon 44"/>
          <p:cNvSpPr>
            <a:spLocks noChangeAspect="1"/>
          </p:cNvSpPr>
          <p:nvPr/>
        </p:nvSpPr>
        <p:spPr bwMode="auto">
          <a:xfrm>
            <a:off x="4486335" y="2433754"/>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Apex</a:t>
            </a:r>
            <a:endParaRPr lang="en-CA" sz="1000" dirty="0"/>
          </a:p>
        </p:txBody>
      </p:sp>
      <p:sp>
        <p:nvSpPr>
          <p:cNvPr id="46" name="Hexagon 45"/>
          <p:cNvSpPr>
            <a:spLocks noChangeAspect="1"/>
          </p:cNvSpPr>
          <p:nvPr/>
        </p:nvSpPr>
        <p:spPr bwMode="auto">
          <a:xfrm>
            <a:off x="4486335" y="1653645"/>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Releng</a:t>
            </a:r>
            <a:endParaRPr lang="en-CA" sz="1000" dirty="0"/>
          </a:p>
        </p:txBody>
      </p:sp>
      <p:sp>
        <p:nvSpPr>
          <p:cNvPr id="47" name="Hexagon 46"/>
          <p:cNvSpPr>
            <a:spLocks noChangeAspect="1"/>
          </p:cNvSpPr>
          <p:nvPr/>
        </p:nvSpPr>
        <p:spPr bwMode="auto">
          <a:xfrm>
            <a:off x="4486335" y="3213863"/>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Compass</a:t>
            </a:r>
            <a:endParaRPr lang="en-CA" sz="1000" dirty="0"/>
          </a:p>
        </p:txBody>
      </p:sp>
      <p:sp>
        <p:nvSpPr>
          <p:cNvPr id="48" name="Hexagon 47"/>
          <p:cNvSpPr>
            <a:spLocks noChangeAspect="1"/>
          </p:cNvSpPr>
          <p:nvPr/>
        </p:nvSpPr>
        <p:spPr bwMode="auto">
          <a:xfrm>
            <a:off x="4486335" y="399397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Fuel</a:t>
            </a:r>
            <a:endParaRPr lang="en-CA" sz="1000" dirty="0"/>
          </a:p>
        </p:txBody>
      </p:sp>
      <p:sp>
        <p:nvSpPr>
          <p:cNvPr id="49" name="Hexagon 48"/>
          <p:cNvSpPr>
            <a:spLocks noChangeAspect="1"/>
          </p:cNvSpPr>
          <p:nvPr/>
        </p:nvSpPr>
        <p:spPr bwMode="auto">
          <a:xfrm>
            <a:off x="5199333" y="282427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ARMBand</a:t>
            </a:r>
            <a:endParaRPr lang="en-CA" sz="1000" dirty="0"/>
          </a:p>
        </p:txBody>
      </p:sp>
      <p:sp>
        <p:nvSpPr>
          <p:cNvPr id="50" name="Hexagon 49"/>
          <p:cNvSpPr>
            <a:spLocks noChangeAspect="1"/>
          </p:cNvSpPr>
          <p:nvPr/>
        </p:nvSpPr>
        <p:spPr bwMode="auto">
          <a:xfrm>
            <a:off x="5199333" y="2044648"/>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DoveTail</a:t>
            </a:r>
            <a:endParaRPr lang="en-CA" sz="1000" dirty="0"/>
          </a:p>
        </p:txBody>
      </p:sp>
      <p:sp>
        <p:nvSpPr>
          <p:cNvPr id="51" name="Hexagon 50"/>
          <p:cNvSpPr>
            <a:spLocks noChangeAspect="1"/>
          </p:cNvSpPr>
          <p:nvPr/>
        </p:nvSpPr>
        <p:spPr bwMode="auto">
          <a:xfrm>
            <a:off x="5199333" y="1265026"/>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900" dirty="0" smtClean="0"/>
              <a:t>Bottleneck</a:t>
            </a:r>
            <a:endParaRPr lang="en-CA" sz="900" dirty="0"/>
          </a:p>
        </p:txBody>
      </p:sp>
      <p:sp>
        <p:nvSpPr>
          <p:cNvPr id="52" name="Hexagon 51"/>
          <p:cNvSpPr>
            <a:spLocks noChangeAspect="1"/>
          </p:cNvSpPr>
          <p:nvPr/>
        </p:nvSpPr>
        <p:spPr bwMode="auto">
          <a:xfrm>
            <a:off x="5199333" y="3603891"/>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StorPerf</a:t>
            </a:r>
            <a:endParaRPr lang="en-CA" sz="1000" dirty="0"/>
          </a:p>
        </p:txBody>
      </p:sp>
      <p:sp>
        <p:nvSpPr>
          <p:cNvPr id="53" name="Hexagon 52"/>
          <p:cNvSpPr>
            <a:spLocks noChangeAspect="1"/>
          </p:cNvSpPr>
          <p:nvPr/>
        </p:nvSpPr>
        <p:spPr bwMode="auto">
          <a:xfrm>
            <a:off x="5908703" y="877107"/>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err="1" smtClean="0"/>
              <a:t>PolicyTest</a:t>
            </a:r>
            <a:endParaRPr lang="en-CA" sz="1000" dirty="0"/>
          </a:p>
        </p:txBody>
      </p:sp>
      <p:sp>
        <p:nvSpPr>
          <p:cNvPr id="54" name="Hexagon 53"/>
          <p:cNvSpPr>
            <a:spLocks noChangeAspect="1"/>
          </p:cNvSpPr>
          <p:nvPr/>
        </p:nvSpPr>
        <p:spPr bwMode="auto">
          <a:xfrm>
            <a:off x="5908703" y="1651910"/>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CPERF</a:t>
            </a:r>
            <a:endParaRPr lang="en-CA" sz="1000" dirty="0"/>
          </a:p>
        </p:txBody>
      </p:sp>
      <p:sp>
        <p:nvSpPr>
          <p:cNvPr id="55" name="Hexagon 54"/>
          <p:cNvSpPr>
            <a:spLocks noChangeAspect="1"/>
          </p:cNvSpPr>
          <p:nvPr/>
        </p:nvSpPr>
        <p:spPr bwMode="auto">
          <a:xfrm>
            <a:off x="5908703" y="2426712"/>
            <a:ext cx="868680" cy="749222"/>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dirty="0" smtClean="0"/>
              <a:t>FDS</a:t>
            </a:r>
            <a:endParaRPr lang="en-CA" sz="1000" dirty="0"/>
          </a:p>
        </p:txBody>
      </p:sp>
      <p:sp>
        <p:nvSpPr>
          <p:cNvPr id="56" name="Hexagon 55"/>
          <p:cNvSpPr>
            <a:spLocks noChangeAspect="1"/>
          </p:cNvSpPr>
          <p:nvPr/>
        </p:nvSpPr>
        <p:spPr bwMode="auto">
          <a:xfrm>
            <a:off x="6694867" y="2041642"/>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ONOSFW</a:t>
            </a:r>
            <a:endParaRPr lang="en-CA" sz="1000" dirty="0"/>
          </a:p>
        </p:txBody>
      </p:sp>
      <p:sp>
        <p:nvSpPr>
          <p:cNvPr id="57" name="Hexagon 56"/>
          <p:cNvSpPr>
            <a:spLocks noChangeAspect="1"/>
          </p:cNvSpPr>
          <p:nvPr/>
        </p:nvSpPr>
        <p:spPr bwMode="auto">
          <a:xfrm>
            <a:off x="6694867" y="2817908"/>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Moon</a:t>
            </a:r>
            <a:endParaRPr lang="en-CA" sz="1000" dirty="0"/>
          </a:p>
        </p:txBody>
      </p:sp>
      <p:sp>
        <p:nvSpPr>
          <p:cNvPr id="58" name="Hexagon 57"/>
          <p:cNvSpPr>
            <a:spLocks noChangeAspect="1"/>
          </p:cNvSpPr>
          <p:nvPr/>
        </p:nvSpPr>
        <p:spPr bwMode="auto">
          <a:xfrm>
            <a:off x="6694867" y="3594175"/>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SFC</a:t>
            </a:r>
            <a:endParaRPr lang="en-CA" sz="1000" dirty="0"/>
          </a:p>
        </p:txBody>
      </p:sp>
      <p:sp>
        <p:nvSpPr>
          <p:cNvPr id="59" name="Hexagon 58"/>
          <p:cNvSpPr>
            <a:spLocks noChangeAspect="1"/>
          </p:cNvSpPr>
          <p:nvPr/>
        </p:nvSpPr>
        <p:spPr bwMode="auto">
          <a:xfrm>
            <a:off x="7413742" y="1654519"/>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OVSNFV</a:t>
            </a:r>
            <a:endParaRPr lang="en-CA" sz="1000" dirty="0"/>
          </a:p>
        </p:txBody>
      </p:sp>
      <p:sp>
        <p:nvSpPr>
          <p:cNvPr id="60" name="Hexagon 59"/>
          <p:cNvSpPr>
            <a:spLocks noChangeAspect="1"/>
          </p:cNvSpPr>
          <p:nvPr/>
        </p:nvSpPr>
        <p:spPr bwMode="auto">
          <a:xfrm>
            <a:off x="7413742" y="877107"/>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KVM</a:t>
            </a:r>
            <a:endParaRPr lang="en-CA" sz="1000" dirty="0"/>
          </a:p>
        </p:txBody>
      </p:sp>
      <p:sp>
        <p:nvSpPr>
          <p:cNvPr id="61" name="Hexagon 60"/>
          <p:cNvSpPr>
            <a:spLocks noChangeAspect="1"/>
          </p:cNvSpPr>
          <p:nvPr/>
        </p:nvSpPr>
        <p:spPr bwMode="auto">
          <a:xfrm>
            <a:off x="7413742" y="2431931"/>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OVNO</a:t>
            </a:r>
            <a:endParaRPr lang="en-CA" sz="1000" dirty="0"/>
          </a:p>
        </p:txBody>
      </p:sp>
      <p:sp>
        <p:nvSpPr>
          <p:cNvPr id="62" name="Hexagon 61"/>
          <p:cNvSpPr>
            <a:spLocks noChangeAspect="1"/>
          </p:cNvSpPr>
          <p:nvPr/>
        </p:nvSpPr>
        <p:spPr bwMode="auto">
          <a:xfrm>
            <a:off x="7413742" y="3209343"/>
            <a:ext cx="868680" cy="749222"/>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SDNVPN</a:t>
            </a:r>
            <a:endParaRPr lang="en-CA" sz="1000" dirty="0"/>
          </a:p>
        </p:txBody>
      </p:sp>
      <p:sp>
        <p:nvSpPr>
          <p:cNvPr id="63" name="Hexagon 62"/>
          <p:cNvSpPr>
            <a:spLocks noChangeAspect="1"/>
          </p:cNvSpPr>
          <p:nvPr/>
        </p:nvSpPr>
        <p:spPr bwMode="auto">
          <a:xfrm>
            <a:off x="8199906" y="1248147"/>
            <a:ext cx="868680" cy="749222"/>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lIns="0" rIns="0" anchor="ctr"/>
          <a:lstStyle/>
          <a:p>
            <a:pPr algn="ctr">
              <a:defRPr/>
            </a:pPr>
            <a:r>
              <a:rPr lang="en-CA" sz="1000" b="1" dirty="0" smtClean="0"/>
              <a:t>OPNFV</a:t>
            </a:r>
          </a:p>
          <a:p>
            <a:pPr algn="ctr">
              <a:defRPr/>
            </a:pPr>
            <a:r>
              <a:rPr lang="en-CA" sz="1000" b="1" dirty="0" smtClean="0"/>
              <a:t>Doc</a:t>
            </a:r>
            <a:endParaRPr lang="en-CA" sz="1000" dirty="0"/>
          </a:p>
        </p:txBody>
      </p:sp>
      <p:grpSp>
        <p:nvGrpSpPr>
          <p:cNvPr id="69" name="Group 68"/>
          <p:cNvGrpSpPr/>
          <p:nvPr/>
        </p:nvGrpSpPr>
        <p:grpSpPr>
          <a:xfrm>
            <a:off x="4182078" y="191464"/>
            <a:ext cx="3245561" cy="456431"/>
            <a:chOff x="5833078" y="191464"/>
            <a:chExt cx="3245561" cy="456431"/>
          </a:xfrm>
        </p:grpSpPr>
        <p:grpSp>
          <p:nvGrpSpPr>
            <p:cNvPr id="8" name="Group 7"/>
            <p:cNvGrpSpPr/>
            <p:nvPr/>
          </p:nvGrpSpPr>
          <p:grpSpPr>
            <a:xfrm>
              <a:off x="7385755" y="194865"/>
              <a:ext cx="1692884" cy="217488"/>
              <a:chOff x="5720858" y="179202"/>
              <a:chExt cx="1692884" cy="217488"/>
            </a:xfrm>
          </p:grpSpPr>
          <p:sp>
            <p:nvSpPr>
              <p:cNvPr id="9" name="TextBox 8"/>
              <p:cNvSpPr txBox="1">
                <a:spLocks noChangeArrowheads="1"/>
              </p:cNvSpPr>
              <p:nvPr/>
            </p:nvSpPr>
            <p:spPr bwMode="auto">
              <a:xfrm>
                <a:off x="5882085" y="179202"/>
                <a:ext cx="1531657"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Collaborative Development</a:t>
                </a:r>
                <a:endParaRPr lang="en-CA" sz="800" dirty="0">
                  <a:solidFill>
                    <a:srgbClr val="373A36"/>
                  </a:solidFill>
                </a:endParaRPr>
              </a:p>
            </p:txBody>
          </p:sp>
          <p:sp>
            <p:nvSpPr>
              <p:cNvPr id="10" name="Hexagon 9"/>
              <p:cNvSpPr/>
              <p:nvPr/>
            </p:nvSpPr>
            <p:spPr bwMode="auto">
              <a:xfrm>
                <a:off x="5720858" y="185552"/>
                <a:ext cx="220663" cy="190500"/>
              </a:xfrm>
              <a:prstGeom prst="hexagon">
                <a:avLst/>
              </a:prstGeom>
              <a:solidFill>
                <a:srgbClr val="21596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11" name="Group 10"/>
            <p:cNvGrpSpPr/>
            <p:nvPr/>
          </p:nvGrpSpPr>
          <p:grpSpPr>
            <a:xfrm>
              <a:off x="5834753" y="420476"/>
              <a:ext cx="1485007" cy="215444"/>
              <a:chOff x="5720858" y="384085"/>
              <a:chExt cx="1485007" cy="215444"/>
            </a:xfrm>
          </p:grpSpPr>
          <p:sp>
            <p:nvSpPr>
              <p:cNvPr id="12" name="TextBox 35"/>
              <p:cNvSpPr txBox="1">
                <a:spLocks noChangeArrowheads="1"/>
              </p:cNvSpPr>
              <p:nvPr/>
            </p:nvSpPr>
            <p:spPr bwMode="auto">
              <a:xfrm>
                <a:off x="5884669" y="384085"/>
                <a:ext cx="132119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Integration and </a:t>
                </a:r>
                <a:r>
                  <a:rPr lang="en-CA" sz="800" b="1" dirty="0">
                    <a:solidFill>
                      <a:srgbClr val="373A36"/>
                    </a:solidFill>
                    <a:latin typeface="Arial" charset="0"/>
                    <a:cs typeface="Arial" charset="0"/>
                  </a:rPr>
                  <a:t>Testing</a:t>
                </a:r>
                <a:endParaRPr lang="en-CA" sz="800" dirty="0">
                  <a:solidFill>
                    <a:srgbClr val="373A36"/>
                  </a:solidFill>
                </a:endParaRPr>
              </a:p>
            </p:txBody>
          </p:sp>
          <p:sp>
            <p:nvSpPr>
              <p:cNvPr id="13" name="Hexagon 12"/>
              <p:cNvSpPr/>
              <p:nvPr/>
            </p:nvSpPr>
            <p:spPr bwMode="auto">
              <a:xfrm>
                <a:off x="5720858" y="396690"/>
                <a:ext cx="220663" cy="192088"/>
              </a:xfrm>
              <a:prstGeom prst="hexagon">
                <a:avLst/>
              </a:prstGeom>
              <a:solidFill>
                <a:srgbClr val="A1D88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14" name="Group 13"/>
            <p:cNvGrpSpPr/>
            <p:nvPr/>
          </p:nvGrpSpPr>
          <p:grpSpPr>
            <a:xfrm>
              <a:off x="5833078" y="191464"/>
              <a:ext cx="1048705" cy="215444"/>
              <a:chOff x="5720858" y="591683"/>
              <a:chExt cx="1048705" cy="215444"/>
            </a:xfrm>
          </p:grpSpPr>
          <p:sp>
            <p:nvSpPr>
              <p:cNvPr id="15" name="TextBox 34"/>
              <p:cNvSpPr txBox="1">
                <a:spLocks noChangeArrowheads="1"/>
              </p:cNvSpPr>
              <p:nvPr/>
            </p:nvSpPr>
            <p:spPr bwMode="auto">
              <a:xfrm>
                <a:off x="5898812" y="591683"/>
                <a:ext cx="870751"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Requirements</a:t>
                </a:r>
                <a:endParaRPr lang="en-CA" sz="800" dirty="0">
                  <a:solidFill>
                    <a:srgbClr val="373A36"/>
                  </a:solidFill>
                </a:endParaRPr>
              </a:p>
            </p:txBody>
          </p:sp>
          <p:sp>
            <p:nvSpPr>
              <p:cNvPr id="16" name="Hexagon 15"/>
              <p:cNvSpPr/>
              <p:nvPr/>
            </p:nvSpPr>
            <p:spPr bwMode="auto">
              <a:xfrm>
                <a:off x="5720858" y="604652"/>
                <a:ext cx="220663" cy="190500"/>
              </a:xfrm>
              <a:prstGeom prst="hexagon">
                <a:avLst/>
              </a:prstGeom>
              <a:solidFill>
                <a:srgbClr val="00786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nvGrpSpPr>
            <p:cNvPr id="64" name="Group 63"/>
            <p:cNvGrpSpPr/>
            <p:nvPr/>
          </p:nvGrpSpPr>
          <p:grpSpPr>
            <a:xfrm>
              <a:off x="7383819" y="432451"/>
              <a:ext cx="1109619" cy="215444"/>
              <a:chOff x="5720858" y="591683"/>
              <a:chExt cx="1109619" cy="215444"/>
            </a:xfrm>
          </p:grpSpPr>
          <p:sp>
            <p:nvSpPr>
              <p:cNvPr id="65" name="TextBox 34"/>
              <p:cNvSpPr txBox="1">
                <a:spLocks noChangeArrowheads="1"/>
              </p:cNvSpPr>
              <p:nvPr/>
            </p:nvSpPr>
            <p:spPr bwMode="auto">
              <a:xfrm>
                <a:off x="5898812" y="591683"/>
                <a:ext cx="93166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defTabSz="455613" eaLnBrk="0" fontAlgn="base" hangingPunct="0">
                  <a:spcBef>
                    <a:spcPct val="0"/>
                  </a:spcBef>
                  <a:spcAft>
                    <a:spcPct val="0"/>
                  </a:spcAft>
                  <a:defRPr sz="2400">
                    <a:solidFill>
                      <a:schemeClr val="tx1"/>
                    </a:solidFill>
                    <a:latin typeface="Calibri" charset="0"/>
                    <a:ea typeface="MS PGothic" charset="0"/>
                    <a:cs typeface="MS PGothic" charset="0"/>
                  </a:defRPr>
                </a:lvl9pPr>
              </a:lstStyle>
              <a:p>
                <a:r>
                  <a:rPr lang="en-CA" sz="800" b="1" dirty="0" smtClean="0">
                    <a:solidFill>
                      <a:srgbClr val="373A36"/>
                    </a:solidFill>
                    <a:latin typeface="Arial" charset="0"/>
                    <a:cs typeface="Arial" charset="0"/>
                  </a:rPr>
                  <a:t>Documentation</a:t>
                </a:r>
                <a:endParaRPr lang="en-CA" sz="800" dirty="0">
                  <a:solidFill>
                    <a:srgbClr val="373A36"/>
                  </a:solidFill>
                </a:endParaRPr>
              </a:p>
            </p:txBody>
          </p:sp>
          <p:sp>
            <p:nvSpPr>
              <p:cNvPr id="66" name="Hexagon 65"/>
              <p:cNvSpPr/>
              <p:nvPr/>
            </p:nvSpPr>
            <p:spPr bwMode="auto">
              <a:xfrm>
                <a:off x="5720858" y="604652"/>
                <a:ext cx="220663" cy="190500"/>
              </a:xfrm>
              <a:prstGeom prst="hexagon">
                <a:avLst/>
              </a:prstGeom>
              <a:solidFill>
                <a:srgbClr val="31859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CA" sz="1000" b="1" dirty="0"/>
              </a:p>
            </p:txBody>
          </p:sp>
        </p:grpSp>
      </p:grpSp>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0334" y="4343397"/>
            <a:ext cx="1564952" cy="367360"/>
          </a:xfrm>
          <a:prstGeom prst="rect">
            <a:avLst/>
          </a:prstGeom>
        </p:spPr>
      </p:pic>
      <p:sp>
        <p:nvSpPr>
          <p:cNvPr id="70" name="Title 69"/>
          <p:cNvSpPr>
            <a:spLocks noGrp="1"/>
          </p:cNvSpPr>
          <p:nvPr>
            <p:ph type="title"/>
          </p:nvPr>
        </p:nvSpPr>
        <p:spPr/>
        <p:txBody>
          <a:bodyPr/>
          <a:lstStyle/>
          <a:p>
            <a:r>
              <a:rPr lang="en-US" dirty="0" smtClean="0"/>
              <a:t>OPNFV Projects</a:t>
            </a:r>
            <a:endParaRPr lang="en-US" dirty="0"/>
          </a:p>
        </p:txBody>
      </p:sp>
    </p:spTree>
    <p:extLst>
      <p:ext uri="{BB962C8B-B14F-4D97-AF65-F5344CB8AC3E}">
        <p14:creationId xmlns:p14="http://schemas.microsoft.com/office/powerpoint/2010/main" val="30356464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FFISYNC_CONTAIN_GUIDS" val="TRUE"/>
</p:tagLst>
</file>

<file path=ppt/tags/tag2.xml><?xml version="1.0" encoding="utf-8"?>
<p:tagLst xmlns:a="http://schemas.openxmlformats.org/drawingml/2006/main" xmlns:r="http://schemas.openxmlformats.org/officeDocument/2006/relationships" xmlns:p="http://schemas.openxmlformats.org/presentationml/2006/main">
  <p:tag name="OFFISYNC_SLIDE_GUID" val="fb4b00c6-0e55-4ddb-8429-9142d84b7b8f"/>
</p:tagLst>
</file>

<file path=ppt/tags/tag3.xml><?xml version="1.0" encoding="utf-8"?>
<p:tagLst xmlns:a="http://schemas.openxmlformats.org/drawingml/2006/main" xmlns:r="http://schemas.openxmlformats.org/officeDocument/2006/relationships" xmlns:p="http://schemas.openxmlformats.org/presentationml/2006/main">
  <p:tag name="OFFISYNC_SLIDE_GUID" val="b2744510-b6f7-4d7a-9e1a-3afcc3d4ee00"/>
</p:tagLst>
</file>

<file path=ppt/tags/tag4.xml><?xml version="1.0" encoding="utf-8"?>
<p:tagLst xmlns:a="http://schemas.openxmlformats.org/drawingml/2006/main" xmlns:r="http://schemas.openxmlformats.org/officeDocument/2006/relationships" xmlns:p="http://schemas.openxmlformats.org/presentationml/2006/main">
  <p:tag name="OFFISYNC_SLIDE_GUID" val="b2e9dfb7-d3c2-4b6d-b118-8d12390155d9"/>
</p:tagLst>
</file>

<file path=ppt/tags/tag5.xml><?xml version="1.0" encoding="utf-8"?>
<p:tagLst xmlns:a="http://schemas.openxmlformats.org/drawingml/2006/main" xmlns:r="http://schemas.openxmlformats.org/officeDocument/2006/relationships" xmlns:p="http://schemas.openxmlformats.org/presentationml/2006/main">
  <p:tag name="OFFISYNC_SLIDE_GUID" val="954a71c3-eb1a-4902-9720-569f1ecbe042"/>
</p:tagLst>
</file>

<file path=ppt/tags/tag6.xml><?xml version="1.0" encoding="utf-8"?>
<p:tagLst xmlns:a="http://schemas.openxmlformats.org/drawingml/2006/main" xmlns:r="http://schemas.openxmlformats.org/officeDocument/2006/relationships" xmlns:p="http://schemas.openxmlformats.org/presentationml/2006/main">
  <p:tag name="OFFISYNC_SLIDE_GUID" val="954a71c3-eb1a-4902-9720-569f1ecbe042"/>
</p:tagLst>
</file>

<file path=ppt/tags/tag7.xml><?xml version="1.0" encoding="utf-8"?>
<p:tagLst xmlns:a="http://schemas.openxmlformats.org/drawingml/2006/main" xmlns:r="http://schemas.openxmlformats.org/officeDocument/2006/relationships" xmlns:p="http://schemas.openxmlformats.org/presentationml/2006/main">
  <p:tag name="OFFISYNC_SLIDE_GUID" val="954a71c3-eb1a-4902-9720-569f1ecbe042"/>
</p:tagLst>
</file>

<file path=ppt/tags/tag8.xml><?xml version="1.0" encoding="utf-8"?>
<p:tagLst xmlns:a="http://schemas.openxmlformats.org/drawingml/2006/main" xmlns:r="http://schemas.openxmlformats.org/officeDocument/2006/relationships" xmlns:p="http://schemas.openxmlformats.org/presentationml/2006/main">
  <p:tag name="OFFISYNC_SLIDE_GUID" val="b2e9dfb7-d3c2-4b6d-b118-8d12390155d9"/>
</p:tagLst>
</file>

<file path=ppt/tags/tag9.xml><?xml version="1.0" encoding="utf-8"?>
<p:tagLst xmlns:a="http://schemas.openxmlformats.org/drawingml/2006/main" xmlns:r="http://schemas.openxmlformats.org/officeDocument/2006/relationships" xmlns:p="http://schemas.openxmlformats.org/presentationml/2006/main">
  <p:tag name="OFFISYNC_SLIDE_GUID" val="0f02fe2d-8c45-4367-84af-eaa36078e39f"/>
</p:tagLst>
</file>

<file path=ppt/theme/theme1.xml><?xml version="1.0" encoding="utf-8"?>
<a:theme xmlns:a="http://schemas.openxmlformats.org/drawingml/2006/main" name="NPG PPTx Template Wide Light">
  <a:themeElements>
    <a:clrScheme name="Custom 3">
      <a:dk1>
        <a:sysClr val="windowText" lastClr="000000"/>
      </a:dk1>
      <a:lt1>
        <a:sysClr val="window" lastClr="FFFFFF"/>
      </a:lt1>
      <a:dk2>
        <a:srgbClr val="003C71"/>
      </a:dk2>
      <a:lt2>
        <a:srgbClr val="B1BABF"/>
      </a:lt2>
      <a:accent1>
        <a:srgbClr val="B7D108"/>
      </a:accent1>
      <a:accent2>
        <a:srgbClr val="0071C5"/>
      </a:accent2>
      <a:accent3>
        <a:srgbClr val="009CDA"/>
      </a:accent3>
      <a:accent4>
        <a:srgbClr val="F8D44C"/>
      </a:accent4>
      <a:accent5>
        <a:srgbClr val="FFA400"/>
      </a:accent5>
      <a:accent6>
        <a:srgbClr val="FF4E00"/>
      </a:accent6>
      <a:hlink>
        <a:srgbClr val="5B6803"/>
      </a:hlink>
      <a:folHlink>
        <a:srgbClr val="0071C5"/>
      </a:folHlink>
    </a:clrScheme>
    <a:fontScheme name="Intel Clear">
      <a:majorFont>
        <a:latin typeface="Intel Clear"/>
        <a:ea typeface=""/>
        <a:cs typeface=""/>
      </a:majorFont>
      <a:minorFont>
        <a:latin typeface="Intel Cle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a:solidFill>
          <a:schemeClr val="bg2">
            <a:lumMod val="20000"/>
            <a:lumOff val="80000"/>
          </a:schemeClr>
        </a:solidFill>
      </a:spPr>
      <a:bodyPr vert="horz" lIns="0" tIns="0" rIns="0" bIns="0" rtlCol="0">
        <a:noAutofit/>
      </a:bodyPr>
      <a:lstStyle>
        <a:defPPr>
          <a:defRPr sz="1100" dirty="0" smtClean="0">
            <a:solidFill>
              <a:srgbClr val="003C71"/>
            </a:solidFill>
          </a:defRPr>
        </a:defPPr>
      </a:lstStyle>
    </a:txDef>
  </a:objectDefaults>
  <a:extraClrSchemeLst/>
</a:theme>
</file>

<file path=ppt/theme/theme2.xml><?xml version="1.0" encoding="utf-8"?>
<a:theme xmlns:a="http://schemas.openxmlformats.org/drawingml/2006/main" name="Office Theme">
  <a:themeElements>
    <a:clrScheme name="FD.io">
      <a:dk1>
        <a:srgbClr val="2B2929"/>
      </a:dk1>
      <a:lt1>
        <a:srgbClr val="FFFFFF"/>
      </a:lt1>
      <a:dk2>
        <a:srgbClr val="F7323F"/>
      </a:dk2>
      <a:lt2>
        <a:srgbClr val="FFFFFF"/>
      </a:lt2>
      <a:accent1>
        <a:srgbClr val="F7323F"/>
      </a:accent1>
      <a:accent2>
        <a:srgbClr val="3A3838"/>
      </a:accent2>
      <a:accent3>
        <a:srgbClr val="F7323F"/>
      </a:accent3>
      <a:accent4>
        <a:srgbClr val="3A3838"/>
      </a:accent4>
      <a:accent5>
        <a:srgbClr val="F7323F"/>
      </a:accent5>
      <a:accent6>
        <a:srgbClr val="3A3838"/>
      </a:accent6>
      <a:hlink>
        <a:srgbClr val="26CAD3"/>
      </a:hlink>
      <a:folHlink>
        <a:srgbClr val="26CAD3"/>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F301B0ED1655A489D7A2BF9D05A3A33" ma:contentTypeVersion="1" ma:contentTypeDescription="Create a new document." ma:contentTypeScope="" ma:versionID="069e66ce8e9baafa4b6a8b445088ba3c">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63CFA8-ECA1-4862-879B-39996A2C9A24}">
  <ds:schemaRef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58C5F476-8D2F-4169-9EC8-C2C25FC118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AB3979B-BDB2-40C9-A8DB-DE3B51DE8E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3819</Words>
  <Application>Microsoft Office PowerPoint</Application>
  <PresentationFormat>On-screen Show (16:9)</PresentationFormat>
  <Paragraphs>1288</Paragraphs>
  <Slides>45</Slides>
  <Notes>17</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45</vt:i4>
      </vt:variant>
    </vt:vector>
  </HeadingPairs>
  <TitlesOfParts>
    <vt:vector size="66" baseType="lpstr">
      <vt:lpstr>MS PGothic</vt:lpstr>
      <vt:lpstr>MS PGothic</vt:lpstr>
      <vt:lpstr>Apple Chancery</vt:lpstr>
      <vt:lpstr>Apple LiGothic Medium</vt:lpstr>
      <vt:lpstr>Arial</vt:lpstr>
      <vt:lpstr>Arial Narrow</vt:lpstr>
      <vt:lpstr>Calibri</vt:lpstr>
      <vt:lpstr>Calibri Light</vt:lpstr>
      <vt:lpstr>Century Gothic</vt:lpstr>
      <vt:lpstr>CiscoSans ExtraLight</vt:lpstr>
      <vt:lpstr>CiscoSansTT Light</vt:lpstr>
      <vt:lpstr>Courier New</vt:lpstr>
      <vt:lpstr>Geneva</vt:lpstr>
      <vt:lpstr>Intel Clear</vt:lpstr>
      <vt:lpstr>Intel Clear Pro</vt:lpstr>
      <vt:lpstr>Neo Sans Intel</vt:lpstr>
      <vt:lpstr>Times New Roman</vt:lpstr>
      <vt:lpstr>Verdana</vt:lpstr>
      <vt:lpstr>Wingdings</vt:lpstr>
      <vt:lpstr>NPG PPTx Template Wide Light</vt:lpstr>
      <vt:lpstr>Office Theme</vt:lpstr>
      <vt:lpstr>Data Plane Development Kit (DPDK) Intro DPDK/FD.io Mini  Summit</vt:lpstr>
      <vt:lpstr>Legal Disclaimer</vt:lpstr>
      <vt:lpstr>DPDK Overview</vt:lpstr>
      <vt:lpstr>DPDK Framework</vt:lpstr>
      <vt:lpstr>Multi-Architecture/NIC Support</vt:lpstr>
      <vt:lpstr>DPDK Generational Performance Gains</vt:lpstr>
      <vt:lpstr>Open Source Stats</vt:lpstr>
      <vt:lpstr>DPDK In OPNFV</vt:lpstr>
      <vt:lpstr>OPNFV Projects</vt:lpstr>
      <vt:lpstr>DPDK Involvement</vt:lpstr>
      <vt:lpstr>DPDK Involvement</vt:lpstr>
      <vt:lpstr>DPDK Involvement</vt:lpstr>
      <vt:lpstr>DPDK Involvement</vt:lpstr>
      <vt:lpstr>DPDK Involvement</vt:lpstr>
      <vt:lpstr>DPDK Involvement</vt:lpstr>
      <vt:lpstr>DPDK Involvement</vt:lpstr>
      <vt:lpstr>PowerPoint Presentation</vt:lpstr>
      <vt:lpstr>FD.io Intro</vt:lpstr>
      <vt:lpstr>Evolution of Programmable Networking</vt:lpstr>
      <vt:lpstr>Introducing Fast Data: fd.io</vt:lpstr>
      <vt:lpstr>Fast Data Scope</vt:lpstr>
      <vt:lpstr>Fd.io Members</vt:lpstr>
      <vt:lpstr>Fd.io Projects</vt:lpstr>
      <vt:lpstr>Governance – At a Glance</vt:lpstr>
      <vt:lpstr>VPP: Vector Packet Processing</vt:lpstr>
      <vt:lpstr>Introducing Vector Packet Processor - VPP</vt:lpstr>
      <vt:lpstr>VPP Architecture - Modularity Enabling Flexible Plugins</vt:lpstr>
      <vt:lpstr>VPP Feature Summary</vt:lpstr>
      <vt:lpstr>Code Activity</vt:lpstr>
      <vt:lpstr>Contributor/Committer Diversity</vt:lpstr>
      <vt:lpstr>VPP 16.06 Release</vt:lpstr>
      <vt:lpstr>PowerPoint Presentation</vt:lpstr>
      <vt:lpstr>vNet-SLA benchmarking at scale: IPv6 VPP-based vSwitch</vt:lpstr>
      <vt:lpstr>vNet benchmarking at scale: IPv4+SEcurity </vt:lpstr>
      <vt:lpstr>PowerPoint Presentation</vt:lpstr>
      <vt:lpstr>PowerPoint Presentation</vt:lpstr>
      <vt:lpstr>PowerPoint Presentation</vt:lpstr>
      <vt:lpstr>PowerPoint Presentation</vt:lpstr>
      <vt:lpstr>Implementation Example: VPP as a vRouter/vSwitch</vt:lpstr>
      <vt:lpstr>VPP vRouter/vSwitch: Local Programmability</vt:lpstr>
      <vt:lpstr>VPP vRouter/vSwitch: Remote Programmability</vt:lpstr>
      <vt:lpstr>Broader Ecosystem</vt:lpstr>
      <vt:lpstr>OpenDaylight Virtual Bridge Domain</vt:lpstr>
      <vt:lpstr>OpNFV FDS: Integrating OpenStack/ODL/fdio</vt:lpstr>
      <vt:lpstr>Next Steps – Get Involved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CTPClassification=CTP_IC:VisualMarkings=</cp:keywords>
  <cp:lastModifiedBy/>
  <cp:revision>1</cp:revision>
  <dcterms:created xsi:type="dcterms:W3CDTF">2015-05-06T16:36:39Z</dcterms:created>
  <dcterms:modified xsi:type="dcterms:W3CDTF">2016-06-21T06:15:02Z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f1410004-6adc-4949-8151-9b89c39eb2eb</vt:lpwstr>
  </property>
  <property fmtid="{D5CDD505-2E9C-101B-9397-08002B2CF9AE}" pid="3" name="CTP_BU">
    <vt:lpwstr>NETWORK PLATFORMS GROUP</vt:lpwstr>
  </property>
  <property fmtid="{D5CDD505-2E9C-101B-9397-08002B2CF9AE}" pid="4" name="CTP_TimeStamp">
    <vt:lpwstr>2016-06-21 06:14:59Z</vt:lpwstr>
  </property>
  <property fmtid="{D5CDD505-2E9C-101B-9397-08002B2CF9AE}" pid="5" name="IntelDataClassification">
    <vt:lpwstr>NA</vt:lpwstr>
  </property>
  <property fmtid="{D5CDD505-2E9C-101B-9397-08002B2CF9AE}" pid="6" name="ContentTypeId">
    <vt:lpwstr>0x010100FF301B0ED1655A489D7A2BF9D05A3A33</vt:lpwstr>
  </property>
  <property fmtid="{D5CDD505-2E9C-101B-9397-08002B2CF9AE}" pid="7" name="CTPClassification">
    <vt:lpwstr>CTP_IC</vt:lpwstr>
  </property>
</Properties>
</file>