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96" r:id="rId3"/>
    <p:sldId id="261" r:id="rId4"/>
    <p:sldId id="262" r:id="rId5"/>
    <p:sldId id="282" r:id="rId6"/>
    <p:sldId id="292" r:id="rId7"/>
    <p:sldId id="284" r:id="rId8"/>
    <p:sldId id="287" r:id="rId9"/>
    <p:sldId id="288" r:id="rId10"/>
    <p:sldId id="289" r:id="rId11"/>
    <p:sldId id="294" r:id="rId12"/>
    <p:sldId id="295" r:id="rId13"/>
    <p:sldId id="293" r:id="rId14"/>
    <p:sldId id="291" r:id="rId15"/>
    <p:sldId id="27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323F"/>
    <a:srgbClr val="FCFCFC"/>
    <a:srgbClr val="3E4543"/>
    <a:srgbClr val="0C298B"/>
    <a:srgbClr val="60708B"/>
    <a:srgbClr val="26702E"/>
    <a:srgbClr val="F7567C"/>
    <a:srgbClr val="26CA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5" autoAdjust="0"/>
    <p:restoredTop sz="94660"/>
  </p:normalViewPr>
  <p:slideViewPr>
    <p:cSldViewPr snapToGrid="0">
      <p:cViewPr varScale="1">
        <p:scale>
          <a:sx n="90" d="100"/>
          <a:sy n="90" d="100"/>
        </p:scale>
        <p:origin x="-296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3096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file://localhost/Users/maciek/Documents/technologies/openvpp/openvpp-mwc-demo/160217-omfg-vpp-graph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file://localhost/Users/maciek/Documents/technologies/openvpp/openvpp-mwc-demo/160217-omfg-vpp-graph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'working tests'!$E$23</c:f>
              <c:strCache>
                <c:ptCount val="1"/>
                <c:pt idx="0">
                  <c:v>64B</c:v>
                </c:pt>
              </c:strCache>
            </c:strRef>
          </c:tx>
          <c:spPr>
            <a:solidFill>
              <a:srgbClr val="F88D37"/>
            </a:solidFill>
          </c:spPr>
          <c:invertIfNegative val="0"/>
          <c:cat>
            <c:strRef>
              <c:f>'working tests'!$F$22:$K$22</c:f>
              <c:strCache>
                <c:ptCount val="6"/>
                <c:pt idx="0">
                  <c:v>12 routes </c:v>
                </c:pt>
                <c:pt idx="1">
                  <c:v>1k routes</c:v>
                </c:pt>
                <c:pt idx="2">
                  <c:v>100k routes</c:v>
                </c:pt>
                <c:pt idx="3">
                  <c:v>500k routes</c:v>
                </c:pt>
                <c:pt idx="4">
                  <c:v>1M routes</c:v>
                </c:pt>
                <c:pt idx="5">
                  <c:v>2M routes</c:v>
                </c:pt>
              </c:strCache>
            </c:strRef>
          </c:cat>
          <c:val>
            <c:numRef>
              <c:f>'working tests'!$O$23:$T$23</c:f>
              <c:numCache>
                <c:formatCode>0.0</c:formatCode>
                <c:ptCount val="6"/>
                <c:pt idx="0">
                  <c:v>210.0</c:v>
                </c:pt>
                <c:pt idx="1">
                  <c:v>210.0</c:v>
                </c:pt>
                <c:pt idx="2">
                  <c:v>210.0</c:v>
                </c:pt>
                <c:pt idx="3">
                  <c:v>210.0</c:v>
                </c:pt>
                <c:pt idx="4">
                  <c:v>210.0</c:v>
                </c:pt>
                <c:pt idx="5">
                  <c:v>210.0</c:v>
                </c:pt>
              </c:numCache>
            </c:numRef>
          </c:val>
        </c:ser>
        <c:ser>
          <c:idx val="1"/>
          <c:order val="1"/>
          <c:tx>
            <c:strRef>
              <c:f>'working tests'!$E$24</c:f>
              <c:strCache>
                <c:ptCount val="1"/>
                <c:pt idx="0">
                  <c:v>IMIX</c:v>
                </c:pt>
              </c:strCache>
            </c:strRef>
          </c:tx>
          <c:spPr>
            <a:solidFill>
              <a:srgbClr val="C3DB64"/>
            </a:solidFill>
          </c:spPr>
          <c:invertIfNegative val="0"/>
          <c:cat>
            <c:strRef>
              <c:f>'working tests'!$F$22:$K$22</c:f>
              <c:strCache>
                <c:ptCount val="6"/>
                <c:pt idx="0">
                  <c:v>12 routes </c:v>
                </c:pt>
                <c:pt idx="1">
                  <c:v>1k routes</c:v>
                </c:pt>
                <c:pt idx="2">
                  <c:v>100k routes</c:v>
                </c:pt>
                <c:pt idx="3">
                  <c:v>500k routes</c:v>
                </c:pt>
                <c:pt idx="4">
                  <c:v>1M routes</c:v>
                </c:pt>
                <c:pt idx="5">
                  <c:v>2M routes</c:v>
                </c:pt>
              </c:strCache>
            </c:strRef>
          </c:cat>
          <c:val>
            <c:numRef>
              <c:f>'working tests'!$O$24:$T$24</c:f>
              <c:numCache>
                <c:formatCode>0.0</c:formatCode>
                <c:ptCount val="6"/>
                <c:pt idx="0">
                  <c:v>160.0</c:v>
                </c:pt>
                <c:pt idx="1">
                  <c:v>160.0</c:v>
                </c:pt>
                <c:pt idx="2">
                  <c:v>160.0</c:v>
                </c:pt>
                <c:pt idx="3">
                  <c:v>160.0</c:v>
                </c:pt>
                <c:pt idx="4">
                  <c:v>160.0</c:v>
                </c:pt>
                <c:pt idx="5">
                  <c:v>160.0</c:v>
                </c:pt>
              </c:numCache>
            </c:numRef>
          </c:val>
        </c:ser>
        <c:ser>
          <c:idx val="2"/>
          <c:order val="2"/>
          <c:tx>
            <c:strRef>
              <c:f>'working tests'!$E$25</c:f>
              <c:strCache>
                <c:ptCount val="1"/>
                <c:pt idx="0">
                  <c:v>1518B</c:v>
                </c:pt>
              </c:strCache>
            </c:strRef>
          </c:tx>
          <c:spPr>
            <a:solidFill>
              <a:srgbClr val="43D2D2"/>
            </a:solidFill>
          </c:spPr>
          <c:invertIfNegative val="0"/>
          <c:cat>
            <c:strRef>
              <c:f>'working tests'!$F$22:$K$22</c:f>
              <c:strCache>
                <c:ptCount val="6"/>
                <c:pt idx="0">
                  <c:v>12 routes </c:v>
                </c:pt>
                <c:pt idx="1">
                  <c:v>1k routes</c:v>
                </c:pt>
                <c:pt idx="2">
                  <c:v>100k routes</c:v>
                </c:pt>
                <c:pt idx="3">
                  <c:v>500k routes</c:v>
                </c:pt>
                <c:pt idx="4">
                  <c:v>1M routes</c:v>
                </c:pt>
                <c:pt idx="5">
                  <c:v>2M routes</c:v>
                </c:pt>
              </c:strCache>
            </c:strRef>
          </c:cat>
          <c:val>
            <c:numRef>
              <c:f>'working tests'!$O$25:$T$25</c:f>
              <c:numCache>
                <c:formatCode>0.0</c:formatCode>
                <c:ptCount val="6"/>
                <c:pt idx="0">
                  <c:v>39.0</c:v>
                </c:pt>
                <c:pt idx="1">
                  <c:v>39.0</c:v>
                </c:pt>
                <c:pt idx="2">
                  <c:v>39.0</c:v>
                </c:pt>
                <c:pt idx="3">
                  <c:v>39.0</c:v>
                </c:pt>
                <c:pt idx="4">
                  <c:v>39.0</c:v>
                </c:pt>
                <c:pt idx="5">
                  <c:v>39.0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2139746088"/>
        <c:axId val="-2138204712"/>
        <c:axId val="-2138317896"/>
      </c:bar3DChart>
      <c:catAx>
        <c:axId val="-21397460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tx1"/>
                </a:solidFill>
              </a:defRPr>
            </a:pPr>
            <a:endParaRPr lang="en-US"/>
          </a:p>
        </c:txPr>
        <c:crossAx val="-2138204712"/>
        <c:crosses val="autoZero"/>
        <c:auto val="1"/>
        <c:lblAlgn val="ctr"/>
        <c:lblOffset val="100"/>
        <c:noMultiLvlLbl val="0"/>
      </c:catAx>
      <c:valAx>
        <c:axId val="-2138204712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tx1"/>
                </a:solidFill>
              </a:defRPr>
            </a:pPr>
            <a:endParaRPr lang="en-US"/>
          </a:p>
        </c:txPr>
        <c:crossAx val="-2139746088"/>
        <c:crosses val="autoZero"/>
        <c:crossBetween val="between"/>
      </c:valAx>
      <c:serAx>
        <c:axId val="-21383178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tx1"/>
                </a:solidFill>
              </a:defRPr>
            </a:pPr>
            <a:endParaRPr lang="en-US"/>
          </a:p>
        </c:txPr>
        <c:crossAx val="-2138204712"/>
        <c:crosses val="autoZero"/>
      </c:ser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726371924892359"/>
          <c:y val="0.0570674804233079"/>
          <c:w val="0.83388674382876"/>
          <c:h val="0.878425297020508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'working tests'!$E$23</c:f>
              <c:strCache>
                <c:ptCount val="1"/>
                <c:pt idx="0">
                  <c:v>64B</c:v>
                </c:pt>
              </c:strCache>
            </c:strRef>
          </c:tx>
          <c:spPr>
            <a:solidFill>
              <a:srgbClr val="F88D37"/>
            </a:solidFill>
          </c:spPr>
          <c:invertIfNegative val="0"/>
          <c:cat>
            <c:strRef>
              <c:f>'working tests'!$F$22:$K$22</c:f>
              <c:strCache>
                <c:ptCount val="6"/>
                <c:pt idx="0">
                  <c:v>12 routes </c:v>
                </c:pt>
                <c:pt idx="1">
                  <c:v>1k routes</c:v>
                </c:pt>
                <c:pt idx="2">
                  <c:v>100k routes</c:v>
                </c:pt>
                <c:pt idx="3">
                  <c:v>500k routes</c:v>
                </c:pt>
                <c:pt idx="4">
                  <c:v>1M routes</c:v>
                </c:pt>
                <c:pt idx="5">
                  <c:v>2M routes</c:v>
                </c:pt>
              </c:strCache>
            </c:strRef>
          </c:cat>
          <c:val>
            <c:numRef>
              <c:f>'working tests'!$F$23:$K$23</c:f>
              <c:numCache>
                <c:formatCode>0.0</c:formatCode>
                <c:ptCount val="6"/>
                <c:pt idx="0">
                  <c:v>108.0</c:v>
                </c:pt>
                <c:pt idx="1">
                  <c:v>108.0</c:v>
                </c:pt>
                <c:pt idx="2">
                  <c:v>108.0</c:v>
                </c:pt>
                <c:pt idx="3">
                  <c:v>108.0</c:v>
                </c:pt>
                <c:pt idx="4">
                  <c:v>108.0</c:v>
                </c:pt>
                <c:pt idx="5">
                  <c:v>108.0</c:v>
                </c:pt>
              </c:numCache>
            </c:numRef>
          </c:val>
        </c:ser>
        <c:ser>
          <c:idx val="1"/>
          <c:order val="1"/>
          <c:tx>
            <c:strRef>
              <c:f>'working tests'!$E$24</c:f>
              <c:strCache>
                <c:ptCount val="1"/>
                <c:pt idx="0">
                  <c:v>IMIX</c:v>
                </c:pt>
              </c:strCache>
            </c:strRef>
          </c:tx>
          <c:spPr>
            <a:solidFill>
              <a:srgbClr val="C6E873"/>
            </a:solidFill>
          </c:spPr>
          <c:invertIfNegative val="0"/>
          <c:cat>
            <c:strRef>
              <c:f>'working tests'!$F$22:$K$22</c:f>
              <c:strCache>
                <c:ptCount val="6"/>
                <c:pt idx="0">
                  <c:v>12 routes </c:v>
                </c:pt>
                <c:pt idx="1">
                  <c:v>1k routes</c:v>
                </c:pt>
                <c:pt idx="2">
                  <c:v>100k routes</c:v>
                </c:pt>
                <c:pt idx="3">
                  <c:v>500k routes</c:v>
                </c:pt>
                <c:pt idx="4">
                  <c:v>1M routes</c:v>
                </c:pt>
                <c:pt idx="5">
                  <c:v>2M routes</c:v>
                </c:pt>
              </c:strCache>
            </c:strRef>
          </c:cat>
          <c:val>
            <c:numRef>
              <c:f>'working tests'!$F$24:$K$24</c:f>
              <c:numCache>
                <c:formatCode>0.0</c:formatCode>
                <c:ptCount val="6"/>
                <c:pt idx="0">
                  <c:v>480.0</c:v>
                </c:pt>
                <c:pt idx="1">
                  <c:v>480.0</c:v>
                </c:pt>
                <c:pt idx="2">
                  <c:v>480.0</c:v>
                </c:pt>
                <c:pt idx="3">
                  <c:v>480.0</c:v>
                </c:pt>
                <c:pt idx="4">
                  <c:v>480.0</c:v>
                </c:pt>
                <c:pt idx="5">
                  <c:v>480.0</c:v>
                </c:pt>
              </c:numCache>
            </c:numRef>
          </c:val>
        </c:ser>
        <c:ser>
          <c:idx val="2"/>
          <c:order val="2"/>
          <c:tx>
            <c:strRef>
              <c:f>'working tests'!$E$25</c:f>
              <c:strCache>
                <c:ptCount val="1"/>
                <c:pt idx="0">
                  <c:v>1518B</c:v>
                </c:pt>
              </c:strCache>
            </c:strRef>
          </c:tx>
          <c:spPr>
            <a:solidFill>
              <a:srgbClr val="26BBD5"/>
            </a:solidFill>
          </c:spPr>
          <c:invertIfNegative val="0"/>
          <c:cat>
            <c:strRef>
              <c:f>'working tests'!$F$22:$K$22</c:f>
              <c:strCache>
                <c:ptCount val="6"/>
                <c:pt idx="0">
                  <c:v>12 routes </c:v>
                </c:pt>
                <c:pt idx="1">
                  <c:v>1k routes</c:v>
                </c:pt>
                <c:pt idx="2">
                  <c:v>100k routes</c:v>
                </c:pt>
                <c:pt idx="3">
                  <c:v>500k routes</c:v>
                </c:pt>
                <c:pt idx="4">
                  <c:v>1M routes</c:v>
                </c:pt>
                <c:pt idx="5">
                  <c:v>2M routes</c:v>
                </c:pt>
              </c:strCache>
            </c:strRef>
          </c:cat>
          <c:val>
            <c:numRef>
              <c:f>'working tests'!$F$25:$K$25</c:f>
              <c:numCache>
                <c:formatCode>0.0</c:formatCode>
                <c:ptCount val="6"/>
                <c:pt idx="0">
                  <c:v>480.0</c:v>
                </c:pt>
                <c:pt idx="1">
                  <c:v>480.0</c:v>
                </c:pt>
                <c:pt idx="2">
                  <c:v>480.0</c:v>
                </c:pt>
                <c:pt idx="3">
                  <c:v>480.0</c:v>
                </c:pt>
                <c:pt idx="4">
                  <c:v>480.0</c:v>
                </c:pt>
                <c:pt idx="5">
                  <c:v>480.0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2139274680"/>
        <c:axId val="-2139166472"/>
        <c:axId val="2132730472"/>
      </c:bar3DChart>
      <c:catAx>
        <c:axId val="-21392746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tx1"/>
                </a:solidFill>
              </a:defRPr>
            </a:pPr>
            <a:endParaRPr lang="en-US"/>
          </a:p>
        </c:txPr>
        <c:crossAx val="-2139166472"/>
        <c:crosses val="autoZero"/>
        <c:auto val="1"/>
        <c:lblAlgn val="ctr"/>
        <c:lblOffset val="100"/>
        <c:noMultiLvlLbl val="0"/>
      </c:catAx>
      <c:valAx>
        <c:axId val="-2139166472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tx1"/>
                </a:solidFill>
              </a:defRPr>
            </a:pPr>
            <a:endParaRPr lang="en-US"/>
          </a:p>
        </c:txPr>
        <c:crossAx val="-2139274680"/>
        <c:crosses val="autoZero"/>
        <c:crossBetween val="between"/>
      </c:valAx>
      <c:serAx>
        <c:axId val="21327304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tx1"/>
                </a:solidFill>
              </a:defRPr>
            </a:pPr>
            <a:endParaRPr lang="en-US"/>
          </a:p>
        </c:txPr>
        <c:crossAx val="-2139166472"/>
        <c:crosses val="autoZero"/>
      </c:serAx>
      <c:spPr>
        <a:noFill/>
      </c:spPr>
    </c:plotArea>
    <c:plotVisOnly val="1"/>
    <c:dispBlanksAs val="gap"/>
    <c:showDLblsOverMax val="0"/>
  </c:chart>
  <c:spPr>
    <a:noFill/>
  </c:sp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DEA57D-D858-4402-9858-9A8F9F67B2AE}" type="datetimeFigureOut">
              <a:rPr lang="en-US" smtClean="0"/>
              <a:t>3/15/16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1261D7-761C-48EC-A92D-222EA5680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4581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D63993-F6F3-2B43-AD19-253EB4A4C7F8}" type="datetimeFigureOut">
              <a:rPr lang="en-US" smtClean="0"/>
              <a:t>3/15/16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C37BF7-95A9-A049-967F-0BC4A5936D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6222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input</a:t>
            </a:r>
            <a:r>
              <a:rPr lang="en-US" baseline="0" dirty="0" smtClean="0"/>
              <a:t> </a:t>
            </a:r>
            <a:r>
              <a:rPr lang="en-US" dirty="0" smtClean="0"/>
              <a:t>checks</a:t>
            </a:r>
            <a:r>
              <a:rPr lang="en-US" baseline="0" dirty="0" smtClean="0"/>
              <a:t> included by VPP include mandatory networking checks.</a:t>
            </a:r>
          </a:p>
          <a:p>
            <a:r>
              <a:rPr lang="en-US" baseline="0" dirty="0" smtClean="0"/>
              <a:t>Some solutions today either don</a:t>
            </a:r>
            <a:r>
              <a:rPr lang="uk-UA" baseline="0" dirty="0" smtClean="0"/>
              <a:t>’</a:t>
            </a:r>
            <a:r>
              <a:rPr lang="en-US" baseline="0" dirty="0" smtClean="0"/>
              <a:t>t perform these or don’t have them leading to questionable performance numbers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081A85-90BE-2B4B-8A67-5F046D505A9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76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2FCB79-2C0C-F84D-A224-30C295992FC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435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1DC3E-9B58-4178-99D0-EDD655FFF52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120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323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98796" y="1742650"/>
            <a:ext cx="5693329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Enter Talk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98796" y="4222325"/>
            <a:ext cx="5693329" cy="42467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Speaker Name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A944E7-E604-6144-B5DB-257B412DA638}" type="datetime1">
              <a:rPr lang="en-US" smtClean="0"/>
              <a:t>3/15/16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fd.io Foundation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2C12A61-9EE8-4E45-A1FB-04158638D41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155" y="1742650"/>
            <a:ext cx="5126486" cy="287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005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F7323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04666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11D0D-83EE-8F49-8574-2C1E5F1D1800}" type="datetime1">
              <a:rPr lang="en-US" smtClean="0"/>
              <a:t>3/15/16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fd.io Foundation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12A61-9EE8-4E45-A1FB-04158638D414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12140268" y="0"/>
            <a:ext cx="103464" cy="6858000"/>
          </a:xfrm>
          <a:prstGeom prst="rect">
            <a:avLst/>
          </a:prstGeom>
          <a:solidFill>
            <a:srgbClr val="F7323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089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02989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02989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D909-6B45-414D-B320-B95A6DF6C3D7}" type="datetime1">
              <a:rPr lang="en-US" smtClean="0"/>
              <a:t>3/15/16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fd.io Foundation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12A61-9EE8-4E45-A1FB-04158638D41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12088536" y="0"/>
            <a:ext cx="103464" cy="6858000"/>
          </a:xfrm>
          <a:prstGeom prst="rect">
            <a:avLst/>
          </a:prstGeom>
          <a:solidFill>
            <a:srgbClr val="F7323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120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_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 noChangeAspect="1"/>
          </p:cNvSpPr>
          <p:nvPr>
            <p:ph type="body" sz="quarter" idx="10"/>
          </p:nvPr>
        </p:nvSpPr>
        <p:spPr>
          <a:xfrm>
            <a:off x="306272" y="1339747"/>
            <a:ext cx="5496567" cy="4984855"/>
          </a:xfrm>
        </p:spPr>
        <p:txBody>
          <a:bodyPr>
            <a:noAutofit/>
          </a:bodyPr>
          <a:lstStyle>
            <a:lvl1pPr>
              <a:lnSpc>
                <a:spcPct val="95000"/>
              </a:lnSpc>
              <a:spcBef>
                <a:spcPts val="1000"/>
              </a:spcBef>
              <a:defRPr sz="2200">
                <a:solidFill>
                  <a:srgbClr val="0E243E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1000"/>
              </a:spcBef>
              <a:defRPr sz="1700">
                <a:solidFill>
                  <a:srgbClr val="0E243E"/>
                </a:solidFill>
                <a:latin typeface="+mj-lt"/>
              </a:defRPr>
            </a:lvl2pPr>
            <a:lvl3pPr>
              <a:spcBef>
                <a:spcPts val="1000"/>
              </a:spcBef>
              <a:defRPr sz="1400">
                <a:solidFill>
                  <a:srgbClr val="0E243E"/>
                </a:solidFill>
                <a:latin typeface="+mj-lt"/>
              </a:defRPr>
            </a:lvl3pPr>
            <a:lvl4pPr>
              <a:spcBef>
                <a:spcPts val="1000"/>
              </a:spcBef>
              <a:defRPr sz="1300">
                <a:solidFill>
                  <a:srgbClr val="0E243E"/>
                </a:solidFill>
                <a:latin typeface="+mj-lt"/>
              </a:defRPr>
            </a:lvl4pPr>
            <a:lvl5pPr>
              <a:spcBef>
                <a:spcPts val="1000"/>
              </a:spcBef>
              <a:defRPr sz="1300">
                <a:solidFill>
                  <a:srgbClr val="0E243E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275708" y="1339747"/>
            <a:ext cx="5496567" cy="4984855"/>
          </a:xfrm>
        </p:spPr>
        <p:txBody>
          <a:bodyPr>
            <a:noAutofit/>
          </a:bodyPr>
          <a:lstStyle>
            <a:lvl1pPr>
              <a:lnSpc>
                <a:spcPct val="95000"/>
              </a:lnSpc>
              <a:spcBef>
                <a:spcPts val="1000"/>
              </a:spcBef>
              <a:defRPr sz="2200">
                <a:solidFill>
                  <a:srgbClr val="0E243E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1000"/>
              </a:spcBef>
              <a:defRPr sz="1700">
                <a:solidFill>
                  <a:srgbClr val="0E243E"/>
                </a:solidFill>
                <a:latin typeface="+mj-lt"/>
              </a:defRPr>
            </a:lvl2pPr>
            <a:lvl3pPr>
              <a:spcBef>
                <a:spcPts val="1000"/>
              </a:spcBef>
              <a:defRPr sz="1400">
                <a:solidFill>
                  <a:srgbClr val="0E243E"/>
                </a:solidFill>
                <a:latin typeface="+mj-lt"/>
              </a:defRPr>
            </a:lvl3pPr>
            <a:lvl4pPr>
              <a:spcBef>
                <a:spcPts val="1000"/>
              </a:spcBef>
              <a:defRPr sz="1300">
                <a:solidFill>
                  <a:srgbClr val="0E243E"/>
                </a:solidFill>
                <a:latin typeface="+mj-lt"/>
              </a:defRPr>
            </a:lvl4pPr>
            <a:lvl5pPr>
              <a:spcBef>
                <a:spcPts val="1000"/>
              </a:spcBef>
              <a:defRPr sz="1300">
                <a:solidFill>
                  <a:srgbClr val="0E243E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06268" y="381003"/>
            <a:ext cx="11451815" cy="889415"/>
          </a:xfrm>
          <a:prstGeom prst="rect">
            <a:avLst/>
          </a:prstGeom>
        </p:spPr>
        <p:txBody>
          <a:bodyPr vert="horz" lIns="106676" tIns="53338" rIns="99056" bIns="53338" rtlCol="0" anchor="b" anchorCtr="0">
            <a:noAutofit/>
          </a:bodyPr>
          <a:lstStyle>
            <a:lvl1pPr algn="l" defTabSz="76197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4200" b="0" kern="1200" spc="0" baseline="0" dirty="0">
                <a:gradFill>
                  <a:gsLst>
                    <a:gs pos="0">
                      <a:srgbClr val="00A5C7"/>
                    </a:gs>
                    <a:gs pos="44000">
                      <a:srgbClr val="00B0F0"/>
                    </a:gs>
                    <a:gs pos="100000">
                      <a:srgbClr val="00519A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156952"/>
      </p:ext>
    </p:extLst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16401" y="1797051"/>
            <a:ext cx="11036459" cy="4224280"/>
          </a:xfrm>
          <a:prstGeom prst="rect">
            <a:avLst/>
          </a:prstGeom>
        </p:spPr>
        <p:txBody>
          <a:bodyPr lIns="121890" tIns="60945" rIns="121890" bIns="60945">
            <a:noAutofit/>
          </a:bodyPr>
          <a:lstStyle>
            <a:lvl1pPr marL="374561" indent="-298382">
              <a:lnSpc>
                <a:spcPct val="95000"/>
              </a:lnSpc>
              <a:spcBef>
                <a:spcPts val="1480"/>
              </a:spcBef>
              <a:buClr>
                <a:schemeClr val="tx1"/>
              </a:buClr>
              <a:buSzPct val="80000"/>
              <a:buFont typeface="Arial"/>
              <a:buChar char="•"/>
              <a:defRPr sz="2700" b="0" i="0">
                <a:solidFill>
                  <a:srgbClr val="676767"/>
                </a:solidFill>
                <a:latin typeface="+mn-lt"/>
                <a:cs typeface="CiscoSans ExtraLight"/>
              </a:defRPr>
            </a:lvl1pPr>
            <a:lvl2pPr marL="677176" indent="-287799">
              <a:lnSpc>
                <a:spcPct val="95000"/>
              </a:lnSpc>
              <a:spcBef>
                <a:spcPts val="600"/>
              </a:spcBef>
              <a:buClr>
                <a:schemeClr val="tx1"/>
              </a:buClr>
              <a:buSzPct val="80000"/>
              <a:buFont typeface="Arial"/>
              <a:buChar char="•"/>
              <a:defRPr sz="2400" b="0" i="0">
                <a:solidFill>
                  <a:srgbClr val="676767"/>
                </a:solidFill>
                <a:latin typeface="+mn-lt"/>
                <a:cs typeface="CiscoSans ExtraLight"/>
              </a:defRPr>
            </a:lvl2pPr>
            <a:lvl3pPr marL="996719" indent="-228548">
              <a:buClr>
                <a:schemeClr val="tx1"/>
              </a:buClr>
              <a:buSzPct val="80000"/>
              <a:buFont typeface="Arial"/>
              <a:buChar char="•"/>
              <a:defRPr sz="2100" b="0" i="0">
                <a:solidFill>
                  <a:srgbClr val="676767"/>
                </a:solidFill>
                <a:latin typeface="+mn-lt"/>
                <a:cs typeface="CiscoSans ExtraLight"/>
              </a:defRPr>
            </a:lvl3pPr>
            <a:lvl4pPr marL="1214683" indent="-228548">
              <a:buClr>
                <a:schemeClr val="tx1"/>
              </a:buClr>
              <a:buSzPct val="80000"/>
              <a:buFont typeface="Arial"/>
              <a:buChar char="•"/>
              <a:defRPr sz="1900" b="0" i="0">
                <a:solidFill>
                  <a:srgbClr val="676767"/>
                </a:solidFill>
                <a:latin typeface="+mn-lt"/>
                <a:cs typeface="CiscoSans ExtraLight"/>
              </a:defRPr>
            </a:lvl4pPr>
            <a:lvl5pPr marL="1443231" indent="-224314">
              <a:buClr>
                <a:schemeClr val="tx1"/>
              </a:buClr>
              <a:buSzPct val="80000"/>
              <a:buFont typeface="Arial"/>
              <a:buChar char="•"/>
              <a:defRPr sz="1600" b="0" i="0">
                <a:solidFill>
                  <a:srgbClr val="676767"/>
                </a:solidFill>
                <a:latin typeface="+mn-lt"/>
                <a:cs typeface="CiscoSans ExtraLight"/>
              </a:defRPr>
            </a:lvl5pPr>
          </a:lstStyle>
          <a:p>
            <a:pPr lvl="0"/>
            <a:r>
              <a:rPr lang="en-GB" dirty="0" smtClean="0"/>
              <a:t>First level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6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8" y="455085"/>
            <a:ext cx="11127317" cy="97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121896" tIns="60948" rIns="121896" bIns="609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9634357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5"/>
          <p:cNvSpPr>
            <a:spLocks noGrp="1"/>
          </p:cNvSpPr>
          <p:nvPr>
            <p:ph type="title"/>
          </p:nvPr>
        </p:nvSpPr>
        <p:spPr bwMode="auto">
          <a:xfrm>
            <a:off x="583688" y="455085"/>
            <a:ext cx="11127317" cy="97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121896" tIns="60948" rIns="121896" bIns="609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1293581" y="637297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22529541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3689" y="455085"/>
            <a:ext cx="11127317" cy="975783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356358"/>
            <a:ext cx="2844800" cy="365125"/>
          </a:xfrm>
          <a:prstGeom prst="rect">
            <a:avLst/>
          </a:prstGeom>
        </p:spPr>
        <p:txBody>
          <a:bodyPr lIns="91428" tIns="45714" rIns="91428" bIns="45714"/>
          <a:lstStyle/>
          <a:p>
            <a:pPr defTabSz="609433" eaLnBrk="1" fontAlgn="auto" hangingPunct="1">
              <a:spcBef>
                <a:spcPts val="0"/>
              </a:spcBef>
              <a:spcAft>
                <a:spcPts val="0"/>
              </a:spcAft>
            </a:pPr>
            <a:fld id="{88D94497-3242-3A49-A071-CFC664465B92}" type="datetimeFigureOut">
              <a:rPr lang="en-US" smtClean="0">
                <a:solidFill>
                  <a:srgbClr val="000000"/>
                </a:solidFill>
                <a:latin typeface="CiscoSansTT Light"/>
                <a:ea typeface=""/>
              </a:rPr>
              <a:pPr defTabSz="609433" eaLnBrk="1" fontAlgn="auto" hangingPunct="1">
                <a:spcBef>
                  <a:spcPts val="0"/>
                </a:spcBef>
                <a:spcAft>
                  <a:spcPts val="0"/>
                </a:spcAft>
              </a:pPr>
              <a:t>3/15/16</a:t>
            </a:fld>
            <a:endParaRPr lang="en-GB">
              <a:solidFill>
                <a:srgbClr val="000000"/>
              </a:solidFill>
              <a:latin typeface="CiscoSansTT Light"/>
              <a:ea typeface="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1" y="6356358"/>
            <a:ext cx="3860800" cy="365125"/>
          </a:xfrm>
          <a:prstGeom prst="rect">
            <a:avLst/>
          </a:prstGeom>
        </p:spPr>
        <p:txBody>
          <a:bodyPr lIns="91428" tIns="45714" rIns="91428" bIns="45714"/>
          <a:lstStyle/>
          <a:p>
            <a:pPr defTabSz="609433"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>
              <a:solidFill>
                <a:srgbClr val="000000"/>
              </a:solidFill>
              <a:latin typeface="CiscoSansTT Light"/>
              <a:ea typeface="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2" y="6356358"/>
            <a:ext cx="2844800" cy="365125"/>
          </a:xfrm>
          <a:prstGeom prst="rect">
            <a:avLst/>
          </a:prstGeom>
        </p:spPr>
        <p:txBody>
          <a:bodyPr lIns="91428" tIns="45714" rIns="91428" bIns="45714"/>
          <a:lstStyle/>
          <a:p>
            <a:pPr defTabSz="609433" eaLnBrk="1" fontAlgn="auto" hangingPunct="1">
              <a:spcBef>
                <a:spcPts val="0"/>
              </a:spcBef>
              <a:spcAft>
                <a:spcPts val="0"/>
              </a:spcAft>
            </a:pPr>
            <a:fld id="{D640F397-99AA-6A46-A0B2-7130B8C63947}" type="slidenum">
              <a:rPr lang="en-GB" smtClean="0">
                <a:solidFill>
                  <a:srgbClr val="000000"/>
                </a:solidFill>
                <a:latin typeface="CiscoSansTT Light"/>
                <a:ea typeface=""/>
              </a:rPr>
              <a:pPr defTabSz="609433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>
              <a:solidFill>
                <a:srgbClr val="000000"/>
              </a:solidFill>
              <a:latin typeface="CiscoSansTT Light"/>
              <a:ea typeface=""/>
            </a:endParaRPr>
          </a:p>
        </p:txBody>
      </p:sp>
    </p:spTree>
    <p:extLst>
      <p:ext uri="{BB962C8B-B14F-4D97-AF65-F5344CB8AC3E}">
        <p14:creationId xmlns:p14="http://schemas.microsoft.com/office/powerpoint/2010/main" val="1463577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png"/><Relationship Id="rId10" Type="http://schemas.microsoft.com/office/2007/relationships/hdphoto" Target="../media/hdphoto1.wdp"/><Relationship Id="rId11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9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bg2">
                <a:lumMod val="95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4353"/>
                    </a14:imgEffect>
                    <a14:imgEffect>
                      <a14:saturation sat="16000"/>
                    </a14:imgEffect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911" y="778213"/>
            <a:ext cx="7717039" cy="432187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23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89950" y="6356350"/>
            <a:ext cx="11073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3814C-C0D2-BB49-822F-4711DB285200}" type="datetime1">
              <a:rPr lang="en-US" smtClean="0"/>
              <a:t>3/15/16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fd.io Foundation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97298" y="6356350"/>
            <a:ext cx="4565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12A61-9EE8-4E45-A1FB-04158638D41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44" y="5945836"/>
            <a:ext cx="1388454" cy="775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398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6" r:id="rId6"/>
    <p:sldLayoutId id="2147483658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F7323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sched.co/6Qx3" TargetMode="External"/><Relationship Id="rId4" Type="http://schemas.openxmlformats.org/officeDocument/2006/relationships/hyperlink" Target="http://sched.co/6RFF" TargetMode="External"/><Relationship Id="rId5" Type="http://schemas.openxmlformats.org/officeDocument/2006/relationships/hyperlink" Target="http://sched.co/6Q66" TargetMode="External"/><Relationship Id="rId6" Type="http://schemas.openxmlformats.org/officeDocument/2006/relationships/hyperlink" Target="https://wiki.fd.io/view/Events%23fd.io_Training.2FHackfest" TargetMode="External"/><Relationship Id="rId7" Type="http://schemas.openxmlformats.org/officeDocument/2006/relationships/hyperlink" Target="https://wiki.fd.io/view/VPP/Setting_Up_Your_Dev_Environment" TargetMode="External"/><Relationship Id="rId8" Type="http://schemas.openxmlformats.org/officeDocument/2006/relationships/hyperlink" Target="https://wiki.fd.io/view/VPP%23Tutorials" TargetMode="External"/><Relationship Id="rId9" Type="http://schemas.openxmlformats.org/officeDocument/2006/relationships/hyperlink" Target="https://lists.fd.io/mailman/listinfo" TargetMode="External"/><Relationship Id="rId10" Type="http://schemas.openxmlformats.org/officeDocument/2006/relationships/hyperlink" Target="https://wiki.fd.io/view/IRC" TargetMode="External"/><Relationship Id="rId11" Type="http://schemas.openxmlformats.org/officeDocument/2006/relationships/hyperlink" Target="https://wiki.fd.io/view/Main_Page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fd.io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chart" Target="../charts/chart2.xml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fd.io </a:t>
            </a:r>
            <a:r>
              <a:rPr lang="en-US" dirty="0" smtClean="0"/>
              <a:t>is the future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Ed Warnicke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fd.io Foundation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12A61-9EE8-4E45-A1FB-04158638D41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465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4576" y="116941"/>
            <a:ext cx="526114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VPP Cores Not Completely Busy</a:t>
            </a:r>
          </a:p>
          <a:p>
            <a:pPr algn="ctr"/>
            <a:r>
              <a:rPr lang="en-US" sz="1600" b="1" dirty="0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VPP Vectors Have Space For </a:t>
            </a:r>
            <a:r>
              <a:rPr lang="en-US" sz="1600" b="1" dirty="0" smtClean="0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More Services and More </a:t>
            </a:r>
            <a:r>
              <a:rPr lang="en-US" sz="1600" b="1" dirty="0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Packets!</a:t>
            </a:r>
            <a:r>
              <a:rPr lang="en-US" sz="1600" b="1" dirty="0" smtClean="0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!</a:t>
            </a:r>
          </a:p>
          <a:p>
            <a:pPr algn="ctr"/>
            <a:r>
              <a:rPr lang="en-US" sz="1600" b="1" dirty="0" err="1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PCIe</a:t>
            </a:r>
            <a:r>
              <a:rPr lang="en-US" sz="1600" b="1" dirty="0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 3.0 and NICs Are The Limit</a:t>
            </a:r>
          </a:p>
          <a:p>
            <a:pPr algn="ctr"/>
            <a:endParaRPr lang="en-US" sz="1600" b="1" dirty="0">
              <a:solidFill>
                <a:srgbClr val="C3DB64"/>
              </a:solidFill>
              <a:latin typeface="Arial Narrow"/>
              <a:ea typeface="ＭＳ Ｐゴシック" charset="0"/>
              <a:cs typeface="Arial Narro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18016" y="116942"/>
            <a:ext cx="32986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And How Do We Know This?</a:t>
            </a:r>
          </a:p>
          <a:p>
            <a:pPr algn="ctr"/>
            <a:r>
              <a:rPr lang="en-US" sz="1600" b="1" dirty="0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Simples – A Well Engineered Telemetry</a:t>
            </a:r>
          </a:p>
          <a:p>
            <a:pPr algn="ctr"/>
            <a:r>
              <a:rPr lang="en-US" sz="1600" b="1" dirty="0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In Linux and VPP Tells Us So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7779" y="1196753"/>
            <a:ext cx="10497915" cy="53245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ourier New" charset="0"/>
                <a:ea typeface="Courier New" charset="0"/>
                <a:cs typeface="Courier New" charset="0"/>
              </a:rPr>
              <a:t>========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TC5    120ge.vpp.24t24pc.ip4.cop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TC5.0    120ge.2pnic.6nic.rss2.vpp.24t24pc.ip4.cop</a:t>
            </a:r>
          </a:p>
          <a:p>
            <a:r>
              <a:rPr lang="en-US" sz="1000" dirty="0">
                <a:latin typeface="Courier New" charset="0"/>
                <a:ea typeface="Courier New" charset="0"/>
                <a:cs typeface="Courier New" charset="0"/>
              </a:rPr>
              <a:t>d. testcase-vpp-ip4-cop-scale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120ge.2pnic.6nic.rss2.vpp.24t24pc.ip4.2m.cop.2.copip4dst.2k.match.100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64B, 138.000Mpps, 92,736Gbps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IMIX, 40.124832Mpps, 120.000Gbps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1518, 9.752925Mpps, 120.000Gbps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---------------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Thread 1 vpp_wk_0 (lcore 2)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Time 45.1, </a:t>
            </a:r>
            <a:r>
              <a:rPr lang="is-IS" sz="1000" b="1" dirty="0">
                <a:latin typeface="Courier New" charset="0"/>
                <a:ea typeface="Courier New" charset="0"/>
                <a:cs typeface="Courier New" charset="0"/>
              </a:rPr>
              <a:t>average vectors/node 23.44</a:t>
            </a:r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, last 128 main loops 1.44 per node 23.00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  vector rates in 4.6791e6, out 4.6791e6, drop 0.0000e0, punt 0.0000e0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             Name                 State         Calls          Vectors        Suspends         Clocks       Vectors/Call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TenGigabitEtherneta/0/1-output   active            9003498       211054648               0          1.63e1           23.44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TenGigabitEtherneta/0/1-tx       active            9003498       211054648               0          7.94e1           23.44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cop-input                        active            9003498       211054648               0          2.23e1           23.44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dpdk-input                       polling          45658750       211054648               0          1.52e2            4.62</a:t>
            </a:r>
          </a:p>
          <a:p>
            <a:r>
              <a:rPr lang="is-IS" sz="1000" b="1" dirty="0">
                <a:latin typeface="Courier New" charset="0"/>
                <a:ea typeface="Courier New" charset="0"/>
                <a:cs typeface="Courier New" charset="0"/>
              </a:rPr>
              <a:t>            ip4-cop-whitelist                active            9003498       211054648               0          4.34e1           23.44</a:t>
            </a:r>
            <a:endParaRPr lang="is-IS" sz="1000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ip4-input                        active            9003498       211054648               0          4.98e1           23.44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ip4-lookup                       active            9003498       211054648               0          6.25e1           23.44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ip4-rewrite-transit              active            9003498       211054648               0          3.43e1           23.44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---------------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Thread 24 vpp_wk_23 (lcore 29)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Time 45.1, </a:t>
            </a:r>
            <a:r>
              <a:rPr lang="is-IS" sz="1000" b="1" dirty="0">
                <a:latin typeface="Courier New" charset="0"/>
                <a:ea typeface="Courier New" charset="0"/>
                <a:cs typeface="Courier New" charset="0"/>
              </a:rPr>
              <a:t>average vectors/node 27.04</a:t>
            </a:r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, last 128 main loops 1.75 per node 28.00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  vector rates in 4.6791e6, out 4.6791e6, drop 0.0000e0, punt 0.0000e0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             Name                 State         Calls          Vectors        Suspends         Clocks       Vectors/Call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TenGigabitEthernet88/0/0-outpu   active            7805705       211055503               0          1.54e1           27.04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TenGigabitEthernet88/0/0-tx      active            7805705       211055503               0          7.75e1           27.04</a:t>
            </a:r>
          </a:p>
          <a:p>
            <a:r>
              <a:rPr lang="is-IS" sz="1000" b="1" dirty="0">
                <a:latin typeface="Courier New" charset="0"/>
                <a:ea typeface="Courier New" charset="0"/>
                <a:cs typeface="Courier New" charset="0"/>
              </a:rPr>
              <a:t>            cop-input                        active            7805705       211055503               0          2.12e1           27.04</a:t>
            </a:r>
            <a:endParaRPr lang="is-IS" sz="1000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dpdk-input                       polling          46628961       211055503               0          1.60e2            4.53</a:t>
            </a:r>
          </a:p>
          <a:p>
            <a:r>
              <a:rPr lang="is-IS" sz="1000" b="1" dirty="0">
                <a:latin typeface="Courier New" charset="0"/>
                <a:ea typeface="Courier New" charset="0"/>
                <a:cs typeface="Courier New" charset="0"/>
              </a:rPr>
              <a:t>            ip4-cop-whitelist                active            7805705       211055503               0          4.35e1           27.04</a:t>
            </a:r>
            <a:endParaRPr lang="is-IS" sz="1000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ip4-input                        active            7805705       211055503               0          4.86e1           27.04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ip4-lookup                       active            7805705       211055503               0          6.02e1           27.04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ip4-rewrite-transit              active            7805705       211055503               0          3.36e1           27.04</a:t>
            </a:r>
            <a:endParaRPr lang="en-US" sz="1000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68027" y="1196752"/>
            <a:ext cx="5258371" cy="1815882"/>
          </a:xfrm>
          <a:prstGeom prst="rect">
            <a:avLst/>
          </a:prstGeom>
          <a:solidFill>
            <a:schemeClr val="accent3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3366FF"/>
                </a:solidFill>
              </a:rPr>
              <a:t>VPP average vector size below shows 23-to-27</a:t>
            </a:r>
          </a:p>
          <a:p>
            <a:r>
              <a:rPr lang="en-US" sz="1600" dirty="0">
                <a:solidFill>
                  <a:srgbClr val="3366FF"/>
                </a:solidFill>
              </a:rPr>
              <a:t>This indicates VPP program worker threads are not busy</a:t>
            </a:r>
          </a:p>
          <a:p>
            <a:r>
              <a:rPr lang="en-US" sz="1600" dirty="0">
                <a:solidFill>
                  <a:srgbClr val="3366FF"/>
                </a:solidFill>
              </a:rPr>
              <a:t>Busy VPP worker threads should be showing 255</a:t>
            </a:r>
          </a:p>
          <a:p>
            <a:r>
              <a:rPr lang="en-US" sz="1600" dirty="0">
                <a:solidFill>
                  <a:srgbClr val="3366FF"/>
                </a:solidFill>
              </a:rPr>
              <a:t>This means that VPP worker threads operate at 10% capacity</a:t>
            </a:r>
          </a:p>
          <a:p>
            <a:endParaRPr lang="en-US" sz="1600" dirty="0"/>
          </a:p>
          <a:p>
            <a:r>
              <a:rPr lang="en-US" sz="1600" dirty="0">
                <a:solidFill>
                  <a:srgbClr val="FFFF00"/>
                </a:solidFill>
              </a:rPr>
              <a:t>It’s like driving 1,000bhp car at 100bhp power – lots of space</a:t>
            </a:r>
          </a:p>
          <a:p>
            <a:r>
              <a:rPr lang="en-US" sz="1600" dirty="0">
                <a:solidFill>
                  <a:srgbClr val="FFFF00"/>
                </a:solidFill>
              </a:rPr>
              <a:t>for adding (service) acceleration and (</a:t>
            </a:r>
            <a:r>
              <a:rPr lang="en-US" sz="1600" dirty="0" err="1">
                <a:solidFill>
                  <a:srgbClr val="FFFF00"/>
                </a:solidFill>
              </a:rPr>
              <a:t>sevice</a:t>
            </a:r>
            <a:r>
              <a:rPr lang="en-US" sz="1600" dirty="0">
                <a:solidFill>
                  <a:srgbClr val="FFFF00"/>
                </a:solidFill>
              </a:rPr>
              <a:t>) speed.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91144" y="3234462"/>
            <a:ext cx="7520007" cy="1569660"/>
          </a:xfrm>
          <a:prstGeom prst="rect">
            <a:avLst/>
          </a:prstGeom>
          <a:solidFill>
            <a:schemeClr val="accent3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>
                <a:solidFill>
                  <a:srgbClr val="FFFF00"/>
                </a:solidFill>
              </a:rPr>
              <a:t>VPP is also counting the cycles-per-packet (CPP)</a:t>
            </a:r>
          </a:p>
          <a:p>
            <a:r>
              <a:rPr lang="en-US" sz="1600">
                <a:solidFill>
                  <a:srgbClr val="FFFF00"/>
                </a:solidFill>
              </a:rPr>
              <a:t>We know exactly what feature, service, packet processing activity is using the CPU cores</a:t>
            </a:r>
          </a:p>
          <a:p>
            <a:r>
              <a:rPr lang="en-US" sz="1600">
                <a:solidFill>
                  <a:srgbClr val="FFFF00"/>
                </a:solidFill>
              </a:rPr>
              <a:t>We can engineer, we can capacity plan, we can automate service placement</a:t>
            </a:r>
          </a:p>
          <a:p>
            <a:endParaRPr lang="en-US" sz="1600">
              <a:solidFill>
                <a:srgbClr val="FFFF00"/>
              </a:solidFill>
            </a:endParaRPr>
          </a:p>
          <a:p>
            <a:r>
              <a:rPr lang="en-US" sz="1600">
                <a:solidFill>
                  <a:srgbClr val="FFFF00"/>
                </a:solidFill>
              </a:rPr>
              <a:t>We can scale across many many CPU cores and computers</a:t>
            </a:r>
          </a:p>
          <a:p>
            <a:r>
              <a:rPr lang="en-US" sz="1600">
                <a:solidFill>
                  <a:srgbClr val="FFFF00"/>
                </a:solidFill>
              </a:rPr>
              <a:t>And AUTOMATE it easily – as it is after all just SOFTWARE</a:t>
            </a:r>
          </a:p>
        </p:txBody>
      </p:sp>
      <p:sp>
        <p:nvSpPr>
          <p:cNvPr id="11" name="Oval 10"/>
          <p:cNvSpPr/>
          <p:nvPr/>
        </p:nvSpPr>
        <p:spPr>
          <a:xfrm>
            <a:off x="8256802" y="4869160"/>
            <a:ext cx="1368508" cy="1800200"/>
          </a:xfrm>
          <a:prstGeom prst="ellipse">
            <a:avLst/>
          </a:prstGeom>
          <a:noFill/>
          <a:ln>
            <a:solidFill>
              <a:schemeClr val="tx2"/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4469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283" y="2779234"/>
            <a:ext cx="7894271" cy="1143000"/>
          </a:xfrm>
        </p:spPr>
        <p:txBody>
          <a:bodyPr>
            <a:noAutofit/>
          </a:bodyPr>
          <a:lstStyle/>
          <a:p>
            <a:r>
              <a:rPr lang="en-US" sz="9600" dirty="0" smtClean="0"/>
              <a:t>Fast Innovation</a:t>
            </a:r>
            <a:endParaRPr lang="en-US" sz="9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fd.io Foundation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8E1A-A953-FA40-9E8D-D790E7D153E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9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134" y="219920"/>
            <a:ext cx="11127317" cy="975783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latin typeface="Arial"/>
                <a:cs typeface="Arial"/>
              </a:rPr>
              <a:t>Fast Innovation </a:t>
            </a:r>
            <a:r>
              <a:rPr lang="en-US" sz="3600" dirty="0" smtClean="0">
                <a:latin typeface="Arial"/>
                <a:cs typeface="Arial"/>
              </a:rPr>
              <a:t>-</a:t>
            </a:r>
            <a:br>
              <a:rPr lang="en-US" sz="3600" dirty="0" smtClean="0">
                <a:latin typeface="Arial"/>
                <a:cs typeface="Arial"/>
              </a:rPr>
            </a:br>
            <a:r>
              <a:rPr lang="en-US" sz="3600" dirty="0" smtClean="0">
                <a:latin typeface="Arial"/>
                <a:cs typeface="Arial"/>
              </a:rPr>
              <a:t>Modularity Enabling Flexible Plugins</a:t>
            </a:r>
            <a:endParaRPr lang="en-US" sz="36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4294967295"/>
          </p:nvPr>
        </p:nvSpPr>
        <p:spPr>
          <a:xfrm>
            <a:off x="293995" y="1244250"/>
            <a:ext cx="5916613" cy="5260975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  <a:latin typeface="Arial"/>
              </a:rPr>
              <a:t>Plugins == Subprojects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  <a:latin typeface="Arial"/>
              </a:rPr>
              <a:t>Plugins can: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  <a:latin typeface="Arial"/>
              </a:rPr>
              <a:t>Introduce new graph nodes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  <a:latin typeface="Arial"/>
              </a:rPr>
              <a:t>Rearrange packet processing graph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  <a:latin typeface="Arial"/>
              </a:rPr>
              <a:t>Can be built independently of VPP source tree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  <a:latin typeface="Arial"/>
              </a:rPr>
              <a:t>Can be added at runtime (drop into plugin directory)</a:t>
            </a:r>
            <a:endParaRPr lang="en-US" sz="1600" dirty="0" smtClean="0">
              <a:solidFill>
                <a:schemeClr val="tx1"/>
              </a:solidFill>
              <a:latin typeface="Arial"/>
            </a:endParaRPr>
          </a:p>
          <a:p>
            <a:pPr lvl="1"/>
            <a:r>
              <a:rPr lang="en-US" sz="1800" dirty="0">
                <a:solidFill>
                  <a:schemeClr val="tx1"/>
                </a:solidFill>
                <a:latin typeface="Arial"/>
              </a:rPr>
              <a:t>All in user </a:t>
            </a:r>
            <a:r>
              <a:rPr lang="en-US" sz="1800" dirty="0" smtClean="0">
                <a:solidFill>
                  <a:schemeClr val="tx1"/>
                </a:solidFill>
                <a:latin typeface="Arial"/>
              </a:rPr>
              <a:t>space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  <a:latin typeface="Arial"/>
              </a:rPr>
              <a:t>Enabling: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  <a:latin typeface="Arial"/>
              </a:rPr>
              <a:t>Ability to take advantage of diverse hardware when present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  <a:latin typeface="Arial"/>
              </a:rPr>
              <a:t>Support for multiple processor architectures (x86, ARM, PPC)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  <a:latin typeface="Arial"/>
              </a:rPr>
              <a:t>Few dependencies on the OS (</a:t>
            </a:r>
            <a:r>
              <a:rPr lang="en-US" sz="1800" dirty="0" err="1" smtClean="0">
                <a:solidFill>
                  <a:schemeClr val="tx1"/>
                </a:solidFill>
                <a:latin typeface="Arial"/>
              </a:rPr>
              <a:t>clib</a:t>
            </a:r>
            <a:r>
              <a:rPr lang="en-US" sz="1800" dirty="0" smtClean="0">
                <a:solidFill>
                  <a:schemeClr val="tx1"/>
                </a:solidFill>
                <a:latin typeface="Arial"/>
              </a:rPr>
              <a:t>) allowing easier ports to other </a:t>
            </a:r>
            <a:r>
              <a:rPr lang="en-US" sz="1800" dirty="0" err="1" smtClean="0">
                <a:solidFill>
                  <a:schemeClr val="tx1"/>
                </a:solidFill>
                <a:latin typeface="Arial"/>
              </a:rPr>
              <a:t>Oses</a:t>
            </a:r>
            <a:r>
              <a:rPr lang="en-US" sz="1800" dirty="0" smtClean="0">
                <a:solidFill>
                  <a:schemeClr val="tx1"/>
                </a:solidFill>
                <a:latin typeface="Arial"/>
              </a:rPr>
              <a:t>/</a:t>
            </a:r>
            <a:r>
              <a:rPr lang="en-US" sz="1800" dirty="0" err="1" smtClean="0">
                <a:solidFill>
                  <a:schemeClr val="tx1"/>
                </a:solidFill>
                <a:latin typeface="Arial"/>
              </a:rPr>
              <a:t>Env</a:t>
            </a:r>
            <a:endParaRPr lang="en-US" sz="1800" dirty="0" smtClean="0">
              <a:solidFill>
                <a:schemeClr val="tx1"/>
              </a:solidFill>
              <a:latin typeface="Arial"/>
            </a:endParaRPr>
          </a:p>
        </p:txBody>
      </p:sp>
      <p:grpSp>
        <p:nvGrpSpPr>
          <p:cNvPr id="99" name="Group 98"/>
          <p:cNvGrpSpPr/>
          <p:nvPr/>
        </p:nvGrpSpPr>
        <p:grpSpPr>
          <a:xfrm>
            <a:off x="8508999" y="1215098"/>
            <a:ext cx="1109348" cy="1143000"/>
            <a:chOff x="5638800" y="1524000"/>
            <a:chExt cx="1331218" cy="1371600"/>
          </a:xfrm>
        </p:grpSpPr>
        <p:sp>
          <p:nvSpPr>
            <p:cNvPr id="100" name="Oval 99"/>
            <p:cNvSpPr/>
            <p:nvPr/>
          </p:nvSpPr>
          <p:spPr>
            <a:xfrm>
              <a:off x="5791200" y="1905000"/>
              <a:ext cx="990600" cy="990600"/>
            </a:xfrm>
            <a:prstGeom prst="ellipse">
              <a:avLst/>
            </a:prstGeom>
            <a:solidFill>
              <a:srgbClr val="0096D6"/>
            </a:solidFill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5638800" y="1524000"/>
              <a:ext cx="1331218" cy="3323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/>
                <a:t>ethernet</a:t>
              </a:r>
              <a:r>
                <a:rPr lang="en-US" sz="1200" dirty="0"/>
                <a:t>-input</a:t>
              </a: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7620004" y="2879148"/>
            <a:ext cx="1374726" cy="1129950"/>
            <a:chOff x="5791200" y="1539660"/>
            <a:chExt cx="1649670" cy="1355940"/>
          </a:xfrm>
        </p:grpSpPr>
        <p:sp>
          <p:nvSpPr>
            <p:cNvPr id="103" name="Oval 102"/>
            <p:cNvSpPr/>
            <p:nvPr/>
          </p:nvSpPr>
          <p:spPr>
            <a:xfrm>
              <a:off x="5791200" y="1905000"/>
              <a:ext cx="990600" cy="990600"/>
            </a:xfrm>
            <a:prstGeom prst="ellipse">
              <a:avLst/>
            </a:prstGeom>
            <a:solidFill>
              <a:srgbClr val="0096D6"/>
            </a:solidFill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6534438" y="1539660"/>
              <a:ext cx="906432" cy="3323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ip6-</a:t>
              </a:r>
              <a:r>
                <a:rPr lang="en-US" sz="1200" dirty="0"/>
                <a:t>input</a:t>
              </a: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8826509" y="2727617"/>
            <a:ext cx="1064268" cy="1281482"/>
            <a:chOff x="5791200" y="1357822"/>
            <a:chExt cx="1277119" cy="1537778"/>
          </a:xfrm>
        </p:grpSpPr>
        <p:sp>
          <p:nvSpPr>
            <p:cNvPr id="106" name="Oval 105"/>
            <p:cNvSpPr/>
            <p:nvPr/>
          </p:nvSpPr>
          <p:spPr>
            <a:xfrm>
              <a:off x="5791200" y="1905000"/>
              <a:ext cx="990600" cy="990600"/>
            </a:xfrm>
            <a:prstGeom prst="ellipse">
              <a:avLst/>
            </a:prstGeom>
            <a:solidFill>
              <a:srgbClr val="0096D6"/>
            </a:solidFill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6215778" y="1357822"/>
              <a:ext cx="852541" cy="3323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ip4input</a:t>
              </a:r>
              <a:endParaRPr lang="en-US" sz="1200" dirty="0"/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6243627" y="2644037"/>
            <a:ext cx="1455747" cy="1365062"/>
            <a:chOff x="5663554" y="1257526"/>
            <a:chExt cx="1746896" cy="1638074"/>
          </a:xfrm>
        </p:grpSpPr>
        <p:sp>
          <p:nvSpPr>
            <p:cNvPr id="109" name="Oval 108"/>
            <p:cNvSpPr/>
            <p:nvPr/>
          </p:nvSpPr>
          <p:spPr>
            <a:xfrm>
              <a:off x="6019800" y="1905000"/>
              <a:ext cx="990600" cy="990600"/>
            </a:xfrm>
            <a:prstGeom prst="ellipse">
              <a:avLst/>
            </a:prstGeom>
            <a:solidFill>
              <a:srgbClr val="0096D6"/>
            </a:solidFill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5663554" y="1257526"/>
              <a:ext cx="1746896" cy="3323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/>
                <a:t>mpls</a:t>
              </a:r>
              <a:r>
                <a:rPr lang="en-US" sz="1200" dirty="0"/>
                <a:t>-</a:t>
              </a:r>
              <a:r>
                <a:rPr lang="en-US" sz="1200" dirty="0" err="1"/>
                <a:t>ethernet</a:t>
              </a:r>
              <a:r>
                <a:rPr lang="en-US" sz="1200" dirty="0"/>
                <a:t>-input</a:t>
              </a: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9709546" y="2961383"/>
            <a:ext cx="1402954" cy="1047715"/>
            <a:chOff x="5098255" y="1638342"/>
            <a:chExt cx="1683545" cy="1257258"/>
          </a:xfrm>
        </p:grpSpPr>
        <p:sp>
          <p:nvSpPr>
            <p:cNvPr id="112" name="Oval 111"/>
            <p:cNvSpPr/>
            <p:nvPr/>
          </p:nvSpPr>
          <p:spPr>
            <a:xfrm>
              <a:off x="5791200" y="1905000"/>
              <a:ext cx="990600" cy="990600"/>
            </a:xfrm>
            <a:prstGeom prst="ellipse">
              <a:avLst/>
            </a:prstGeom>
            <a:solidFill>
              <a:srgbClr val="0096D6"/>
            </a:solidFill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5098255" y="1638342"/>
              <a:ext cx="929485" cy="3323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/>
                <a:t>arp</a:t>
              </a:r>
              <a:r>
                <a:rPr lang="en-US" sz="1200" dirty="0"/>
                <a:t>-input</a:t>
              </a:r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11086893" y="2762476"/>
            <a:ext cx="964901" cy="1252334"/>
            <a:chOff x="5623919" y="1392799"/>
            <a:chExt cx="1157881" cy="1502801"/>
          </a:xfrm>
        </p:grpSpPr>
        <p:sp>
          <p:nvSpPr>
            <p:cNvPr id="115" name="Oval 114"/>
            <p:cNvSpPr/>
            <p:nvPr/>
          </p:nvSpPr>
          <p:spPr>
            <a:xfrm>
              <a:off x="5791200" y="1905000"/>
              <a:ext cx="990600" cy="990600"/>
            </a:xfrm>
            <a:prstGeom prst="ellipse">
              <a:avLst/>
            </a:prstGeom>
            <a:solidFill>
              <a:srgbClr val="0096D6"/>
            </a:solidFill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5623919" y="1392799"/>
              <a:ext cx="837152" cy="3323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/>
                <a:t>llc</a:t>
              </a:r>
              <a:r>
                <a:rPr lang="en-US" sz="1200" dirty="0"/>
                <a:t>-input</a:t>
              </a:r>
            </a:p>
          </p:txBody>
        </p:sp>
      </p:grpSp>
      <p:cxnSp>
        <p:nvCxnSpPr>
          <p:cNvPr id="117" name="Straight Arrow Connector 116"/>
          <p:cNvCxnSpPr>
            <a:stCxn id="100" idx="4"/>
            <a:endCxn id="109" idx="0"/>
          </p:cNvCxnSpPr>
          <p:nvPr/>
        </p:nvCxnSpPr>
        <p:spPr>
          <a:xfrm flipH="1">
            <a:off x="6953250" y="2358098"/>
            <a:ext cx="2095500" cy="825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100" idx="4"/>
            <a:endCxn id="103" idx="0"/>
          </p:cNvCxnSpPr>
          <p:nvPr/>
        </p:nvCxnSpPr>
        <p:spPr>
          <a:xfrm flipH="1">
            <a:off x="8032750" y="2358098"/>
            <a:ext cx="1016000" cy="825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100" idx="4"/>
            <a:endCxn id="106" idx="0"/>
          </p:cNvCxnSpPr>
          <p:nvPr/>
        </p:nvCxnSpPr>
        <p:spPr>
          <a:xfrm>
            <a:off x="9048750" y="2358098"/>
            <a:ext cx="190500" cy="825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9779000" y="3374097"/>
            <a:ext cx="363719" cy="430883"/>
          </a:xfrm>
          <a:prstGeom prst="rect">
            <a:avLst/>
          </a:prstGeom>
          <a:noFill/>
        </p:spPr>
        <p:txBody>
          <a:bodyPr wrap="none" lIns="76197" tIns="38098" rIns="76197" bIns="38098" rtlCol="0">
            <a:spAutoFit/>
          </a:bodyPr>
          <a:lstStyle/>
          <a:p>
            <a:r>
              <a:rPr lang="en-US" sz="2300" b="1" dirty="0"/>
              <a:t>…</a:t>
            </a:r>
          </a:p>
        </p:txBody>
      </p:sp>
      <p:cxnSp>
        <p:nvCxnSpPr>
          <p:cNvPr id="121" name="Straight Arrow Connector 120"/>
          <p:cNvCxnSpPr>
            <a:stCxn id="100" idx="4"/>
            <a:endCxn id="112" idx="0"/>
          </p:cNvCxnSpPr>
          <p:nvPr/>
        </p:nvCxnSpPr>
        <p:spPr>
          <a:xfrm>
            <a:off x="9048750" y="2358098"/>
            <a:ext cx="1651000" cy="825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>
            <a:stCxn id="100" idx="4"/>
            <a:endCxn id="115" idx="0"/>
          </p:cNvCxnSpPr>
          <p:nvPr/>
        </p:nvCxnSpPr>
        <p:spPr>
          <a:xfrm>
            <a:off x="9048749" y="2358098"/>
            <a:ext cx="2590294" cy="8312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3" name="Group 122"/>
          <p:cNvGrpSpPr/>
          <p:nvPr/>
        </p:nvGrpSpPr>
        <p:grpSpPr>
          <a:xfrm>
            <a:off x="7619999" y="3981647"/>
            <a:ext cx="1221421" cy="1170451"/>
            <a:chOff x="5791200" y="1491059"/>
            <a:chExt cx="1465706" cy="1404541"/>
          </a:xfrm>
        </p:grpSpPr>
        <p:sp>
          <p:nvSpPr>
            <p:cNvPr id="124" name="Oval 123"/>
            <p:cNvSpPr/>
            <p:nvPr/>
          </p:nvSpPr>
          <p:spPr>
            <a:xfrm>
              <a:off x="5791200" y="1905000"/>
              <a:ext cx="990600" cy="990600"/>
            </a:xfrm>
            <a:prstGeom prst="ellipse">
              <a:avLst/>
            </a:prstGeom>
            <a:solidFill>
              <a:srgbClr val="0096D6"/>
            </a:solidFill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230639" y="1491059"/>
              <a:ext cx="1026267" cy="3323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ip6-</a:t>
              </a:r>
              <a:r>
                <a:rPr lang="en-US" sz="1200" dirty="0"/>
                <a:t>lookup</a:t>
              </a:r>
            </a:p>
          </p:txBody>
        </p:sp>
      </p:grpSp>
      <p:cxnSp>
        <p:nvCxnSpPr>
          <p:cNvPr id="126" name="Straight Arrow Connector 125"/>
          <p:cNvCxnSpPr>
            <a:stCxn id="103" idx="4"/>
            <a:endCxn id="124" idx="0"/>
          </p:cNvCxnSpPr>
          <p:nvPr/>
        </p:nvCxnSpPr>
        <p:spPr>
          <a:xfrm>
            <a:off x="8032750" y="4009098"/>
            <a:ext cx="0" cy="317500"/>
          </a:xfrm>
          <a:prstGeom prst="straightConnector1">
            <a:avLst/>
          </a:prstGeom>
          <a:ln>
            <a:solidFill>
              <a:srgbClr val="2B292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>
            <a:stCxn id="124" idx="4"/>
            <a:endCxn id="129" idx="0"/>
          </p:cNvCxnSpPr>
          <p:nvPr/>
        </p:nvCxnSpPr>
        <p:spPr>
          <a:xfrm flipH="1">
            <a:off x="7334250" y="5152098"/>
            <a:ext cx="698500" cy="317500"/>
          </a:xfrm>
          <a:prstGeom prst="straightConnector1">
            <a:avLst/>
          </a:prstGeom>
          <a:ln>
            <a:solidFill>
              <a:srgbClr val="2B292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8" name="Group 127"/>
          <p:cNvGrpSpPr/>
          <p:nvPr/>
        </p:nvGrpSpPr>
        <p:grpSpPr>
          <a:xfrm>
            <a:off x="6340747" y="5042527"/>
            <a:ext cx="1460105" cy="1252572"/>
            <a:chOff x="5475298" y="1392514"/>
            <a:chExt cx="1752126" cy="1503086"/>
          </a:xfrm>
        </p:grpSpPr>
        <p:sp>
          <p:nvSpPr>
            <p:cNvPr id="129" name="Oval 128"/>
            <p:cNvSpPr/>
            <p:nvPr/>
          </p:nvSpPr>
          <p:spPr>
            <a:xfrm>
              <a:off x="6172200" y="1905000"/>
              <a:ext cx="990600" cy="990600"/>
            </a:xfrm>
            <a:prstGeom prst="ellipse">
              <a:avLst/>
            </a:prstGeom>
            <a:solidFill>
              <a:srgbClr val="0096D6"/>
            </a:solidFill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5475298" y="1392514"/>
              <a:ext cx="1752126" cy="3323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ip6-</a:t>
              </a:r>
              <a:r>
                <a:rPr lang="en-US" sz="1200" dirty="0"/>
                <a:t>rewrite-transmit</a:t>
              </a:r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8509000" y="5152098"/>
            <a:ext cx="825500" cy="1143000"/>
            <a:chOff x="5791200" y="1524000"/>
            <a:chExt cx="990600" cy="1371600"/>
          </a:xfrm>
        </p:grpSpPr>
        <p:sp>
          <p:nvSpPr>
            <p:cNvPr id="132" name="Oval 131"/>
            <p:cNvSpPr/>
            <p:nvPr/>
          </p:nvSpPr>
          <p:spPr>
            <a:xfrm>
              <a:off x="5791200" y="1905000"/>
              <a:ext cx="990600" cy="990600"/>
            </a:xfrm>
            <a:prstGeom prst="ellipse">
              <a:avLst/>
            </a:prstGeom>
            <a:solidFill>
              <a:srgbClr val="0096D6"/>
            </a:solidFill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5867400" y="1524000"/>
              <a:ext cx="859814" cy="3323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ip6-</a:t>
              </a:r>
              <a:r>
                <a:rPr lang="en-US" sz="1200" dirty="0"/>
                <a:t>local</a:t>
              </a:r>
            </a:p>
          </p:txBody>
        </p:sp>
      </p:grpSp>
      <p:cxnSp>
        <p:nvCxnSpPr>
          <p:cNvPr id="134" name="Straight Arrow Connector 133"/>
          <p:cNvCxnSpPr>
            <a:stCxn id="124" idx="4"/>
            <a:endCxn id="132" idx="0"/>
          </p:cNvCxnSpPr>
          <p:nvPr/>
        </p:nvCxnSpPr>
        <p:spPr>
          <a:xfrm>
            <a:off x="8032750" y="5152098"/>
            <a:ext cx="889000" cy="317500"/>
          </a:xfrm>
          <a:prstGeom prst="straightConnector1">
            <a:avLst/>
          </a:prstGeom>
          <a:ln>
            <a:solidFill>
              <a:srgbClr val="2B292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5" name="Group 134"/>
          <p:cNvGrpSpPr/>
          <p:nvPr/>
        </p:nvGrpSpPr>
        <p:grpSpPr>
          <a:xfrm>
            <a:off x="8636000" y="163158"/>
            <a:ext cx="3302000" cy="937652"/>
            <a:chOff x="9144000" y="4147860"/>
            <a:chExt cx="3962400" cy="1125180"/>
          </a:xfrm>
        </p:grpSpPr>
        <p:sp>
          <p:nvSpPr>
            <p:cNvPr id="136" name="Rounded Rectangle 100"/>
            <p:cNvSpPr>
              <a:spLocks noChangeArrowheads="1"/>
            </p:cNvSpPr>
            <p:nvPr/>
          </p:nvSpPr>
          <p:spPr bwMode="auto">
            <a:xfrm>
              <a:off x="9144000" y="4495800"/>
              <a:ext cx="3962400" cy="777240"/>
            </a:xfrm>
            <a:prstGeom prst="roundRect">
              <a:avLst>
                <a:gd name="adj" fmla="val 6898"/>
              </a:avLst>
            </a:prstGeom>
            <a:noFill/>
            <a:ln w="12700" algn="ctr">
              <a:noFill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rightRoom" dir="t"/>
            </a:scene3d>
            <a:sp3d prstMaterial="metal">
              <a:bevelT w="38100" h="38100" prst="softRound"/>
              <a:bevelB w="38100" h="38100" prst="softRound"/>
            </a:sp3d>
          </p:spPr>
          <p:txBody>
            <a:bodyPr wrap="square" lIns="0" tIns="0" rIns="0" bIns="0" anchor="ctr" anchorCtr="1"/>
            <a:lstStyle/>
            <a:p>
              <a:pPr fontAlgn="base">
                <a:lnSpc>
                  <a:spcPct val="95000"/>
                </a:lnSpc>
                <a:defRPr/>
              </a:pPr>
              <a:endParaRPr lang="en-US" b="1" dirty="0">
                <a:solidFill>
                  <a:srgbClr val="FFFFFF"/>
                </a:solidFill>
                <a:latin typeface="+mj-lt"/>
                <a:ea typeface="ＭＳ Ｐゴシック" pitchFamily="34" charset="-128"/>
              </a:endParaRPr>
            </a:p>
          </p:txBody>
        </p:sp>
        <p:sp>
          <p:nvSpPr>
            <p:cNvPr id="137" name="Rounded Rectangle 97"/>
            <p:cNvSpPr>
              <a:spLocks noChangeArrowheads="1"/>
            </p:cNvSpPr>
            <p:nvPr/>
          </p:nvSpPr>
          <p:spPr bwMode="auto">
            <a:xfrm>
              <a:off x="9372601" y="4648200"/>
              <a:ext cx="228600" cy="457200"/>
            </a:xfrm>
            <a:prstGeom prst="roundRect">
              <a:avLst>
                <a:gd name="adj" fmla="val 6898"/>
              </a:avLst>
            </a:prstGeom>
            <a:gradFill rotWithShape="1">
              <a:gsLst>
                <a:gs pos="0">
                  <a:srgbClr val="D09E00"/>
                </a:gs>
                <a:gs pos="1000">
                  <a:srgbClr val="FFC000"/>
                </a:gs>
                <a:gs pos="39000">
                  <a:srgbClr val="C89800"/>
                </a:gs>
                <a:gs pos="98000">
                  <a:srgbClr val="483700"/>
                </a:gs>
                <a:gs pos="100000">
                  <a:srgbClr val="765A00"/>
                </a:gs>
              </a:gsLst>
              <a:lin ang="5400000" scaled="0"/>
            </a:gradFill>
            <a:ln w="12700" algn="ctr">
              <a:solidFill>
                <a:srgbClr val="FFC000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rightRoom" dir="t"/>
            </a:scene3d>
            <a:sp3d prstMaterial="metal">
              <a:bevelT w="38100" h="38100" prst="softRound"/>
              <a:bevelB w="38100" h="38100" prst="softRound"/>
            </a:sp3d>
          </p:spPr>
          <p:txBody>
            <a:bodyPr wrap="square" lIns="0" tIns="0" rIns="0" bIns="0" anchor="ctr" anchorCtr="1"/>
            <a:lstStyle/>
            <a:p>
              <a:pPr fontAlgn="base">
                <a:lnSpc>
                  <a:spcPct val="95000"/>
                </a:lnSpc>
                <a:defRPr/>
              </a:pPr>
              <a:endParaRPr lang="en-US" b="1" dirty="0">
                <a:solidFill>
                  <a:srgbClr val="FFFFFF"/>
                </a:solidFill>
                <a:latin typeface="+mj-lt"/>
                <a:ea typeface="ＭＳ Ｐゴシック" pitchFamily="34" charset="-128"/>
              </a:endParaRPr>
            </a:p>
          </p:txBody>
        </p:sp>
        <p:sp>
          <p:nvSpPr>
            <p:cNvPr id="138" name="Rounded Rectangle 97"/>
            <p:cNvSpPr>
              <a:spLocks noChangeArrowheads="1"/>
            </p:cNvSpPr>
            <p:nvPr/>
          </p:nvSpPr>
          <p:spPr bwMode="auto">
            <a:xfrm>
              <a:off x="9677400" y="4648200"/>
              <a:ext cx="228600" cy="457200"/>
            </a:xfrm>
            <a:prstGeom prst="roundRect">
              <a:avLst>
                <a:gd name="adj" fmla="val 6898"/>
              </a:avLst>
            </a:prstGeom>
            <a:gradFill rotWithShape="1">
              <a:gsLst>
                <a:gs pos="0">
                  <a:srgbClr val="D09E00"/>
                </a:gs>
                <a:gs pos="1000">
                  <a:srgbClr val="FFC000"/>
                </a:gs>
                <a:gs pos="39000">
                  <a:srgbClr val="C89800"/>
                </a:gs>
                <a:gs pos="98000">
                  <a:srgbClr val="483700"/>
                </a:gs>
                <a:gs pos="100000">
                  <a:srgbClr val="765A00"/>
                </a:gs>
              </a:gsLst>
              <a:lin ang="5400000" scaled="0"/>
            </a:gradFill>
            <a:ln w="12700" algn="ctr">
              <a:solidFill>
                <a:srgbClr val="FFC000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rightRoom" dir="t"/>
            </a:scene3d>
            <a:sp3d prstMaterial="metal">
              <a:bevelT w="38100" h="38100" prst="softRound"/>
              <a:bevelB w="38100" h="38100" prst="softRound"/>
            </a:sp3d>
          </p:spPr>
          <p:txBody>
            <a:bodyPr wrap="square" lIns="0" tIns="0" rIns="0" bIns="0" anchor="ctr" anchorCtr="1"/>
            <a:lstStyle/>
            <a:p>
              <a:pPr fontAlgn="base">
                <a:lnSpc>
                  <a:spcPct val="95000"/>
                </a:lnSpc>
                <a:defRPr/>
              </a:pPr>
              <a:endParaRPr lang="en-US" b="1" dirty="0">
                <a:solidFill>
                  <a:srgbClr val="FFFFFF"/>
                </a:solidFill>
                <a:latin typeface="+mj-lt"/>
                <a:ea typeface="ＭＳ Ｐゴシック" pitchFamily="34" charset="-128"/>
              </a:endParaRPr>
            </a:p>
          </p:txBody>
        </p:sp>
        <p:sp>
          <p:nvSpPr>
            <p:cNvPr id="139" name="Rounded Rectangle 97"/>
            <p:cNvSpPr>
              <a:spLocks noChangeArrowheads="1"/>
            </p:cNvSpPr>
            <p:nvPr/>
          </p:nvSpPr>
          <p:spPr bwMode="auto">
            <a:xfrm>
              <a:off x="9982200" y="4648200"/>
              <a:ext cx="228600" cy="457200"/>
            </a:xfrm>
            <a:prstGeom prst="roundRect">
              <a:avLst>
                <a:gd name="adj" fmla="val 6898"/>
              </a:avLst>
            </a:prstGeom>
            <a:gradFill rotWithShape="1">
              <a:gsLst>
                <a:gs pos="0">
                  <a:srgbClr val="D09E00"/>
                </a:gs>
                <a:gs pos="1000">
                  <a:srgbClr val="FFC000"/>
                </a:gs>
                <a:gs pos="39000">
                  <a:srgbClr val="C89800"/>
                </a:gs>
                <a:gs pos="98000">
                  <a:srgbClr val="483700"/>
                </a:gs>
                <a:gs pos="100000">
                  <a:srgbClr val="765A00"/>
                </a:gs>
              </a:gsLst>
              <a:lin ang="5400000" scaled="0"/>
            </a:gradFill>
            <a:ln w="12700" algn="ctr">
              <a:solidFill>
                <a:srgbClr val="FFC000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rightRoom" dir="t"/>
            </a:scene3d>
            <a:sp3d prstMaterial="metal">
              <a:bevelT w="38100" h="38100" prst="softRound"/>
              <a:bevelB w="38100" h="38100" prst="softRound"/>
            </a:sp3d>
          </p:spPr>
          <p:txBody>
            <a:bodyPr wrap="square" lIns="0" tIns="0" rIns="0" bIns="0" anchor="ctr" anchorCtr="1"/>
            <a:lstStyle/>
            <a:p>
              <a:pPr fontAlgn="base">
                <a:lnSpc>
                  <a:spcPct val="95000"/>
                </a:lnSpc>
                <a:defRPr/>
              </a:pPr>
              <a:endParaRPr lang="en-US" b="1" dirty="0">
                <a:solidFill>
                  <a:srgbClr val="FFFFFF"/>
                </a:solidFill>
                <a:latin typeface="+mj-lt"/>
                <a:ea typeface="ＭＳ Ｐゴシック" pitchFamily="34" charset="-128"/>
              </a:endParaRPr>
            </a:p>
          </p:txBody>
        </p:sp>
        <p:sp>
          <p:nvSpPr>
            <p:cNvPr id="140" name="Rounded Rectangle 97"/>
            <p:cNvSpPr>
              <a:spLocks noChangeArrowheads="1"/>
            </p:cNvSpPr>
            <p:nvPr/>
          </p:nvSpPr>
          <p:spPr bwMode="auto">
            <a:xfrm>
              <a:off x="10287000" y="4648200"/>
              <a:ext cx="228600" cy="457200"/>
            </a:xfrm>
            <a:prstGeom prst="roundRect">
              <a:avLst>
                <a:gd name="adj" fmla="val 6898"/>
              </a:avLst>
            </a:prstGeom>
            <a:gradFill rotWithShape="1">
              <a:gsLst>
                <a:gs pos="0">
                  <a:srgbClr val="D09E00"/>
                </a:gs>
                <a:gs pos="1000">
                  <a:srgbClr val="FFC000"/>
                </a:gs>
                <a:gs pos="39000">
                  <a:srgbClr val="C89800"/>
                </a:gs>
                <a:gs pos="98000">
                  <a:srgbClr val="483700"/>
                </a:gs>
                <a:gs pos="100000">
                  <a:srgbClr val="765A00"/>
                </a:gs>
              </a:gsLst>
              <a:lin ang="5400000" scaled="0"/>
            </a:gradFill>
            <a:ln w="12700" algn="ctr">
              <a:solidFill>
                <a:srgbClr val="FFC000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rightRoom" dir="t"/>
            </a:scene3d>
            <a:sp3d prstMaterial="metal">
              <a:bevelT w="38100" h="38100" prst="softRound"/>
              <a:bevelB w="38100" h="38100" prst="softRound"/>
            </a:sp3d>
          </p:spPr>
          <p:txBody>
            <a:bodyPr wrap="square" lIns="0" tIns="0" rIns="0" bIns="0" anchor="ctr" anchorCtr="1"/>
            <a:lstStyle/>
            <a:p>
              <a:pPr fontAlgn="base">
                <a:lnSpc>
                  <a:spcPct val="95000"/>
                </a:lnSpc>
                <a:defRPr/>
              </a:pPr>
              <a:endParaRPr lang="en-US" b="1" dirty="0">
                <a:solidFill>
                  <a:srgbClr val="FFFFFF"/>
                </a:solidFill>
                <a:latin typeface="+mj-lt"/>
                <a:ea typeface="ＭＳ Ｐゴシック" pitchFamily="34" charset="-128"/>
              </a:endParaRPr>
            </a:p>
          </p:txBody>
        </p:sp>
        <p:sp>
          <p:nvSpPr>
            <p:cNvPr id="141" name="Rounded Rectangle 97"/>
            <p:cNvSpPr>
              <a:spLocks noChangeArrowheads="1"/>
            </p:cNvSpPr>
            <p:nvPr/>
          </p:nvSpPr>
          <p:spPr bwMode="auto">
            <a:xfrm>
              <a:off x="10591800" y="4648200"/>
              <a:ext cx="228600" cy="457200"/>
            </a:xfrm>
            <a:prstGeom prst="roundRect">
              <a:avLst>
                <a:gd name="adj" fmla="val 6898"/>
              </a:avLst>
            </a:prstGeom>
            <a:gradFill rotWithShape="1">
              <a:gsLst>
                <a:gs pos="0">
                  <a:srgbClr val="D09E00"/>
                </a:gs>
                <a:gs pos="1000">
                  <a:srgbClr val="FFC000"/>
                </a:gs>
                <a:gs pos="39000">
                  <a:srgbClr val="C89800"/>
                </a:gs>
                <a:gs pos="98000">
                  <a:srgbClr val="483700"/>
                </a:gs>
                <a:gs pos="100000">
                  <a:srgbClr val="765A00"/>
                </a:gs>
              </a:gsLst>
              <a:lin ang="5400000" scaled="0"/>
            </a:gradFill>
            <a:ln w="12700" algn="ctr">
              <a:solidFill>
                <a:srgbClr val="FFC000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rightRoom" dir="t"/>
            </a:scene3d>
            <a:sp3d prstMaterial="metal">
              <a:bevelT w="38100" h="38100" prst="softRound"/>
              <a:bevelB w="38100" h="38100" prst="softRound"/>
            </a:sp3d>
          </p:spPr>
          <p:txBody>
            <a:bodyPr wrap="square" lIns="0" tIns="0" rIns="0" bIns="0" anchor="ctr" anchorCtr="1"/>
            <a:lstStyle/>
            <a:p>
              <a:pPr fontAlgn="base">
                <a:lnSpc>
                  <a:spcPct val="95000"/>
                </a:lnSpc>
                <a:defRPr/>
              </a:pPr>
              <a:endParaRPr lang="en-US" b="1" dirty="0">
                <a:solidFill>
                  <a:srgbClr val="FFFFFF"/>
                </a:solidFill>
                <a:latin typeface="+mj-lt"/>
                <a:ea typeface="ＭＳ Ｐゴシック" pitchFamily="34" charset="-128"/>
              </a:endParaRPr>
            </a:p>
          </p:txBody>
        </p:sp>
        <p:sp>
          <p:nvSpPr>
            <p:cNvPr id="142" name="Rounded Rectangle 141"/>
            <p:cNvSpPr>
              <a:spLocks noChangeArrowheads="1"/>
            </p:cNvSpPr>
            <p:nvPr/>
          </p:nvSpPr>
          <p:spPr bwMode="auto">
            <a:xfrm>
              <a:off x="10896600" y="4648200"/>
              <a:ext cx="228600" cy="457200"/>
            </a:xfrm>
            <a:prstGeom prst="roundRect">
              <a:avLst>
                <a:gd name="adj" fmla="val 6898"/>
              </a:avLst>
            </a:prstGeom>
            <a:gradFill rotWithShape="1">
              <a:gsLst>
                <a:gs pos="0">
                  <a:srgbClr val="D09E00"/>
                </a:gs>
                <a:gs pos="1000">
                  <a:srgbClr val="FFC000"/>
                </a:gs>
                <a:gs pos="39000">
                  <a:srgbClr val="C89800"/>
                </a:gs>
                <a:gs pos="98000">
                  <a:srgbClr val="483700"/>
                </a:gs>
                <a:gs pos="100000">
                  <a:srgbClr val="765A00"/>
                </a:gs>
              </a:gsLst>
              <a:lin ang="5400000" scaled="0"/>
            </a:gradFill>
            <a:ln w="12700" algn="ctr">
              <a:solidFill>
                <a:srgbClr val="FFC000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rightRoom" dir="t"/>
            </a:scene3d>
            <a:sp3d prstMaterial="metal">
              <a:bevelT w="38100" h="38100" prst="softRound"/>
              <a:bevelB w="38100" h="38100" prst="softRound"/>
            </a:sp3d>
          </p:spPr>
          <p:txBody>
            <a:bodyPr wrap="square" lIns="0" tIns="0" rIns="0" bIns="0" anchor="ctr" anchorCtr="1"/>
            <a:lstStyle/>
            <a:p>
              <a:pPr fontAlgn="base">
                <a:lnSpc>
                  <a:spcPct val="95000"/>
                </a:lnSpc>
                <a:defRPr/>
              </a:pPr>
              <a:endParaRPr lang="en-US" b="1" dirty="0">
                <a:solidFill>
                  <a:srgbClr val="FFFFFF"/>
                </a:solidFill>
                <a:latin typeface="+mj-lt"/>
                <a:ea typeface="ＭＳ Ｐゴシック" pitchFamily="34" charset="-128"/>
              </a:endParaRPr>
            </a:p>
          </p:txBody>
        </p:sp>
        <p:sp>
          <p:nvSpPr>
            <p:cNvPr id="143" name="Rounded Rectangle 97"/>
            <p:cNvSpPr>
              <a:spLocks noChangeArrowheads="1"/>
            </p:cNvSpPr>
            <p:nvPr/>
          </p:nvSpPr>
          <p:spPr bwMode="auto">
            <a:xfrm>
              <a:off x="11201400" y="4648200"/>
              <a:ext cx="228600" cy="457200"/>
            </a:xfrm>
            <a:prstGeom prst="roundRect">
              <a:avLst>
                <a:gd name="adj" fmla="val 6898"/>
              </a:avLst>
            </a:prstGeom>
            <a:gradFill rotWithShape="1">
              <a:gsLst>
                <a:gs pos="0">
                  <a:srgbClr val="D09E00"/>
                </a:gs>
                <a:gs pos="1000">
                  <a:srgbClr val="FFC000"/>
                </a:gs>
                <a:gs pos="39000">
                  <a:srgbClr val="C89800"/>
                </a:gs>
                <a:gs pos="98000">
                  <a:srgbClr val="483700"/>
                </a:gs>
                <a:gs pos="100000">
                  <a:srgbClr val="765A00"/>
                </a:gs>
              </a:gsLst>
              <a:lin ang="5400000" scaled="0"/>
            </a:gradFill>
            <a:ln w="12700" algn="ctr">
              <a:solidFill>
                <a:srgbClr val="FFC000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rightRoom" dir="t"/>
            </a:scene3d>
            <a:sp3d prstMaterial="metal">
              <a:bevelT w="38100" h="38100" prst="softRound"/>
              <a:bevelB w="38100" h="38100" prst="softRound"/>
            </a:sp3d>
          </p:spPr>
          <p:txBody>
            <a:bodyPr wrap="square" lIns="0" tIns="0" rIns="0" bIns="0" anchor="ctr" anchorCtr="1"/>
            <a:lstStyle/>
            <a:p>
              <a:pPr fontAlgn="base">
                <a:lnSpc>
                  <a:spcPct val="95000"/>
                </a:lnSpc>
                <a:defRPr/>
              </a:pPr>
              <a:endParaRPr lang="en-US" b="1" dirty="0">
                <a:solidFill>
                  <a:srgbClr val="FFFFFF"/>
                </a:solidFill>
                <a:latin typeface="+mj-lt"/>
                <a:ea typeface="ＭＳ Ｐゴシック" pitchFamily="34" charset="-128"/>
              </a:endParaRPr>
            </a:p>
          </p:txBody>
        </p:sp>
        <p:sp>
          <p:nvSpPr>
            <p:cNvPr id="144" name="Rounded Rectangle 97"/>
            <p:cNvSpPr>
              <a:spLocks noChangeArrowheads="1"/>
            </p:cNvSpPr>
            <p:nvPr/>
          </p:nvSpPr>
          <p:spPr bwMode="auto">
            <a:xfrm>
              <a:off x="11506200" y="4648200"/>
              <a:ext cx="228600" cy="457200"/>
            </a:xfrm>
            <a:prstGeom prst="roundRect">
              <a:avLst>
                <a:gd name="adj" fmla="val 6898"/>
              </a:avLst>
            </a:prstGeom>
            <a:gradFill rotWithShape="1">
              <a:gsLst>
                <a:gs pos="0">
                  <a:srgbClr val="D09E00"/>
                </a:gs>
                <a:gs pos="1000">
                  <a:srgbClr val="FFC000"/>
                </a:gs>
                <a:gs pos="39000">
                  <a:srgbClr val="C89800"/>
                </a:gs>
                <a:gs pos="98000">
                  <a:srgbClr val="483700"/>
                </a:gs>
                <a:gs pos="100000">
                  <a:srgbClr val="765A00"/>
                </a:gs>
              </a:gsLst>
              <a:lin ang="5400000" scaled="0"/>
            </a:gradFill>
            <a:ln w="12700" algn="ctr">
              <a:solidFill>
                <a:srgbClr val="FFC000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rightRoom" dir="t"/>
            </a:scene3d>
            <a:sp3d prstMaterial="metal">
              <a:bevelT w="38100" h="38100" prst="softRound"/>
              <a:bevelB w="38100" h="38100" prst="softRound"/>
            </a:sp3d>
          </p:spPr>
          <p:txBody>
            <a:bodyPr wrap="square" lIns="0" tIns="0" rIns="0" bIns="0" anchor="ctr" anchorCtr="1"/>
            <a:lstStyle/>
            <a:p>
              <a:pPr fontAlgn="base">
                <a:lnSpc>
                  <a:spcPct val="95000"/>
                </a:lnSpc>
                <a:defRPr/>
              </a:pPr>
              <a:endParaRPr lang="en-US" b="1" dirty="0">
                <a:solidFill>
                  <a:srgbClr val="FFFFFF"/>
                </a:solidFill>
                <a:latin typeface="+mj-lt"/>
                <a:ea typeface="ＭＳ Ｐゴシック" pitchFamily="34" charset="-128"/>
              </a:endParaRPr>
            </a:p>
          </p:txBody>
        </p:sp>
        <p:sp>
          <p:nvSpPr>
            <p:cNvPr id="145" name="Rounded Rectangle 97"/>
            <p:cNvSpPr>
              <a:spLocks noChangeArrowheads="1"/>
            </p:cNvSpPr>
            <p:nvPr/>
          </p:nvSpPr>
          <p:spPr bwMode="auto">
            <a:xfrm>
              <a:off x="12344400" y="4648200"/>
              <a:ext cx="228600" cy="457200"/>
            </a:xfrm>
            <a:prstGeom prst="roundRect">
              <a:avLst>
                <a:gd name="adj" fmla="val 6898"/>
              </a:avLst>
            </a:prstGeom>
            <a:gradFill rotWithShape="1">
              <a:gsLst>
                <a:gs pos="0">
                  <a:srgbClr val="D09E00"/>
                </a:gs>
                <a:gs pos="1000">
                  <a:srgbClr val="FFC000"/>
                </a:gs>
                <a:gs pos="39000">
                  <a:srgbClr val="C89800"/>
                </a:gs>
                <a:gs pos="98000">
                  <a:srgbClr val="483700"/>
                </a:gs>
                <a:gs pos="100000">
                  <a:srgbClr val="765A00"/>
                </a:gs>
              </a:gsLst>
              <a:lin ang="5400000" scaled="0"/>
            </a:gradFill>
            <a:ln w="12700" algn="ctr">
              <a:solidFill>
                <a:srgbClr val="FFC000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rightRoom" dir="t"/>
            </a:scene3d>
            <a:sp3d prstMaterial="metal">
              <a:bevelT w="38100" h="38100" prst="softRound"/>
              <a:bevelB w="38100" h="38100" prst="softRound"/>
            </a:sp3d>
          </p:spPr>
          <p:txBody>
            <a:bodyPr wrap="square" lIns="0" tIns="0" rIns="0" bIns="0" anchor="ctr" anchorCtr="1"/>
            <a:lstStyle/>
            <a:p>
              <a:pPr fontAlgn="base">
                <a:lnSpc>
                  <a:spcPct val="95000"/>
                </a:lnSpc>
                <a:defRPr/>
              </a:pPr>
              <a:endParaRPr lang="en-US" b="1" dirty="0">
                <a:solidFill>
                  <a:srgbClr val="FFFFFF"/>
                </a:solidFill>
                <a:latin typeface="+mj-lt"/>
                <a:ea typeface="ＭＳ Ｐゴシック" pitchFamily="34" charset="-128"/>
              </a:endParaRPr>
            </a:p>
          </p:txBody>
        </p:sp>
        <p:sp>
          <p:nvSpPr>
            <p:cNvPr id="146" name="Rounded Rectangle 97"/>
            <p:cNvSpPr>
              <a:spLocks noChangeArrowheads="1"/>
            </p:cNvSpPr>
            <p:nvPr/>
          </p:nvSpPr>
          <p:spPr bwMode="auto">
            <a:xfrm>
              <a:off x="12649200" y="4648200"/>
              <a:ext cx="228600" cy="457200"/>
            </a:xfrm>
            <a:prstGeom prst="roundRect">
              <a:avLst>
                <a:gd name="adj" fmla="val 6898"/>
              </a:avLst>
            </a:prstGeom>
            <a:gradFill rotWithShape="1">
              <a:gsLst>
                <a:gs pos="0">
                  <a:srgbClr val="D09E00"/>
                </a:gs>
                <a:gs pos="1000">
                  <a:srgbClr val="FFC000"/>
                </a:gs>
                <a:gs pos="39000">
                  <a:srgbClr val="C89800"/>
                </a:gs>
                <a:gs pos="98000">
                  <a:srgbClr val="483700"/>
                </a:gs>
                <a:gs pos="100000">
                  <a:srgbClr val="765A00"/>
                </a:gs>
              </a:gsLst>
              <a:lin ang="5400000" scaled="0"/>
            </a:gradFill>
            <a:ln w="12700" algn="ctr">
              <a:solidFill>
                <a:srgbClr val="FFC000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brightRoom" dir="t"/>
            </a:scene3d>
            <a:sp3d prstMaterial="metal">
              <a:bevelT w="38100" h="38100" prst="softRound"/>
              <a:bevelB w="38100" h="38100" prst="softRound"/>
            </a:sp3d>
          </p:spPr>
          <p:txBody>
            <a:bodyPr wrap="square" lIns="0" tIns="0" rIns="0" bIns="0" anchor="ctr" anchorCtr="1"/>
            <a:lstStyle/>
            <a:p>
              <a:pPr fontAlgn="base">
                <a:lnSpc>
                  <a:spcPct val="95000"/>
                </a:lnSpc>
                <a:defRPr/>
              </a:pPr>
              <a:endParaRPr lang="en-US" b="1" dirty="0">
                <a:solidFill>
                  <a:srgbClr val="FFFFFF"/>
                </a:solidFill>
                <a:latin typeface="+mj-lt"/>
                <a:ea typeface="ＭＳ Ｐゴシック" pitchFamily="34" charset="-128"/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11811000" y="4648200"/>
              <a:ext cx="473404" cy="535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300" b="1" dirty="0">
                  <a:solidFill>
                    <a:srgbClr val="F9BC00"/>
                  </a:solidFill>
                </a:rPr>
                <a:t>…</a:t>
              </a: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10439400" y="4147860"/>
              <a:ext cx="1239967" cy="3323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rgbClr val="F9BC00"/>
                  </a:solidFill>
                </a:rPr>
                <a:t>Packet vector</a:t>
              </a:r>
            </a:p>
          </p:txBody>
        </p:sp>
      </p:grpSp>
      <p:cxnSp>
        <p:nvCxnSpPr>
          <p:cNvPr id="149" name="Straight Arrow Connector 148"/>
          <p:cNvCxnSpPr>
            <a:stCxn id="136" idx="2"/>
            <a:endCxn id="100" idx="6"/>
          </p:cNvCxnSpPr>
          <p:nvPr/>
        </p:nvCxnSpPr>
        <p:spPr>
          <a:xfrm flipH="1">
            <a:off x="9461500" y="1100798"/>
            <a:ext cx="825500" cy="844550"/>
          </a:xfrm>
          <a:prstGeom prst="straightConnector1">
            <a:avLst/>
          </a:prstGeom>
          <a:ln>
            <a:solidFill>
              <a:srgbClr val="F9BC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8445499" y="4270082"/>
            <a:ext cx="3478422" cy="2394878"/>
            <a:chOff x="8445499" y="4270082"/>
            <a:chExt cx="3478422" cy="2394878"/>
          </a:xfrm>
        </p:grpSpPr>
        <p:cxnSp>
          <p:nvCxnSpPr>
            <p:cNvPr id="59" name="Straight Arrow Connector 58"/>
            <p:cNvCxnSpPr>
              <a:stCxn id="124" idx="6"/>
              <a:endCxn id="56" idx="2"/>
            </p:cNvCxnSpPr>
            <p:nvPr/>
          </p:nvCxnSpPr>
          <p:spPr>
            <a:xfrm>
              <a:off x="8445499" y="4739348"/>
              <a:ext cx="1953412" cy="233614"/>
            </a:xfrm>
            <a:prstGeom prst="straightConnector1">
              <a:avLst/>
            </a:prstGeom>
            <a:ln>
              <a:solidFill>
                <a:srgbClr val="008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/>
            <p:cNvGrpSpPr/>
            <p:nvPr/>
          </p:nvGrpSpPr>
          <p:grpSpPr>
            <a:xfrm>
              <a:off x="9779001" y="4270082"/>
              <a:ext cx="2144920" cy="2394878"/>
              <a:chOff x="9779001" y="4270082"/>
              <a:chExt cx="2144920" cy="2394878"/>
            </a:xfrm>
          </p:grpSpPr>
          <p:sp>
            <p:nvSpPr>
              <p:cNvPr id="62" name="TextBox 61"/>
              <p:cNvSpPr txBox="1"/>
              <p:nvPr/>
            </p:nvSpPr>
            <p:spPr>
              <a:xfrm>
                <a:off x="10426177" y="4422484"/>
                <a:ext cx="18473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1200" dirty="0"/>
              </a:p>
            </p:txBody>
          </p:sp>
          <p:grpSp>
            <p:nvGrpSpPr>
              <p:cNvPr id="55" name="Group 54"/>
              <p:cNvGrpSpPr/>
              <p:nvPr/>
            </p:nvGrpSpPr>
            <p:grpSpPr>
              <a:xfrm>
                <a:off x="9943883" y="4270082"/>
                <a:ext cx="1926553" cy="1159016"/>
                <a:chOff x="5605743" y="1637072"/>
                <a:chExt cx="2070540" cy="1258528"/>
              </a:xfrm>
            </p:grpSpPr>
            <p:sp>
              <p:nvSpPr>
                <p:cNvPr id="56" name="Oval 55"/>
                <p:cNvSpPr/>
                <p:nvPr/>
              </p:nvSpPr>
              <p:spPr>
                <a:xfrm>
                  <a:off x="6094771" y="1905000"/>
                  <a:ext cx="990600" cy="990600"/>
                </a:xfrm>
                <a:prstGeom prst="ellipse">
                  <a:avLst/>
                </a:prstGeom>
                <a:solidFill>
                  <a:srgbClr val="008000"/>
                </a:solidFill>
                <a:ln>
                  <a:noFill/>
                </a:ln>
                <a:effectLst>
                  <a:outerShdw blurRad="76200" dist="50800" dir="5400000" algn="ctr" rotWithShape="0">
                    <a:srgbClr val="000000">
                      <a:alpha val="27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 smtClean="0"/>
                </a:p>
              </p:txBody>
            </p:sp>
            <p:sp>
              <p:nvSpPr>
                <p:cNvPr id="57" name="TextBox 56"/>
                <p:cNvSpPr txBox="1"/>
                <p:nvPr/>
              </p:nvSpPr>
              <p:spPr>
                <a:xfrm>
                  <a:off x="5605743" y="1637072"/>
                  <a:ext cx="2070540" cy="30078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200" smtClean="0"/>
                    <a:t>Plug-in to create new nodes</a:t>
                  </a:r>
                  <a:endParaRPr lang="en-US" sz="1200" dirty="0"/>
                </a:p>
              </p:txBody>
            </p:sp>
          </p:grpSp>
          <p:cxnSp>
            <p:nvCxnSpPr>
              <p:cNvPr id="66" name="Straight Arrow Connector 65"/>
              <p:cNvCxnSpPr>
                <a:stCxn id="56" idx="4"/>
                <a:endCxn id="67" idx="0"/>
              </p:cNvCxnSpPr>
              <p:nvPr/>
            </p:nvCxnSpPr>
            <p:spPr>
              <a:xfrm>
                <a:off x="10859768" y="5429098"/>
                <a:ext cx="538482" cy="277970"/>
              </a:xfrm>
              <a:prstGeom prst="straightConnector1">
                <a:avLst/>
              </a:prstGeom>
              <a:ln>
                <a:solidFill>
                  <a:srgbClr val="008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Oval 66"/>
              <p:cNvSpPr/>
              <p:nvPr/>
            </p:nvSpPr>
            <p:spPr>
              <a:xfrm>
                <a:off x="10995867" y="5707068"/>
                <a:ext cx="804765" cy="781059"/>
              </a:xfrm>
              <a:prstGeom prst="ellipse">
                <a:avLst/>
              </a:prstGeom>
              <a:solidFill>
                <a:srgbClr val="008000"/>
              </a:solidFill>
              <a:ln>
                <a:noFill/>
              </a:ln>
              <a:effectLst>
                <a:outerShdw blurRad="76200" dist="50800" dir="5400000" algn="ctr" rotWithShape="0">
                  <a:srgbClr val="000000">
                    <a:alpha val="27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</p:txBody>
          </p:sp>
          <p:sp>
            <p:nvSpPr>
              <p:cNvPr id="75" name="Oval 74"/>
              <p:cNvSpPr/>
              <p:nvPr/>
            </p:nvSpPr>
            <p:spPr>
              <a:xfrm>
                <a:off x="9990235" y="5723241"/>
                <a:ext cx="804765" cy="781059"/>
              </a:xfrm>
              <a:prstGeom prst="ellipse">
                <a:avLst/>
              </a:prstGeom>
              <a:solidFill>
                <a:srgbClr val="008000"/>
              </a:solidFill>
              <a:ln>
                <a:noFill/>
              </a:ln>
              <a:effectLst>
                <a:outerShdw blurRad="76200" dist="50800" dir="5400000" algn="ctr" rotWithShape="0">
                  <a:srgbClr val="000000">
                    <a:alpha val="27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</p:txBody>
          </p:sp>
          <p:cxnSp>
            <p:nvCxnSpPr>
              <p:cNvPr id="76" name="Straight Arrow Connector 75"/>
              <p:cNvCxnSpPr>
                <a:stCxn id="56" idx="4"/>
                <a:endCxn id="75" idx="0"/>
              </p:cNvCxnSpPr>
              <p:nvPr/>
            </p:nvCxnSpPr>
            <p:spPr>
              <a:xfrm flipH="1">
                <a:off x="10392618" y="5429098"/>
                <a:ext cx="467150" cy="294143"/>
              </a:xfrm>
              <a:prstGeom prst="straightConnector1">
                <a:avLst/>
              </a:prstGeom>
              <a:ln>
                <a:solidFill>
                  <a:srgbClr val="008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Rectangle 13"/>
              <p:cNvSpPr/>
              <p:nvPr/>
            </p:nvSpPr>
            <p:spPr>
              <a:xfrm>
                <a:off x="9779001" y="4270082"/>
                <a:ext cx="2144920" cy="2394878"/>
              </a:xfrm>
              <a:prstGeom prst="rect">
                <a:avLst/>
              </a:prstGeom>
              <a:noFill/>
              <a:ln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9854136" y="5381510"/>
                <a:ext cx="79714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Custom-A</a:t>
                </a:r>
                <a:endParaRPr lang="en-US" sz="1200" dirty="0"/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11068259" y="5376437"/>
                <a:ext cx="79072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 smtClean="0"/>
                  <a:t>Custom-B</a:t>
                </a:r>
                <a:endParaRPr lang="en-US" sz="1200" dirty="0"/>
              </a:p>
            </p:txBody>
          </p:sp>
        </p:grpSp>
      </p:grpSp>
      <p:grpSp>
        <p:nvGrpSpPr>
          <p:cNvPr id="9" name="Group 8"/>
          <p:cNvGrpSpPr/>
          <p:nvPr/>
        </p:nvGrpSpPr>
        <p:grpSpPr>
          <a:xfrm>
            <a:off x="7238581" y="1204844"/>
            <a:ext cx="2237842" cy="3044771"/>
            <a:chOff x="7238581" y="1204844"/>
            <a:chExt cx="2237842" cy="3044771"/>
          </a:xfrm>
        </p:grpSpPr>
        <p:grpSp>
          <p:nvGrpSpPr>
            <p:cNvPr id="8" name="Group 7"/>
            <p:cNvGrpSpPr/>
            <p:nvPr/>
          </p:nvGrpSpPr>
          <p:grpSpPr>
            <a:xfrm>
              <a:off x="7238581" y="1204844"/>
              <a:ext cx="2237842" cy="3044771"/>
              <a:chOff x="7238581" y="1204844"/>
              <a:chExt cx="2237842" cy="3044771"/>
            </a:xfrm>
          </p:grpSpPr>
          <p:sp>
            <p:nvSpPr>
              <p:cNvPr id="70" name="Oval 69"/>
              <p:cNvSpPr/>
              <p:nvPr/>
            </p:nvSpPr>
            <p:spPr>
              <a:xfrm>
                <a:off x="8650923" y="1518893"/>
                <a:ext cx="825500" cy="825500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bg1">
                    <a:lumMod val="50000"/>
                  </a:schemeClr>
                </a:solidFill>
              </a:ln>
              <a:effectLst>
                <a:outerShdw blurRad="76200" dist="50800" dir="5400000" algn="ctr" rotWithShape="0">
                  <a:srgbClr val="000000">
                    <a:alpha val="27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</p:txBody>
          </p:sp>
          <p:grpSp>
            <p:nvGrpSpPr>
              <p:cNvPr id="7" name="Group 6"/>
              <p:cNvGrpSpPr/>
              <p:nvPr/>
            </p:nvGrpSpPr>
            <p:grpSpPr>
              <a:xfrm>
                <a:off x="7238581" y="1204844"/>
                <a:ext cx="1815209" cy="3044771"/>
                <a:chOff x="7238581" y="1204844"/>
                <a:chExt cx="1815209" cy="3044771"/>
              </a:xfrm>
            </p:grpSpPr>
            <p:sp>
              <p:nvSpPr>
                <p:cNvPr id="74" name="Rectangle 73"/>
                <p:cNvSpPr/>
                <p:nvPr/>
              </p:nvSpPr>
              <p:spPr>
                <a:xfrm rot="1945876">
                  <a:off x="8082773" y="1204844"/>
                  <a:ext cx="971017" cy="3044771"/>
                </a:xfrm>
                <a:prstGeom prst="rect">
                  <a:avLst/>
                </a:prstGeom>
                <a:noFill/>
                <a:ln>
                  <a:solidFill>
                    <a:srgbClr val="0000FF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TextBox 76"/>
                <p:cNvSpPr txBox="1"/>
                <p:nvPr/>
              </p:nvSpPr>
              <p:spPr>
                <a:xfrm>
                  <a:off x="7238581" y="1680206"/>
                  <a:ext cx="1227552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 smtClean="0"/>
                    <a:t>Plug-in to enable new HW input Nodes</a:t>
                  </a:r>
                  <a:endParaRPr lang="en-US" sz="1200" dirty="0"/>
                </a:p>
              </p:txBody>
            </p:sp>
          </p:grpSp>
        </p:grpSp>
        <p:sp>
          <p:nvSpPr>
            <p:cNvPr id="78" name="Oval 77"/>
            <p:cNvSpPr/>
            <p:nvPr/>
          </p:nvSpPr>
          <p:spPr>
            <a:xfrm>
              <a:off x="7608196" y="3183598"/>
              <a:ext cx="825500" cy="8255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239717744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1334" y="2849789"/>
            <a:ext cx="8480777" cy="1143000"/>
          </a:xfrm>
        </p:spPr>
        <p:txBody>
          <a:bodyPr>
            <a:noAutofit/>
          </a:bodyPr>
          <a:lstStyle/>
          <a:p>
            <a:r>
              <a:rPr lang="en-US" sz="9600" dirty="0" smtClean="0"/>
              <a:t>Convergence</a:t>
            </a:r>
            <a:endParaRPr lang="en-US" sz="9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fd.io Foundation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8E1A-A953-FA40-9E8D-D790E7D153E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915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038" y="184485"/>
            <a:ext cx="10647362" cy="1143000"/>
          </a:xfrm>
        </p:spPr>
        <p:txBody>
          <a:bodyPr/>
          <a:lstStyle/>
          <a:p>
            <a:r>
              <a:rPr lang="en-US" dirty="0" smtClean="0"/>
              <a:t>Fast Data 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21" y="1284734"/>
            <a:ext cx="10647362" cy="4733479"/>
          </a:xfrm>
        </p:spPr>
        <p:txBody>
          <a:bodyPr/>
          <a:lstStyle/>
          <a:p>
            <a:r>
              <a:rPr lang="en-US" sz="2000" smtClean="0"/>
              <a:t>Fast Data Scope</a:t>
            </a:r>
            <a:r>
              <a:rPr lang="en-US" sz="2000" dirty="0" smtClean="0"/>
              <a:t>:</a:t>
            </a:r>
          </a:p>
          <a:p>
            <a:pPr marL="742950" lvl="2" indent="-342900"/>
            <a:r>
              <a:rPr lang="en-US" sz="2000" b="1" dirty="0" smtClean="0"/>
              <a:t>IO</a:t>
            </a:r>
          </a:p>
          <a:p>
            <a:pPr marL="1200150" lvl="3" indent="-342900"/>
            <a:r>
              <a:rPr lang="en-US" sz="2000" dirty="0" smtClean="0"/>
              <a:t>Hardware/</a:t>
            </a:r>
            <a:r>
              <a:rPr lang="en-US" sz="2000" dirty="0" err="1" smtClean="0"/>
              <a:t>vHardware</a:t>
            </a:r>
            <a:r>
              <a:rPr lang="en-US" sz="2000" dirty="0" smtClean="0"/>
              <a:t> &lt;-&gt; cores/threads</a:t>
            </a:r>
            <a:endParaRPr lang="en-US" sz="2000" dirty="0"/>
          </a:p>
          <a:p>
            <a:pPr lvl="1"/>
            <a:r>
              <a:rPr lang="en-US" sz="2000" b="1" dirty="0" smtClean="0"/>
              <a:t>Processing </a:t>
            </a:r>
          </a:p>
          <a:p>
            <a:pPr lvl="2"/>
            <a:r>
              <a:rPr lang="en-US" sz="2000" dirty="0" smtClean="0"/>
              <a:t>Classify</a:t>
            </a:r>
          </a:p>
          <a:p>
            <a:pPr lvl="2"/>
            <a:r>
              <a:rPr lang="en-US" sz="2000" dirty="0" smtClean="0"/>
              <a:t>Transform</a:t>
            </a:r>
          </a:p>
          <a:p>
            <a:pPr lvl="2"/>
            <a:r>
              <a:rPr lang="en-US" sz="2000" dirty="0" smtClean="0"/>
              <a:t>Prioritize</a:t>
            </a:r>
          </a:p>
          <a:p>
            <a:pPr lvl="2"/>
            <a:r>
              <a:rPr lang="en-US" sz="2000" dirty="0" smtClean="0"/>
              <a:t>Forward</a:t>
            </a:r>
          </a:p>
          <a:p>
            <a:pPr lvl="2"/>
            <a:r>
              <a:rPr lang="en-US" sz="2000" dirty="0" smtClean="0"/>
              <a:t>Terminate</a:t>
            </a:r>
          </a:p>
          <a:p>
            <a:pPr lvl="1"/>
            <a:r>
              <a:rPr lang="en-US" sz="2000" b="1" dirty="0" smtClean="0"/>
              <a:t>Management Agents</a:t>
            </a:r>
          </a:p>
          <a:p>
            <a:pPr lvl="2"/>
            <a:r>
              <a:rPr lang="en-US" sz="2000" dirty="0" smtClean="0"/>
              <a:t>Control/manage IO/Processing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fd.io Foundation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8E1A-A953-FA40-9E8D-D790E7D153E7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484172" y="3095333"/>
            <a:ext cx="3565926" cy="457200"/>
          </a:xfrm>
          <a:prstGeom prst="rect">
            <a:avLst/>
          </a:prstGeom>
          <a:noFill/>
          <a:ln>
            <a:solidFill>
              <a:schemeClr val="accent3">
                <a:lumMod val="10000"/>
              </a:schemeClr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IO</a:t>
            </a:r>
          </a:p>
        </p:txBody>
      </p:sp>
      <p:sp>
        <p:nvSpPr>
          <p:cNvPr id="8" name="Rectangle 7"/>
          <p:cNvSpPr/>
          <p:nvPr/>
        </p:nvSpPr>
        <p:spPr>
          <a:xfrm>
            <a:off x="7484172" y="2531302"/>
            <a:ext cx="3565926" cy="457200"/>
          </a:xfrm>
          <a:prstGeom prst="rect">
            <a:avLst/>
          </a:prstGeom>
          <a:noFill/>
          <a:ln>
            <a:solidFill>
              <a:schemeClr val="accent3">
                <a:lumMod val="10000"/>
              </a:schemeClr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7484172" y="1975411"/>
            <a:ext cx="3565926" cy="457200"/>
          </a:xfrm>
          <a:prstGeom prst="rect">
            <a:avLst/>
          </a:prstGeom>
          <a:noFill/>
          <a:ln>
            <a:solidFill>
              <a:schemeClr val="accent3">
                <a:lumMod val="10000"/>
              </a:schemeClr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Management Agent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215739" y="1188509"/>
            <a:ext cx="4070444" cy="2460249"/>
          </a:xfrm>
          <a:prstGeom prst="rect">
            <a:avLst/>
          </a:prstGeom>
          <a:noFill/>
          <a:ln>
            <a:solidFill>
              <a:schemeClr val="accent3">
                <a:lumMod val="10000"/>
              </a:schemeClr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Bare Metal/VM/Container</a:t>
            </a:r>
          </a:p>
        </p:txBody>
      </p:sp>
    </p:spTree>
    <p:extLst>
      <p:ext uri="{BB962C8B-B14F-4D97-AF65-F5344CB8AC3E}">
        <p14:creationId xmlns:p14="http://schemas.microsoft.com/office/powerpoint/2010/main" val="4260874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038" y="-117928"/>
            <a:ext cx="10647362" cy="1143000"/>
          </a:xfrm>
        </p:spPr>
        <p:txBody>
          <a:bodyPr/>
          <a:lstStyle/>
          <a:p>
            <a:r>
              <a:rPr lang="en-US" dirty="0" smtClean="0"/>
              <a:t>Next Steps – Get Involved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5038" y="653271"/>
            <a:ext cx="11132466" cy="5458604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We invite you to Participate in </a:t>
            </a:r>
            <a:r>
              <a:rPr lang="en-US" sz="2000" dirty="0" err="1" smtClean="0">
                <a:hlinkClick r:id="rId2"/>
              </a:rPr>
              <a:t>fd.io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>
                <a:hlinkClick r:id="rId3"/>
              </a:rPr>
              <a:t>Attend “fd.io Intro” talk Wed 4:10-4:50pm in Grand Ballroom B</a:t>
            </a:r>
            <a:endParaRPr lang="en-US" sz="2000" dirty="0" smtClean="0"/>
          </a:p>
          <a:p>
            <a:r>
              <a:rPr lang="en-US" sz="2000" dirty="0" smtClean="0">
                <a:hlinkClick r:id="rId4"/>
              </a:rPr>
              <a:t>Attend “fd.io Meetup” Wed 5:00pm in Napa</a:t>
            </a:r>
            <a:endParaRPr lang="en-US" sz="2000" dirty="0" smtClean="0"/>
          </a:p>
          <a:p>
            <a:r>
              <a:rPr lang="en-US" sz="2000" dirty="0" smtClean="0">
                <a:hlinkClick r:id="rId5"/>
              </a:rPr>
              <a:t>Attend Packet Processed Storage in a Software Defined World Thu 3:15pm in Grand Ballroom F</a:t>
            </a:r>
            <a:endParaRPr lang="en-US" sz="2000" dirty="0" smtClean="0"/>
          </a:p>
          <a:p>
            <a:r>
              <a:rPr lang="en-US" sz="2000" dirty="0" smtClean="0">
                <a:hlinkClick r:id="rId6"/>
              </a:rPr>
              <a:t>Register for fd.io Training/Hackfest April 4-7, 2016 in Santa Clara</a:t>
            </a:r>
            <a:endParaRPr lang="en-US" sz="2000" dirty="0" smtClean="0">
              <a:hlinkClick r:id="rId7"/>
            </a:endParaRPr>
          </a:p>
          <a:p>
            <a:r>
              <a:rPr lang="en-US" sz="2000" dirty="0" smtClean="0">
                <a:hlinkClick r:id="rId7"/>
              </a:rPr>
              <a:t>Get </a:t>
            </a:r>
            <a:r>
              <a:rPr lang="en-US" sz="2000" dirty="0" smtClean="0">
                <a:hlinkClick r:id="rId7"/>
              </a:rPr>
              <a:t>the Code, Build the Code, Run the Code</a:t>
            </a:r>
            <a:endParaRPr lang="en-US" sz="2000" dirty="0" smtClean="0"/>
          </a:p>
          <a:p>
            <a:r>
              <a:rPr lang="en-US" sz="2000" dirty="0" smtClean="0">
                <a:hlinkClick r:id="rId8"/>
              </a:rPr>
              <a:t>Read/Watch the Tutorials</a:t>
            </a:r>
          </a:p>
          <a:p>
            <a:r>
              <a:rPr lang="en-US" sz="2000" dirty="0" smtClean="0">
                <a:hlinkClick r:id="rId9"/>
              </a:rPr>
              <a:t>Join the Mailing Lists</a:t>
            </a:r>
            <a:endParaRPr lang="en-US" sz="2000" dirty="0" smtClean="0"/>
          </a:p>
          <a:p>
            <a:r>
              <a:rPr lang="en-US" sz="2000" dirty="0" smtClean="0">
                <a:hlinkClick r:id="rId10"/>
              </a:rPr>
              <a:t>Join the IRC Channels</a:t>
            </a:r>
            <a:endParaRPr lang="en-US" sz="2000" dirty="0"/>
          </a:p>
          <a:p>
            <a:r>
              <a:rPr lang="en-US" sz="2000" dirty="0" smtClean="0">
                <a:hlinkClick r:id="rId11"/>
              </a:rPr>
              <a:t>Explore the wiki</a:t>
            </a:r>
            <a:endParaRPr lang="en-US" sz="2000" dirty="0"/>
          </a:p>
          <a:p>
            <a:endParaRPr lang="en-US" sz="2000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fd.io Foundation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8E1A-A953-FA40-9E8D-D790E7D153E7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344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111" y="168680"/>
            <a:ext cx="11246555" cy="1143000"/>
          </a:xfrm>
        </p:spPr>
        <p:txBody>
          <a:bodyPr>
            <a:noAutofit/>
          </a:bodyPr>
          <a:lstStyle/>
          <a:p>
            <a:r>
              <a:rPr lang="en-US" sz="9600" dirty="0" smtClean="0"/>
              <a:t>The Future of IO</a:t>
            </a:r>
            <a:endParaRPr lang="en-US" sz="9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fd.io Foundation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8E1A-A953-FA40-9E8D-D790E7D153E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324062" y="1523346"/>
            <a:ext cx="51990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F7323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600" dirty="0" smtClean="0"/>
              <a:t>Fast Data</a:t>
            </a:r>
            <a:endParaRPr lang="en-US" sz="96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295839" y="2751012"/>
            <a:ext cx="789427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F7323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600" dirty="0" smtClean="0"/>
              <a:t>Fast Innovation</a:t>
            </a:r>
            <a:endParaRPr lang="en-US" sz="9600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330223" y="4091567"/>
            <a:ext cx="848077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F7323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600" dirty="0" smtClean="0"/>
              <a:t>Convergence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676215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734" y="30521"/>
            <a:ext cx="11340259" cy="1143000"/>
          </a:xfrm>
        </p:spPr>
        <p:txBody>
          <a:bodyPr/>
          <a:lstStyle/>
          <a:p>
            <a:r>
              <a:rPr lang="en-US" dirty="0" smtClean="0"/>
              <a:t>Fd.io Core: VPP – The Future of 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479" y="1012661"/>
            <a:ext cx="7455074" cy="5193344"/>
          </a:xfrm>
        </p:spPr>
        <p:txBody>
          <a:bodyPr/>
          <a:lstStyle/>
          <a:p>
            <a:r>
              <a:rPr lang="en-US" sz="2000" dirty="0" smtClean="0"/>
              <a:t>VPP is a rapid packet processing development platform for highly performing network applications.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 smtClean="0"/>
              <a:t>It runs on commodity CPUs and leverages DPDK</a:t>
            </a:r>
          </a:p>
          <a:p>
            <a:endParaRPr lang="en-US" sz="2000" dirty="0"/>
          </a:p>
          <a:p>
            <a:r>
              <a:rPr lang="en-US" sz="2000" dirty="0" smtClean="0"/>
              <a:t>It creates a vector of packet indices and processes them using a directed graph of nodes – resulting in a highly performant solution.</a:t>
            </a:r>
          </a:p>
          <a:p>
            <a:endParaRPr lang="en-US" sz="2000" dirty="0" smtClean="0"/>
          </a:p>
          <a:p>
            <a:r>
              <a:rPr lang="en-US" sz="2000" dirty="0" smtClean="0"/>
              <a:t>Runs as a Linux user-space application</a:t>
            </a:r>
          </a:p>
          <a:p>
            <a:endParaRPr lang="en-US" sz="2000" dirty="0"/>
          </a:p>
          <a:p>
            <a:r>
              <a:rPr lang="en-US" sz="2000" dirty="0" smtClean="0"/>
              <a:t>Ships </a:t>
            </a:r>
            <a:r>
              <a:rPr lang="en-US" sz="2000" dirty="0"/>
              <a:t>as part of both embedded </a:t>
            </a:r>
            <a:r>
              <a:rPr lang="en-US" sz="2000" dirty="0" smtClean="0"/>
              <a:t>&amp; server </a:t>
            </a:r>
            <a:r>
              <a:rPr lang="en-US" sz="2000" dirty="0"/>
              <a:t>products, in </a:t>
            </a:r>
            <a:r>
              <a:rPr lang="en-US" sz="2000" dirty="0" smtClean="0"/>
              <a:t>volume</a:t>
            </a:r>
          </a:p>
          <a:p>
            <a:endParaRPr lang="en-US" sz="2000" dirty="0"/>
          </a:p>
          <a:p>
            <a:r>
              <a:rPr lang="en-US" sz="2000" dirty="0"/>
              <a:t>Active development since </a:t>
            </a:r>
            <a:r>
              <a:rPr lang="en-US" sz="2000" dirty="0" smtClean="0"/>
              <a:t>2002</a:t>
            </a:r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fd.io Foundation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8E1A-A953-FA40-9E8D-D790E7D153E7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572352" y="1974463"/>
            <a:ext cx="4070444" cy="2460249"/>
            <a:chOff x="7255097" y="1284734"/>
            <a:chExt cx="4070444" cy="2460249"/>
          </a:xfrm>
        </p:grpSpPr>
        <p:sp>
          <p:nvSpPr>
            <p:cNvPr id="15" name="Rectangle 14"/>
            <p:cNvSpPr/>
            <p:nvPr/>
          </p:nvSpPr>
          <p:spPr>
            <a:xfrm>
              <a:off x="7493909" y="2865712"/>
              <a:ext cx="3565926" cy="457200"/>
            </a:xfrm>
            <a:prstGeom prst="rect">
              <a:avLst/>
            </a:prstGeom>
            <a:noFill/>
            <a:ln>
              <a:solidFill>
                <a:schemeClr val="accent3">
                  <a:lumMod val="10000"/>
                </a:schemeClr>
              </a:solidFill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 IO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493909" y="2301681"/>
              <a:ext cx="3565926" cy="457200"/>
            </a:xfrm>
            <a:prstGeom prst="rect">
              <a:avLst/>
            </a:prstGeom>
            <a:noFill/>
            <a:ln>
              <a:solidFill>
                <a:schemeClr val="accent3">
                  <a:lumMod val="10000"/>
                </a:schemeClr>
              </a:solidFill>
            </a:ln>
            <a:effectLst>
              <a:glow rad="101600">
                <a:srgbClr val="008000">
                  <a:alpha val="34000"/>
                </a:srgbClr>
              </a:glow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Packet Processing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7493909" y="1745790"/>
              <a:ext cx="3565926" cy="457200"/>
            </a:xfrm>
            <a:prstGeom prst="rect">
              <a:avLst/>
            </a:prstGeom>
            <a:noFill/>
            <a:ln>
              <a:solidFill>
                <a:schemeClr val="accent3">
                  <a:lumMod val="10000"/>
                </a:schemeClr>
              </a:solidFill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Data Plane Management Agent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255097" y="1284734"/>
              <a:ext cx="4070444" cy="2460249"/>
            </a:xfrm>
            <a:prstGeom prst="rect">
              <a:avLst/>
            </a:prstGeom>
            <a:noFill/>
            <a:ln>
              <a:solidFill>
                <a:schemeClr val="accent3">
                  <a:lumMod val="10000"/>
                </a:schemeClr>
              </a:solidFill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Bare Metal/VM/Container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41201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928" y="0"/>
            <a:ext cx="11127317" cy="975783"/>
          </a:xfrm>
        </p:spPr>
        <p:txBody>
          <a:bodyPr/>
          <a:lstStyle/>
          <a:p>
            <a:r>
              <a:rPr lang="en-US" dirty="0" smtClean="0"/>
              <a:t>VPP in the Overall Stack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5854700"/>
            <a:ext cx="38608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fd.io Foundation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11506200" y="6189663"/>
            <a:ext cx="685800" cy="365125"/>
          </a:xfrm>
        </p:spPr>
        <p:txBody>
          <a:bodyPr/>
          <a:lstStyle/>
          <a:p>
            <a:fld id="{CFF69B97-F59E-A842-9C9E-9738B36A88E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2659314" y="5629950"/>
            <a:ext cx="7117098" cy="611638"/>
          </a:xfrm>
          <a:prstGeom prst="roundRect">
            <a:avLst/>
          </a:prstGeom>
          <a:solidFill>
            <a:srgbClr val="0096D6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1915" tIns="60958" rIns="121915" bIns="60958"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Hardware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685906" y="1048114"/>
            <a:ext cx="7117098" cy="611638"/>
          </a:xfrm>
          <a:prstGeom prst="roundRect">
            <a:avLst/>
          </a:prstGeom>
          <a:solidFill>
            <a:srgbClr val="0096D6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1915" tIns="60958" rIns="121915" bIns="60958"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Application Layer / App Server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685473" y="1736791"/>
            <a:ext cx="7117098" cy="611638"/>
          </a:xfrm>
          <a:prstGeom prst="roundRect">
            <a:avLst/>
          </a:prstGeom>
          <a:solidFill>
            <a:srgbClr val="0096D6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1915" tIns="60958" rIns="121915" bIns="60958"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VM/VIM Management Systems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685474" y="3023203"/>
            <a:ext cx="7117098" cy="611638"/>
          </a:xfrm>
          <a:prstGeom prst="roundRect">
            <a:avLst/>
          </a:prstGeom>
          <a:solidFill>
            <a:srgbClr val="0096D6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1915" tIns="60958" rIns="121915" bIns="60958"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Network Controller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685474" y="3689752"/>
            <a:ext cx="7117098" cy="611638"/>
          </a:xfrm>
          <a:prstGeom prst="roundRect">
            <a:avLst/>
          </a:prstGeom>
          <a:solidFill>
            <a:srgbClr val="0096D6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1915" tIns="60958" rIns="121915" bIns="60958"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Operating Systems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685474" y="4381429"/>
            <a:ext cx="7117098" cy="1192612"/>
          </a:xfrm>
          <a:prstGeom prst="roundRect">
            <a:avLst/>
          </a:prstGeom>
          <a:solidFill>
            <a:srgbClr val="0096D6"/>
          </a:solidFill>
          <a:ln/>
          <a:effectLst>
            <a:glow rad="101600">
              <a:srgbClr val="6DAB4A">
                <a:alpha val="75000"/>
              </a:srgb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1915" tIns="60958" rIns="121915" bIns="60958" rtlCol="0" anchor="t" anchorCtr="0"/>
          <a:lstStyle/>
          <a:p>
            <a:pPr algn="ctr"/>
            <a:r>
              <a:rPr lang="en-US" dirty="0" smtClean="0">
                <a:latin typeface="Arial"/>
                <a:cs typeface="Arial"/>
              </a:rPr>
              <a:t>Data Plane Services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9578258" y="4987981"/>
            <a:ext cx="1182407" cy="7214"/>
          </a:xfrm>
          <a:prstGeom prst="line">
            <a:avLst/>
          </a:prstGeom>
          <a:ln w="25400">
            <a:solidFill>
              <a:srgbClr val="6DB4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6818" y="4822274"/>
            <a:ext cx="1183620" cy="331414"/>
          </a:xfrm>
          <a:prstGeom prst="rect">
            <a:avLst/>
          </a:prstGeom>
        </p:spPr>
      </p:pic>
      <p:sp>
        <p:nvSpPr>
          <p:cNvPr id="25" name="Rounded Rectangle 24"/>
          <p:cNvSpPr/>
          <p:nvPr/>
        </p:nvSpPr>
        <p:spPr>
          <a:xfrm>
            <a:off x="2685473" y="2385709"/>
            <a:ext cx="7117098" cy="611638"/>
          </a:xfrm>
          <a:prstGeom prst="roundRect">
            <a:avLst/>
          </a:prstGeom>
          <a:solidFill>
            <a:srgbClr val="0096D6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1915" tIns="60958" rIns="121915" bIns="60958"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Orchestration 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421729" y="4866346"/>
            <a:ext cx="3156528" cy="611638"/>
          </a:xfrm>
          <a:prstGeom prst="roundRect">
            <a:avLst/>
          </a:prstGeom>
          <a:solidFill>
            <a:srgbClr val="0096D6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1915" tIns="60958" rIns="121915" bIns="60958" rtlCol="0" anchor="ctr"/>
          <a:lstStyle/>
          <a:p>
            <a:pPr algn="ctr"/>
            <a:r>
              <a:rPr lang="en-US" dirty="0" smtClean="0">
                <a:latin typeface="Arial"/>
                <a:cs typeface="Arial"/>
              </a:rPr>
              <a:t>Network IO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891049" y="4868140"/>
            <a:ext cx="5374929" cy="611638"/>
            <a:chOff x="891049" y="4868140"/>
            <a:chExt cx="5374929" cy="611638"/>
          </a:xfrm>
        </p:grpSpPr>
        <p:sp>
          <p:nvSpPr>
            <p:cNvPr id="28" name="TextBox 27"/>
            <p:cNvSpPr txBox="1"/>
            <p:nvPr/>
          </p:nvSpPr>
          <p:spPr>
            <a:xfrm>
              <a:off x="891049" y="4995195"/>
              <a:ext cx="624426" cy="353939"/>
            </a:xfrm>
            <a:prstGeom prst="rect">
              <a:avLst/>
            </a:prstGeom>
            <a:noFill/>
            <a:ln w="19050">
              <a:solidFill>
                <a:srgbClr val="008000"/>
              </a:solidFill>
              <a:prstDash val="dash"/>
            </a:ln>
          </p:spPr>
          <p:txBody>
            <a:bodyPr wrap="none" lIns="76197" tIns="38098" rIns="76197" bIns="38098" rtlCol="0">
              <a:spAutoFit/>
            </a:bodyPr>
            <a:lstStyle/>
            <a:p>
              <a:r>
                <a:rPr lang="en-US" dirty="0" smtClean="0">
                  <a:solidFill>
                    <a:srgbClr val="008000"/>
                  </a:solidFill>
                  <a:latin typeface="Arial"/>
                  <a:cs typeface="Arial"/>
                </a:rPr>
                <a:t>VPP</a:t>
              </a:r>
              <a:endParaRPr lang="en-US" dirty="0">
                <a:solidFill>
                  <a:srgbClr val="008000"/>
                </a:solidFill>
                <a:latin typeface="Arial"/>
                <a:cs typeface="Arial"/>
              </a:endParaRPr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2842418" y="4868140"/>
              <a:ext cx="3423560" cy="611638"/>
            </a:xfrm>
            <a:prstGeom prst="roundRect">
              <a:avLst/>
            </a:prstGeom>
            <a:solidFill>
              <a:srgbClr val="008CEA"/>
            </a:solidFill>
            <a:ln>
              <a:solidFill>
                <a:srgbClr val="008000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121915" tIns="60958" rIns="121915" bIns="60958" rtlCol="0" anchor="ctr"/>
            <a:lstStyle/>
            <a:p>
              <a:pPr algn="ctr"/>
              <a:r>
                <a:rPr lang="en-US" dirty="0" smtClean="0">
                  <a:latin typeface="Arial"/>
                  <a:cs typeface="Arial"/>
                </a:rPr>
                <a:t>Packet Processing</a:t>
              </a:r>
            </a:p>
          </p:txBody>
        </p:sp>
        <p:cxnSp>
          <p:nvCxnSpPr>
            <p:cNvPr id="32" name="Straight Connector 31"/>
            <p:cNvCxnSpPr>
              <a:stCxn id="28" idx="3"/>
            </p:cNvCxnSpPr>
            <p:nvPr/>
          </p:nvCxnSpPr>
          <p:spPr>
            <a:xfrm>
              <a:off x="1515475" y="5172165"/>
              <a:ext cx="1326943" cy="0"/>
            </a:xfrm>
            <a:prstGeom prst="line">
              <a:avLst/>
            </a:prstGeom>
            <a:ln w="254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80755637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934" y="154202"/>
            <a:ext cx="11340259" cy="729212"/>
          </a:xfrm>
        </p:spPr>
        <p:txBody>
          <a:bodyPr/>
          <a:lstStyle/>
          <a:p>
            <a:r>
              <a:rPr lang="en-US" dirty="0" smtClean="0"/>
              <a:t>VPP Feature </a:t>
            </a:r>
            <a:r>
              <a:rPr lang="en-US" dirty="0" smtClean="0"/>
              <a:t>Summary – Fully Programmable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latin typeface="Arial" charset="0"/>
                <a:ea typeface="Arial" charset="0"/>
                <a:cs typeface="Arial" charset="0"/>
              </a:rPr>
              <a:t>fd.io Foundation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8E1A-A953-FA40-9E8D-D790E7D153E7}" type="slidenum">
              <a:rPr lang="en-US" smtClean="0">
                <a:latin typeface="Arial"/>
                <a:cs typeface="Arial"/>
              </a:rPr>
              <a:pPr/>
              <a:t>5</a:t>
            </a:fld>
            <a:endParaRPr lang="en-US">
              <a:latin typeface="Arial"/>
              <a:cs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8108" y="1192448"/>
            <a:ext cx="3627492" cy="4769638"/>
          </a:xfrm>
          <a:prstGeom prst="roundRect">
            <a:avLst>
              <a:gd name="adj" fmla="val 0"/>
            </a:avLst>
          </a:prstGeom>
          <a:solidFill>
            <a:schemeClr val="accent1">
              <a:lumMod val="10000"/>
              <a:lumOff val="9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182880" bIns="0" rtlCol="0" anchor="ctr"/>
          <a:lstStyle/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14+ MPPS, single core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Multimillion entry FIBs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Source RPF</a:t>
            </a:r>
          </a:p>
          <a:p>
            <a:pPr lvl="1"/>
            <a:r>
              <a:rPr lang="en-US" sz="1600" dirty="0" smtClean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Thousands </a:t>
            </a:r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of VRFs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	Controlled cross-VRF lookups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Multipath – ECMP and Unequal Cost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Multiple million Classifiers – 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	Arbitrary N-tuple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VLAN Support – Single/Double </a:t>
            </a:r>
            <a:r>
              <a:rPr lang="en-US" sz="1600" dirty="0" smtClean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tag</a:t>
            </a:r>
          </a:p>
          <a:p>
            <a:pPr lvl="1"/>
            <a:r>
              <a:rPr lang="en-US" sz="1600" b="1" dirty="0" smtClean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Counters for everything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Mandatory Input </a:t>
            </a:r>
            <a:r>
              <a:rPr lang="en-US" sz="1600" dirty="0" smtClean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Checks:</a:t>
            </a:r>
            <a:endParaRPr lang="en-US" sz="1600" dirty="0">
              <a:solidFill>
                <a:srgbClr val="2B2929"/>
              </a:solidFill>
              <a:latin typeface="Arial" charset="0"/>
              <a:ea typeface="Arial" charset="0"/>
              <a:cs typeface="Arial" charset="0"/>
            </a:endParaRP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	TTL expiration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	header checksum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	L2 length &lt; IP length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	ARP resolution/snooping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	ARP proxy</a:t>
            </a:r>
          </a:p>
          <a:p>
            <a:pPr lvl="1"/>
            <a:endParaRPr lang="en-US" sz="1600" dirty="0">
              <a:solidFill>
                <a:srgbClr val="2B2929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38108" y="800444"/>
            <a:ext cx="3627492" cy="392003"/>
          </a:xfrm>
          <a:prstGeom prst="roundRect">
            <a:avLst>
              <a:gd name="adj" fmla="val 0"/>
            </a:avLst>
          </a:prstGeom>
          <a:solidFill>
            <a:srgbClr val="3E4543">
              <a:alpha val="61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182880" bIns="0" rtlCol="0" anchor="ctr"/>
          <a:lstStyle/>
          <a:p>
            <a:pPr lvl="1" algn="ctr"/>
            <a:r>
              <a:rPr lang="en-US" sz="1600" b="1" dirty="0" smtClean="0">
                <a:solidFill>
                  <a:srgbClr val="FCFCFC"/>
                </a:solidFill>
                <a:latin typeface="Arial" charset="0"/>
                <a:ea typeface="Arial" charset="0"/>
                <a:cs typeface="Arial" charset="0"/>
              </a:rPr>
              <a:t>IPv4/IPv6</a:t>
            </a:r>
            <a:endParaRPr lang="en-US" sz="1600" b="1" dirty="0">
              <a:solidFill>
                <a:srgbClr val="FCFCFC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532242" y="800444"/>
            <a:ext cx="3406350" cy="392003"/>
          </a:xfrm>
          <a:prstGeom prst="roundRect">
            <a:avLst>
              <a:gd name="adj" fmla="val 0"/>
            </a:avLst>
          </a:prstGeom>
          <a:solidFill>
            <a:schemeClr val="accent2">
              <a:alpha val="6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182880" rtlCol="0" anchor="ctr"/>
          <a:lstStyle/>
          <a:p>
            <a:pPr lvl="1" algn="ctr"/>
            <a:r>
              <a:rPr lang="en-US" sz="1600" b="1" dirty="0" smtClean="0">
                <a:solidFill>
                  <a:srgbClr val="FCFCFC"/>
                </a:solidFill>
                <a:latin typeface="Arial" charset="0"/>
                <a:ea typeface="Arial" charset="0"/>
                <a:cs typeface="Arial" charset="0"/>
              </a:rPr>
              <a:t>IPv4</a:t>
            </a:r>
            <a:endParaRPr lang="en-US" sz="1600" b="1" dirty="0">
              <a:solidFill>
                <a:srgbClr val="FCFCFC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532242" y="1212264"/>
            <a:ext cx="3406350" cy="1226136"/>
          </a:xfrm>
          <a:prstGeom prst="roundRect">
            <a:avLst>
              <a:gd name="adj" fmla="val 0"/>
            </a:avLst>
          </a:prstGeom>
          <a:solidFill>
            <a:schemeClr val="accent1">
              <a:lumMod val="10000"/>
              <a:lumOff val="9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182880" bIns="0" rtlCol="0" anchor="ctr"/>
          <a:lstStyle/>
          <a:p>
            <a:pPr lvl="1"/>
            <a:r>
              <a:rPr lang="en-US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GRE, MPLS-GRE, NSH-GRE, 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VXLAN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IPSEC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DHCP client/proxy</a:t>
            </a:r>
          </a:p>
          <a:p>
            <a:pPr lvl="1"/>
            <a:r>
              <a:rPr lang="en-US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CG NAT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532242" y="2543352"/>
            <a:ext cx="3406350" cy="392003"/>
          </a:xfrm>
          <a:prstGeom prst="roundRect">
            <a:avLst>
              <a:gd name="adj" fmla="val 0"/>
            </a:avLst>
          </a:prstGeom>
          <a:solidFill>
            <a:schemeClr val="accent2">
              <a:alpha val="6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182880" rtlCol="0" anchor="ctr"/>
          <a:lstStyle/>
          <a:p>
            <a:pPr lvl="1" algn="ctr"/>
            <a:r>
              <a:rPr lang="en-US" sz="1600" b="1" dirty="0" smtClean="0">
                <a:solidFill>
                  <a:srgbClr val="FCFCFC"/>
                </a:solidFill>
                <a:latin typeface="Arial" charset="0"/>
                <a:ea typeface="Arial" charset="0"/>
                <a:cs typeface="Arial" charset="0"/>
              </a:rPr>
              <a:t>IPv6</a:t>
            </a:r>
            <a:endParaRPr lang="en-US" sz="1600" b="1" dirty="0">
              <a:solidFill>
                <a:srgbClr val="FCFCFC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548888" y="2947964"/>
            <a:ext cx="3389704" cy="1730643"/>
          </a:xfrm>
          <a:prstGeom prst="roundRect">
            <a:avLst>
              <a:gd name="adj" fmla="val 0"/>
            </a:avLst>
          </a:prstGeom>
          <a:solidFill>
            <a:schemeClr val="accent1">
              <a:lumMod val="10000"/>
              <a:lumOff val="9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182880" bIns="0" rtlCol="0" anchor="ctr"/>
          <a:lstStyle/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Neighbor discovery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Router Advertisement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DHCPv6 Proxy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L2TPv3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Segment Routing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MAP/LW46 – IPv4aas</a:t>
            </a:r>
          </a:p>
          <a:p>
            <a:pPr lvl="1"/>
            <a:r>
              <a:rPr lang="en-US" sz="1600" dirty="0" err="1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iOAM</a:t>
            </a:r>
            <a:endParaRPr lang="en-US" sz="1600" dirty="0">
              <a:solidFill>
                <a:srgbClr val="2B2929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539026" y="4801528"/>
            <a:ext cx="3406350" cy="392003"/>
          </a:xfrm>
          <a:prstGeom prst="roundRect">
            <a:avLst>
              <a:gd name="adj" fmla="val 0"/>
            </a:avLst>
          </a:prstGeom>
          <a:solidFill>
            <a:schemeClr val="accent2">
              <a:alpha val="6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182880" rtlCol="0" anchor="ctr"/>
          <a:lstStyle/>
          <a:p>
            <a:pPr lvl="1" algn="ctr"/>
            <a:r>
              <a:rPr lang="en-US" sz="1600" b="1" dirty="0" smtClean="0">
                <a:solidFill>
                  <a:srgbClr val="FCFCFC"/>
                </a:solidFill>
                <a:latin typeface="Arial" charset="0"/>
                <a:ea typeface="Arial" charset="0"/>
                <a:cs typeface="Arial" charset="0"/>
              </a:rPr>
              <a:t>MPLS</a:t>
            </a:r>
            <a:endParaRPr lang="en-US" sz="1600" b="1" dirty="0">
              <a:solidFill>
                <a:srgbClr val="FCFCFC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539026" y="5182346"/>
            <a:ext cx="3406350" cy="779740"/>
          </a:xfrm>
          <a:prstGeom prst="roundRect">
            <a:avLst>
              <a:gd name="adj" fmla="val 0"/>
            </a:avLst>
          </a:prstGeom>
          <a:solidFill>
            <a:schemeClr val="accent1">
              <a:lumMod val="10000"/>
              <a:lumOff val="9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182880" bIns="0" rtlCol="0" anchor="ctr"/>
          <a:lstStyle/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MPLS-o-Ethernet – 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	Deep label stacks supported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176050" y="800444"/>
            <a:ext cx="3406350" cy="392003"/>
          </a:xfrm>
          <a:prstGeom prst="roundRect">
            <a:avLst>
              <a:gd name="adj" fmla="val 0"/>
            </a:avLst>
          </a:prstGeom>
          <a:solidFill>
            <a:schemeClr val="accent2">
              <a:alpha val="6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182880" bIns="0" rtlCol="0" anchor="ctr"/>
          <a:lstStyle/>
          <a:p>
            <a:pPr lvl="1" algn="ctr"/>
            <a:r>
              <a:rPr lang="en-US" sz="1600" b="1" smtClean="0">
                <a:solidFill>
                  <a:srgbClr val="FCFCFC"/>
                </a:solidFill>
                <a:latin typeface="Arial" charset="0"/>
                <a:ea typeface="Arial" charset="0"/>
                <a:cs typeface="Arial" charset="0"/>
              </a:rPr>
              <a:t>L2</a:t>
            </a:r>
            <a:endParaRPr lang="en-US" sz="1600" b="1" dirty="0">
              <a:solidFill>
                <a:srgbClr val="FCFCFC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8176050" y="1212264"/>
            <a:ext cx="3406350" cy="4749822"/>
          </a:xfrm>
          <a:prstGeom prst="roundRect">
            <a:avLst>
              <a:gd name="adj" fmla="val 0"/>
            </a:avLst>
          </a:prstGeom>
          <a:solidFill>
            <a:schemeClr val="accent1">
              <a:lumMod val="10000"/>
              <a:lumOff val="9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182880" bIns="0" rtlCol="0" anchor="ctr"/>
          <a:lstStyle/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VLAN Support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	Single/ Double tag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	L2 forwarding with EFP/</a:t>
            </a:r>
            <a:r>
              <a:rPr lang="en-US" sz="1600" dirty="0" err="1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BridgeDomain</a:t>
            </a:r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 concepts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VTR – push/pop/Translate (1:1,1:2, 2:1,2:2)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Mac Learning – default limit of 50k addresses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Bridging – Split-horizon group support/EFP Filtering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Proxy Arp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Arp termination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IRB – BVI Support with </a:t>
            </a:r>
            <a:r>
              <a:rPr lang="en-US" sz="1600" dirty="0" err="1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RouterMac</a:t>
            </a:r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 assignment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Flooding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Input ACLs</a:t>
            </a:r>
          </a:p>
          <a:p>
            <a:pPr lvl="1"/>
            <a:r>
              <a:rPr lang="en-US" sz="1600" dirty="0">
                <a:solidFill>
                  <a:srgbClr val="2B2929"/>
                </a:solidFill>
                <a:latin typeface="Arial" charset="0"/>
                <a:ea typeface="Arial" charset="0"/>
                <a:cs typeface="Arial" charset="0"/>
              </a:rPr>
              <a:t>Interface cross-connect</a:t>
            </a:r>
          </a:p>
          <a:p>
            <a:pPr lvl="1"/>
            <a:endParaRPr lang="en-US" sz="1600" dirty="0">
              <a:solidFill>
                <a:schemeClr val="accent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838628" y="4334178"/>
            <a:ext cx="3102806" cy="1609738"/>
          </a:xfrm>
          <a:prstGeom prst="roundRect">
            <a:avLst>
              <a:gd name="adj" fmla="val 0"/>
            </a:avLst>
          </a:prstGeom>
          <a:solidFill>
            <a:schemeClr val="accent5">
              <a:alpha val="29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182880" bIns="0" rtlCol="0" anchor="ctr"/>
          <a:lstStyle/>
          <a:p>
            <a:pPr lvl="1"/>
            <a:endParaRPr lang="en-US" sz="1600" dirty="0">
              <a:solidFill>
                <a:schemeClr val="accent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775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8173" y="2751012"/>
            <a:ext cx="5199050" cy="1143000"/>
          </a:xfrm>
        </p:spPr>
        <p:txBody>
          <a:bodyPr>
            <a:noAutofit/>
          </a:bodyPr>
          <a:lstStyle/>
          <a:p>
            <a:r>
              <a:rPr lang="en-US" sz="9600" dirty="0" smtClean="0"/>
              <a:t>Fast Data</a:t>
            </a:r>
            <a:endParaRPr lang="en-US" sz="9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fd.io Foundation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8E1A-A953-FA40-9E8D-D790E7D153E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614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303519" y="1418728"/>
            <a:ext cx="11725324" cy="3242173"/>
          </a:xfrm>
          <a:prstGeom prst="rect">
            <a:avLst/>
          </a:prstGeom>
          <a:solidFill>
            <a:schemeClr val="bg1">
              <a:alpha val="10000"/>
            </a:schemeClr>
          </a:solidFill>
          <a:ln>
            <a:noFill/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71600" tIns="457200" rIns="457200" bIns="457200" anchor="ctr"/>
          <a:lstStyle/>
          <a:p>
            <a:pPr defTabSz="682775">
              <a:defRPr/>
            </a:pPr>
            <a:endParaRPr lang="en-US" dirty="0">
              <a:ea typeface="Apple LiGothic Medium"/>
              <a:cs typeface="Arial"/>
            </a:endParaRPr>
          </a:p>
        </p:txBody>
      </p:sp>
      <p:graphicFrame>
        <p:nvGraphicFramePr>
          <p:cNvPr id="31" name="Chart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7688101"/>
              </p:ext>
            </p:extLst>
          </p:nvPr>
        </p:nvGraphicFramePr>
        <p:xfrm>
          <a:off x="6230009" y="1205452"/>
          <a:ext cx="5798835" cy="36205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4" name="Chart 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1857608"/>
              </p:ext>
            </p:extLst>
          </p:nvPr>
        </p:nvGraphicFramePr>
        <p:xfrm>
          <a:off x="381767" y="1061518"/>
          <a:ext cx="5994400" cy="3764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Text Placeholder 2"/>
          <p:cNvSpPr txBox="1">
            <a:spLocks/>
          </p:cNvSpPr>
          <p:nvPr/>
        </p:nvSpPr>
        <p:spPr>
          <a:xfrm>
            <a:off x="203202" y="4914900"/>
            <a:ext cx="5808967" cy="1727200"/>
          </a:xfrm>
          <a:prstGeom prst="rect">
            <a:avLst/>
          </a:prstGeom>
          <a:noFill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68275" indent="-168275" eaLnBrk="0" hangingPunct="0">
              <a:lnSpc>
                <a:spcPct val="95000"/>
              </a:lnSpc>
              <a:spcBef>
                <a:spcPts val="1438"/>
              </a:spcBef>
              <a:buClr>
                <a:schemeClr val="tx1"/>
              </a:buClr>
              <a:buSzPct val="100000"/>
              <a:buFont typeface="Arial" charset="0"/>
              <a:buChar char="•"/>
              <a:defRPr lang="en-US" sz="2000" b="0" i="0" cap="none">
                <a:solidFill>
                  <a:srgbClr val="FFFFFF"/>
                </a:solidFill>
                <a:latin typeface="Arial Narrow"/>
                <a:ea typeface="ＭＳ Ｐゴシック" charset="0"/>
                <a:cs typeface="Arial Narrow"/>
              </a:defRPr>
            </a:lvl1pPr>
            <a:lvl2pPr marL="912813" indent="0" eaLnBrk="0" hangingPunct="0">
              <a:lnSpc>
                <a:spcPct val="95000"/>
              </a:lnSpc>
              <a:spcBef>
                <a:spcPts val="838"/>
              </a:spcBef>
              <a:buClr>
                <a:schemeClr val="tx2"/>
              </a:buClr>
              <a:defRPr lang="en-US">
                <a:solidFill>
                  <a:srgbClr val="546568"/>
                </a:solidFill>
                <a:latin typeface="+mj-lt"/>
                <a:ea typeface="ＭＳ Ｐゴシック" charset="0"/>
              </a:defRPr>
            </a:lvl2pPr>
            <a:lvl3pPr marL="1371600" indent="-1588" defTabSz="914400" eaLnBrk="0" hangingPunct="0">
              <a:lnSpc>
                <a:spcPct val="95000"/>
              </a:lnSpc>
              <a:spcBef>
                <a:spcPts val="838"/>
              </a:spcBef>
              <a:buFont typeface="Arial" charset="0"/>
              <a:defRPr lang="en-US" sz="1600">
                <a:solidFill>
                  <a:srgbClr val="546568"/>
                </a:solidFill>
                <a:latin typeface="+mj-lt"/>
                <a:ea typeface="ＭＳ Ｐゴシック" charset="0"/>
              </a:defRPr>
            </a:lvl3pPr>
            <a:lvl4pPr marL="1830388" indent="0" eaLnBrk="0" hangingPunct="0">
              <a:lnSpc>
                <a:spcPct val="95000"/>
              </a:lnSpc>
              <a:spcBef>
                <a:spcPts val="838"/>
              </a:spcBef>
              <a:buFont typeface="Arial" charset="0"/>
              <a:defRPr lang="en-US" sz="1400">
                <a:solidFill>
                  <a:srgbClr val="546568"/>
                </a:solidFill>
                <a:latin typeface="+mj-lt"/>
                <a:ea typeface="ＭＳ Ｐゴシック" charset="0"/>
              </a:defRPr>
            </a:lvl4pPr>
            <a:lvl5pPr marL="2744788" indent="0" eaLnBrk="0" hangingPunct="0">
              <a:lnSpc>
                <a:spcPct val="95000"/>
              </a:lnSpc>
              <a:spcBef>
                <a:spcPts val="838"/>
              </a:spcBef>
              <a:buFont typeface="Arial" charset="0"/>
              <a:defRPr lang="en-US" sz="1400">
                <a:solidFill>
                  <a:srgbClr val="546568"/>
                </a:solidFill>
                <a:latin typeface="+mj-lt"/>
                <a:ea typeface="ＭＳ Ｐゴシック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</a:defRPr>
            </a:lvl9pPr>
          </a:lstStyle>
          <a:p>
            <a:r>
              <a:rPr lang="en-US" sz="1600" dirty="0" err="1">
                <a:solidFill>
                  <a:srgbClr val="2B2929"/>
                </a:solidFill>
              </a:rPr>
              <a:t>FD.io</a:t>
            </a:r>
            <a:r>
              <a:rPr lang="en-US" sz="1600" dirty="0">
                <a:solidFill>
                  <a:srgbClr val="2B2929"/>
                </a:solidFill>
              </a:rPr>
              <a:t> </a:t>
            </a:r>
            <a:r>
              <a:rPr sz="1600" dirty="0">
                <a:solidFill>
                  <a:srgbClr val="2B2929"/>
                </a:solidFill>
              </a:rPr>
              <a:t>VPP data plane throughput not impacted by </a:t>
            </a:r>
            <a:r>
              <a:rPr sz="1600" dirty="0" smtClean="0">
                <a:solidFill>
                  <a:srgbClr val="2B2929"/>
                </a:solidFill>
              </a:rPr>
              <a:t>large</a:t>
            </a:r>
            <a:r>
              <a:rPr lang="en-US" sz="1600" dirty="0" smtClean="0">
                <a:solidFill>
                  <a:srgbClr val="2B2929"/>
                </a:solidFill>
              </a:rPr>
              <a:t> size of IPv6</a:t>
            </a:r>
            <a:r>
              <a:rPr sz="1600" dirty="0" smtClean="0">
                <a:solidFill>
                  <a:srgbClr val="2B2929"/>
                </a:solidFill>
              </a:rPr>
              <a:t> </a:t>
            </a:r>
            <a:r>
              <a:rPr sz="1600" dirty="0">
                <a:solidFill>
                  <a:srgbClr val="2B2929"/>
                </a:solidFill>
              </a:rPr>
              <a:t>FIB</a:t>
            </a:r>
          </a:p>
          <a:p>
            <a:r>
              <a:rPr sz="1600" dirty="0">
                <a:solidFill>
                  <a:srgbClr val="2B2929"/>
                </a:solidFill>
              </a:rPr>
              <a:t>VPP tested on </a:t>
            </a:r>
            <a:r>
              <a:rPr lang="en-US" sz="1600" dirty="0">
                <a:solidFill>
                  <a:srgbClr val="2B2929"/>
                </a:solidFill>
              </a:rPr>
              <a:t>UCS 4-CPU-socket server with 4 of Intel “</a:t>
            </a:r>
            <a:r>
              <a:rPr sz="1600" dirty="0">
                <a:solidFill>
                  <a:srgbClr val="2B2929"/>
                </a:solidFill>
              </a:rPr>
              <a:t>Haswell</a:t>
            </a:r>
            <a:r>
              <a:rPr lang="en-US" sz="1600" dirty="0">
                <a:solidFill>
                  <a:srgbClr val="2B2929"/>
                </a:solidFill>
              </a:rPr>
              <a:t>"</a:t>
            </a:r>
            <a:r>
              <a:rPr sz="1600" dirty="0">
                <a:solidFill>
                  <a:srgbClr val="2B2929"/>
                </a:solidFill>
              </a:rPr>
              <a:t> x86</a:t>
            </a:r>
            <a:r>
              <a:rPr lang="en-US" sz="1600" dirty="0">
                <a:solidFill>
                  <a:srgbClr val="2B2929"/>
                </a:solidFill>
              </a:rPr>
              <a:t>-64</a:t>
            </a:r>
            <a:r>
              <a:rPr sz="1600" dirty="0">
                <a:solidFill>
                  <a:srgbClr val="2B2929"/>
                </a:solidFill>
              </a:rPr>
              <a:t> </a:t>
            </a:r>
            <a:r>
              <a:rPr lang="en-US" sz="1600" dirty="0">
                <a:solidFill>
                  <a:srgbClr val="2B2929"/>
                </a:solidFill>
              </a:rPr>
              <a:t>processors </a:t>
            </a:r>
            <a:r>
              <a:rPr lang="fi-FI" sz="1600" dirty="0">
                <a:solidFill>
                  <a:srgbClr val="2B2929"/>
                </a:solidFill>
              </a:rPr>
              <a:t>E7-8890</a:t>
            </a:r>
            <a:r>
              <a:rPr lang="en-US" sz="1600" dirty="0">
                <a:solidFill>
                  <a:srgbClr val="2B2929"/>
                </a:solidFill>
              </a:rPr>
              <a:t>v3 </a:t>
            </a:r>
            <a:r>
              <a:rPr sz="1600" dirty="0">
                <a:solidFill>
                  <a:srgbClr val="2B2929"/>
                </a:solidFill>
              </a:rPr>
              <a:t>1</a:t>
            </a:r>
            <a:r>
              <a:rPr lang="en-US" sz="1600" dirty="0">
                <a:solidFill>
                  <a:srgbClr val="2B2929"/>
                </a:solidFill>
              </a:rPr>
              <a:t>8</a:t>
            </a:r>
            <a:r>
              <a:rPr sz="1600" dirty="0">
                <a:solidFill>
                  <a:srgbClr val="2B2929"/>
                </a:solidFill>
              </a:rPr>
              <a:t>C 2.</a:t>
            </a:r>
            <a:r>
              <a:rPr lang="en-US" sz="1600" dirty="0">
                <a:solidFill>
                  <a:srgbClr val="2B2929"/>
                </a:solidFill>
              </a:rPr>
              <a:t>5</a:t>
            </a:r>
            <a:r>
              <a:rPr sz="1600" dirty="0">
                <a:solidFill>
                  <a:srgbClr val="2B2929"/>
                </a:solidFill>
              </a:rPr>
              <a:t>GHz</a:t>
            </a:r>
          </a:p>
          <a:p>
            <a:r>
              <a:rPr lang="en-US" sz="1600" dirty="0">
                <a:solidFill>
                  <a:srgbClr val="2B2929"/>
                </a:solidFill>
              </a:rPr>
              <a:t>24 Cores used – Another 48 cores can be used for other network services!</a:t>
            </a:r>
            <a:endParaRPr sz="1600" dirty="0">
              <a:solidFill>
                <a:srgbClr val="2B2929"/>
              </a:solidFill>
            </a:endParaRPr>
          </a:p>
          <a:p>
            <a:endParaRPr sz="1600" dirty="0">
              <a:solidFill>
                <a:srgbClr val="2B292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767" y="1418727"/>
            <a:ext cx="736099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207"/>
            <a:r>
              <a:rPr lang="en-US" sz="1333" b="1" dirty="0">
                <a:solidFill>
                  <a:schemeClr val="bg1"/>
                </a:solidFill>
                <a:latin typeface="Arial"/>
                <a:ea typeface=""/>
              </a:rPr>
              <a:t>[</a:t>
            </a:r>
            <a:r>
              <a:rPr lang="en-US" sz="1333" b="1" dirty="0" err="1">
                <a:solidFill>
                  <a:srgbClr val="2B2929"/>
                </a:solidFill>
                <a:latin typeface="Arial"/>
                <a:ea typeface=""/>
              </a:rPr>
              <a:t>Gbps</a:t>
            </a:r>
            <a:r>
              <a:rPr lang="en-US" sz="1333" b="1" dirty="0">
                <a:solidFill>
                  <a:schemeClr val="bg1"/>
                </a:solidFill>
                <a:latin typeface="Arial"/>
                <a:ea typeface=""/>
              </a:rPr>
              <a:t>]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27000" y="98778"/>
            <a:ext cx="11127317" cy="975783"/>
          </a:xfrm>
        </p:spPr>
        <p:txBody>
          <a:bodyPr vert="horz" wrap="square" lIns="0" tIns="0" rIns="0" bIns="0">
            <a:spAutoFit/>
          </a:bodyPr>
          <a:lstStyle/>
          <a:p>
            <a:pPr>
              <a:defRPr/>
            </a:pPr>
            <a:r>
              <a:rPr lang="en-US" sz="4000" cap="all" dirty="0" err="1">
                <a:solidFill>
                  <a:srgbClr val="25C6DD"/>
                </a:solidFill>
                <a:latin typeface="Arial Narrow"/>
                <a:cs typeface="Arial Narrow"/>
              </a:rPr>
              <a:t>vNet</a:t>
            </a:r>
            <a:r>
              <a:rPr lang="en-US" sz="4000" cap="all" dirty="0">
                <a:solidFill>
                  <a:srgbClr val="25C6DD"/>
                </a:solidFill>
                <a:latin typeface="Arial Narrow"/>
                <a:cs typeface="Arial Narrow"/>
              </a:rPr>
              <a:t>-SLA benchmarking at scale: IPv6</a:t>
            </a:r>
            <a:br>
              <a:rPr lang="en-US" sz="4000" cap="all" dirty="0">
                <a:solidFill>
                  <a:srgbClr val="25C6DD"/>
                </a:solidFill>
                <a:latin typeface="Arial Narrow"/>
                <a:cs typeface="Arial Narrow"/>
              </a:rPr>
            </a:br>
            <a:r>
              <a:rPr lang="en-US" sz="2000" dirty="0">
                <a:solidFill>
                  <a:srgbClr val="939598"/>
                </a:solidFill>
                <a:latin typeface="Arial" charset="0"/>
                <a:ea typeface="ＭＳ Ｐゴシック" charset="-128"/>
                <a:cs typeface="+mn-cs"/>
              </a:rPr>
              <a:t>VPP-based vSwitch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10448248" y="210549"/>
            <a:ext cx="1616753" cy="533400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>
            <a:outerShdw blurRad="76200" dist="50800" dir="5400000" algn="ctr" rotWithShape="0">
              <a:srgbClr val="000000">
                <a:alpha val="27000"/>
              </a:srgbClr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400" b="1" dirty="0" err="1">
                <a:solidFill>
                  <a:srgbClr val="2B2929"/>
                </a:solidFill>
                <a:latin typeface="+mn-lt"/>
                <a:ea typeface="+mn-ea"/>
              </a:rPr>
              <a:t>Phy</a:t>
            </a:r>
            <a:r>
              <a:rPr lang="en-US" sz="1400" b="1" dirty="0">
                <a:solidFill>
                  <a:srgbClr val="2B2929"/>
                </a:solidFill>
                <a:latin typeface="+mn-lt"/>
                <a:ea typeface="+mn-ea"/>
              </a:rPr>
              <a:t>-VS-</a:t>
            </a:r>
            <a:r>
              <a:rPr lang="en-US" sz="1400" b="1" dirty="0" err="1">
                <a:solidFill>
                  <a:srgbClr val="2B2929"/>
                </a:solidFill>
                <a:latin typeface="+mn-lt"/>
                <a:ea typeface="+mn-ea"/>
              </a:rPr>
              <a:t>Phy</a:t>
            </a:r>
            <a:endParaRPr lang="en-US" sz="1400" b="1" dirty="0">
              <a:solidFill>
                <a:srgbClr val="2B2929"/>
              </a:solidFill>
              <a:latin typeface="+mn-lt"/>
              <a:ea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7331" y="999964"/>
            <a:ext cx="4336896" cy="3020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48000" tIns="48000" rIns="48000" bIns="48000" rtlCol="0">
            <a:spAutoFit/>
          </a:bodyPr>
          <a:lstStyle>
            <a:defPPr>
              <a:defRPr lang="en-US"/>
            </a:defPPr>
            <a:lvl1pPr defTabSz="609223" eaLnBrk="1" fontAlgn="auto" hangingPunct="1">
              <a:spcBef>
                <a:spcPts val="0"/>
              </a:spcBef>
              <a:spcAft>
                <a:spcPts val="0"/>
              </a:spcAft>
              <a:defRPr sz="1333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Zero-packet-loss Throughput for 12 port 40GE, 24 cores</a:t>
            </a:r>
            <a:r>
              <a:rPr lang="en-US" dirty="0" smtClean="0"/>
              <a:t>, IPv6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230009" y="1418727"/>
            <a:ext cx="745717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207"/>
            <a:r>
              <a:rPr lang="en-US" sz="1333" b="1" dirty="0">
                <a:solidFill>
                  <a:srgbClr val="2B2929"/>
                </a:solidFill>
                <a:latin typeface="Arial"/>
                <a:ea typeface=""/>
              </a:rPr>
              <a:t>[</a:t>
            </a:r>
            <a:r>
              <a:rPr lang="en-US" sz="1333" b="1" dirty="0" err="1">
                <a:solidFill>
                  <a:srgbClr val="2B2929"/>
                </a:solidFill>
                <a:latin typeface="Arial"/>
                <a:ea typeface=""/>
              </a:rPr>
              <a:t>Mpps</a:t>
            </a:r>
            <a:r>
              <a:rPr lang="en-US" sz="1333" b="1" dirty="0">
                <a:solidFill>
                  <a:srgbClr val="2B2929"/>
                </a:solidFill>
                <a:latin typeface="Arial"/>
                <a:ea typeface=""/>
              </a:rPr>
              <a:t>]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18933" y="4909821"/>
            <a:ext cx="2827450" cy="1808480"/>
          </a:xfrm>
          <a:prstGeom prst="rect">
            <a:avLst/>
          </a:prstGeom>
          <a:noFill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168275" indent="-168275" eaLnBrk="0" hangingPunct="0">
              <a:lnSpc>
                <a:spcPct val="95000"/>
              </a:lnSpc>
              <a:spcBef>
                <a:spcPts val="1438"/>
              </a:spcBef>
              <a:buClr>
                <a:schemeClr val="tx1"/>
              </a:buClr>
              <a:buSzPct val="100000"/>
              <a:buFont typeface="Arial" charset="0"/>
              <a:buChar char="•"/>
              <a:defRPr sz="1600" b="0" i="0" cap="none">
                <a:solidFill>
                  <a:srgbClr val="FFFFFF"/>
                </a:solidFill>
                <a:latin typeface="Arial Narrow"/>
                <a:ea typeface="ＭＳ Ｐゴシック" charset="0"/>
                <a:cs typeface="Arial Narrow"/>
              </a:defRPr>
            </a:lvl1pPr>
            <a:lvl2pPr marL="912813" indent="0" eaLnBrk="0" hangingPunct="0">
              <a:lnSpc>
                <a:spcPct val="95000"/>
              </a:lnSpc>
              <a:spcBef>
                <a:spcPts val="838"/>
              </a:spcBef>
              <a:buClr>
                <a:schemeClr val="tx2"/>
              </a:buClr>
              <a:defRPr>
                <a:solidFill>
                  <a:srgbClr val="546568"/>
                </a:solidFill>
                <a:latin typeface="+mj-lt"/>
                <a:ea typeface="ＭＳ Ｐゴシック" charset="0"/>
              </a:defRPr>
            </a:lvl2pPr>
            <a:lvl3pPr marL="1371600" indent="-1588" defTabSz="914400" eaLnBrk="0" hangingPunct="0">
              <a:lnSpc>
                <a:spcPct val="95000"/>
              </a:lnSpc>
              <a:spcBef>
                <a:spcPts val="838"/>
              </a:spcBef>
              <a:buFont typeface="Arial" charset="0"/>
              <a:defRPr sz="1600">
                <a:solidFill>
                  <a:srgbClr val="546568"/>
                </a:solidFill>
                <a:latin typeface="+mj-lt"/>
                <a:ea typeface="ＭＳ Ｐゴシック" charset="0"/>
              </a:defRPr>
            </a:lvl3pPr>
            <a:lvl4pPr marL="1830388" indent="0" eaLnBrk="0" hangingPunct="0">
              <a:lnSpc>
                <a:spcPct val="95000"/>
              </a:lnSpc>
              <a:spcBef>
                <a:spcPts val="838"/>
              </a:spcBef>
              <a:buFont typeface="Arial" charset="0"/>
              <a:defRPr sz="1400">
                <a:solidFill>
                  <a:srgbClr val="546568"/>
                </a:solidFill>
                <a:latin typeface="+mj-lt"/>
                <a:ea typeface="ＭＳ Ｐゴシック" charset="0"/>
              </a:defRPr>
            </a:lvl4pPr>
            <a:lvl5pPr marL="2744788" indent="0" eaLnBrk="0" hangingPunct="0">
              <a:lnSpc>
                <a:spcPct val="95000"/>
              </a:lnSpc>
              <a:spcBef>
                <a:spcPts val="838"/>
              </a:spcBef>
              <a:buFont typeface="Arial" charset="0"/>
              <a:defRPr sz="1400">
                <a:solidFill>
                  <a:srgbClr val="546568"/>
                </a:solidFill>
                <a:latin typeface="+mj-lt"/>
                <a:ea typeface="ＭＳ Ｐゴシック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marL="0" indent="0" algn="ctr">
              <a:buNone/>
            </a:pPr>
            <a:r>
              <a:rPr lang="en-US" dirty="0">
                <a:solidFill>
                  <a:srgbClr val="2B2929"/>
                </a:solidFill>
              </a:rPr>
              <a:t>VPP </a:t>
            </a:r>
            <a:r>
              <a:rPr lang="en-US" dirty="0" err="1">
                <a:solidFill>
                  <a:srgbClr val="2B2929"/>
                </a:solidFill>
              </a:rPr>
              <a:t>vSwitch</a:t>
            </a:r>
            <a:r>
              <a:rPr lang="en-US" dirty="0">
                <a:solidFill>
                  <a:srgbClr val="2B2929"/>
                </a:solidFill>
              </a:rPr>
              <a:t> IPv4 routed </a:t>
            </a:r>
            <a:r>
              <a:rPr lang="en-US" dirty="0" smtClean="0">
                <a:solidFill>
                  <a:srgbClr val="2B2929"/>
                </a:solidFill>
              </a:rPr>
              <a:t>forwarding FIB </a:t>
            </a:r>
            <a:r>
              <a:rPr lang="en-US" dirty="0">
                <a:solidFill>
                  <a:srgbClr val="2B2929"/>
                </a:solidFill>
              </a:rPr>
              <a:t>with 2 </a:t>
            </a:r>
            <a:r>
              <a:rPr lang="en-US" dirty="0" err="1">
                <a:solidFill>
                  <a:srgbClr val="2B2929"/>
                </a:solidFill>
              </a:rPr>
              <a:t>milion</a:t>
            </a:r>
            <a:r>
              <a:rPr lang="en-US" dirty="0">
                <a:solidFill>
                  <a:srgbClr val="2B2929"/>
                </a:solidFill>
              </a:rPr>
              <a:t> </a:t>
            </a:r>
            <a:r>
              <a:rPr lang="en-US" dirty="0" smtClean="0">
                <a:solidFill>
                  <a:srgbClr val="2B2929"/>
                </a:solidFill>
              </a:rPr>
              <a:t> IPv6 entries 12x40GE </a:t>
            </a:r>
            <a:r>
              <a:rPr lang="en-US" dirty="0">
                <a:solidFill>
                  <a:srgbClr val="2B2929"/>
                </a:solidFill>
              </a:rPr>
              <a:t>(480GE) 64B frames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6600"/>
                </a:solidFill>
              </a:rPr>
              <a:t>200Mpps </a:t>
            </a:r>
            <a:r>
              <a:rPr lang="en-US" b="1" dirty="0">
                <a:solidFill>
                  <a:srgbClr val="FF6600"/>
                </a:solidFill>
              </a:rPr>
              <a:t>zero frame loss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C3DB64"/>
                </a:solidFill>
              </a:rPr>
              <a:t>NIC </a:t>
            </a:r>
            <a:r>
              <a:rPr lang="en-US" dirty="0">
                <a:solidFill>
                  <a:srgbClr val="C3DB64"/>
                </a:solidFill>
              </a:rPr>
              <a:t>and </a:t>
            </a:r>
            <a:r>
              <a:rPr lang="en-US" dirty="0" err="1">
                <a:solidFill>
                  <a:srgbClr val="C3DB64"/>
                </a:solidFill>
              </a:rPr>
              <a:t>PCIe</a:t>
            </a:r>
            <a:r>
              <a:rPr lang="en-US" dirty="0">
                <a:solidFill>
                  <a:srgbClr val="C3DB64"/>
                </a:solidFill>
              </a:rPr>
              <a:t> is the limit not VPP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278392" y="4889502"/>
            <a:ext cx="2885275" cy="1828799"/>
          </a:xfrm>
          <a:prstGeom prst="rect">
            <a:avLst/>
          </a:prstGeom>
          <a:noFill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ctr" eaLnBrk="0" hangingPunct="0">
              <a:lnSpc>
                <a:spcPct val="95000"/>
              </a:lnSpc>
              <a:spcBef>
                <a:spcPts val="1438"/>
              </a:spcBef>
              <a:buClr>
                <a:schemeClr val="tx1"/>
              </a:buClr>
              <a:buSzPct val="100000"/>
              <a:buFont typeface="Arial" charset="0"/>
              <a:buNone/>
              <a:defRPr sz="1600" b="0" i="0" cap="none">
                <a:solidFill>
                  <a:srgbClr val="FFFFFF"/>
                </a:solidFill>
                <a:latin typeface="Arial Narrow"/>
                <a:ea typeface="ＭＳ Ｐゴシック" charset="0"/>
                <a:cs typeface="Arial Narrow"/>
              </a:defRPr>
            </a:lvl1pPr>
            <a:lvl2pPr marL="912813" indent="0" eaLnBrk="0" hangingPunct="0">
              <a:lnSpc>
                <a:spcPct val="95000"/>
              </a:lnSpc>
              <a:spcBef>
                <a:spcPts val="838"/>
              </a:spcBef>
              <a:buClr>
                <a:schemeClr val="tx2"/>
              </a:buClr>
              <a:defRPr>
                <a:solidFill>
                  <a:srgbClr val="546568"/>
                </a:solidFill>
                <a:latin typeface="+mj-lt"/>
                <a:ea typeface="ＭＳ Ｐゴシック" charset="0"/>
              </a:defRPr>
            </a:lvl2pPr>
            <a:lvl3pPr marL="1371600" indent="-1588" defTabSz="914400" eaLnBrk="0" hangingPunct="0">
              <a:lnSpc>
                <a:spcPct val="95000"/>
              </a:lnSpc>
              <a:spcBef>
                <a:spcPts val="838"/>
              </a:spcBef>
              <a:buFont typeface="Arial" charset="0"/>
              <a:defRPr sz="1600">
                <a:solidFill>
                  <a:srgbClr val="546568"/>
                </a:solidFill>
                <a:latin typeface="+mj-lt"/>
                <a:ea typeface="ＭＳ Ｐゴシック" charset="0"/>
              </a:defRPr>
            </a:lvl3pPr>
            <a:lvl4pPr marL="1830388" indent="0" eaLnBrk="0" hangingPunct="0">
              <a:lnSpc>
                <a:spcPct val="95000"/>
              </a:lnSpc>
              <a:spcBef>
                <a:spcPts val="838"/>
              </a:spcBef>
              <a:buFont typeface="Arial" charset="0"/>
              <a:defRPr sz="1400">
                <a:solidFill>
                  <a:srgbClr val="546568"/>
                </a:solidFill>
                <a:latin typeface="+mj-lt"/>
                <a:ea typeface="ＭＳ Ｐゴシック" charset="0"/>
              </a:defRPr>
            </a:lvl4pPr>
            <a:lvl5pPr marL="2744788" indent="0" eaLnBrk="0" hangingPunct="0">
              <a:lnSpc>
                <a:spcPct val="95000"/>
              </a:lnSpc>
              <a:spcBef>
                <a:spcPts val="838"/>
              </a:spcBef>
              <a:buFont typeface="Arial" charset="0"/>
              <a:defRPr sz="1400">
                <a:solidFill>
                  <a:srgbClr val="546568"/>
                </a:solidFill>
                <a:latin typeface="+mj-lt"/>
                <a:ea typeface="ＭＳ Ｐゴシック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n-US" dirty="0">
                <a:solidFill>
                  <a:srgbClr val="2B2929"/>
                </a:solidFill>
              </a:rPr>
              <a:t>VPP </a:t>
            </a:r>
            <a:r>
              <a:rPr lang="en-US" dirty="0" err="1">
                <a:solidFill>
                  <a:srgbClr val="2B2929"/>
                </a:solidFill>
              </a:rPr>
              <a:t>vSwitch</a:t>
            </a:r>
            <a:r>
              <a:rPr lang="en-US" dirty="0">
                <a:solidFill>
                  <a:srgbClr val="2B2929"/>
                </a:solidFill>
              </a:rPr>
              <a:t> IPv4 routed </a:t>
            </a:r>
            <a:r>
              <a:rPr lang="en-US" dirty="0" smtClean="0">
                <a:solidFill>
                  <a:srgbClr val="2B2929"/>
                </a:solidFill>
              </a:rPr>
              <a:t>forwarding FIB </a:t>
            </a:r>
            <a:r>
              <a:rPr lang="en-US" dirty="0">
                <a:solidFill>
                  <a:srgbClr val="2B2929"/>
                </a:solidFill>
              </a:rPr>
              <a:t>with 2 </a:t>
            </a:r>
            <a:r>
              <a:rPr lang="en-US" dirty="0" err="1">
                <a:solidFill>
                  <a:srgbClr val="2B2929"/>
                </a:solidFill>
              </a:rPr>
              <a:t>milion</a:t>
            </a:r>
            <a:r>
              <a:rPr lang="en-US" dirty="0">
                <a:solidFill>
                  <a:srgbClr val="2B2929"/>
                </a:solidFill>
              </a:rPr>
              <a:t> </a:t>
            </a:r>
            <a:r>
              <a:rPr lang="en-US" dirty="0" smtClean="0">
                <a:solidFill>
                  <a:srgbClr val="2B2929"/>
                </a:solidFill>
              </a:rPr>
              <a:t> IPv6 </a:t>
            </a:r>
            <a:r>
              <a:rPr lang="en-US" dirty="0">
                <a:solidFill>
                  <a:srgbClr val="2B2929"/>
                </a:solidFill>
              </a:rPr>
              <a:t>entries</a:t>
            </a:r>
          </a:p>
          <a:p>
            <a:r>
              <a:rPr lang="en-US" b="1" dirty="0">
                <a:solidFill>
                  <a:srgbClr val="2B2929"/>
                </a:solidFill>
              </a:rPr>
              <a:t>12x40GE (480GE) IMIX frames</a:t>
            </a:r>
          </a:p>
          <a:p>
            <a:r>
              <a:rPr lang="en-US" b="1" dirty="0" smtClean="0">
                <a:solidFill>
                  <a:srgbClr val="FF6600"/>
                </a:solidFill>
              </a:rPr>
              <a:t>480Gbps </a:t>
            </a:r>
            <a:r>
              <a:rPr lang="en-US" b="1" dirty="0">
                <a:solidFill>
                  <a:srgbClr val="FF6600"/>
                </a:solidFill>
              </a:rPr>
              <a:t>zero frame loss</a:t>
            </a:r>
          </a:p>
          <a:p>
            <a:r>
              <a:rPr lang="en-US" dirty="0">
                <a:solidFill>
                  <a:srgbClr val="C3DB64"/>
                </a:solidFill>
              </a:rPr>
              <a:t>“Sky” is the limit not VPP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815637" y="989235"/>
            <a:ext cx="4336896" cy="30207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48000" tIns="48000" rIns="48000" bIns="48000" rtlCol="0">
            <a:spAutoFit/>
          </a:bodyPr>
          <a:lstStyle>
            <a:defPPr>
              <a:defRPr lang="en-US"/>
            </a:defPPr>
            <a:lvl1pPr defTabSz="609223" eaLnBrk="1" fontAlgn="auto" hangingPunct="1">
              <a:spcBef>
                <a:spcPts val="0"/>
              </a:spcBef>
              <a:spcAft>
                <a:spcPts val="0"/>
              </a:spcAft>
              <a:defRPr sz="1333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Zero-packet-loss Throughput for 12 port 40GE, 24 cores</a:t>
            </a:r>
            <a:r>
              <a:rPr lang="en-US" dirty="0" smtClean="0"/>
              <a:t>, IPv6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890587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4576" y="116941"/>
            <a:ext cx="526114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VPP Cores Not Completely Busy</a:t>
            </a:r>
          </a:p>
          <a:p>
            <a:pPr algn="ctr"/>
            <a:r>
              <a:rPr lang="en-US" sz="1600" b="1" dirty="0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VPP Vectors Have Space For </a:t>
            </a:r>
            <a:r>
              <a:rPr lang="en-US" sz="1600" b="1" dirty="0" smtClean="0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More Services and More </a:t>
            </a:r>
            <a:r>
              <a:rPr lang="en-US" sz="1600" b="1" dirty="0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Packets!</a:t>
            </a:r>
            <a:r>
              <a:rPr lang="en-US" sz="1600" b="1" dirty="0" smtClean="0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!</a:t>
            </a:r>
          </a:p>
          <a:p>
            <a:pPr algn="ctr"/>
            <a:r>
              <a:rPr lang="en-US" sz="1600" b="1" dirty="0" err="1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PCIe</a:t>
            </a:r>
            <a:r>
              <a:rPr lang="en-US" sz="1600" b="1" dirty="0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 3.0 and NICs Are The Limit</a:t>
            </a:r>
          </a:p>
          <a:p>
            <a:pPr algn="ctr"/>
            <a:endParaRPr lang="en-US" sz="1600" b="1" dirty="0">
              <a:solidFill>
                <a:srgbClr val="C3DB64"/>
              </a:solidFill>
              <a:latin typeface="Arial Narrow"/>
              <a:ea typeface="ＭＳ Ｐゴシック" charset="0"/>
              <a:cs typeface="Arial Narro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18016" y="116942"/>
            <a:ext cx="32986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And How Do We Know This?</a:t>
            </a:r>
          </a:p>
          <a:p>
            <a:pPr algn="ctr"/>
            <a:r>
              <a:rPr lang="en-US" sz="1600" b="1" dirty="0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Simples – A Well Engineered Telemetry</a:t>
            </a:r>
          </a:p>
          <a:p>
            <a:pPr algn="ctr"/>
            <a:r>
              <a:rPr lang="en-US" sz="1600" b="1" dirty="0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In Linux and VPP Tells Us So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7779" y="1196753"/>
            <a:ext cx="10497915" cy="53245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>
                <a:latin typeface="Courier New" charset="0"/>
                <a:ea typeface="Courier New" charset="0"/>
                <a:cs typeface="Courier New" charset="0"/>
              </a:rPr>
              <a:t>========</a:t>
            </a: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TC5    120ge.vpp.24t24pc.ip4.cop</a:t>
            </a: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TC5.0    120ge.2pnic.6nic.rss2.vpp.24t24pc.ip4.cop</a:t>
            </a:r>
          </a:p>
          <a:p>
            <a:r>
              <a:rPr lang="en-US" sz="1000">
                <a:latin typeface="Courier New" charset="0"/>
                <a:ea typeface="Courier New" charset="0"/>
                <a:cs typeface="Courier New" charset="0"/>
              </a:rPr>
              <a:t>d. testcase-vpp-ip4-cop-scale</a:t>
            </a: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        120ge.2pnic.6nic.rss2.vpp.24t24pc.ip4.2m.cop.2.copip4dst.2k.match.100</a:t>
            </a: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            64B, 138.000Mpps, 92,736Gbps</a:t>
            </a: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            IMIX, 40.124832Mpps, 120.000Gbps</a:t>
            </a: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            1518, 9.752925Mpps, 120.000Gbps</a:t>
            </a: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            ---------------</a:t>
            </a: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            Thread 1 vpp_wk_0 (lcore 2)</a:t>
            </a: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            Time 45.1, </a:t>
            </a:r>
            <a:r>
              <a:rPr lang="is-IS" sz="1000" b="1">
                <a:latin typeface="Courier New" charset="0"/>
                <a:ea typeface="Courier New" charset="0"/>
                <a:cs typeface="Courier New" charset="0"/>
              </a:rPr>
              <a:t>average vectors/node 23.44</a:t>
            </a:r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, last 128 main loops 1.44 per node 23.00</a:t>
            </a: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              vector rates in 4.6791e6, out 4.6791e6, drop 0.0000e0, punt 0.0000e0</a:t>
            </a: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                         Name                 State         Calls          Vectors        Suspends         Clocks       Vectors/Call</a:t>
            </a: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            TenGigabitEtherneta/0/1-output   active            9003498       211054648               0          1.63e1           23.44</a:t>
            </a: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            TenGigabitEtherneta/0/1-tx       active            9003498       211054648               0          7.94e1           23.44</a:t>
            </a: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            cop-input                        active            9003498       211054648               0          2.23e1           23.44</a:t>
            </a: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            dpdk-input                       polling          45658750       211054648               0          1.52e2            4.62</a:t>
            </a:r>
          </a:p>
          <a:p>
            <a:r>
              <a:rPr lang="is-IS" sz="1000" b="1">
                <a:latin typeface="Courier New" charset="0"/>
                <a:ea typeface="Courier New" charset="0"/>
                <a:cs typeface="Courier New" charset="0"/>
              </a:rPr>
              <a:t>            ip4-cop-whitelist                active            9003498       211054648               0          4.34e1           23.44</a:t>
            </a:r>
            <a:endParaRPr lang="is-IS" sz="100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            ip4-input                        active            9003498       211054648               0          4.98e1           23.44</a:t>
            </a: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            ip4-lookup                       active            9003498       211054648               0          6.25e1           23.44</a:t>
            </a: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            ip4-rewrite-transit              active            9003498       211054648               0          3.43e1           23.44</a:t>
            </a: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            ---------------</a:t>
            </a: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            Thread 24 vpp_wk_23 (lcore 29)</a:t>
            </a: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            Time 45.1, </a:t>
            </a:r>
            <a:r>
              <a:rPr lang="is-IS" sz="1000" b="1">
                <a:latin typeface="Courier New" charset="0"/>
                <a:ea typeface="Courier New" charset="0"/>
                <a:cs typeface="Courier New" charset="0"/>
              </a:rPr>
              <a:t>average vectors/node 27.04</a:t>
            </a:r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, last 128 main loops 1.75 per node 28.00</a:t>
            </a: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              vector rates in 4.6791e6, out 4.6791e6, drop 0.0000e0, punt 0.0000e0</a:t>
            </a: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                         Name                 State         Calls          Vectors        Suspends         Clocks       Vectors/Call</a:t>
            </a: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            TenGigabitEthernet88/0/0-outpu   active            7805705       211055503               0          1.54e1           27.04</a:t>
            </a: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            TenGigabitEthernet88/0/0-tx      active            7805705       211055503               0          7.75e1           27.04</a:t>
            </a:r>
          </a:p>
          <a:p>
            <a:r>
              <a:rPr lang="is-IS" sz="1000" b="1">
                <a:latin typeface="Courier New" charset="0"/>
                <a:ea typeface="Courier New" charset="0"/>
                <a:cs typeface="Courier New" charset="0"/>
              </a:rPr>
              <a:t>            cop-input                        active            7805705       211055503               0          2.12e1           27.04</a:t>
            </a:r>
            <a:endParaRPr lang="is-IS" sz="100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            dpdk-input                       polling          46628961       211055503               0          1.60e2            4.53</a:t>
            </a:r>
          </a:p>
          <a:p>
            <a:r>
              <a:rPr lang="is-IS" sz="1000" b="1">
                <a:latin typeface="Courier New" charset="0"/>
                <a:ea typeface="Courier New" charset="0"/>
                <a:cs typeface="Courier New" charset="0"/>
              </a:rPr>
              <a:t>            ip4-cop-whitelist                active            7805705       211055503               0          4.35e1           27.04</a:t>
            </a:r>
            <a:endParaRPr lang="is-IS" sz="100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            ip4-input                        active            7805705       211055503               0          4.86e1           27.04</a:t>
            </a: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            ip4-lookup                       active            7805705       211055503               0          6.02e1           27.04</a:t>
            </a:r>
          </a:p>
          <a:p>
            <a:r>
              <a:rPr lang="is-IS" sz="1000">
                <a:latin typeface="Courier New" charset="0"/>
                <a:ea typeface="Courier New" charset="0"/>
                <a:cs typeface="Courier New" charset="0"/>
              </a:rPr>
              <a:t>            ip4-rewrite-transit              active            7805705       211055503               0          3.36e1           27.04</a:t>
            </a:r>
            <a:endParaRPr lang="en-US" sz="100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832054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4576" y="116941"/>
            <a:ext cx="526114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VPP Cores Not Completely Busy</a:t>
            </a:r>
          </a:p>
          <a:p>
            <a:pPr algn="ctr"/>
            <a:r>
              <a:rPr lang="en-US" sz="1600" b="1" dirty="0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VPP Vectors Have Space For </a:t>
            </a:r>
            <a:r>
              <a:rPr lang="en-US" sz="1600" b="1" dirty="0" smtClean="0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More Services and More </a:t>
            </a:r>
            <a:r>
              <a:rPr lang="en-US" sz="1600" b="1" dirty="0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Packets!</a:t>
            </a:r>
            <a:r>
              <a:rPr lang="en-US" sz="1600" b="1" dirty="0" smtClean="0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!</a:t>
            </a:r>
          </a:p>
          <a:p>
            <a:pPr algn="ctr"/>
            <a:r>
              <a:rPr lang="en-US" sz="1600" b="1" dirty="0" err="1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PCIe</a:t>
            </a:r>
            <a:r>
              <a:rPr lang="en-US" sz="1600" b="1" dirty="0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 3.0 and NICs Are The Limit</a:t>
            </a:r>
          </a:p>
          <a:p>
            <a:pPr algn="ctr"/>
            <a:endParaRPr lang="en-US" sz="1600" b="1" dirty="0">
              <a:solidFill>
                <a:srgbClr val="C3DB64"/>
              </a:solidFill>
              <a:latin typeface="Arial Narrow"/>
              <a:ea typeface="ＭＳ Ｐゴシック" charset="0"/>
              <a:cs typeface="Arial Narro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18016" y="116942"/>
            <a:ext cx="32986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And How Do We Know This?</a:t>
            </a:r>
          </a:p>
          <a:p>
            <a:pPr algn="ctr"/>
            <a:r>
              <a:rPr lang="en-US" sz="1600" b="1" dirty="0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Simples – A Well Engineered Telemetry</a:t>
            </a:r>
          </a:p>
          <a:p>
            <a:pPr algn="ctr"/>
            <a:r>
              <a:rPr lang="en-US" sz="1600" b="1" dirty="0">
                <a:solidFill>
                  <a:srgbClr val="C3DB64"/>
                </a:solidFill>
                <a:latin typeface="Arial Narrow"/>
                <a:ea typeface="ＭＳ Ｐゴシック" charset="0"/>
                <a:cs typeface="Arial Narrow"/>
              </a:rPr>
              <a:t>In Linux and VPP Tells Us So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7779" y="1196753"/>
            <a:ext cx="10497915" cy="53245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ourier New" charset="0"/>
                <a:ea typeface="Courier New" charset="0"/>
                <a:cs typeface="Courier New" charset="0"/>
              </a:rPr>
              <a:t>========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TC5    120ge.vpp.24t24pc.ip4.cop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TC5.0    120ge.2pnic.6nic.rss2.vpp.24t24pc.ip4.cop</a:t>
            </a:r>
          </a:p>
          <a:p>
            <a:r>
              <a:rPr lang="en-US" sz="1000" dirty="0">
                <a:latin typeface="Courier New" charset="0"/>
                <a:ea typeface="Courier New" charset="0"/>
                <a:cs typeface="Courier New" charset="0"/>
              </a:rPr>
              <a:t>d. testcase-vpp-ip4-cop-scale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120ge.2pnic.6nic.rss2.vpp.24t24pc.ip4.2m.cop.2.copip4dst.2k.match.100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64B, 138.000Mpps, 92,736Gbps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IMIX, 40.124832Mpps, 120.000Gbps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1518, 9.752925Mpps, 120.000Gbps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---------------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Thread 1 vpp_wk_0 (lcore 2)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Time 45.1, </a:t>
            </a:r>
            <a:r>
              <a:rPr lang="is-IS" sz="1000" b="1" dirty="0">
                <a:latin typeface="Courier New" charset="0"/>
                <a:ea typeface="Courier New" charset="0"/>
                <a:cs typeface="Courier New" charset="0"/>
              </a:rPr>
              <a:t>average vectors/node 23.44</a:t>
            </a:r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, last 128 main loops 1.44 per node 23.00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  vector rates in 4.6791e6, out 4.6791e6, drop 0.0000e0, punt 0.0000e0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             Name                 State         Calls          Vectors        Suspends         Clocks       Vectors/Call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TenGigabitEtherneta/0/1-output   active            9003498       211054648               0          1.63e1           23.44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TenGigabitEtherneta/0/1-tx       active            9003498       211054648               0          7.94e1           23.44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cop-input                        active            9003498       211054648               0          2.23e1           23.44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dpdk-input                       polling          45658750       211054648               0          1.52e2            4.62</a:t>
            </a:r>
          </a:p>
          <a:p>
            <a:r>
              <a:rPr lang="is-IS" sz="1000" b="1" dirty="0">
                <a:latin typeface="Courier New" charset="0"/>
                <a:ea typeface="Courier New" charset="0"/>
                <a:cs typeface="Courier New" charset="0"/>
              </a:rPr>
              <a:t>            ip4-cop-whitelist                active            9003498       211054648               0          4.34e1           23.44</a:t>
            </a:r>
            <a:endParaRPr lang="is-IS" sz="1000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ip4-input                        active            9003498       211054648               0          4.98e1           23.44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ip4-lookup                       active            9003498       211054648               0          6.25e1           23.44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ip4-rewrite-transit              active            9003498       211054648               0          3.43e1           23.44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---------------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Thread 24 vpp_wk_23 (lcore 29)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Time 45.1, </a:t>
            </a:r>
            <a:r>
              <a:rPr lang="is-IS" sz="1000" b="1" dirty="0">
                <a:latin typeface="Courier New" charset="0"/>
                <a:ea typeface="Courier New" charset="0"/>
                <a:cs typeface="Courier New" charset="0"/>
              </a:rPr>
              <a:t>average vectors/node 27.04</a:t>
            </a:r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, last 128 main loops 1.75 per node 28.00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  vector rates in 4.6791e6, out 4.6791e6, drop 0.0000e0, punt 0.0000e0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             Name                 State         Calls          Vectors        Suspends         Clocks       Vectors/Call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TenGigabitEthernet88/0/0-outpu   active            7805705       211055503               0          1.54e1           27.04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TenGigabitEthernet88/0/0-tx      active            7805705       211055503               0          7.75e1           27.04</a:t>
            </a:r>
          </a:p>
          <a:p>
            <a:r>
              <a:rPr lang="is-IS" sz="1000" b="1" dirty="0">
                <a:latin typeface="Courier New" charset="0"/>
                <a:ea typeface="Courier New" charset="0"/>
                <a:cs typeface="Courier New" charset="0"/>
              </a:rPr>
              <a:t>            cop-input                        active            7805705       211055503               0          2.12e1           27.04</a:t>
            </a:r>
            <a:endParaRPr lang="is-IS" sz="1000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dpdk-input                       polling          46628961       211055503               0          1.60e2            4.53</a:t>
            </a:r>
          </a:p>
          <a:p>
            <a:r>
              <a:rPr lang="is-IS" sz="1000" b="1" dirty="0">
                <a:latin typeface="Courier New" charset="0"/>
                <a:ea typeface="Courier New" charset="0"/>
                <a:cs typeface="Courier New" charset="0"/>
              </a:rPr>
              <a:t>            ip4-cop-whitelist                active            7805705       211055503               0          4.35e1           27.04</a:t>
            </a:r>
            <a:endParaRPr lang="is-IS" sz="1000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ip4-input                        active            7805705       211055503               0          4.86e1           27.04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ip4-lookup                       active            7805705       211055503               0          6.02e1           27.04</a:t>
            </a:r>
          </a:p>
          <a:p>
            <a:r>
              <a:rPr lang="is-IS" sz="1000" dirty="0">
                <a:latin typeface="Courier New" charset="0"/>
                <a:ea typeface="Courier New" charset="0"/>
                <a:cs typeface="Courier New" charset="0"/>
              </a:rPr>
              <a:t>            ip4-rewrite-transit              active            7805705       211055503               0          3.36e1           27.04</a:t>
            </a:r>
            <a:endParaRPr lang="en-US" sz="1000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68027" y="1196752"/>
            <a:ext cx="5258371" cy="1815882"/>
          </a:xfrm>
          <a:prstGeom prst="rect">
            <a:avLst/>
          </a:prstGeom>
          <a:solidFill>
            <a:schemeClr val="accent3">
              <a:lumMod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3366FF"/>
                </a:solidFill>
              </a:rPr>
              <a:t>VPP average vector size below shows 23-to-27</a:t>
            </a:r>
          </a:p>
          <a:p>
            <a:r>
              <a:rPr lang="en-US" sz="1600" dirty="0">
                <a:solidFill>
                  <a:srgbClr val="3366FF"/>
                </a:solidFill>
              </a:rPr>
              <a:t>This indicates VPP program worker threads are not busy</a:t>
            </a:r>
          </a:p>
          <a:p>
            <a:r>
              <a:rPr lang="en-US" sz="1600" dirty="0">
                <a:solidFill>
                  <a:srgbClr val="3366FF"/>
                </a:solidFill>
              </a:rPr>
              <a:t>Busy VPP worker threads should be showing 255</a:t>
            </a:r>
          </a:p>
          <a:p>
            <a:r>
              <a:rPr lang="en-US" sz="1600" dirty="0">
                <a:solidFill>
                  <a:srgbClr val="3366FF"/>
                </a:solidFill>
              </a:rPr>
              <a:t>This means that VPP worker threads operate at 10% capacity</a:t>
            </a:r>
          </a:p>
          <a:p>
            <a:endParaRPr lang="en-US" sz="1600" dirty="0"/>
          </a:p>
          <a:p>
            <a:r>
              <a:rPr lang="en-US" sz="1600" dirty="0">
                <a:solidFill>
                  <a:srgbClr val="FFFF00"/>
                </a:solidFill>
              </a:rPr>
              <a:t>It’s like driving </a:t>
            </a:r>
            <a:r>
              <a:rPr lang="en-US" sz="1600" dirty="0" smtClean="0">
                <a:solidFill>
                  <a:srgbClr val="FFFF00"/>
                </a:solidFill>
              </a:rPr>
              <a:t>1,000hp </a:t>
            </a:r>
            <a:r>
              <a:rPr lang="en-US" sz="1600" dirty="0">
                <a:solidFill>
                  <a:srgbClr val="FFFF00"/>
                </a:solidFill>
              </a:rPr>
              <a:t>car at </a:t>
            </a:r>
            <a:r>
              <a:rPr lang="en-US" sz="1600" dirty="0" smtClean="0">
                <a:solidFill>
                  <a:srgbClr val="FFFF00"/>
                </a:solidFill>
              </a:rPr>
              <a:t>100hp </a:t>
            </a:r>
            <a:r>
              <a:rPr lang="en-US" sz="1600" dirty="0">
                <a:solidFill>
                  <a:srgbClr val="FFFF00"/>
                </a:solidFill>
              </a:rPr>
              <a:t>power – lots of space</a:t>
            </a:r>
          </a:p>
          <a:p>
            <a:r>
              <a:rPr lang="en-US" sz="1600" dirty="0">
                <a:solidFill>
                  <a:srgbClr val="FFFF00"/>
                </a:solidFill>
              </a:rPr>
              <a:t>for adding (service) acceleration and (</a:t>
            </a:r>
            <a:r>
              <a:rPr lang="en-US" sz="1600" dirty="0" err="1">
                <a:solidFill>
                  <a:srgbClr val="FFFF00"/>
                </a:solidFill>
              </a:rPr>
              <a:t>sevice</a:t>
            </a:r>
            <a:r>
              <a:rPr lang="en-US" sz="1600" dirty="0">
                <a:solidFill>
                  <a:srgbClr val="FFFF00"/>
                </a:solidFill>
              </a:rPr>
              <a:t>) speed.</a:t>
            </a:r>
          </a:p>
        </p:txBody>
      </p:sp>
      <p:sp>
        <p:nvSpPr>
          <p:cNvPr id="2" name="Oval 1"/>
          <p:cNvSpPr/>
          <p:nvPr/>
        </p:nvSpPr>
        <p:spPr>
          <a:xfrm>
            <a:off x="1636889" y="2540000"/>
            <a:ext cx="2525889" cy="620889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704622" y="4512733"/>
            <a:ext cx="2525889" cy="620889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139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D.io">
      <a:dk1>
        <a:srgbClr val="2B2929"/>
      </a:dk1>
      <a:lt1>
        <a:srgbClr val="FFFFFF"/>
      </a:lt1>
      <a:dk2>
        <a:srgbClr val="F7323F"/>
      </a:dk2>
      <a:lt2>
        <a:srgbClr val="FFFFFF"/>
      </a:lt2>
      <a:accent1>
        <a:srgbClr val="F7323F"/>
      </a:accent1>
      <a:accent2>
        <a:srgbClr val="3A3838"/>
      </a:accent2>
      <a:accent3>
        <a:srgbClr val="F7323F"/>
      </a:accent3>
      <a:accent4>
        <a:srgbClr val="3A3838"/>
      </a:accent4>
      <a:accent5>
        <a:srgbClr val="F7323F"/>
      </a:accent5>
      <a:accent6>
        <a:srgbClr val="3A3838"/>
      </a:accent6>
      <a:hlink>
        <a:srgbClr val="26CAD3"/>
      </a:hlink>
      <a:folHlink>
        <a:srgbClr val="26CAD3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1186</TotalTime>
  <Words>1057</Words>
  <Application>Microsoft Macintosh PowerPoint</Application>
  <PresentationFormat>Custom</PresentationFormat>
  <Paragraphs>321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fd.io is the future</vt:lpstr>
      <vt:lpstr>The Future of IO</vt:lpstr>
      <vt:lpstr>Fd.io Core: VPP – The Future of IO</vt:lpstr>
      <vt:lpstr>VPP in the Overall Stack</vt:lpstr>
      <vt:lpstr>VPP Feature Summary – Fully Programmable</vt:lpstr>
      <vt:lpstr>Fast Data</vt:lpstr>
      <vt:lpstr>vNet-SLA benchmarking at scale: IPv6 VPP-based vSwitch</vt:lpstr>
      <vt:lpstr>PowerPoint Presentation</vt:lpstr>
      <vt:lpstr>PowerPoint Presentation</vt:lpstr>
      <vt:lpstr>PowerPoint Presentation</vt:lpstr>
      <vt:lpstr>Fast Innovation</vt:lpstr>
      <vt:lpstr>Fast Innovation - Modularity Enabling Flexible Plugins</vt:lpstr>
      <vt:lpstr>Convergence</vt:lpstr>
      <vt:lpstr>Fast Data Scope</vt:lpstr>
      <vt:lpstr>Next Steps – Get Involved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thre3</dc:creator>
  <cp:lastModifiedBy>Ed Warnicke</cp:lastModifiedBy>
  <cp:revision>46</cp:revision>
  <dcterms:created xsi:type="dcterms:W3CDTF">2016-02-09T20:55:00Z</dcterms:created>
  <dcterms:modified xsi:type="dcterms:W3CDTF">2016-03-15T22:05:01Z</dcterms:modified>
</cp:coreProperties>
</file>