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61" r:id="rId4"/>
    <p:sldId id="262" r:id="rId5"/>
    <p:sldId id="282" r:id="rId6"/>
    <p:sldId id="292" r:id="rId7"/>
    <p:sldId id="284" r:id="rId8"/>
    <p:sldId id="287" r:id="rId9"/>
    <p:sldId id="288" r:id="rId10"/>
    <p:sldId id="289" r:id="rId11"/>
    <p:sldId id="294" r:id="rId12"/>
    <p:sldId id="295" r:id="rId13"/>
    <p:sldId id="293" r:id="rId14"/>
    <p:sldId id="291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23F"/>
    <a:srgbClr val="FCFCFC"/>
    <a:srgbClr val="3E4543"/>
    <a:srgbClr val="0C298B"/>
    <a:srgbClr val="60708B"/>
    <a:srgbClr val="26702E"/>
    <a:srgbClr val="F7567C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9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tests'!$O$23:$T$23</c:f>
              <c:numCache>
                <c:formatCode>0.0</c:formatCode>
                <c:ptCount val="6"/>
                <c:pt idx="0">
                  <c:v>210.0</c:v>
                </c:pt>
                <c:pt idx="1">
                  <c:v>210.0</c:v>
                </c:pt>
                <c:pt idx="2">
                  <c:v>210.0</c:v>
                </c:pt>
                <c:pt idx="3">
                  <c:v>210.0</c:v>
                </c:pt>
                <c:pt idx="4">
                  <c:v>210.0</c:v>
                </c:pt>
                <c:pt idx="5">
                  <c:v>210.0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3DB64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tests'!$O$24:$T$24</c:f>
              <c:numCache>
                <c:formatCode>0.0</c:formatCode>
                <c:ptCount val="6"/>
                <c:pt idx="0">
                  <c:v>160.0</c:v>
                </c:pt>
                <c:pt idx="1">
                  <c:v>160.0</c:v>
                </c:pt>
                <c:pt idx="2">
                  <c:v>160.0</c:v>
                </c:pt>
                <c:pt idx="3">
                  <c:v>160.0</c:v>
                </c:pt>
                <c:pt idx="4">
                  <c:v>160.0</c:v>
                </c:pt>
                <c:pt idx="5">
                  <c:v>160.0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43D2D2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tests'!$O$25:$T$25</c:f>
              <c:numCache>
                <c:formatCode>0.0</c:formatCode>
                <c:ptCount val="6"/>
                <c:pt idx="0">
                  <c:v>39.0</c:v>
                </c:pt>
                <c:pt idx="1">
                  <c:v>39.0</c:v>
                </c:pt>
                <c:pt idx="2">
                  <c:v>39.0</c:v>
                </c:pt>
                <c:pt idx="3">
                  <c:v>39.0</c:v>
                </c:pt>
                <c:pt idx="4">
                  <c:v>39.0</c:v>
                </c:pt>
                <c:pt idx="5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9746088"/>
        <c:axId val="-2138204712"/>
        <c:axId val="-2138317896"/>
      </c:bar3DChart>
      <c:catAx>
        <c:axId val="-2139746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8204712"/>
        <c:crosses val="autoZero"/>
        <c:auto val="1"/>
        <c:lblAlgn val="ctr"/>
        <c:lblOffset val="100"/>
        <c:noMultiLvlLbl val="0"/>
      </c:catAx>
      <c:valAx>
        <c:axId val="-21382047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9746088"/>
        <c:crosses val="autoZero"/>
        <c:crossBetween val="between"/>
      </c:valAx>
      <c:serAx>
        <c:axId val="-2138317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820471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26371924892359"/>
          <c:y val="0.0570674804233079"/>
          <c:w val="0.83388674382876"/>
          <c:h val="0.8784252970205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tests'!$F$23:$K$23</c:f>
              <c:numCache>
                <c:formatCode>0.0</c:formatCode>
                <c:ptCount val="6"/>
                <c:pt idx="0">
                  <c:v>108.0</c:v>
                </c:pt>
                <c:pt idx="1">
                  <c:v>108.0</c:v>
                </c:pt>
                <c:pt idx="2">
                  <c:v>108.0</c:v>
                </c:pt>
                <c:pt idx="3">
                  <c:v>108.0</c:v>
                </c:pt>
                <c:pt idx="4">
                  <c:v>108.0</c:v>
                </c:pt>
                <c:pt idx="5">
                  <c:v>108.0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6E873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tests'!$F$24:$K$24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26BBD5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tests'!$F$25:$K$25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9274680"/>
        <c:axId val="-2139166472"/>
        <c:axId val="2132730472"/>
      </c:bar3DChart>
      <c:catAx>
        <c:axId val="-2139274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9166472"/>
        <c:crosses val="autoZero"/>
        <c:auto val="1"/>
        <c:lblAlgn val="ctr"/>
        <c:lblOffset val="100"/>
        <c:noMultiLvlLbl val="0"/>
      </c:catAx>
      <c:valAx>
        <c:axId val="-21391664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9274680"/>
        <c:crosses val="autoZero"/>
        <c:crossBetween val="between"/>
      </c:valAx>
      <c:serAx>
        <c:axId val="2132730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39166472"/>
        <c:crosses val="autoZero"/>
      </c:serAx>
      <c:spPr>
        <a:noFill/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input</a:t>
            </a:r>
            <a:r>
              <a:rPr lang="en-US" baseline="0" dirty="0" smtClean="0"/>
              <a:t> </a:t>
            </a:r>
            <a:r>
              <a:rPr lang="en-US" dirty="0" smtClean="0"/>
              <a:t>checks</a:t>
            </a:r>
            <a:r>
              <a:rPr lang="en-US" baseline="0" dirty="0" smtClean="0"/>
              <a:t> included by VPP include mandatory networking checks.</a:t>
            </a:r>
          </a:p>
          <a:p>
            <a:r>
              <a:rPr lang="en-US" baseline="0" dirty="0" smtClean="0"/>
              <a:t>Some solutions today either don</a:t>
            </a:r>
            <a:r>
              <a:rPr lang="uk-UA" baseline="0" dirty="0" smtClean="0"/>
              <a:t>’</a:t>
            </a:r>
            <a:r>
              <a:rPr lang="en-US" baseline="0" dirty="0" smtClean="0"/>
              <a:t>t perform these or don’t have them leading to questionable performance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FCB79-2C0C-F84D-A224-30C295992F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3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DC3E-9B58-4178-99D0-EDD655FFF5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2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944E7-E604-6144-B5DB-257B412DA638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1D0D-83EE-8F49-8574-2C1E5F1D1800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909-6B45-414D-B320-B95A6DF6C3D7}" type="datetime1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797051"/>
            <a:ext cx="11036459" cy="4224280"/>
          </a:xfrm>
          <a:prstGeom prst="rect">
            <a:avLst/>
          </a:prstGeom>
        </p:spPr>
        <p:txBody>
          <a:bodyPr lIns="121890" tIns="60945" rIns="121890" bIns="60945">
            <a:noAutofit/>
          </a:bodyPr>
          <a:lstStyle>
            <a:lvl1pPr marL="374561" indent="-298382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7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9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6343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689" y="455085"/>
            <a:ext cx="11127317" cy="97578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609433" eaLnBrk="1" fontAlgn="auto" hangingPunct="1">
              <a:spcBef>
                <a:spcPts val="0"/>
              </a:spcBef>
              <a:spcAft>
                <a:spcPts val="0"/>
              </a:spcAft>
            </a:pPr>
            <a:fld id="{88D94497-3242-3A49-A071-CFC664465B92}" type="datetimeFigureOut">
              <a:rPr lang="en-US" smtClean="0">
                <a:solidFill>
                  <a:srgbClr val="000000"/>
                </a:solidFill>
                <a:latin typeface="CiscoSansTT Light"/>
                <a:ea typeface=""/>
              </a:rPr>
              <a:pPr defTabSz="609433" eaLnBrk="1" fontAlgn="auto" hangingPunct="1">
                <a:spcBef>
                  <a:spcPts val="0"/>
                </a:spcBef>
                <a:spcAft>
                  <a:spcPts val="0"/>
                </a:spcAft>
              </a:pPr>
              <a:t>3/15/16</a:t>
            </a:fld>
            <a:endParaRPr lang="en-GB">
              <a:solidFill>
                <a:srgbClr val="000000"/>
              </a:solidFill>
              <a:latin typeface="CiscoSansTT Light"/>
              <a:ea typeface="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8"/>
            <a:ext cx="3860800" cy="365125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609433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00000"/>
              </a:solidFill>
              <a:latin typeface="CiscoSansTT Light"/>
              <a:ea typeface="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2" y="6356358"/>
            <a:ext cx="2844800" cy="365125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609433" eaLnBrk="1" fontAlgn="auto" hangingPunct="1">
              <a:spcBef>
                <a:spcPts val="0"/>
              </a:spcBef>
              <a:spcAft>
                <a:spcPts val="0"/>
              </a:spcAft>
            </a:pPr>
            <a:fld id="{D640F397-99AA-6A46-A0B2-7130B8C63947}" type="slidenum">
              <a:rPr lang="en-GB" smtClean="0">
                <a:solidFill>
                  <a:srgbClr val="000000"/>
                </a:solidFill>
                <a:latin typeface="CiscoSansTT Light"/>
                <a:ea typeface=""/>
              </a:rPr>
              <a:pPr defTabSz="609433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00000"/>
              </a:solidFill>
              <a:latin typeface="CiscoSansTT Light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46357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microsoft.com/office/2007/relationships/hdphoto" Target="../media/hdphoto1.wdp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814C-C0D2-BB49-822F-4711DB285200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8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.co/6Qx3" TargetMode="External"/><Relationship Id="rId4" Type="http://schemas.openxmlformats.org/officeDocument/2006/relationships/hyperlink" Target="http://sched.co/6RFF" TargetMode="External"/><Relationship Id="rId5" Type="http://schemas.openxmlformats.org/officeDocument/2006/relationships/hyperlink" Target="http://sched.co/6Q66" TargetMode="External"/><Relationship Id="rId6" Type="http://schemas.openxmlformats.org/officeDocument/2006/relationships/hyperlink" Target="https://wiki.fd.io/view/Events%23fd.io_Training.2FHackfest" TargetMode="External"/><Relationship Id="rId7" Type="http://schemas.openxmlformats.org/officeDocument/2006/relationships/hyperlink" Target="https://wiki.fd.io/view/VPP/Setting_Up_Your_Dev_Environment" TargetMode="External"/><Relationship Id="rId8" Type="http://schemas.openxmlformats.org/officeDocument/2006/relationships/hyperlink" Target="https://wiki.fd.io/view/VPP%23Tutorials" TargetMode="External"/><Relationship Id="rId9" Type="http://schemas.openxmlformats.org/officeDocument/2006/relationships/hyperlink" Target="https://lists.fd.io/mailman/listinfo" TargetMode="External"/><Relationship Id="rId10" Type="http://schemas.openxmlformats.org/officeDocument/2006/relationships/hyperlink" Target="https://wiki.fd.io/view/IRC" TargetMode="External"/><Relationship Id="rId11" Type="http://schemas.openxmlformats.org/officeDocument/2006/relationships/hyperlink" Target="https://wiki.fd.io/view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d.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fd.io </a:t>
            </a:r>
            <a:r>
              <a:rPr lang="en-US" dirty="0" smtClean="0"/>
              <a:t>is the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Warnicke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1,000bhp car at 100bhp 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1144" y="3234462"/>
            <a:ext cx="7520007" cy="1569660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VPP is also counting the cycles-per-packet (CPP)</a:t>
            </a:r>
          </a:p>
          <a:p>
            <a:r>
              <a:rPr lang="en-US" sz="1600">
                <a:solidFill>
                  <a:srgbClr val="FFFF00"/>
                </a:solidFill>
              </a:rPr>
              <a:t>We know exactly what feature, service, packet processing activity is using the CPU cores</a:t>
            </a:r>
          </a:p>
          <a:p>
            <a:r>
              <a:rPr lang="en-US" sz="1600">
                <a:solidFill>
                  <a:srgbClr val="FFFF00"/>
                </a:solidFill>
              </a:rPr>
              <a:t>We can engineer, we can capacity plan, we can automate service placement</a:t>
            </a:r>
          </a:p>
          <a:p>
            <a:endParaRPr lang="en-US" sz="1600">
              <a:solidFill>
                <a:srgbClr val="FFFF00"/>
              </a:solidFill>
            </a:endParaRPr>
          </a:p>
          <a:p>
            <a:r>
              <a:rPr lang="en-US" sz="1600">
                <a:solidFill>
                  <a:srgbClr val="FFFF00"/>
                </a:solidFill>
              </a:rPr>
              <a:t>We can scale across many many CPU cores and computers</a:t>
            </a:r>
          </a:p>
          <a:p>
            <a:r>
              <a:rPr lang="en-US" sz="1600">
                <a:solidFill>
                  <a:srgbClr val="FFFF00"/>
                </a:solidFill>
              </a:rPr>
              <a:t>And AUTOMATE it easily – as it is after all just SOFTWARE</a:t>
            </a:r>
          </a:p>
        </p:txBody>
      </p:sp>
      <p:sp>
        <p:nvSpPr>
          <p:cNvPr id="11" name="Oval 10"/>
          <p:cNvSpPr/>
          <p:nvPr/>
        </p:nvSpPr>
        <p:spPr>
          <a:xfrm>
            <a:off x="8256802" y="4869160"/>
            <a:ext cx="1368508" cy="18002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6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283" y="2779234"/>
            <a:ext cx="7894271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Fast Innovation</a:t>
            </a:r>
            <a:endParaRPr lang="en-US" sz="9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34" y="219920"/>
            <a:ext cx="11127317" cy="97578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/>
                <a:cs typeface="Arial"/>
              </a:rPr>
              <a:t>Fast Innovation </a:t>
            </a:r>
            <a:r>
              <a:rPr lang="en-US" sz="3600" dirty="0" smtClean="0">
                <a:latin typeface="Arial"/>
                <a:cs typeface="Arial"/>
              </a:rPr>
              <a:t>-</a:t>
            </a:r>
            <a:br>
              <a:rPr lang="en-US" sz="3600" dirty="0" smtClean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Modularity Enabling Flexible Plugins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293995" y="1244250"/>
            <a:ext cx="5916613" cy="52609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== Subprojects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can: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Introduce new graph nodes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Rearrange packet processing graph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built independently of VPP source tree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added at runtime (drop into plugin directory)</a:t>
            </a:r>
            <a:endParaRPr lang="en-US" sz="1600" dirty="0" smtClean="0">
              <a:solidFill>
                <a:schemeClr val="tx1"/>
              </a:solidFill>
              <a:latin typeface="Arial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/>
              </a:rPr>
              <a:t>All in user 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space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Enabling: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Ability to take advantage of diverse hardware when present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Support for multiple processor architectures (x86, ARM, PPC)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Few dependencies on the OS (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clib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) allowing easier ports to other 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Oses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Env</a:t>
            </a:r>
            <a:endParaRPr lang="en-US" sz="1800" dirty="0" smtClean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8508999" y="1215098"/>
            <a:ext cx="1109348" cy="1143000"/>
            <a:chOff x="5638800" y="1524000"/>
            <a:chExt cx="1331218" cy="1371600"/>
          </a:xfrm>
        </p:grpSpPr>
        <p:sp>
          <p:nvSpPr>
            <p:cNvPr id="100" name="Oval 99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638800" y="1524000"/>
              <a:ext cx="1331218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20004" y="2879148"/>
            <a:ext cx="1374726" cy="1129950"/>
            <a:chOff x="5791200" y="1539660"/>
            <a:chExt cx="1649670" cy="1355940"/>
          </a:xfrm>
        </p:grpSpPr>
        <p:sp>
          <p:nvSpPr>
            <p:cNvPr id="103" name="Oval 102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34438" y="1539660"/>
              <a:ext cx="90643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input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826509" y="2727617"/>
            <a:ext cx="1064268" cy="1281482"/>
            <a:chOff x="5791200" y="1357822"/>
            <a:chExt cx="1277119" cy="1537778"/>
          </a:xfrm>
        </p:grpSpPr>
        <p:sp>
          <p:nvSpPr>
            <p:cNvPr id="106" name="Oval 105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215778" y="1357822"/>
              <a:ext cx="852541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ip4input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243627" y="2644037"/>
            <a:ext cx="1455747" cy="1365062"/>
            <a:chOff x="5663554" y="1257526"/>
            <a:chExt cx="1746896" cy="1638074"/>
          </a:xfrm>
        </p:grpSpPr>
        <p:sp>
          <p:nvSpPr>
            <p:cNvPr id="109" name="Oval 108"/>
            <p:cNvSpPr/>
            <p:nvPr/>
          </p:nvSpPr>
          <p:spPr>
            <a:xfrm>
              <a:off x="60198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63554" y="1257526"/>
              <a:ext cx="174689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mpls</a:t>
              </a:r>
              <a:r>
                <a:rPr lang="en-US" sz="1200" dirty="0"/>
                <a:t>-</a:t>
              </a:r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709546" y="2961383"/>
            <a:ext cx="1402954" cy="1047715"/>
            <a:chOff x="5098255" y="1638342"/>
            <a:chExt cx="1683545" cy="1257258"/>
          </a:xfrm>
        </p:grpSpPr>
        <p:sp>
          <p:nvSpPr>
            <p:cNvPr id="112" name="Oval 11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98255" y="1638342"/>
              <a:ext cx="929485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arp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086893" y="2762476"/>
            <a:ext cx="964901" cy="1252334"/>
            <a:chOff x="5623919" y="1392799"/>
            <a:chExt cx="1157881" cy="1502801"/>
          </a:xfrm>
        </p:grpSpPr>
        <p:sp>
          <p:nvSpPr>
            <p:cNvPr id="115" name="Oval 114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23919" y="1392799"/>
              <a:ext cx="83715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llc</a:t>
              </a:r>
              <a:r>
                <a:rPr lang="en-US" sz="1200" dirty="0"/>
                <a:t>-input</a:t>
              </a:r>
            </a:p>
          </p:txBody>
        </p:sp>
      </p:grpSp>
      <p:cxnSp>
        <p:nvCxnSpPr>
          <p:cNvPr id="117" name="Straight Arrow Connector 116"/>
          <p:cNvCxnSpPr>
            <a:stCxn id="100" idx="4"/>
            <a:endCxn id="109" idx="0"/>
          </p:cNvCxnSpPr>
          <p:nvPr/>
        </p:nvCxnSpPr>
        <p:spPr>
          <a:xfrm flipH="1">
            <a:off x="6953250" y="2358098"/>
            <a:ext cx="2095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4"/>
            <a:endCxn id="103" idx="0"/>
          </p:cNvCxnSpPr>
          <p:nvPr/>
        </p:nvCxnSpPr>
        <p:spPr>
          <a:xfrm flipH="1">
            <a:off x="8032750" y="2358098"/>
            <a:ext cx="1016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0" idx="4"/>
            <a:endCxn id="106" idx="0"/>
          </p:cNvCxnSpPr>
          <p:nvPr/>
        </p:nvCxnSpPr>
        <p:spPr>
          <a:xfrm>
            <a:off x="9048750" y="2358098"/>
            <a:ext cx="190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779000" y="3374097"/>
            <a:ext cx="363719" cy="4308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2300" b="1" dirty="0"/>
              <a:t>…</a:t>
            </a:r>
          </a:p>
        </p:txBody>
      </p:sp>
      <p:cxnSp>
        <p:nvCxnSpPr>
          <p:cNvPr id="121" name="Straight Arrow Connector 120"/>
          <p:cNvCxnSpPr>
            <a:stCxn id="100" idx="4"/>
            <a:endCxn id="112" idx="0"/>
          </p:cNvCxnSpPr>
          <p:nvPr/>
        </p:nvCxnSpPr>
        <p:spPr>
          <a:xfrm>
            <a:off x="9048750" y="2358098"/>
            <a:ext cx="1651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4"/>
            <a:endCxn id="115" idx="0"/>
          </p:cNvCxnSpPr>
          <p:nvPr/>
        </p:nvCxnSpPr>
        <p:spPr>
          <a:xfrm>
            <a:off x="9048749" y="2358098"/>
            <a:ext cx="2590294" cy="831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619999" y="3981647"/>
            <a:ext cx="1221421" cy="1170451"/>
            <a:chOff x="5791200" y="1491059"/>
            <a:chExt cx="1465706" cy="1404541"/>
          </a:xfrm>
        </p:grpSpPr>
        <p:sp>
          <p:nvSpPr>
            <p:cNvPr id="124" name="Oval 123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0639" y="1491059"/>
              <a:ext cx="1026267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lookup</a:t>
              </a:r>
            </a:p>
          </p:txBody>
        </p:sp>
      </p:grpSp>
      <p:cxnSp>
        <p:nvCxnSpPr>
          <p:cNvPr id="126" name="Straight Arrow Connector 125"/>
          <p:cNvCxnSpPr>
            <a:stCxn id="103" idx="4"/>
            <a:endCxn id="124" idx="0"/>
          </p:cNvCxnSpPr>
          <p:nvPr/>
        </p:nvCxnSpPr>
        <p:spPr>
          <a:xfrm>
            <a:off x="8032750" y="4009098"/>
            <a:ext cx="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4" idx="4"/>
            <a:endCxn id="129" idx="0"/>
          </p:cNvCxnSpPr>
          <p:nvPr/>
        </p:nvCxnSpPr>
        <p:spPr>
          <a:xfrm flipH="1">
            <a:off x="7334250" y="5152098"/>
            <a:ext cx="6985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747" y="5042527"/>
            <a:ext cx="1460105" cy="1252572"/>
            <a:chOff x="5475298" y="1392514"/>
            <a:chExt cx="1752126" cy="1503086"/>
          </a:xfrm>
        </p:grpSpPr>
        <p:sp>
          <p:nvSpPr>
            <p:cNvPr id="129" name="Oval 128"/>
            <p:cNvSpPr/>
            <p:nvPr/>
          </p:nvSpPr>
          <p:spPr>
            <a:xfrm>
              <a:off x="6172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75298" y="1392514"/>
              <a:ext cx="175212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rewrite-transmit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09000" y="5152098"/>
            <a:ext cx="825500" cy="1143000"/>
            <a:chOff x="5791200" y="1524000"/>
            <a:chExt cx="990600" cy="1371600"/>
          </a:xfrm>
        </p:grpSpPr>
        <p:sp>
          <p:nvSpPr>
            <p:cNvPr id="132" name="Oval 13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867400" y="1524000"/>
              <a:ext cx="859814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local</a:t>
              </a:r>
            </a:p>
          </p:txBody>
        </p:sp>
      </p:grpSp>
      <p:cxnSp>
        <p:nvCxnSpPr>
          <p:cNvPr id="134" name="Straight Arrow Connector 133"/>
          <p:cNvCxnSpPr>
            <a:stCxn id="124" idx="4"/>
            <a:endCxn id="132" idx="0"/>
          </p:cNvCxnSpPr>
          <p:nvPr/>
        </p:nvCxnSpPr>
        <p:spPr>
          <a:xfrm>
            <a:off x="8032750" y="5152098"/>
            <a:ext cx="8890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8636000" y="163158"/>
            <a:ext cx="3302000" cy="937652"/>
            <a:chOff x="9144000" y="4147860"/>
            <a:chExt cx="3962400" cy="1125180"/>
          </a:xfrm>
        </p:grpSpPr>
        <p:sp>
          <p:nvSpPr>
            <p:cNvPr id="136" name="Rounded Rectangle 100"/>
            <p:cNvSpPr>
              <a:spLocks noChangeArrowheads="1"/>
            </p:cNvSpPr>
            <p:nvPr/>
          </p:nvSpPr>
          <p:spPr bwMode="auto">
            <a:xfrm>
              <a:off x="9144000" y="4495800"/>
              <a:ext cx="3962400" cy="777240"/>
            </a:xfrm>
            <a:prstGeom prst="roundRect">
              <a:avLst>
                <a:gd name="adj" fmla="val 6898"/>
              </a:avLst>
            </a:prstGeom>
            <a:noFill/>
            <a:ln w="12700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7" name="Rounded Rectangle 97"/>
            <p:cNvSpPr>
              <a:spLocks noChangeArrowheads="1"/>
            </p:cNvSpPr>
            <p:nvPr/>
          </p:nvSpPr>
          <p:spPr bwMode="auto">
            <a:xfrm>
              <a:off x="9372601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8" name="Rounded Rectangle 97"/>
            <p:cNvSpPr>
              <a:spLocks noChangeArrowheads="1"/>
            </p:cNvSpPr>
            <p:nvPr/>
          </p:nvSpPr>
          <p:spPr bwMode="auto">
            <a:xfrm>
              <a:off x="9677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9" name="Rounded Rectangle 97"/>
            <p:cNvSpPr>
              <a:spLocks noChangeArrowheads="1"/>
            </p:cNvSpPr>
            <p:nvPr/>
          </p:nvSpPr>
          <p:spPr bwMode="auto">
            <a:xfrm>
              <a:off x="9982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0" name="Rounded Rectangle 97"/>
            <p:cNvSpPr>
              <a:spLocks noChangeArrowheads="1"/>
            </p:cNvSpPr>
            <p:nvPr/>
          </p:nvSpPr>
          <p:spPr bwMode="auto">
            <a:xfrm>
              <a:off x="102870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1" name="Rounded Rectangle 97"/>
            <p:cNvSpPr>
              <a:spLocks noChangeArrowheads="1"/>
            </p:cNvSpPr>
            <p:nvPr/>
          </p:nvSpPr>
          <p:spPr bwMode="auto">
            <a:xfrm>
              <a:off x="105918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108966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3" name="Rounded Rectangle 97"/>
            <p:cNvSpPr>
              <a:spLocks noChangeArrowheads="1"/>
            </p:cNvSpPr>
            <p:nvPr/>
          </p:nvSpPr>
          <p:spPr bwMode="auto">
            <a:xfrm>
              <a:off x="11201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4" name="Rounded Rectangle 97"/>
            <p:cNvSpPr>
              <a:spLocks noChangeArrowheads="1"/>
            </p:cNvSpPr>
            <p:nvPr/>
          </p:nvSpPr>
          <p:spPr bwMode="auto">
            <a:xfrm>
              <a:off x="11506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5" name="Rounded Rectangle 97"/>
            <p:cNvSpPr>
              <a:spLocks noChangeArrowheads="1"/>
            </p:cNvSpPr>
            <p:nvPr/>
          </p:nvSpPr>
          <p:spPr bwMode="auto">
            <a:xfrm>
              <a:off x="12344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6" name="Rounded Rectangle 97"/>
            <p:cNvSpPr>
              <a:spLocks noChangeArrowheads="1"/>
            </p:cNvSpPr>
            <p:nvPr/>
          </p:nvSpPr>
          <p:spPr bwMode="auto">
            <a:xfrm>
              <a:off x="12649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811000" y="4648200"/>
              <a:ext cx="473404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rgbClr val="F9BC00"/>
                  </a:solidFill>
                </a:rPr>
                <a:t>…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0439400" y="4147860"/>
              <a:ext cx="1239967" cy="332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9BC00"/>
                  </a:solidFill>
                </a:rPr>
                <a:t>Packet vector</a:t>
              </a:r>
            </a:p>
          </p:txBody>
        </p:sp>
      </p:grpSp>
      <p:cxnSp>
        <p:nvCxnSpPr>
          <p:cNvPr id="149" name="Straight Arrow Connector 148"/>
          <p:cNvCxnSpPr>
            <a:stCxn id="136" idx="2"/>
            <a:endCxn id="100" idx="6"/>
          </p:cNvCxnSpPr>
          <p:nvPr/>
        </p:nvCxnSpPr>
        <p:spPr>
          <a:xfrm flipH="1">
            <a:off x="9461500" y="1100798"/>
            <a:ext cx="825500" cy="844550"/>
          </a:xfrm>
          <a:prstGeom prst="straightConnector1">
            <a:avLst/>
          </a:prstGeom>
          <a:ln>
            <a:solidFill>
              <a:srgbClr val="F9B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445499" y="4270082"/>
            <a:ext cx="3478422" cy="2394878"/>
            <a:chOff x="8445499" y="4270082"/>
            <a:chExt cx="3478422" cy="2394878"/>
          </a:xfrm>
        </p:grpSpPr>
        <p:cxnSp>
          <p:nvCxnSpPr>
            <p:cNvPr id="59" name="Straight Arrow Connector 58"/>
            <p:cNvCxnSpPr>
              <a:stCxn id="124" idx="6"/>
              <a:endCxn id="56" idx="2"/>
            </p:cNvCxnSpPr>
            <p:nvPr/>
          </p:nvCxnSpPr>
          <p:spPr>
            <a:xfrm>
              <a:off x="8445499" y="4739348"/>
              <a:ext cx="1953412" cy="233614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9779001" y="4270082"/>
              <a:ext cx="2144920" cy="2394878"/>
              <a:chOff x="9779001" y="4270082"/>
              <a:chExt cx="2144920" cy="239487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0426177" y="4422484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943883" y="4270082"/>
                <a:ext cx="1926553" cy="1159016"/>
                <a:chOff x="5605743" y="1637072"/>
                <a:chExt cx="2070540" cy="125852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6094771" y="1905000"/>
                  <a:ext cx="990600" cy="990600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>
                  <a:outerShdw blurRad="76200" dist="50800" dir="5400000" algn="ctr" rotWithShape="0">
                    <a:srgbClr val="000000">
                      <a:alpha val="27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605743" y="1637072"/>
                  <a:ext cx="2070540" cy="3007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Plug-in to create new nodes</a:t>
                  </a:r>
                  <a:endParaRPr lang="en-US" sz="1200" dirty="0"/>
                </a:p>
              </p:txBody>
            </p:sp>
          </p:grpSp>
          <p:cxnSp>
            <p:nvCxnSpPr>
              <p:cNvPr id="66" name="Straight Arrow Connector 65"/>
              <p:cNvCxnSpPr>
                <a:stCxn id="56" idx="4"/>
                <a:endCxn id="67" idx="0"/>
              </p:cNvCxnSpPr>
              <p:nvPr/>
            </p:nvCxnSpPr>
            <p:spPr>
              <a:xfrm>
                <a:off x="10859768" y="5429098"/>
                <a:ext cx="538482" cy="27797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0995867" y="5707068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9990235" y="5723241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6" name="Straight Arrow Connector 75"/>
              <p:cNvCxnSpPr>
                <a:stCxn id="56" idx="4"/>
                <a:endCxn id="75" idx="0"/>
              </p:cNvCxnSpPr>
              <p:nvPr/>
            </p:nvCxnSpPr>
            <p:spPr>
              <a:xfrm flipH="1">
                <a:off x="10392618" y="5429098"/>
                <a:ext cx="467150" cy="29414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9779001" y="4270082"/>
                <a:ext cx="2144920" cy="2394878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854136" y="5381510"/>
                <a:ext cx="797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Custom-A</a:t>
                </a:r>
                <a:endParaRPr lang="en-US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068259" y="5376437"/>
                <a:ext cx="79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Custom-B</a:t>
                </a:r>
                <a:endParaRPr lang="en-US" sz="12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238581" y="1204844"/>
            <a:ext cx="2237842" cy="3044771"/>
            <a:chOff x="7238581" y="1204844"/>
            <a:chExt cx="2237842" cy="3044771"/>
          </a:xfrm>
        </p:grpSpPr>
        <p:grpSp>
          <p:nvGrpSpPr>
            <p:cNvPr id="8" name="Group 7"/>
            <p:cNvGrpSpPr/>
            <p:nvPr/>
          </p:nvGrpSpPr>
          <p:grpSpPr>
            <a:xfrm>
              <a:off x="7238581" y="1204844"/>
              <a:ext cx="2237842" cy="3044771"/>
              <a:chOff x="7238581" y="1204844"/>
              <a:chExt cx="2237842" cy="3044771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8650923" y="1518893"/>
                <a:ext cx="825500" cy="8255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238581" y="1204844"/>
                <a:ext cx="1815209" cy="3044771"/>
                <a:chOff x="7238581" y="1204844"/>
                <a:chExt cx="1815209" cy="3044771"/>
              </a:xfrm>
            </p:grpSpPr>
            <p:sp>
              <p:nvSpPr>
                <p:cNvPr id="74" name="Rectangle 73"/>
                <p:cNvSpPr/>
                <p:nvPr/>
              </p:nvSpPr>
              <p:spPr>
                <a:xfrm rot="1945876">
                  <a:off x="8082773" y="1204844"/>
                  <a:ext cx="971017" cy="3044771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7238581" y="1680206"/>
                  <a:ext cx="12275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Plug-in to enable new HW input Nodes</a:t>
                  </a:r>
                  <a:endParaRPr lang="en-US" sz="1200" dirty="0"/>
                </a:p>
              </p:txBody>
            </p:sp>
          </p:grpSp>
        </p:grpSp>
        <p:sp>
          <p:nvSpPr>
            <p:cNvPr id="78" name="Oval 77"/>
            <p:cNvSpPr/>
            <p:nvPr/>
          </p:nvSpPr>
          <p:spPr>
            <a:xfrm>
              <a:off x="7608196" y="3183598"/>
              <a:ext cx="825500" cy="825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971774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34" y="2849789"/>
            <a:ext cx="8480777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Convergence</a:t>
            </a:r>
            <a:endParaRPr lang="en-US" sz="9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1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184485"/>
            <a:ext cx="10647362" cy="1143000"/>
          </a:xfrm>
        </p:spPr>
        <p:txBody>
          <a:bodyPr/>
          <a:lstStyle/>
          <a:p>
            <a:r>
              <a:rPr lang="en-US" dirty="0" smtClean="0"/>
              <a:t>Fast Data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1" y="1284734"/>
            <a:ext cx="10647362" cy="4733479"/>
          </a:xfrm>
        </p:spPr>
        <p:txBody>
          <a:bodyPr/>
          <a:lstStyle/>
          <a:p>
            <a:r>
              <a:rPr lang="en-US" sz="2000" smtClean="0"/>
              <a:t>Fast Data Scope</a:t>
            </a:r>
            <a:r>
              <a:rPr lang="en-US" sz="2000" dirty="0" smtClean="0"/>
              <a:t>:</a:t>
            </a:r>
          </a:p>
          <a:p>
            <a:pPr marL="742950" lvl="2" indent="-342900"/>
            <a:r>
              <a:rPr lang="en-US" sz="2000" b="1" dirty="0" smtClean="0"/>
              <a:t>IO</a:t>
            </a:r>
          </a:p>
          <a:p>
            <a:pPr marL="1200150" lvl="3" indent="-342900"/>
            <a:r>
              <a:rPr lang="en-US" sz="2000" dirty="0" smtClean="0"/>
              <a:t>Hardware/</a:t>
            </a:r>
            <a:r>
              <a:rPr lang="en-US" sz="2000" dirty="0" err="1" smtClean="0"/>
              <a:t>vHardware</a:t>
            </a:r>
            <a:r>
              <a:rPr lang="en-US" sz="2000" dirty="0" smtClean="0"/>
              <a:t> &lt;-&gt; cores/threads</a:t>
            </a:r>
            <a:endParaRPr lang="en-US" sz="2000" dirty="0"/>
          </a:p>
          <a:p>
            <a:pPr lvl="1"/>
            <a:r>
              <a:rPr lang="en-US" sz="2000" b="1" dirty="0" smtClean="0"/>
              <a:t>Processing </a:t>
            </a:r>
          </a:p>
          <a:p>
            <a:pPr lvl="2"/>
            <a:r>
              <a:rPr lang="en-US" sz="2000" dirty="0" smtClean="0"/>
              <a:t>Classify</a:t>
            </a:r>
          </a:p>
          <a:p>
            <a:pPr lvl="2"/>
            <a:r>
              <a:rPr lang="en-US" sz="2000" dirty="0" smtClean="0"/>
              <a:t>Transform</a:t>
            </a:r>
          </a:p>
          <a:p>
            <a:pPr lvl="2"/>
            <a:r>
              <a:rPr lang="en-US" sz="2000" dirty="0" smtClean="0"/>
              <a:t>Prioritize</a:t>
            </a:r>
          </a:p>
          <a:p>
            <a:pPr lvl="2"/>
            <a:r>
              <a:rPr lang="en-US" sz="2000" dirty="0" smtClean="0"/>
              <a:t>Forward</a:t>
            </a:r>
          </a:p>
          <a:p>
            <a:pPr lvl="2"/>
            <a:r>
              <a:rPr lang="en-US" sz="2000" dirty="0" smtClean="0"/>
              <a:t>Terminate</a:t>
            </a:r>
          </a:p>
          <a:p>
            <a:pPr lvl="1"/>
            <a:r>
              <a:rPr lang="en-US" sz="2000" b="1" dirty="0" smtClean="0"/>
              <a:t>Management Agents</a:t>
            </a:r>
          </a:p>
          <a:p>
            <a:pPr lvl="2"/>
            <a:r>
              <a:rPr lang="en-US" sz="2000" dirty="0" smtClean="0"/>
              <a:t>Control/manage IO/Processing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4172" y="3095333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IO</a:t>
            </a:r>
          </a:p>
        </p:txBody>
      </p:sp>
      <p:sp>
        <p:nvSpPr>
          <p:cNvPr id="8" name="Rectangle 7"/>
          <p:cNvSpPr/>
          <p:nvPr/>
        </p:nvSpPr>
        <p:spPr>
          <a:xfrm>
            <a:off x="7484172" y="2531302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484172" y="1975411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Management Agent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5739" y="1188509"/>
            <a:ext cx="4070444" cy="2460249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Bare Metal/VM/Container</a:t>
            </a:r>
          </a:p>
        </p:txBody>
      </p:sp>
    </p:spTree>
    <p:extLst>
      <p:ext uri="{BB962C8B-B14F-4D97-AF65-F5344CB8AC3E}">
        <p14:creationId xmlns:p14="http://schemas.microsoft.com/office/powerpoint/2010/main" val="426087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117928"/>
            <a:ext cx="10647362" cy="1143000"/>
          </a:xfrm>
        </p:spPr>
        <p:txBody>
          <a:bodyPr/>
          <a:lstStyle/>
          <a:p>
            <a:r>
              <a:rPr lang="en-US" dirty="0" smtClean="0"/>
              <a:t>Next Steps –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invite you to Participate in </a:t>
            </a:r>
            <a:r>
              <a:rPr lang="en-US" sz="2000" dirty="0" err="1" smtClean="0">
                <a:hlinkClick r:id="rId2"/>
              </a:rPr>
              <a:t>fd.io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Attend “fd.io Intro” talk Wed 4:10-4:50pm in Grand Ballroom B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Attend “fd.io Meetup” Wed 5:00pm in Napa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Attend Packet Processed Storage in a Software Defined World Thu 3:15pm in Grand Ballroom F</a:t>
            </a: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Register for fd.io Training/Hackfest April 4-7, 2016 in Santa Clara</a:t>
            </a:r>
            <a:endParaRPr lang="en-US" sz="2000" dirty="0" smtClean="0">
              <a:hlinkClick r:id="rId7"/>
            </a:endParaRPr>
          </a:p>
          <a:p>
            <a:r>
              <a:rPr lang="en-US" sz="2000" dirty="0" smtClean="0">
                <a:hlinkClick r:id="rId7"/>
              </a:rPr>
              <a:t>Get </a:t>
            </a:r>
            <a:r>
              <a:rPr lang="en-US" sz="2000" dirty="0" smtClean="0">
                <a:hlinkClick r:id="rId7"/>
              </a:rPr>
              <a:t>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8"/>
              </a:rPr>
              <a:t>Read/Watch the Tutorials</a:t>
            </a:r>
          </a:p>
          <a:p>
            <a:r>
              <a:rPr lang="en-US" sz="2000" dirty="0" smtClean="0">
                <a:hlinkClick r:id="rId9"/>
              </a:rPr>
              <a:t>Join the Mailing Lists</a:t>
            </a:r>
            <a:endParaRPr lang="en-US" sz="2000" dirty="0" smtClean="0"/>
          </a:p>
          <a:p>
            <a:r>
              <a:rPr lang="en-US" sz="2000" dirty="0" smtClean="0">
                <a:hlinkClick r:id="rId10"/>
              </a:rPr>
              <a:t>Join the IRC Channels</a:t>
            </a:r>
            <a:endParaRPr lang="en-US" sz="2000" dirty="0"/>
          </a:p>
          <a:p>
            <a:r>
              <a:rPr lang="en-US" sz="2000" dirty="0" smtClean="0">
                <a:hlinkClick r:id="rId11"/>
              </a:rPr>
              <a:t>Explore the wiki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11" y="168680"/>
            <a:ext cx="11246555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The Future of IO</a:t>
            </a:r>
            <a:endParaRPr lang="en-US" sz="9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24062" y="1523346"/>
            <a:ext cx="51990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Fast Data</a:t>
            </a:r>
            <a:endParaRPr lang="en-US" sz="9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95839" y="2751012"/>
            <a:ext cx="78942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Fast Innovation</a:t>
            </a:r>
            <a:endParaRPr lang="en-US" sz="9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30223" y="4091567"/>
            <a:ext cx="84807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Convergence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7621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Fd.io Core: VPP – The Future of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479" y="1012661"/>
            <a:ext cx="7455074" cy="5193344"/>
          </a:xfrm>
        </p:spPr>
        <p:txBody>
          <a:bodyPr/>
          <a:lstStyle/>
          <a:p>
            <a:r>
              <a:rPr lang="en-US" sz="2000" dirty="0" smtClean="0"/>
              <a:t>VPP is a rapid packet processing development platform for highly performing network applications.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It runs on commodity CPUs and leverages DPDK</a:t>
            </a:r>
          </a:p>
          <a:p>
            <a:endParaRPr lang="en-US" sz="2000" dirty="0"/>
          </a:p>
          <a:p>
            <a:r>
              <a:rPr lang="en-US" sz="2000" dirty="0" smtClean="0"/>
              <a:t>It creates a vector of packet indices and processes them using a directed graph of nodes – resulting in a highly performant solution.</a:t>
            </a:r>
          </a:p>
          <a:p>
            <a:endParaRPr lang="en-US" sz="2000" dirty="0" smtClean="0"/>
          </a:p>
          <a:p>
            <a:r>
              <a:rPr lang="en-US" sz="2000" dirty="0" smtClean="0"/>
              <a:t>Runs as a Linux user-space application</a:t>
            </a:r>
          </a:p>
          <a:p>
            <a:endParaRPr lang="en-US" sz="2000" dirty="0"/>
          </a:p>
          <a:p>
            <a:r>
              <a:rPr lang="en-US" sz="2000" dirty="0" smtClean="0"/>
              <a:t>Ships </a:t>
            </a:r>
            <a:r>
              <a:rPr lang="en-US" sz="2000" dirty="0"/>
              <a:t>as part of both embedded </a:t>
            </a:r>
            <a:r>
              <a:rPr lang="en-US" sz="2000" dirty="0" smtClean="0"/>
              <a:t>&amp; server </a:t>
            </a:r>
            <a:r>
              <a:rPr lang="en-US" sz="2000" dirty="0"/>
              <a:t>products, in </a:t>
            </a:r>
            <a:r>
              <a:rPr lang="en-US" sz="2000" dirty="0" smtClean="0"/>
              <a:t>volume</a:t>
            </a:r>
          </a:p>
          <a:p>
            <a:endParaRPr lang="en-US" sz="2000" dirty="0"/>
          </a:p>
          <a:p>
            <a:r>
              <a:rPr lang="en-US" sz="2000" dirty="0"/>
              <a:t>Active development since </a:t>
            </a:r>
            <a:r>
              <a:rPr lang="en-US" sz="2000" dirty="0" smtClean="0"/>
              <a:t>2002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2352" y="1974463"/>
            <a:ext cx="4070444" cy="2460249"/>
            <a:chOff x="7255097" y="1284734"/>
            <a:chExt cx="4070444" cy="2460249"/>
          </a:xfrm>
        </p:grpSpPr>
        <p:sp>
          <p:nvSpPr>
            <p:cNvPr id="15" name="Rectangle 14"/>
            <p:cNvSpPr/>
            <p:nvPr/>
          </p:nvSpPr>
          <p:spPr>
            <a:xfrm>
              <a:off x="7493909" y="2865712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Network IO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93909" y="2301681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glow rad="101600">
                <a:srgbClr val="008000">
                  <a:alpha val="34000"/>
                </a:srgbClr>
              </a:glow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Packet Processing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93909" y="1745790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 Plane Management Agent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55097" y="1284734"/>
              <a:ext cx="4070444" cy="2460249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Bare Metal/VM/Container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2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28" y="0"/>
            <a:ext cx="11127317" cy="975783"/>
          </a:xfrm>
        </p:spPr>
        <p:txBody>
          <a:bodyPr/>
          <a:lstStyle/>
          <a:p>
            <a:r>
              <a:rPr lang="en-US" dirty="0" smtClean="0"/>
              <a:t>VPP in the Overall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5854700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506200" y="6189663"/>
            <a:ext cx="685800" cy="365125"/>
          </a:xfrm>
        </p:spPr>
        <p:txBody>
          <a:bodyPr/>
          <a:lstStyle/>
          <a:p>
            <a:fld id="{CFF69B97-F59E-A842-9C9E-9738B36A88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59314" y="5629950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Hardware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85906" y="1048114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Application Layer / App Server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5473" y="1736791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VM/VIM Management Systems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85474" y="3023203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Controller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85474" y="3689752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Operating Systems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85474" y="4381429"/>
            <a:ext cx="7117098" cy="1192612"/>
          </a:xfrm>
          <a:prstGeom prst="roundRect">
            <a:avLst/>
          </a:prstGeom>
          <a:solidFill>
            <a:srgbClr val="0096D6"/>
          </a:solidFill>
          <a:ln/>
          <a:effectLst>
            <a:glow rad="101600">
              <a:srgbClr val="6DAB4A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t" anchorCtr="0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Data Plane Services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578258" y="4987981"/>
            <a:ext cx="1182407" cy="7214"/>
          </a:xfrm>
          <a:prstGeom prst="line">
            <a:avLst/>
          </a:prstGeom>
          <a:ln w="25400">
            <a:solidFill>
              <a:srgbClr val="6DB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818" y="4822274"/>
            <a:ext cx="1183620" cy="33141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2685473" y="2385709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Orchestration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21729" y="4866346"/>
            <a:ext cx="315652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IO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91049" y="4868140"/>
            <a:ext cx="5374929" cy="611638"/>
            <a:chOff x="891049" y="4868140"/>
            <a:chExt cx="5374929" cy="611638"/>
          </a:xfrm>
        </p:grpSpPr>
        <p:sp>
          <p:nvSpPr>
            <p:cNvPr id="28" name="TextBox 27"/>
            <p:cNvSpPr txBox="1"/>
            <p:nvPr/>
          </p:nvSpPr>
          <p:spPr>
            <a:xfrm>
              <a:off x="891049" y="4995195"/>
              <a:ext cx="624426" cy="353939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prstDash val="dash"/>
            </a:ln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Arial"/>
                  <a:cs typeface="Arial"/>
                </a:rPr>
                <a:t>VPP</a:t>
              </a:r>
              <a:endParaRPr lang="en-US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42418" y="4868140"/>
              <a:ext cx="3423560" cy="611638"/>
            </a:xfrm>
            <a:prstGeom prst="roundRect">
              <a:avLst/>
            </a:prstGeom>
            <a:solidFill>
              <a:srgbClr val="008CEA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21915" tIns="60958" rIns="121915" bIns="60958"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Packet Processing</a:t>
              </a:r>
            </a:p>
          </p:txBody>
        </p:sp>
        <p:cxnSp>
          <p:nvCxnSpPr>
            <p:cNvPr id="32" name="Straight Connector 31"/>
            <p:cNvCxnSpPr>
              <a:stCxn id="28" idx="3"/>
            </p:cNvCxnSpPr>
            <p:nvPr/>
          </p:nvCxnSpPr>
          <p:spPr>
            <a:xfrm>
              <a:off x="1515475" y="5172165"/>
              <a:ext cx="1326943" cy="0"/>
            </a:xfrm>
            <a:prstGeom prst="line">
              <a:avLst/>
            </a:pr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7556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34" y="154202"/>
            <a:ext cx="11340259" cy="729212"/>
          </a:xfrm>
        </p:spPr>
        <p:txBody>
          <a:bodyPr/>
          <a:lstStyle/>
          <a:p>
            <a:r>
              <a:rPr lang="en-US" dirty="0" smtClean="0"/>
              <a:t>VPP Feature </a:t>
            </a:r>
            <a:r>
              <a:rPr lang="en-US" dirty="0" smtClean="0"/>
              <a:t>Summary – Fully Programmable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fd.io Foundation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5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108" y="1192448"/>
            <a:ext cx="3627492" cy="4769638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14+ MPPS, single core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Multimillion entry FIBs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Source RPF</a:t>
            </a:r>
          </a:p>
          <a:p>
            <a:pPr lvl="1"/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Thousands 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of VRFs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Controlled cross-VRF lookups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Multipath – ECMP and Unequal Cost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Multiple million Classifiers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Arbitrary N-tuple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 – Single/Double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tag</a:t>
            </a:r>
          </a:p>
          <a:p>
            <a:pPr lvl="1"/>
            <a:r>
              <a:rPr lang="en-US" sz="1600" b="1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Counters for everything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Mandatory Input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Checks: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TTL expiration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header checksum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length &lt; IP length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resolution/snooping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proxy</a:t>
            </a:r>
          </a:p>
          <a:p>
            <a:pPr lvl="1"/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108" y="800444"/>
            <a:ext cx="3627492" cy="392003"/>
          </a:xfrm>
          <a:prstGeom prst="roundRect">
            <a:avLst>
              <a:gd name="adj" fmla="val 0"/>
            </a:avLst>
          </a:prstGeom>
          <a:solidFill>
            <a:srgbClr val="3E4543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IPv4/IPv6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32242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32242" y="1212264"/>
            <a:ext cx="3406350" cy="1226136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GRE, MPLS-GRE, NSH-GRE,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VXLAN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IPSEC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DHCP client/proxy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CG NAT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32242" y="2543352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48888" y="2947964"/>
            <a:ext cx="3389704" cy="1730643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Neighbor discovery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 Advertisement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DHCPv6 Proxy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L2TPv3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Segment Routing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MAP/LW46 – IPv4aas</a:t>
            </a:r>
          </a:p>
          <a:p>
            <a:pPr lvl="1"/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iOAM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39026" y="4801528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MPLS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9026" y="5182346"/>
            <a:ext cx="3406350" cy="779740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MPLS-o-Ethernet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Deep label stacks supported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176050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/>
          <a:lstStyle/>
          <a:p>
            <a:pPr lvl="1" algn="ctr"/>
            <a:r>
              <a:rPr lang="en-US" sz="1600" b="1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L2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176050" y="1212264"/>
            <a:ext cx="3406350" cy="4749822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Single/ Double tag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forwarding with EFP/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BridgeDomain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concepts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VTR – push/pop/Translate (1:1,1:2, 2:1,2:2)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Mac Learning – default limit of 50k addresses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Bridging – Split-horizon group support/EFP Filtering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Proxy Arp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Arp termination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IRB – BVI Support with 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RouterMac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assignment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Flooding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Input ACLs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Interface cross-connect</a:t>
            </a:r>
          </a:p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8628" y="4334178"/>
            <a:ext cx="3102806" cy="1609738"/>
          </a:xfrm>
          <a:prstGeom prst="roundRect">
            <a:avLst>
              <a:gd name="adj" fmla="val 0"/>
            </a:avLst>
          </a:prstGeom>
          <a:solidFill>
            <a:schemeClr val="accent5">
              <a:alpha val="2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173" y="2751012"/>
            <a:ext cx="519905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Fast Data</a:t>
            </a:r>
            <a:endParaRPr lang="en-US" sz="9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3519" y="1418728"/>
            <a:ext cx="11725324" cy="3242173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0" tIns="457200" rIns="457200" bIns="457200" anchor="ctr"/>
          <a:lstStyle/>
          <a:p>
            <a:pPr defTabSz="682775">
              <a:defRPr/>
            </a:pPr>
            <a:endParaRPr lang="en-US" dirty="0">
              <a:ea typeface="Apple LiGothic Medium"/>
              <a:cs typeface="Arial"/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688101"/>
              </p:ext>
            </p:extLst>
          </p:nvPr>
        </p:nvGraphicFramePr>
        <p:xfrm>
          <a:off x="6230009" y="1205452"/>
          <a:ext cx="5798835" cy="3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857608"/>
              </p:ext>
            </p:extLst>
          </p:nvPr>
        </p:nvGraphicFramePr>
        <p:xfrm>
          <a:off x="381767" y="1061518"/>
          <a:ext cx="5994400" cy="376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203202" y="4914900"/>
            <a:ext cx="5808967" cy="172720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lang="en-US" sz="20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 lang="en-US"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sz="1600" dirty="0" err="1">
                <a:solidFill>
                  <a:srgbClr val="2B2929"/>
                </a:solidFill>
              </a:rPr>
              <a:t>FD.io</a:t>
            </a:r>
            <a:r>
              <a:rPr lang="en-US" sz="1600" dirty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VPP data plane throughput not impacted by </a:t>
            </a:r>
            <a:r>
              <a:rPr sz="1600" dirty="0" smtClean="0">
                <a:solidFill>
                  <a:srgbClr val="2B2929"/>
                </a:solidFill>
              </a:rPr>
              <a:t>large</a:t>
            </a:r>
            <a:r>
              <a:rPr lang="en-US" sz="1600" dirty="0" smtClean="0">
                <a:solidFill>
                  <a:srgbClr val="2B2929"/>
                </a:solidFill>
              </a:rPr>
              <a:t> size of IPv6</a:t>
            </a:r>
            <a:r>
              <a:rPr sz="1600" dirty="0" smtClean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FIB</a:t>
            </a:r>
          </a:p>
          <a:p>
            <a:r>
              <a:rPr sz="1600" dirty="0">
                <a:solidFill>
                  <a:srgbClr val="2B2929"/>
                </a:solidFill>
              </a:rPr>
              <a:t>VPP tested on </a:t>
            </a:r>
            <a:r>
              <a:rPr lang="en-US" sz="1600" dirty="0">
                <a:solidFill>
                  <a:srgbClr val="2B2929"/>
                </a:solidFill>
              </a:rPr>
              <a:t>UCS 4-CPU-socket server with 4 of Intel “</a:t>
            </a:r>
            <a:r>
              <a:rPr sz="1600" dirty="0">
                <a:solidFill>
                  <a:srgbClr val="2B2929"/>
                </a:solidFill>
              </a:rPr>
              <a:t>Haswell</a:t>
            </a:r>
            <a:r>
              <a:rPr lang="en-US" sz="1600" dirty="0">
                <a:solidFill>
                  <a:srgbClr val="2B2929"/>
                </a:solidFill>
              </a:rPr>
              <a:t>"</a:t>
            </a:r>
            <a:r>
              <a:rPr sz="1600" dirty="0">
                <a:solidFill>
                  <a:srgbClr val="2B2929"/>
                </a:solidFill>
              </a:rPr>
              <a:t> x86</a:t>
            </a:r>
            <a:r>
              <a:rPr lang="en-US" sz="1600" dirty="0">
                <a:solidFill>
                  <a:srgbClr val="2B2929"/>
                </a:solidFill>
              </a:rPr>
              <a:t>-64</a:t>
            </a:r>
            <a:r>
              <a:rPr sz="1600" dirty="0">
                <a:solidFill>
                  <a:srgbClr val="2B2929"/>
                </a:solidFill>
              </a:rPr>
              <a:t> </a:t>
            </a:r>
            <a:r>
              <a:rPr lang="en-US" sz="1600" dirty="0">
                <a:solidFill>
                  <a:srgbClr val="2B2929"/>
                </a:solidFill>
              </a:rPr>
              <a:t>processors </a:t>
            </a:r>
            <a:r>
              <a:rPr lang="fi-FI" sz="1600" dirty="0">
                <a:solidFill>
                  <a:srgbClr val="2B2929"/>
                </a:solidFill>
              </a:rPr>
              <a:t>E7-8890</a:t>
            </a:r>
            <a:r>
              <a:rPr lang="en-US" sz="1600" dirty="0">
                <a:solidFill>
                  <a:srgbClr val="2B2929"/>
                </a:solidFill>
              </a:rPr>
              <a:t>v3 </a:t>
            </a:r>
            <a:r>
              <a:rPr sz="1600" dirty="0">
                <a:solidFill>
                  <a:srgbClr val="2B2929"/>
                </a:solidFill>
              </a:rPr>
              <a:t>1</a:t>
            </a:r>
            <a:r>
              <a:rPr lang="en-US" sz="1600" dirty="0">
                <a:solidFill>
                  <a:srgbClr val="2B2929"/>
                </a:solidFill>
              </a:rPr>
              <a:t>8</a:t>
            </a:r>
            <a:r>
              <a:rPr sz="1600" dirty="0">
                <a:solidFill>
                  <a:srgbClr val="2B2929"/>
                </a:solidFill>
              </a:rPr>
              <a:t>C 2.</a:t>
            </a:r>
            <a:r>
              <a:rPr lang="en-US" sz="1600" dirty="0">
                <a:solidFill>
                  <a:srgbClr val="2B2929"/>
                </a:solidFill>
              </a:rPr>
              <a:t>5</a:t>
            </a:r>
            <a:r>
              <a:rPr sz="1600" dirty="0">
                <a:solidFill>
                  <a:srgbClr val="2B2929"/>
                </a:solidFill>
              </a:rPr>
              <a:t>GHz</a:t>
            </a:r>
          </a:p>
          <a:p>
            <a:r>
              <a:rPr lang="en-US" sz="1600" dirty="0">
                <a:solidFill>
                  <a:srgbClr val="2B2929"/>
                </a:solidFill>
              </a:rPr>
              <a:t>24 Cores used – Another 48 cores can be used for other network services!</a:t>
            </a:r>
            <a:endParaRPr sz="1600" dirty="0">
              <a:solidFill>
                <a:srgbClr val="2B2929"/>
              </a:solidFill>
            </a:endParaRPr>
          </a:p>
          <a:p>
            <a:endParaRPr sz="1600" dirty="0">
              <a:solidFill>
                <a:srgbClr val="2B292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767" y="1418727"/>
            <a:ext cx="7360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Gbps</a:t>
            </a:r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000" y="98778"/>
            <a:ext cx="11127317" cy="975783"/>
          </a:xfrm>
        </p:spPr>
        <p:txBody>
          <a:bodyPr vert="horz" wrap="square" lIns="0" tIns="0" rIns="0" bIns="0">
            <a:spAutoFit/>
          </a:bodyPr>
          <a:lstStyle/>
          <a:p>
            <a:pPr>
              <a:defRPr/>
            </a:pPr>
            <a:r>
              <a:rPr lang="en-US" sz="4000" cap="all" dirty="0" err="1">
                <a:solidFill>
                  <a:srgbClr val="25C6DD"/>
                </a:solidFill>
                <a:latin typeface="Arial Narrow"/>
                <a:cs typeface="Arial Narrow"/>
              </a:rPr>
              <a:t>vNet</a:t>
            </a:r>
            <a: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  <a:t>-SLA benchmarking at scale: IPv6</a:t>
            </a:r>
            <a:b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</a:br>
            <a:r>
              <a:rPr lang="en-US" sz="2000" dirty="0">
                <a:solidFill>
                  <a:srgbClr val="939598"/>
                </a:solidFill>
                <a:latin typeface="Arial" charset="0"/>
                <a:ea typeface="ＭＳ Ｐゴシック" charset="-128"/>
                <a:cs typeface="+mn-cs"/>
              </a:rPr>
              <a:t>VPP-based vSwitch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0448248" y="210549"/>
            <a:ext cx="1616753" cy="53340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r>
              <a:rPr lang="en-US" sz="1400" b="1" dirty="0">
                <a:solidFill>
                  <a:srgbClr val="2B2929"/>
                </a:solidFill>
                <a:latin typeface="+mn-lt"/>
                <a:ea typeface="+mn-ea"/>
              </a:rPr>
              <a:t>-VS-</a:t>
            </a:r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endParaRPr lang="en-US" sz="1400" b="1" dirty="0">
              <a:solidFill>
                <a:srgbClr val="2B2929"/>
              </a:solidFill>
              <a:latin typeface="+mn-lt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331" y="999964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0009" y="1418727"/>
            <a:ext cx="74571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Mpps</a:t>
            </a:r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8933" y="4909821"/>
            <a:ext cx="2827450" cy="18084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entries 12x40GE </a:t>
            </a:r>
            <a:r>
              <a:rPr lang="en-US" dirty="0">
                <a:solidFill>
                  <a:srgbClr val="2B2929"/>
                </a:solidFill>
              </a:rPr>
              <a:t>(480GE) 64B frames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200Mpps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3DB64"/>
                </a:solidFill>
              </a:rPr>
              <a:t>NIC </a:t>
            </a:r>
            <a:r>
              <a:rPr lang="en-US" dirty="0">
                <a:solidFill>
                  <a:srgbClr val="C3DB64"/>
                </a:solidFill>
              </a:rPr>
              <a:t>and </a:t>
            </a:r>
            <a:r>
              <a:rPr lang="en-US" dirty="0" err="1">
                <a:solidFill>
                  <a:srgbClr val="C3DB64"/>
                </a:solidFill>
              </a:rPr>
              <a:t>PCIe</a:t>
            </a:r>
            <a:r>
              <a:rPr lang="en-US" dirty="0">
                <a:solidFill>
                  <a:srgbClr val="C3DB64"/>
                </a:solidFill>
              </a:rPr>
              <a:t> is the limit not VPP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78392" y="4889502"/>
            <a:ext cx="2885275" cy="1828799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None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</a:t>
            </a:r>
            <a:r>
              <a:rPr lang="en-US" dirty="0">
                <a:solidFill>
                  <a:srgbClr val="2B2929"/>
                </a:solidFill>
              </a:rPr>
              <a:t>entries</a:t>
            </a:r>
          </a:p>
          <a:p>
            <a:r>
              <a:rPr lang="en-US" b="1" dirty="0">
                <a:solidFill>
                  <a:srgbClr val="2B2929"/>
                </a:solidFill>
              </a:rPr>
              <a:t>12x40GE (480GE) IMIX frames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480Gbps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r>
              <a:rPr lang="en-US" dirty="0">
                <a:solidFill>
                  <a:srgbClr val="C3DB64"/>
                </a:solidFill>
              </a:rPr>
              <a:t>“Sky” is the limit not VPP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15637" y="989235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05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3205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</a:t>
            </a:r>
            <a:r>
              <a:rPr lang="en-US" sz="1600" dirty="0" smtClean="0">
                <a:solidFill>
                  <a:srgbClr val="FFFF00"/>
                </a:solidFill>
              </a:rPr>
              <a:t>1,000hp </a:t>
            </a:r>
            <a:r>
              <a:rPr lang="en-US" sz="1600" dirty="0">
                <a:solidFill>
                  <a:srgbClr val="FFFF00"/>
                </a:solidFill>
              </a:rPr>
              <a:t>car at </a:t>
            </a:r>
            <a:r>
              <a:rPr lang="en-US" sz="1600" dirty="0" smtClean="0">
                <a:solidFill>
                  <a:srgbClr val="FFFF00"/>
                </a:solidFill>
              </a:rPr>
              <a:t>100hp </a:t>
            </a:r>
            <a:r>
              <a:rPr lang="en-US" sz="1600" dirty="0">
                <a:solidFill>
                  <a:srgbClr val="FFFF00"/>
                </a:solidFill>
              </a:rPr>
              <a:t>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2" name="Oval 1"/>
          <p:cNvSpPr/>
          <p:nvPr/>
        </p:nvSpPr>
        <p:spPr>
          <a:xfrm>
            <a:off x="1636889" y="2540000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4622" y="4512733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1057</Words>
  <Application>Microsoft Macintosh PowerPoint</Application>
  <PresentationFormat>Custom</PresentationFormat>
  <Paragraphs>321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fd.io is the future</vt:lpstr>
      <vt:lpstr>The Future of IO</vt:lpstr>
      <vt:lpstr>Fd.io Core: VPP – The Future of IO</vt:lpstr>
      <vt:lpstr>VPP in the Overall Stack</vt:lpstr>
      <vt:lpstr>VPP Feature Summary – Fully Programmable</vt:lpstr>
      <vt:lpstr>Fast Data</vt:lpstr>
      <vt:lpstr>vNet-SLA benchmarking at scale: IPv6 VPP-based vSwitch</vt:lpstr>
      <vt:lpstr>PowerPoint Presentation</vt:lpstr>
      <vt:lpstr>PowerPoint Presentation</vt:lpstr>
      <vt:lpstr>PowerPoint Presentation</vt:lpstr>
      <vt:lpstr>Fast Innovation</vt:lpstr>
      <vt:lpstr>Fast Innovation - Modularity Enabling Flexible Plugins</vt:lpstr>
      <vt:lpstr>Convergence</vt:lpstr>
      <vt:lpstr>Fast Data Scope</vt:lpstr>
      <vt:lpstr>Next Steps – Get Involved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Ed Warnicke</cp:lastModifiedBy>
  <cp:revision>46</cp:revision>
  <dcterms:created xsi:type="dcterms:W3CDTF">2016-02-09T20:55:00Z</dcterms:created>
  <dcterms:modified xsi:type="dcterms:W3CDTF">2016-03-15T22:05:01Z</dcterms:modified>
</cp:coreProperties>
</file>