
<file path=[Content_Types].xml><?xml version="1.0" encoding="utf-8"?>
<Types xmlns="http://schemas.openxmlformats.org/package/2006/content-types">
  <Default Extension="xml" ContentType="application/xml"/>
  <Default Extension="jpg" ContentType="image/png"/>
  <Default Extension="tiff" ContentType="image/tif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280" r:id="rId4"/>
    <p:sldId id="281" r:id="rId5"/>
    <p:sldId id="289" r:id="rId6"/>
    <p:sldId id="321" r:id="rId7"/>
    <p:sldId id="322" r:id="rId8"/>
    <p:sldId id="302" r:id="rId9"/>
    <p:sldId id="261" r:id="rId10"/>
    <p:sldId id="314" r:id="rId11"/>
    <p:sldId id="282" r:id="rId12"/>
    <p:sldId id="331" r:id="rId13"/>
    <p:sldId id="299" r:id="rId14"/>
    <p:sldId id="334" r:id="rId15"/>
    <p:sldId id="323" r:id="rId16"/>
    <p:sldId id="292" r:id="rId17"/>
    <p:sldId id="29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45" r:id="rId26"/>
    <p:sldId id="346" r:id="rId27"/>
    <p:sldId id="339" r:id="rId28"/>
    <p:sldId id="341" r:id="rId29"/>
    <p:sldId id="342" r:id="rId30"/>
    <p:sldId id="343" r:id="rId31"/>
    <p:sldId id="344" r:id="rId32"/>
    <p:sldId id="313" r:id="rId33"/>
    <p:sldId id="317" r:id="rId34"/>
    <p:sldId id="335" r:id="rId35"/>
    <p:sldId id="338" r:id="rId36"/>
    <p:sldId id="272" r:id="rId37"/>
    <p:sldId id="336" r:id="rId38"/>
    <p:sldId id="337" r:id="rId39"/>
    <p:sldId id="340" r:id="rId40"/>
    <p:sldId id="332" r:id="rId41"/>
    <p:sldId id="25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543"/>
    <a:srgbClr val="F7323F"/>
    <a:srgbClr val="FCFCFC"/>
    <a:srgbClr val="0C298B"/>
    <a:srgbClr val="60708B"/>
    <a:srgbClr val="26702E"/>
    <a:srgbClr val="F7567C"/>
    <a:srgbClr val="26C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>
        <p:scale>
          <a:sx n="80" d="100"/>
          <a:sy n="80" d="100"/>
        </p:scale>
        <p:origin x="-120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9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ciek:Documents:technologies:vnet-sla:vnet-sla-vpp-scale:vnet-vpp-multi-co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localhost/Users/maciek/Documents/technologies/cloudVPN/vpp-perf-omfg/vnet-sla-vpp-scale/160110-vnet-vpp-multi-co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tests'!$N$76</c:f>
              <c:strCache>
                <c:ptCount val="1"/>
                <c:pt idx="0">
                  <c:v>OVSDPDK</c:v>
                </c:pt>
              </c:strCache>
            </c:strRef>
          </c:tx>
          <c:invertIfNegative val="0"/>
          <c:cat>
            <c:strRef>
              <c:f>'working tests'!$O$75:$Q$75</c:f>
              <c:strCache>
                <c:ptCount val="3"/>
                <c:pt idx="0">
                  <c:v>2 MACs</c:v>
                </c:pt>
                <c:pt idx="1">
                  <c:v>2k MACs</c:v>
                </c:pt>
                <c:pt idx="2">
                  <c:v>20k MACs</c:v>
                </c:pt>
              </c:strCache>
            </c:strRef>
          </c:cat>
          <c:val>
            <c:numRef>
              <c:f>'working tests'!$O$76:$Q$76</c:f>
              <c:numCache>
                <c:formatCode>General</c:formatCode>
                <c:ptCount val="3"/>
                <c:pt idx="0">
                  <c:v>20.0</c:v>
                </c:pt>
                <c:pt idx="1">
                  <c:v>4.0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'working tests'!$N$77</c:f>
              <c:strCache>
                <c:ptCount val="1"/>
                <c:pt idx="0">
                  <c:v>VPP</c:v>
                </c:pt>
              </c:strCache>
            </c:strRef>
          </c:tx>
          <c:invertIfNegative val="0"/>
          <c:cat>
            <c:strRef>
              <c:f>'working tests'!$O$75:$Q$75</c:f>
              <c:strCache>
                <c:ptCount val="3"/>
                <c:pt idx="0">
                  <c:v>2 MACs</c:v>
                </c:pt>
                <c:pt idx="1">
                  <c:v>2k MACs</c:v>
                </c:pt>
                <c:pt idx="2">
                  <c:v>20k MACs</c:v>
                </c:pt>
              </c:strCache>
            </c:strRef>
          </c:cat>
          <c:val>
            <c:numRef>
              <c:f>'working tests'!$O$77:$Q$77</c:f>
              <c:numCache>
                <c:formatCode>General</c:formatCode>
                <c:ptCount val="3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6864712"/>
        <c:axId val="-2126861688"/>
        <c:axId val="-2126858552"/>
      </c:bar3DChart>
      <c:catAx>
        <c:axId val="-2126864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6861688"/>
        <c:crosses val="autoZero"/>
        <c:auto val="1"/>
        <c:lblAlgn val="ctr"/>
        <c:lblOffset val="100"/>
        <c:noMultiLvlLbl val="0"/>
      </c:catAx>
      <c:valAx>
        <c:axId val="-2126861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6864712"/>
        <c:crosses val="autoZero"/>
        <c:crossBetween val="between"/>
      </c:valAx>
      <c:serAx>
        <c:axId val="-21268585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861688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tests'!$E$103</c:f>
              <c:strCache>
                <c:ptCount val="1"/>
                <c:pt idx="0">
                  <c:v>OVSDPDK</c:v>
                </c:pt>
              </c:strCache>
            </c:strRef>
          </c:tx>
          <c:invertIfNegative val="0"/>
          <c:cat>
            <c:strRef>
              <c:f>'working tests'!$F$102:$K$102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tests'!$F$103:$K$103</c:f>
              <c:numCache>
                <c:formatCode>General</c:formatCode>
                <c:ptCount val="6"/>
                <c:pt idx="0" formatCode="0.0">
                  <c:v>120.0</c:v>
                </c:pt>
                <c:pt idx="1">
                  <c:v>48.0</c:v>
                </c:pt>
                <c:pt idx="2" formatCode="0.0">
                  <c:v>3.6</c:v>
                </c:pt>
                <c:pt idx="3" formatCode="0.0">
                  <c:v>0.0</c:v>
                </c:pt>
                <c:pt idx="4" formatCode="0.0">
                  <c:v>0.0</c:v>
                </c:pt>
                <c:pt idx="5" formatCode="0.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'working tests'!$E$104</c:f>
              <c:strCache>
                <c:ptCount val="1"/>
                <c:pt idx="0">
                  <c:v>VPP</c:v>
                </c:pt>
              </c:strCache>
            </c:strRef>
          </c:tx>
          <c:invertIfNegative val="0"/>
          <c:cat>
            <c:strRef>
              <c:f>'working tests'!$F$102:$K$102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tests'!$F$104:$K$104</c:f>
              <c:numCache>
                <c:formatCode>0.0</c:formatCode>
                <c:ptCount val="6"/>
                <c:pt idx="0">
                  <c:v>120.0</c:v>
                </c:pt>
                <c:pt idx="1">
                  <c:v>120.0</c:v>
                </c:pt>
                <c:pt idx="2">
                  <c:v>120.0</c:v>
                </c:pt>
                <c:pt idx="3">
                  <c:v>120.0</c:v>
                </c:pt>
                <c:pt idx="4">
                  <c:v>120.0</c:v>
                </c:pt>
                <c:pt idx="5">
                  <c:v>120.0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5048872"/>
        <c:axId val="-2125045832"/>
        <c:axId val="-2125042760"/>
      </c:bar3DChart>
      <c:catAx>
        <c:axId val="-2125048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5045832"/>
        <c:crosses val="autoZero"/>
        <c:auto val="1"/>
        <c:lblAlgn val="ctr"/>
        <c:lblOffset val="100"/>
        <c:noMultiLvlLbl val="0"/>
      </c:catAx>
      <c:valAx>
        <c:axId val="-2125045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25048872"/>
        <c:crosses val="autoZero"/>
        <c:crossBetween val="between"/>
      </c:valAx>
      <c:serAx>
        <c:axId val="-21250427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045832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tests'!$O$23:$T$23</c:f>
              <c:numCache>
                <c:formatCode>0.0</c:formatCode>
                <c:ptCount val="6"/>
                <c:pt idx="0">
                  <c:v>210.0</c:v>
                </c:pt>
                <c:pt idx="1">
                  <c:v>210.0</c:v>
                </c:pt>
                <c:pt idx="2">
                  <c:v>210.0</c:v>
                </c:pt>
                <c:pt idx="3">
                  <c:v>210.0</c:v>
                </c:pt>
                <c:pt idx="4">
                  <c:v>210.0</c:v>
                </c:pt>
                <c:pt idx="5">
                  <c:v>210.0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3DB64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tests'!$O$24:$T$24</c:f>
              <c:numCache>
                <c:formatCode>0.0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43D2D2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tests'!$O$25:$T$25</c:f>
              <c:numCache>
                <c:formatCode>0.0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4969400"/>
        <c:axId val="-2124966200"/>
        <c:axId val="-2124963048"/>
      </c:bar3DChart>
      <c:catAx>
        <c:axId val="-212496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4966200"/>
        <c:crosses val="autoZero"/>
        <c:auto val="1"/>
        <c:lblAlgn val="ctr"/>
        <c:lblOffset val="100"/>
        <c:noMultiLvlLbl val="0"/>
      </c:catAx>
      <c:valAx>
        <c:axId val="-2124966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4969400"/>
        <c:crosses val="autoZero"/>
        <c:crossBetween val="between"/>
      </c:valAx>
      <c:serAx>
        <c:axId val="-2124963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496620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26371924892359"/>
          <c:y val="0.0570674804233079"/>
          <c:w val="0.83388674382876"/>
          <c:h val="0.8784252970205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tests'!$F$23:$K$23</c:f>
              <c:numCache>
                <c:formatCode>0.0</c:formatCode>
                <c:ptCount val="6"/>
                <c:pt idx="0">
                  <c:v>108.0</c:v>
                </c:pt>
                <c:pt idx="1">
                  <c:v>108.0</c:v>
                </c:pt>
                <c:pt idx="2">
                  <c:v>108.0</c:v>
                </c:pt>
                <c:pt idx="3">
                  <c:v>108.0</c:v>
                </c:pt>
                <c:pt idx="4">
                  <c:v>108.0</c:v>
                </c:pt>
                <c:pt idx="5">
                  <c:v>108.0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tests'!$F$24:$K$24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tests'!$F$25:$K$25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6177416"/>
        <c:axId val="-2126160584"/>
        <c:axId val="-2126157848"/>
      </c:bar3DChart>
      <c:catAx>
        <c:axId val="-2126177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160584"/>
        <c:crosses val="autoZero"/>
        <c:auto val="1"/>
        <c:lblAlgn val="ctr"/>
        <c:lblOffset val="100"/>
        <c:noMultiLvlLbl val="0"/>
      </c:catAx>
      <c:valAx>
        <c:axId val="-21261605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177416"/>
        <c:crosses val="autoZero"/>
        <c:crossBetween val="between"/>
      </c:valAx>
      <c:serAx>
        <c:axId val="-2126157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160584"/>
        <c:crosses val="autoZero"/>
      </c:ser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targets'!$E$45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237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targets'!$F$45:$K$45</c:f>
              <c:numCache>
                <c:formatCode>0</c:formatCode>
                <c:ptCount val="6"/>
                <c:pt idx="0">
                  <c:v>199.58</c:v>
                </c:pt>
                <c:pt idx="1">
                  <c:v>199.58</c:v>
                </c:pt>
                <c:pt idx="2">
                  <c:v>199.58</c:v>
                </c:pt>
                <c:pt idx="3">
                  <c:v>199.58</c:v>
                </c:pt>
                <c:pt idx="4">
                  <c:v>199.58</c:v>
                </c:pt>
                <c:pt idx="5">
                  <c:v>199.58</c:v>
                </c:pt>
              </c:numCache>
            </c:numRef>
          </c:val>
        </c:ser>
        <c:ser>
          <c:idx val="1"/>
          <c:order val="1"/>
          <c:tx>
            <c:strRef>
              <c:f>'MWC original targets'!$E$46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targets'!$F$46:$K$46</c:f>
              <c:numCache>
                <c:formatCode>0</c:formatCode>
                <c:ptCount val="6"/>
                <c:pt idx="0">
                  <c:v>342.0</c:v>
                </c:pt>
                <c:pt idx="1">
                  <c:v>342.0</c:v>
                </c:pt>
                <c:pt idx="2">
                  <c:v>342.0</c:v>
                </c:pt>
                <c:pt idx="3">
                  <c:v>342.0</c:v>
                </c:pt>
                <c:pt idx="4">
                  <c:v>342.0</c:v>
                </c:pt>
                <c:pt idx="5">
                  <c:v>342.0</c:v>
                </c:pt>
              </c:numCache>
            </c:numRef>
          </c:val>
        </c:ser>
        <c:ser>
          <c:idx val="2"/>
          <c:order val="2"/>
          <c:tx>
            <c:strRef>
              <c:f>'MWC original targets'!$E$47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targets'!$F$47:$K$47</c:f>
              <c:numCache>
                <c:formatCode>0</c:formatCode>
                <c:ptCount val="6"/>
                <c:pt idx="0">
                  <c:v>462.0</c:v>
                </c:pt>
                <c:pt idx="1">
                  <c:v>462.0</c:v>
                </c:pt>
                <c:pt idx="2">
                  <c:v>462.0</c:v>
                </c:pt>
                <c:pt idx="3">
                  <c:v>462.0</c:v>
                </c:pt>
                <c:pt idx="4">
                  <c:v>462.0</c:v>
                </c:pt>
                <c:pt idx="5">
                  <c:v>462.0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5975688"/>
        <c:axId val="-2125972472"/>
        <c:axId val="-2125969400"/>
      </c:bar3DChart>
      <c:catAx>
        <c:axId val="-2125975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5972472"/>
        <c:crosses val="autoZero"/>
        <c:auto val="1"/>
        <c:lblAlgn val="ctr"/>
        <c:lblOffset val="100"/>
        <c:noMultiLvlLbl val="0"/>
      </c:catAx>
      <c:valAx>
        <c:axId val="-21259724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5975688"/>
        <c:crosses val="autoZero"/>
        <c:crossBetween val="between"/>
      </c:valAx>
      <c:serAx>
        <c:axId val="-2125969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59724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targets'!$N$45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targets'!$O$45:$T$45</c:f>
              <c:numCache>
                <c:formatCode>0</c:formatCode>
                <c:ptCount val="6"/>
                <c:pt idx="0">
                  <c:v>297.0</c:v>
                </c:pt>
                <c:pt idx="1">
                  <c:v>297.0</c:v>
                </c:pt>
                <c:pt idx="2">
                  <c:v>297.0</c:v>
                </c:pt>
                <c:pt idx="3">
                  <c:v>297.0</c:v>
                </c:pt>
                <c:pt idx="4">
                  <c:v>297.0</c:v>
                </c:pt>
                <c:pt idx="5">
                  <c:v>297.0</c:v>
                </c:pt>
              </c:numCache>
            </c:numRef>
          </c:val>
        </c:ser>
        <c:ser>
          <c:idx val="1"/>
          <c:order val="1"/>
          <c:tx>
            <c:strRef>
              <c:f>'MWC original targets'!$N$46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targets'!$O$46:$T$46</c:f>
              <c:numCache>
                <c:formatCode>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'MWC original targets'!$N$47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targets'!$O$47:$T$47</c:f>
              <c:numCache>
                <c:formatCode>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6794872"/>
        <c:axId val="-2126791656"/>
        <c:axId val="-2126788584"/>
      </c:bar3DChart>
      <c:catAx>
        <c:axId val="-2126794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791656"/>
        <c:crosses val="autoZero"/>
        <c:auto val="1"/>
        <c:lblAlgn val="ctr"/>
        <c:lblOffset val="100"/>
        <c:noMultiLvlLbl val="0"/>
      </c:catAx>
      <c:valAx>
        <c:axId val="-21267916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794872"/>
        <c:crosses val="autoZero"/>
        <c:crossBetween val="between"/>
      </c:valAx>
      <c:serAx>
        <c:axId val="-2126788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12679165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35303-8AD0-AC4C-A7E2-9CBAD065250A}" type="doc">
      <dgm:prSet loTypeId="urn:microsoft.com/office/officeart/2005/8/layout/venn1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366475-09B8-F041-A264-9A868E7D05CF}">
      <dgm:prSet/>
      <dgm:spPr>
        <a:solidFill>
          <a:srgbClr val="0C298B">
            <a:alpha val="5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CLOUD</a:t>
          </a:r>
          <a:endParaRPr lang="en-US" dirty="0">
            <a:solidFill>
              <a:schemeClr val="bg1"/>
            </a:solidFill>
          </a:endParaRPr>
        </a:p>
      </dgm:t>
    </dgm:pt>
    <dgm:pt modelId="{3DEED430-1E42-524D-825E-683B0BFFE97F}" type="parTrans" cxnId="{D2DD2E8A-ADDA-7B48-B45F-B3E5ECBDB723}">
      <dgm:prSet/>
      <dgm:spPr/>
      <dgm:t>
        <a:bodyPr/>
        <a:lstStyle/>
        <a:p>
          <a:endParaRPr lang="en-US"/>
        </a:p>
      </dgm:t>
    </dgm:pt>
    <dgm:pt modelId="{F15E189F-E9F0-4C41-8618-2EA8F406BE39}" type="sibTrans" cxnId="{D2DD2E8A-ADDA-7B48-B45F-B3E5ECBDB723}">
      <dgm:prSet/>
      <dgm:spPr/>
      <dgm:t>
        <a:bodyPr/>
        <a:lstStyle/>
        <a:p>
          <a:endParaRPr lang="en-US"/>
        </a:p>
      </dgm:t>
    </dgm:pt>
    <dgm:pt modelId="{1627D9EB-21F8-5E4C-B894-4E0B0E27ED0C}">
      <dgm:prSet/>
      <dgm:spPr>
        <a:solidFill>
          <a:srgbClr val="0C298B">
            <a:alpha val="5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NFV</a:t>
          </a:r>
          <a:endParaRPr lang="en-US" dirty="0">
            <a:solidFill>
              <a:schemeClr val="bg1"/>
            </a:solidFill>
          </a:endParaRPr>
        </a:p>
      </dgm:t>
    </dgm:pt>
    <dgm:pt modelId="{C292B00D-2B83-074F-AD1A-69D7F0DCFA0D}" type="parTrans" cxnId="{AAB6039E-B15B-EE46-81A5-46D0C6D0D0D1}">
      <dgm:prSet/>
      <dgm:spPr/>
      <dgm:t>
        <a:bodyPr/>
        <a:lstStyle/>
        <a:p>
          <a:endParaRPr lang="en-US"/>
        </a:p>
      </dgm:t>
    </dgm:pt>
    <dgm:pt modelId="{EAEC8A16-AC46-F04C-81D6-3DDFC25C0A0B}" type="sibTrans" cxnId="{AAB6039E-B15B-EE46-81A5-46D0C6D0D0D1}">
      <dgm:prSet/>
      <dgm:spPr/>
      <dgm:t>
        <a:bodyPr/>
        <a:lstStyle/>
        <a:p>
          <a:endParaRPr lang="en-US"/>
        </a:p>
      </dgm:t>
    </dgm:pt>
    <dgm:pt modelId="{E91AF182-985C-9B46-B01D-1BCBF9905302}">
      <dgm:prSet/>
      <dgm:spPr>
        <a:solidFill>
          <a:srgbClr val="0C298B">
            <a:alpha val="5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SDN</a:t>
          </a:r>
          <a:endParaRPr lang="en-US" dirty="0">
            <a:solidFill>
              <a:schemeClr val="bg1"/>
            </a:solidFill>
          </a:endParaRPr>
        </a:p>
      </dgm:t>
    </dgm:pt>
    <dgm:pt modelId="{FB671A10-6F18-9F43-8847-2C279F52CF0E}" type="parTrans" cxnId="{273B5F72-21EE-E248-8493-6B93D7984C85}">
      <dgm:prSet/>
      <dgm:spPr/>
      <dgm:t>
        <a:bodyPr/>
        <a:lstStyle/>
        <a:p>
          <a:endParaRPr lang="en-US"/>
        </a:p>
      </dgm:t>
    </dgm:pt>
    <dgm:pt modelId="{FE10E5AF-2ED7-D34E-B855-E40B8E7E4CAB}" type="sibTrans" cxnId="{273B5F72-21EE-E248-8493-6B93D7984C85}">
      <dgm:prSet/>
      <dgm:spPr/>
      <dgm:t>
        <a:bodyPr/>
        <a:lstStyle/>
        <a:p>
          <a:endParaRPr lang="en-US"/>
        </a:p>
      </dgm:t>
    </dgm:pt>
    <dgm:pt modelId="{B22C0929-1FB1-C948-9442-5A84556E5095}" type="pres">
      <dgm:prSet presAssocID="{42535303-8AD0-AC4C-A7E2-9CBAD06525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22632-70F5-434D-BDFB-CE5DB78C2474}" type="pres">
      <dgm:prSet presAssocID="{27366475-09B8-F041-A264-9A868E7D05CF}" presName="circ1" presStyleLbl="vennNode1" presStyleIdx="0" presStyleCnt="3"/>
      <dgm:spPr/>
      <dgm:t>
        <a:bodyPr/>
        <a:lstStyle/>
        <a:p>
          <a:endParaRPr lang="en-US"/>
        </a:p>
      </dgm:t>
    </dgm:pt>
    <dgm:pt modelId="{C519C12F-AE97-324A-813B-024639571568}" type="pres">
      <dgm:prSet presAssocID="{27366475-09B8-F041-A264-9A868E7D05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DBED2-6805-DD48-A821-F20C465EA29E}" type="pres">
      <dgm:prSet presAssocID="{1627D9EB-21F8-5E4C-B894-4E0B0E27ED0C}" presName="circ2" presStyleLbl="vennNode1" presStyleIdx="1" presStyleCnt="3"/>
      <dgm:spPr/>
      <dgm:t>
        <a:bodyPr/>
        <a:lstStyle/>
        <a:p>
          <a:endParaRPr lang="en-US"/>
        </a:p>
      </dgm:t>
    </dgm:pt>
    <dgm:pt modelId="{6717B7C2-DA6C-6D47-9990-902AAE8C9B89}" type="pres">
      <dgm:prSet presAssocID="{1627D9EB-21F8-5E4C-B894-4E0B0E27ED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36F3E-3E93-0242-BDA5-0005A837D390}" type="pres">
      <dgm:prSet presAssocID="{E91AF182-985C-9B46-B01D-1BCBF9905302}" presName="circ3" presStyleLbl="vennNode1" presStyleIdx="2" presStyleCnt="3"/>
      <dgm:spPr/>
      <dgm:t>
        <a:bodyPr/>
        <a:lstStyle/>
        <a:p>
          <a:endParaRPr lang="en-US"/>
        </a:p>
      </dgm:t>
    </dgm:pt>
    <dgm:pt modelId="{BE504078-7704-ED49-AB22-F8BB60807E9E}" type="pres">
      <dgm:prSet presAssocID="{E91AF182-985C-9B46-B01D-1BCBF99053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6039E-B15B-EE46-81A5-46D0C6D0D0D1}" srcId="{42535303-8AD0-AC4C-A7E2-9CBAD065250A}" destId="{1627D9EB-21F8-5E4C-B894-4E0B0E27ED0C}" srcOrd="1" destOrd="0" parTransId="{C292B00D-2B83-074F-AD1A-69D7F0DCFA0D}" sibTransId="{EAEC8A16-AC46-F04C-81D6-3DDFC25C0A0B}"/>
    <dgm:cxn modelId="{7C29ED5A-9479-C749-BE83-A4D9D26C504E}" type="presOf" srcId="{42535303-8AD0-AC4C-A7E2-9CBAD065250A}" destId="{B22C0929-1FB1-C948-9442-5A84556E5095}" srcOrd="0" destOrd="0" presId="urn:microsoft.com/office/officeart/2005/8/layout/venn1"/>
    <dgm:cxn modelId="{D2DD2E8A-ADDA-7B48-B45F-B3E5ECBDB723}" srcId="{42535303-8AD0-AC4C-A7E2-9CBAD065250A}" destId="{27366475-09B8-F041-A264-9A868E7D05CF}" srcOrd="0" destOrd="0" parTransId="{3DEED430-1E42-524D-825E-683B0BFFE97F}" sibTransId="{F15E189F-E9F0-4C41-8618-2EA8F406BE39}"/>
    <dgm:cxn modelId="{273B5F72-21EE-E248-8493-6B93D7984C85}" srcId="{42535303-8AD0-AC4C-A7E2-9CBAD065250A}" destId="{E91AF182-985C-9B46-B01D-1BCBF9905302}" srcOrd="2" destOrd="0" parTransId="{FB671A10-6F18-9F43-8847-2C279F52CF0E}" sibTransId="{FE10E5AF-2ED7-D34E-B855-E40B8E7E4CAB}"/>
    <dgm:cxn modelId="{98C2785D-99FC-2D4D-B956-423C3025807A}" type="presOf" srcId="{E91AF182-985C-9B46-B01D-1BCBF9905302}" destId="{AC336F3E-3E93-0242-BDA5-0005A837D390}" srcOrd="0" destOrd="0" presId="urn:microsoft.com/office/officeart/2005/8/layout/venn1"/>
    <dgm:cxn modelId="{F8C1D1D3-52BD-954A-A204-47FD19D0B1DB}" type="presOf" srcId="{1627D9EB-21F8-5E4C-B894-4E0B0E27ED0C}" destId="{6717B7C2-DA6C-6D47-9990-902AAE8C9B89}" srcOrd="1" destOrd="0" presId="urn:microsoft.com/office/officeart/2005/8/layout/venn1"/>
    <dgm:cxn modelId="{30DE3239-130D-AF41-B7BF-DFE64C1C2FE5}" type="presOf" srcId="{E91AF182-985C-9B46-B01D-1BCBF9905302}" destId="{BE504078-7704-ED49-AB22-F8BB60807E9E}" srcOrd="1" destOrd="0" presId="urn:microsoft.com/office/officeart/2005/8/layout/venn1"/>
    <dgm:cxn modelId="{05716E1F-18A9-464F-85F1-E5CC8CF1F98B}" type="presOf" srcId="{27366475-09B8-F041-A264-9A868E7D05CF}" destId="{C519C12F-AE97-324A-813B-024639571568}" srcOrd="1" destOrd="0" presId="urn:microsoft.com/office/officeart/2005/8/layout/venn1"/>
    <dgm:cxn modelId="{D5953E26-61DF-9243-AC16-79E05781578E}" type="presOf" srcId="{27366475-09B8-F041-A264-9A868E7D05CF}" destId="{E6222632-70F5-434D-BDFB-CE5DB78C2474}" srcOrd="0" destOrd="0" presId="urn:microsoft.com/office/officeart/2005/8/layout/venn1"/>
    <dgm:cxn modelId="{D9118EEC-919F-B34C-AD3C-6B583F4707F1}" type="presOf" srcId="{1627D9EB-21F8-5E4C-B894-4E0B0E27ED0C}" destId="{BC2DBED2-6805-DD48-A821-F20C465EA29E}" srcOrd="0" destOrd="0" presId="urn:microsoft.com/office/officeart/2005/8/layout/venn1"/>
    <dgm:cxn modelId="{BE6C4B3B-EC04-4A49-B5C7-AC691125CAE9}" type="presParOf" srcId="{B22C0929-1FB1-C948-9442-5A84556E5095}" destId="{E6222632-70F5-434D-BDFB-CE5DB78C2474}" srcOrd="0" destOrd="0" presId="urn:microsoft.com/office/officeart/2005/8/layout/venn1"/>
    <dgm:cxn modelId="{CDFA91E0-A7F6-EB40-8081-5E115B9EB23C}" type="presParOf" srcId="{B22C0929-1FB1-C948-9442-5A84556E5095}" destId="{C519C12F-AE97-324A-813B-024639571568}" srcOrd="1" destOrd="0" presId="urn:microsoft.com/office/officeart/2005/8/layout/venn1"/>
    <dgm:cxn modelId="{D569308A-72F1-3942-A2D4-462252D2D887}" type="presParOf" srcId="{B22C0929-1FB1-C948-9442-5A84556E5095}" destId="{BC2DBED2-6805-DD48-A821-F20C465EA29E}" srcOrd="2" destOrd="0" presId="urn:microsoft.com/office/officeart/2005/8/layout/venn1"/>
    <dgm:cxn modelId="{9349770A-A6E9-234C-AE27-EB3D3CA9F341}" type="presParOf" srcId="{B22C0929-1FB1-C948-9442-5A84556E5095}" destId="{6717B7C2-DA6C-6D47-9990-902AAE8C9B89}" srcOrd="3" destOrd="0" presId="urn:microsoft.com/office/officeart/2005/8/layout/venn1"/>
    <dgm:cxn modelId="{9CE856EE-D0DD-CF47-9AEC-93E62EA6B7AF}" type="presParOf" srcId="{B22C0929-1FB1-C948-9442-5A84556E5095}" destId="{AC336F3E-3E93-0242-BDA5-0005A837D390}" srcOrd="4" destOrd="0" presId="urn:microsoft.com/office/officeart/2005/8/layout/venn1"/>
    <dgm:cxn modelId="{AA1BC0D8-2E1E-2543-BD2A-771218A080C9}" type="presParOf" srcId="{B22C0929-1FB1-C948-9442-5A84556E5095}" destId="{BE504078-7704-ED49-AB22-F8BB60807E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85488-A202-7842-8A51-C60ACA3B344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08E17-BC27-5440-9117-46F1367D7AC0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Submit Patch</a:t>
          </a:r>
          <a:endParaRPr lang="en-US" dirty="0"/>
        </a:p>
      </dgm:t>
    </dgm:pt>
    <dgm:pt modelId="{038D16C8-A1D8-E340-B4C5-1A489ADF4039}" type="parTrans" cxnId="{66307B6C-62E6-EF48-B9D8-9A987E43BAA3}">
      <dgm:prSet/>
      <dgm:spPr/>
      <dgm:t>
        <a:bodyPr/>
        <a:lstStyle/>
        <a:p>
          <a:endParaRPr lang="en-US"/>
        </a:p>
      </dgm:t>
    </dgm:pt>
    <dgm:pt modelId="{62EBB5F4-4443-B748-8CC7-401B774AD685}" type="sibTrans" cxnId="{66307B6C-62E6-EF48-B9D8-9A987E43BAA3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020ABE01-8165-514A-80AB-611F1DBC203C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Automated Testing</a:t>
          </a:r>
          <a:endParaRPr lang="en-US" dirty="0"/>
        </a:p>
      </dgm:t>
    </dgm:pt>
    <dgm:pt modelId="{102BFF4F-CAF7-1E4B-BA44-760D07828684}" type="parTrans" cxnId="{3ECEDF2C-5A7B-F64C-B655-F8EF36B83572}">
      <dgm:prSet/>
      <dgm:spPr/>
      <dgm:t>
        <a:bodyPr/>
        <a:lstStyle/>
        <a:p>
          <a:endParaRPr lang="en-US"/>
        </a:p>
      </dgm:t>
    </dgm:pt>
    <dgm:pt modelId="{CCEC2073-ED58-9347-8773-D4003D913FDD}" type="sibTrans" cxnId="{3ECEDF2C-5A7B-F64C-B655-F8EF36B83572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949508B2-C835-0543-8127-AA01A39EB977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Deploy</a:t>
          </a:r>
          <a:endParaRPr lang="en-US" dirty="0"/>
        </a:p>
      </dgm:t>
    </dgm:pt>
    <dgm:pt modelId="{EE0423F3-AEA9-774A-8720-5B18E34DC612}" type="parTrans" cxnId="{DCCDB9CB-2170-8745-B185-1FF21261501C}">
      <dgm:prSet/>
      <dgm:spPr/>
      <dgm:t>
        <a:bodyPr/>
        <a:lstStyle/>
        <a:p>
          <a:endParaRPr lang="en-US"/>
        </a:p>
      </dgm:t>
    </dgm:pt>
    <dgm:pt modelId="{BD9777B5-8513-C84D-8739-D4E16FB68637}" type="sibTrans" cxnId="{DCCDB9CB-2170-8745-B185-1FF21261501C}">
      <dgm:prSet/>
      <dgm:spPr>
        <a:ln w="38100"/>
      </dgm:spPr>
      <dgm:t>
        <a:bodyPr/>
        <a:lstStyle/>
        <a:p>
          <a:endParaRPr lang="en-US"/>
        </a:p>
      </dgm:t>
    </dgm:pt>
    <dgm:pt modelId="{BD6BBB65-2B78-3D4E-9591-E5F9E0D1DFB1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Develop</a:t>
          </a:r>
          <a:endParaRPr lang="en-US" dirty="0"/>
        </a:p>
      </dgm:t>
    </dgm:pt>
    <dgm:pt modelId="{D1853068-C141-EB4B-8102-725C3BEB37F9}" type="sibTrans" cxnId="{D79A4ADC-2FAC-0848-BB92-F752282E83F5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A88073A9-C372-B547-82A7-4EEE1C58CAB4}" type="parTrans" cxnId="{D79A4ADC-2FAC-0848-BB92-F752282E83F5}">
      <dgm:prSet/>
      <dgm:spPr/>
      <dgm:t>
        <a:bodyPr/>
        <a:lstStyle/>
        <a:p>
          <a:endParaRPr lang="en-US"/>
        </a:p>
      </dgm:t>
    </dgm:pt>
    <dgm:pt modelId="{E79E4138-DB3A-DE41-9B3E-3341C1855EE2}" type="pres">
      <dgm:prSet presAssocID="{21785488-A202-7842-8A51-C60ACA3B34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F58C-D198-9B4E-BC0E-D32176DD6B3A}" type="pres">
      <dgm:prSet presAssocID="{BD6BBB65-2B78-3D4E-9591-E5F9E0D1DFB1}" presName="node" presStyleLbl="node1" presStyleIdx="0" presStyleCnt="4" custRadScaleRad="99103" custRadScaleInc="-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25A9-7343-8040-9973-74342D222D39}" type="pres">
      <dgm:prSet presAssocID="{BD6BBB65-2B78-3D4E-9591-E5F9E0D1DFB1}" presName="spNode" presStyleCnt="0"/>
      <dgm:spPr/>
      <dgm:t>
        <a:bodyPr/>
        <a:lstStyle/>
        <a:p>
          <a:endParaRPr lang="en-US"/>
        </a:p>
      </dgm:t>
    </dgm:pt>
    <dgm:pt modelId="{1C41C4EA-D04D-5B40-A8E8-1FD90A74D950}" type="pres">
      <dgm:prSet presAssocID="{D1853068-C141-EB4B-8102-725C3BEB37F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85651E9-C2BE-A14A-8B0F-37A89F3F22F2}" type="pres">
      <dgm:prSet presAssocID="{EB408E17-BC27-5440-9117-46F1367D7A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977D-3616-0F4E-AD99-A2932ACE323C}" type="pres">
      <dgm:prSet presAssocID="{EB408E17-BC27-5440-9117-46F1367D7AC0}" presName="spNode" presStyleCnt="0"/>
      <dgm:spPr/>
      <dgm:t>
        <a:bodyPr/>
        <a:lstStyle/>
        <a:p>
          <a:endParaRPr lang="en-US"/>
        </a:p>
      </dgm:t>
    </dgm:pt>
    <dgm:pt modelId="{FA38CD2F-5F99-0246-8381-9BD74DAC485F}" type="pres">
      <dgm:prSet presAssocID="{62EBB5F4-4443-B748-8CC7-401B774AD68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FBDB45F-B4ED-3843-A055-94F9CC76F845}" type="pres">
      <dgm:prSet presAssocID="{020ABE01-8165-514A-80AB-611F1DBC20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505A-3D04-E641-8382-7B4350D6F5E0}" type="pres">
      <dgm:prSet presAssocID="{020ABE01-8165-514A-80AB-611F1DBC203C}" presName="spNode" presStyleCnt="0"/>
      <dgm:spPr/>
      <dgm:t>
        <a:bodyPr/>
        <a:lstStyle/>
        <a:p>
          <a:endParaRPr lang="en-US"/>
        </a:p>
      </dgm:t>
    </dgm:pt>
    <dgm:pt modelId="{75F328A0-A610-3C4A-A3C8-DA666C687D75}" type="pres">
      <dgm:prSet presAssocID="{CCEC2073-ED58-9347-8773-D4003D913FD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992AE2C-0FCD-CF49-8EC6-F6BA25B021E9}" type="pres">
      <dgm:prSet presAssocID="{949508B2-C835-0543-8127-AA01A39EB9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3222C-6076-B348-841B-F4061697D133}" type="pres">
      <dgm:prSet presAssocID="{949508B2-C835-0543-8127-AA01A39EB977}" presName="spNode" presStyleCnt="0"/>
      <dgm:spPr/>
      <dgm:t>
        <a:bodyPr/>
        <a:lstStyle/>
        <a:p>
          <a:endParaRPr lang="en-US"/>
        </a:p>
      </dgm:t>
    </dgm:pt>
    <dgm:pt modelId="{9B8B1EF4-ABE9-BD43-8D87-29BE955DE02D}" type="pres">
      <dgm:prSet presAssocID="{BD9777B5-8513-C84D-8739-D4E16FB6863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79A4ADC-2FAC-0848-BB92-F752282E83F5}" srcId="{21785488-A202-7842-8A51-C60ACA3B3446}" destId="{BD6BBB65-2B78-3D4E-9591-E5F9E0D1DFB1}" srcOrd="0" destOrd="0" parTransId="{A88073A9-C372-B547-82A7-4EEE1C58CAB4}" sibTransId="{D1853068-C141-EB4B-8102-725C3BEB37F9}"/>
    <dgm:cxn modelId="{2980BC6E-A54F-B142-8416-B326A1FB083B}" type="presOf" srcId="{020ABE01-8165-514A-80AB-611F1DBC203C}" destId="{EFBDB45F-B4ED-3843-A055-94F9CC76F845}" srcOrd="0" destOrd="0" presId="urn:microsoft.com/office/officeart/2005/8/layout/cycle5"/>
    <dgm:cxn modelId="{10211B0D-3F44-1744-B33B-A20D049C449B}" type="presOf" srcId="{949508B2-C835-0543-8127-AA01A39EB977}" destId="{5992AE2C-0FCD-CF49-8EC6-F6BA25B021E9}" srcOrd="0" destOrd="0" presId="urn:microsoft.com/office/officeart/2005/8/layout/cycle5"/>
    <dgm:cxn modelId="{DCCDB9CB-2170-8745-B185-1FF21261501C}" srcId="{21785488-A202-7842-8A51-C60ACA3B3446}" destId="{949508B2-C835-0543-8127-AA01A39EB977}" srcOrd="3" destOrd="0" parTransId="{EE0423F3-AEA9-774A-8720-5B18E34DC612}" sibTransId="{BD9777B5-8513-C84D-8739-D4E16FB68637}"/>
    <dgm:cxn modelId="{66307B6C-62E6-EF48-B9D8-9A987E43BAA3}" srcId="{21785488-A202-7842-8A51-C60ACA3B3446}" destId="{EB408E17-BC27-5440-9117-46F1367D7AC0}" srcOrd="1" destOrd="0" parTransId="{038D16C8-A1D8-E340-B4C5-1A489ADF4039}" sibTransId="{62EBB5F4-4443-B748-8CC7-401B774AD685}"/>
    <dgm:cxn modelId="{3ECEDF2C-5A7B-F64C-B655-F8EF36B83572}" srcId="{21785488-A202-7842-8A51-C60ACA3B3446}" destId="{020ABE01-8165-514A-80AB-611F1DBC203C}" srcOrd="2" destOrd="0" parTransId="{102BFF4F-CAF7-1E4B-BA44-760D07828684}" sibTransId="{CCEC2073-ED58-9347-8773-D4003D913FDD}"/>
    <dgm:cxn modelId="{441C115C-9594-3A49-A8BC-A3DD9E6B5DDC}" type="presOf" srcId="{BD9777B5-8513-C84D-8739-D4E16FB68637}" destId="{9B8B1EF4-ABE9-BD43-8D87-29BE955DE02D}" srcOrd="0" destOrd="0" presId="urn:microsoft.com/office/officeart/2005/8/layout/cycle5"/>
    <dgm:cxn modelId="{566DC134-5E59-E447-9CBA-6861305AC527}" type="presOf" srcId="{EB408E17-BC27-5440-9117-46F1367D7AC0}" destId="{E85651E9-C2BE-A14A-8B0F-37A89F3F22F2}" srcOrd="0" destOrd="0" presId="urn:microsoft.com/office/officeart/2005/8/layout/cycle5"/>
    <dgm:cxn modelId="{C3833830-9BAD-414F-A29D-072E10035A56}" type="presOf" srcId="{CCEC2073-ED58-9347-8773-D4003D913FDD}" destId="{75F328A0-A610-3C4A-A3C8-DA666C687D75}" srcOrd="0" destOrd="0" presId="urn:microsoft.com/office/officeart/2005/8/layout/cycle5"/>
    <dgm:cxn modelId="{B609D007-A66B-5B40-8AE2-D9C92AFDA6A7}" type="presOf" srcId="{21785488-A202-7842-8A51-C60ACA3B3446}" destId="{E79E4138-DB3A-DE41-9B3E-3341C1855EE2}" srcOrd="0" destOrd="0" presId="urn:microsoft.com/office/officeart/2005/8/layout/cycle5"/>
    <dgm:cxn modelId="{3DC60ADB-85F7-7C42-9075-6A80E9CDD9EA}" type="presOf" srcId="{62EBB5F4-4443-B748-8CC7-401B774AD685}" destId="{FA38CD2F-5F99-0246-8381-9BD74DAC485F}" srcOrd="0" destOrd="0" presId="urn:microsoft.com/office/officeart/2005/8/layout/cycle5"/>
    <dgm:cxn modelId="{7748033C-64DC-6747-BD73-B0F51CDB3C7C}" type="presOf" srcId="{BD6BBB65-2B78-3D4E-9591-E5F9E0D1DFB1}" destId="{4FBBF58C-D198-9B4E-BC0E-D32176DD6B3A}" srcOrd="0" destOrd="0" presId="urn:microsoft.com/office/officeart/2005/8/layout/cycle5"/>
    <dgm:cxn modelId="{2CEB82B6-8713-CE46-9DDA-EB30CDF62D66}" type="presOf" srcId="{D1853068-C141-EB4B-8102-725C3BEB37F9}" destId="{1C41C4EA-D04D-5B40-A8E8-1FD90A74D950}" srcOrd="0" destOrd="0" presId="urn:microsoft.com/office/officeart/2005/8/layout/cycle5"/>
    <dgm:cxn modelId="{ACAF88A4-39E4-4E4B-B149-D719DDCE484D}" type="presParOf" srcId="{E79E4138-DB3A-DE41-9B3E-3341C1855EE2}" destId="{4FBBF58C-D198-9B4E-BC0E-D32176DD6B3A}" srcOrd="0" destOrd="0" presId="urn:microsoft.com/office/officeart/2005/8/layout/cycle5"/>
    <dgm:cxn modelId="{7D143ED4-1830-EF47-A86D-4D9CE22A9748}" type="presParOf" srcId="{E79E4138-DB3A-DE41-9B3E-3341C1855EE2}" destId="{BDE925A9-7343-8040-9973-74342D222D39}" srcOrd="1" destOrd="0" presId="urn:microsoft.com/office/officeart/2005/8/layout/cycle5"/>
    <dgm:cxn modelId="{18E1C086-9E3F-2547-BEE7-5AEBA934C10F}" type="presParOf" srcId="{E79E4138-DB3A-DE41-9B3E-3341C1855EE2}" destId="{1C41C4EA-D04D-5B40-A8E8-1FD90A74D950}" srcOrd="2" destOrd="0" presId="urn:microsoft.com/office/officeart/2005/8/layout/cycle5"/>
    <dgm:cxn modelId="{2860F9A2-FD9F-094D-B523-0D30F3597EAE}" type="presParOf" srcId="{E79E4138-DB3A-DE41-9B3E-3341C1855EE2}" destId="{E85651E9-C2BE-A14A-8B0F-37A89F3F22F2}" srcOrd="3" destOrd="0" presId="urn:microsoft.com/office/officeart/2005/8/layout/cycle5"/>
    <dgm:cxn modelId="{EE72E6AB-2E2A-1643-85E3-FBF49EB7BE84}" type="presParOf" srcId="{E79E4138-DB3A-DE41-9B3E-3341C1855EE2}" destId="{71AC977D-3616-0F4E-AD99-A2932ACE323C}" srcOrd="4" destOrd="0" presId="urn:microsoft.com/office/officeart/2005/8/layout/cycle5"/>
    <dgm:cxn modelId="{94552C87-3ED4-F941-AA37-BC8D9AAFF268}" type="presParOf" srcId="{E79E4138-DB3A-DE41-9B3E-3341C1855EE2}" destId="{FA38CD2F-5F99-0246-8381-9BD74DAC485F}" srcOrd="5" destOrd="0" presId="urn:microsoft.com/office/officeart/2005/8/layout/cycle5"/>
    <dgm:cxn modelId="{7AAD750D-D548-8648-8CDC-7C922F5F1106}" type="presParOf" srcId="{E79E4138-DB3A-DE41-9B3E-3341C1855EE2}" destId="{EFBDB45F-B4ED-3843-A055-94F9CC76F845}" srcOrd="6" destOrd="0" presId="urn:microsoft.com/office/officeart/2005/8/layout/cycle5"/>
    <dgm:cxn modelId="{181634DC-8412-734A-9457-F225719E9B5E}" type="presParOf" srcId="{E79E4138-DB3A-DE41-9B3E-3341C1855EE2}" destId="{09BC505A-3D04-E641-8382-7B4350D6F5E0}" srcOrd="7" destOrd="0" presId="urn:microsoft.com/office/officeart/2005/8/layout/cycle5"/>
    <dgm:cxn modelId="{493A62E4-4DC5-0C46-8E52-D0BD7BDB7299}" type="presParOf" srcId="{E79E4138-DB3A-DE41-9B3E-3341C1855EE2}" destId="{75F328A0-A610-3C4A-A3C8-DA666C687D75}" srcOrd="8" destOrd="0" presId="urn:microsoft.com/office/officeart/2005/8/layout/cycle5"/>
    <dgm:cxn modelId="{0A625C09-3D35-1440-8ED5-128E7D9BA97C}" type="presParOf" srcId="{E79E4138-DB3A-DE41-9B3E-3341C1855EE2}" destId="{5992AE2C-0FCD-CF49-8EC6-F6BA25B021E9}" srcOrd="9" destOrd="0" presId="urn:microsoft.com/office/officeart/2005/8/layout/cycle5"/>
    <dgm:cxn modelId="{BCB33D27-2513-D141-9369-88E90263AA41}" type="presParOf" srcId="{E79E4138-DB3A-DE41-9B3E-3341C1855EE2}" destId="{6A53222C-6076-B348-841B-F4061697D133}" srcOrd="10" destOrd="0" presId="urn:microsoft.com/office/officeart/2005/8/layout/cycle5"/>
    <dgm:cxn modelId="{5E75B503-EC47-9647-8CFD-A2AB2A68F474}" type="presParOf" srcId="{E79E4138-DB3A-DE41-9B3E-3341C1855EE2}" destId="{9B8B1EF4-ABE9-BD43-8D87-29BE955DE0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22632-70F5-434D-BDFB-CE5DB78C2474}">
      <dsp:nvSpPr>
        <dsp:cNvPr id="0" name=""/>
        <dsp:cNvSpPr/>
      </dsp:nvSpPr>
      <dsp:spPr>
        <a:xfrm>
          <a:off x="734673" y="37705"/>
          <a:ext cx="1809881" cy="1809881"/>
        </a:xfrm>
        <a:prstGeom prst="ellipse">
          <a:avLst/>
        </a:prstGeom>
        <a:solidFill>
          <a:srgbClr val="0C298B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CLOUD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75991" y="354435"/>
        <a:ext cx="1327246" cy="814446"/>
      </dsp:txXfrm>
    </dsp:sp>
    <dsp:sp modelId="{BC2DBED2-6805-DD48-A821-F20C465EA29E}">
      <dsp:nvSpPr>
        <dsp:cNvPr id="0" name=""/>
        <dsp:cNvSpPr/>
      </dsp:nvSpPr>
      <dsp:spPr>
        <a:xfrm>
          <a:off x="1387739" y="1168881"/>
          <a:ext cx="1809881" cy="1809881"/>
        </a:xfrm>
        <a:prstGeom prst="ellipse">
          <a:avLst/>
        </a:prstGeom>
        <a:solidFill>
          <a:srgbClr val="0C298B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NFV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1941261" y="1636434"/>
        <a:ext cx="1085928" cy="995434"/>
      </dsp:txXfrm>
    </dsp:sp>
    <dsp:sp modelId="{AC336F3E-3E93-0242-BDA5-0005A837D390}">
      <dsp:nvSpPr>
        <dsp:cNvPr id="0" name=""/>
        <dsp:cNvSpPr/>
      </dsp:nvSpPr>
      <dsp:spPr>
        <a:xfrm>
          <a:off x="81608" y="1168881"/>
          <a:ext cx="1809881" cy="1809881"/>
        </a:xfrm>
        <a:prstGeom prst="ellipse">
          <a:avLst/>
        </a:prstGeom>
        <a:solidFill>
          <a:srgbClr val="0C298B">
            <a:alpha val="50000"/>
          </a:srgb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SDN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52038" y="1636434"/>
        <a:ext cx="1085928" cy="995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F58C-D198-9B4E-BC0E-D32176DD6B3A}">
      <dsp:nvSpPr>
        <dsp:cNvPr id="0" name=""/>
        <dsp:cNvSpPr/>
      </dsp:nvSpPr>
      <dsp:spPr>
        <a:xfrm>
          <a:off x="890988" y="8068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</a:t>
          </a:r>
          <a:endParaRPr lang="en-US" sz="1100" kern="1200" dirty="0"/>
        </a:p>
      </dsp:txBody>
      <dsp:txXfrm>
        <a:off x="916085" y="33165"/>
        <a:ext cx="740761" cy="463926"/>
      </dsp:txXfrm>
    </dsp:sp>
    <dsp:sp modelId="{1C41C4EA-D04D-5B40-A8E8-1FD90A74D950}">
      <dsp:nvSpPr>
        <dsp:cNvPr id="0" name=""/>
        <dsp:cNvSpPr/>
      </dsp:nvSpPr>
      <dsp:spPr>
        <a:xfrm>
          <a:off x="456538" y="267534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1337742" y="154867"/>
              </a:moveTo>
              <a:arcTo wR="848913" hR="848913" stAng="18309463" swAng="1659835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51E9-C2BE-A14A-8B0F-37A89F3F22F2}">
      <dsp:nvSpPr>
        <dsp:cNvPr id="0" name=""/>
        <dsp:cNvSpPr/>
      </dsp:nvSpPr>
      <dsp:spPr>
        <a:xfrm>
          <a:off x="1755586" y="849221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Submit Patch</a:t>
          </a:r>
          <a:endParaRPr lang="en-US" sz="1100" kern="1200" dirty="0"/>
        </a:p>
      </dsp:txBody>
      <dsp:txXfrm>
        <a:off x="1780683" y="874318"/>
        <a:ext cx="740761" cy="463926"/>
      </dsp:txXfrm>
    </dsp:sp>
    <dsp:sp modelId="{FA38CD2F-5F99-0246-8381-9BD74DAC485F}">
      <dsp:nvSpPr>
        <dsp:cNvPr id="0" name=""/>
        <dsp:cNvSpPr/>
      </dsp:nvSpPr>
      <dsp:spPr>
        <a:xfrm>
          <a:off x="453237" y="257368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1609792" y="1225366"/>
              </a:moveTo>
              <a:arcTo wR="848913" hR="848913" stAng="1579463" swAng="1632699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B45F-B4ED-3843-A055-94F9CC76F845}">
      <dsp:nvSpPr>
        <dsp:cNvPr id="0" name=""/>
        <dsp:cNvSpPr/>
      </dsp:nvSpPr>
      <dsp:spPr>
        <a:xfrm>
          <a:off x="906673" y="1698134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Automated Testing</a:t>
          </a:r>
          <a:endParaRPr lang="en-US" sz="1100" kern="1200" dirty="0"/>
        </a:p>
      </dsp:txBody>
      <dsp:txXfrm>
        <a:off x="931770" y="1723231"/>
        <a:ext cx="740761" cy="463926"/>
      </dsp:txXfrm>
    </dsp:sp>
    <dsp:sp modelId="{75F328A0-A610-3C4A-A3C8-DA666C687D75}">
      <dsp:nvSpPr>
        <dsp:cNvPr id="0" name=""/>
        <dsp:cNvSpPr/>
      </dsp:nvSpPr>
      <dsp:spPr>
        <a:xfrm>
          <a:off x="453237" y="257368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344389" y="1531635"/>
              </a:moveTo>
              <a:arcTo wR="848913" hR="848913" stAng="7587838" swAng="1632699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2AE2C-0FCD-CF49-8EC6-F6BA25B021E9}">
      <dsp:nvSpPr>
        <dsp:cNvPr id="0" name=""/>
        <dsp:cNvSpPr/>
      </dsp:nvSpPr>
      <dsp:spPr>
        <a:xfrm>
          <a:off x="57760" y="849221"/>
          <a:ext cx="790955" cy="514120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Deploy</a:t>
          </a:r>
          <a:endParaRPr lang="en-US" sz="1100" kern="1200" dirty="0"/>
        </a:p>
      </dsp:txBody>
      <dsp:txXfrm>
        <a:off x="82857" y="874318"/>
        <a:ext cx="740761" cy="463926"/>
      </dsp:txXfrm>
    </dsp:sp>
    <dsp:sp modelId="{9B8B1EF4-ABE9-BD43-8D87-29BE955DE02D}">
      <dsp:nvSpPr>
        <dsp:cNvPr id="0" name=""/>
        <dsp:cNvSpPr/>
      </dsp:nvSpPr>
      <dsp:spPr>
        <a:xfrm>
          <a:off x="449787" y="267983"/>
          <a:ext cx="1697826" cy="1697826"/>
        </a:xfrm>
        <a:custGeom>
          <a:avLst/>
          <a:gdLst/>
          <a:ahLst/>
          <a:cxnLst/>
          <a:rect l="0" t="0" r="0" b="0"/>
          <a:pathLst>
            <a:path>
              <a:moveTo>
                <a:pt x="90944" y="466634"/>
              </a:moveTo>
              <a:arcTo wR="848913" hR="848913" stAng="12405837" swAng="156891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A57D-D858-4402-9858-9A8F9F67B2AE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61D7-761C-48EC-A92D-222EA568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8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3993-F6F3-2B43-AD19-253EB4A4C7F8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7BF7-95A9-A049-967F-0BC4A593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input</a:t>
            </a:r>
            <a:r>
              <a:rPr lang="en-US" baseline="0" dirty="0" smtClean="0"/>
              <a:t> </a:t>
            </a:r>
            <a:r>
              <a:rPr lang="en-US" dirty="0" smtClean="0"/>
              <a:t>checks</a:t>
            </a:r>
            <a:r>
              <a:rPr lang="en-US" baseline="0" dirty="0" smtClean="0"/>
              <a:t> included by VPP include mandatory networking checks.</a:t>
            </a:r>
          </a:p>
          <a:p>
            <a:r>
              <a:rPr lang="en-US" baseline="0" dirty="0" smtClean="0"/>
              <a:t>Some solutions today either don</a:t>
            </a:r>
            <a:r>
              <a:rPr lang="uk-UA" baseline="0" dirty="0" smtClean="0"/>
              <a:t>’</a:t>
            </a:r>
            <a:r>
              <a:rPr lang="en-US" baseline="0" dirty="0" smtClean="0"/>
              <a:t>t perform these or don’t have them leading to questionable performance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1A85-90BE-2B4B-8A67-5F046D505A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3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4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3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8796" y="1742650"/>
            <a:ext cx="56933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Talk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8796" y="4222325"/>
            <a:ext cx="5693329" cy="42467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A944E7-E604-6144-B5DB-257B412DA638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12A61-9EE8-4E45-A1FB-04158638D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" y="1742650"/>
            <a:ext cx="5126486" cy="28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3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6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1D0D-83EE-8F49-8574-2C1E5F1D1800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2140268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D909-6B45-414D-B320-B95A6DF6C3D7}" type="datetime1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306272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708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6268" y="381003"/>
            <a:ext cx="11451815" cy="889415"/>
          </a:xfrm>
          <a:prstGeom prst="rect">
            <a:avLst/>
          </a:prstGeom>
        </p:spPr>
        <p:txBody>
          <a:bodyPr vert="horz" lIns="106676" tIns="53338" rIns="99056" bIns="53338" rtlCol="0" anchor="b" anchorCtr="0">
            <a:noAutofit/>
          </a:bodyPr>
          <a:lstStyle>
            <a:lvl1pPr algn="l" defTabSz="7619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A5C7"/>
                    </a:gs>
                    <a:gs pos="44000">
                      <a:srgbClr val="00B0F0"/>
                    </a:gs>
                    <a:gs pos="100000">
                      <a:srgbClr val="00519A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569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93581" y="6372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5295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6484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90" y="455086"/>
            <a:ext cx="11127317" cy="97578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fld id="{88D94497-3242-3A49-A071-CFC664465B92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 defTabSz="609418"/>
              <a:t>8/23/16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fld id="{D640F397-99AA-6A46-A0B2-7130B8C63947}" type="slidenum">
              <a:rPr lang="en-GB" smtClean="0">
                <a:solidFill>
                  <a:srgbClr val="000000"/>
                </a:solidFill>
                <a:latin typeface="CiscoSansTT Light"/>
              </a:rPr>
              <a:pPr defTabSz="609418"/>
              <a:t>‹#›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399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microsoft.com/office/2007/relationships/hdphoto" Target="../media/hdphoto1.wdp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2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353"/>
                    </a14:imgEffect>
                    <a14:imgEffect>
                      <a14:saturation sat="1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11" y="778213"/>
            <a:ext cx="7717039" cy="43218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814C-C0D2-BB49-822F-4711DB285200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7298" y="6356350"/>
            <a:ext cx="456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4" y="5945836"/>
            <a:ext cx="1388454" cy="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7323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5.png"/><Relationship Id="rId13" Type="http://schemas.openxmlformats.org/officeDocument/2006/relationships/image" Target="../media/image2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/news/announcement/2016/06/fdio-announces-communitys-first-major-software-release-1606-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fd.io/browse/VPP-130" TargetMode="External"/><Relationship Id="rId4" Type="http://schemas.openxmlformats.org/officeDocument/2006/relationships/hyperlink" Target="https://datatracker.ietf.org/doc/draft-herbert-nvo3-ila/?include_text=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fd.io/view/Projects/vpp/Release_Plans/Release_Plan_16.0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gif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d.co/7JVu" TargetMode="External"/><Relationship Id="rId3" Type="http://schemas.openxmlformats.org/officeDocument/2006/relationships/image" Target="../media/image3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zmr3_kQLI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hyperlink" Target="https://fd.io/contact/join" TargetMode="External"/><Relationship Id="rId12" Type="http://schemas.openxmlformats.org/officeDocument/2006/relationships/hyperlink" Target="http://sched.co/7JV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" TargetMode="External"/><Relationship Id="rId3" Type="http://schemas.openxmlformats.org/officeDocument/2006/relationships/hyperlink" Target="https://wiki.fd.io/view/VPP/Setting_Up_Your_Dev_Environment" TargetMode="External"/><Relationship Id="rId4" Type="http://schemas.openxmlformats.org/officeDocument/2006/relationships/hyperlink" Target="https://git.fd.io/cgit/vppsb/tree/vpp-userdemo/README.md" TargetMode="External"/><Relationship Id="rId5" Type="http://schemas.openxmlformats.org/officeDocument/2006/relationships/hyperlink" Target="https://wiki.fd.io/view/VPP/Installing_VPP_binaries_from_packages" TargetMode="External"/><Relationship Id="rId6" Type="http://schemas.openxmlformats.org/officeDocument/2006/relationships/hyperlink" Target="https://wiki.fd.io/view/Honeycomb/Installing_binaries_from_packages" TargetMode="External"/><Relationship Id="rId7" Type="http://schemas.openxmlformats.org/officeDocument/2006/relationships/hyperlink" Target="https://wiki.fd.io/view/VPP%23Tutorials" TargetMode="External"/><Relationship Id="rId8" Type="http://schemas.openxmlformats.org/officeDocument/2006/relationships/hyperlink" Target="https://lists.fd.io/mailman/listinfo" TargetMode="External"/><Relationship Id="rId9" Type="http://schemas.openxmlformats.org/officeDocument/2006/relationships/hyperlink" Target="https://wiki.fd.io/view/IRC" TargetMode="External"/><Relationship Id="rId10" Type="http://schemas.openxmlformats.org/officeDocument/2006/relationships/hyperlink" Target="https://wiki.fd.io/view/Main_Pag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fd.io</a:t>
            </a:r>
            <a:r>
              <a:rPr lang="en-US" dirty="0" smtClean="0"/>
              <a:t> Intro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 Warnicke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34" y="219920"/>
            <a:ext cx="11127317" cy="97578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/>
                <a:cs typeface="Arial"/>
              </a:rPr>
              <a:t>VPP Architecture -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Modularity Enabling Flexible Plugins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3995" y="1244250"/>
            <a:ext cx="5916613" cy="52609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Plugins == Subprojects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Plugins can: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Introduce new graph nodes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Rearrange packet processing graph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Can be built independently of VPP source tree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Can be added at runtime (drop into plugin directory)</a:t>
            </a:r>
            <a:endParaRPr lang="en-US" sz="1600" dirty="0" smtClean="0">
              <a:solidFill>
                <a:schemeClr val="tx1"/>
              </a:solidFill>
              <a:latin typeface="Arial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/>
              </a:rPr>
              <a:t>All in user 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space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Enabling: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Ability to take advantage of diverse hardware when present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Support for multiple processor architectures (x86, ARM, PPC)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Few dependencies on the OS (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clib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) allowing easier ports to other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Oses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Env</a:t>
            </a:r>
            <a:endParaRPr lang="en-US" sz="1800" dirty="0" smtClean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8508999" y="1215098"/>
            <a:ext cx="1109348" cy="1143000"/>
            <a:chOff x="5638800" y="1524000"/>
            <a:chExt cx="1331218" cy="1371600"/>
          </a:xfrm>
        </p:grpSpPr>
        <p:sp>
          <p:nvSpPr>
            <p:cNvPr id="100" name="Oval 9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638800" y="1524000"/>
              <a:ext cx="1331218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ethernet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620004" y="2879148"/>
            <a:ext cx="1374726" cy="1129950"/>
            <a:chOff x="5791200" y="1539660"/>
            <a:chExt cx="1649670" cy="1355940"/>
          </a:xfrm>
        </p:grpSpPr>
        <p:sp>
          <p:nvSpPr>
            <p:cNvPr id="103" name="Oval 102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34438" y="1539660"/>
              <a:ext cx="90643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input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826509" y="2727617"/>
            <a:ext cx="1064268" cy="1281482"/>
            <a:chOff x="5791200" y="1357822"/>
            <a:chExt cx="1277119" cy="1537778"/>
          </a:xfrm>
        </p:grpSpPr>
        <p:sp>
          <p:nvSpPr>
            <p:cNvPr id="106" name="Oval 105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15778" y="1357822"/>
              <a:ext cx="852541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ip4input</a:t>
              </a:r>
              <a:endParaRPr lang="en-US" sz="12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243627" y="2644037"/>
            <a:ext cx="1455747" cy="1365062"/>
            <a:chOff x="5663554" y="1257526"/>
            <a:chExt cx="1746896" cy="1638074"/>
          </a:xfrm>
        </p:grpSpPr>
        <p:sp>
          <p:nvSpPr>
            <p:cNvPr id="109" name="Oval 108"/>
            <p:cNvSpPr/>
            <p:nvPr/>
          </p:nvSpPr>
          <p:spPr>
            <a:xfrm>
              <a:off x="60198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663554" y="1257526"/>
              <a:ext cx="174689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mpls</a:t>
              </a:r>
              <a:r>
                <a:rPr lang="en-US" sz="1200" dirty="0"/>
                <a:t>-</a:t>
              </a:r>
              <a:r>
                <a:rPr lang="en-US" sz="1200" dirty="0" err="1"/>
                <a:t>ethernet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709546" y="2961383"/>
            <a:ext cx="1402954" cy="1047715"/>
            <a:chOff x="5098255" y="1638342"/>
            <a:chExt cx="1683545" cy="1257258"/>
          </a:xfrm>
        </p:grpSpPr>
        <p:sp>
          <p:nvSpPr>
            <p:cNvPr id="112" name="Oval 111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98255" y="1638342"/>
              <a:ext cx="929485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arp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1086893" y="2762476"/>
            <a:ext cx="964901" cy="1252334"/>
            <a:chOff x="5623919" y="1392799"/>
            <a:chExt cx="1157881" cy="1502801"/>
          </a:xfrm>
        </p:grpSpPr>
        <p:sp>
          <p:nvSpPr>
            <p:cNvPr id="115" name="Oval 11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23919" y="1392799"/>
              <a:ext cx="83715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llc</a:t>
              </a:r>
              <a:r>
                <a:rPr lang="en-US" sz="1200" dirty="0"/>
                <a:t>-input</a:t>
              </a:r>
            </a:p>
          </p:txBody>
        </p:sp>
      </p:grpSp>
      <p:cxnSp>
        <p:nvCxnSpPr>
          <p:cNvPr id="117" name="Straight Arrow Connector 116"/>
          <p:cNvCxnSpPr>
            <a:stCxn id="100" idx="4"/>
            <a:endCxn id="109" idx="0"/>
          </p:cNvCxnSpPr>
          <p:nvPr/>
        </p:nvCxnSpPr>
        <p:spPr>
          <a:xfrm flipH="1">
            <a:off x="6953250" y="2358098"/>
            <a:ext cx="20955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0" idx="4"/>
            <a:endCxn id="103" idx="0"/>
          </p:cNvCxnSpPr>
          <p:nvPr/>
        </p:nvCxnSpPr>
        <p:spPr>
          <a:xfrm flipH="1">
            <a:off x="8032750" y="2358098"/>
            <a:ext cx="10160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0" idx="4"/>
            <a:endCxn id="106" idx="0"/>
          </p:cNvCxnSpPr>
          <p:nvPr/>
        </p:nvCxnSpPr>
        <p:spPr>
          <a:xfrm>
            <a:off x="9048750" y="2358098"/>
            <a:ext cx="1905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9779000" y="3374097"/>
            <a:ext cx="363719" cy="4308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2300" b="1" dirty="0"/>
              <a:t>…</a:t>
            </a:r>
          </a:p>
        </p:txBody>
      </p:sp>
      <p:cxnSp>
        <p:nvCxnSpPr>
          <p:cNvPr id="121" name="Straight Arrow Connector 120"/>
          <p:cNvCxnSpPr>
            <a:stCxn id="100" idx="4"/>
            <a:endCxn id="112" idx="0"/>
          </p:cNvCxnSpPr>
          <p:nvPr/>
        </p:nvCxnSpPr>
        <p:spPr>
          <a:xfrm>
            <a:off x="9048750" y="2358098"/>
            <a:ext cx="16510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0" idx="4"/>
            <a:endCxn id="115" idx="0"/>
          </p:cNvCxnSpPr>
          <p:nvPr/>
        </p:nvCxnSpPr>
        <p:spPr>
          <a:xfrm>
            <a:off x="9048749" y="2358098"/>
            <a:ext cx="2590294" cy="831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7619999" y="3981647"/>
            <a:ext cx="1221421" cy="1170451"/>
            <a:chOff x="5791200" y="1491059"/>
            <a:chExt cx="1465706" cy="1404541"/>
          </a:xfrm>
        </p:grpSpPr>
        <p:sp>
          <p:nvSpPr>
            <p:cNvPr id="124" name="Oval 12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230639" y="1491059"/>
              <a:ext cx="1026267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lookup</a:t>
              </a:r>
            </a:p>
          </p:txBody>
        </p:sp>
      </p:grpSp>
      <p:cxnSp>
        <p:nvCxnSpPr>
          <p:cNvPr id="126" name="Straight Arrow Connector 125"/>
          <p:cNvCxnSpPr>
            <a:stCxn id="103" idx="4"/>
            <a:endCxn id="124" idx="0"/>
          </p:cNvCxnSpPr>
          <p:nvPr/>
        </p:nvCxnSpPr>
        <p:spPr>
          <a:xfrm>
            <a:off x="8032750" y="4009098"/>
            <a:ext cx="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4" idx="4"/>
            <a:endCxn id="129" idx="0"/>
          </p:cNvCxnSpPr>
          <p:nvPr/>
        </p:nvCxnSpPr>
        <p:spPr>
          <a:xfrm flipH="1">
            <a:off x="7334250" y="5152098"/>
            <a:ext cx="69850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6340747" y="5042527"/>
            <a:ext cx="1460105" cy="1252572"/>
            <a:chOff x="5475298" y="1392514"/>
            <a:chExt cx="1752126" cy="1503086"/>
          </a:xfrm>
        </p:grpSpPr>
        <p:sp>
          <p:nvSpPr>
            <p:cNvPr id="129" name="Oval 128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475298" y="1392514"/>
              <a:ext cx="175212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rewrite-transmit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509000" y="5152098"/>
            <a:ext cx="825500" cy="1143000"/>
            <a:chOff x="5791200" y="1524000"/>
            <a:chExt cx="990600" cy="1371600"/>
          </a:xfrm>
        </p:grpSpPr>
        <p:sp>
          <p:nvSpPr>
            <p:cNvPr id="132" name="Oval 131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867400" y="1524000"/>
              <a:ext cx="859814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local</a:t>
              </a:r>
            </a:p>
          </p:txBody>
        </p:sp>
      </p:grpSp>
      <p:cxnSp>
        <p:nvCxnSpPr>
          <p:cNvPr id="134" name="Straight Arrow Connector 133"/>
          <p:cNvCxnSpPr>
            <a:stCxn id="124" idx="4"/>
            <a:endCxn id="132" idx="0"/>
          </p:cNvCxnSpPr>
          <p:nvPr/>
        </p:nvCxnSpPr>
        <p:spPr>
          <a:xfrm>
            <a:off x="8032750" y="5152098"/>
            <a:ext cx="88900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8636000" y="163158"/>
            <a:ext cx="3302000" cy="937652"/>
            <a:chOff x="9144000" y="4147860"/>
            <a:chExt cx="3962400" cy="1125180"/>
          </a:xfrm>
        </p:grpSpPr>
        <p:sp>
          <p:nvSpPr>
            <p:cNvPr id="136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noFill/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7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8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9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0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1" name="Rounded Rectangle 97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2" name="Rounded Rectangle 141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3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4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5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6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rgbClr val="F9BC00"/>
                  </a:solidFill>
                </a:rPr>
                <a:t>…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0439400" y="4147860"/>
              <a:ext cx="1239967" cy="33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9BC00"/>
                  </a:solidFill>
                </a:rPr>
                <a:t>Packet vector</a:t>
              </a:r>
            </a:p>
          </p:txBody>
        </p:sp>
      </p:grpSp>
      <p:cxnSp>
        <p:nvCxnSpPr>
          <p:cNvPr id="149" name="Straight Arrow Connector 148"/>
          <p:cNvCxnSpPr>
            <a:stCxn id="136" idx="2"/>
            <a:endCxn id="100" idx="6"/>
          </p:cNvCxnSpPr>
          <p:nvPr/>
        </p:nvCxnSpPr>
        <p:spPr>
          <a:xfrm flipH="1">
            <a:off x="9461500" y="1100798"/>
            <a:ext cx="825500" cy="844550"/>
          </a:xfrm>
          <a:prstGeom prst="straightConnector1">
            <a:avLst/>
          </a:prstGeom>
          <a:ln>
            <a:solidFill>
              <a:srgbClr val="F9B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445499" y="4270082"/>
            <a:ext cx="3478422" cy="2394878"/>
            <a:chOff x="8445499" y="4270082"/>
            <a:chExt cx="3478422" cy="2394878"/>
          </a:xfrm>
        </p:grpSpPr>
        <p:cxnSp>
          <p:nvCxnSpPr>
            <p:cNvPr id="59" name="Straight Arrow Connector 58"/>
            <p:cNvCxnSpPr>
              <a:stCxn id="124" idx="6"/>
              <a:endCxn id="56" idx="2"/>
            </p:cNvCxnSpPr>
            <p:nvPr/>
          </p:nvCxnSpPr>
          <p:spPr>
            <a:xfrm>
              <a:off x="8445499" y="4739348"/>
              <a:ext cx="1953412" cy="23361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9779001" y="4270082"/>
              <a:ext cx="2144920" cy="2394878"/>
              <a:chOff x="9779001" y="4270082"/>
              <a:chExt cx="2144920" cy="239487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0426177" y="4422484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943883" y="4270082"/>
                <a:ext cx="1926553" cy="1159016"/>
                <a:chOff x="5605743" y="1637072"/>
                <a:chExt cx="2070540" cy="1258528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094771" y="1905000"/>
                  <a:ext cx="990600" cy="9906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5605743" y="1637072"/>
                  <a:ext cx="2070540" cy="300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/>
                    <a:t>Plug-in to create new nodes</a:t>
                  </a:r>
                  <a:endParaRPr lang="en-US" sz="1200" dirty="0"/>
                </a:p>
              </p:txBody>
            </p:sp>
          </p:grpSp>
          <p:cxnSp>
            <p:nvCxnSpPr>
              <p:cNvPr id="66" name="Straight Arrow Connector 65"/>
              <p:cNvCxnSpPr>
                <a:stCxn id="56" idx="4"/>
                <a:endCxn id="67" idx="0"/>
              </p:cNvCxnSpPr>
              <p:nvPr/>
            </p:nvCxnSpPr>
            <p:spPr>
              <a:xfrm>
                <a:off x="10859768" y="5429098"/>
                <a:ext cx="538482" cy="27797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0995867" y="5707068"/>
                <a:ext cx="804765" cy="781059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9990235" y="5723241"/>
                <a:ext cx="804765" cy="781059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76" name="Straight Arrow Connector 75"/>
              <p:cNvCxnSpPr>
                <a:stCxn id="56" idx="4"/>
                <a:endCxn id="75" idx="0"/>
              </p:cNvCxnSpPr>
              <p:nvPr/>
            </p:nvCxnSpPr>
            <p:spPr>
              <a:xfrm flipH="1">
                <a:off x="10392618" y="5429098"/>
                <a:ext cx="467150" cy="29414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9779001" y="4270082"/>
                <a:ext cx="2144920" cy="2394878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854136" y="5381510"/>
                <a:ext cx="7971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Custom-A</a:t>
                </a:r>
                <a:endParaRPr lang="en-US" sz="12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068259" y="5376437"/>
                <a:ext cx="790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Custom-B</a:t>
                </a:r>
                <a:endParaRPr lang="en-US" sz="12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238581" y="1204844"/>
            <a:ext cx="2237842" cy="3044771"/>
            <a:chOff x="7238581" y="1204844"/>
            <a:chExt cx="2237842" cy="3044771"/>
          </a:xfrm>
        </p:grpSpPr>
        <p:grpSp>
          <p:nvGrpSpPr>
            <p:cNvPr id="8" name="Group 7"/>
            <p:cNvGrpSpPr/>
            <p:nvPr/>
          </p:nvGrpSpPr>
          <p:grpSpPr>
            <a:xfrm>
              <a:off x="7238581" y="1204844"/>
              <a:ext cx="2237842" cy="3044771"/>
              <a:chOff x="7238581" y="1204844"/>
              <a:chExt cx="2237842" cy="304477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8650923" y="1518893"/>
                <a:ext cx="825500" cy="8255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238581" y="1204844"/>
                <a:ext cx="1815209" cy="3044771"/>
                <a:chOff x="7238581" y="1204844"/>
                <a:chExt cx="1815209" cy="3044771"/>
              </a:xfrm>
            </p:grpSpPr>
            <p:sp>
              <p:nvSpPr>
                <p:cNvPr id="74" name="Rectangle 73"/>
                <p:cNvSpPr/>
                <p:nvPr/>
              </p:nvSpPr>
              <p:spPr>
                <a:xfrm rot="1945876">
                  <a:off x="8082773" y="1204844"/>
                  <a:ext cx="971017" cy="3044771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238581" y="1680206"/>
                  <a:ext cx="1227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Plug-in to enable new HW input Nodes</a:t>
                  </a:r>
                  <a:endParaRPr lang="en-US" sz="1200" dirty="0"/>
                </a:p>
              </p:txBody>
            </p:sp>
          </p:grpSp>
        </p:grpSp>
        <p:sp>
          <p:nvSpPr>
            <p:cNvPr id="78" name="Oval 77"/>
            <p:cNvSpPr/>
            <p:nvPr/>
          </p:nvSpPr>
          <p:spPr>
            <a:xfrm>
              <a:off x="7608196" y="3183598"/>
              <a:ext cx="825500" cy="825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3130008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4" y="154202"/>
            <a:ext cx="11340259" cy="729212"/>
          </a:xfrm>
        </p:spPr>
        <p:txBody>
          <a:bodyPr/>
          <a:lstStyle/>
          <a:p>
            <a:r>
              <a:rPr lang="en-US" dirty="0" smtClean="0"/>
              <a:t>VPP Feature </a:t>
            </a:r>
            <a:r>
              <a:rPr lang="en-US" dirty="0" smtClean="0"/>
              <a:t>Summary at launch 2016-02-11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  <a:ea typeface="Arial" charset="0"/>
                <a:cs typeface="Arial" charset="0"/>
              </a:rPr>
              <a:t>fd.io Foundation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latin typeface="Arial"/>
                <a:cs typeface="Arial"/>
              </a:rPr>
              <a:pPr/>
              <a:t>11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8108" y="1192448"/>
            <a:ext cx="3627492" cy="4769638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14+ MPPS, single core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Multimillion entry FIBs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Source RPF</a:t>
            </a:r>
          </a:p>
          <a:p>
            <a:pPr lvl="1"/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Thousands 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of VRFs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Controlled cross-VRF lookups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Multipath – ECMP and Unequal Cost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Multiple million Classifiers – 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Arbitrary N-tuple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VLAN Support – Single/Double </a:t>
            </a:r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tag</a:t>
            </a:r>
          </a:p>
          <a:p>
            <a:pPr lvl="1"/>
            <a:r>
              <a:rPr lang="en-US" sz="1600" b="1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Counters for everything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Mandatory Input </a:t>
            </a:r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Checks:</a:t>
            </a:r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TTL expiration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header checksum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L2 length &lt; IP length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ARP resolution/snooping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ARP proxy</a:t>
            </a:r>
          </a:p>
          <a:p>
            <a:pPr lvl="1"/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8108" y="800444"/>
            <a:ext cx="3627492" cy="392003"/>
          </a:xfrm>
          <a:prstGeom prst="roundRect">
            <a:avLst>
              <a:gd name="adj" fmla="val 0"/>
            </a:avLst>
          </a:prstGeom>
          <a:solidFill>
            <a:srgbClr val="3E4543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IPv4/IPv6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32242" y="800444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IPv4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32242" y="1212264"/>
            <a:ext cx="3406350" cy="1226136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GRE, MPLS-GRE, NSH-GRE,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VXLAN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IPSEC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DHCP client/proxy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CG NAT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32242" y="2543352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IPv6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48888" y="2947964"/>
            <a:ext cx="3389704" cy="1730643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Neighbor discovery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Router Advertisement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DHCPv6 Proxy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L2TPv3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Segment Routing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MAP/LW46 – IPv4aas</a:t>
            </a:r>
          </a:p>
          <a:p>
            <a:pPr lvl="1"/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iOAM</a:t>
            </a:r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9026" y="4801528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MPLS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9026" y="5182346"/>
            <a:ext cx="3406350" cy="779740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MPLS-o-Ethernet – 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Deep label stacks supported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76050" y="800444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182880" bIns="0" rtlCol="0" anchor="ctr"/>
          <a:lstStyle/>
          <a:p>
            <a:pPr lvl="1" algn="ctr"/>
            <a:r>
              <a:rPr lang="en-US" sz="1600" b="1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L2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76050" y="1212264"/>
            <a:ext cx="3406350" cy="4749822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VLAN Support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Single/ Double tag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L2 forwarding with EFP/</a:t>
            </a:r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BridgeDomain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 concepts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VTR – push/pop/Translate (1:1,1:2, 2:1,2:2)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Mac Learning – default limit of 50k addresses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Bridging – Split-horizon group support/EFP Filtering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Proxy Arp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Arp termination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IRB – BVI Support with </a:t>
            </a:r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RouterMac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 assignment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Flooding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Input ACLs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Interface cross-connect</a:t>
            </a:r>
          </a:p>
          <a:p>
            <a:pPr lvl="1"/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8628" y="4334178"/>
            <a:ext cx="3102806" cy="1609738"/>
          </a:xfrm>
          <a:prstGeom prst="roundRect">
            <a:avLst>
              <a:gd name="adj" fmla="val 0"/>
            </a:avLst>
          </a:prstGeom>
          <a:solidFill>
            <a:schemeClr val="accent5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7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smtClean="0"/>
              <a:t>Contributor/Committer </a:t>
            </a:r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fdio_cis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3" y="992172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46" y="917465"/>
            <a:ext cx="2667000" cy="1638300"/>
          </a:xfrm>
          <a:prstGeom prst="rect">
            <a:avLst/>
          </a:prstGeom>
        </p:spPr>
      </p:pic>
      <p:pic>
        <p:nvPicPr>
          <p:cNvPr id="11" name="Picture 10" descr="fdio_6wi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46" y="1837529"/>
            <a:ext cx="2667000" cy="1638300"/>
          </a:xfrm>
          <a:prstGeom prst="rect">
            <a:avLst/>
          </a:prstGeom>
        </p:spPr>
      </p:pic>
      <p:pic>
        <p:nvPicPr>
          <p:cNvPr id="12" name="Picture 11" descr="fdio_huawe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9" y="2528609"/>
            <a:ext cx="2667000" cy="1638300"/>
          </a:xfrm>
          <a:prstGeom prst="rect">
            <a:avLst/>
          </a:prstGeom>
        </p:spPr>
      </p:pic>
      <p:pic>
        <p:nvPicPr>
          <p:cNvPr id="13" name="Picture 12" descr="comcas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3" y="2547969"/>
            <a:ext cx="2667000" cy="1638300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647080"/>
            <a:ext cx="2667000" cy="1638300"/>
          </a:xfrm>
          <a:prstGeom prst="rect">
            <a:avLst/>
          </a:prstGeom>
        </p:spPr>
      </p:pic>
      <p:pic>
        <p:nvPicPr>
          <p:cNvPr id="16" name="Picture 15" descr="netgate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0" y="3927769"/>
            <a:ext cx="2819400" cy="1371600"/>
          </a:xfrm>
          <a:prstGeom prst="rect">
            <a:avLst/>
          </a:prstGeom>
        </p:spPr>
      </p:pic>
      <p:pic>
        <p:nvPicPr>
          <p:cNvPr id="17" name="Picture 16" descr="kalray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76" y="5017735"/>
            <a:ext cx="3794760" cy="914400"/>
          </a:xfrm>
          <a:prstGeom prst="rect">
            <a:avLst/>
          </a:prstGeom>
        </p:spPr>
      </p:pic>
      <p:pic>
        <p:nvPicPr>
          <p:cNvPr id="18" name="Picture 17" descr="up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15" y="4609288"/>
            <a:ext cx="1331371" cy="13313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5856" y="5973192"/>
            <a:ext cx="282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Universitat</a:t>
            </a:r>
            <a:r>
              <a:rPr lang="en-US" sz="1200" dirty="0"/>
              <a:t> </a:t>
            </a:r>
            <a:r>
              <a:rPr lang="en-US" sz="1200" dirty="0" err="1"/>
              <a:t>Politècnica</a:t>
            </a:r>
            <a:r>
              <a:rPr lang="en-US" sz="1200" dirty="0"/>
              <a:t> de </a:t>
            </a:r>
            <a:r>
              <a:rPr lang="en-US" sz="1200" dirty="0" err="1"/>
              <a:t>Catalunya</a:t>
            </a:r>
            <a:r>
              <a:rPr lang="en-US" sz="1200" dirty="0"/>
              <a:t> (UPC)</a:t>
            </a:r>
            <a:endParaRPr lang="en-US" sz="1200" dirty="0" smtClean="0"/>
          </a:p>
        </p:txBody>
      </p:sp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40" y="710422"/>
            <a:ext cx="2667000" cy="1638300"/>
          </a:xfrm>
          <a:prstGeom prst="rect">
            <a:avLst/>
          </a:prstGeom>
        </p:spPr>
      </p:pic>
      <p:pic>
        <p:nvPicPr>
          <p:cNvPr id="20" name="Picture 19" descr="logo_fdio_nx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445" y="3289788"/>
            <a:ext cx="2105238" cy="1293217"/>
          </a:xfrm>
          <a:prstGeom prst="rect">
            <a:avLst/>
          </a:prstGeom>
        </p:spPr>
      </p:pic>
      <p:pic>
        <p:nvPicPr>
          <p:cNvPr id="3" name="Picture 2" descr="qosmos (1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65" y="3947458"/>
            <a:ext cx="2590800" cy="457200"/>
          </a:xfrm>
          <a:prstGeom prst="rect">
            <a:avLst/>
          </a:prstGeom>
        </p:spPr>
      </p:pic>
      <p:pic>
        <p:nvPicPr>
          <p:cNvPr id="21" name="Picture 20" descr="fdio_inocyb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94" y="5032885"/>
            <a:ext cx="1987641" cy="12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VPP </a:t>
            </a:r>
            <a:r>
              <a:rPr lang="en-US" dirty="0" smtClean="0"/>
              <a:t>16.06 </a:t>
            </a:r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3" y="1046388"/>
            <a:ext cx="10515600" cy="1716801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Released 2016-06-17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2254" y="1733639"/>
            <a:ext cx="5738161" cy="329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Enhanced Switching &amp; Routing</a:t>
            </a:r>
          </a:p>
          <a:p>
            <a:pPr lvl="1"/>
            <a:r>
              <a:rPr lang="en-US" dirty="0"/>
              <a:t>IPv6 Segment Routing multicast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LISP </a:t>
            </a:r>
            <a:r>
              <a:rPr lang="en-US" dirty="0" err="1"/>
              <a:t>xTR</a:t>
            </a:r>
            <a:r>
              <a:rPr lang="en-US" dirty="0"/>
              <a:t>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VXLAN over IPv6 underlay</a:t>
            </a:r>
          </a:p>
          <a:p>
            <a:pPr lvl="1"/>
            <a:r>
              <a:rPr lang="en-US" dirty="0" smtClean="0"/>
              <a:t>per </a:t>
            </a:r>
            <a:r>
              <a:rPr lang="en-US" dirty="0"/>
              <a:t>interface </a:t>
            </a:r>
            <a:r>
              <a:rPr lang="en-US" dirty="0" smtClean="0"/>
              <a:t>whitelists</a:t>
            </a:r>
          </a:p>
          <a:p>
            <a:pPr lvl="1"/>
            <a:r>
              <a:rPr lang="en-US" dirty="0" smtClean="0"/>
              <a:t>shared </a:t>
            </a:r>
            <a:r>
              <a:rPr lang="en-US" dirty="0"/>
              <a:t>adjacencies in FIB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28235" y="1733183"/>
            <a:ext cx="6335059" cy="4168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and improved interface </a:t>
            </a:r>
            <a:r>
              <a:rPr lang="en-US" dirty="0" smtClean="0"/>
              <a:t>support</a:t>
            </a:r>
          </a:p>
          <a:p>
            <a:pPr lvl="1"/>
            <a:r>
              <a:rPr lang="en-US" dirty="0"/>
              <a:t>jumbo frame support for </a:t>
            </a:r>
            <a:r>
              <a:rPr lang="en-US" dirty="0" err="1"/>
              <a:t>vhost</a:t>
            </a:r>
            <a:r>
              <a:rPr lang="en-US" dirty="0"/>
              <a:t>-</a:t>
            </a:r>
            <a:r>
              <a:rPr lang="en-US" dirty="0" smtClean="0"/>
              <a:t>user</a:t>
            </a:r>
            <a:endParaRPr lang="en-US" dirty="0"/>
          </a:p>
          <a:p>
            <a:pPr lvl="1"/>
            <a:r>
              <a:rPr lang="en-US" dirty="0" err="1" smtClean="0"/>
              <a:t>Netmap</a:t>
            </a:r>
            <a:r>
              <a:rPr lang="en-US" dirty="0" smtClean="0"/>
              <a:t> </a:t>
            </a:r>
            <a:r>
              <a:rPr lang="en-US" dirty="0"/>
              <a:t>interface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err="1" smtClean="0"/>
              <a:t>AF_Packet</a:t>
            </a:r>
            <a:r>
              <a:rPr lang="en-US" dirty="0" smtClean="0"/>
              <a:t> </a:t>
            </a:r>
            <a:r>
              <a:rPr lang="en-US" dirty="0"/>
              <a:t>interface </a:t>
            </a:r>
            <a:r>
              <a:rPr lang="en-US" dirty="0" smtClean="0"/>
              <a:t>support</a:t>
            </a:r>
          </a:p>
          <a:p>
            <a:r>
              <a:rPr lang="en-US" dirty="0"/>
              <a:t>Expanded and improved </a:t>
            </a:r>
            <a:r>
              <a:rPr lang="en-US" dirty="0" smtClean="0"/>
              <a:t>programmability</a:t>
            </a:r>
          </a:p>
          <a:p>
            <a:pPr lvl="1"/>
            <a:r>
              <a:rPr lang="en-US" dirty="0"/>
              <a:t>Python API </a:t>
            </a:r>
            <a:r>
              <a:rPr lang="en-US" dirty="0" smtClean="0"/>
              <a:t>bindings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nhanced </a:t>
            </a:r>
            <a:r>
              <a:rPr lang="en-US" dirty="0"/>
              <a:t>JVPP Java API </a:t>
            </a:r>
            <a:r>
              <a:rPr lang="en-US" dirty="0" smtClean="0"/>
              <a:t>bindings</a:t>
            </a:r>
          </a:p>
          <a:p>
            <a:pPr lvl="1"/>
            <a:r>
              <a:rPr lang="en-US" dirty="0" smtClean="0"/>
              <a:t>Enhanced debugging cli</a:t>
            </a:r>
          </a:p>
          <a:p>
            <a:r>
              <a:rPr lang="en-US" dirty="0"/>
              <a:t>Expanded Hardware and Software </a:t>
            </a:r>
            <a:r>
              <a:rPr lang="en-US" dirty="0" smtClean="0"/>
              <a:t>Support</a:t>
            </a:r>
          </a:p>
          <a:p>
            <a:pPr lvl="1"/>
            <a:r>
              <a:rPr lang="en-US" dirty="0"/>
              <a:t>Support for ARM 32 </a:t>
            </a:r>
            <a:r>
              <a:rPr lang="en-US" dirty="0" smtClean="0"/>
              <a:t>targets</a:t>
            </a:r>
          </a:p>
          <a:p>
            <a:pPr lvl="1"/>
            <a:r>
              <a:rPr lang="en-US" dirty="0" smtClean="0"/>
              <a:t>Support for Raspberry Pi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DPDK 16.04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49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Upcoming: VPP 16.09 </a:t>
            </a:r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3" y="1046388"/>
            <a:ext cx="10515600" cy="171680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Release Planned: 2016-09-14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2254" y="1733639"/>
            <a:ext cx="5738161" cy="329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Enhanced </a:t>
            </a:r>
            <a:r>
              <a:rPr lang="en-US" dirty="0" smtClean="0"/>
              <a:t>LISP support for</a:t>
            </a:r>
            <a:endParaRPr lang="en-US" dirty="0" smtClean="0"/>
          </a:p>
          <a:p>
            <a:pPr lvl="1"/>
            <a:r>
              <a:rPr lang="en-US" dirty="0"/>
              <a:t>L2 overlays</a:t>
            </a:r>
          </a:p>
          <a:p>
            <a:pPr lvl="1"/>
            <a:r>
              <a:rPr lang="en-US" dirty="0" err="1"/>
              <a:t>Multitenancy</a:t>
            </a:r>
            <a:endParaRPr lang="en-US" dirty="0"/>
          </a:p>
          <a:p>
            <a:pPr lvl="1"/>
            <a:r>
              <a:rPr lang="en-US" dirty="0" err="1"/>
              <a:t>Multihoming</a:t>
            </a:r>
            <a:endParaRPr lang="en-US" dirty="0"/>
          </a:p>
          <a:p>
            <a:pPr lvl="1"/>
            <a:r>
              <a:rPr lang="en-US" dirty="0"/>
              <a:t>Re-encapsulating Tunnel Routers (RTR) support</a:t>
            </a:r>
          </a:p>
          <a:p>
            <a:pPr lvl="1"/>
            <a:r>
              <a:rPr lang="en-US" dirty="0"/>
              <a:t>Map-Resolver failover algorithm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28235" y="1733183"/>
            <a:ext cx="6335059" cy="41685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</a:t>
            </a:r>
            <a:r>
              <a:rPr lang="en-US" dirty="0" smtClean="0"/>
              <a:t>plugins for</a:t>
            </a:r>
            <a:endParaRPr lang="en-US" dirty="0" smtClean="0"/>
          </a:p>
          <a:p>
            <a:pPr lvl="1"/>
            <a:r>
              <a:rPr lang="en-US" dirty="0" smtClean="0"/>
              <a:t>SNAT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MagLev-like Load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Identifier Locator Addressing</a:t>
            </a:r>
            <a:endParaRPr lang="en-US" dirty="0" smtClean="0"/>
          </a:p>
          <a:p>
            <a:pPr lvl="1"/>
            <a:r>
              <a:rPr lang="en-US" dirty="0" smtClean="0"/>
              <a:t>NSH SFC SFF’s &amp; NSH Proxy</a:t>
            </a:r>
            <a:endParaRPr lang="en-US" dirty="0" smtClean="0"/>
          </a:p>
          <a:p>
            <a:r>
              <a:rPr lang="en-US" dirty="0" smtClean="0"/>
              <a:t>High performance port range ingress filtering</a:t>
            </a:r>
          </a:p>
          <a:p>
            <a:r>
              <a:rPr lang="en-US" dirty="0" smtClean="0"/>
              <a:t>Dynamically ordered </a:t>
            </a:r>
            <a:r>
              <a:rPr lang="en-US" dirty="0" err="1" smtClean="0"/>
              <a:t>subgraphs</a:t>
            </a:r>
            <a:endParaRPr lang="en-US" dirty="0" smtClean="0"/>
          </a:p>
          <a:p>
            <a:pPr lvl="1"/>
            <a:r>
              <a:rPr lang="en-US" dirty="0" smtClean="0"/>
              <a:t>Allows registration of node ‘before’ another node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09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48492" y="533613"/>
            <a:ext cx="4876800" cy="2082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9072" y="3589249"/>
            <a:ext cx="6096000" cy="2049551"/>
          </a:xfrm>
          <a:solidFill>
            <a:schemeClr val="bg1">
              <a:lumMod val="95000"/>
              <a:alpha val="50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76179" indent="0" algn="ctr">
              <a:lnSpc>
                <a:spcPct val="80000"/>
              </a:lnSpc>
              <a:buNone/>
            </a:pPr>
            <a:r>
              <a:rPr lang="en-US" sz="1900" b="1" dirty="0">
                <a:latin typeface="Arial"/>
                <a:cs typeface="Arial"/>
              </a:rPr>
              <a:t>VPP technology in a nutshell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VPP data plane throughput not impacted by large </a:t>
            </a:r>
            <a:r>
              <a:rPr lang="en-US" sz="1600" dirty="0" smtClean="0">
                <a:solidFill>
                  <a:schemeClr val="tx1"/>
                </a:solidFill>
              </a:rPr>
              <a:t>FIB </a:t>
            </a:r>
            <a:r>
              <a:rPr lang="en-US" sz="1600" dirty="0">
                <a:solidFill>
                  <a:schemeClr val="tx1"/>
                </a:solidFill>
              </a:rPr>
              <a:t>size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OVSDPDK data plane throughput heavily impacted by </a:t>
            </a:r>
            <a:r>
              <a:rPr lang="en-US" sz="1600" dirty="0" smtClean="0">
                <a:solidFill>
                  <a:schemeClr val="tx1"/>
                </a:solidFill>
              </a:rPr>
              <a:t>FIB </a:t>
            </a:r>
            <a:r>
              <a:rPr lang="en-US" sz="1600" dirty="0">
                <a:solidFill>
                  <a:schemeClr val="tx1"/>
                </a:solidFill>
              </a:rPr>
              <a:t>size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VPP and OVSDPDK tested on </a:t>
            </a:r>
            <a:r>
              <a:rPr lang="en-US" sz="1600" dirty="0" err="1">
                <a:solidFill>
                  <a:schemeClr val="tx1"/>
                </a:solidFill>
              </a:rPr>
              <a:t>Haswell</a:t>
            </a:r>
            <a:r>
              <a:rPr lang="en-US" sz="1600" dirty="0">
                <a:solidFill>
                  <a:schemeClr val="tx1"/>
                </a:solidFill>
              </a:rPr>
              <a:t> x86 platform with E5-2698v3 2x16C 2.3GHz </a:t>
            </a:r>
            <a:r>
              <a:rPr lang="en-US" sz="1200" dirty="0">
                <a:solidFill>
                  <a:schemeClr val="tx1"/>
                </a:solidFill>
              </a:rPr>
              <a:t>(Ubuntu 14.04 trusty)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554934"/>
              </p:ext>
            </p:extLst>
          </p:nvPr>
        </p:nvGraphicFramePr>
        <p:xfrm>
          <a:off x="7213600" y="482600"/>
          <a:ext cx="447040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16801" y="279401"/>
            <a:ext cx="3605909" cy="296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7999" tIns="47999" rIns="47999" bIns="47999" rtlCol="0">
            <a:spAutoFit/>
          </a:bodyPr>
          <a:lstStyle/>
          <a:p>
            <a:r>
              <a:rPr lang="en-US" sz="1300" b="1" dirty="0" smtClean="0">
                <a:latin typeface="Arial"/>
                <a:cs typeface="Arial"/>
              </a:rPr>
              <a:t>NDR </a:t>
            </a:r>
            <a:r>
              <a:rPr lang="en-US" sz="1300" b="1" dirty="0">
                <a:latin typeface="Arial"/>
                <a:cs typeface="Arial"/>
              </a:rPr>
              <a:t>rates for 2p10GE, 1 core, L2 NIC-to-NIC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84201"/>
            <a:ext cx="112633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3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[IMIX Gbps]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3" y="151949"/>
            <a:ext cx="4523482" cy="3018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2"/>
          <a:stretch/>
        </p:blipFill>
        <p:spPr>
          <a:xfrm>
            <a:off x="4433150" y="32672"/>
            <a:ext cx="1413040" cy="66464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1618" y="2892401"/>
            <a:ext cx="5176264" cy="3586579"/>
            <a:chOff x="6215464" y="1065329"/>
            <a:chExt cx="6170788" cy="3824108"/>
          </a:xfrm>
        </p:grpSpPr>
        <p:sp>
          <p:nvSpPr>
            <p:cNvPr id="16" name="Rectangle 15"/>
            <p:cNvSpPr/>
            <p:nvPr/>
          </p:nvSpPr>
          <p:spPr>
            <a:xfrm>
              <a:off x="6299199" y="1265850"/>
              <a:ext cx="5882571" cy="335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79332500"/>
                </p:ext>
              </p:extLst>
            </p:nvPr>
          </p:nvGraphicFramePr>
          <p:xfrm>
            <a:off x="6215464" y="1701737"/>
            <a:ext cx="6170788" cy="318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530764" y="1065329"/>
              <a:ext cx="3758547" cy="3220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48000" tIns="48000" rIns="48000" bIns="48000" rtlCol="0">
              <a:spAutoFit/>
            </a:bodyPr>
            <a:lstStyle/>
            <a:p>
              <a:pPr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3" b="1" dirty="0">
                  <a:solidFill>
                    <a:schemeClr val="tx1"/>
                  </a:solidFill>
                </a:rPr>
                <a:t>NDR rates for 12 port 10GE, </a:t>
              </a:r>
              <a:r>
                <a:rPr lang="en-US" sz="1333" b="1" dirty="0" smtClean="0">
                  <a:solidFill>
                    <a:schemeClr val="tx1"/>
                  </a:solidFill>
                </a:rPr>
                <a:t>12 </a:t>
              </a:r>
              <a:r>
                <a:rPr lang="en-US" sz="1333" b="1" dirty="0">
                  <a:solidFill>
                    <a:schemeClr val="tx1"/>
                  </a:solidFill>
                </a:rPr>
                <a:t>cores, IPv4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86113" y="1483825"/>
              <a:ext cx="1088760" cy="297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3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[IMIX </a:t>
              </a:r>
              <a:r>
                <a:rPr lang="en-US" sz="1333" dirty="0" err="1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Gbps</a:t>
              </a:r>
              <a:r>
                <a:rPr lang="en-US" sz="1333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416731">
              <a:off x="9269606" y="3737200"/>
              <a:ext cx="1536825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676767"/>
                  </a:solidFill>
                  <a:latin typeface="Arial"/>
                  <a:ea typeface=""/>
                </a:rPr>
                <a:t>not tested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4822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3519" y="1418728"/>
            <a:ext cx="11725324" cy="32421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75">
              <a:defRPr/>
            </a:pPr>
            <a:endParaRPr lang="en-US" dirty="0">
              <a:ea typeface="Apple LiGothic Medium"/>
              <a:cs typeface="Arial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651581"/>
              </p:ext>
            </p:extLst>
          </p:nvPr>
        </p:nvGraphicFramePr>
        <p:xfrm>
          <a:off x="6230009" y="1205452"/>
          <a:ext cx="5798835" cy="362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674104"/>
              </p:ext>
            </p:extLst>
          </p:nvPr>
        </p:nvGraphicFramePr>
        <p:xfrm>
          <a:off x="381767" y="1061518"/>
          <a:ext cx="5994400" cy="376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2"/>
          <p:cNvSpPr txBox="1">
            <a:spLocks/>
          </p:cNvSpPr>
          <p:nvPr/>
        </p:nvSpPr>
        <p:spPr>
          <a:xfrm>
            <a:off x="203202" y="4914900"/>
            <a:ext cx="5808967" cy="172720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lang="en-US" sz="20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 lang="en-US"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sz="1600" dirty="0" err="1">
                <a:solidFill>
                  <a:srgbClr val="2B2929"/>
                </a:solidFill>
              </a:rPr>
              <a:t>FD.io</a:t>
            </a:r>
            <a:r>
              <a:rPr lang="en-US" sz="1600" dirty="0">
                <a:solidFill>
                  <a:srgbClr val="2B2929"/>
                </a:solidFill>
              </a:rPr>
              <a:t> </a:t>
            </a:r>
            <a:r>
              <a:rPr sz="1600" dirty="0">
                <a:solidFill>
                  <a:srgbClr val="2B2929"/>
                </a:solidFill>
              </a:rPr>
              <a:t>VPP data plane throughput not impacted by </a:t>
            </a:r>
            <a:r>
              <a:rPr sz="1600" dirty="0" smtClean="0">
                <a:solidFill>
                  <a:srgbClr val="2B2929"/>
                </a:solidFill>
              </a:rPr>
              <a:t>large</a:t>
            </a:r>
            <a:r>
              <a:rPr lang="en-US" sz="1600" dirty="0" smtClean="0">
                <a:solidFill>
                  <a:srgbClr val="2B2929"/>
                </a:solidFill>
              </a:rPr>
              <a:t> size of IPv6</a:t>
            </a:r>
            <a:r>
              <a:rPr sz="1600" dirty="0" smtClean="0">
                <a:solidFill>
                  <a:srgbClr val="2B2929"/>
                </a:solidFill>
              </a:rPr>
              <a:t> </a:t>
            </a:r>
            <a:r>
              <a:rPr sz="1600" dirty="0">
                <a:solidFill>
                  <a:srgbClr val="2B2929"/>
                </a:solidFill>
              </a:rPr>
              <a:t>FIB</a:t>
            </a:r>
          </a:p>
          <a:p>
            <a:r>
              <a:rPr sz="1600" dirty="0">
                <a:solidFill>
                  <a:srgbClr val="2B2929"/>
                </a:solidFill>
              </a:rPr>
              <a:t>VPP tested on </a:t>
            </a:r>
            <a:r>
              <a:rPr lang="en-US" sz="1600" dirty="0">
                <a:solidFill>
                  <a:srgbClr val="2B2929"/>
                </a:solidFill>
              </a:rPr>
              <a:t>UCS 4-CPU-socket server with 4 of Intel “</a:t>
            </a:r>
            <a:r>
              <a:rPr sz="1600" dirty="0">
                <a:solidFill>
                  <a:srgbClr val="2B2929"/>
                </a:solidFill>
              </a:rPr>
              <a:t>Haswell</a:t>
            </a:r>
            <a:r>
              <a:rPr lang="en-US" sz="1600" dirty="0">
                <a:solidFill>
                  <a:srgbClr val="2B2929"/>
                </a:solidFill>
              </a:rPr>
              <a:t>"</a:t>
            </a:r>
            <a:r>
              <a:rPr sz="1600" dirty="0">
                <a:solidFill>
                  <a:srgbClr val="2B2929"/>
                </a:solidFill>
              </a:rPr>
              <a:t> x86</a:t>
            </a:r>
            <a:r>
              <a:rPr lang="en-US" sz="1600" dirty="0">
                <a:solidFill>
                  <a:srgbClr val="2B2929"/>
                </a:solidFill>
              </a:rPr>
              <a:t>-64</a:t>
            </a:r>
            <a:r>
              <a:rPr sz="1600" dirty="0">
                <a:solidFill>
                  <a:srgbClr val="2B2929"/>
                </a:solidFill>
              </a:rPr>
              <a:t> </a:t>
            </a:r>
            <a:r>
              <a:rPr lang="en-US" sz="1600" dirty="0">
                <a:solidFill>
                  <a:srgbClr val="2B2929"/>
                </a:solidFill>
              </a:rPr>
              <a:t>processors </a:t>
            </a:r>
            <a:r>
              <a:rPr lang="fi-FI" sz="1600" dirty="0">
                <a:solidFill>
                  <a:srgbClr val="2B2929"/>
                </a:solidFill>
              </a:rPr>
              <a:t>E7-8890</a:t>
            </a:r>
            <a:r>
              <a:rPr lang="en-US" sz="1600" dirty="0">
                <a:solidFill>
                  <a:srgbClr val="2B2929"/>
                </a:solidFill>
              </a:rPr>
              <a:t>v3 </a:t>
            </a:r>
            <a:r>
              <a:rPr sz="1600" dirty="0">
                <a:solidFill>
                  <a:srgbClr val="2B2929"/>
                </a:solidFill>
              </a:rPr>
              <a:t>1</a:t>
            </a:r>
            <a:r>
              <a:rPr lang="en-US" sz="1600" dirty="0">
                <a:solidFill>
                  <a:srgbClr val="2B2929"/>
                </a:solidFill>
              </a:rPr>
              <a:t>8</a:t>
            </a:r>
            <a:r>
              <a:rPr sz="1600" dirty="0">
                <a:solidFill>
                  <a:srgbClr val="2B2929"/>
                </a:solidFill>
              </a:rPr>
              <a:t>C 2.</a:t>
            </a:r>
            <a:r>
              <a:rPr lang="en-US" sz="1600" dirty="0">
                <a:solidFill>
                  <a:srgbClr val="2B2929"/>
                </a:solidFill>
              </a:rPr>
              <a:t>5</a:t>
            </a:r>
            <a:r>
              <a:rPr sz="1600" dirty="0">
                <a:solidFill>
                  <a:srgbClr val="2B2929"/>
                </a:solidFill>
              </a:rPr>
              <a:t>GHz</a:t>
            </a:r>
          </a:p>
          <a:p>
            <a:r>
              <a:rPr lang="en-US" sz="1600" dirty="0">
                <a:solidFill>
                  <a:schemeClr val="tx2"/>
                </a:solidFill>
              </a:rPr>
              <a:t>24 Cores used – Another 48 cores can be used for other network services!</a:t>
            </a:r>
            <a:endParaRPr sz="1600" dirty="0">
              <a:solidFill>
                <a:schemeClr val="tx2"/>
              </a:solidFill>
            </a:endParaRPr>
          </a:p>
          <a:p>
            <a:endParaRPr sz="1600" dirty="0">
              <a:solidFill>
                <a:srgbClr val="2B29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67" y="1418727"/>
            <a:ext cx="7360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solidFill>
                  <a:schemeClr val="bg1"/>
                </a:solidFill>
                <a:latin typeface="Arial"/>
                <a:ea typeface=""/>
              </a:rPr>
              <a:t>[</a:t>
            </a:r>
            <a:r>
              <a:rPr lang="en-US" sz="1333" b="1" dirty="0" err="1">
                <a:solidFill>
                  <a:srgbClr val="2B2929"/>
                </a:solidFill>
                <a:latin typeface="Arial"/>
                <a:ea typeface=""/>
              </a:rPr>
              <a:t>Gbps</a:t>
            </a:r>
            <a:r>
              <a:rPr lang="en-US" sz="1333" b="1" dirty="0">
                <a:solidFill>
                  <a:schemeClr val="bg1"/>
                </a:solidFill>
                <a:latin typeface="Arial"/>
                <a:ea typeface=""/>
              </a:rPr>
              <a:t>]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7000" y="168606"/>
            <a:ext cx="11127317" cy="836126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4000" cap="all" dirty="0" err="1">
                <a:solidFill>
                  <a:srgbClr val="FF0000"/>
                </a:solidFill>
                <a:latin typeface="Arial Narrow"/>
                <a:cs typeface="Arial Narrow"/>
              </a:rPr>
              <a:t>vNet</a:t>
            </a:r>
            <a:r>
              <a:rPr lang="en-US" sz="4000" cap="all" dirty="0">
                <a:solidFill>
                  <a:srgbClr val="FF0000"/>
                </a:solidFill>
                <a:latin typeface="Arial Narrow"/>
                <a:cs typeface="Arial Narrow"/>
              </a:rPr>
              <a:t>-SLA benchmarking at scale: IPv6</a:t>
            </a:r>
            <a: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  <a:t/>
            </a:r>
            <a:b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</a:br>
            <a:r>
              <a:rPr lang="en-US" sz="2000" dirty="0">
                <a:solidFill>
                  <a:srgbClr val="939598"/>
                </a:solidFill>
                <a:latin typeface="Arial" charset="0"/>
                <a:ea typeface="ＭＳ Ｐゴシック" charset="-128"/>
                <a:cs typeface="+mn-cs"/>
              </a:rPr>
              <a:t>VPP-based vSwitch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448248" y="210549"/>
            <a:ext cx="1616753" cy="5334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r>
              <a:rPr lang="en-US" sz="1400" b="1" dirty="0">
                <a:solidFill>
                  <a:srgbClr val="2B2929"/>
                </a:solidFill>
                <a:latin typeface="+mn-lt"/>
                <a:ea typeface="+mn-ea"/>
              </a:rPr>
              <a:t>-VS-</a:t>
            </a:r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endParaRPr lang="en-US" sz="1400" b="1" dirty="0">
              <a:solidFill>
                <a:srgbClr val="2B2929"/>
              </a:solidFill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331" y="999964"/>
            <a:ext cx="4336896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Zero-packet-loss Throughput for 12 port 40GE, 24 cores</a:t>
            </a:r>
            <a:r>
              <a:rPr lang="en-US" dirty="0" smtClean="0"/>
              <a:t>, IPv6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009" y="1418727"/>
            <a:ext cx="74571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[</a:t>
            </a:r>
            <a:r>
              <a:rPr lang="en-US" sz="1333" b="1" dirty="0" err="1">
                <a:solidFill>
                  <a:srgbClr val="2B2929"/>
                </a:solidFill>
                <a:latin typeface="Arial"/>
                <a:ea typeface=""/>
              </a:rPr>
              <a:t>Mpps</a:t>
            </a:r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8933" y="4909821"/>
            <a:ext cx="2827450" cy="180848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err="1">
                <a:solidFill>
                  <a:srgbClr val="2B2929"/>
                </a:solidFill>
              </a:rPr>
              <a:t>milion</a:t>
            </a:r>
            <a:r>
              <a:rPr lang="en-US" dirty="0">
                <a:solidFill>
                  <a:srgbClr val="2B2929"/>
                </a:solidFill>
              </a:rPr>
              <a:t> </a:t>
            </a:r>
            <a:r>
              <a:rPr lang="en-US" dirty="0" smtClean="0">
                <a:solidFill>
                  <a:srgbClr val="2B2929"/>
                </a:solidFill>
              </a:rPr>
              <a:t> IPv6 entries 12x40GE </a:t>
            </a:r>
            <a:r>
              <a:rPr lang="en-US" dirty="0">
                <a:solidFill>
                  <a:srgbClr val="2B2929"/>
                </a:solidFill>
              </a:rPr>
              <a:t>(480GE) 64B frames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200Mpps </a:t>
            </a:r>
            <a:r>
              <a:rPr lang="en-US" b="1" dirty="0">
                <a:solidFill>
                  <a:srgbClr val="FF6600"/>
                </a:solidFill>
              </a:rPr>
              <a:t>zero frame loss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3DB64"/>
                </a:solidFill>
              </a:rPr>
              <a:t>NIC </a:t>
            </a:r>
            <a:r>
              <a:rPr lang="en-US" dirty="0">
                <a:solidFill>
                  <a:srgbClr val="C3DB64"/>
                </a:solidFill>
              </a:rPr>
              <a:t>and </a:t>
            </a:r>
            <a:r>
              <a:rPr lang="en-US" dirty="0" err="1">
                <a:solidFill>
                  <a:srgbClr val="C3DB64"/>
                </a:solidFill>
              </a:rPr>
              <a:t>PCIe</a:t>
            </a:r>
            <a:r>
              <a:rPr lang="en-US" dirty="0">
                <a:solidFill>
                  <a:srgbClr val="C3DB64"/>
                </a:solidFill>
              </a:rPr>
              <a:t> is the limit not VPP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78392" y="4889502"/>
            <a:ext cx="2885275" cy="1828799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err="1">
                <a:solidFill>
                  <a:srgbClr val="2B2929"/>
                </a:solidFill>
              </a:rPr>
              <a:t>milion</a:t>
            </a:r>
            <a:r>
              <a:rPr lang="en-US" dirty="0">
                <a:solidFill>
                  <a:srgbClr val="2B2929"/>
                </a:solidFill>
              </a:rPr>
              <a:t> </a:t>
            </a:r>
            <a:r>
              <a:rPr lang="en-US" dirty="0" smtClean="0">
                <a:solidFill>
                  <a:srgbClr val="2B2929"/>
                </a:solidFill>
              </a:rPr>
              <a:t> IPv6 </a:t>
            </a:r>
            <a:r>
              <a:rPr lang="en-US" dirty="0">
                <a:solidFill>
                  <a:srgbClr val="2B2929"/>
                </a:solidFill>
              </a:rPr>
              <a:t>entries</a:t>
            </a:r>
          </a:p>
          <a:p>
            <a:r>
              <a:rPr lang="en-US" b="1" dirty="0">
                <a:solidFill>
                  <a:srgbClr val="2B2929"/>
                </a:solidFill>
              </a:rPr>
              <a:t>12x40GE (480GE) IMIX frames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480Gbps </a:t>
            </a:r>
            <a:r>
              <a:rPr lang="en-US" b="1" dirty="0">
                <a:solidFill>
                  <a:srgbClr val="FF6600"/>
                </a:solidFill>
              </a:rPr>
              <a:t>zero frame loss</a:t>
            </a:r>
          </a:p>
          <a:p>
            <a:r>
              <a:rPr lang="en-US" dirty="0">
                <a:solidFill>
                  <a:srgbClr val="C3DB64"/>
                </a:solidFill>
              </a:rPr>
              <a:t>“Sky” is the limit not VPP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637" y="989235"/>
            <a:ext cx="4336896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Zero-packet-loss Throughput for 12 port 40GE, 24 cores</a:t>
            </a:r>
            <a:r>
              <a:rPr lang="en-US" dirty="0" smtClean="0"/>
              <a:t>, IPv6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28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5029" y="1128318"/>
            <a:ext cx="11722271" cy="32421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1" y="4777544"/>
            <a:ext cx="5939641" cy="190265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041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45600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6041" y="4777544"/>
            <a:ext cx="5697519" cy="60028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90146" y="4953001"/>
            <a:ext cx="5807455" cy="16468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lang="en-US" sz="20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 lang="en-US"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 err="1">
                <a:solidFill>
                  <a:schemeClr val="tx1"/>
                </a:solidFill>
              </a:rPr>
              <a:t>FD.io</a:t>
            </a:r>
            <a:r>
              <a:rPr sz="1600" dirty="0">
                <a:solidFill>
                  <a:schemeClr val="tx1"/>
                </a:solidFill>
              </a:rPr>
              <a:t> VPP data plane throughput not impacted by large size of IPv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sz="1600" dirty="0">
                <a:solidFill>
                  <a:schemeClr val="tx1"/>
                </a:solidFill>
              </a:rPr>
              <a:t> FIB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chemeClr val="tx1"/>
                </a:solidFill>
              </a:rPr>
              <a:t>VPP tested on UCS 4-CPU server with 4</a:t>
            </a:r>
            <a:r>
              <a:rPr lang="en-US" sz="1600" dirty="0">
                <a:solidFill>
                  <a:schemeClr val="tx1"/>
                </a:solidFill>
              </a:rPr>
              <a:t>x </a:t>
            </a:r>
            <a:r>
              <a:rPr sz="1600" dirty="0">
                <a:solidFill>
                  <a:schemeClr val="tx1"/>
                </a:solidFill>
              </a:rPr>
              <a:t>Intel </a:t>
            </a:r>
            <a:r>
              <a:rPr lang="fi-FI" sz="1600" dirty="0">
                <a:solidFill>
                  <a:schemeClr val="tx1"/>
                </a:solidFill>
              </a:rPr>
              <a:t>E7-8890</a:t>
            </a:r>
            <a:r>
              <a:rPr sz="1600" dirty="0">
                <a:solidFill>
                  <a:schemeClr val="tx1"/>
                </a:solidFill>
              </a:rPr>
              <a:t>v3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sz="1600" dirty="0">
                <a:solidFill>
                  <a:schemeClr val="tx1"/>
                </a:solidFill>
              </a:rPr>
              <a:t>18C 2.5GHz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36 Core used – NIC RSS=2 to drive NIC performance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5"/>
                </a:solidFill>
              </a:rPr>
              <a:t>VPP cores not busy!</a:t>
            </a:r>
            <a:endParaRPr sz="1600" dirty="0">
              <a:solidFill>
                <a:schemeClr val="accent5"/>
              </a:solidFill>
            </a:endParaRP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chemeClr val="accent5"/>
                </a:solidFill>
              </a:rPr>
              <a:t>Another </a:t>
            </a:r>
            <a:r>
              <a:rPr lang="en-US" sz="1600" dirty="0">
                <a:solidFill>
                  <a:schemeClr val="accent5"/>
                </a:solidFill>
              </a:rPr>
              <a:t>36</a:t>
            </a:r>
            <a:r>
              <a:rPr sz="1600" dirty="0">
                <a:solidFill>
                  <a:schemeClr val="accent5"/>
                </a:solidFill>
              </a:rPr>
              <a:t> cores </a:t>
            </a:r>
            <a:r>
              <a:rPr lang="en-US" sz="1600" dirty="0">
                <a:solidFill>
                  <a:schemeClr val="accent5"/>
                </a:solidFill>
              </a:rPr>
              <a:t>available </a:t>
            </a:r>
            <a:r>
              <a:rPr sz="1600" dirty="0">
                <a:solidFill>
                  <a:schemeClr val="accent5"/>
                </a:solidFill>
              </a:rPr>
              <a:t>for other services!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endParaRPr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1476" y="0"/>
            <a:ext cx="11127317" cy="975783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3700" cap="all" dirty="0" err="1">
                <a:latin typeface="Arial Narrow"/>
                <a:cs typeface="Arial Narrow"/>
              </a:rPr>
              <a:t>vNet</a:t>
            </a:r>
            <a:r>
              <a:rPr lang="en-US" sz="3700" cap="all" dirty="0">
                <a:latin typeface="Arial Narrow"/>
                <a:cs typeface="Arial Narrow"/>
              </a:rPr>
              <a:t> benchmarking at scale: IPv4+SEcurity</a:t>
            </a:r>
            <a:br>
              <a:rPr lang="en-US" sz="3700" cap="all" dirty="0">
                <a:latin typeface="Arial Narrow"/>
                <a:cs typeface="Arial Narrow"/>
              </a:rPr>
            </a:br>
            <a:endParaRPr lang="en-US" sz="1900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540" y="685801"/>
            <a:ext cx="6188347" cy="389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7999" tIns="47999" rIns="47999" bIns="47999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sz="1900" dirty="0">
                <a:solidFill>
                  <a:schemeClr val="accent5"/>
                </a:solidFill>
              </a:rPr>
              <a:t>Zero-Packet-Loss Throughput for 18 port 40GE, 36 cores, IPv4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7285" y="5887720"/>
            <a:ext cx="2826715" cy="70173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b="1" dirty="0">
                <a:solidFill>
                  <a:srgbClr val="2B2929"/>
                </a:solidFill>
              </a:rPr>
              <a:t>64B =&gt; 238 Mpps</a:t>
            </a:r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endParaRPr lang="en-US" b="1" dirty="0"/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dirty="0">
                <a:solidFill>
                  <a:srgbClr val="C3DB64"/>
                </a:solidFill>
              </a:rPr>
              <a:t>NIC and </a:t>
            </a:r>
            <a:r>
              <a:rPr lang="en-US" dirty="0" err="1">
                <a:solidFill>
                  <a:srgbClr val="C3DB64"/>
                </a:solidFill>
              </a:rPr>
              <a:t>PCIe</a:t>
            </a:r>
            <a:r>
              <a:rPr lang="en-US" dirty="0">
                <a:solidFill>
                  <a:srgbClr val="C3DB64"/>
                </a:solidFill>
              </a:rPr>
              <a:t> is the limit not VPP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0400" y="5664201"/>
            <a:ext cx="2336800" cy="9356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    </a:t>
            </a:r>
            <a:r>
              <a:rPr lang="en-US" b="1" dirty="0">
                <a:solidFill>
                  <a:srgbClr val="2B2929"/>
                </a:solidFill>
              </a:rPr>
              <a:t>IMIX =&gt; 342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>
                <a:solidFill>
                  <a:srgbClr val="2B2929"/>
                </a:solidFill>
              </a:rPr>
              <a:t>1518B =&gt; 462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endParaRPr lang="en-US" b="1" dirty="0"/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C3DB64"/>
                </a:solidFill>
              </a:rPr>
              <a:t>“Sky” is the limit not VPP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7201" y="4851400"/>
            <a:ext cx="4803649" cy="51373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rtd fwding, FIB up to 8M IPv4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sz="1900" b="1" dirty="0">
                <a:solidFill>
                  <a:srgbClr val="FF0000"/>
                </a:solidFill>
              </a:rPr>
              <a:t>2k white-list </a:t>
            </a:r>
            <a:endParaRPr lang="en-US" b="1" dirty="0">
              <a:solidFill>
                <a:srgbClr val="FF0000"/>
              </a:solidFill>
            </a:endParaRP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/>
              <a:t>Zero Packet Loss Measurements</a:t>
            </a:r>
          </a:p>
        </p:txBody>
      </p:sp>
      <p:graphicFrame>
        <p:nvGraphicFramePr>
          <p:cNvPr id="25" name="Char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576"/>
              </p:ext>
            </p:extLst>
          </p:nvPr>
        </p:nvGraphicFramePr>
        <p:xfrm>
          <a:off x="137231" y="719914"/>
          <a:ext cx="6444396" cy="406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201" y="1106590"/>
            <a:ext cx="70613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2B2929"/>
                </a:solidFill>
              </a:rPr>
              <a:t>[</a:t>
            </a:r>
            <a:r>
              <a:rPr lang="en-US" sz="1300" b="1" dirty="0" err="1">
                <a:solidFill>
                  <a:srgbClr val="2B2929"/>
                </a:solidFill>
              </a:rPr>
              <a:t>Gbps</a:t>
            </a:r>
            <a:r>
              <a:rPr lang="en-US" sz="1300" b="1" dirty="0">
                <a:solidFill>
                  <a:srgbClr val="2B2929"/>
                </a:solidFill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08595" y="4343400"/>
            <a:ext cx="6727406" cy="446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21917" tIns="60958" rIns="121917" bIns="60958" rtlCol="0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</a:rPr>
              <a:t>That is Right – No Impact on IMIX and 1518B Performance</a:t>
            </a:r>
          </a:p>
        </p:txBody>
      </p:sp>
      <p:graphicFrame>
        <p:nvGraphicFramePr>
          <p:cNvPr id="30" name="Char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293216"/>
              </p:ext>
            </p:extLst>
          </p:nvPr>
        </p:nvGraphicFramePr>
        <p:xfrm>
          <a:off x="6080018" y="724986"/>
          <a:ext cx="6188295" cy="412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00459" y="1128318"/>
            <a:ext cx="74561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2B2929"/>
                </a:solidFill>
              </a:rPr>
              <a:t>[</a:t>
            </a:r>
            <a:r>
              <a:rPr lang="en-US" sz="1300" b="1" dirty="0" err="1">
                <a:solidFill>
                  <a:srgbClr val="2B2929"/>
                </a:solidFill>
              </a:rPr>
              <a:t>Mpps</a:t>
            </a:r>
            <a:r>
              <a:rPr lang="en-US" sz="1300" b="1" dirty="0">
                <a:solidFill>
                  <a:srgbClr val="2B2929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523444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Simples 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432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27" y="1196752"/>
            <a:ext cx="5258371" cy="181588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VPP average vector size below shows 23-to-27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indicates VPP program worker threads are not busy</a:t>
            </a:r>
          </a:p>
          <a:p>
            <a:r>
              <a:rPr lang="en-US" sz="1600" dirty="0">
                <a:solidFill>
                  <a:srgbClr val="3366FF"/>
                </a:solidFill>
              </a:rPr>
              <a:t>Busy VPP worker threads should be showing 255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means that VPP worker threads operate at 10% capacity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FF00"/>
                </a:solidFill>
              </a:rPr>
              <a:t>It’s like driving </a:t>
            </a:r>
            <a:r>
              <a:rPr lang="en-US" sz="1600" dirty="0" smtClean="0">
                <a:solidFill>
                  <a:srgbClr val="FFFF00"/>
                </a:solidFill>
              </a:rPr>
              <a:t>1,000hp </a:t>
            </a:r>
            <a:r>
              <a:rPr lang="en-US" sz="1600" dirty="0">
                <a:solidFill>
                  <a:srgbClr val="FFFF00"/>
                </a:solidFill>
              </a:rPr>
              <a:t>car at </a:t>
            </a:r>
            <a:r>
              <a:rPr lang="en-US" sz="1600" dirty="0" smtClean="0">
                <a:solidFill>
                  <a:srgbClr val="FFFF00"/>
                </a:solidFill>
              </a:rPr>
              <a:t>100hp </a:t>
            </a:r>
            <a:r>
              <a:rPr lang="en-US" sz="1600" dirty="0">
                <a:solidFill>
                  <a:srgbClr val="FFFF00"/>
                </a:solidFill>
              </a:rPr>
              <a:t>power – lots of space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for adding (service) acceleration and (</a:t>
            </a:r>
            <a:r>
              <a:rPr lang="en-US" sz="1600" dirty="0" err="1">
                <a:solidFill>
                  <a:srgbClr val="FFFF00"/>
                </a:solidFill>
              </a:rPr>
              <a:t>sevice</a:t>
            </a:r>
            <a:r>
              <a:rPr lang="en-US" sz="1600" dirty="0">
                <a:solidFill>
                  <a:srgbClr val="FFFF00"/>
                </a:solidFill>
              </a:rPr>
              <a:t>) speed.</a:t>
            </a:r>
          </a:p>
        </p:txBody>
      </p:sp>
      <p:sp>
        <p:nvSpPr>
          <p:cNvPr id="2" name="Oval 1"/>
          <p:cNvSpPr/>
          <p:nvPr/>
        </p:nvSpPr>
        <p:spPr>
          <a:xfrm>
            <a:off x="1636889" y="2540000"/>
            <a:ext cx="2525889" cy="62088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4622" y="4512733"/>
            <a:ext cx="2525889" cy="62088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50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Programmable Networking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45269" y="1597900"/>
            <a:ext cx="6737131" cy="413860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Many industries are transitioning to a more dynamic model to deliver network services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great unsolved problem is how to deliver network services in this more dynamic environment</a:t>
            </a:r>
          </a:p>
          <a:p>
            <a:endParaRPr lang="en-US" sz="2000" dirty="0" smtClean="0"/>
          </a:p>
          <a:p>
            <a:r>
              <a:rPr lang="en-US" sz="2000" dirty="0" smtClean="0"/>
              <a:t>Inordinate attention has been focused on the non-local network control plane (controllers)</a:t>
            </a:r>
          </a:p>
          <a:p>
            <a:pPr lvl="1"/>
            <a:r>
              <a:rPr lang="en-US" sz="2000" dirty="0" smtClean="0"/>
              <a:t>Necessary, but insufficient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There is a giant gap in the capabilities that foster delivery of </a:t>
            </a:r>
            <a:r>
              <a:rPr lang="en-US" sz="2000" dirty="0" smtClean="0">
                <a:solidFill>
                  <a:schemeClr val="tx1"/>
                </a:solidFill>
              </a:rPr>
              <a:t>dynamic Data Plane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86248" y="2651309"/>
            <a:ext cx="2874763" cy="2760952"/>
            <a:chOff x="1186248" y="2651309"/>
            <a:chExt cx="2874763" cy="2760952"/>
          </a:xfrm>
        </p:grpSpPr>
        <p:sp>
          <p:nvSpPr>
            <p:cNvPr id="14" name="Can 13"/>
            <p:cNvSpPr/>
            <p:nvPr/>
          </p:nvSpPr>
          <p:spPr>
            <a:xfrm rot="16200000">
              <a:off x="2416006" y="3767255"/>
              <a:ext cx="415248" cy="2874763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/>
                <a:t>Programmable Data Plane</a:t>
              </a:r>
              <a:endParaRPr lang="en-US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1655805" y="3667203"/>
              <a:ext cx="271849" cy="1354524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2421924" y="2651309"/>
              <a:ext cx="239985" cy="2370417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>
              <a:off x="3217963" y="3667202"/>
              <a:ext cx="271849" cy="1354524"/>
            </a:xfrm>
            <a:prstGeom prst="can">
              <a:avLst/>
            </a:prstGeom>
            <a:solidFill>
              <a:srgbClr val="26702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445615097"/>
              </p:ext>
            </p:extLst>
          </p:nvPr>
        </p:nvGraphicFramePr>
        <p:xfrm>
          <a:off x="886371" y="1303282"/>
          <a:ext cx="3279229" cy="301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7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Simples 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27" y="1196752"/>
            <a:ext cx="5258371" cy="181588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VPP average vector size below shows 23-to-27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indicates VPP program worker threads are not busy</a:t>
            </a:r>
          </a:p>
          <a:p>
            <a:r>
              <a:rPr lang="en-US" sz="1600" dirty="0">
                <a:solidFill>
                  <a:srgbClr val="3366FF"/>
                </a:solidFill>
              </a:rPr>
              <a:t>Busy VPP worker threads should be showing 255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means that VPP worker threads operate at 10% capacity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FF00"/>
                </a:solidFill>
              </a:rPr>
              <a:t>It’s like driving 1,000bhp car at 100bhp power – lots of space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for adding (service) acceleration and (</a:t>
            </a:r>
            <a:r>
              <a:rPr lang="en-US" sz="1600" dirty="0" err="1">
                <a:solidFill>
                  <a:srgbClr val="FFFF00"/>
                </a:solidFill>
              </a:rPr>
              <a:t>sevice</a:t>
            </a:r>
            <a:r>
              <a:rPr lang="en-US" sz="1600" dirty="0">
                <a:solidFill>
                  <a:srgbClr val="FFFF00"/>
                </a:solidFill>
              </a:rPr>
              <a:t>) speed.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1144" y="3234462"/>
            <a:ext cx="7520007" cy="1569660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VPP is also counting the cycles-per-packet (CPP)</a:t>
            </a:r>
          </a:p>
          <a:p>
            <a:r>
              <a:rPr lang="en-US" sz="1600">
                <a:solidFill>
                  <a:srgbClr val="FFFF00"/>
                </a:solidFill>
              </a:rPr>
              <a:t>We know exactly what feature, service, packet processing activity is using the CPU cores</a:t>
            </a:r>
          </a:p>
          <a:p>
            <a:r>
              <a:rPr lang="en-US" sz="1600">
                <a:solidFill>
                  <a:srgbClr val="FFFF00"/>
                </a:solidFill>
              </a:rPr>
              <a:t>We can engineer, we can capacity plan, we can automate service placement</a:t>
            </a:r>
          </a:p>
          <a:p>
            <a:endParaRPr lang="en-US" sz="1600">
              <a:solidFill>
                <a:srgbClr val="FFFF00"/>
              </a:solidFill>
            </a:endParaRPr>
          </a:p>
          <a:p>
            <a:r>
              <a:rPr lang="en-US" sz="1600">
                <a:solidFill>
                  <a:srgbClr val="FFFF00"/>
                </a:solidFill>
              </a:rPr>
              <a:t>We can scale across many many CPU cores and computers</a:t>
            </a:r>
          </a:p>
          <a:p>
            <a:r>
              <a:rPr lang="en-US" sz="1600">
                <a:solidFill>
                  <a:srgbClr val="FFFF00"/>
                </a:solidFill>
              </a:rPr>
              <a:t>And AUTOMATE it easily – as it is after all just SOFTWARE</a:t>
            </a:r>
          </a:p>
        </p:txBody>
      </p:sp>
      <p:sp>
        <p:nvSpPr>
          <p:cNvPr id="11" name="Oval 10"/>
          <p:cNvSpPr/>
          <p:nvPr/>
        </p:nvSpPr>
        <p:spPr>
          <a:xfrm>
            <a:off x="8256802" y="4869160"/>
            <a:ext cx="1368508" cy="180020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8737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46187" y="3717032"/>
          <a:ext cx="4514851" cy="177393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25863"/>
                <a:gridCol w="3188988"/>
              </a:tblGrid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Hardware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Cisco UCS C460 M4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Chipset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Intel® C610 series chipset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CPU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4 x Intel® Xeon® Processor </a:t>
                      </a:r>
                      <a:r>
                        <a:rPr lang="fi-FI" sz="1200" dirty="0">
                          <a:solidFill>
                            <a:schemeClr val="accent4"/>
                          </a:solidFill>
                          <a:effectLst/>
                        </a:rPr>
                        <a:t>E7-8890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 v3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(18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cores,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2.5GHz, 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45MB Cache)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Memory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2133 MHz, 512 GB Total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NICs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9 x 2p40GE Intel</a:t>
                      </a: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</a:rPr>
                        <a:t> XL710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18 x 40GE = 720GE !!</a:t>
                      </a:r>
                      <a:endParaRPr lang="en-US" sz="1200" baseline="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5622053"/>
            <a:ext cx="2376264" cy="114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14" y="2736304"/>
            <a:ext cx="6177677" cy="3861048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31938" y="2436191"/>
          <a:ext cx="3943351" cy="11327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8EBCDC">
                        <a:tint val="50000"/>
                        <a:satMod val="300000"/>
                      </a:srgbClr>
                    </a:gs>
                    <a:gs pos="35000">
                      <a:srgbClr val="8EBCDC">
                        <a:tint val="37000"/>
                        <a:satMod val="300000"/>
                      </a:srgbClr>
                    </a:gs>
                    <a:gs pos="100000">
                      <a:srgbClr val="8EBCD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568340"/>
                <a:gridCol w="2375011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Software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Version 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Host Operating System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Ubuntu 14.04.3 LTS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Kernel version: 3.13.0-63-generic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DPDK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DPDK 2.2.0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FD.io VPP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</a:rPr>
                        <a:t>vpp v1.0.0-174~g57a90e5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174" y="2123581"/>
            <a:ext cx="1297433" cy="917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093" y="1587136"/>
            <a:ext cx="1515367" cy="397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003" y="739405"/>
            <a:ext cx="1143143" cy="6579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0764" y="738703"/>
            <a:ext cx="1233309" cy="7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223"/>
            <a:r>
              <a:rPr lang="en-US" sz="1351" b="1" dirty="0">
                <a:solidFill>
                  <a:srgbClr val="26BBD5"/>
                </a:solidFill>
              </a:rPr>
              <a:t>The </a:t>
            </a:r>
            <a:r>
              <a:rPr lang="en-US" sz="1351" b="1" dirty="0">
                <a:solidFill>
                  <a:srgbClr val="FF0000"/>
                </a:solidFill>
              </a:rPr>
              <a:t>Fast Data </a:t>
            </a:r>
            <a:r>
              <a:rPr lang="en-US" sz="1351" b="1" dirty="0">
                <a:solidFill>
                  <a:srgbClr val="26BBD5"/>
                </a:solidFill>
              </a:rPr>
              <a:t>Project (</a:t>
            </a:r>
            <a:r>
              <a:rPr lang="en-US" sz="1351" b="1" dirty="0" err="1">
                <a:solidFill>
                  <a:srgbClr val="26BBD5"/>
                </a:solidFill>
              </a:rPr>
              <a:t>FD.io</a:t>
            </a:r>
            <a:r>
              <a:rPr lang="en-US" sz="1351" b="1" dirty="0">
                <a:solidFill>
                  <a:srgbClr val="26BBD5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8129" y="12878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dirty="0">
                <a:solidFill>
                  <a:srgbClr val="26BBD5"/>
                </a:solidFill>
              </a:rPr>
              <a:t>18 x 7.7trillion packets forwarded.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603" y="2266096"/>
            <a:ext cx="456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dirty="0">
                <a:solidFill>
                  <a:srgbClr val="FF6600"/>
                </a:solidFill>
              </a:rPr>
              <a:t>Max Packet Delay </a:t>
            </a:r>
            <a:r>
              <a:rPr lang="en-US" b="1" dirty="0">
                <a:solidFill>
                  <a:srgbClr val="FF6600"/>
                </a:solidFill>
              </a:rPr>
              <a:t>&lt;3.5 msec </a:t>
            </a:r>
            <a:r>
              <a:rPr lang="en-US" dirty="0">
                <a:solidFill>
                  <a:srgbClr val="FF6600"/>
                </a:solidFill>
              </a:rPr>
              <a:t>incl. the outliers!!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52184" y="947059"/>
            <a:ext cx="24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b="1" dirty="0">
                <a:solidFill>
                  <a:srgbClr val="26BBD5"/>
                </a:solidFill>
              </a:rPr>
              <a:t>The Soak Test Proof: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9336" y="1078402"/>
            <a:ext cx="4320480" cy="1342487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594" indent="-228594" defTabSz="609223" eaLnBrk="0" hangingPunct="0">
              <a:lnSpc>
                <a:spcPct val="70000"/>
              </a:lnSpc>
              <a:spcBef>
                <a:spcPts val="1439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cs typeface="Arial Narrow"/>
              </a:rPr>
              <a:t>Low long-term max packet delay with FD.io VPP</a:t>
            </a:r>
          </a:p>
          <a:p>
            <a:pPr marL="228594" indent="-228594" defTabSz="609223" eaLnBrk="0" hangingPunct="0">
              <a:lnSpc>
                <a:spcPct val="70000"/>
              </a:lnSpc>
              <a:spcBef>
                <a:spcPts val="1439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FF6600"/>
                </a:solidFill>
                <a:cs typeface="Arial Narrow"/>
              </a:rPr>
              <a:t>&gt;&gt;120 msec long-term max packet delay measured by others for other vSwitches</a:t>
            </a:r>
          </a:p>
          <a:p>
            <a:pPr marL="228594" indent="-228594" defTabSz="609223" eaLnBrk="0" hangingPunct="0">
              <a:lnSpc>
                <a:spcPct val="70000"/>
              </a:lnSpc>
              <a:spcBef>
                <a:spcPts val="1439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2B2929"/>
                </a:solidFill>
                <a:cs typeface="Arial Narrow"/>
              </a:rPr>
              <a:t>But it is just not not there with VPP and stock Ubuntu 14.04 (no Linux tuning!)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3780" y="228599"/>
            <a:ext cx="11124419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09223">
              <a:defRPr/>
            </a:pPr>
            <a:r>
              <a:rPr sz="4000" cap="all">
                <a:solidFill>
                  <a:srgbClr val="25C6DD"/>
                </a:solidFill>
                <a:latin typeface="Arial Narrow"/>
                <a:cs typeface="Arial Narrow"/>
              </a:rPr>
              <a:t>ONE MORE THING – THE LONG TERM MAX DELAY</a:t>
            </a:r>
            <a:endParaRPr sz="2000">
              <a:solidFill>
                <a:srgbClr val="939598"/>
              </a:solidFill>
              <a:ea typeface="ＭＳ Ｐゴシック" charset="-128"/>
              <a:cs typeface="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288116" y="4509120"/>
            <a:ext cx="576064" cy="1689478"/>
          </a:xfrm>
          <a:prstGeom prst="roundRect">
            <a:avLst/>
          </a:prstGeom>
          <a:noFill/>
          <a:ln>
            <a:solidFill>
              <a:srgbClr val="FFAB4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023831" y="1841829"/>
            <a:ext cx="546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23"/>
            <a:r>
              <a:rPr lang="en-US" dirty="0">
                <a:solidFill>
                  <a:srgbClr val="FF6600"/>
                </a:solidFill>
              </a:rPr>
              <a:t>Min Packet Delay </a:t>
            </a:r>
            <a:r>
              <a:rPr lang="en-US" b="1" dirty="0">
                <a:solidFill>
                  <a:srgbClr val="FF6600"/>
                </a:solidFill>
              </a:rPr>
              <a:t>7..10 usec</a:t>
            </a:r>
            <a:r>
              <a:rPr lang="en-US" dirty="0">
                <a:solidFill>
                  <a:srgbClr val="FF6600"/>
                </a:solidFill>
              </a:rPr>
              <a:t>, Avg Packet Delay </a:t>
            </a:r>
            <a:r>
              <a:rPr lang="en-US" b="1" dirty="0">
                <a:solidFill>
                  <a:srgbClr val="FF6600"/>
                </a:solidFill>
              </a:rPr>
              <a:t>&lt;23 usec</a:t>
            </a:r>
            <a:r>
              <a:rPr lang="en-US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24392" y="4509120"/>
            <a:ext cx="576064" cy="1689478"/>
          </a:xfrm>
          <a:prstGeom prst="roundRect">
            <a:avLst/>
          </a:prstGeom>
          <a:noFill/>
          <a:ln>
            <a:solidFill>
              <a:srgbClr val="FFAB4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8832304" y="4509120"/>
            <a:ext cx="576064" cy="1689478"/>
          </a:xfrm>
          <a:prstGeom prst="roundRect">
            <a:avLst/>
          </a:prstGeom>
          <a:noFill/>
          <a:ln>
            <a:solidFill>
              <a:srgbClr val="FFAB4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0318175" y="4067780"/>
            <a:ext cx="506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Max</a:t>
            </a:r>
          </a:p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Delay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48212" y="4067780"/>
            <a:ext cx="506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Min</a:t>
            </a:r>
          </a:p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Delay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78015" y="4067780"/>
            <a:ext cx="506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 defTabSz="609223"/>
            <a:r>
              <a:rPr lang="en-US" sz="1200" b="1" dirty="0" err="1">
                <a:solidFill>
                  <a:srgbClr val="FF6600"/>
                </a:solidFill>
              </a:rPr>
              <a:t>Avg</a:t>
            </a:r>
            <a:endParaRPr lang="en-US" sz="1200" b="1" dirty="0">
              <a:solidFill>
                <a:srgbClr val="FF6600"/>
              </a:solidFill>
            </a:endParaRPr>
          </a:p>
          <a:p>
            <a:pPr algn="ctr" defTabSz="609223"/>
            <a:r>
              <a:rPr lang="en-US" sz="1200" b="1" dirty="0">
                <a:solidFill>
                  <a:srgbClr val="FF6600"/>
                </a:solidFill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412733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55" y="154202"/>
            <a:ext cx="113402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Implementation Example: VPP as a </a:t>
            </a:r>
            <a:r>
              <a:rPr lang="en-US" dirty="0" err="1" smtClean="0">
                <a:solidFill>
                  <a:schemeClr val="tx1"/>
                </a:solidFill>
              </a:rPr>
              <a:t>vRouter</a:t>
            </a:r>
            <a:r>
              <a:rPr lang="en-US" dirty="0" smtClean="0">
                <a:solidFill>
                  <a:schemeClr val="tx1"/>
                </a:solidFill>
              </a:rPr>
              <a:t>/vSwitch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815" y="376082"/>
            <a:ext cx="5651401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Out of the box vSwitch/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vRouter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Including CLI</a:t>
            </a: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Switching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Can Create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Bridge Domains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Ports (including tunnel ports)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Connect ports to bridge domains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Program ARP termination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etc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Routing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Can Create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VRFs - thousands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Routes - millions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1601783"/>
            <a:ext cx="4724400" cy="40386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Host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4200" y="5030783"/>
            <a:ext cx="4419600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Kernel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4421183"/>
            <a:ext cx="4419600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DPDK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0" y="2668583"/>
            <a:ext cx="4419600" cy="12954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App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800" y="3125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Switch-1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3506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Switch-</a:t>
            </a:r>
            <a:r>
              <a:rPr lang="en-US" sz="12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58400" y="3125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VRF-1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58400" y="3506783"/>
            <a:ext cx="914400" cy="3048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VRF-2</a:t>
            </a:r>
          </a:p>
        </p:txBody>
      </p:sp>
    </p:spTree>
    <p:extLst>
      <p:ext uri="{BB962C8B-B14F-4D97-AF65-F5344CB8AC3E}">
        <p14:creationId xmlns:p14="http://schemas.microsoft.com/office/powerpoint/2010/main" val="23170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82" y="143254"/>
            <a:ext cx="11340259" cy="1143000"/>
          </a:xfrm>
        </p:spPr>
        <p:txBody>
          <a:bodyPr/>
          <a:lstStyle/>
          <a:p>
            <a:r>
              <a:rPr lang="en-US" dirty="0" smtClean="0"/>
              <a:t>VPP </a:t>
            </a:r>
            <a:r>
              <a:rPr lang="en-US" dirty="0" err="1" smtClean="0"/>
              <a:t>vRouter</a:t>
            </a:r>
            <a:r>
              <a:rPr lang="en-US" dirty="0" smtClean="0"/>
              <a:t>/</a:t>
            </a:r>
            <a:r>
              <a:rPr lang="en-US" dirty="0" err="1" smtClean="0"/>
              <a:t>vSwitch</a:t>
            </a:r>
            <a:r>
              <a:rPr lang="en-US" dirty="0" smtClean="0"/>
              <a:t>: Local Programmability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81949" y="2030469"/>
            <a:ext cx="6178935" cy="3580349"/>
            <a:chOff x="4401162" y="1707326"/>
            <a:chExt cx="7696200" cy="4038600"/>
          </a:xfrm>
        </p:grpSpPr>
        <p:sp>
          <p:nvSpPr>
            <p:cNvPr id="17" name="Rectangle 16"/>
            <p:cNvSpPr/>
            <p:nvPr/>
          </p:nvSpPr>
          <p:spPr>
            <a:xfrm>
              <a:off x="4401162" y="1707326"/>
              <a:ext cx="7696200" cy="40386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Linux 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162" y="51363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Kernel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162" y="45267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DPDK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16162" y="2774126"/>
              <a:ext cx="18288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VPP App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8362" y="2774126"/>
              <a:ext cx="20574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External App</a:t>
              </a:r>
            </a:p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49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77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06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4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635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92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20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49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7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49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7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06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4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635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92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820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9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77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144362" y="33075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144362" y="39171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778034" y="876174"/>
            <a:ext cx="5029200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Low Level API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Complete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Feature Rich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Performance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Example: 900k routes/s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Shared memory/message queue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Box local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All CLI tasks can be done via API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Generated Low Level Bindings - existing today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C clients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Java clients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Others can be done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65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10" y="127038"/>
            <a:ext cx="11340259" cy="1143000"/>
          </a:xfrm>
        </p:spPr>
        <p:txBody>
          <a:bodyPr/>
          <a:lstStyle/>
          <a:p>
            <a:r>
              <a:rPr lang="en-US" dirty="0" smtClean="0"/>
              <a:t>VPP </a:t>
            </a:r>
            <a:r>
              <a:rPr lang="en-US" dirty="0" err="1" smtClean="0"/>
              <a:t>vRouter</a:t>
            </a:r>
            <a:r>
              <a:rPr lang="en-US" dirty="0" smtClean="0"/>
              <a:t>/vSwitch: Remote Programmability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latin typeface="Arial"/>
                <a:cs typeface="Arial"/>
              </a:rPr>
              <a:pPr/>
              <a:t>24</a:t>
            </a:fld>
            <a:endParaRPr lang="en-US">
              <a:latin typeface="Arial"/>
              <a:cs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763198" y="2030469"/>
            <a:ext cx="6178935" cy="3580349"/>
            <a:chOff x="4401162" y="1707326"/>
            <a:chExt cx="7696200" cy="4038600"/>
          </a:xfrm>
        </p:grpSpPr>
        <p:sp>
          <p:nvSpPr>
            <p:cNvPr id="17" name="Rectangle 16"/>
            <p:cNvSpPr/>
            <p:nvPr/>
          </p:nvSpPr>
          <p:spPr>
            <a:xfrm>
              <a:off x="4401162" y="1707326"/>
              <a:ext cx="7696200" cy="40386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Linux 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162" y="51363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Kernel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162" y="45267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DPDK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16162" y="2774126"/>
              <a:ext cx="18288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VPP App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8362" y="2774126"/>
              <a:ext cx="20574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Data Plane Management Agent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49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77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06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4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635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92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20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49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7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49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7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06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4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635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92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820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9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77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144362" y="33075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144362" y="39171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525610" y="1133723"/>
            <a:ext cx="5083189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Level API: An approach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Data Plane Management Agent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Speaks low level API to VPP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Box (or VM or container) local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Exposes higher level API via some binding</a:t>
            </a: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Flexibility: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VPP does not force a particular Data Plane Management Agent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VPP does not force only *one* High Level API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Anybody can bring a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Data Plane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Management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Agent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Level API/Data Plane Management Agent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atch VPP app needs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763199" y="1270038"/>
            <a:ext cx="1065917" cy="1706184"/>
            <a:chOff x="6553200" y="1981200"/>
            <a:chExt cx="1314462" cy="2286000"/>
          </a:xfrm>
        </p:grpSpPr>
        <p:sp>
          <p:nvSpPr>
            <p:cNvPr id="45" name="Oval 44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cxnSp>
          <p:nvCxnSpPr>
            <p:cNvPr id="46" name="Straight Arrow Connector 45"/>
            <p:cNvCxnSpPr>
              <a:endCxn id="45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53200" y="1981200"/>
              <a:ext cx="1314462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Arial"/>
                  <a:cs typeface="Arial"/>
                </a:rPr>
                <a:t>n</a:t>
              </a:r>
              <a:r>
                <a:rPr lang="en-US" sz="12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etconf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/yang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97836" y="1270038"/>
            <a:ext cx="595035" cy="1706184"/>
            <a:chOff x="6789687" y="1981200"/>
            <a:chExt cx="733781" cy="2286000"/>
          </a:xfrm>
        </p:grpSpPr>
        <p:sp>
          <p:nvSpPr>
            <p:cNvPr id="49" name="Oval 48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cxnSp>
          <p:nvCxnSpPr>
            <p:cNvPr id="50" name="Straight Arrow Connector 49"/>
            <p:cNvCxnSpPr>
              <a:endCxn id="49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789687" y="1981200"/>
              <a:ext cx="733781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REST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76528" y="1250775"/>
            <a:ext cx="1039768" cy="1706184"/>
            <a:chOff x="6789687" y="1981200"/>
            <a:chExt cx="1282215" cy="2286000"/>
          </a:xfrm>
        </p:grpSpPr>
        <p:sp>
          <p:nvSpPr>
            <p:cNvPr id="53" name="Oval 52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Arial"/>
                <a:cs typeface="Arial"/>
              </a:endParaRPr>
            </a:p>
          </p:txBody>
        </p:sp>
        <p:cxnSp>
          <p:nvCxnSpPr>
            <p:cNvPr id="54" name="Straight Arrow Connector 53"/>
            <p:cNvCxnSpPr>
              <a:endCxn id="53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789687" y="1981200"/>
              <a:ext cx="1282215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Other (BGP)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920432" y="2882772"/>
            <a:ext cx="2261179" cy="1370342"/>
          </a:xfrm>
          <a:prstGeom prst="rect">
            <a:avLst/>
          </a:prstGeom>
          <a:noFill/>
          <a:ln>
            <a:solidFill>
              <a:srgbClr val="2B29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58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564" y="2645187"/>
            <a:ext cx="6832459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Honeycomb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Dataplane Management Agents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</p:spTree>
    <p:extLst>
      <p:ext uri="{BB962C8B-B14F-4D97-AF65-F5344CB8AC3E}">
        <p14:creationId xmlns:p14="http://schemas.microsoft.com/office/powerpoint/2010/main" val="281731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130593"/>
            <a:ext cx="11612453" cy="1143000"/>
          </a:xfrm>
        </p:spPr>
        <p:txBody>
          <a:bodyPr/>
          <a:lstStyle/>
          <a:p>
            <a:r>
              <a:rPr lang="en-US" sz="3200" smtClean="0"/>
              <a:t>Honeycomb Data </a:t>
            </a:r>
            <a:r>
              <a:rPr lang="en-US" sz="3200" dirty="0" smtClean="0"/>
              <a:t>Plane Management Agent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81949" y="2030469"/>
            <a:ext cx="6178935" cy="3580349"/>
            <a:chOff x="4401162" y="1707326"/>
            <a:chExt cx="7696200" cy="4038600"/>
          </a:xfrm>
        </p:grpSpPr>
        <p:sp>
          <p:nvSpPr>
            <p:cNvPr id="17" name="Rectangle 16"/>
            <p:cNvSpPr/>
            <p:nvPr/>
          </p:nvSpPr>
          <p:spPr>
            <a:xfrm>
              <a:off x="4401162" y="1707326"/>
              <a:ext cx="7696200" cy="40386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Linux 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2162" y="51363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Kernel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2162" y="4526726"/>
              <a:ext cx="7162800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DPDK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16162" y="2774126"/>
              <a:ext cx="18288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VPP App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8362" y="2774126"/>
              <a:ext cx="2057400" cy="12954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ODL Honeycomb Agent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49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77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06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34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635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921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207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493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7962" y="28503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49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7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06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4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635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921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8207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493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77962" y="3459926"/>
              <a:ext cx="152400" cy="3048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144362" y="33075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7144362" y="3917126"/>
              <a:ext cx="2667000" cy="0"/>
            </a:xfrm>
            <a:prstGeom prst="straightConnector1">
              <a:avLst/>
            </a:prstGeom>
            <a:ln>
              <a:solidFill>
                <a:srgbClr val="061C2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778034" y="876174"/>
            <a:ext cx="4685033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High Level API: An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Approach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Yang Models via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netconf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/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restconf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Box local ODL instance (Honeycomb) using low level API over generated Java Bindings to talk to VPP App, and exposing yang models over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netconf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/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restconf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NB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Initial example: Bridge Domains</a:t>
            </a: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81949" y="1270038"/>
            <a:ext cx="864368" cy="1706184"/>
            <a:chOff x="6553200" y="1981200"/>
            <a:chExt cx="1065917" cy="2286000"/>
          </a:xfrm>
        </p:grpSpPr>
        <p:sp>
          <p:nvSpPr>
            <p:cNvPr id="45" name="Oval 44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46" name="Straight Arrow Connector 45"/>
            <p:cNvCxnSpPr>
              <a:endCxn id="45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53200" y="1981200"/>
              <a:ext cx="1065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</a:rPr>
                <a:t>n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etconf</a:t>
              </a:r>
              <a:r>
                <a:rPr lang="en-US" sz="1200" dirty="0" smtClean="0">
                  <a:solidFill>
                    <a:srgbClr val="000000"/>
                  </a:solidFill>
                </a:rPr>
                <a:t>/yang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16585" y="1270038"/>
            <a:ext cx="489061" cy="1706184"/>
            <a:chOff x="6789687" y="1981200"/>
            <a:chExt cx="603097" cy="2286000"/>
          </a:xfrm>
        </p:grpSpPr>
        <p:sp>
          <p:nvSpPr>
            <p:cNvPr id="49" name="Oval 48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50" name="Straight Arrow Connector 49"/>
            <p:cNvCxnSpPr>
              <a:endCxn id="49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789687" y="1981200"/>
              <a:ext cx="603097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REST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95280" y="1250775"/>
            <a:ext cx="938077" cy="1706184"/>
            <a:chOff x="6789687" y="1981200"/>
            <a:chExt cx="1156812" cy="2286000"/>
          </a:xfrm>
        </p:grpSpPr>
        <p:sp>
          <p:nvSpPr>
            <p:cNvPr id="53" name="Oval 52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54" name="Straight Arrow Connector 53"/>
            <p:cNvCxnSpPr>
              <a:endCxn id="53" idx="4"/>
            </p:cNvCxnSpPr>
            <p:nvPr/>
          </p:nvCxnSpPr>
          <p:spPr>
            <a:xfrm flipV="1">
              <a:off x="7086600" y="2438400"/>
              <a:ext cx="0" cy="182880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789687" y="1981200"/>
              <a:ext cx="1156812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Other (BGP)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739183" y="2882772"/>
            <a:ext cx="2261179" cy="1370342"/>
          </a:xfrm>
          <a:prstGeom prst="rect">
            <a:avLst/>
          </a:prstGeom>
          <a:noFill/>
          <a:ln>
            <a:solidFill>
              <a:srgbClr val="2B29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1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1221619"/>
            <a:ext cx="11006665" cy="3556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CSIT:</a:t>
            </a:r>
            <a:br>
              <a:rPr lang="en-US" sz="9600" dirty="0" smtClean="0"/>
            </a:br>
            <a:r>
              <a:rPr lang="en-US" sz="7200" dirty="0" smtClean="0"/>
              <a:t>Continuous System &amp; Integration Testing</a:t>
            </a:r>
            <a:endParaRPr lang="en-US" sz="7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Dataplane Management Agents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9867867" y="2689509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eb_dpdk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</p:spTree>
    <p:extLst>
      <p:ext uri="{BB962C8B-B14F-4D97-AF65-F5344CB8AC3E}">
        <p14:creationId xmlns:p14="http://schemas.microsoft.com/office/powerpoint/2010/main" val="247781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Introducing Fast Data: fd.io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37" y="1308581"/>
            <a:ext cx="4800095" cy="4439103"/>
          </a:xfrm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New project in Linux Foundation</a:t>
            </a:r>
          </a:p>
          <a:p>
            <a:pPr lvl="1"/>
            <a:r>
              <a:rPr lang="en-US" sz="1800" dirty="0" smtClean="0"/>
              <a:t>Multi-party</a:t>
            </a:r>
          </a:p>
          <a:p>
            <a:pPr lvl="1"/>
            <a:r>
              <a:rPr lang="en-US" sz="1800" dirty="0" smtClean="0"/>
              <a:t>Multi-project</a:t>
            </a:r>
          </a:p>
          <a:p>
            <a:r>
              <a:rPr lang="en-US" dirty="0" smtClean="0"/>
              <a:t>What does multi-party mean?</a:t>
            </a:r>
          </a:p>
          <a:p>
            <a:pPr lvl="1"/>
            <a:r>
              <a:rPr lang="en-US" sz="1800" dirty="0" smtClean="0"/>
              <a:t>Multiple members - Open to all</a:t>
            </a:r>
          </a:p>
          <a:p>
            <a:r>
              <a:rPr lang="en-US" dirty="0" smtClean="0"/>
              <a:t>What does multi-project mean?</a:t>
            </a:r>
          </a:p>
          <a:p>
            <a:pPr lvl="1"/>
            <a:r>
              <a:rPr lang="en-US" sz="1800" dirty="0" smtClean="0"/>
              <a:t>Multiple subprojects</a:t>
            </a:r>
          </a:p>
          <a:p>
            <a:pPr lvl="1"/>
            <a:r>
              <a:rPr lang="en-US" sz="1800" dirty="0" smtClean="0"/>
              <a:t>Subproject autonomy</a:t>
            </a:r>
          </a:p>
          <a:p>
            <a:pPr lvl="1"/>
            <a:r>
              <a:rPr lang="en-US" sz="1800" dirty="0" smtClean="0"/>
              <a:t>Cross </a:t>
            </a:r>
            <a:r>
              <a:rPr lang="en-US" sz="1800" dirty="0"/>
              <a:t>p</a:t>
            </a:r>
            <a:r>
              <a:rPr lang="en-US" sz="1800" dirty="0" smtClean="0"/>
              <a:t>roject synergy</a:t>
            </a:r>
          </a:p>
          <a:p>
            <a:pPr lvl="1"/>
            <a:r>
              <a:rPr lang="en-US" sz="1800" dirty="0" smtClean="0"/>
              <a:t>Open to new subprojects</a:t>
            </a:r>
          </a:p>
          <a:p>
            <a:pPr lvl="1"/>
            <a:r>
              <a:rPr lang="en-US" sz="1800" dirty="0" smtClean="0"/>
              <a:t>Anyone can propose a subproject</a:t>
            </a:r>
          </a:p>
          <a:p>
            <a:pPr lvl="1"/>
            <a:r>
              <a:rPr lang="en-US" sz="1800" dirty="0" smtClean="0"/>
              <a:t>Allows for innovation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3756" y="1328725"/>
            <a:ext cx="584662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Create </a:t>
            </a:r>
            <a:r>
              <a:rPr lang="en-US" sz="2000" dirty="0"/>
              <a:t>a Platform that enables Data Plane Services that are:</a:t>
            </a:r>
          </a:p>
          <a:p>
            <a:pPr lvl="1"/>
            <a:r>
              <a:rPr lang="en-US" dirty="0"/>
              <a:t>Highly performant</a:t>
            </a:r>
          </a:p>
          <a:p>
            <a:pPr lvl="1"/>
            <a:r>
              <a:rPr lang="en-US" dirty="0"/>
              <a:t>Modular and extensible</a:t>
            </a:r>
          </a:p>
          <a:p>
            <a:pPr lvl="1"/>
            <a:r>
              <a:rPr lang="en-US" dirty="0"/>
              <a:t>Open source </a:t>
            </a:r>
          </a:p>
          <a:p>
            <a:pPr lvl="1"/>
            <a:r>
              <a:rPr lang="en-US" dirty="0"/>
              <a:t>Interoperable</a:t>
            </a:r>
          </a:p>
          <a:p>
            <a:pPr lvl="1"/>
            <a:r>
              <a:rPr lang="en-US" dirty="0"/>
              <a:t>Multi-Vendor</a:t>
            </a:r>
          </a:p>
          <a:p>
            <a:pPr lvl="1"/>
            <a:endParaRPr lang="en-US" sz="800" dirty="0"/>
          </a:p>
          <a:p>
            <a:r>
              <a:rPr lang="en-US" sz="2000" dirty="0"/>
              <a:t>Platform fosters innovation and synergistic interoperability between Data Plane </a:t>
            </a:r>
            <a:r>
              <a:rPr lang="en-US" sz="2000" dirty="0" smtClean="0"/>
              <a:t>Services</a:t>
            </a:r>
          </a:p>
          <a:p>
            <a:endParaRPr lang="en-US" sz="2000" dirty="0"/>
          </a:p>
          <a:p>
            <a:r>
              <a:rPr lang="en-US" sz="2000" dirty="0"/>
              <a:t>Source of Continuous Integration resources for Data Plane services based on the Consortium’s project/</a:t>
            </a:r>
            <a:r>
              <a:rPr lang="en-US" sz="2000" dirty="0" smtClean="0"/>
              <a:t>subprojects</a:t>
            </a:r>
          </a:p>
          <a:p>
            <a:endParaRPr lang="en-US" sz="2000" dirty="0"/>
          </a:p>
          <a:p>
            <a:r>
              <a:rPr lang="en-US" sz="2000" dirty="0" smtClean="0"/>
              <a:t>Meet the functionality needs of developers, </a:t>
            </a:r>
            <a:r>
              <a:rPr lang="en-US" sz="2000" dirty="0" err="1" smtClean="0"/>
              <a:t>deployers</a:t>
            </a:r>
            <a:r>
              <a:rPr lang="en-US" sz="2000" dirty="0" smtClean="0"/>
              <a:t>, datacenter operators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52674" y="763387"/>
            <a:ext cx="23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f</a:t>
            </a:r>
            <a:r>
              <a:rPr lang="en-US" sz="3200" dirty="0" smtClean="0">
                <a:latin typeface="Apple Chancery" charset="0"/>
                <a:ea typeface="Apple Chancery" charset="0"/>
                <a:cs typeface="Apple Chancery" charset="0"/>
              </a:rPr>
              <a:t>d.io Charter</a:t>
            </a:r>
            <a:endParaRPr lang="en-US" sz="32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70" y="-118921"/>
            <a:ext cx="2540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1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8000" y="1262120"/>
            <a:ext cx="12801600" cy="5418080"/>
          </a:xfrm>
        </p:spPr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What it is all about – CSIT aspirations</a:t>
            </a:r>
            <a:endParaRPr lang="en-US" sz="2133"/>
          </a:p>
          <a:p>
            <a:pPr lvl="1"/>
            <a:r>
              <a:rPr lang="en-US" sz="1867" b="1">
                <a:solidFill>
                  <a:srgbClr val="FF0000"/>
                </a:solidFill>
              </a:rPr>
              <a:t>FD</a:t>
            </a:r>
            <a:r>
              <a:rPr lang="en-US" sz="1867" b="1"/>
              <a:t>.io VPP benchmarking</a:t>
            </a:r>
          </a:p>
          <a:p>
            <a:pPr lvl="2"/>
            <a:r>
              <a:rPr lang="en-US" sz="1600"/>
              <a:t>VPP functionality per specifications (</a:t>
            </a:r>
            <a:r>
              <a:rPr lang="en-US" sz="1600" b="1">
                <a:solidFill>
                  <a:srgbClr val="C00000"/>
                </a:solidFill>
              </a:rPr>
              <a:t>RFCs</a:t>
            </a:r>
            <a:r>
              <a:rPr lang="en-US" sz="1600" b="1" baseline="30000">
                <a:solidFill>
                  <a:srgbClr val="C00000"/>
                </a:solidFill>
              </a:rPr>
              <a:t>1</a:t>
            </a:r>
            <a:r>
              <a:rPr lang="en-US" sz="1600"/>
              <a:t>)</a:t>
            </a:r>
          </a:p>
          <a:p>
            <a:pPr lvl="2"/>
            <a:r>
              <a:rPr lang="en-US" sz="1600"/>
              <a:t>VPP performance and efficiency (</a:t>
            </a:r>
            <a:r>
              <a:rPr lang="en-US" sz="1600" b="1">
                <a:solidFill>
                  <a:srgbClr val="C00000"/>
                </a:solidFill>
              </a:rPr>
              <a:t>PPS</a:t>
            </a:r>
            <a:r>
              <a:rPr lang="en-US" sz="1600" b="1" baseline="30000">
                <a:solidFill>
                  <a:srgbClr val="C00000"/>
                </a:solidFill>
              </a:rPr>
              <a:t>2</a:t>
            </a:r>
            <a:r>
              <a:rPr lang="en-US" sz="1600" b="1">
                <a:solidFill>
                  <a:srgbClr val="C00000"/>
                </a:solidFill>
              </a:rPr>
              <a:t>, CPP</a:t>
            </a:r>
            <a:r>
              <a:rPr lang="en-US" sz="1600" b="1" baseline="30000">
                <a:solidFill>
                  <a:srgbClr val="C00000"/>
                </a:solidFill>
              </a:rPr>
              <a:t>3</a:t>
            </a:r>
            <a:r>
              <a:rPr lang="en-US" sz="1600"/>
              <a:t>) – Throughput Non-Drop Rate (Bandwidth, PPS), Delay</a:t>
            </a:r>
          </a:p>
          <a:p>
            <a:pPr lvl="3"/>
            <a:r>
              <a:rPr lang="en-US" sz="1333"/>
              <a:t>Network Data plane, Network Control Plane, Management Plane Interactions (memory leaks!)</a:t>
            </a:r>
          </a:p>
          <a:p>
            <a:pPr lvl="2"/>
            <a:r>
              <a:rPr lang="en-US" sz="1600"/>
              <a:t>Performance baseline references for HW + SW stack (</a:t>
            </a:r>
            <a:r>
              <a:rPr lang="en-US" sz="1600" b="1">
                <a:solidFill>
                  <a:srgbClr val="C00000"/>
                </a:solidFill>
              </a:rPr>
              <a:t>PPS</a:t>
            </a:r>
            <a:r>
              <a:rPr lang="en-US" sz="1600" b="1" baseline="30000">
                <a:solidFill>
                  <a:srgbClr val="C00000"/>
                </a:solidFill>
              </a:rPr>
              <a:t>2</a:t>
            </a:r>
            <a:r>
              <a:rPr lang="en-US" sz="1600"/>
              <a:t>, </a:t>
            </a:r>
            <a:r>
              <a:rPr lang="en-US" sz="1600" b="1">
                <a:solidFill>
                  <a:srgbClr val="C00000"/>
                </a:solidFill>
              </a:rPr>
              <a:t>CPP</a:t>
            </a:r>
            <a:r>
              <a:rPr lang="en-US" sz="1600" b="1" baseline="30000">
                <a:solidFill>
                  <a:srgbClr val="C00000"/>
                </a:solidFill>
              </a:rPr>
              <a:t>3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600"/>
          </a:p>
          <a:p>
            <a:pPr lvl="2"/>
            <a:r>
              <a:rPr lang="en-US" sz="1600"/>
              <a:t>Range of deterministic operation for HW + SW stack (</a:t>
            </a:r>
            <a:r>
              <a:rPr lang="en-US" sz="1600" b="1">
                <a:solidFill>
                  <a:schemeClr val="accent5"/>
                </a:solidFill>
              </a:rPr>
              <a:t>SLA</a:t>
            </a:r>
            <a:r>
              <a:rPr lang="en-US" sz="1600" b="1" baseline="30000">
                <a:solidFill>
                  <a:schemeClr val="accent5"/>
                </a:solidFill>
              </a:rPr>
              <a:t>4</a:t>
            </a:r>
            <a:r>
              <a:rPr lang="en-US" sz="1600"/>
              <a:t>)</a:t>
            </a:r>
          </a:p>
          <a:p>
            <a:pPr lvl="1"/>
            <a:r>
              <a:rPr lang="en-US" sz="1867" b="1"/>
              <a:t>Provide testing platform and tools to FD.io VPP dev and usr community</a:t>
            </a:r>
          </a:p>
          <a:p>
            <a:pPr lvl="2"/>
            <a:r>
              <a:rPr lang="en-US" sz="1567"/>
              <a:t>Automated functional and performance tests</a:t>
            </a:r>
          </a:p>
          <a:p>
            <a:pPr lvl="2"/>
            <a:r>
              <a:rPr lang="en-US" sz="1567"/>
              <a:t>Automated telemetry feedback with </a:t>
            </a:r>
            <a:r>
              <a:rPr lang="en-US" sz="1567" b="1">
                <a:solidFill>
                  <a:srgbClr val="C00000"/>
                </a:solidFill>
              </a:rPr>
              <a:t>conformance</a:t>
            </a:r>
            <a:r>
              <a:rPr lang="en-US" sz="1567"/>
              <a:t>, </a:t>
            </a:r>
            <a:r>
              <a:rPr lang="en-US" sz="1567" b="1">
                <a:solidFill>
                  <a:srgbClr val="C00000"/>
                </a:solidFill>
              </a:rPr>
              <a:t>performance</a:t>
            </a:r>
            <a:r>
              <a:rPr lang="en-US" sz="1567"/>
              <a:t> and </a:t>
            </a:r>
            <a:r>
              <a:rPr lang="en-US" sz="1567" b="1">
                <a:solidFill>
                  <a:srgbClr val="C00000"/>
                </a:solidFill>
              </a:rPr>
              <a:t>efficiency</a:t>
            </a:r>
            <a:r>
              <a:rPr lang="en-US" sz="1567"/>
              <a:t> metrics</a:t>
            </a:r>
          </a:p>
          <a:p>
            <a:pPr lvl="1"/>
            <a:r>
              <a:rPr lang="en-US" sz="1867" b="1"/>
              <a:t>Help to drive good practice and engineering discipline into FD.io VPP dev community</a:t>
            </a:r>
          </a:p>
          <a:p>
            <a:pPr lvl="2"/>
            <a:r>
              <a:rPr lang="en-US" sz="1600"/>
              <a:t>Drive innovative optimizations into the source code – verify they work</a:t>
            </a:r>
          </a:p>
          <a:p>
            <a:pPr lvl="2"/>
            <a:r>
              <a:rPr lang="en-US" sz="1600"/>
              <a:t>Enable innovative functional, performance and efficiency additions &amp; extensions</a:t>
            </a:r>
          </a:p>
          <a:p>
            <a:pPr lvl="2"/>
            <a:r>
              <a:rPr lang="en-US" sz="1600"/>
              <a:t>Make progress faster</a:t>
            </a:r>
          </a:p>
          <a:p>
            <a:pPr lvl="2"/>
            <a:r>
              <a:rPr lang="en-US" sz="1600"/>
              <a:t>Prevent unnecessary code “harm”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76202"/>
            <a:ext cx="11127317" cy="975783"/>
          </a:xfrm>
        </p:spPr>
        <p:txBody>
          <a:bodyPr/>
          <a:lstStyle/>
          <a:p>
            <a:r>
              <a:rPr lang="en-US" sz="3733" b="1">
                <a:solidFill>
                  <a:srgbClr val="FF0000"/>
                </a:solidFill>
              </a:rPr>
              <a:t>FD</a:t>
            </a:r>
            <a:r>
              <a:rPr lang="en-US" sz="3733"/>
              <a:t>.io Continuous Performance Lab</a:t>
            </a:r>
            <a:br>
              <a:rPr lang="en-US" sz="3733"/>
            </a:br>
            <a:r>
              <a:rPr lang="en-US" sz="2400"/>
              <a:t>a.k.a. The </a:t>
            </a:r>
            <a:r>
              <a:rPr lang="en-US" sz="2400" b="1">
                <a:solidFill>
                  <a:srgbClr val="C00000"/>
                </a:solidFill>
              </a:rPr>
              <a:t>CSIT</a:t>
            </a:r>
            <a:r>
              <a:rPr lang="en-US" sz="2400"/>
              <a:t> Project (</a:t>
            </a:r>
            <a:r>
              <a:rPr lang="en-US" sz="2400" b="1">
                <a:solidFill>
                  <a:srgbClr val="C00000"/>
                </a:solidFill>
              </a:rPr>
              <a:t>C</a:t>
            </a:r>
            <a:r>
              <a:rPr lang="en-US" sz="2400"/>
              <a:t>ontinuous </a:t>
            </a:r>
            <a:r>
              <a:rPr lang="en-US" sz="2400" b="1">
                <a:solidFill>
                  <a:srgbClr val="C00000"/>
                </a:solidFill>
              </a:rPr>
              <a:t>S</a:t>
            </a:r>
            <a:r>
              <a:rPr lang="en-US" sz="2400"/>
              <a:t>ystem </a:t>
            </a:r>
            <a:r>
              <a:rPr lang="en-US" sz="2400" b="1">
                <a:solidFill>
                  <a:srgbClr val="C00000"/>
                </a:solidFill>
              </a:rPr>
              <a:t>I</a:t>
            </a:r>
            <a:r>
              <a:rPr lang="en-US" sz="2400"/>
              <a:t>ntegration and </a:t>
            </a:r>
            <a:r>
              <a:rPr lang="en-US" sz="2400" b="1">
                <a:solidFill>
                  <a:srgbClr val="C00000"/>
                </a:solidFill>
              </a:rPr>
              <a:t>T</a:t>
            </a:r>
            <a:r>
              <a:rPr lang="en-US" sz="2400"/>
              <a:t>esting)</a:t>
            </a:r>
            <a:endParaRPr lang="en-US" sz="3733"/>
          </a:p>
        </p:txBody>
      </p:sp>
      <p:sp>
        <p:nvSpPr>
          <p:cNvPr id="7" name="TextBox 6"/>
          <p:cNvSpPr txBox="1"/>
          <p:nvPr/>
        </p:nvSpPr>
        <p:spPr>
          <a:xfrm>
            <a:off x="6586862" y="5633762"/>
            <a:ext cx="421006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Legend:</a:t>
            </a:r>
          </a:p>
          <a:p>
            <a:r>
              <a:rPr lang="en-US" sz="1200" baseline="30000"/>
              <a:t>1</a:t>
            </a:r>
            <a:r>
              <a:rPr lang="en-US" sz="1200"/>
              <a:t> RFC – Request For Comments – IETF Specs basically</a:t>
            </a:r>
            <a:endParaRPr lang="en-US" sz="1200" baseline="30000"/>
          </a:p>
          <a:p>
            <a:r>
              <a:rPr lang="en-US" sz="1200" baseline="30000"/>
              <a:t>2</a:t>
            </a:r>
            <a:r>
              <a:rPr lang="en-US" sz="1200"/>
              <a:t> PPS – Packets Per Second</a:t>
            </a:r>
            <a:endParaRPr lang="en-US" sz="1200" baseline="30000"/>
          </a:p>
          <a:p>
            <a:r>
              <a:rPr lang="en-US" sz="1200" baseline="30000"/>
              <a:t>3</a:t>
            </a:r>
            <a:r>
              <a:rPr lang="en-US" sz="1200"/>
              <a:t> CPP – Cycles Per Packet (metric of packet processing efficiency)</a:t>
            </a:r>
          </a:p>
          <a:p>
            <a:r>
              <a:rPr lang="en-US" sz="1200" baseline="30000"/>
              <a:t>4</a:t>
            </a:r>
            <a:r>
              <a:rPr lang="en-US" sz="1200"/>
              <a:t> SLA – Service Level Agreement</a:t>
            </a:r>
          </a:p>
        </p:txBody>
      </p:sp>
      <p:pic>
        <p:nvPicPr>
          <p:cNvPr id="8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01" y="5966595"/>
            <a:ext cx="806927" cy="9389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0030411"/>
              </p:ext>
            </p:extLst>
          </p:nvPr>
        </p:nvGraphicFramePr>
        <p:xfrm>
          <a:off x="9345793" y="279056"/>
          <a:ext cx="2604302" cy="221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55954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116632"/>
            <a:ext cx="11127317" cy="975783"/>
          </a:xfrm>
        </p:spPr>
        <p:txBody>
          <a:bodyPr/>
          <a:lstStyle/>
          <a:p>
            <a:r>
              <a:rPr lang="en-US"/>
              <a:t>CSIT Platform System Design in a Nutshell</a:t>
            </a:r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401" y="5966595"/>
            <a:ext cx="806927" cy="93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02" y="1310441"/>
            <a:ext cx="5245100" cy="28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172" y="1267618"/>
            <a:ext cx="4723209" cy="237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652" y="4293096"/>
            <a:ext cx="47879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161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86" y="2657282"/>
            <a:ext cx="6832459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Broader Ecosystem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OpenDaylight Virtual Bridge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OpenDaylight Virtual Bridge Domain (VBD) app allows users to program distributed bridge domain in the controller</a:t>
            </a:r>
            <a:endParaRPr lang="en-US" dirty="0" smtClean="0"/>
          </a:p>
          <a:p>
            <a:r>
              <a:rPr lang="en-US" dirty="0" smtClean="0"/>
              <a:t>VBD app speaks Netconf/Yang to Honeycomb dataplane management agent on box with </a:t>
            </a:r>
            <a:r>
              <a:rPr lang="en-US" dirty="0" err="1" smtClean="0"/>
              <a:t>vpp</a:t>
            </a:r>
            <a:r>
              <a:rPr lang="en-US" dirty="0" smtClean="0"/>
              <a:t> dataplane using a *semantic* model (not flow based)</a:t>
            </a:r>
            <a:endParaRPr lang="en-US" dirty="0" smtClean="0"/>
          </a:p>
          <a:p>
            <a:r>
              <a:rPr lang="en-US" dirty="0" smtClean="0"/>
              <a:t>Honeycomb agent speaks low level </a:t>
            </a:r>
            <a:r>
              <a:rPr lang="en-US" dirty="0" err="1" smtClean="0"/>
              <a:t>api</a:t>
            </a:r>
            <a:r>
              <a:rPr lang="en-US" dirty="0" smtClean="0"/>
              <a:t> to </a:t>
            </a:r>
            <a:r>
              <a:rPr lang="en-US" dirty="0" err="1" smtClean="0"/>
              <a:t>vpp</a:t>
            </a:r>
            <a:r>
              <a:rPr lang="en-US" dirty="0" smtClean="0"/>
              <a:t> expressing *semantic concepts*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87299" y="1500752"/>
            <a:ext cx="2021844" cy="188213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5598" y="1779984"/>
            <a:ext cx="1456497" cy="140937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1489" y="4698176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65376" y="5289281"/>
            <a:ext cx="1365250" cy="42571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003497" y="2199083"/>
            <a:ext cx="1882134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396429" y="5027764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99" y="2021859"/>
            <a:ext cx="1078374" cy="39482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366361" y="4830617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Honeycomb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17893" y="2642389"/>
            <a:ext cx="655994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VBD app</a:t>
            </a:r>
          </a:p>
        </p:txBody>
      </p:sp>
      <p:cxnSp>
        <p:nvCxnSpPr>
          <p:cNvPr id="16" name="Straight Arrow Connector 15"/>
          <p:cNvCxnSpPr>
            <a:stCxn id="20" idx="2"/>
            <a:endCxn id="39" idx="0"/>
          </p:cNvCxnSpPr>
          <p:nvPr/>
        </p:nvCxnSpPr>
        <p:spPr>
          <a:xfrm>
            <a:off x="3045890" y="3013334"/>
            <a:ext cx="6301" cy="1817283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1500" y="3857625"/>
            <a:ext cx="14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Netconf/Yang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864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OpenDaylight </a:t>
            </a:r>
            <a:r>
              <a:rPr lang="en-US" dirty="0" err="1" smtClean="0"/>
              <a:t>Lispflowmapping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LISP (Locator Identifier </a:t>
            </a:r>
            <a:r>
              <a:rPr lang="en-US" dirty="0" err="1" smtClean="0"/>
              <a:t>Seperation</a:t>
            </a:r>
            <a:r>
              <a:rPr lang="en-US" dirty="0" smtClean="0"/>
              <a:t>) allows the construction of dynamic tunnels over a wide variety of encapsulations:</a:t>
            </a:r>
          </a:p>
          <a:p>
            <a:pPr lvl="1"/>
            <a:r>
              <a:rPr lang="en-US" dirty="0" smtClean="0"/>
              <a:t>LISP </a:t>
            </a:r>
            <a:r>
              <a:rPr lang="en-US" dirty="0" err="1" smtClean="0"/>
              <a:t>encap</a:t>
            </a:r>
            <a:endParaRPr lang="en-US" dirty="0" smtClean="0"/>
          </a:p>
          <a:p>
            <a:pPr lvl="1"/>
            <a:r>
              <a:rPr lang="en-US" dirty="0" smtClean="0"/>
              <a:t>VXLAN </a:t>
            </a:r>
            <a:r>
              <a:rPr lang="en-US" dirty="0" err="1" smtClean="0"/>
              <a:t>gpe</a:t>
            </a:r>
            <a:endParaRPr lang="en-US" dirty="0" smtClean="0"/>
          </a:p>
          <a:p>
            <a:pPr lvl="1"/>
            <a:r>
              <a:rPr lang="en-US" dirty="0" smtClean="0"/>
              <a:t>GRE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VPP dataplane acquires information about encapsulations dynamically via LISP mapping protocol from mapping server</a:t>
            </a:r>
            <a:endParaRPr lang="en-US" dirty="0" smtClean="0"/>
          </a:p>
          <a:p>
            <a:r>
              <a:rPr lang="en-US" dirty="0" smtClean="0"/>
              <a:t>VPP dataplane informs LISP mapping server of new endpoints dynamically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Programmable Overlays with VPP</a:t>
            </a:r>
            <a:endParaRPr lang="en-US" dirty="0"/>
          </a:p>
          <a:p>
            <a:pPr lvl="1"/>
            <a:r>
              <a:rPr lang="en-US" dirty="0" smtClean="0"/>
              <a:t>Wed (today): 4:35-5:25pm today in ‘Marine’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87299" y="1500752"/>
            <a:ext cx="2021844" cy="188213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5598" y="1779984"/>
            <a:ext cx="1456497" cy="140937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1489" y="4698176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65376" y="5289281"/>
            <a:ext cx="1365250" cy="42571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003497" y="2199083"/>
            <a:ext cx="1882134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396429" y="5027764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99" y="2021859"/>
            <a:ext cx="1078374" cy="39482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444750" y="2642389"/>
            <a:ext cx="1285875" cy="38973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Lispflowmapping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 app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cxnSp>
        <p:nvCxnSpPr>
          <p:cNvPr id="16" name="Straight Arrow Connector 15"/>
          <p:cNvCxnSpPr>
            <a:stCxn id="20" idx="2"/>
            <a:endCxn id="26" idx="0"/>
          </p:cNvCxnSpPr>
          <p:nvPr/>
        </p:nvCxnSpPr>
        <p:spPr>
          <a:xfrm flipH="1">
            <a:off x="3048001" y="3032125"/>
            <a:ext cx="39687" cy="2257156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1500" y="3857625"/>
            <a:ext cx="229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LISP Mapping Protocol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5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OpenDaylight </a:t>
            </a:r>
            <a:r>
              <a:rPr lang="en-US" dirty="0" smtClean="0"/>
              <a:t>SFC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smtClean="0"/>
              <a:t>SFC (Service Function Chaining) moves traffic along a ‘service function chain’ in the network</a:t>
            </a:r>
            <a:endParaRPr lang="en-US" dirty="0" smtClean="0"/>
          </a:p>
          <a:p>
            <a:r>
              <a:rPr lang="en-US" dirty="0" smtClean="0"/>
              <a:t>Service function chain is programmed in controller</a:t>
            </a:r>
            <a:endParaRPr lang="en-US" dirty="0" smtClean="0"/>
          </a:p>
          <a:p>
            <a:r>
              <a:rPr lang="en-US" dirty="0" smtClean="0"/>
              <a:t>SFC app configures service function forwarders </a:t>
            </a:r>
            <a:r>
              <a:rPr lang="en-US" dirty="0" smtClean="0"/>
              <a:t>in honeycomb agent</a:t>
            </a:r>
            <a:endParaRPr lang="en-US" dirty="0" smtClean="0"/>
          </a:p>
          <a:p>
            <a:r>
              <a:rPr lang="en-US" dirty="0" smtClean="0"/>
              <a:t>Honeycomb agent programs </a:t>
            </a:r>
            <a:r>
              <a:rPr lang="en-US" dirty="0" err="1" smtClean="0"/>
              <a:t>vpp</a:t>
            </a:r>
            <a:r>
              <a:rPr lang="en-US" dirty="0" smtClean="0"/>
              <a:t> with low level API.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87299" y="1500752"/>
            <a:ext cx="2021844" cy="1882135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5598" y="1779984"/>
            <a:ext cx="1456497" cy="140937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1489" y="4698176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65376" y="5289281"/>
            <a:ext cx="1365250" cy="42571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003497" y="2199083"/>
            <a:ext cx="1882134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396429" y="5027764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99" y="2021859"/>
            <a:ext cx="1078374" cy="39482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444750" y="2642389"/>
            <a:ext cx="1285875" cy="38973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SFC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cxnSp>
        <p:nvCxnSpPr>
          <p:cNvPr id="16" name="Straight Arrow Connector 15"/>
          <p:cNvCxnSpPr>
            <a:stCxn id="20" idx="2"/>
            <a:endCxn id="21" idx="0"/>
          </p:cNvCxnSpPr>
          <p:nvPr/>
        </p:nvCxnSpPr>
        <p:spPr>
          <a:xfrm flipH="1">
            <a:off x="3052191" y="3032125"/>
            <a:ext cx="35497" cy="1782617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1500" y="3857625"/>
            <a:ext cx="147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Netconf/yang</a:t>
            </a:r>
            <a:endParaRPr lang="en-US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2366361" y="4814742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Honeycomb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898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OpNFV FDS: Integrating OpenStack/ODL/fdio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smtClean="0"/>
              <a:t>End to end suppor</a:t>
            </a:r>
            <a:r>
              <a:rPr lang="en-US" dirty="0" smtClean="0"/>
              <a:t>t from neutron via ODL to VPP</a:t>
            </a:r>
          </a:p>
          <a:p>
            <a:r>
              <a:rPr lang="en-US" dirty="0" smtClean="0"/>
              <a:t>Connects </a:t>
            </a:r>
            <a:r>
              <a:rPr lang="en-US" dirty="0" err="1" smtClean="0"/>
              <a:t>vpp</a:t>
            </a:r>
            <a:r>
              <a:rPr lang="en-US" dirty="0" smtClean="0"/>
              <a:t> to </a:t>
            </a:r>
            <a:r>
              <a:rPr lang="en-US" dirty="0" err="1" smtClean="0"/>
              <a:t>vhost</a:t>
            </a:r>
            <a:r>
              <a:rPr lang="en-US" dirty="0" smtClean="0"/>
              <a:t>-user interfaces to VMs</a:t>
            </a:r>
            <a:endParaRPr lang="en-US" dirty="0" smtClean="0"/>
          </a:p>
          <a:p>
            <a:r>
              <a:rPr lang="en-US" dirty="0" smtClean="0"/>
              <a:t>Integration happening in OpNFV “Fast Data Stacks” </a:t>
            </a:r>
            <a:r>
              <a:rPr lang="en-US" dirty="0" smtClean="0"/>
              <a:t>project</a:t>
            </a:r>
          </a:p>
          <a:p>
            <a:pPr lvl="1"/>
            <a:r>
              <a:rPr lang="en-US" dirty="0"/>
              <a:t>Targeting Colorado OpNFV </a:t>
            </a:r>
            <a:r>
              <a:rPr lang="en-US" dirty="0" smtClean="0"/>
              <a:t>Release</a:t>
            </a:r>
          </a:p>
          <a:p>
            <a:pPr lvl="1"/>
            <a:r>
              <a:rPr lang="en-US" dirty="0"/>
              <a:t>Apex installer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1489" y="2871293"/>
            <a:ext cx="1954111" cy="106248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89788" y="3150526"/>
            <a:ext cx="1371776" cy="73655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1489" y="4031426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65375" y="4622531"/>
            <a:ext cx="1412493" cy="39396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437509" y="3159802"/>
            <a:ext cx="1062489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396429" y="4361014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79599" y="1531391"/>
            <a:ext cx="2286001" cy="1211101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Openstack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81935" y="2003480"/>
            <a:ext cx="1075444" cy="57538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>Neutron</a:t>
            </a:r>
            <a:endParaRPr lang="en-US" sz="1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21807" y="2615473"/>
            <a:ext cx="640598" cy="42408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ODL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89" y="3392400"/>
            <a:ext cx="1078374" cy="39482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366361" y="4163867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Honeycomb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161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OpNFV FDS: </a:t>
            </a:r>
            <a:r>
              <a:rPr lang="en-US" dirty="0" smtClean="0"/>
              <a:t>Direct OpenStack/</a:t>
            </a:r>
            <a:r>
              <a:rPr lang="en-US" dirty="0" smtClean="0"/>
              <a:t>fdio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smtClean="0"/>
              <a:t>Direct Neutron plugin for fd.io</a:t>
            </a:r>
          </a:p>
          <a:p>
            <a:r>
              <a:rPr lang="en-US" dirty="0" smtClean="0"/>
              <a:t>Uses low level </a:t>
            </a:r>
            <a:r>
              <a:rPr lang="en-US" dirty="0" err="1" smtClean="0"/>
              <a:t>vpp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python bindings</a:t>
            </a:r>
          </a:p>
          <a:p>
            <a:r>
              <a:rPr lang="en-US" dirty="0"/>
              <a:t>Connects </a:t>
            </a:r>
            <a:r>
              <a:rPr lang="en-US" dirty="0" err="1"/>
              <a:t>vpp</a:t>
            </a:r>
            <a:r>
              <a:rPr lang="en-US" dirty="0"/>
              <a:t> to </a:t>
            </a:r>
            <a:r>
              <a:rPr lang="en-US" dirty="0" err="1"/>
              <a:t>vhost</a:t>
            </a:r>
            <a:r>
              <a:rPr lang="en-US" dirty="0"/>
              <a:t>-user interfaces to </a:t>
            </a:r>
            <a:r>
              <a:rPr lang="en-US" dirty="0" smtClean="0"/>
              <a:t>VMs</a:t>
            </a:r>
            <a:endParaRPr lang="en-US" dirty="0" smtClean="0"/>
          </a:p>
          <a:p>
            <a:r>
              <a:rPr lang="en-US" dirty="0" smtClean="0"/>
              <a:t>Integration happening in OpNFV “Fast Data Stacks” </a:t>
            </a:r>
            <a:r>
              <a:rPr lang="en-US" dirty="0" smtClean="0"/>
              <a:t>project</a:t>
            </a:r>
          </a:p>
          <a:p>
            <a:pPr lvl="1"/>
            <a:r>
              <a:rPr lang="en-US" dirty="0"/>
              <a:t>Targeting Colorado OpNFV </a:t>
            </a:r>
            <a:r>
              <a:rPr lang="en-US" dirty="0" smtClean="0"/>
              <a:t>Release</a:t>
            </a:r>
          </a:p>
          <a:p>
            <a:pPr lvl="1"/>
            <a:r>
              <a:rPr lang="en-US" dirty="0"/>
              <a:t>Apex installer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3239" y="3031301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97125" y="3622406"/>
            <a:ext cx="1412493" cy="39396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428179" y="3360889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79599" y="1531391"/>
            <a:ext cx="2286001" cy="1211101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Openstack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81935" y="2003480"/>
            <a:ext cx="1075444" cy="57538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>Neutron</a:t>
            </a:r>
            <a:endParaRPr lang="en-US" sz="1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21807" y="2615473"/>
            <a:ext cx="640598" cy="51190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entury Gothic"/>
                <a:ea typeface=""/>
                <a:cs typeface="Century Gothic"/>
              </a:rPr>
              <a:t>Fd.io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</p:spTree>
    <p:extLst>
      <p:ext uri="{BB962C8B-B14F-4D97-AF65-F5344CB8AC3E}">
        <p14:creationId xmlns:p14="http://schemas.microsoft.com/office/powerpoint/2010/main" val="290397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POC: Calico &amp; </a:t>
            </a:r>
            <a:r>
              <a:rPr lang="en-US" dirty="0" err="1" smtClean="0"/>
              <a:t>Contiv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Demo of VPP as dataplane for Calico</a:t>
            </a:r>
            <a:endParaRPr lang="en-US" dirty="0" smtClean="0"/>
          </a:p>
          <a:p>
            <a:r>
              <a:rPr lang="en-US" dirty="0" smtClean="0"/>
              <a:t>Calico or </a:t>
            </a:r>
            <a:r>
              <a:rPr lang="en-US" dirty="0" err="1" smtClean="0"/>
              <a:t>Contiv</a:t>
            </a:r>
            <a:r>
              <a:rPr lang="en-US" dirty="0" smtClean="0"/>
              <a:t> agent uses </a:t>
            </a:r>
            <a:r>
              <a:rPr lang="en-US" dirty="0" err="1" smtClean="0"/>
              <a:t>vpp</a:t>
            </a:r>
            <a:r>
              <a:rPr lang="en-US" dirty="0" smtClean="0"/>
              <a:t> low level </a:t>
            </a:r>
            <a:r>
              <a:rPr lang="en-US" dirty="0" err="1" smtClean="0"/>
              <a:t>api</a:t>
            </a:r>
            <a:r>
              <a:rPr lang="en-US" dirty="0" smtClean="0"/>
              <a:t> to control </a:t>
            </a:r>
            <a:r>
              <a:rPr lang="en-US" dirty="0" err="1" smtClean="0"/>
              <a:t>vpp</a:t>
            </a:r>
            <a:endParaRPr lang="en-US" dirty="0" smtClean="0"/>
          </a:p>
          <a:p>
            <a:r>
              <a:rPr lang="en-US" dirty="0" err="1" smtClean="0"/>
              <a:t>Tuntap</a:t>
            </a:r>
            <a:r>
              <a:rPr lang="en-US" dirty="0" smtClean="0"/>
              <a:t> interface between </a:t>
            </a:r>
            <a:r>
              <a:rPr lang="en-US" dirty="0" err="1" smtClean="0"/>
              <a:t>vpp</a:t>
            </a:r>
            <a:r>
              <a:rPr lang="en-US" dirty="0" smtClean="0"/>
              <a:t> and container</a:t>
            </a:r>
          </a:p>
          <a:p>
            <a:pPr lvl="1"/>
            <a:r>
              <a:rPr lang="en-US" dirty="0" smtClean="0"/>
              <a:t>Using network namespaces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31875" y="3304906"/>
            <a:ext cx="1412493" cy="39396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24150" y="3266806"/>
            <a:ext cx="1412493" cy="39396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container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1400" y="4139931"/>
            <a:ext cx="3117850" cy="79719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kernel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41400" y="2298431"/>
            <a:ext cx="1412493" cy="39396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Calic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 or</a:t>
            </a:r>
            <a:r>
              <a:rPr lang="en-US" sz="1000" kern="0" dirty="0">
                <a:solidFill>
                  <a:prstClr val="black"/>
                </a:solidFill>
                <a:latin typeface="Century Gothic"/>
                <a:ea typeface=""/>
                <a:cs typeface="Century Gothic"/>
              </a:rPr>
              <a:t>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Contiv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 Agent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cxnSp>
        <p:nvCxnSpPr>
          <p:cNvPr id="7" name="Elbow Connector 6"/>
          <p:cNvCxnSpPr>
            <a:stCxn id="26" idx="2"/>
            <a:endCxn id="12" idx="2"/>
          </p:cNvCxnSpPr>
          <p:nvPr/>
        </p:nvCxnSpPr>
        <p:spPr>
          <a:xfrm rot="5400000" flipH="1" flipV="1">
            <a:off x="2565209" y="2833687"/>
            <a:ext cx="38100" cy="1692275"/>
          </a:xfrm>
          <a:prstGeom prst="bentConnector3">
            <a:avLst>
              <a:gd name="adj1" fmla="val -1725010"/>
            </a:avLst>
          </a:prstGeom>
          <a:ln w="28575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8375" y="3730625"/>
            <a:ext cx="21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AF_PACKET </a:t>
            </a:r>
            <a:r>
              <a:rPr lang="en-US" dirty="0" err="1" smtClean="0">
                <a:solidFill>
                  <a:srgbClr val="008000"/>
                </a:solidFill>
              </a:rPr>
              <a:t>int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netns</a:t>
            </a:r>
            <a:endParaRPr lang="en-US" dirty="0" smtClean="0">
              <a:solidFill>
                <a:srgbClr val="008000"/>
              </a:solidFill>
            </a:endParaRPr>
          </a:p>
        </p:txBody>
      </p:sp>
      <p:cxnSp>
        <p:nvCxnSpPr>
          <p:cNvPr id="23" name="Straight Arrow Connector 22"/>
          <p:cNvCxnSpPr>
            <a:stCxn id="14" idx="2"/>
            <a:endCxn id="26" idx="0"/>
          </p:cNvCxnSpPr>
          <p:nvPr/>
        </p:nvCxnSpPr>
        <p:spPr>
          <a:xfrm flipH="1">
            <a:off x="1738122" y="2692400"/>
            <a:ext cx="9525" cy="612506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09750" y="2809875"/>
            <a:ext cx="179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</a:t>
            </a:r>
            <a:r>
              <a:rPr lang="en-US" dirty="0" smtClean="0"/>
              <a:t>l </a:t>
            </a:r>
            <a:r>
              <a:rPr lang="en-US" dirty="0" err="1" smtClean="0"/>
              <a:t>vpp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3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0779"/>
            <a:ext cx="10515600" cy="1325563"/>
          </a:xfrm>
        </p:spPr>
        <p:txBody>
          <a:bodyPr/>
          <a:lstStyle/>
          <a:p>
            <a:r>
              <a:rPr lang="en-US" dirty="0" smtClean="0"/>
              <a:t>Future: </a:t>
            </a:r>
            <a:r>
              <a:rPr lang="en-US" dirty="0" smtClean="0"/>
              <a:t>TLDK</a:t>
            </a:r>
            <a:r>
              <a:rPr lang="en-US" dirty="0" smtClean="0"/>
              <a:t>: Host Stack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899449" y="459619"/>
            <a:ext cx="6178935" cy="5878286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Host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05337" y="5699341"/>
            <a:ext cx="5750692" cy="405323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Kernel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05337" y="5134720"/>
            <a:ext cx="5750692" cy="405323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DPDK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93957" y="4064001"/>
            <a:ext cx="5759161" cy="882952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193943" y="1113555"/>
            <a:ext cx="1658891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Process 1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525610" y="1133723"/>
            <a:ext cx="5083189" cy="59818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TLDK has just started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Building transport layer libraries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TCP/UDP/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etc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Building VPP plugin to provide user space host stack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Building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Netlink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Agent+LDPRELOAD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Allows Linux Process to use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userspace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hoststack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instead of kernel host stack without modifying the app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Any process or group of processes could get their own v6 address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Bypass Kernel Network Stack</a:t>
            </a:r>
          </a:p>
          <a:p>
            <a:pPr lvl="1"/>
            <a:endParaRPr lang="en-US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177009" y="3261669"/>
            <a:ext cx="5764015" cy="608807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NetlinkAgent+LDPRELOAD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124343" y="1108717"/>
            <a:ext cx="1658891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Process 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897506" y="1103879"/>
            <a:ext cx="1658891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Linux Process 3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346343" y="4374431"/>
            <a:ext cx="5243919" cy="3983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Host Stack Plugin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326090" y="2116706"/>
            <a:ext cx="1538026" cy="2189199"/>
            <a:chOff x="6193066" y="1754323"/>
            <a:chExt cx="1896651" cy="2933157"/>
          </a:xfrm>
        </p:grpSpPr>
        <p:sp>
          <p:nvSpPr>
            <p:cNvPr id="96" name="Oval 95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97" name="Straight Arrow Connector 96"/>
            <p:cNvCxnSpPr>
              <a:endCxn id="96" idx="4"/>
            </p:cNvCxnSpPr>
            <p:nvPr/>
          </p:nvCxnSpPr>
          <p:spPr>
            <a:xfrm flipV="1">
              <a:off x="7076464" y="2438400"/>
              <a:ext cx="10137" cy="2249080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6193066" y="1754323"/>
              <a:ext cx="1896651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Userspace interface 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998204" y="2111868"/>
            <a:ext cx="1538026" cy="2194037"/>
            <a:chOff x="6193066" y="1932583"/>
            <a:chExt cx="1896651" cy="2939639"/>
          </a:xfrm>
        </p:grpSpPr>
        <p:sp>
          <p:nvSpPr>
            <p:cNvPr id="101" name="Oval 100"/>
            <p:cNvSpPr/>
            <p:nvPr/>
          </p:nvSpPr>
          <p:spPr>
            <a:xfrm>
              <a:off x="7010400" y="2286000"/>
              <a:ext cx="152400" cy="152400"/>
            </a:xfrm>
            <a:prstGeom prst="ellipse">
              <a:avLst/>
            </a:prstGeom>
            <a:noFill/>
            <a:ln>
              <a:solidFill>
                <a:srgbClr val="061C23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102" name="Straight Arrow Connector 101"/>
            <p:cNvCxnSpPr>
              <a:endCxn id="101" idx="4"/>
            </p:cNvCxnSpPr>
            <p:nvPr/>
          </p:nvCxnSpPr>
          <p:spPr>
            <a:xfrm flipV="1">
              <a:off x="7082431" y="2438400"/>
              <a:ext cx="4169" cy="2433822"/>
            </a:xfrm>
            <a:prstGeom prst="straightConnector1">
              <a:avLst/>
            </a:prstGeom>
            <a:ln>
              <a:solidFill>
                <a:srgbClr val="061C23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193066" y="1932583"/>
              <a:ext cx="1896651" cy="371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Userspace interface 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06" name="Straight Arrow Connector 105"/>
          <p:cNvCxnSpPr>
            <a:stCxn id="51" idx="2"/>
            <a:endCxn id="96" idx="0"/>
          </p:cNvCxnSpPr>
          <p:nvPr/>
        </p:nvCxnSpPr>
        <p:spPr>
          <a:xfrm>
            <a:off x="7023389" y="1511904"/>
            <a:ext cx="27283" cy="1001626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7" idx="2"/>
            <a:endCxn id="101" idx="1"/>
          </p:cNvCxnSpPr>
          <p:nvPr/>
        </p:nvCxnSpPr>
        <p:spPr>
          <a:xfrm>
            <a:off x="8953789" y="1507066"/>
            <a:ext cx="1725303" cy="885237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8" idx="2"/>
            <a:endCxn id="101" idx="7"/>
          </p:cNvCxnSpPr>
          <p:nvPr/>
        </p:nvCxnSpPr>
        <p:spPr>
          <a:xfrm>
            <a:off x="10726952" y="1502228"/>
            <a:ext cx="39528" cy="890075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1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184485"/>
            <a:ext cx="10647362" cy="1143000"/>
          </a:xfrm>
        </p:spPr>
        <p:txBody>
          <a:bodyPr/>
          <a:lstStyle/>
          <a:p>
            <a:r>
              <a:rPr lang="en-US" dirty="0" smtClean="0"/>
              <a:t>Fast Data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1" y="1284734"/>
            <a:ext cx="10647362" cy="4733479"/>
          </a:xfrm>
        </p:spPr>
        <p:txBody>
          <a:bodyPr/>
          <a:lstStyle/>
          <a:p>
            <a:r>
              <a:rPr lang="en-US" sz="2000" smtClean="0"/>
              <a:t>Fast Data Scope</a:t>
            </a:r>
            <a:r>
              <a:rPr lang="en-US" sz="2000" dirty="0" smtClean="0"/>
              <a:t>:</a:t>
            </a:r>
          </a:p>
          <a:p>
            <a:pPr marL="742950" lvl="2" indent="-342900"/>
            <a:r>
              <a:rPr lang="en-US" sz="2000" b="1" dirty="0" smtClean="0"/>
              <a:t>IO</a:t>
            </a:r>
          </a:p>
          <a:p>
            <a:pPr marL="1200150" lvl="3" indent="-342900"/>
            <a:r>
              <a:rPr lang="en-US" sz="2000" dirty="0" smtClean="0"/>
              <a:t>Hardware/</a:t>
            </a:r>
            <a:r>
              <a:rPr lang="en-US" sz="2000" dirty="0" err="1" smtClean="0"/>
              <a:t>vHardware</a:t>
            </a:r>
            <a:r>
              <a:rPr lang="en-US" sz="2000" dirty="0" smtClean="0"/>
              <a:t> &lt;-&gt; cores/threads</a:t>
            </a:r>
            <a:endParaRPr lang="en-US" sz="2000" dirty="0"/>
          </a:p>
          <a:p>
            <a:pPr lvl="1"/>
            <a:r>
              <a:rPr lang="en-US" sz="2000" b="1" dirty="0" smtClean="0"/>
              <a:t>Processing </a:t>
            </a:r>
          </a:p>
          <a:p>
            <a:pPr lvl="2"/>
            <a:r>
              <a:rPr lang="en-US" sz="2000" dirty="0" smtClean="0"/>
              <a:t>Classify</a:t>
            </a:r>
          </a:p>
          <a:p>
            <a:pPr lvl="2"/>
            <a:r>
              <a:rPr lang="en-US" sz="2000" dirty="0" smtClean="0"/>
              <a:t>Transform</a:t>
            </a:r>
          </a:p>
          <a:p>
            <a:pPr lvl="2"/>
            <a:r>
              <a:rPr lang="en-US" sz="2000" dirty="0" smtClean="0"/>
              <a:t>Prioritize</a:t>
            </a:r>
          </a:p>
          <a:p>
            <a:pPr lvl="2"/>
            <a:r>
              <a:rPr lang="en-US" sz="2000" dirty="0" smtClean="0"/>
              <a:t>Forward</a:t>
            </a:r>
          </a:p>
          <a:p>
            <a:pPr lvl="2"/>
            <a:r>
              <a:rPr lang="en-US" sz="2000" dirty="0" smtClean="0"/>
              <a:t>Terminate</a:t>
            </a:r>
          </a:p>
          <a:p>
            <a:pPr lvl="1"/>
            <a:r>
              <a:rPr lang="en-US" sz="2000" b="1" dirty="0" smtClean="0"/>
              <a:t>Management Agents</a:t>
            </a:r>
          </a:p>
          <a:p>
            <a:pPr lvl="2"/>
            <a:r>
              <a:rPr lang="en-US" sz="2000" dirty="0" smtClean="0"/>
              <a:t>Control/manage IO/Processing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4172" y="3095333"/>
            <a:ext cx="3565926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IO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4172" y="2531302"/>
            <a:ext cx="3565926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484172" y="1975411"/>
            <a:ext cx="3565926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Management Agent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5739" y="1188509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</p:spTree>
    <p:extLst>
      <p:ext uri="{BB962C8B-B14F-4D97-AF65-F5344CB8AC3E}">
        <p14:creationId xmlns:p14="http://schemas.microsoft.com/office/powerpoint/2010/main" val="127969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-117928"/>
            <a:ext cx="10647362" cy="1143000"/>
          </a:xfrm>
        </p:spPr>
        <p:txBody>
          <a:bodyPr/>
          <a:lstStyle/>
          <a:p>
            <a:r>
              <a:rPr lang="en-US" dirty="0" smtClean="0"/>
              <a:t>Next Steps –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907271"/>
            <a:ext cx="11132466" cy="54586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invite you to Participate in </a:t>
            </a:r>
            <a:r>
              <a:rPr lang="en-US" sz="2000" dirty="0" smtClean="0">
                <a:hlinkClick r:id="rId2"/>
              </a:rPr>
              <a:t>fd.io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Get the Code, Build the Code, Run the </a:t>
            </a:r>
            <a:r>
              <a:rPr lang="en-US" sz="2000" dirty="0" smtClean="0">
                <a:hlinkClick r:id="rId3"/>
              </a:rPr>
              <a:t>Code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Try the vpp user demo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Install vpp from binary packages (yum/apt)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Install Honeycomb from binary packages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Read/Watch the Tutorials</a:t>
            </a:r>
          </a:p>
          <a:p>
            <a:r>
              <a:rPr lang="en-US" sz="2000" dirty="0" smtClean="0">
                <a:hlinkClick r:id="rId8"/>
              </a:rPr>
              <a:t>Join the Mailing Lists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Join the IRC Channels</a:t>
            </a:r>
            <a:endParaRPr lang="en-US" sz="2000" dirty="0"/>
          </a:p>
          <a:p>
            <a:r>
              <a:rPr lang="en-US" sz="2000" dirty="0" smtClean="0">
                <a:hlinkClick r:id="rId10"/>
              </a:rPr>
              <a:t>Explore the wiki</a:t>
            </a:r>
            <a:endParaRPr lang="en-US" sz="2000" dirty="0" smtClean="0"/>
          </a:p>
          <a:p>
            <a:r>
              <a:rPr lang="en-US" sz="2000" dirty="0" smtClean="0">
                <a:hlinkClick r:id="rId11"/>
              </a:rPr>
              <a:t>Join fd.io as a member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7750" y="4963210"/>
            <a:ext cx="10556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Go to </a:t>
            </a:r>
            <a:r>
              <a:rPr lang="en-US" sz="4000" dirty="0">
                <a:hlinkClick r:id="rId12"/>
              </a:rPr>
              <a:t>Programmable Overlays with VPP</a:t>
            </a:r>
            <a:endParaRPr lang="en-US" sz="4000" dirty="0"/>
          </a:p>
          <a:p>
            <a:pPr lvl="1"/>
            <a:r>
              <a:rPr lang="en-US" sz="4000" dirty="0"/>
              <a:t>Wed (today): 4:35-5:25pm today in ‘Marine’</a:t>
            </a:r>
          </a:p>
        </p:txBody>
      </p:sp>
    </p:spTree>
    <p:extLst>
      <p:ext uri="{BB962C8B-B14F-4D97-AF65-F5344CB8AC3E}">
        <p14:creationId xmlns:p14="http://schemas.microsoft.com/office/powerpoint/2010/main" val="318508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Fd.io Members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fdio_cis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7" y="969104"/>
            <a:ext cx="2667000" cy="1638300"/>
          </a:xfrm>
          <a:prstGeom prst="rect">
            <a:avLst/>
          </a:prstGeom>
        </p:spPr>
      </p:pic>
      <p:pic>
        <p:nvPicPr>
          <p:cNvPr id="9" name="Picture 8" descr="fdio_6wi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63" y="2097895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04" y="875037"/>
            <a:ext cx="2667000" cy="1638300"/>
          </a:xfrm>
          <a:prstGeom prst="rect">
            <a:avLst/>
          </a:prstGeom>
        </p:spPr>
      </p:pic>
      <p:pic>
        <p:nvPicPr>
          <p:cNvPr id="11" name="Picture 10" descr="comcas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97" y="3438335"/>
            <a:ext cx="2105238" cy="1293218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25" y="4731743"/>
            <a:ext cx="1963539" cy="1206174"/>
          </a:xfrm>
          <a:prstGeom prst="rect">
            <a:avLst/>
          </a:prstGeom>
        </p:spPr>
      </p:pic>
      <p:pic>
        <p:nvPicPr>
          <p:cNvPr id="15" name="Picture 14" descr="fdio_huawe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42" y="1956796"/>
            <a:ext cx="2667000" cy="1638300"/>
          </a:xfrm>
          <a:prstGeom prst="rect">
            <a:avLst/>
          </a:prstGeom>
        </p:spPr>
      </p:pic>
      <p:pic>
        <p:nvPicPr>
          <p:cNvPr id="16" name="Picture 15" descr="fdio_brocad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4" y="3508886"/>
            <a:ext cx="2105238" cy="1293218"/>
          </a:xfrm>
          <a:prstGeom prst="rect">
            <a:avLst/>
          </a:prstGeom>
        </p:spPr>
      </p:pic>
      <p:pic>
        <p:nvPicPr>
          <p:cNvPr id="17" name="Picture 16" descr="fdio_cav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30" y="3438338"/>
            <a:ext cx="2105239" cy="1293218"/>
          </a:xfrm>
          <a:prstGeom prst="rect">
            <a:avLst/>
          </a:prstGeom>
        </p:spPr>
      </p:pic>
      <p:pic>
        <p:nvPicPr>
          <p:cNvPr id="18" name="Picture 17" descr="fdio_inocyb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44" y="3508885"/>
            <a:ext cx="1987641" cy="1220979"/>
          </a:xfrm>
          <a:prstGeom prst="rect">
            <a:avLst/>
          </a:prstGeom>
        </p:spPr>
      </p:pic>
      <p:pic>
        <p:nvPicPr>
          <p:cNvPr id="19" name="Picture 18" descr="fdio_mesospher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47" y="3508231"/>
            <a:ext cx="2002886" cy="1230344"/>
          </a:xfrm>
          <a:prstGeom prst="rect">
            <a:avLst/>
          </a:prstGeom>
        </p:spPr>
      </p:pic>
      <p:pic>
        <p:nvPicPr>
          <p:cNvPr id="20" name="Picture 19" descr="logo_fdio_nx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51" y="4649435"/>
            <a:ext cx="2105238" cy="1293217"/>
          </a:xfrm>
          <a:prstGeom prst="rect">
            <a:avLst/>
          </a:prstGeom>
        </p:spPr>
      </p:pic>
      <p:pic>
        <p:nvPicPr>
          <p:cNvPr id="21" name="Picture 20" descr="fdio_plumbgri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93" y="4649436"/>
            <a:ext cx="2093480" cy="1285994"/>
          </a:xfrm>
          <a:prstGeom prst="rect">
            <a:avLst/>
          </a:prstGeom>
        </p:spPr>
      </p:pic>
      <p:pic>
        <p:nvPicPr>
          <p:cNvPr id="22" name="Picture 21" descr="fdio_calic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8" y="4731744"/>
            <a:ext cx="1964121" cy="1206532"/>
          </a:xfrm>
          <a:prstGeom prst="rect">
            <a:avLst/>
          </a:prstGeom>
        </p:spPr>
      </p:pic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40" y="710422"/>
            <a:ext cx="2667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424" y="5000415"/>
            <a:ext cx="8785805" cy="457200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424" y="3223065"/>
            <a:ext cx="8785805" cy="159355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Packet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134" y="4263906"/>
            <a:ext cx="8150823" cy="4572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9092" y="2007993"/>
            <a:ext cx="8801137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Management Agent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3377" y="363413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NSH_SFC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09420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4661" y="3630775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VPP Sandbox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4055" y="3642757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TLDK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26" y="2384683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Honeycomb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698687" y="3238575"/>
            <a:ext cx="3474680" cy="999401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Testing/Performance/Support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9866938" y="4358294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CSIT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2242" y="263594"/>
            <a:ext cx="1629394" cy="130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Legend: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1200" dirty="0" smtClean="0"/>
              <a:t>- New Projects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- Core Projects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2624" y="667946"/>
            <a:ext cx="196967" cy="218698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09273" y="1047998"/>
            <a:ext cx="196967" cy="218698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9867867" y="2689509"/>
            <a:ext cx="1436273" cy="457200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eb_dpdk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701" y="-75219"/>
            <a:ext cx="106473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Governance – At a Glance</a:t>
            </a:r>
            <a:endParaRPr lang="en-US" sz="3600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8921" y="713234"/>
            <a:ext cx="11016556" cy="5073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May Participate – Not just members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can contribute code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can rise to being a committer via meritocracy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Anyone can propose a subproject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Subprojects:</a:t>
            </a:r>
          </a:p>
          <a:p>
            <a:pPr lvl="1">
              <a:buFont typeface="Wingdings" charset="0"/>
              <a:buChar char="§"/>
            </a:pP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Composed of the committers to that 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subproject – those who can merge code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Responsible for sub project oversight and autonomous releases 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Make technical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decisions for that 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subproject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by consensus, or failing 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that,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majority vote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Technical Steering Committee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Fosters collaboration among subprojects, </a:t>
            </a:r>
            <a:r>
              <a:rPr lang="en-US" sz="1400" dirty="0">
                <a:solidFill>
                  <a:srgbClr val="262626"/>
                </a:solidFill>
                <a:latin typeface="Arial" charset="0"/>
                <a:cs typeface="Arial" charset="0"/>
              </a:rPr>
              <a:t>but is not involved in day to day management of sub-projects 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Approves new subprojects, sets development process guidelines for the community, sets release guidelines for multi-project or simultaneous releases, etc.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Initial TSC will be seeded with representatives from Platinum Membership and core project PTLs with the goal of replacing representatives with Project Leads after the first year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Governing Board will Oversee </a:t>
            </a:r>
            <a:r>
              <a:rPr lang="en-US" sz="1800" dirty="0">
                <a:solidFill>
                  <a:srgbClr val="262626"/>
                </a:solidFill>
                <a:latin typeface="Arial" charset="0"/>
                <a:cs typeface="Arial" charset="0"/>
              </a:rPr>
              <a:t>B</a:t>
            </a: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usiness </a:t>
            </a:r>
            <a:r>
              <a:rPr lang="en-US" sz="1800" dirty="0">
                <a:solidFill>
                  <a:srgbClr val="262626"/>
                </a:solidFill>
                <a:latin typeface="Arial" charset="0"/>
                <a:cs typeface="Arial" charset="0"/>
              </a:rPr>
              <a:t>D</a:t>
            </a: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ecision </a:t>
            </a:r>
            <a:r>
              <a:rPr lang="en-US" sz="1800" dirty="0">
                <a:solidFill>
                  <a:srgbClr val="262626"/>
                </a:solidFill>
                <a:latin typeface="Arial" charset="0"/>
                <a:cs typeface="Arial" charset="0"/>
              </a:rPr>
              <a:t>M</a:t>
            </a:r>
            <a:r>
              <a:rPr lang="en-US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aking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Set Scope and Policy of Consortium 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Composed of Platinum member appointees, elected Gold, Silver, and Committer member representatives</a:t>
            </a:r>
          </a:p>
          <a:p>
            <a:pPr lvl="1">
              <a:buFont typeface="Wingdings" charset="0"/>
              <a:buChar char="§"/>
            </a:pP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Examples of business needs include: budgeting, planning for large meetings (e.g. a Summit, </a:t>
            </a:r>
            <a:r>
              <a:rPr lang="en-US" sz="1400" dirty="0" err="1" smtClean="0">
                <a:solidFill>
                  <a:srgbClr val="262626"/>
                </a:solidFill>
                <a:latin typeface="Arial" charset="0"/>
                <a:cs typeface="Arial" charset="0"/>
              </a:rPr>
              <a:t>Hackfest</a:t>
            </a:r>
            <a:r>
              <a:rPr lang="en-US" sz="14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), marketing, websites, developer infrastructure, test infrastructure,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42BD49E-AE5D-774A-BA83-B14630E8030D}" type="slidenum">
              <a:rPr lang="en-US">
                <a:solidFill>
                  <a:srgbClr val="898989"/>
                </a:solidFill>
                <a:latin typeface="Arial" charset="0"/>
              </a:rPr>
              <a:pPr/>
              <a:t>7</a:t>
            </a:fld>
            <a:endParaRPr lang="en-US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1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76" y="2645187"/>
            <a:ext cx="10099523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VPP:</a:t>
            </a:r>
            <a:br>
              <a:rPr lang="en-US" sz="9600" dirty="0" smtClean="0"/>
            </a:br>
            <a:r>
              <a:rPr lang="en-US" sz="7200" dirty="0" smtClean="0"/>
              <a:t>Vector Packet Processing</a:t>
            </a:r>
            <a:endParaRPr lang="en-US" sz="7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34" y="30521"/>
            <a:ext cx="11340259" cy="1143000"/>
          </a:xfrm>
        </p:spPr>
        <p:txBody>
          <a:bodyPr/>
          <a:lstStyle/>
          <a:p>
            <a:r>
              <a:rPr lang="en-US" dirty="0" smtClean="0"/>
              <a:t>Introducing Vector Packet Processor - VPP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479" y="1012661"/>
            <a:ext cx="7455074" cy="5193344"/>
          </a:xfrm>
        </p:spPr>
        <p:txBody>
          <a:bodyPr/>
          <a:lstStyle/>
          <a:p>
            <a:r>
              <a:rPr lang="en-US" sz="2000" dirty="0" smtClean="0"/>
              <a:t>VPP is a rapid packet processing development platform for highly performing network applications.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It runs on commodity CPUs and leverages DPDK</a:t>
            </a:r>
          </a:p>
          <a:p>
            <a:endParaRPr lang="en-US" sz="2000" dirty="0"/>
          </a:p>
          <a:p>
            <a:r>
              <a:rPr lang="en-US" sz="2000" dirty="0" smtClean="0"/>
              <a:t>It creates a vector of packet indices and processes them using a directed graph of nodes – resulting in a highly performant solution.</a:t>
            </a:r>
          </a:p>
          <a:p>
            <a:endParaRPr lang="en-US" sz="2000" dirty="0" smtClean="0"/>
          </a:p>
          <a:p>
            <a:r>
              <a:rPr lang="en-US" sz="2000" dirty="0" smtClean="0"/>
              <a:t>Runs as a Linux user-space application</a:t>
            </a:r>
          </a:p>
          <a:p>
            <a:endParaRPr lang="en-US" sz="2000" dirty="0"/>
          </a:p>
          <a:p>
            <a:r>
              <a:rPr lang="en-US" sz="2000" dirty="0" smtClean="0"/>
              <a:t>Ships </a:t>
            </a:r>
            <a:r>
              <a:rPr lang="en-US" sz="2000" dirty="0"/>
              <a:t>as part of both embedded </a:t>
            </a:r>
            <a:r>
              <a:rPr lang="en-US" sz="2000" dirty="0" smtClean="0"/>
              <a:t>&amp; server </a:t>
            </a:r>
            <a:r>
              <a:rPr lang="en-US" sz="2000" dirty="0"/>
              <a:t>products, in </a:t>
            </a:r>
            <a:r>
              <a:rPr lang="en-US" sz="2000" dirty="0" smtClean="0"/>
              <a:t>volume</a:t>
            </a:r>
          </a:p>
          <a:p>
            <a:endParaRPr lang="en-US" sz="2000" dirty="0"/>
          </a:p>
          <a:p>
            <a:r>
              <a:rPr lang="en-US" sz="2000" dirty="0"/>
              <a:t>Active development since </a:t>
            </a:r>
            <a:r>
              <a:rPr lang="en-US" sz="2000" dirty="0" smtClean="0"/>
              <a:t>2002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72352" y="1974463"/>
            <a:ext cx="4070444" cy="2460249"/>
            <a:chOff x="7255097" y="1284734"/>
            <a:chExt cx="4070444" cy="2460249"/>
          </a:xfrm>
        </p:grpSpPr>
        <p:sp>
          <p:nvSpPr>
            <p:cNvPr id="15" name="Rectangle 14"/>
            <p:cNvSpPr/>
            <p:nvPr/>
          </p:nvSpPr>
          <p:spPr>
            <a:xfrm>
              <a:off x="7493909" y="2865712"/>
              <a:ext cx="3565926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Network IO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93909" y="2301681"/>
              <a:ext cx="3565926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glow rad="101600">
                <a:srgbClr val="008000">
                  <a:alpha val="34000"/>
                </a:srgbClr>
              </a:glow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Packet Processing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93909" y="1745790"/>
              <a:ext cx="3565926" cy="457200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 Plane Management Agent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55097" y="1284734"/>
              <a:ext cx="4070444" cy="2460249"/>
            </a:xfrm>
            <a:prstGeom prst="rect">
              <a:avLst/>
            </a:prstGeom>
            <a:noFill/>
            <a:ln>
              <a:solidFill>
                <a:schemeClr val="accent3">
                  <a:lumMod val="1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Bare Metal/VM/Container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20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D.io">
      <a:dk1>
        <a:srgbClr val="2B2929"/>
      </a:dk1>
      <a:lt1>
        <a:srgbClr val="FFFFFF"/>
      </a:lt1>
      <a:dk2>
        <a:srgbClr val="F7323F"/>
      </a:dk2>
      <a:lt2>
        <a:srgbClr val="FFFFFF"/>
      </a:lt2>
      <a:accent1>
        <a:srgbClr val="F7323F"/>
      </a:accent1>
      <a:accent2>
        <a:srgbClr val="3A3838"/>
      </a:accent2>
      <a:accent3>
        <a:srgbClr val="F7323F"/>
      </a:accent3>
      <a:accent4>
        <a:srgbClr val="3A3838"/>
      </a:accent4>
      <a:accent5>
        <a:srgbClr val="F7323F"/>
      </a:accent5>
      <a:accent6>
        <a:srgbClr val="3A3838"/>
      </a:accent6>
      <a:hlink>
        <a:srgbClr val="26CAD3"/>
      </a:hlink>
      <a:folHlink>
        <a:srgbClr val="26CAD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10005</TotalTime>
  <Words>3052</Words>
  <Application>Microsoft Macintosh PowerPoint</Application>
  <PresentationFormat>Custom</PresentationFormat>
  <Paragraphs>772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fd.io Intro</vt:lpstr>
      <vt:lpstr>Evolution of Programmable Networking</vt:lpstr>
      <vt:lpstr>Introducing Fast Data: fd.io</vt:lpstr>
      <vt:lpstr>Fast Data Scope</vt:lpstr>
      <vt:lpstr>Fd.io Members</vt:lpstr>
      <vt:lpstr>Fd.io Projects</vt:lpstr>
      <vt:lpstr>Governance – At a Glance</vt:lpstr>
      <vt:lpstr>VPP: Vector Packet Processing</vt:lpstr>
      <vt:lpstr>Introducing Vector Packet Processor - VPP</vt:lpstr>
      <vt:lpstr>VPP Architecture - Modularity Enabling Flexible Plugins</vt:lpstr>
      <vt:lpstr>VPP Feature Summary at launch 2016-02-11</vt:lpstr>
      <vt:lpstr>Contributor/Committer Diversity</vt:lpstr>
      <vt:lpstr>VPP 16.06 Release</vt:lpstr>
      <vt:lpstr>Upcoming: VPP 16.09 Release</vt:lpstr>
      <vt:lpstr>PowerPoint Presentation</vt:lpstr>
      <vt:lpstr>vNet-SLA benchmarking at scale: IPv6 VPP-based vSwitch</vt:lpstr>
      <vt:lpstr>vNet benchmarking at scale: IPv4+SEcurity </vt:lpstr>
      <vt:lpstr>PowerPoint Presentation</vt:lpstr>
      <vt:lpstr>PowerPoint Presentation</vt:lpstr>
      <vt:lpstr>PowerPoint Presentation</vt:lpstr>
      <vt:lpstr>PowerPoint Presentation</vt:lpstr>
      <vt:lpstr>Implementation Example: VPP as a vRouter/vSwitch</vt:lpstr>
      <vt:lpstr>VPP vRouter/vSwitch: Local Programmability</vt:lpstr>
      <vt:lpstr>VPP vRouter/vSwitch: Remote Programmability</vt:lpstr>
      <vt:lpstr>Honeycomb</vt:lpstr>
      <vt:lpstr>Fd.io Projects</vt:lpstr>
      <vt:lpstr>Honeycomb Data Plane Management Agent</vt:lpstr>
      <vt:lpstr>CSIT: Continuous System &amp; Integration Testing</vt:lpstr>
      <vt:lpstr>Fd.io Projects</vt:lpstr>
      <vt:lpstr>FD.io Continuous Performance Lab a.k.a. The CSIT Project (Continuous System Integration and Testing)</vt:lpstr>
      <vt:lpstr>CSIT Platform System Design in a Nutshell</vt:lpstr>
      <vt:lpstr>Broader Ecosystem</vt:lpstr>
      <vt:lpstr>OpenDaylight Virtual Bridge Domain</vt:lpstr>
      <vt:lpstr>OpenDaylight Lispflowmapping</vt:lpstr>
      <vt:lpstr>OpenDaylight SFC</vt:lpstr>
      <vt:lpstr>OpNFV FDS: Integrating OpenStack/ODL/fdio</vt:lpstr>
      <vt:lpstr>OpNFV FDS: Direct OpenStack/fdio</vt:lpstr>
      <vt:lpstr>POC: Calico &amp; Contiv Integration</vt:lpstr>
      <vt:lpstr>Future: TLDK: Host Stack</vt:lpstr>
      <vt:lpstr>Next Steps – Get Involved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thre3</dc:creator>
  <cp:lastModifiedBy>Ed Warnicke</cp:lastModifiedBy>
  <cp:revision>138</cp:revision>
  <dcterms:created xsi:type="dcterms:W3CDTF">2016-02-09T20:55:00Z</dcterms:created>
  <dcterms:modified xsi:type="dcterms:W3CDTF">2016-08-25T11:07:52Z</dcterms:modified>
</cp:coreProperties>
</file>