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1" r:id="rId27"/>
    <p:sldId id="262" r:id="rId28"/>
    <p:sldId id="263" r:id="rId29"/>
    <p:sldId id="264" r:id="rId30"/>
    <p:sldId id="26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1751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11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8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58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NSH is a header that can be inserted into packets to realise service function paths.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Stateful classification is required in order to implement security groups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903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Multiqueue vhost is required in order to get better performance into a virtual machine</a:t>
            </a:r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75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 between VM and Vswitch must be maintained between reboots of the virtual machine and the vswitch.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74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9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884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28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34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331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85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02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769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901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517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331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853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622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22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98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80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80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6274" y="4343798"/>
            <a:ext cx="5485451" cy="411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1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15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Openstack, the cloud and NFV impose a number of requirements on virtual switches used in the NFVI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75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Openstack, the cloud and NFV impose a number of requirements on virtual switches used in the NFVI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0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Function Chaining provides the ability to define an ordered list of a network services (e.g. firewalls, NAT, QoS). These service are then "stitched" together in the network to create a service chain.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75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Font typeface="Arial"/>
              <a:buNone/>
              <a:defRPr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5614" y="1203329"/>
            <a:ext cx="8228100" cy="34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5413" marR="0" lvl="1" indent="-111113" algn="l" rtl="0">
              <a:spcBef>
                <a:spcPts val="1200"/>
              </a:spcBef>
              <a:buClr>
                <a:srgbClr val="003C7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472" marR="0" lvl="2" indent="-126972" algn="l" rtl="0">
              <a:spcBef>
                <a:spcPts val="800"/>
              </a:spcBef>
              <a:buClr>
                <a:srgbClr val="003C7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9914" marR="0" lvl="3" indent="-131714" algn="l" rtl="0">
              <a:spcBef>
                <a:spcPts val="320"/>
              </a:spcBef>
              <a:buClr>
                <a:srgbClr val="003C7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19146" marR="0" lvl="4" indent="-150746" algn="l" rtl="0">
              <a:spcBef>
                <a:spcPts val="280"/>
              </a:spcBef>
              <a:buClr>
                <a:srgbClr val="003C7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74" marR="0" lvl="5" indent="-11417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51" marR="0" lvl="6" indent="-11415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828" marR="0" lvl="7" indent="-11412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005" marR="0" lvl="8" indent="-114105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5612" y="1203328"/>
            <a:ext cx="4006800" cy="34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5413" marR="0" lvl="1" indent="-123813" algn="l" rtl="0">
              <a:spcBef>
                <a:spcPts val="1200"/>
              </a:spcBef>
              <a:buClr>
                <a:srgbClr val="003C7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472" marR="0" lvl="2" indent="-152372" algn="l" rtl="0">
              <a:spcBef>
                <a:spcPts val="800"/>
              </a:spcBef>
              <a:buClr>
                <a:srgbClr val="003C7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9914" marR="0" lvl="3" indent="-157114" algn="l" rtl="0">
              <a:spcBef>
                <a:spcPts val="240"/>
              </a:spcBef>
              <a:buClr>
                <a:srgbClr val="003C7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19146" marR="0" lvl="4" indent="-163446" algn="l" rtl="0">
              <a:spcBef>
                <a:spcPts val="240"/>
              </a:spcBef>
              <a:buClr>
                <a:srgbClr val="003C7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74" marR="0" lvl="5" indent="-11417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51" marR="0" lvl="6" indent="-11415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828" marR="0" lvl="7" indent="-11412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005" marR="0" lvl="8" indent="-114105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78362" y="1203328"/>
            <a:ext cx="4005300" cy="34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5413" marR="0" lvl="1" indent="-123813" algn="l" rtl="0">
              <a:spcBef>
                <a:spcPts val="1200"/>
              </a:spcBef>
              <a:buClr>
                <a:srgbClr val="003C7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472" marR="0" lvl="2" indent="-152372" algn="l" rtl="0">
              <a:spcBef>
                <a:spcPts val="800"/>
              </a:spcBef>
              <a:buClr>
                <a:srgbClr val="003C7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9914" marR="0" lvl="3" indent="-157114" algn="l" rtl="0">
              <a:spcBef>
                <a:spcPts val="240"/>
              </a:spcBef>
              <a:buClr>
                <a:srgbClr val="003C7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19146" marR="0" lvl="4" indent="-163446" algn="l" rtl="0">
              <a:spcBef>
                <a:spcPts val="240"/>
              </a:spcBef>
              <a:buClr>
                <a:srgbClr val="003C7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74" marR="0" lvl="5" indent="-11417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51" marR="0" lvl="6" indent="-11415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828" marR="0" lvl="7" indent="-11412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005" marR="0" lvl="8" indent="-114105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Font typeface="Arial"/>
              <a:buNone/>
              <a:defRPr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Section Brea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5612" y="210806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5612" y="3241150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3D54E"/>
              </a:buClr>
              <a:buFont typeface="Noto Sans Symbols"/>
              <a:buNone/>
              <a:defRPr sz="1600" b="0" i="0" u="none" strike="noStrike" cap="none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2678" algn="l" rtl="0">
              <a:spcBef>
                <a:spcPts val="1200"/>
              </a:spcBef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2654" algn="l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2631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2608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5" marR="0" lvl="5" indent="-1258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2561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2539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8" marR="0" lvl="8" indent="-12518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54027" y="4915798"/>
            <a:ext cx="1277699" cy="9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6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Confidential – Internal Use Only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-1514474" y="2121656"/>
            <a:ext cx="1476375" cy="256223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title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70 pt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>
                <a:solidFill>
                  <a:srgbClr val="9FB7D3"/>
                </a:solidFill>
                <a:latin typeface="Arial"/>
                <a:ea typeface="Arial"/>
                <a:cs typeface="Arial"/>
                <a:sym typeface="Arial"/>
              </a:rPr>
              <a:t>CAPITALS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subtitle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minimum 30 pt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93698" y="3852900"/>
            <a:ext cx="8355014" cy="1039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93700" y="1356531"/>
            <a:ext cx="8351838" cy="21296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colum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96875" y="1350000"/>
            <a:ext cx="8351838" cy="2889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45025" y="1346598"/>
            <a:ext cx="4100513" cy="321349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93700" y="1346597"/>
            <a:ext cx="4098924" cy="321349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3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061074" y="1350168"/>
            <a:ext cx="2687637" cy="3543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3228975" y="1350168"/>
            <a:ext cx="2687637" cy="3543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393699" y="1350168"/>
            <a:ext cx="2687637" cy="3543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title, right Imag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3700" y="1350168"/>
            <a:ext cx="4105275" cy="354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7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, right Im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93700" y="1350168"/>
            <a:ext cx="3854450" cy="354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385444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title, left Imag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643438" y="1350168"/>
            <a:ext cx="4105275" cy="354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, left Imag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643438" y="1350168"/>
            <a:ext cx="4105275" cy="354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645025" y="179785"/>
            <a:ext cx="3243263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w small title, left Imag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643438" y="2659380"/>
            <a:ext cx="4105275" cy="223408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643438" y="1348143"/>
            <a:ext cx="4105275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, two horizontal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93700" y="3007518"/>
            <a:ext cx="8355012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93701" y="1346597"/>
            <a:ext cx="8355011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, Content over two content par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645025" y="3007518"/>
            <a:ext cx="4103688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393700" y="3007518"/>
            <a:ext cx="4105275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396875" y="1346597"/>
            <a:ext cx="8351837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, two content parts over content.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93700" y="3007518"/>
            <a:ext cx="8355012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45025" y="1346597"/>
            <a:ext cx="4103688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396874" y="1346597"/>
            <a:ext cx="4102100" cy="15525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645025" y="3009900"/>
            <a:ext cx="4100513" cy="15501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645025" y="1346598"/>
            <a:ext cx="4100513" cy="154900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393700" y="1346597"/>
            <a:ext cx="4098924" cy="321349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648200" y="1346597"/>
            <a:ext cx="4100513" cy="321349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396875" y="3009900"/>
            <a:ext cx="4098924" cy="15501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396875" y="1346598"/>
            <a:ext cx="4098924" cy="154900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648200" y="3017043"/>
            <a:ext cx="4100513" cy="15501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396875" y="3017043"/>
            <a:ext cx="4098924" cy="15501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4648200" y="1353741"/>
            <a:ext cx="4100513" cy="154900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4"/>
          </p:nvPr>
        </p:nvSpPr>
        <p:spPr>
          <a:xfrm>
            <a:off x="396875" y="1353741"/>
            <a:ext cx="4098924" cy="154900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-1886856" y="328613"/>
            <a:ext cx="1764294" cy="44781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title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44 pt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 and bullet level 1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minimum 24 pt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Bullets level 2-5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minimum 20 pt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SzPct val="25000"/>
              <a:buNone/>
            </a:pPr>
            <a:r>
              <a:rPr lang="en" sz="400" b="0" i="0" u="none" strike="noStrike" cap="none">
                <a:solidFill>
                  <a:srgbClr val="9FB7D3"/>
                </a:solidFill>
                <a:latin typeface="Arial"/>
                <a:ea typeface="Arial"/>
                <a:cs typeface="Arial"/>
                <a:sym typeface="Arial"/>
              </a:rPr>
              <a:t>Characters for Embedded font:</a:t>
            </a:r>
            <a:br>
              <a:rPr lang="en" sz="400" b="0" i="0" u="none" strike="noStrike" cap="none">
                <a:solidFill>
                  <a:srgbClr val="9FB7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" b="0" i="0" u="none" strike="noStrike" cap="none">
                <a:solidFill>
                  <a:srgbClr val="9FB7D3"/>
                </a:solidFill>
                <a:latin typeface="Arial"/>
                <a:ea typeface="Arial"/>
                <a:cs typeface="Arial"/>
                <a:sym typeface="Arial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400" i="1">
              <a:solidFill>
                <a:srgbClr val="9FB7D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SzPct val="25000"/>
              <a:buNone/>
            </a:pPr>
            <a:r>
              <a:rPr lang="en" sz="400">
                <a:solidFill>
                  <a:srgbClr val="9FB7D3"/>
                </a:solidFill>
                <a:latin typeface="Arial"/>
                <a:ea typeface="Arial"/>
                <a:cs typeface="Arial"/>
                <a:sym typeface="Arial"/>
              </a:rPr>
              <a:t>ΆΈΉΊΌΎΏΐΑΒΓΕΖΗΘΙΚΛΜΝΞΟΠΡΣΤΥΦΧΨΪΫΆΈΉΊΰαβγδεζηθικλνξορςΣΤΥΦΧΨΩΪΫΌΎΏ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SzPct val="25000"/>
              <a:buNone/>
            </a:pPr>
            <a:r>
              <a:rPr lang="en" sz="400">
                <a:solidFill>
                  <a:srgbClr val="9FB7D3"/>
                </a:solidFill>
                <a:latin typeface="Arial"/>
                <a:ea typeface="Arial"/>
                <a:cs typeface="Arial"/>
                <a:sym typeface="Arial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00">
              <a:solidFill>
                <a:srgbClr val="9FB7D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add objects or text in the footer area</a:t>
            </a:r>
          </a:p>
        </p:txBody>
      </p:sp>
      <p:pic>
        <p:nvPicPr>
          <p:cNvPr id="65" name="Shape 65" descr="ECON_RGB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07173" y="270000"/>
            <a:ext cx="333375" cy="44172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395287" y="4893468"/>
            <a:ext cx="7399337" cy="161924"/>
          </a:xfrm>
          <a:prstGeom prst="rect">
            <a:avLst/>
          </a:prstGeom>
          <a:noFill/>
          <a:ln>
            <a:noFill/>
          </a:ln>
        </p:spPr>
        <p:txBody>
          <a:bodyPr lIns="54000" tIns="34275" rIns="5400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600" b="0" i="0" u="none">
                <a:solidFill>
                  <a:srgbClr val="87888A"/>
                </a:solidFill>
                <a:latin typeface="Arial"/>
                <a:ea typeface="Arial"/>
                <a:cs typeface="Arial"/>
                <a:sym typeface="Arial"/>
              </a:rPr>
              <a:t>Ericsson  |  2016-05-30  |  Page </a:t>
            </a:r>
            <a:fld id="{00000000-1234-1234-1234-123412341234}" type="slidenum">
              <a:rPr lang="en" sz="600" b="0" i="0" u="none">
                <a:solidFill>
                  <a:srgbClr val="87888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600" b="0" i="0" u="none">
              <a:solidFill>
                <a:srgbClr val="8788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96875" y="1350000"/>
            <a:ext cx="8351838" cy="2889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27000" marR="0" lvl="0" indent="-127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400" marR="0" lvl="1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73100" marR="0" lvl="2" indent="-38100" algn="l" rtl="0">
              <a:spcBef>
                <a:spcPts val="300"/>
              </a:spcBef>
              <a:spcAft>
                <a:spcPts val="0"/>
              </a:spcAft>
              <a:buClr>
                <a:srgbClr val="92CCE5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39800" marR="0" lvl="3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9400" marR="0" lvl="5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2300" marR="0" lvl="6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35200" marR="0" lvl="7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lvl="8" indent="-38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33333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ct val="458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zure.github.io/SONiC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opennetlinux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projectfloodlight.org/indigo/" TargetMode="External"/><Relationship Id="rId5" Type="http://schemas.openxmlformats.org/officeDocument/2006/relationships/hyperlink" Target="http://www.opendataplane.org/" TargetMode="External"/><Relationship Id="rId4" Type="http://schemas.openxmlformats.org/officeDocument/2006/relationships/hyperlink" Target="http://www.openswitch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nfv.org/display/f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Fd.io DPDK vSwitch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mini-summit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311700" y="2848337"/>
            <a:ext cx="8520600" cy="121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 of vSwitches, VSwitch requirements and how this fits into the cloud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Christopher Price (Ericsson), Mark D Gray (Intel), Thomas F Herbert (Red Hat)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Shape 378"/>
          <p:cNvGrpSpPr/>
          <p:nvPr/>
        </p:nvGrpSpPr>
        <p:grpSpPr>
          <a:xfrm>
            <a:off x="2845675" y="1177528"/>
            <a:ext cx="3405352" cy="3205285"/>
            <a:chOff x="2845675" y="1177528"/>
            <a:chExt cx="3405352" cy="3205285"/>
          </a:xfrm>
        </p:grpSpPr>
        <p:sp>
          <p:nvSpPr>
            <p:cNvPr id="379" name="Shape 379"/>
            <p:cNvSpPr/>
            <p:nvPr/>
          </p:nvSpPr>
          <p:spPr>
            <a:xfrm>
              <a:off x="2845675" y="1177528"/>
              <a:ext cx="3397469" cy="102176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5131676" y="1177528"/>
              <a:ext cx="1119351" cy="32052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4934607" y="1195387"/>
              <a:ext cx="1213945" cy="9858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Service Function Chaining</a:t>
            </a:r>
          </a:p>
        </p:txBody>
      </p:sp>
      <p:sp>
        <p:nvSpPr>
          <p:cNvPr id="384" name="Shape 384"/>
          <p:cNvSpPr/>
          <p:nvPr/>
        </p:nvSpPr>
        <p:spPr>
          <a:xfrm>
            <a:off x="281905" y="1320441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385" name="Shape 385"/>
          <p:cNvSpPr/>
          <p:nvPr/>
        </p:nvSpPr>
        <p:spPr>
          <a:xfrm>
            <a:off x="2991410" y="1331125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A</a:t>
            </a:r>
          </a:p>
        </p:txBody>
      </p:sp>
      <p:sp>
        <p:nvSpPr>
          <p:cNvPr id="386" name="Shape 386"/>
          <p:cNvSpPr/>
          <p:nvPr/>
        </p:nvSpPr>
        <p:spPr>
          <a:xfrm>
            <a:off x="7624964" y="3527662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B</a:t>
            </a:r>
          </a:p>
        </p:txBody>
      </p:sp>
      <p:sp>
        <p:nvSpPr>
          <p:cNvPr id="387" name="Shape 387"/>
          <p:cNvSpPr/>
          <p:nvPr/>
        </p:nvSpPr>
        <p:spPr>
          <a:xfrm>
            <a:off x="281905" y="3527662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388" name="Shape 388"/>
          <p:cNvSpPr/>
          <p:nvPr/>
        </p:nvSpPr>
        <p:spPr>
          <a:xfrm>
            <a:off x="7624964" y="1320441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A</a:t>
            </a:r>
          </a:p>
        </p:txBody>
      </p:sp>
      <p:sp>
        <p:nvSpPr>
          <p:cNvPr id="389" name="Shape 389"/>
          <p:cNvSpPr/>
          <p:nvPr/>
        </p:nvSpPr>
        <p:spPr>
          <a:xfrm>
            <a:off x="5390219" y="1331125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B</a:t>
            </a:r>
          </a:p>
        </p:txBody>
      </p:sp>
      <p:sp>
        <p:nvSpPr>
          <p:cNvPr id="390" name="Shape 390"/>
          <p:cNvSpPr/>
          <p:nvPr/>
        </p:nvSpPr>
        <p:spPr>
          <a:xfrm>
            <a:off x="2991411" y="353834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C</a:t>
            </a:r>
          </a:p>
        </p:txBody>
      </p:sp>
      <p:sp>
        <p:nvSpPr>
          <p:cNvPr id="391" name="Shape 391"/>
          <p:cNvSpPr/>
          <p:nvPr/>
        </p:nvSpPr>
        <p:spPr>
          <a:xfrm>
            <a:off x="5390219" y="353834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D</a:t>
            </a:r>
          </a:p>
        </p:txBody>
      </p:sp>
      <p:sp>
        <p:nvSpPr>
          <p:cNvPr id="392" name="Shape 392"/>
          <p:cNvSpPr/>
          <p:nvPr/>
        </p:nvSpPr>
        <p:spPr>
          <a:xfrm>
            <a:off x="1823408" y="2363982"/>
            <a:ext cx="712126" cy="758939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SFC</a:t>
            </a:r>
          </a:p>
        </p:txBody>
      </p:sp>
      <p:cxnSp>
        <p:nvCxnSpPr>
          <p:cNvPr id="393" name="Shape 393"/>
          <p:cNvCxnSpPr>
            <a:stCxn id="384" idx="3"/>
            <a:endCxn id="392" idx="1"/>
          </p:cNvCxnSpPr>
          <p:nvPr/>
        </p:nvCxnSpPr>
        <p:spPr>
          <a:xfrm>
            <a:off x="1101138" y="1666458"/>
            <a:ext cx="722400" cy="10770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94" name="Shape 394"/>
          <p:cNvCxnSpPr>
            <a:stCxn id="385" idx="3"/>
            <a:endCxn id="389" idx="1"/>
          </p:cNvCxnSpPr>
          <p:nvPr/>
        </p:nvCxnSpPr>
        <p:spPr>
          <a:xfrm>
            <a:off x="3693317" y="1666457"/>
            <a:ext cx="16968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95" name="Shape 395"/>
          <p:cNvCxnSpPr>
            <a:stCxn id="391" idx="3"/>
            <a:endCxn id="386" idx="1"/>
          </p:cNvCxnSpPr>
          <p:nvPr/>
        </p:nvCxnSpPr>
        <p:spPr>
          <a:xfrm>
            <a:off x="6092126" y="3873678"/>
            <a:ext cx="15327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96" name="Shape 396"/>
          <p:cNvCxnSpPr>
            <a:stCxn id="389" idx="2"/>
            <a:endCxn id="391" idx="0"/>
          </p:cNvCxnSpPr>
          <p:nvPr/>
        </p:nvCxnSpPr>
        <p:spPr>
          <a:xfrm>
            <a:off x="5741173" y="2001789"/>
            <a:ext cx="0" cy="1536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97" name="Shape 397"/>
          <p:cNvCxnSpPr>
            <a:stCxn id="392" idx="3"/>
            <a:endCxn id="385" idx="1"/>
          </p:cNvCxnSpPr>
          <p:nvPr/>
        </p:nvCxnSpPr>
        <p:spPr>
          <a:xfrm rot="10800000" flipH="1">
            <a:off x="2535534" y="1666452"/>
            <a:ext cx="456000" cy="10770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98" name="Shape 398"/>
          <p:cNvSpPr txBox="1"/>
          <p:nvPr/>
        </p:nvSpPr>
        <p:spPr>
          <a:xfrm>
            <a:off x="3810000" y="850900"/>
            <a:ext cx="2336800" cy="326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 Path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Shape 403"/>
          <p:cNvGrpSpPr/>
          <p:nvPr/>
        </p:nvGrpSpPr>
        <p:grpSpPr>
          <a:xfrm>
            <a:off x="2837792" y="1177528"/>
            <a:ext cx="3413235" cy="3205285"/>
            <a:chOff x="2837792" y="1177528"/>
            <a:chExt cx="3413235" cy="3205285"/>
          </a:xfrm>
        </p:grpSpPr>
        <p:sp>
          <p:nvSpPr>
            <p:cNvPr id="404" name="Shape 404"/>
            <p:cNvSpPr/>
            <p:nvPr/>
          </p:nvSpPr>
          <p:spPr>
            <a:xfrm>
              <a:off x="2845675" y="1177528"/>
              <a:ext cx="3397469" cy="102176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131676" y="1177528"/>
              <a:ext cx="1119351" cy="32052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4934607" y="1195387"/>
              <a:ext cx="1213945" cy="9858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2837792" y="1177528"/>
              <a:ext cx="1119351" cy="32052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295692" y="1195387"/>
              <a:ext cx="1213945" cy="9858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Service Function Chaining</a:t>
            </a:r>
          </a:p>
        </p:txBody>
      </p:sp>
      <p:sp>
        <p:nvSpPr>
          <p:cNvPr id="411" name="Shape 411"/>
          <p:cNvSpPr/>
          <p:nvPr/>
        </p:nvSpPr>
        <p:spPr>
          <a:xfrm>
            <a:off x="281905" y="1320441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412" name="Shape 412"/>
          <p:cNvSpPr/>
          <p:nvPr/>
        </p:nvSpPr>
        <p:spPr>
          <a:xfrm>
            <a:off x="2991410" y="1331125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A</a:t>
            </a:r>
          </a:p>
        </p:txBody>
      </p:sp>
      <p:sp>
        <p:nvSpPr>
          <p:cNvPr id="413" name="Shape 413"/>
          <p:cNvSpPr/>
          <p:nvPr/>
        </p:nvSpPr>
        <p:spPr>
          <a:xfrm>
            <a:off x="7624964" y="3527662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B</a:t>
            </a:r>
          </a:p>
        </p:txBody>
      </p:sp>
      <p:sp>
        <p:nvSpPr>
          <p:cNvPr id="414" name="Shape 414"/>
          <p:cNvSpPr/>
          <p:nvPr/>
        </p:nvSpPr>
        <p:spPr>
          <a:xfrm>
            <a:off x="281905" y="3527662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415" name="Shape 415"/>
          <p:cNvSpPr/>
          <p:nvPr/>
        </p:nvSpPr>
        <p:spPr>
          <a:xfrm>
            <a:off x="7624964" y="1320441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A</a:t>
            </a:r>
          </a:p>
        </p:txBody>
      </p:sp>
      <p:sp>
        <p:nvSpPr>
          <p:cNvPr id="416" name="Shape 416"/>
          <p:cNvSpPr/>
          <p:nvPr/>
        </p:nvSpPr>
        <p:spPr>
          <a:xfrm>
            <a:off x="5390219" y="1331125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B</a:t>
            </a:r>
          </a:p>
        </p:txBody>
      </p:sp>
      <p:sp>
        <p:nvSpPr>
          <p:cNvPr id="417" name="Shape 417"/>
          <p:cNvSpPr/>
          <p:nvPr/>
        </p:nvSpPr>
        <p:spPr>
          <a:xfrm>
            <a:off x="2991411" y="353834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C</a:t>
            </a:r>
          </a:p>
        </p:txBody>
      </p:sp>
      <p:sp>
        <p:nvSpPr>
          <p:cNvPr id="418" name="Shape 418"/>
          <p:cNvSpPr/>
          <p:nvPr/>
        </p:nvSpPr>
        <p:spPr>
          <a:xfrm>
            <a:off x="5390219" y="353834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D</a:t>
            </a:r>
          </a:p>
        </p:txBody>
      </p:sp>
      <p:sp>
        <p:nvSpPr>
          <p:cNvPr id="419" name="Shape 419"/>
          <p:cNvSpPr/>
          <p:nvPr/>
        </p:nvSpPr>
        <p:spPr>
          <a:xfrm>
            <a:off x="1823408" y="2363982"/>
            <a:ext cx="712126" cy="758939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SFC</a:t>
            </a:r>
          </a:p>
        </p:txBody>
      </p:sp>
      <p:cxnSp>
        <p:nvCxnSpPr>
          <p:cNvPr id="420" name="Shape 420"/>
          <p:cNvCxnSpPr>
            <a:stCxn id="414" idx="3"/>
            <a:endCxn id="419" idx="1"/>
          </p:cNvCxnSpPr>
          <p:nvPr/>
        </p:nvCxnSpPr>
        <p:spPr>
          <a:xfrm rot="10800000" flipH="1">
            <a:off x="1101138" y="2743579"/>
            <a:ext cx="722400" cy="11301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1" name="Shape 421"/>
          <p:cNvCxnSpPr>
            <a:stCxn id="412" idx="3"/>
            <a:endCxn id="416" idx="1"/>
          </p:cNvCxnSpPr>
          <p:nvPr/>
        </p:nvCxnSpPr>
        <p:spPr>
          <a:xfrm>
            <a:off x="3693317" y="1666457"/>
            <a:ext cx="16968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2" name="Shape 422"/>
          <p:cNvCxnSpPr>
            <a:stCxn id="416" idx="2"/>
            <a:endCxn id="418" idx="0"/>
          </p:cNvCxnSpPr>
          <p:nvPr/>
        </p:nvCxnSpPr>
        <p:spPr>
          <a:xfrm>
            <a:off x="5741173" y="2001789"/>
            <a:ext cx="0" cy="1536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3" name="Shape 423"/>
          <p:cNvCxnSpPr>
            <a:stCxn id="419" idx="3"/>
            <a:endCxn id="417" idx="1"/>
          </p:cNvCxnSpPr>
          <p:nvPr/>
        </p:nvCxnSpPr>
        <p:spPr>
          <a:xfrm>
            <a:off x="2535534" y="2743452"/>
            <a:ext cx="456000" cy="11301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4" name="Shape 424"/>
          <p:cNvCxnSpPr>
            <a:stCxn id="418" idx="3"/>
            <a:endCxn id="413" idx="1"/>
          </p:cNvCxnSpPr>
          <p:nvPr/>
        </p:nvCxnSpPr>
        <p:spPr>
          <a:xfrm>
            <a:off x="6092126" y="3873678"/>
            <a:ext cx="15327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5" name="Shape 425"/>
          <p:cNvCxnSpPr>
            <a:stCxn id="417" idx="0"/>
            <a:endCxn id="412" idx="2"/>
          </p:cNvCxnSpPr>
          <p:nvPr/>
        </p:nvCxnSpPr>
        <p:spPr>
          <a:xfrm rot="10800000">
            <a:off x="3342365" y="2001746"/>
            <a:ext cx="0" cy="1536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26" name="Shape 426"/>
          <p:cNvSpPr txBox="1"/>
          <p:nvPr/>
        </p:nvSpPr>
        <p:spPr>
          <a:xfrm>
            <a:off x="3810000" y="850900"/>
            <a:ext cx="2336800" cy="326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 Path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338" y="754068"/>
            <a:ext cx="8181540" cy="362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246029" y="882869"/>
            <a:ext cx="2604696" cy="39377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Format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lookup cost by avoiding costly classifications</a:t>
            </a:r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Requires transport protocol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</a:rPr>
              <a:t>VxLAN-GPE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</a:rPr>
              <a:t>Ethernet</a:t>
            </a:r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May require tunnel termination inside the virtual machine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Network Service Header (NSH)</a:t>
            </a:r>
          </a:p>
        </p:txBody>
      </p:sp>
      <p:sp>
        <p:nvSpPr>
          <p:cNvPr id="436" name="Shape 436"/>
          <p:cNvSpPr/>
          <p:nvPr/>
        </p:nvSpPr>
        <p:spPr>
          <a:xfrm>
            <a:off x="3503760" y="3162874"/>
            <a:ext cx="2179708" cy="83691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SFF/Virtual Switch</a:t>
            </a:r>
          </a:p>
        </p:txBody>
      </p:sp>
      <p:sp>
        <p:nvSpPr>
          <p:cNvPr id="437" name="Shape 437"/>
          <p:cNvSpPr/>
          <p:nvPr/>
        </p:nvSpPr>
        <p:spPr>
          <a:xfrm>
            <a:off x="3015058" y="128741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A</a:t>
            </a:r>
          </a:p>
        </p:txBody>
      </p:sp>
      <p:sp>
        <p:nvSpPr>
          <p:cNvPr id="438" name="Shape 438"/>
          <p:cNvSpPr/>
          <p:nvPr/>
        </p:nvSpPr>
        <p:spPr>
          <a:xfrm>
            <a:off x="5413867" y="128741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B</a:t>
            </a:r>
          </a:p>
        </p:txBody>
      </p:sp>
      <p:cxnSp>
        <p:nvCxnSpPr>
          <p:cNvPr id="439" name="Shape 439"/>
          <p:cNvCxnSpPr>
            <a:stCxn id="437" idx="2"/>
            <a:endCxn id="436" idx="1"/>
          </p:cNvCxnSpPr>
          <p:nvPr/>
        </p:nvCxnSpPr>
        <p:spPr>
          <a:xfrm rot="-5400000" flipH="1">
            <a:off x="2623212" y="2700880"/>
            <a:ext cx="1623300" cy="137700"/>
          </a:xfrm>
          <a:prstGeom prst="bentConnector2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0" name="Shape 440"/>
          <p:cNvCxnSpPr>
            <a:stCxn id="436" idx="3"/>
            <a:endCxn id="438" idx="2"/>
          </p:cNvCxnSpPr>
          <p:nvPr/>
        </p:nvCxnSpPr>
        <p:spPr>
          <a:xfrm rot="10800000" flipH="1">
            <a:off x="5683469" y="1958030"/>
            <a:ext cx="81300" cy="1623300"/>
          </a:xfrm>
          <a:prstGeom prst="bentConnector2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6383410" y="882870"/>
            <a:ext cx="2488500" cy="393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Can provide a mechanism to  share of metadata between service functions using “Type 2 metadata “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442" name="Shape 442"/>
          <p:cNvGrpSpPr/>
          <p:nvPr/>
        </p:nvGrpSpPr>
        <p:grpSpPr>
          <a:xfrm>
            <a:off x="3431041" y="2132584"/>
            <a:ext cx="918756" cy="807153"/>
            <a:chOff x="448" y="523"/>
            <a:chExt cx="918756" cy="807153"/>
          </a:xfrm>
        </p:grpSpPr>
        <p:sp>
          <p:nvSpPr>
            <p:cNvPr id="443" name="Shape 443"/>
            <p:cNvSpPr/>
            <p:nvPr/>
          </p:nvSpPr>
          <p:spPr>
            <a:xfrm>
              <a:off x="448" y="523"/>
              <a:ext cx="918756" cy="258087"/>
            </a:xfrm>
            <a:prstGeom prst="roundRect">
              <a:avLst>
                <a:gd name="adj" fmla="val 10000"/>
              </a:avLst>
            </a:prstGeom>
            <a:solidFill>
              <a:srgbClr val="0066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8008" y="8081"/>
              <a:ext cx="903638" cy="242968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Inner Frame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448" y="275057"/>
              <a:ext cx="918756" cy="258087"/>
            </a:xfrm>
            <a:prstGeom prst="roundRect">
              <a:avLst>
                <a:gd name="adj" fmla="val 10000"/>
              </a:avLst>
            </a:prstGeom>
            <a:solidFill>
              <a:srgbClr val="1D74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8008" y="282615"/>
              <a:ext cx="903638" cy="242968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NSH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448" y="549589"/>
              <a:ext cx="918756" cy="258087"/>
            </a:xfrm>
            <a:prstGeom prst="roundRect">
              <a:avLst>
                <a:gd name="adj" fmla="val 10000"/>
              </a:avLst>
            </a:prstGeom>
            <a:solidFill>
              <a:srgbClr val="7B9BD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8008" y="557149"/>
              <a:ext cx="903638" cy="242968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VxLAN-GPE</a:t>
              </a:r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4804938" y="2132584"/>
            <a:ext cx="918756" cy="807153"/>
            <a:chOff x="448" y="523"/>
            <a:chExt cx="918756" cy="807153"/>
          </a:xfrm>
        </p:grpSpPr>
        <p:sp>
          <p:nvSpPr>
            <p:cNvPr id="450" name="Shape 450"/>
            <p:cNvSpPr/>
            <p:nvPr/>
          </p:nvSpPr>
          <p:spPr>
            <a:xfrm>
              <a:off x="448" y="523"/>
              <a:ext cx="918756" cy="258087"/>
            </a:xfrm>
            <a:prstGeom prst="roundRect">
              <a:avLst>
                <a:gd name="adj" fmla="val 10000"/>
              </a:avLst>
            </a:prstGeom>
            <a:solidFill>
              <a:srgbClr val="0066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8008" y="8081"/>
              <a:ext cx="903638" cy="242968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Inner Frame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448" y="275057"/>
              <a:ext cx="918756" cy="258087"/>
            </a:xfrm>
            <a:prstGeom prst="roundRect">
              <a:avLst>
                <a:gd name="adj" fmla="val 10000"/>
              </a:avLst>
            </a:prstGeom>
            <a:solidFill>
              <a:srgbClr val="1D74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8008" y="282615"/>
              <a:ext cx="903638" cy="242968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NSH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448" y="549589"/>
              <a:ext cx="918756" cy="258087"/>
            </a:xfrm>
            <a:prstGeom prst="roundRect">
              <a:avLst>
                <a:gd name="adj" fmla="val 10000"/>
              </a:avLst>
            </a:prstGeom>
            <a:solidFill>
              <a:srgbClr val="7B9BD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 txBox="1"/>
            <p:nvPr/>
          </p:nvSpPr>
          <p:spPr>
            <a:xfrm>
              <a:off x="8008" y="557149"/>
              <a:ext cx="903638" cy="242968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VxLAN-GPE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Stateful </a:t>
            </a:r>
            <a:r>
              <a:rPr lang="en"/>
              <a:t>ACL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455614" y="1203329"/>
            <a:ext cx="8228012" cy="3425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71C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71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681194" y="826328"/>
            <a:ext cx="2298444" cy="1938137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 Instance</a:t>
            </a:r>
          </a:p>
        </p:txBody>
      </p:sp>
      <p:sp>
        <p:nvSpPr>
          <p:cNvPr id="465" name="Shape 465"/>
          <p:cNvSpPr/>
          <p:nvPr/>
        </p:nvSpPr>
        <p:spPr>
          <a:xfrm>
            <a:off x="2046176" y="2158818"/>
            <a:ext cx="1605515" cy="6706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cubicBezTo>
                  <a:pt x="0" y="8954"/>
                  <a:pt x="3740" y="0"/>
                  <a:pt x="8354" y="0"/>
                </a:cubicBezTo>
                <a:lnTo>
                  <a:pt x="111645" y="0"/>
                </a:lnTo>
                <a:cubicBezTo>
                  <a:pt x="116259" y="0"/>
                  <a:pt x="119999" y="8954"/>
                  <a:pt x="119999" y="20000"/>
                </a:cubicBezTo>
                <a:lnTo>
                  <a:pt x="119999" y="99999"/>
                </a:lnTo>
                <a:cubicBezTo>
                  <a:pt x="119999" y="111045"/>
                  <a:pt x="116259" y="120000"/>
                  <a:pt x="111645" y="120000"/>
                </a:cubicBezTo>
                <a:lnTo>
                  <a:pt x="103311" y="119781"/>
                </a:lnTo>
                <a:lnTo>
                  <a:pt x="14304" y="119781"/>
                </a:lnTo>
                <a:lnTo>
                  <a:pt x="8354" y="120000"/>
                </a:lnTo>
                <a:cubicBezTo>
                  <a:pt x="3740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5730948" y="1126905"/>
            <a:ext cx="3094074" cy="2793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Security groups and security group rules allows administrators and tenants the ability to specify the type of traffic and direction (ingress/egress) that is allowed to pass through a port.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Security groups require stateful ACLs which allow related flows for allowed flows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467" name="Shape 467"/>
          <p:cNvSpPr/>
          <p:nvPr/>
        </p:nvSpPr>
        <p:spPr>
          <a:xfrm>
            <a:off x="1681194" y="3870251"/>
            <a:ext cx="2298444" cy="835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3628"/>
                </a:moveTo>
                <a:cubicBezTo>
                  <a:pt x="0" y="20008"/>
                  <a:pt x="6959" y="859"/>
                  <a:pt x="15543" y="859"/>
                </a:cubicBezTo>
                <a:lnTo>
                  <a:pt x="21275" y="0"/>
                </a:lnTo>
                <a:lnTo>
                  <a:pt x="97326" y="0"/>
                </a:lnTo>
                <a:lnTo>
                  <a:pt x="104456" y="859"/>
                </a:lnTo>
                <a:cubicBezTo>
                  <a:pt x="113040" y="859"/>
                  <a:pt x="120000" y="20008"/>
                  <a:pt x="120000" y="43628"/>
                </a:cubicBezTo>
                <a:lnTo>
                  <a:pt x="120000" y="77231"/>
                </a:lnTo>
                <a:cubicBezTo>
                  <a:pt x="120000" y="100851"/>
                  <a:pt x="113040" y="120000"/>
                  <a:pt x="104456" y="120000"/>
                </a:cubicBezTo>
                <a:lnTo>
                  <a:pt x="15543" y="120000"/>
                </a:lnTo>
                <a:cubicBezTo>
                  <a:pt x="6959" y="120000"/>
                  <a:pt x="0" y="100851"/>
                  <a:pt x="0" y="77231"/>
                </a:cubicBezTo>
                <a:lnTo>
                  <a:pt x="0" y="43628"/>
                </a:lnTo>
                <a:close/>
              </a:path>
            </a:pathLst>
          </a:custGeom>
          <a:solidFill>
            <a:srgbClr val="BFBFB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244" y="2884209"/>
            <a:ext cx="909617" cy="90961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/>
        </p:nvSpPr>
        <p:spPr>
          <a:xfrm>
            <a:off x="4057096" y="1261787"/>
            <a:ext cx="1742383" cy="108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Security Group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direction = ingress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protocol = tcp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remote ip = 1.2.3.4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remote port = 80</a:t>
            </a:r>
          </a:p>
        </p:txBody>
      </p:sp>
      <p:cxnSp>
        <p:nvCxnSpPr>
          <p:cNvPr id="470" name="Shape 470"/>
          <p:cNvCxnSpPr>
            <a:stCxn id="467" idx="2"/>
            <a:endCxn id="465" idx="7"/>
          </p:cNvCxnSpPr>
          <p:nvPr/>
        </p:nvCxnSpPr>
        <p:spPr>
          <a:xfrm rot="-5400000">
            <a:off x="1642157" y="3274901"/>
            <a:ext cx="1041900" cy="1488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71" name="Shape 471"/>
          <p:cNvCxnSpPr>
            <a:stCxn id="465" idx="5"/>
            <a:endCxn id="467" idx="3"/>
          </p:cNvCxnSpPr>
          <p:nvPr/>
        </p:nvCxnSpPr>
        <p:spPr>
          <a:xfrm>
            <a:off x="3539912" y="2829483"/>
            <a:ext cx="5400" cy="10407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72" name="Shape 472"/>
          <p:cNvSpPr txBox="1"/>
          <p:nvPr/>
        </p:nvSpPr>
        <p:spPr>
          <a:xfrm>
            <a:off x="4057096" y="3250716"/>
            <a:ext cx="1742383" cy="108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Allow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Related Flow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protocol = tcp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dest IP = 5.5.5.5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dest port = 12345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source IP = 1.2.3.4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source port = 80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50683" y="3345819"/>
            <a:ext cx="1742383" cy="108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Allow Flow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protocol = tcp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dest IP = 1.2.3.4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dest port = 80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source IP = 5.5.5.5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source port = 12345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Multiqueue Vhost</a:t>
            </a:r>
          </a:p>
        </p:txBody>
      </p:sp>
      <p:sp>
        <p:nvSpPr>
          <p:cNvPr id="481" name="Shape 481"/>
          <p:cNvSpPr/>
          <p:nvPr/>
        </p:nvSpPr>
        <p:spPr>
          <a:xfrm>
            <a:off x="411195" y="826328"/>
            <a:ext cx="2298444" cy="144657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</a:t>
            </a:r>
          </a:p>
        </p:txBody>
      </p:sp>
      <p:sp>
        <p:nvSpPr>
          <p:cNvPr id="482" name="Shape 482"/>
          <p:cNvSpPr/>
          <p:nvPr/>
        </p:nvSpPr>
        <p:spPr>
          <a:xfrm>
            <a:off x="543904" y="1547296"/>
            <a:ext cx="1912494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vNic </a:t>
            </a:r>
          </a:p>
        </p:txBody>
      </p:sp>
      <p:sp>
        <p:nvSpPr>
          <p:cNvPr id="483" name="Shape 483"/>
          <p:cNvSpPr/>
          <p:nvPr/>
        </p:nvSpPr>
        <p:spPr>
          <a:xfrm>
            <a:off x="430060" y="2840911"/>
            <a:ext cx="2270953" cy="106763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vSwitch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362840" y="3403073"/>
            <a:ext cx="1255144" cy="154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825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82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551308" y="3053977"/>
            <a:ext cx="333216" cy="42215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82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PMD 0</a:t>
            </a:r>
          </a:p>
        </p:txBody>
      </p:sp>
      <p:sp>
        <p:nvSpPr>
          <p:cNvPr id="486" name="Shape 486"/>
          <p:cNvSpPr/>
          <p:nvPr/>
        </p:nvSpPr>
        <p:spPr>
          <a:xfrm>
            <a:off x="411195" y="4086944"/>
            <a:ext cx="2289817" cy="82498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</a:p>
        </p:txBody>
      </p:sp>
      <p:sp>
        <p:nvSpPr>
          <p:cNvPr id="487" name="Shape 487"/>
          <p:cNvSpPr/>
          <p:nvPr/>
        </p:nvSpPr>
        <p:spPr>
          <a:xfrm>
            <a:off x="580402" y="1874341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488" name="Shape 488"/>
          <p:cNvSpPr/>
          <p:nvPr/>
        </p:nvSpPr>
        <p:spPr>
          <a:xfrm>
            <a:off x="726543" y="1874341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489" name="Shape 489"/>
          <p:cNvSpPr/>
          <p:nvPr/>
        </p:nvSpPr>
        <p:spPr>
          <a:xfrm>
            <a:off x="1072095" y="1874341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490" name="Shape 490"/>
          <p:cNvSpPr/>
          <p:nvPr/>
        </p:nvSpPr>
        <p:spPr>
          <a:xfrm>
            <a:off x="1218234" y="1874341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491" name="Shape 491"/>
          <p:cNvSpPr/>
          <p:nvPr/>
        </p:nvSpPr>
        <p:spPr>
          <a:xfrm>
            <a:off x="1514299" y="1867447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492" name="Shape 492"/>
          <p:cNvSpPr/>
          <p:nvPr/>
        </p:nvSpPr>
        <p:spPr>
          <a:xfrm>
            <a:off x="1660439" y="1867447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493" name="Shape 493"/>
          <p:cNvSpPr/>
          <p:nvPr/>
        </p:nvSpPr>
        <p:spPr>
          <a:xfrm>
            <a:off x="1980661" y="1867447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494" name="Shape 494"/>
          <p:cNvSpPr/>
          <p:nvPr/>
        </p:nvSpPr>
        <p:spPr>
          <a:xfrm>
            <a:off x="2126802" y="1867447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993856" y="1711236"/>
            <a:ext cx="322956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1511107" y="1719781"/>
            <a:ext cx="336609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1106679" y="1714524"/>
            <a:ext cx="370304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618341" y="1722260"/>
            <a:ext cx="314255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Q0</a:t>
            </a:r>
          </a:p>
        </p:txBody>
      </p:sp>
      <p:sp>
        <p:nvSpPr>
          <p:cNvPr id="499" name="Shape 499"/>
          <p:cNvSpPr/>
          <p:nvPr/>
        </p:nvSpPr>
        <p:spPr>
          <a:xfrm>
            <a:off x="571775" y="4314250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500" name="Shape 500"/>
          <p:cNvSpPr/>
          <p:nvPr/>
        </p:nvSpPr>
        <p:spPr>
          <a:xfrm>
            <a:off x="717916" y="4314250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501" name="Shape 501"/>
          <p:cNvSpPr/>
          <p:nvPr/>
        </p:nvSpPr>
        <p:spPr>
          <a:xfrm>
            <a:off x="1063467" y="4314250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502" name="Shape 502"/>
          <p:cNvSpPr/>
          <p:nvPr/>
        </p:nvSpPr>
        <p:spPr>
          <a:xfrm>
            <a:off x="1209608" y="4314250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503" name="Shape 503"/>
          <p:cNvSpPr/>
          <p:nvPr/>
        </p:nvSpPr>
        <p:spPr>
          <a:xfrm>
            <a:off x="1505671" y="4307353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504" name="Shape 504"/>
          <p:cNvSpPr/>
          <p:nvPr/>
        </p:nvSpPr>
        <p:spPr>
          <a:xfrm>
            <a:off x="1651813" y="4307353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505" name="Shape 505"/>
          <p:cNvSpPr/>
          <p:nvPr/>
        </p:nvSpPr>
        <p:spPr>
          <a:xfrm>
            <a:off x="1937184" y="4314250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506" name="Shape 506"/>
          <p:cNvSpPr/>
          <p:nvPr/>
        </p:nvSpPr>
        <p:spPr>
          <a:xfrm>
            <a:off x="2118175" y="4307353"/>
            <a:ext cx="146140" cy="276647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950380" y="4158039"/>
            <a:ext cx="340333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1502479" y="4159689"/>
            <a:ext cx="348160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1098053" y="4154430"/>
            <a:ext cx="317883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609714" y="4162167"/>
            <a:ext cx="340885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Q0</a:t>
            </a:r>
          </a:p>
        </p:txBody>
      </p:sp>
      <p:sp>
        <p:nvSpPr>
          <p:cNvPr id="511" name="Shape 511"/>
          <p:cNvSpPr/>
          <p:nvPr/>
        </p:nvSpPr>
        <p:spPr>
          <a:xfrm>
            <a:off x="1034553" y="3053977"/>
            <a:ext cx="333216" cy="42215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82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PMD 1</a:t>
            </a:r>
          </a:p>
        </p:txBody>
      </p:sp>
      <p:sp>
        <p:nvSpPr>
          <p:cNvPr id="512" name="Shape 512"/>
          <p:cNvSpPr/>
          <p:nvPr/>
        </p:nvSpPr>
        <p:spPr>
          <a:xfrm>
            <a:off x="1468817" y="3053977"/>
            <a:ext cx="333216" cy="42215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82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PMD 2</a:t>
            </a:r>
          </a:p>
        </p:txBody>
      </p:sp>
      <p:sp>
        <p:nvSpPr>
          <p:cNvPr id="513" name="Shape 513"/>
          <p:cNvSpPr/>
          <p:nvPr/>
        </p:nvSpPr>
        <p:spPr>
          <a:xfrm>
            <a:off x="1931100" y="3053977"/>
            <a:ext cx="333216" cy="42215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82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PMD 3</a:t>
            </a:r>
          </a:p>
        </p:txBody>
      </p:sp>
      <p:cxnSp>
        <p:nvCxnSpPr>
          <p:cNvPr id="514" name="Shape 514"/>
          <p:cNvCxnSpPr/>
          <p:nvPr/>
        </p:nvCxnSpPr>
        <p:spPr>
          <a:xfrm rot="10800000" flipH="1">
            <a:off x="351241" y="3990038"/>
            <a:ext cx="3464169" cy="87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Shape 515"/>
          <p:cNvCxnSpPr/>
          <p:nvPr/>
        </p:nvCxnSpPr>
        <p:spPr>
          <a:xfrm rot="10800000" flipH="1">
            <a:off x="365623" y="2540609"/>
            <a:ext cx="3464169" cy="87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6" name="Shape 516"/>
          <p:cNvSpPr txBox="1"/>
          <p:nvPr/>
        </p:nvSpPr>
        <p:spPr>
          <a:xfrm>
            <a:off x="3109874" y="2229349"/>
            <a:ext cx="712177" cy="300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Guest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3117615" y="3649212"/>
            <a:ext cx="712177" cy="300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3109874" y="4021189"/>
            <a:ext cx="964673" cy="300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cxnSp>
        <p:nvCxnSpPr>
          <p:cNvPr id="519" name="Shape 519"/>
          <p:cNvCxnSpPr>
            <a:stCxn id="510" idx="0"/>
          </p:cNvCxnSpPr>
          <p:nvPr/>
        </p:nvCxnSpPr>
        <p:spPr>
          <a:xfrm rot="10800000">
            <a:off x="726457" y="2400267"/>
            <a:ext cx="53700" cy="17619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20" name="Shape 520"/>
          <p:cNvCxnSpPr/>
          <p:nvPr/>
        </p:nvCxnSpPr>
        <p:spPr>
          <a:xfrm rot="10800000">
            <a:off x="1220977" y="2400151"/>
            <a:ext cx="16118" cy="176201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21" name="Shape 521"/>
          <p:cNvCxnSpPr/>
          <p:nvPr/>
        </p:nvCxnSpPr>
        <p:spPr>
          <a:xfrm rot="10800000">
            <a:off x="1649628" y="2400151"/>
            <a:ext cx="16118" cy="176201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22" name="Shape 522"/>
          <p:cNvCxnSpPr/>
          <p:nvPr/>
        </p:nvCxnSpPr>
        <p:spPr>
          <a:xfrm rot="10800000">
            <a:off x="2107172" y="2400151"/>
            <a:ext cx="16118" cy="176201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23" name="Shape 523"/>
          <p:cNvSpPr txBox="1"/>
          <p:nvPr/>
        </p:nvSpPr>
        <p:spPr>
          <a:xfrm>
            <a:off x="4063485" y="2133976"/>
            <a:ext cx="4897315" cy="11310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Improves the throughput into virtual machines by providing way to scale out performance when using vhost ports.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Vhost reconnect</a:t>
            </a:r>
          </a:p>
        </p:txBody>
      </p:sp>
      <p:sp>
        <p:nvSpPr>
          <p:cNvPr id="531" name="Shape 531"/>
          <p:cNvSpPr/>
          <p:nvPr/>
        </p:nvSpPr>
        <p:spPr>
          <a:xfrm>
            <a:off x="3436489" y="1370178"/>
            <a:ext cx="2271000" cy="1067699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Qemu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3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3436489" y="2587800"/>
            <a:ext cx="2271000" cy="10677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vSwitch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3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4307045" y="2735309"/>
            <a:ext cx="1222500" cy="86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5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4863078" y="2884126"/>
            <a:ext cx="522300" cy="569099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Unix Domain Socket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4361546" y="3030360"/>
            <a:ext cx="4179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vHost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</a:p>
        </p:txBody>
      </p:sp>
      <p:sp>
        <p:nvSpPr>
          <p:cNvPr id="536" name="Shape 536"/>
          <p:cNvSpPr/>
          <p:nvPr/>
        </p:nvSpPr>
        <p:spPr>
          <a:xfrm>
            <a:off x="4377779" y="1401946"/>
            <a:ext cx="1222500" cy="8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5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 txBox="1"/>
          <p:nvPr/>
        </p:nvSpPr>
        <p:spPr>
          <a:xfrm>
            <a:off x="4444068" y="1645696"/>
            <a:ext cx="4179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Guest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</a:p>
        </p:txBody>
      </p:sp>
      <p:sp>
        <p:nvSpPr>
          <p:cNvPr id="538" name="Shape 538"/>
          <p:cNvSpPr/>
          <p:nvPr/>
        </p:nvSpPr>
        <p:spPr>
          <a:xfrm>
            <a:off x="4869914" y="1468755"/>
            <a:ext cx="606000" cy="670800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vNic </a:t>
            </a:r>
          </a:p>
        </p:txBody>
      </p:sp>
      <p:sp>
        <p:nvSpPr>
          <p:cNvPr id="539" name="Shape 539"/>
          <p:cNvSpPr/>
          <p:nvPr/>
        </p:nvSpPr>
        <p:spPr>
          <a:xfrm>
            <a:off x="4979847" y="1794366"/>
            <a:ext cx="146100" cy="276600"/>
          </a:xfrm>
          <a:prstGeom prst="roundRect">
            <a:avLst>
              <a:gd name="adj" fmla="val 16667"/>
            </a:avLst>
          </a:prstGeom>
          <a:solidFill>
            <a:srgbClr val="FF9466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</a:p>
        </p:txBody>
      </p:sp>
      <p:sp>
        <p:nvSpPr>
          <p:cNvPr id="540" name="Shape 540"/>
          <p:cNvSpPr/>
          <p:nvPr/>
        </p:nvSpPr>
        <p:spPr>
          <a:xfrm>
            <a:off x="5220718" y="1790699"/>
            <a:ext cx="146100" cy="276600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</a:p>
        </p:txBody>
      </p:sp>
      <p:cxnSp>
        <p:nvCxnSpPr>
          <p:cNvPr id="541" name="Shape 541"/>
          <p:cNvCxnSpPr/>
          <p:nvPr/>
        </p:nvCxnSpPr>
        <p:spPr>
          <a:xfrm>
            <a:off x="5125989" y="2437814"/>
            <a:ext cx="0" cy="4257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42" name="Shape 542"/>
          <p:cNvSpPr txBox="1"/>
          <p:nvPr/>
        </p:nvSpPr>
        <p:spPr>
          <a:xfrm>
            <a:off x="4408185" y="2251935"/>
            <a:ext cx="759300" cy="167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Reconnect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659974" y="4048400"/>
            <a:ext cx="8025300" cy="11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Ensures virtual machine network connectivity is maintained even across restarts of the virtual switch.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/>
        </p:nvSpPr>
        <p:spPr>
          <a:xfrm>
            <a:off x="538739" y="3428250"/>
            <a:ext cx="2436151" cy="120090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vSwitch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Network Service Assurance</a:t>
            </a:r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455614" y="1203329"/>
            <a:ext cx="8228012" cy="3425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71C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71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340815" y="808075"/>
            <a:ext cx="2807542" cy="1977321"/>
          </a:xfrm>
          <a:prstGeom prst="roundRect">
            <a:avLst>
              <a:gd name="adj" fmla="val 7689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Qemu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538739" y="1203328"/>
            <a:ext cx="2436151" cy="146559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Guest Operating System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4184300" y="1269180"/>
            <a:ext cx="4897315" cy="19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Provide differentiated classes of service for high priority dataflows ensuring end-to-end Quality of Service SLAs are met. One example shown here.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Performance monitoring at the network level.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Reactive and Proactive responses to faults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rgbClr val="0075A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56" name="Shape 556"/>
          <p:cNvSpPr/>
          <p:nvPr/>
        </p:nvSpPr>
        <p:spPr>
          <a:xfrm>
            <a:off x="786610" y="2146392"/>
            <a:ext cx="579184" cy="454705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vNic </a:t>
            </a:r>
          </a:p>
        </p:txBody>
      </p:sp>
      <p:sp>
        <p:nvSpPr>
          <p:cNvPr id="557" name="Shape 557"/>
          <p:cNvSpPr/>
          <p:nvPr/>
        </p:nvSpPr>
        <p:spPr>
          <a:xfrm>
            <a:off x="2161772" y="2134760"/>
            <a:ext cx="579184" cy="454705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vNic </a:t>
            </a:r>
          </a:p>
        </p:txBody>
      </p:sp>
      <p:sp>
        <p:nvSpPr>
          <p:cNvPr id="558" name="Shape 558"/>
          <p:cNvSpPr/>
          <p:nvPr/>
        </p:nvSpPr>
        <p:spPr>
          <a:xfrm>
            <a:off x="695383" y="3461566"/>
            <a:ext cx="2040778" cy="674498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Classify</a:t>
            </a:r>
          </a:p>
        </p:txBody>
      </p:sp>
      <p:cxnSp>
        <p:nvCxnSpPr>
          <p:cNvPr id="559" name="Shape 559"/>
          <p:cNvCxnSpPr/>
          <p:nvPr/>
        </p:nvCxnSpPr>
        <p:spPr>
          <a:xfrm rot="10800000" flipH="1">
            <a:off x="923925" y="4136066"/>
            <a:ext cx="3951" cy="78357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60" name="Shape 560"/>
          <p:cNvCxnSpPr/>
          <p:nvPr/>
        </p:nvCxnSpPr>
        <p:spPr>
          <a:xfrm rot="10800000">
            <a:off x="1240871" y="4426552"/>
            <a:ext cx="0" cy="493088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61" name="Shape 561"/>
          <p:cNvCxnSpPr>
            <a:endCxn id="556" idx="2"/>
          </p:cNvCxnSpPr>
          <p:nvPr/>
        </p:nvCxnSpPr>
        <p:spPr>
          <a:xfrm rot="10800000">
            <a:off x="1076202" y="2601098"/>
            <a:ext cx="0" cy="8604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62" name="Shape 562"/>
          <p:cNvCxnSpPr/>
          <p:nvPr/>
        </p:nvCxnSpPr>
        <p:spPr>
          <a:xfrm>
            <a:off x="2313515" y="2595282"/>
            <a:ext cx="7060" cy="87209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63" name="Shape 563"/>
          <p:cNvCxnSpPr/>
          <p:nvPr/>
        </p:nvCxnSpPr>
        <p:spPr>
          <a:xfrm>
            <a:off x="2392841" y="4136064"/>
            <a:ext cx="2696" cy="816935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64" name="Shape 564"/>
          <p:cNvSpPr/>
          <p:nvPr/>
        </p:nvSpPr>
        <p:spPr>
          <a:xfrm>
            <a:off x="1076201" y="4161866"/>
            <a:ext cx="319983" cy="264686"/>
          </a:xfrm>
          <a:prstGeom prst="flowChartMagneticDisk">
            <a:avLst/>
          </a:prstGeom>
          <a:solidFill>
            <a:srgbClr val="EDFB8E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</a:p>
        </p:txBody>
      </p:sp>
      <p:sp>
        <p:nvSpPr>
          <p:cNvPr id="565" name="Shape 565"/>
          <p:cNvSpPr/>
          <p:nvPr/>
        </p:nvSpPr>
        <p:spPr>
          <a:xfrm>
            <a:off x="1240871" y="1526854"/>
            <a:ext cx="1111802" cy="487856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</a:p>
        </p:txBody>
      </p:sp>
      <p:cxnSp>
        <p:nvCxnSpPr>
          <p:cNvPr id="566" name="Shape 566"/>
          <p:cNvCxnSpPr/>
          <p:nvPr/>
        </p:nvCxnSpPr>
        <p:spPr>
          <a:xfrm flipH="1">
            <a:off x="2576170" y="2588884"/>
            <a:ext cx="0" cy="592838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67" name="Shape 567"/>
          <p:cNvSpPr/>
          <p:nvPr/>
        </p:nvSpPr>
        <p:spPr>
          <a:xfrm>
            <a:off x="2416177" y="3181723"/>
            <a:ext cx="319983" cy="264686"/>
          </a:xfrm>
          <a:prstGeom prst="flowChartMagneticDisk">
            <a:avLst/>
          </a:prstGeom>
          <a:solidFill>
            <a:srgbClr val="EDFB8E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</a:p>
        </p:txBody>
      </p:sp>
      <p:cxnSp>
        <p:nvCxnSpPr>
          <p:cNvPr id="568" name="Shape 568"/>
          <p:cNvCxnSpPr/>
          <p:nvPr/>
        </p:nvCxnSpPr>
        <p:spPr>
          <a:xfrm rot="10800000" flipH="1">
            <a:off x="1365794" y="2014711"/>
            <a:ext cx="195828" cy="180703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69" name="Shape 569"/>
          <p:cNvCxnSpPr/>
          <p:nvPr/>
        </p:nvCxnSpPr>
        <p:spPr>
          <a:xfrm>
            <a:off x="2077607" y="2014710"/>
            <a:ext cx="235907" cy="13168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70" name="Shape 570"/>
          <p:cNvCxnSpPr/>
          <p:nvPr/>
        </p:nvCxnSpPr>
        <p:spPr>
          <a:xfrm>
            <a:off x="2313515" y="2014710"/>
            <a:ext cx="161162" cy="120607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71" name="Shape 571"/>
          <p:cNvCxnSpPr/>
          <p:nvPr/>
        </p:nvCxnSpPr>
        <p:spPr>
          <a:xfrm>
            <a:off x="3148358" y="4005226"/>
            <a:ext cx="0" cy="577966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572" name="Shape 572"/>
          <p:cNvCxnSpPr/>
          <p:nvPr/>
        </p:nvCxnSpPr>
        <p:spPr>
          <a:xfrm flipH="1">
            <a:off x="4347643" y="4005226"/>
            <a:ext cx="0" cy="57796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73" name="Shape 573"/>
          <p:cNvSpPr txBox="1"/>
          <p:nvPr/>
        </p:nvSpPr>
        <p:spPr>
          <a:xfrm>
            <a:off x="4385812" y="3902510"/>
            <a:ext cx="132377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Low Priority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Traffic (e.g. bulk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data transfer)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3154709" y="3913573"/>
            <a:ext cx="1296074" cy="715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50">
                <a:solidFill>
                  <a:srgbClr val="0075A3"/>
                </a:solidFill>
                <a:latin typeface="Arial"/>
                <a:ea typeface="Arial"/>
                <a:cs typeface="Arial"/>
                <a:sym typeface="Arial"/>
              </a:rPr>
              <a:t>High Priority Traffic (e.g. voice)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Open vSwitch   </a:t>
            </a:r>
            <a:r>
              <a:rPr lang="en" sz="1200"/>
              <a:t>dataplane</a:t>
            </a:r>
            <a:r>
              <a:rPr lang="en"/>
              <a:t>        FD.IO/VPP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70800" cy="3416400"/>
          </a:xfrm>
          <a:prstGeom prst="rect">
            <a:avLst/>
          </a:prstGeom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Open Flow Protocol matches and actions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	Fast Path -- Linux Kernel Module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			</a:t>
            </a:r>
            <a:r>
              <a:rPr lang="en" sz="1400" b="1">
                <a:solidFill>
                  <a:srgbClr val="000000"/>
                </a:solidFill>
              </a:rPr>
              <a:t>or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	Accelerated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Fast Path Exact Match Cache -- Fastest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About 8K matches using linear search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Misses go to Slower MiniFlow Match -- Slower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Misses go to OFP Match Slowest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4582500" y="1152475"/>
            <a:ext cx="4519800" cy="3416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VPP fd.io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Graph based vector Processing Engine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Extensible via plugins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Includes complete IPv4 and IPv6 stack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Uses DPDK as packet engine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Being extended for vxLAN VTEP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2104150" y="4610450"/>
            <a:ext cx="5386500" cy="40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DPDK</a:t>
            </a:r>
          </a:p>
        </p:txBody>
      </p:sp>
      <p:pic>
        <p:nvPicPr>
          <p:cNvPr id="583" name="Shape 583" descr="RHLogo_RH_CMYK_Default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8987" y="4568875"/>
            <a:ext cx="1629986" cy="5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Open vSwitch</a:t>
            </a:r>
            <a:r>
              <a:rPr lang="en"/>
              <a:t>   </a:t>
            </a:r>
            <a:r>
              <a:rPr lang="en" sz="1200">
                <a:solidFill>
                  <a:srgbClr val="000000"/>
                </a:solidFill>
              </a:rPr>
              <a:t>control plane differences</a:t>
            </a:r>
            <a:r>
              <a:rPr lang="en" sz="1400">
                <a:solidFill>
                  <a:srgbClr val="000000"/>
                </a:solidFill>
              </a:rPr>
              <a:t>        </a:t>
            </a:r>
            <a:r>
              <a:rPr lang="en" sz="1800">
                <a:solidFill>
                  <a:srgbClr val="000000"/>
                </a:solidFill>
              </a:rPr>
              <a:t>FD.IO/VPP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341725" y="1542575"/>
            <a:ext cx="4102500" cy="3416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Based on Open Flow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System of matches and tables with actions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Supports common packet header fields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Actions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Change fields with some pushes and pops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Generally ODL/Netvirt/OVSDB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Open Stack - Neutron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4548625" y="1542575"/>
            <a:ext cx="4102500" cy="3416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VPP Plugin API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Restconf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ODL HoneyComb Agent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NetConf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</a:rPr>
              <a:t>Open Stack Neutron ML2</a:t>
            </a:r>
          </a:p>
          <a:p>
            <a:pPr lvl="0" rtl="0">
              <a:spcBef>
                <a:spcPts val="0"/>
              </a:spcBef>
              <a:buNone/>
            </a:pPr>
            <a:endParaRPr sz="1400" b="1">
              <a:solidFill>
                <a:srgbClr val="000000"/>
              </a:solidFill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535225" y="914075"/>
            <a:ext cx="3909000" cy="6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Management via OFP and OVSDB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4597625" y="949075"/>
            <a:ext cx="3909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Management via Netconf/REST ODL Honecomb Agent</a:t>
            </a:r>
          </a:p>
        </p:txBody>
      </p:sp>
      <p:pic>
        <p:nvPicPr>
          <p:cNvPr id="593" name="Shape 593" descr="RHLogo_RH_CMYK_Default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037" y="108900"/>
            <a:ext cx="1629986" cy="523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4" name="Shape 594"/>
          <p:cNvCxnSpPr/>
          <p:nvPr/>
        </p:nvCxnSpPr>
        <p:spPr>
          <a:xfrm>
            <a:off x="5293150" y="1897425"/>
            <a:ext cx="14100" cy="17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5" name="Shape 595"/>
          <p:cNvCxnSpPr/>
          <p:nvPr/>
        </p:nvCxnSpPr>
        <p:spPr>
          <a:xfrm>
            <a:off x="5293150" y="2364900"/>
            <a:ext cx="14100" cy="17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6" name="Shape 596"/>
          <p:cNvCxnSpPr/>
          <p:nvPr/>
        </p:nvCxnSpPr>
        <p:spPr>
          <a:xfrm>
            <a:off x="5240875" y="2790350"/>
            <a:ext cx="14100" cy="17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7" name="Shape 597"/>
          <p:cNvCxnSpPr/>
          <p:nvPr/>
        </p:nvCxnSpPr>
        <p:spPr>
          <a:xfrm>
            <a:off x="5240875" y="3215825"/>
            <a:ext cx="14100" cy="17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8" name="Shape 598"/>
          <p:cNvCxnSpPr/>
          <p:nvPr/>
        </p:nvCxnSpPr>
        <p:spPr>
          <a:xfrm>
            <a:off x="1517675" y="4122300"/>
            <a:ext cx="14100" cy="17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OVS and FD.IO similarities</a:t>
            </a:r>
          </a:p>
        </p:txBody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DPDK based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Both are virtualized switch fabrics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Implemented in Software on Commodity Processors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Deployable in Compute node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Host to VM uses vhost-user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Container Support is through kernel via TAP</a:t>
            </a:r>
          </a:p>
        </p:txBody>
      </p:sp>
      <p:pic>
        <p:nvPicPr>
          <p:cNvPr id="605" name="Shape 605" descr="RHLogo_RH_CMYK_Default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299" y="4114800"/>
            <a:ext cx="3043674" cy="9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/>
              <a:t>Chris Price -- Introduction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/>
              <a:t>Mark D. Gray vSwitch Requirements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3600"/>
              <a:t>Thomas F. Herbert -- OVS and fd.io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Open vSwitch Architecture</a:t>
            </a:r>
          </a:p>
        </p:txBody>
      </p:sp>
      <p:pic>
        <p:nvPicPr>
          <p:cNvPr id="611" name="Shape 6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299" y="1216300"/>
            <a:ext cx="6224349" cy="365124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2905600" y="4572000"/>
            <a:ext cx="4032900" cy="3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DPDK User Space Summit 2015 Dublin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Open vSwitch Architecture</a:t>
            </a:r>
          </a:p>
        </p:txBody>
      </p:sp>
      <p:pic>
        <p:nvPicPr>
          <p:cNvPr id="618" name="Shape 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962" y="1246775"/>
            <a:ext cx="6124023" cy="35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 txBox="1"/>
          <p:nvPr/>
        </p:nvSpPr>
        <p:spPr>
          <a:xfrm>
            <a:off x="2905600" y="4572000"/>
            <a:ext cx="4032900" cy="3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DPDK User Space Summit 2015 Dublin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Open vSwitch Architecture</a:t>
            </a:r>
          </a:p>
        </p:txBody>
      </p:sp>
      <p:pic>
        <p:nvPicPr>
          <p:cNvPr id="625" name="Shape 6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74" y="1057499"/>
            <a:ext cx="7198176" cy="39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Shape 626"/>
          <p:cNvSpPr txBox="1"/>
          <p:nvPr/>
        </p:nvSpPr>
        <p:spPr>
          <a:xfrm>
            <a:off x="2961625" y="4758300"/>
            <a:ext cx="4032900" cy="3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DPDK User Space Summit 2015 Dublin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VPP Works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Packet Vector is Input to DPDK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Nodes on Graph Pipeline Process Packets According to Registered Dependencies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Additional Plugins can be Introduced to Create New Nodes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Examples of Plugins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NSH and VTEP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Parallelism -- determism in throughput and latency.</a:t>
            </a:r>
          </a:p>
        </p:txBody>
      </p:sp>
      <p:pic>
        <p:nvPicPr>
          <p:cNvPr id="633" name="Shape 633" descr="RHLogo_RH_CMYK_Default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299" y="4114800"/>
            <a:ext cx="3043674" cy="9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8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Fd.io offer?</a:t>
            </a:r>
          </a:p>
        </p:txBody>
      </p:sp>
      <p:grpSp>
        <p:nvGrpSpPr>
          <p:cNvPr id="170" name="Shape 170"/>
          <p:cNvGrpSpPr/>
          <p:nvPr/>
        </p:nvGrpSpPr>
        <p:grpSpPr>
          <a:xfrm>
            <a:off x="403581" y="852165"/>
            <a:ext cx="8283219" cy="3871231"/>
            <a:chOff x="538108" y="990230"/>
            <a:chExt cx="11044292" cy="5161642"/>
          </a:xfrm>
        </p:grpSpPr>
        <p:sp>
          <p:nvSpPr>
            <p:cNvPr id="171" name="Shape 171"/>
            <p:cNvSpPr/>
            <p:nvPr/>
          </p:nvSpPr>
          <p:spPr>
            <a:xfrm>
              <a:off x="538108" y="1382234"/>
              <a:ext cx="3627492" cy="4769637"/>
            </a:xfrm>
            <a:prstGeom prst="roundRect">
              <a:avLst>
                <a:gd name="adj" fmla="val 0"/>
              </a:avLst>
            </a:prstGeom>
            <a:solidFill>
              <a:srgbClr val="FEE9EA"/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14+ MPPS, single core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Multimillion entry FIBs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Source RPF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Thousands of VRFs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Controlled cross-VRF lookups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Multipath – ECMP and Unequal Cost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Multiple million Classifiers – 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Arbitrary N-tuple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VLAN Support – Single/Double tag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Counters for everything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Mandatory Input Checks: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TTL expiration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header checksum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L2 length &lt; IP length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ARP resolution/snooping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ARP proxy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2B29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538108" y="990230"/>
              <a:ext cx="3627492" cy="392003"/>
            </a:xfrm>
            <a:prstGeom prst="roundRect">
              <a:avLst>
                <a:gd name="adj" fmla="val 0"/>
              </a:avLst>
            </a:prstGeom>
            <a:solidFill>
              <a:srgbClr val="3E4543">
                <a:alpha val="60784"/>
              </a:srgbClr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CFC"/>
                </a:buClr>
                <a:buSzPct val="250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IPv4/IPv6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4532242" y="990230"/>
              <a:ext cx="3406350" cy="392003"/>
            </a:xfrm>
            <a:prstGeom prst="roundRect">
              <a:avLst>
                <a:gd name="adj" fmla="val 0"/>
              </a:avLst>
            </a:prstGeom>
            <a:solidFill>
              <a:srgbClr val="3A3838">
                <a:alpha val="60784"/>
              </a:srgbClr>
            </a:solidFill>
            <a:ln>
              <a:noFill/>
            </a:ln>
          </p:spPr>
          <p:txBody>
            <a:bodyPr lIns="0" tIns="34275" rIns="137150" bIns="34275" anchor="ctr" anchorCtr="0">
              <a:no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CFC"/>
                </a:buClr>
                <a:buSzPct val="250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IPv4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4532242" y="1402050"/>
              <a:ext cx="3406350" cy="1226135"/>
            </a:xfrm>
            <a:prstGeom prst="roundRect">
              <a:avLst>
                <a:gd name="adj" fmla="val 0"/>
              </a:avLst>
            </a:prstGeom>
            <a:solidFill>
              <a:srgbClr val="FEE9EA"/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GRE, MPLS-GRE, NSH-GRE, 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VXLAN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IPSEC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DHCP client/proxy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CG NAT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4532242" y="2733139"/>
              <a:ext cx="3406350" cy="392003"/>
            </a:xfrm>
            <a:prstGeom prst="roundRect">
              <a:avLst>
                <a:gd name="adj" fmla="val 0"/>
              </a:avLst>
            </a:prstGeom>
            <a:solidFill>
              <a:srgbClr val="3A3838">
                <a:alpha val="60784"/>
              </a:srgbClr>
            </a:solidFill>
            <a:ln>
              <a:noFill/>
            </a:ln>
          </p:spPr>
          <p:txBody>
            <a:bodyPr lIns="0" tIns="34275" rIns="137150" bIns="34275" anchor="ctr" anchorCtr="0">
              <a:no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CFC"/>
                </a:buClr>
                <a:buSzPct val="250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IPv6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548887" y="3137750"/>
              <a:ext cx="3389703" cy="1730642"/>
            </a:xfrm>
            <a:prstGeom prst="roundRect">
              <a:avLst>
                <a:gd name="adj" fmla="val 0"/>
              </a:avLst>
            </a:prstGeom>
            <a:solidFill>
              <a:srgbClr val="FEE9EA"/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Neighbor discovery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Router Advertisement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DHCPv6 Proxy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L2TPv3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Segment Routing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MAP/LW46 – IPv4aas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iOAM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4539026" y="4991314"/>
              <a:ext cx="3406350" cy="392003"/>
            </a:xfrm>
            <a:prstGeom prst="roundRect">
              <a:avLst>
                <a:gd name="adj" fmla="val 0"/>
              </a:avLst>
            </a:prstGeom>
            <a:solidFill>
              <a:srgbClr val="3A3838">
                <a:alpha val="60784"/>
              </a:srgbClr>
            </a:solidFill>
            <a:ln>
              <a:noFill/>
            </a:ln>
          </p:spPr>
          <p:txBody>
            <a:bodyPr lIns="0" tIns="34275" rIns="137150" bIns="34275" anchor="ctr" anchorCtr="0">
              <a:no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CFC"/>
                </a:buClr>
                <a:buSzPct val="250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MPLS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539026" y="5372132"/>
              <a:ext cx="3406350" cy="779739"/>
            </a:xfrm>
            <a:prstGeom prst="roundRect">
              <a:avLst>
                <a:gd name="adj" fmla="val 0"/>
              </a:avLst>
            </a:prstGeom>
            <a:solidFill>
              <a:srgbClr val="FEE9EA"/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MPLS-o-Ethernet – 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Deep label stacks supported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8176050" y="990230"/>
              <a:ext cx="3406350" cy="392003"/>
            </a:xfrm>
            <a:prstGeom prst="roundRect">
              <a:avLst>
                <a:gd name="adj" fmla="val 0"/>
              </a:avLst>
            </a:prstGeom>
            <a:solidFill>
              <a:srgbClr val="3A3838">
                <a:alpha val="60784"/>
              </a:srgbClr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CFC"/>
                </a:buClr>
                <a:buSzPct val="250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CFCFC"/>
                  </a:solidFill>
                  <a:latin typeface="Arial"/>
                  <a:ea typeface="Arial"/>
                  <a:cs typeface="Arial"/>
                  <a:sym typeface="Arial"/>
                </a:rPr>
                <a:t>L2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8176050" y="1402050"/>
              <a:ext cx="3406350" cy="4749822"/>
            </a:xfrm>
            <a:prstGeom prst="roundRect">
              <a:avLst>
                <a:gd name="adj" fmla="val 0"/>
              </a:avLst>
            </a:prstGeom>
            <a:solidFill>
              <a:srgbClr val="FEE9EA"/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VLAN Support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Single/ Double tag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	L2 forwarding with EFP/BridgeDomain concepts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VTR – push/pop/Translate (1:1,1:2, 2:1,2:2)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Mac Learning – default limit of 50k addresses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Bridging – Split-horizon group support/EFP Filtering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Proxy Arp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Arp termination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IRB – BVI Support with RouterMac assignment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Flooding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Input ACLs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929"/>
                </a:buClr>
                <a:buSzPct val="250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2B2929"/>
                  </a:solidFill>
                  <a:latin typeface="Arial"/>
                  <a:ea typeface="Arial"/>
                  <a:cs typeface="Arial"/>
                  <a:sym typeface="Arial"/>
                </a:rPr>
                <a:t>Interface cross-connect</a:t>
              </a:r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F732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838628" y="4523964"/>
              <a:ext cx="3102805" cy="1609737"/>
            </a:xfrm>
            <a:prstGeom prst="roundRect">
              <a:avLst>
                <a:gd name="adj" fmla="val 0"/>
              </a:avLst>
            </a:prstGeom>
            <a:solidFill>
              <a:srgbClr val="F7323F">
                <a:alpha val="28627"/>
              </a:srgbClr>
            </a:solidFill>
            <a:ln>
              <a:noFill/>
            </a:ln>
          </p:spPr>
          <p:txBody>
            <a:bodyPr lIns="0" tIns="0" rIns="137150" bIns="0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F732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fd.io offer?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64350" y="559112"/>
            <a:ext cx="8345487" cy="731837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Modularity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20496" y="1075527"/>
            <a:ext cx="4437459" cy="3945731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Plugins == Subprojects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Plugins can: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new graph nodes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Rearrange packet processing graph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built independently of VPP source tree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added at runtime (drop into plugin directory)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in user space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Enabling: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take advantage of diverse hardware when present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for multiple processor architectures (x86, ARM, PPC)</a:t>
            </a:r>
          </a:p>
          <a:p>
            <a:pPr marL="406400" marR="0" lvl="1" indent="-139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dependencies on the OS (clib) allowing easier ports to other Oses/Env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6381749" y="1053663"/>
            <a:ext cx="832010" cy="857249"/>
            <a:chOff x="5638800" y="1524000"/>
            <a:chExt cx="1331217" cy="1371599"/>
          </a:xfrm>
        </p:grpSpPr>
        <p:sp>
          <p:nvSpPr>
            <p:cNvPr id="190" name="Shape 190"/>
            <p:cNvSpPr/>
            <p:nvPr/>
          </p:nvSpPr>
          <p:spPr>
            <a:xfrm>
              <a:off x="5791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5638800" y="1524000"/>
              <a:ext cx="1331217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ethernet-input</a:t>
              </a:r>
            </a:p>
          </p:txBody>
        </p:sp>
      </p:grpSp>
      <p:grpSp>
        <p:nvGrpSpPr>
          <p:cNvPr id="192" name="Shape 192"/>
          <p:cNvGrpSpPr/>
          <p:nvPr/>
        </p:nvGrpSpPr>
        <p:grpSpPr>
          <a:xfrm>
            <a:off x="5715003" y="2301701"/>
            <a:ext cx="1031044" cy="847462"/>
            <a:chOff x="5791200" y="1539659"/>
            <a:chExt cx="1649669" cy="1355939"/>
          </a:xfrm>
        </p:grpSpPr>
        <p:sp>
          <p:nvSpPr>
            <p:cNvPr id="193" name="Shape 193"/>
            <p:cNvSpPr/>
            <p:nvPr/>
          </p:nvSpPr>
          <p:spPr>
            <a:xfrm>
              <a:off x="5791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6534437" y="1539659"/>
              <a:ext cx="906431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ip6-input</a:t>
              </a:r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6619881" y="2188052"/>
            <a:ext cx="798201" cy="961111"/>
            <a:chOff x="5791200" y="1357821"/>
            <a:chExt cx="1277119" cy="1537777"/>
          </a:xfrm>
        </p:grpSpPr>
        <p:sp>
          <p:nvSpPr>
            <p:cNvPr id="196" name="Shape 196"/>
            <p:cNvSpPr/>
            <p:nvPr/>
          </p:nvSpPr>
          <p:spPr>
            <a:xfrm>
              <a:off x="5791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6215778" y="1357821"/>
              <a:ext cx="852541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ip4input</a:t>
              </a:r>
            </a:p>
          </p:txBody>
        </p:sp>
      </p:grpSp>
      <p:grpSp>
        <p:nvGrpSpPr>
          <p:cNvPr id="198" name="Shape 198"/>
          <p:cNvGrpSpPr/>
          <p:nvPr/>
        </p:nvGrpSpPr>
        <p:grpSpPr>
          <a:xfrm>
            <a:off x="4682720" y="2125367"/>
            <a:ext cx="1091810" cy="1023796"/>
            <a:chOff x="5663553" y="1257525"/>
            <a:chExt cx="1746896" cy="1638073"/>
          </a:xfrm>
        </p:grpSpPr>
        <p:sp>
          <p:nvSpPr>
            <p:cNvPr id="199" name="Shape 199"/>
            <p:cNvSpPr/>
            <p:nvPr/>
          </p:nvSpPr>
          <p:spPr>
            <a:xfrm>
              <a:off x="60198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5663553" y="1257525"/>
              <a:ext cx="1746896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mpls-ethernet-input</a:t>
              </a:r>
            </a:p>
          </p:txBody>
        </p:sp>
      </p:grpSp>
      <p:grpSp>
        <p:nvGrpSpPr>
          <p:cNvPr id="201" name="Shape 201"/>
          <p:cNvGrpSpPr/>
          <p:nvPr/>
        </p:nvGrpSpPr>
        <p:grpSpPr>
          <a:xfrm>
            <a:off x="7282159" y="2363377"/>
            <a:ext cx="1052215" cy="785786"/>
            <a:chOff x="5098255" y="1638341"/>
            <a:chExt cx="1683544" cy="1257257"/>
          </a:xfrm>
        </p:grpSpPr>
        <p:sp>
          <p:nvSpPr>
            <p:cNvPr id="202" name="Shape 202"/>
            <p:cNvSpPr/>
            <p:nvPr/>
          </p:nvSpPr>
          <p:spPr>
            <a:xfrm>
              <a:off x="5791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5098255" y="1638341"/>
              <a:ext cx="929485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arp-input</a:t>
              </a:r>
            </a:p>
          </p:txBody>
        </p:sp>
      </p:grpSp>
      <p:grpSp>
        <p:nvGrpSpPr>
          <p:cNvPr id="204" name="Shape 204"/>
          <p:cNvGrpSpPr/>
          <p:nvPr/>
        </p:nvGrpSpPr>
        <p:grpSpPr>
          <a:xfrm>
            <a:off x="8315169" y="2214197"/>
            <a:ext cx="723675" cy="939250"/>
            <a:chOff x="5623919" y="1392799"/>
            <a:chExt cx="1157880" cy="1502800"/>
          </a:xfrm>
        </p:grpSpPr>
        <p:sp>
          <p:nvSpPr>
            <p:cNvPr id="205" name="Shape 205"/>
            <p:cNvSpPr/>
            <p:nvPr/>
          </p:nvSpPr>
          <p:spPr>
            <a:xfrm>
              <a:off x="5791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5623919" y="1392799"/>
              <a:ext cx="837152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llc-input</a:t>
              </a:r>
            </a:p>
          </p:txBody>
        </p:sp>
      </p:grpSp>
      <p:cxnSp>
        <p:nvCxnSpPr>
          <p:cNvPr id="207" name="Shape 207"/>
          <p:cNvCxnSpPr>
            <a:stCxn id="190" idx="4"/>
            <a:endCxn id="199" idx="0"/>
          </p:cNvCxnSpPr>
          <p:nvPr/>
        </p:nvCxnSpPr>
        <p:spPr>
          <a:xfrm flipH="1">
            <a:off x="5214861" y="1910913"/>
            <a:ext cx="1571700" cy="619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8" name="Shape 208"/>
          <p:cNvCxnSpPr>
            <a:stCxn id="190" idx="4"/>
            <a:endCxn id="193" idx="0"/>
          </p:cNvCxnSpPr>
          <p:nvPr/>
        </p:nvCxnSpPr>
        <p:spPr>
          <a:xfrm flipH="1">
            <a:off x="6024561" y="1910913"/>
            <a:ext cx="762000" cy="619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9" name="Shape 209"/>
          <p:cNvCxnSpPr>
            <a:stCxn id="190" idx="4"/>
            <a:endCxn id="196" idx="0"/>
          </p:cNvCxnSpPr>
          <p:nvPr/>
        </p:nvCxnSpPr>
        <p:spPr>
          <a:xfrm>
            <a:off x="6786561" y="1910913"/>
            <a:ext cx="142800" cy="619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0" name="Shape 210"/>
          <p:cNvSpPr txBox="1"/>
          <p:nvPr/>
        </p:nvSpPr>
        <p:spPr>
          <a:xfrm>
            <a:off x="7334250" y="2672912"/>
            <a:ext cx="272789" cy="323162"/>
          </a:xfrm>
          <a:prstGeom prst="rect">
            <a:avLst/>
          </a:prstGeom>
          <a:noFill/>
          <a:ln>
            <a:noFill/>
          </a:ln>
        </p:spPr>
        <p:txBody>
          <a:bodyPr lIns="57125" tIns="28550" rIns="57125" bIns="2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cxnSp>
        <p:nvCxnSpPr>
          <p:cNvPr id="211" name="Shape 211"/>
          <p:cNvCxnSpPr>
            <a:stCxn id="190" idx="4"/>
            <a:endCxn id="202" idx="0"/>
          </p:cNvCxnSpPr>
          <p:nvPr/>
        </p:nvCxnSpPr>
        <p:spPr>
          <a:xfrm>
            <a:off x="6786561" y="1910913"/>
            <a:ext cx="1238400" cy="619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2" name="Shape 212"/>
          <p:cNvCxnSpPr>
            <a:stCxn id="190" idx="4"/>
            <a:endCxn id="205" idx="0"/>
          </p:cNvCxnSpPr>
          <p:nvPr/>
        </p:nvCxnSpPr>
        <p:spPr>
          <a:xfrm>
            <a:off x="6786561" y="1910913"/>
            <a:ext cx="1942800" cy="62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13" name="Shape 213"/>
          <p:cNvGrpSpPr/>
          <p:nvPr/>
        </p:nvGrpSpPr>
        <p:grpSpPr>
          <a:xfrm>
            <a:off x="5714999" y="3128575"/>
            <a:ext cx="916065" cy="877838"/>
            <a:chOff x="5791200" y="1491058"/>
            <a:chExt cx="1465706" cy="1404540"/>
          </a:xfrm>
        </p:grpSpPr>
        <p:sp>
          <p:nvSpPr>
            <p:cNvPr id="214" name="Shape 214"/>
            <p:cNvSpPr/>
            <p:nvPr/>
          </p:nvSpPr>
          <p:spPr>
            <a:xfrm>
              <a:off x="5791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6230639" y="1491058"/>
              <a:ext cx="1026266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ip6-lookup</a:t>
              </a:r>
            </a:p>
          </p:txBody>
        </p:sp>
      </p:grpSp>
      <p:cxnSp>
        <p:nvCxnSpPr>
          <p:cNvPr id="216" name="Shape 216"/>
          <p:cNvCxnSpPr>
            <a:stCxn id="193" idx="4"/>
            <a:endCxn id="214" idx="0"/>
          </p:cNvCxnSpPr>
          <p:nvPr/>
        </p:nvCxnSpPr>
        <p:spPr>
          <a:xfrm>
            <a:off x="6024565" y="3149163"/>
            <a:ext cx="0" cy="238200"/>
          </a:xfrm>
          <a:prstGeom prst="straightConnector1">
            <a:avLst/>
          </a:prstGeom>
          <a:noFill/>
          <a:ln w="25400" cap="flat" cmpd="sng">
            <a:solidFill>
              <a:srgbClr val="2B2929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7" name="Shape 217"/>
          <p:cNvCxnSpPr>
            <a:stCxn id="214" idx="4"/>
          </p:cNvCxnSpPr>
          <p:nvPr/>
        </p:nvCxnSpPr>
        <p:spPr>
          <a:xfrm flipH="1">
            <a:off x="5500761" y="4006413"/>
            <a:ext cx="523800" cy="238200"/>
          </a:xfrm>
          <a:prstGeom prst="straightConnector1">
            <a:avLst/>
          </a:prstGeom>
          <a:noFill/>
          <a:ln w="25400" cap="flat" cmpd="sng">
            <a:solidFill>
              <a:srgbClr val="2B2929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18" name="Shape 218"/>
          <p:cNvGrpSpPr/>
          <p:nvPr/>
        </p:nvGrpSpPr>
        <p:grpSpPr>
          <a:xfrm>
            <a:off x="4755560" y="3924235"/>
            <a:ext cx="1095078" cy="939428"/>
            <a:chOff x="5475298" y="1392513"/>
            <a:chExt cx="1752126" cy="1503085"/>
          </a:xfrm>
        </p:grpSpPr>
        <p:sp>
          <p:nvSpPr>
            <p:cNvPr id="219" name="Shape 219"/>
            <p:cNvSpPr/>
            <p:nvPr/>
          </p:nvSpPr>
          <p:spPr>
            <a:xfrm>
              <a:off x="6172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5475298" y="1392513"/>
              <a:ext cx="1752126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ip6-rewrite-transmit</a:t>
              </a:r>
            </a:p>
          </p:txBody>
        </p:sp>
      </p:grpSp>
      <p:grpSp>
        <p:nvGrpSpPr>
          <p:cNvPr id="221" name="Shape 221"/>
          <p:cNvGrpSpPr/>
          <p:nvPr/>
        </p:nvGrpSpPr>
        <p:grpSpPr>
          <a:xfrm>
            <a:off x="6381749" y="4006413"/>
            <a:ext cx="619124" cy="857249"/>
            <a:chOff x="5791200" y="1524000"/>
            <a:chExt cx="990599" cy="1371599"/>
          </a:xfrm>
        </p:grpSpPr>
        <p:sp>
          <p:nvSpPr>
            <p:cNvPr id="222" name="Shape 222"/>
            <p:cNvSpPr/>
            <p:nvPr/>
          </p:nvSpPr>
          <p:spPr>
            <a:xfrm>
              <a:off x="5791200" y="1905000"/>
              <a:ext cx="990599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5867400" y="1524000"/>
              <a:ext cx="859814" cy="332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ip6-local</a:t>
              </a:r>
            </a:p>
          </p:txBody>
        </p:sp>
      </p:grpSp>
      <p:cxnSp>
        <p:nvCxnSpPr>
          <p:cNvPr id="224" name="Shape 224"/>
          <p:cNvCxnSpPr>
            <a:stCxn id="214" idx="4"/>
            <a:endCxn id="222" idx="0"/>
          </p:cNvCxnSpPr>
          <p:nvPr/>
        </p:nvCxnSpPr>
        <p:spPr>
          <a:xfrm>
            <a:off x="6024561" y="4006413"/>
            <a:ext cx="666899" cy="238200"/>
          </a:xfrm>
          <a:prstGeom prst="straightConnector1">
            <a:avLst/>
          </a:prstGeom>
          <a:noFill/>
          <a:ln w="25400" cap="flat" cmpd="sng">
            <a:solidFill>
              <a:srgbClr val="2B2929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25" name="Shape 225"/>
          <p:cNvGrpSpPr/>
          <p:nvPr/>
        </p:nvGrpSpPr>
        <p:grpSpPr>
          <a:xfrm>
            <a:off x="6695954" y="385150"/>
            <a:ext cx="2476499" cy="703238"/>
            <a:chOff x="9144000" y="4147860"/>
            <a:chExt cx="3962399" cy="1125179"/>
          </a:xfrm>
        </p:grpSpPr>
        <p:sp>
          <p:nvSpPr>
            <p:cNvPr id="226" name="Shape 226"/>
            <p:cNvSpPr/>
            <p:nvPr/>
          </p:nvSpPr>
          <p:spPr>
            <a:xfrm>
              <a:off x="9144000" y="4495800"/>
              <a:ext cx="3962399" cy="777239"/>
            </a:xfrm>
            <a:prstGeom prst="roundRect">
              <a:avLst>
                <a:gd name="adj" fmla="val 6898"/>
              </a:avLst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93726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gradFill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lIns="0" tIns="0" rIns="0" bIns="0" anchor="ctr" anchorCtr="1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11811000" y="4648200"/>
              <a:ext cx="473403" cy="5355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700" b="1">
                  <a:solidFill>
                    <a:srgbClr val="F9BC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10439400" y="4147860"/>
              <a:ext cx="1239966" cy="33239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900">
                  <a:solidFill>
                    <a:srgbClr val="F9BC00"/>
                  </a:solidFill>
                  <a:latin typeface="Arial"/>
                  <a:ea typeface="Arial"/>
                  <a:cs typeface="Arial"/>
                  <a:sym typeface="Arial"/>
                </a:rPr>
                <a:t>Packet vector</a:t>
              </a:r>
            </a:p>
          </p:txBody>
        </p:sp>
      </p:grpSp>
      <p:cxnSp>
        <p:nvCxnSpPr>
          <p:cNvPr id="239" name="Shape 239"/>
          <p:cNvCxnSpPr>
            <a:stCxn id="226" idx="2"/>
            <a:endCxn id="190" idx="6"/>
          </p:cNvCxnSpPr>
          <p:nvPr/>
        </p:nvCxnSpPr>
        <p:spPr>
          <a:xfrm flipH="1">
            <a:off x="7096004" y="1088389"/>
            <a:ext cx="838200" cy="513000"/>
          </a:xfrm>
          <a:prstGeom prst="straightConnector1">
            <a:avLst/>
          </a:prstGeom>
          <a:noFill/>
          <a:ln w="25400" cap="flat" cmpd="sng">
            <a:solidFill>
              <a:srgbClr val="F9BC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40" name="Shape 240"/>
          <p:cNvGrpSpPr/>
          <p:nvPr/>
        </p:nvGrpSpPr>
        <p:grpSpPr>
          <a:xfrm>
            <a:off x="6334123" y="3344901"/>
            <a:ext cx="2608816" cy="1796158"/>
            <a:chOff x="8445498" y="4270081"/>
            <a:chExt cx="3478422" cy="2394877"/>
          </a:xfrm>
        </p:grpSpPr>
        <p:cxnSp>
          <p:nvCxnSpPr>
            <p:cNvPr id="241" name="Shape 241"/>
            <p:cNvCxnSpPr>
              <a:stCxn id="214" idx="6"/>
              <a:endCxn id="242" idx="2"/>
            </p:cNvCxnSpPr>
            <p:nvPr/>
          </p:nvCxnSpPr>
          <p:spPr>
            <a:xfrm>
              <a:off x="8445498" y="4739347"/>
              <a:ext cx="1953600" cy="233700"/>
            </a:xfrm>
            <a:prstGeom prst="straightConnector1">
              <a:avLst/>
            </a:prstGeom>
            <a:noFill/>
            <a:ln w="25400" cap="flat" cmpd="sng">
              <a:solidFill>
                <a:srgbClr val="008000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grpSp>
          <p:nvGrpSpPr>
            <p:cNvPr id="243" name="Shape 243"/>
            <p:cNvGrpSpPr/>
            <p:nvPr/>
          </p:nvGrpSpPr>
          <p:grpSpPr>
            <a:xfrm>
              <a:off x="9779000" y="4270081"/>
              <a:ext cx="2144919" cy="2394877"/>
              <a:chOff x="9779000" y="4270081"/>
              <a:chExt cx="2144919" cy="2394877"/>
            </a:xfrm>
          </p:grpSpPr>
          <p:sp>
            <p:nvSpPr>
              <p:cNvPr id="244" name="Shape 244"/>
              <p:cNvSpPr txBox="1"/>
              <p:nvPr/>
            </p:nvSpPr>
            <p:spPr>
              <a:xfrm>
                <a:off x="10426177" y="4422483"/>
                <a:ext cx="184730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5" name="Shape 245"/>
              <p:cNvGrpSpPr/>
              <p:nvPr/>
            </p:nvGrpSpPr>
            <p:grpSpPr>
              <a:xfrm>
                <a:off x="9943883" y="4270081"/>
                <a:ext cx="1926553" cy="1159015"/>
                <a:chOff x="5605742" y="1637071"/>
                <a:chExt cx="2070540" cy="1258527"/>
              </a:xfrm>
            </p:grpSpPr>
            <p:sp>
              <p:nvSpPr>
                <p:cNvPr id="242" name="Shape 242"/>
                <p:cNvSpPr/>
                <p:nvPr/>
              </p:nvSpPr>
              <p:spPr>
                <a:xfrm>
                  <a:off x="6094771" y="1905000"/>
                  <a:ext cx="990599" cy="99059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6666"/>
                    </a:srgbClr>
                  </a:outerShdw>
                </a:effectLst>
              </p:spPr>
              <p:txBody>
                <a:bodyPr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Shape 246"/>
                <p:cNvSpPr txBox="1"/>
                <p:nvPr/>
              </p:nvSpPr>
              <p:spPr>
                <a:xfrm>
                  <a:off x="5605742" y="1637071"/>
                  <a:ext cx="2070540" cy="3007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" sz="9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Plug-in to create new nodes</a:t>
                  </a:r>
                </a:p>
              </p:txBody>
            </p:sp>
          </p:grpSp>
          <p:cxnSp>
            <p:nvCxnSpPr>
              <p:cNvPr id="247" name="Shape 247"/>
              <p:cNvCxnSpPr>
                <a:stCxn id="242" idx="4"/>
                <a:endCxn id="248" idx="0"/>
              </p:cNvCxnSpPr>
              <p:nvPr/>
            </p:nvCxnSpPr>
            <p:spPr>
              <a:xfrm>
                <a:off x="10859760" y="5429097"/>
                <a:ext cx="538500" cy="2781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outerShdw blurRad="39999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48" name="Shape 248"/>
              <p:cNvSpPr/>
              <p:nvPr/>
            </p:nvSpPr>
            <p:spPr>
              <a:xfrm>
                <a:off x="10995867" y="5707067"/>
                <a:ext cx="804764" cy="7810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6666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9990235" y="5723241"/>
                <a:ext cx="804764" cy="7810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6666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0" name="Shape 250"/>
              <p:cNvCxnSpPr>
                <a:stCxn id="242" idx="4"/>
                <a:endCxn id="249" idx="0"/>
              </p:cNvCxnSpPr>
              <p:nvPr/>
            </p:nvCxnSpPr>
            <p:spPr>
              <a:xfrm flipH="1">
                <a:off x="10392660" y="5429097"/>
                <a:ext cx="467100" cy="294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outerShdw blurRad="39999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51" name="Shape 251"/>
              <p:cNvSpPr/>
              <p:nvPr/>
            </p:nvSpPr>
            <p:spPr>
              <a:xfrm>
                <a:off x="9779000" y="4270082"/>
                <a:ext cx="2144919" cy="2394877"/>
              </a:xfrm>
              <a:prstGeom prst="rect">
                <a:avLst/>
              </a:prstGeom>
              <a:noFill/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Shape 252"/>
              <p:cNvSpPr txBox="1"/>
              <p:nvPr/>
            </p:nvSpPr>
            <p:spPr>
              <a:xfrm>
                <a:off x="9854135" y="5381510"/>
                <a:ext cx="797140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Custom-A</a:t>
                </a:r>
              </a:p>
            </p:txBody>
          </p:sp>
          <p:sp>
            <p:nvSpPr>
              <p:cNvPr id="253" name="Shape 253"/>
              <p:cNvSpPr txBox="1"/>
              <p:nvPr/>
            </p:nvSpPr>
            <p:spPr>
              <a:xfrm>
                <a:off x="11068259" y="5376437"/>
                <a:ext cx="790728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Custom-B</a:t>
                </a:r>
              </a:p>
            </p:txBody>
          </p:sp>
        </p:grpSp>
      </p:grpSp>
      <p:grpSp>
        <p:nvGrpSpPr>
          <p:cNvPr id="254" name="Shape 254"/>
          <p:cNvGrpSpPr/>
          <p:nvPr/>
        </p:nvGrpSpPr>
        <p:grpSpPr>
          <a:xfrm>
            <a:off x="5428935" y="1028772"/>
            <a:ext cx="1916942" cy="2317979"/>
            <a:chOff x="7238581" y="1181910"/>
            <a:chExt cx="2555922" cy="3090638"/>
          </a:xfrm>
        </p:grpSpPr>
        <p:grpSp>
          <p:nvGrpSpPr>
            <p:cNvPr id="255" name="Shape 255"/>
            <p:cNvGrpSpPr/>
            <p:nvPr/>
          </p:nvGrpSpPr>
          <p:grpSpPr>
            <a:xfrm>
              <a:off x="7238581" y="1181910"/>
              <a:ext cx="2555922" cy="3090638"/>
              <a:chOff x="7238581" y="1181910"/>
              <a:chExt cx="2555922" cy="3090638"/>
            </a:xfrm>
          </p:grpSpPr>
          <p:sp>
            <p:nvSpPr>
              <p:cNvPr id="256" name="Shape 256"/>
              <p:cNvSpPr/>
              <p:nvPr/>
            </p:nvSpPr>
            <p:spPr>
              <a:xfrm>
                <a:off x="8650922" y="1518892"/>
                <a:ext cx="825499" cy="825499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50800" dir="5400000" algn="ctr" rotWithShape="0">
                  <a:srgbClr val="000000">
                    <a:alpha val="26666"/>
                  </a:srgbClr>
                </a:outerShdw>
              </a:effectLst>
            </p:spPr>
            <p:txBody>
              <a:bodyPr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7" name="Shape 257"/>
              <p:cNvGrpSpPr/>
              <p:nvPr/>
            </p:nvGrpSpPr>
            <p:grpSpPr>
              <a:xfrm>
                <a:off x="7238581" y="1181910"/>
                <a:ext cx="2555922" cy="3090638"/>
                <a:chOff x="7238581" y="1181910"/>
                <a:chExt cx="2555922" cy="3090638"/>
              </a:xfrm>
            </p:grpSpPr>
            <p:sp>
              <p:nvSpPr>
                <p:cNvPr id="258" name="Shape 258"/>
                <p:cNvSpPr/>
                <p:nvPr/>
              </p:nvSpPr>
              <p:spPr>
                <a:xfrm rot="1945876">
                  <a:off x="8082772" y="1204844"/>
                  <a:ext cx="971017" cy="3044771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Shape 259"/>
                <p:cNvSpPr txBox="1"/>
                <p:nvPr/>
              </p:nvSpPr>
              <p:spPr>
                <a:xfrm>
                  <a:off x="7238581" y="1680206"/>
                  <a:ext cx="1227552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" sz="9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Plug-in to enable new HW input Nodes</a:t>
                  </a:r>
                </a:p>
              </p:txBody>
            </p:sp>
          </p:grpSp>
        </p:grpSp>
        <p:sp>
          <p:nvSpPr>
            <p:cNvPr id="260" name="Shape 260"/>
            <p:cNvSpPr/>
            <p:nvPr/>
          </p:nvSpPr>
          <p:spPr>
            <a:xfrm>
              <a:off x="7608196" y="3183598"/>
              <a:ext cx="825499" cy="825499"/>
            </a:xfrm>
            <a:prstGeom prst="ellipse">
              <a:avLst/>
            </a:prstGeom>
            <a:solidFill>
              <a:srgbClr val="FFFF00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96875" y="1350000"/>
            <a:ext cx="8351838" cy="2889000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t" anchorCtr="0">
            <a:noAutofit/>
          </a:bodyPr>
          <a:lstStyle/>
          <a:p>
            <a:pPr marL="1270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Functional Testing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 based virtual testbeds (3-node/3-VM topologies)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verification of feature conformance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parallel test execution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Membership dues can donate VMs …. to the CPL</a:t>
            </a:r>
          </a:p>
          <a:p>
            <a:pPr marL="127000" marR="0" lvl="0" indent="-1270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Benchmark Testing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based hardware testbeds (3-node/3-server topologies)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integration process with real hardware verification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models, CPU models, NIC models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Platinum Members can donate hardware to the CPL</a:t>
            </a:r>
          </a:p>
          <a:p>
            <a:pPr marL="127000" marR="0" lvl="0" indent="-1270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6711304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performance lab</a:t>
            </a:r>
          </a:p>
        </p:txBody>
      </p:sp>
      <p:grpSp>
        <p:nvGrpSpPr>
          <p:cNvPr id="267" name="Shape 267"/>
          <p:cNvGrpSpPr/>
          <p:nvPr/>
        </p:nvGrpSpPr>
        <p:grpSpPr>
          <a:xfrm>
            <a:off x="6458113" y="244130"/>
            <a:ext cx="2417455" cy="2141131"/>
            <a:chOff x="135881" y="10165"/>
            <a:chExt cx="3223273" cy="2854842"/>
          </a:xfrm>
        </p:grpSpPr>
        <p:sp>
          <p:nvSpPr>
            <p:cNvPr id="268" name="Shape 268"/>
            <p:cNvSpPr/>
            <p:nvPr/>
          </p:nvSpPr>
          <p:spPr>
            <a:xfrm>
              <a:off x="1215232" y="10165"/>
              <a:ext cx="1023936" cy="665559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1247721" y="42654"/>
              <a:ext cx="958956" cy="600579"/>
            </a:xfrm>
            <a:prstGeom prst="rect">
              <a:avLst/>
            </a:prstGeom>
            <a:noFill/>
            <a:ln>
              <a:noFill/>
            </a:ln>
          </p:spPr>
          <p:txBody>
            <a:bodyPr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652122" y="346054"/>
              <a:ext cx="2199335" cy="2199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538" y="10937"/>
                  </a:moveTo>
                  <a:lnTo>
                    <a:pt x="94537" y="10936"/>
                  </a:lnTo>
                  <a:cubicBezTo>
                    <a:pt x="102478" y="16526"/>
                    <a:pt x="108943" y="23960"/>
                    <a:pt x="113377" y="32599"/>
                  </a:cubicBezTo>
                </a:path>
              </a:pathLst>
            </a:custGeom>
            <a:noFill/>
            <a:ln w="38100" cap="flat" cmpd="sng">
              <a:solidFill>
                <a:srgbClr val="2B29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335218" y="1099779"/>
              <a:ext cx="1023936" cy="665559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2367708" y="1132270"/>
              <a:ext cx="958956" cy="600579"/>
            </a:xfrm>
            <a:prstGeom prst="rect">
              <a:avLst/>
            </a:prstGeom>
            <a:noFill/>
            <a:ln>
              <a:noFill/>
            </a:ln>
          </p:spPr>
          <p:txBody>
            <a:bodyPr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Submit Patch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647850" y="332890"/>
              <a:ext cx="2199335" cy="2199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80" y="86601"/>
                  </a:moveTo>
                  <a:cubicBezTo>
                    <a:pt x="109545" y="95161"/>
                    <a:pt x="103329" y="102587"/>
                    <a:pt x="95647" y="108261"/>
                  </a:cubicBezTo>
                </a:path>
              </a:pathLst>
            </a:custGeom>
            <a:noFill/>
            <a:ln w="38100" cap="flat" cmpd="sng">
              <a:solidFill>
                <a:srgbClr val="2B29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235550" y="2199448"/>
              <a:ext cx="1023936" cy="665559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1268041" y="2231938"/>
              <a:ext cx="958956" cy="600579"/>
            </a:xfrm>
            <a:prstGeom prst="rect">
              <a:avLst/>
            </a:prstGeom>
            <a:noFill/>
            <a:ln>
              <a:noFill/>
            </a:ln>
          </p:spPr>
          <p:txBody>
            <a:bodyPr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Automated Testing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647850" y="332890"/>
              <a:ext cx="2199335" cy="2199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52" y="108262"/>
                  </a:moveTo>
                  <a:lnTo>
                    <a:pt x="24352" y="108262"/>
                  </a:lnTo>
                  <a:cubicBezTo>
                    <a:pt x="16669" y="102587"/>
                    <a:pt x="10453" y="95161"/>
                    <a:pt x="6219" y="86601"/>
                  </a:cubicBezTo>
                </a:path>
              </a:pathLst>
            </a:custGeom>
            <a:noFill/>
            <a:ln w="38100" cap="flat" cmpd="sng">
              <a:solidFill>
                <a:srgbClr val="2B29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35881" y="1099779"/>
              <a:ext cx="1023936" cy="665559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168371" y="1132270"/>
              <a:ext cx="958956" cy="600579"/>
            </a:xfrm>
            <a:prstGeom prst="rect">
              <a:avLst/>
            </a:prstGeom>
            <a:noFill/>
            <a:ln>
              <a:noFill/>
            </a:ln>
          </p:spPr>
          <p:txBody>
            <a:bodyPr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Deploy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643387" y="346635"/>
              <a:ext cx="2199335" cy="2199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24" y="32986"/>
                  </a:moveTo>
                  <a:cubicBezTo>
                    <a:pt x="10554" y="24794"/>
                    <a:pt x="16508" y="17658"/>
                    <a:pt x="23828" y="12127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96875" y="1350000"/>
            <a:ext cx="8351838" cy="2889000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t" anchorCtr="0">
            <a:noAutofit/>
          </a:bodyPr>
          <a:lstStyle/>
          <a:p>
            <a:pPr marL="1270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pretty good!</a:t>
            </a:r>
          </a:p>
        </p:txBody>
      </p:sp>
      <p:sp>
        <p:nvSpPr>
          <p:cNvPr id="286" name="Shape 286"/>
          <p:cNvSpPr/>
          <p:nvPr/>
        </p:nvSpPr>
        <p:spPr>
          <a:xfrm>
            <a:off x="5136369" y="739636"/>
            <a:ext cx="3657599" cy="156194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25" rIns="91425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194303" y="3064211"/>
            <a:ext cx="4572000" cy="1537163"/>
          </a:xfrm>
          <a:prstGeom prst="rect">
            <a:avLst/>
          </a:prstGeom>
          <a:solidFill>
            <a:srgbClr val="F2F2F2">
              <a:alpha val="49803"/>
            </a:srgbClr>
          </a:solidFill>
          <a:ln w="127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508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250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VPP technology in a nutshell</a:t>
            </a:r>
          </a:p>
          <a:p>
            <a:pPr marL="127000" marR="0" lvl="0" indent="-127000" algn="l" rtl="0">
              <a:spcBef>
                <a:spcPts val="200"/>
              </a:spcBef>
              <a:spcAft>
                <a:spcPts val="0"/>
              </a:spcAft>
              <a:buClr>
                <a:srgbClr val="2968AF"/>
              </a:buClr>
              <a:buSzPct val="100000"/>
              <a:buFont typeface="Arial"/>
              <a:buChar char="›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VPP data plane throughput not impacted by large FIB size</a:t>
            </a:r>
          </a:p>
          <a:p>
            <a:pPr marL="127000" marR="0" lvl="0" indent="-127000" algn="l" rtl="0">
              <a:spcBef>
                <a:spcPts val="200"/>
              </a:spcBef>
              <a:spcAft>
                <a:spcPts val="0"/>
              </a:spcAft>
              <a:buClr>
                <a:srgbClr val="2968AF"/>
              </a:buClr>
              <a:buSzPct val="100000"/>
              <a:buFont typeface="Arial"/>
              <a:buChar char="›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OVSDPDK data plane throughput heavily impacted by FIB size</a:t>
            </a:r>
          </a:p>
          <a:p>
            <a:pPr marL="127000" marR="0" lvl="0" indent="-127000" algn="l" rtl="0">
              <a:spcBef>
                <a:spcPts val="200"/>
              </a:spcBef>
              <a:spcAft>
                <a:spcPts val="0"/>
              </a:spcAft>
              <a:buClr>
                <a:srgbClr val="2968AF"/>
              </a:buClr>
              <a:buSzPct val="100000"/>
              <a:buFont typeface="Arial"/>
              <a:buChar char="›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VPP and OVSDPDK tested on Haswell x86 platform with E5-2698v3 2x16C 2.3GHz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(Ubuntu 14.04 trusty)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701376"/>
            <a:ext cx="3352799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5562600" y="548977"/>
            <a:ext cx="2704431" cy="222742"/>
          </a:xfrm>
          <a:prstGeom prst="rect">
            <a:avLst/>
          </a:prstGeom>
          <a:gradFill>
            <a:gsLst>
              <a:gs pos="0">
                <a:srgbClr val="C0C0C0"/>
              </a:gs>
              <a:gs pos="35000">
                <a:srgbClr val="D1D1D4"/>
              </a:gs>
              <a:gs pos="100000">
                <a:srgbClr val="EEEEEE"/>
              </a:gs>
            </a:gsLst>
            <a:lin ang="16200000" scaled="0"/>
          </a:gradFill>
          <a:ln w="9525" cap="flat" cmpd="sng">
            <a:solidFill>
              <a:srgbClr val="47474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35975" tIns="35975" rIns="35975" bIns="35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NDR rates for 2p10GE, 1 core, L2 NIC-to-NIC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257800" y="755678"/>
            <a:ext cx="844754" cy="242370"/>
          </a:xfrm>
          <a:prstGeom prst="rect">
            <a:avLst/>
          </a:prstGeom>
          <a:noFill/>
          <a:ln>
            <a:noFill/>
          </a:ln>
        </p:spPr>
        <p:txBody>
          <a:bodyPr lIns="91425" tIns="45725" rIns="91425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>
                <a:solidFill>
                  <a:srgbClr val="2C2C2D"/>
                </a:solidFill>
                <a:latin typeface="Arial"/>
                <a:ea typeface="Arial"/>
                <a:cs typeface="Arial"/>
                <a:sym typeface="Arial"/>
              </a:rPr>
              <a:t>[IMIX Gbps]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852" y="781865"/>
            <a:ext cx="3392611" cy="22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>
            <a:alphaModFix/>
          </a:blip>
          <a:srcRect r="61232"/>
          <a:stretch/>
        </p:blipFill>
        <p:spPr>
          <a:xfrm>
            <a:off x="3324862" y="692408"/>
            <a:ext cx="1059780" cy="498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Shape 293"/>
          <p:cNvGrpSpPr/>
          <p:nvPr/>
        </p:nvGrpSpPr>
        <p:grpSpPr>
          <a:xfrm>
            <a:off x="5108713" y="2508727"/>
            <a:ext cx="3882198" cy="2689934"/>
            <a:chOff x="6215464" y="1065329"/>
            <a:chExt cx="6170788" cy="3824107"/>
          </a:xfrm>
        </p:grpSpPr>
        <p:sp>
          <p:nvSpPr>
            <p:cNvPr id="294" name="Shape 294"/>
            <p:cNvSpPr/>
            <p:nvPr/>
          </p:nvSpPr>
          <p:spPr>
            <a:xfrm>
              <a:off x="6299198" y="1265850"/>
              <a:ext cx="5882571" cy="3352799"/>
            </a:xfrm>
            <a:prstGeom prst="rect">
              <a:avLst/>
            </a:prstGeom>
            <a:solidFill>
              <a:srgbClr val="F2F2F2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" name="Shape 2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15464" y="1701736"/>
              <a:ext cx="6170788" cy="3187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Shape 296"/>
            <p:cNvSpPr txBox="1"/>
            <p:nvPr/>
          </p:nvSpPr>
          <p:spPr>
            <a:xfrm>
              <a:off x="7530764" y="1065329"/>
              <a:ext cx="3758546" cy="322075"/>
            </a:xfrm>
            <a:prstGeom prst="rect">
              <a:avLst/>
            </a:prstGeom>
            <a:gradFill>
              <a:gsLst>
                <a:gs pos="0">
                  <a:srgbClr val="C0C0C0"/>
                </a:gs>
                <a:gs pos="35000">
                  <a:srgbClr val="D1D1D4"/>
                </a:gs>
                <a:gs pos="100000">
                  <a:srgbClr val="EEEEEE"/>
                </a:gs>
              </a:gsLst>
              <a:lin ang="16200000" scaled="0"/>
            </a:gradFill>
            <a:ln w="9525" cap="flat" cmpd="sng">
              <a:solidFill>
                <a:srgbClr val="47474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36000" tIns="36000" rIns="36000" bIns="36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NDR rates for 12 port 10GE, 12 cores, IPv4</a:t>
              </a:r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6386112" y="1483825"/>
              <a:ext cx="1088759" cy="297454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[IMIX Gbps]</a:t>
              </a:r>
            </a:p>
          </p:txBody>
        </p:sp>
        <p:sp>
          <p:nvSpPr>
            <p:cNvPr id="298" name="Shape 298"/>
            <p:cNvSpPr txBox="1"/>
            <p:nvPr/>
          </p:nvSpPr>
          <p:spPr>
            <a:xfrm rot="416731">
              <a:off x="9269605" y="3737200"/>
              <a:ext cx="1536824" cy="24622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>
                  <a:solidFill>
                    <a:srgbClr val="676767"/>
                  </a:solidFill>
                  <a:latin typeface="Arial"/>
                  <a:ea typeface="Arial"/>
                  <a:cs typeface="Arial"/>
                  <a:sym typeface="Arial"/>
                </a:rPr>
                <a:t>not tested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96875" y="1350000"/>
            <a:ext cx="4102596" cy="2889000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t" anchorCtr="0">
            <a:noAutofit/>
          </a:bodyPr>
          <a:lstStyle/>
          <a:p>
            <a:pPr marL="1270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VPP is a rapid packet processing development platform for highly performing network applications.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just another vswitch</a:t>
            </a:r>
          </a:p>
        </p:txBody>
      </p:sp>
      <p:sp>
        <p:nvSpPr>
          <p:cNvPr id="305" name="Shape 305"/>
          <p:cNvSpPr/>
          <p:nvPr/>
        </p:nvSpPr>
        <p:spPr>
          <a:xfrm>
            <a:off x="4585316" y="996543"/>
            <a:ext cx="4384967" cy="486479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Create a Platform that enables Data Plane Services that are:</a:t>
            </a:r>
          </a:p>
          <a:p>
            <a:pPr marL="342900" marR="0" lvl="1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 b="0" i="0" u="none" strike="noStrike" cap="none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Highly performant</a:t>
            </a:r>
          </a:p>
          <a:p>
            <a:pPr marL="342900" marR="0" lvl="1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 b="0" i="0" u="none" strike="noStrike" cap="none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Modular and extensible</a:t>
            </a:r>
          </a:p>
          <a:p>
            <a:pPr marL="342900" marR="0" lvl="1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 b="0" i="0" u="none" strike="noStrike" cap="none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Open source </a:t>
            </a:r>
          </a:p>
          <a:p>
            <a:pPr marL="342900" marR="0" lvl="1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 b="0" i="0" u="none" strike="noStrike" cap="none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Interoperable</a:t>
            </a:r>
          </a:p>
          <a:p>
            <a:pPr marL="342900" marR="0" lvl="1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 b="0" i="0" u="none" strike="noStrike" cap="none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Multi-Vendor</a:t>
            </a:r>
          </a:p>
          <a:p>
            <a:pPr marL="34290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9999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Platform fosters innovation and synergistic interoperability between Data Plane Services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700">
              <a:solidFill>
                <a:srgbClr val="9999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Source of Continuous Integration resources for Data Plane services based on the Consortium’s project/subprojects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9999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" sz="1500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Meet the functionality needs of developers, deployers, datacenter operators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814505" y="572540"/>
            <a:ext cx="1920143" cy="43858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>
                <a:solidFill>
                  <a:srgbClr val="99999C"/>
                </a:solidFill>
                <a:latin typeface="Arial"/>
                <a:ea typeface="Arial"/>
                <a:cs typeface="Arial"/>
                <a:sym typeface="Arial"/>
              </a:rPr>
              <a:t>fd.io Charter</a:t>
            </a:r>
          </a:p>
        </p:txBody>
      </p:sp>
      <p:grpSp>
        <p:nvGrpSpPr>
          <p:cNvPr id="307" name="Shape 307"/>
          <p:cNvGrpSpPr/>
          <p:nvPr/>
        </p:nvGrpSpPr>
        <p:grpSpPr>
          <a:xfrm>
            <a:off x="437907" y="2904274"/>
            <a:ext cx="3908299" cy="1845186"/>
            <a:chOff x="7255096" y="1284733"/>
            <a:chExt cx="4070443" cy="2460249"/>
          </a:xfrm>
        </p:grpSpPr>
        <p:sp>
          <p:nvSpPr>
            <p:cNvPr id="308" name="Shape 308"/>
            <p:cNvSpPr/>
            <p:nvPr/>
          </p:nvSpPr>
          <p:spPr>
            <a:xfrm>
              <a:off x="7493909" y="2865711"/>
              <a:ext cx="3565926" cy="457200"/>
            </a:xfrm>
            <a:prstGeom prst="rect">
              <a:avLst/>
            </a:prstGeom>
            <a:noFill/>
            <a:ln w="25400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 IO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7493909" y="2301681"/>
              <a:ext cx="3565926" cy="457200"/>
            </a:xfrm>
            <a:prstGeom prst="rect">
              <a:avLst/>
            </a:prstGeom>
            <a:noFill/>
            <a:ln w="25400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Packet Processing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7493909" y="1745790"/>
              <a:ext cx="3565926" cy="457200"/>
            </a:xfrm>
            <a:prstGeom prst="rect">
              <a:avLst/>
            </a:prstGeom>
            <a:noFill/>
            <a:ln w="25400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Plane Management Agent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7255096" y="1284733"/>
              <a:ext cx="4070443" cy="2460249"/>
            </a:xfrm>
            <a:prstGeom prst="rect">
              <a:avLst/>
            </a:prstGeom>
            <a:noFill/>
            <a:ln w="25400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6666"/>
                </a:srgbClr>
              </a:outerShdw>
            </a:effectLst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Bare Metal/VM/Container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393700" y="1356531"/>
            <a:ext cx="8351838" cy="212961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Fd.io </a:t>
            </a:r>
            <a:br>
              <a:rPr lang="en"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another vswitch?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7975" y="3003101"/>
            <a:ext cx="3542374" cy="197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087" y="0"/>
            <a:ext cx="82529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96875" y="1350000"/>
            <a:ext cx="8351838" cy="2889000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t" anchorCtr="0">
            <a:noAutofit/>
          </a:bodyPr>
          <a:lstStyle/>
          <a:p>
            <a:pPr marL="1270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 is good, so it’s good we have an alternative to OVS right?</a:t>
            </a:r>
          </a:p>
          <a:p>
            <a:pPr marL="127000" marR="0" lvl="0" indent="-1270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http://www.openswitch.net/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http://www.opendataplane.org/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http://www.projectfloodlight.org/indigo/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https://opennetlinux.org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https://azure.github.io/SONiC/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vswitches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96875" y="1350000"/>
            <a:ext cx="8351838" cy="2889000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t" anchorCtr="0">
            <a:noAutofit/>
          </a:bodyPr>
          <a:lstStyle/>
          <a:p>
            <a:pPr marL="1270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Why?</a:t>
            </a:r>
          </a:p>
          <a:p>
            <a:pPr marL="127000" marR="0" lvl="0" indent="-1270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in breed vSwitches: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Already have fast-path processing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Already have advanced classification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Already have multithreading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" sz="1500" b="0" i="0" u="none" strike="sng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monolithic</a:t>
            </a: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purpose built…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sequential packet pipelines...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feature constrained...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So… Let’s start another one!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0" y="1581150"/>
            <a:ext cx="1905000" cy="197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96876" y="1350000"/>
            <a:ext cx="4956511" cy="2889000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t" anchorCtr="0">
            <a:noAutofit/>
          </a:bodyPr>
          <a:lstStyle/>
          <a:p>
            <a:pPr marL="1270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FDS – fast data stacks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Delivers an integrated openstack deployment using fd.io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an “in context” apples to apples comparison with other solutions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Establishes a VNFi platform for advanced VPP application development and deployment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spcBef>
                <a:spcPts val="400"/>
              </a:spcBef>
              <a:spcAft>
                <a:spcPts val="0"/>
              </a:spcAft>
              <a:buClr>
                <a:srgbClr val="00A9D4"/>
              </a:buClr>
              <a:buSzPct val="100000"/>
              <a:buFont typeface="Arial"/>
              <a:buChar char="›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in the Colorado release this Autumn</a:t>
            </a:r>
          </a:p>
          <a:p>
            <a:pPr marL="406400" marR="0" lvl="1" indent="-1333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https://wiki.opnfv.org/display/fds</a:t>
            </a: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  <a:prstGeom prst="rect">
            <a:avLst/>
          </a:prstGeom>
          <a:noFill/>
          <a:ln>
            <a:noFill/>
          </a:ln>
        </p:spPr>
        <p:txBody>
          <a:bodyPr lIns="54000" tIns="0" rIns="5400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Comes integrated in opnfv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6791" y="993813"/>
            <a:ext cx="3201799" cy="404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Other requirements</a:t>
            </a: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01314" y="917612"/>
            <a:ext cx="3169414" cy="42258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1350383" y="2191189"/>
            <a:ext cx="2565278" cy="1130979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Stateful </a:t>
            </a:r>
            <a:r>
              <a:rPr lang="en" sz="1800">
                <a:solidFill>
                  <a:schemeClr val="lt1"/>
                </a:solidFill>
              </a:rPr>
              <a:t>ACL</a:t>
            </a:r>
          </a:p>
        </p:txBody>
      </p:sp>
      <p:sp>
        <p:nvSpPr>
          <p:cNvPr id="328" name="Shape 328"/>
          <p:cNvSpPr/>
          <p:nvPr/>
        </p:nvSpPr>
        <p:spPr>
          <a:xfrm>
            <a:off x="5502096" y="3389901"/>
            <a:ext cx="1940746" cy="879967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SFC/NSH</a:t>
            </a:r>
          </a:p>
        </p:txBody>
      </p:sp>
      <p:sp>
        <p:nvSpPr>
          <p:cNvPr id="329" name="Shape 329"/>
          <p:cNvSpPr/>
          <p:nvPr/>
        </p:nvSpPr>
        <p:spPr>
          <a:xfrm>
            <a:off x="5691292" y="2249471"/>
            <a:ext cx="2074796" cy="879967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Tunnelling</a:t>
            </a:r>
          </a:p>
        </p:txBody>
      </p:sp>
      <p:sp>
        <p:nvSpPr>
          <p:cNvPr id="330" name="Shape 330"/>
          <p:cNvSpPr/>
          <p:nvPr/>
        </p:nvSpPr>
        <p:spPr>
          <a:xfrm>
            <a:off x="1666677" y="992813"/>
            <a:ext cx="2435142" cy="999292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</a:p>
        </p:txBody>
      </p:sp>
      <p:sp>
        <p:nvSpPr>
          <p:cNvPr id="331" name="Shape 331"/>
          <p:cNvSpPr/>
          <p:nvPr/>
        </p:nvSpPr>
        <p:spPr>
          <a:xfrm>
            <a:off x="3886973" y="132228"/>
            <a:ext cx="2228800" cy="936209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multiqueue vhost</a:t>
            </a:r>
          </a:p>
        </p:txBody>
      </p:sp>
      <p:sp>
        <p:nvSpPr>
          <p:cNvPr id="332" name="Shape 332"/>
          <p:cNvSpPr/>
          <p:nvPr/>
        </p:nvSpPr>
        <p:spPr>
          <a:xfrm>
            <a:off x="1666677" y="3508562"/>
            <a:ext cx="1932689" cy="936209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OTHERS?</a:t>
            </a:r>
          </a:p>
        </p:txBody>
      </p:sp>
      <p:sp>
        <p:nvSpPr>
          <p:cNvPr id="333" name="Shape 333"/>
          <p:cNvSpPr/>
          <p:nvPr/>
        </p:nvSpPr>
        <p:spPr>
          <a:xfrm>
            <a:off x="5312885" y="1116712"/>
            <a:ext cx="1932689" cy="936209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vhost reconnect</a:t>
            </a:r>
          </a:p>
        </p:txBody>
      </p:sp>
      <p:sp>
        <p:nvSpPr>
          <p:cNvPr id="334" name="Shape 334"/>
          <p:cNvSpPr/>
          <p:nvPr/>
        </p:nvSpPr>
        <p:spPr>
          <a:xfrm>
            <a:off x="3569399" y="4192050"/>
            <a:ext cx="2133647" cy="936252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Assurance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Other requirements</a:t>
            </a:r>
          </a:p>
        </p:txBody>
      </p:sp>
      <p:pic>
        <p:nvPicPr>
          <p:cNvPr id="342" name="Shape 3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01314" y="917612"/>
            <a:ext cx="3169500" cy="42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1350383" y="2191189"/>
            <a:ext cx="2565324" cy="1130975"/>
          </a:xfrm>
          <a:prstGeom prst="cloud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Stateful </a:t>
            </a:r>
            <a:r>
              <a:rPr lang="en" sz="1800">
                <a:solidFill>
                  <a:schemeClr val="lt1"/>
                </a:solidFill>
              </a:rPr>
              <a:t>ACL</a:t>
            </a:r>
          </a:p>
        </p:txBody>
      </p:sp>
      <p:sp>
        <p:nvSpPr>
          <p:cNvPr id="344" name="Shape 344"/>
          <p:cNvSpPr/>
          <p:nvPr/>
        </p:nvSpPr>
        <p:spPr>
          <a:xfrm>
            <a:off x="5502096" y="3389901"/>
            <a:ext cx="1940760" cy="879984"/>
          </a:xfrm>
          <a:prstGeom prst="cloud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SFC/NSH</a:t>
            </a:r>
          </a:p>
        </p:txBody>
      </p:sp>
      <p:sp>
        <p:nvSpPr>
          <p:cNvPr id="345" name="Shape 345"/>
          <p:cNvSpPr/>
          <p:nvPr/>
        </p:nvSpPr>
        <p:spPr>
          <a:xfrm>
            <a:off x="5691292" y="2249471"/>
            <a:ext cx="2074787" cy="879984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Tunnelling</a:t>
            </a:r>
          </a:p>
        </p:txBody>
      </p:sp>
      <p:sp>
        <p:nvSpPr>
          <p:cNvPr id="346" name="Shape 346"/>
          <p:cNvSpPr/>
          <p:nvPr/>
        </p:nvSpPr>
        <p:spPr>
          <a:xfrm>
            <a:off x="1666677" y="992813"/>
            <a:ext cx="2435184" cy="999324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</a:p>
        </p:txBody>
      </p:sp>
      <p:sp>
        <p:nvSpPr>
          <p:cNvPr id="347" name="Shape 347"/>
          <p:cNvSpPr/>
          <p:nvPr/>
        </p:nvSpPr>
        <p:spPr>
          <a:xfrm>
            <a:off x="3886973" y="132228"/>
            <a:ext cx="2228796" cy="936252"/>
          </a:xfrm>
          <a:prstGeom prst="cloud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multiqueue vhost</a:t>
            </a:r>
          </a:p>
        </p:txBody>
      </p:sp>
      <p:sp>
        <p:nvSpPr>
          <p:cNvPr id="348" name="Shape 348"/>
          <p:cNvSpPr/>
          <p:nvPr/>
        </p:nvSpPr>
        <p:spPr>
          <a:xfrm>
            <a:off x="1666677" y="3508562"/>
            <a:ext cx="1932660" cy="936251"/>
          </a:xfrm>
          <a:prstGeom prst="cloud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OTHERS?</a:t>
            </a:r>
          </a:p>
        </p:txBody>
      </p:sp>
      <p:sp>
        <p:nvSpPr>
          <p:cNvPr id="349" name="Shape 349"/>
          <p:cNvSpPr/>
          <p:nvPr/>
        </p:nvSpPr>
        <p:spPr>
          <a:xfrm>
            <a:off x="5312885" y="1116712"/>
            <a:ext cx="1932660" cy="936252"/>
          </a:xfrm>
          <a:prstGeom prst="cloud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vhost reconnect</a:t>
            </a:r>
          </a:p>
        </p:txBody>
      </p:sp>
      <p:sp>
        <p:nvSpPr>
          <p:cNvPr id="350" name="Shape 350"/>
          <p:cNvSpPr/>
          <p:nvPr/>
        </p:nvSpPr>
        <p:spPr>
          <a:xfrm>
            <a:off x="3569399" y="4192050"/>
            <a:ext cx="2133647" cy="936252"/>
          </a:xfrm>
          <a:prstGeom prst="cloud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Assurance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2845675" y="1177528"/>
            <a:ext cx="3397469" cy="10217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4934607" y="1195387"/>
            <a:ext cx="1213945" cy="9858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5612" y="308847"/>
            <a:ext cx="8229600" cy="868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3C7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Service Function Chaining</a:t>
            </a:r>
          </a:p>
        </p:txBody>
      </p:sp>
      <p:sp>
        <p:nvSpPr>
          <p:cNvPr id="360" name="Shape 360"/>
          <p:cNvSpPr/>
          <p:nvPr/>
        </p:nvSpPr>
        <p:spPr>
          <a:xfrm>
            <a:off x="281905" y="1320441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361" name="Shape 361"/>
          <p:cNvSpPr/>
          <p:nvPr/>
        </p:nvSpPr>
        <p:spPr>
          <a:xfrm>
            <a:off x="2991410" y="1331125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A</a:t>
            </a:r>
          </a:p>
        </p:txBody>
      </p:sp>
      <p:sp>
        <p:nvSpPr>
          <p:cNvPr id="362" name="Shape 362"/>
          <p:cNvSpPr/>
          <p:nvPr/>
        </p:nvSpPr>
        <p:spPr>
          <a:xfrm>
            <a:off x="7624964" y="3527662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B</a:t>
            </a:r>
          </a:p>
        </p:txBody>
      </p:sp>
      <p:sp>
        <p:nvSpPr>
          <p:cNvPr id="363" name="Shape 363"/>
          <p:cNvSpPr/>
          <p:nvPr/>
        </p:nvSpPr>
        <p:spPr>
          <a:xfrm>
            <a:off x="281905" y="3527662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364" name="Shape 364"/>
          <p:cNvSpPr/>
          <p:nvPr/>
        </p:nvSpPr>
        <p:spPr>
          <a:xfrm>
            <a:off x="7624964" y="1320441"/>
            <a:ext cx="819233" cy="6920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A</a:t>
            </a:r>
          </a:p>
        </p:txBody>
      </p:sp>
      <p:sp>
        <p:nvSpPr>
          <p:cNvPr id="365" name="Shape 365"/>
          <p:cNvSpPr/>
          <p:nvPr/>
        </p:nvSpPr>
        <p:spPr>
          <a:xfrm>
            <a:off x="5390219" y="1331125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B</a:t>
            </a:r>
          </a:p>
        </p:txBody>
      </p:sp>
      <p:sp>
        <p:nvSpPr>
          <p:cNvPr id="366" name="Shape 366"/>
          <p:cNvSpPr/>
          <p:nvPr/>
        </p:nvSpPr>
        <p:spPr>
          <a:xfrm>
            <a:off x="2991411" y="353834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C</a:t>
            </a:r>
          </a:p>
        </p:txBody>
      </p:sp>
      <p:sp>
        <p:nvSpPr>
          <p:cNvPr id="367" name="Shape 367"/>
          <p:cNvSpPr/>
          <p:nvPr/>
        </p:nvSpPr>
        <p:spPr>
          <a:xfrm>
            <a:off x="5390219" y="3538346"/>
            <a:ext cx="701907" cy="670664"/>
          </a:xfrm>
          <a:prstGeom prst="roundRect">
            <a:avLst>
              <a:gd name="adj" fmla="val 16667"/>
            </a:avLst>
          </a:prstGeom>
          <a:solidFill>
            <a:srgbClr val="EDFA8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 D</a:t>
            </a:r>
          </a:p>
        </p:txBody>
      </p:sp>
      <p:sp>
        <p:nvSpPr>
          <p:cNvPr id="368" name="Shape 368"/>
          <p:cNvSpPr/>
          <p:nvPr/>
        </p:nvSpPr>
        <p:spPr>
          <a:xfrm>
            <a:off x="1823408" y="2363982"/>
            <a:ext cx="712126" cy="758939"/>
          </a:xfrm>
          <a:prstGeom prst="roundRect">
            <a:avLst>
              <a:gd name="adj" fmla="val 16667"/>
            </a:avLst>
          </a:prstGeom>
          <a:solidFill>
            <a:srgbClr val="43ADFF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8025" tIns="0" rIns="28025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SFC</a:t>
            </a:r>
          </a:p>
        </p:txBody>
      </p:sp>
      <p:cxnSp>
        <p:nvCxnSpPr>
          <p:cNvPr id="369" name="Shape 369"/>
          <p:cNvCxnSpPr>
            <a:stCxn id="360" idx="3"/>
            <a:endCxn id="368" idx="1"/>
          </p:cNvCxnSpPr>
          <p:nvPr/>
        </p:nvCxnSpPr>
        <p:spPr>
          <a:xfrm>
            <a:off x="1101138" y="1666458"/>
            <a:ext cx="722400" cy="10770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70" name="Shape 370"/>
          <p:cNvCxnSpPr>
            <a:stCxn id="361" idx="3"/>
            <a:endCxn id="365" idx="1"/>
          </p:cNvCxnSpPr>
          <p:nvPr/>
        </p:nvCxnSpPr>
        <p:spPr>
          <a:xfrm>
            <a:off x="3693317" y="1666457"/>
            <a:ext cx="16968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71" name="Shape 371"/>
          <p:cNvCxnSpPr>
            <a:stCxn id="365" idx="3"/>
            <a:endCxn id="364" idx="1"/>
          </p:cNvCxnSpPr>
          <p:nvPr/>
        </p:nvCxnSpPr>
        <p:spPr>
          <a:xfrm>
            <a:off x="6092126" y="1666457"/>
            <a:ext cx="15327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72" name="Shape 372"/>
          <p:cNvCxnSpPr>
            <a:stCxn id="368" idx="3"/>
            <a:endCxn id="361" idx="1"/>
          </p:cNvCxnSpPr>
          <p:nvPr/>
        </p:nvCxnSpPr>
        <p:spPr>
          <a:xfrm rot="10800000" flipH="1">
            <a:off x="2535534" y="1666452"/>
            <a:ext cx="456000" cy="10770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73" name="Shape 373"/>
          <p:cNvSpPr txBox="1"/>
          <p:nvPr/>
        </p:nvSpPr>
        <p:spPr>
          <a:xfrm>
            <a:off x="3810000" y="850900"/>
            <a:ext cx="2336800" cy="326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 Path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Office PowerPoint</Application>
  <PresentationFormat>On-screen Show (16:9)</PresentationFormat>
  <Paragraphs>439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Noto Sans Symbols</vt:lpstr>
      <vt:lpstr>simple-light-2</vt:lpstr>
      <vt:lpstr>PresentationTemplate2011</vt:lpstr>
      <vt:lpstr>Fd.io DPDK vSwitch mini-summit </vt:lpstr>
      <vt:lpstr>Chris Price -- Introduction Mark D. Gray vSwitch Requirements Thomas F. Herbert -- OVS and fd.io</vt:lpstr>
      <vt:lpstr>Fd.io  why another vswitch?</vt:lpstr>
      <vt:lpstr>Other vswitches</vt:lpstr>
      <vt:lpstr>So… Let’s start another one!</vt:lpstr>
      <vt:lpstr>Comes integrated in opnfv</vt:lpstr>
      <vt:lpstr>Other requirements</vt:lpstr>
      <vt:lpstr>Other requirements</vt:lpstr>
      <vt:lpstr>Service Function Chaining</vt:lpstr>
      <vt:lpstr>Service Function Chaining</vt:lpstr>
      <vt:lpstr>Service Function Chaining</vt:lpstr>
      <vt:lpstr>Network Service Header (NSH)</vt:lpstr>
      <vt:lpstr>Stateful ACL</vt:lpstr>
      <vt:lpstr>Multiqueue Vhost</vt:lpstr>
      <vt:lpstr>Vhost reconnect</vt:lpstr>
      <vt:lpstr>Network Service Assurance</vt:lpstr>
      <vt:lpstr>Open vSwitch   dataplane        FD.IO/VPP</vt:lpstr>
      <vt:lpstr>Open vSwitch   control plane differences        FD.IO/VPP </vt:lpstr>
      <vt:lpstr>OVS and FD.IO similarities</vt:lpstr>
      <vt:lpstr>Open vSwitch Architecture</vt:lpstr>
      <vt:lpstr>Open vSwitch Architecture</vt:lpstr>
      <vt:lpstr>Open vSwitch Architecture</vt:lpstr>
      <vt:lpstr>How VPP Works</vt:lpstr>
      <vt:lpstr>Backup</vt:lpstr>
      <vt:lpstr>What does Fd.io offer?</vt:lpstr>
      <vt:lpstr>What does fd.io offer?</vt:lpstr>
      <vt:lpstr>Continuous performance lab</vt:lpstr>
      <vt:lpstr>Looks pretty good!</vt:lpstr>
      <vt:lpstr>Not just another vswitch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Fd.io DPDK vSwitch mini-summit </dc:title>
  <cp:lastModifiedBy>Gray, Mark D</cp:lastModifiedBy>
  <cp:revision>1</cp:revision>
  <dcterms:modified xsi:type="dcterms:W3CDTF">2016-06-21T06:47:51Z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441ac18a-b2c1-4956-9c8b-f4d0f5fca5fa</vt:lpwstr>
  </property>
</Properties>
</file>