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565" r:id="rId2"/>
    <p:sldId id="566" r:id="rId3"/>
    <p:sldId id="575" r:id="rId4"/>
    <p:sldId id="544" r:id="rId5"/>
    <p:sldId id="560" r:id="rId6"/>
    <p:sldId id="567" r:id="rId7"/>
    <p:sldId id="568" r:id="rId8"/>
    <p:sldId id="569" r:id="rId9"/>
    <p:sldId id="571" r:id="rId10"/>
    <p:sldId id="570" r:id="rId11"/>
    <p:sldId id="592" r:id="rId12"/>
    <p:sldId id="593" r:id="rId13"/>
    <p:sldId id="588" r:id="rId14"/>
    <p:sldId id="4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727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46A"/>
    <a:srgbClr val="E74953"/>
    <a:srgbClr val="676767"/>
    <a:srgbClr val="000000"/>
    <a:srgbClr val="70AE46"/>
    <a:srgbClr val="00D065"/>
    <a:srgbClr val="F2F2F2"/>
    <a:srgbClr val="31A3DE"/>
    <a:srgbClr val="004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190" autoAdjust="0"/>
    <p:restoredTop sz="94081" autoAdjust="0"/>
  </p:normalViewPr>
  <p:slideViewPr>
    <p:cSldViewPr>
      <p:cViewPr varScale="1">
        <p:scale>
          <a:sx n="171" d="100"/>
          <a:sy n="171" d="100"/>
        </p:scale>
        <p:origin x="504" y="176"/>
      </p:cViewPr>
      <p:guideLst>
        <p:guide pos="3817"/>
        <p:guide orient="horz" pos="2727"/>
        <p:guide orient="horz" pos="777"/>
        <p:guide orient="horz" pos="2064"/>
      </p:guideLst>
    </p:cSldViewPr>
  </p:slideViewPr>
  <p:outlineViewPr>
    <p:cViewPr>
      <p:scale>
        <a:sx n="33" d="100"/>
        <a:sy n="33" d="100"/>
      </p:scale>
      <p:origin x="0" y="-20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6596-F2A5-DD41-B553-9AA246E1EE44}" type="datetimeFigureOut">
              <a:rPr lang="en-US" smtClean="0"/>
              <a:t>5/8/18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AE22-FF24-324C-98C5-9A5956AB3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5671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8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3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0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AE22-FF24-324C-98C5-9A5956AB36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28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71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59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43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9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7904"/>
            <a:ext cx="8009965" cy="8353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0206"/>
            <a:ext cx="8009965" cy="168443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3294" y="6356350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723"/>
            <a:ext cx="2653602" cy="14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81000" y="2137904"/>
            <a:ext cx="8009965" cy="83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0C0C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381000" y="440206"/>
            <a:ext cx="8009965" cy="168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8650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1703294" y="6356350"/>
            <a:ext cx="46885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238723"/>
            <a:ext cx="2653602" cy="1482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7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nature, sky, night, star, milky way, cosmo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10"/>
            <a:ext cx="12192001" cy="68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8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5/8/18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5/8/18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/>
          <a:lstStyle/>
          <a:p>
            <a:fld id="{C72B79B4-A0F1-4F24-A63D-1DB1FDA8813A}" type="datetimeFigureOut">
              <a:rPr lang="en-US" smtClean="0"/>
              <a:t>5/8/18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9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1118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800" y="6340062"/>
            <a:ext cx="460137" cy="28221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75006" y="6705600"/>
            <a:ext cx="50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hyperlink" Target="https://goo.gl/UtbaHy" TargetMode="Externa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822240" y="620688"/>
            <a:ext cx="9889303" cy="168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memif - shared memory packet interface for container networking</a:t>
            </a:r>
            <a:endParaRPr sz="40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822240" y="1905000"/>
            <a:ext cx="8009965" cy="1524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FastData.io </a:t>
            </a:r>
            <a:r>
              <a:rPr lang="mr-IN" b="1" dirty="0" smtClean="0"/>
              <a:t>–</a:t>
            </a:r>
            <a:r>
              <a:rPr lang="en-GB" b="1" dirty="0" smtClean="0"/>
              <a:t> VPP</a:t>
            </a:r>
            <a:r>
              <a:rPr lang="en-US" b="1" dirty="0" smtClean="0"/>
              <a:t> </a:t>
            </a:r>
          </a:p>
          <a:p>
            <a:pPr algn="l"/>
            <a:r>
              <a:rPr lang="en-US" sz="1100" dirty="0" smtClean="0"/>
              <a:t>Damjan Marion, lf-id/iirc: damarion, damarion@cisco.com</a:t>
            </a:r>
          </a:p>
          <a:p>
            <a:pPr algn="l"/>
            <a:r>
              <a:rPr lang="en-US" sz="1100" dirty="0" smtClean="0"/>
              <a:t>Maciek </a:t>
            </a:r>
            <a:r>
              <a:rPr lang="en-US" sz="1100" dirty="0"/>
              <a:t>Konstantynowicz, lf-id/iirc: mackonstan, </a:t>
            </a:r>
            <a:r>
              <a:rPr lang="en-US" sz="1100" dirty="0" smtClean="0"/>
              <a:t>mkonstan@cisco.com</a:t>
            </a:r>
          </a:p>
        </p:txBody>
      </p:sp>
    </p:spTree>
    <p:extLst>
      <p:ext uri="{BB962C8B-B14F-4D97-AF65-F5344CB8AC3E}">
        <p14:creationId xmlns:p14="http://schemas.microsoft.com/office/powerpoint/2010/main" val="10128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8204" y="50972"/>
            <a:ext cx="9919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emif – Shared Memory layout</a:t>
            </a:r>
            <a:endParaRPr sz="4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838705" y="1118949"/>
            <a:ext cx="10527287" cy="50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Rings and buffers in shared memory are referenced with (region_index, offset) pair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Much easier to deal with SEGFAULTS caused by eventual memory corruption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Slave shares one or more memory regions with master by passing mmap() file descriptor and region size information (ADD_REGION message)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Slave initializes rings and descriptors and shares their location (region_index, offset), size, direction and efd with master (ADD_RING) message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Each ring contains header and array of buffer descriptors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number of descriptors is always power-of-2 for performance reasons (1024 as default)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Buffer descriptor is 16 byte data structure which contains: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flags (2byte) – 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space for various flags, currently only used for buffer chaining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region_index (2 byte)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– memory region where buffer is located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offset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(4 bytes) 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 buffer start offset in particular memory region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length (4 byte)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– length of actual data in the buffer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metadata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(4 byte) 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 custom use space</a:t>
            </a:r>
            <a:endParaRPr sz="16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9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999" y="773496"/>
            <a:ext cx="5200650" cy="3796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843" y="4637174"/>
            <a:ext cx="5154168" cy="915543"/>
          </a:xfrm>
          <a:prstGeom prst="rect">
            <a:avLst/>
          </a:prstGeom>
        </p:spPr>
      </p:pic>
      <p:sp>
        <p:nvSpPr>
          <p:cNvPr id="14" name="Title 54"/>
          <p:cNvSpPr txBox="1">
            <a:spLocks/>
          </p:cNvSpPr>
          <p:nvPr/>
        </p:nvSpPr>
        <p:spPr>
          <a:xfrm>
            <a:off x="381000" y="134296"/>
            <a:ext cx="9012662" cy="1158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Memif Performance </a:t>
            </a:r>
            <a:r>
              <a:rPr lang="mr-I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L2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068022"/>
            <a:ext cx="5209385" cy="2959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9270" y="290726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memif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957715" y="2760930"/>
            <a:ext cx="853886" cy="662007"/>
          </a:xfrm>
          <a:prstGeom prst="rightArrow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10614" y="5695890"/>
            <a:ext cx="521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* Maximum Receive Rate (MRR) Throughput - measured packet forwarding rate under the maximum load offered by traffic generator over a set trial duration, regardless of packet loss.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9892" y="6077893"/>
            <a:ext cx="555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Hsw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Intel Xeon® Haswell, E5-2699v3, 2.3GHz, noHT. Results scaled up to 2.5GHz and HT eanbled.</a:t>
            </a:r>
          </a:p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Skx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Intel Xeon® Skylake, Platinum 8180, 2.5GHz, HT enabled.</a:t>
            </a:r>
          </a:p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TB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TurboBoost enabled.</a:t>
            </a:r>
          </a:p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noTB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TurboBoost disabled</a:t>
            </a:r>
          </a:p>
        </p:txBody>
      </p:sp>
      <p:sp>
        <p:nvSpPr>
          <p:cNvPr id="3" name="Freeform 2"/>
          <p:cNvSpPr/>
          <p:nvPr/>
        </p:nvSpPr>
        <p:spPr>
          <a:xfrm>
            <a:off x="840595" y="2811430"/>
            <a:ext cx="619342" cy="1653891"/>
          </a:xfrm>
          <a:custGeom>
            <a:avLst/>
            <a:gdLst>
              <a:gd name="connsiteX0" fmla="*/ 0 w 641162"/>
              <a:gd name="connsiteY0" fmla="*/ 1585098 h 1585098"/>
              <a:gd name="connsiteX1" fmla="*/ 68580 w 641162"/>
              <a:gd name="connsiteY1" fmla="*/ 144918 h 1585098"/>
              <a:gd name="connsiteX2" fmla="*/ 403860 w 641162"/>
              <a:gd name="connsiteY2" fmla="*/ 61098 h 1585098"/>
              <a:gd name="connsiteX3" fmla="*/ 632460 w 641162"/>
              <a:gd name="connsiteY3" fmla="*/ 243978 h 1585098"/>
              <a:gd name="connsiteX4" fmla="*/ 571500 w 641162"/>
              <a:gd name="connsiteY4" fmla="*/ 1539378 h 1585098"/>
              <a:gd name="connsiteX0" fmla="*/ 0 w 664471"/>
              <a:gd name="connsiteY0" fmla="*/ 1582346 h 1582346"/>
              <a:gd name="connsiteX1" fmla="*/ 68580 w 664471"/>
              <a:gd name="connsiteY1" fmla="*/ 142166 h 1582346"/>
              <a:gd name="connsiteX2" fmla="*/ 403860 w 664471"/>
              <a:gd name="connsiteY2" fmla="*/ 58346 h 1582346"/>
              <a:gd name="connsiteX3" fmla="*/ 658081 w 664471"/>
              <a:gd name="connsiteY3" fmla="*/ 190221 h 1582346"/>
              <a:gd name="connsiteX4" fmla="*/ 571500 w 664471"/>
              <a:gd name="connsiteY4" fmla="*/ 1536626 h 1582346"/>
              <a:gd name="connsiteX0" fmla="*/ 0 w 664471"/>
              <a:gd name="connsiteY0" fmla="*/ 1582346 h 1582346"/>
              <a:gd name="connsiteX1" fmla="*/ 68580 w 664471"/>
              <a:gd name="connsiteY1" fmla="*/ 142166 h 1582346"/>
              <a:gd name="connsiteX2" fmla="*/ 403860 w 664471"/>
              <a:gd name="connsiteY2" fmla="*/ 58346 h 1582346"/>
              <a:gd name="connsiteX3" fmla="*/ 658081 w 664471"/>
              <a:gd name="connsiteY3" fmla="*/ 190221 h 1582346"/>
              <a:gd name="connsiteX4" fmla="*/ 571500 w 664471"/>
              <a:gd name="connsiteY4" fmla="*/ 1536626 h 1582346"/>
              <a:gd name="connsiteX0" fmla="*/ 7276 w 671747"/>
              <a:gd name="connsiteY0" fmla="*/ 1592150 h 1592150"/>
              <a:gd name="connsiteX1" fmla="*/ 75856 w 671747"/>
              <a:gd name="connsiteY1" fmla="*/ 151970 h 1592150"/>
              <a:gd name="connsiteX2" fmla="*/ 665357 w 671747"/>
              <a:gd name="connsiteY2" fmla="*/ 200025 h 1592150"/>
              <a:gd name="connsiteX3" fmla="*/ 578776 w 671747"/>
              <a:gd name="connsiteY3" fmla="*/ 1546430 h 1592150"/>
              <a:gd name="connsiteX0" fmla="*/ 7276 w 671747"/>
              <a:gd name="connsiteY0" fmla="*/ 1580389 h 1580389"/>
              <a:gd name="connsiteX1" fmla="*/ 75856 w 671747"/>
              <a:gd name="connsiteY1" fmla="*/ 140209 h 1580389"/>
              <a:gd name="connsiteX2" fmla="*/ 665357 w 671747"/>
              <a:gd name="connsiteY2" fmla="*/ 188264 h 1580389"/>
              <a:gd name="connsiteX3" fmla="*/ 578776 w 671747"/>
              <a:gd name="connsiteY3" fmla="*/ 1534669 h 1580389"/>
              <a:gd name="connsiteX0" fmla="*/ 60366 w 724837"/>
              <a:gd name="connsiteY0" fmla="*/ 1533007 h 1533007"/>
              <a:gd name="connsiteX1" fmla="*/ 128946 w 724837"/>
              <a:gd name="connsiteY1" fmla="*/ 92827 h 1533007"/>
              <a:gd name="connsiteX2" fmla="*/ 718447 w 724837"/>
              <a:gd name="connsiteY2" fmla="*/ 140882 h 1533007"/>
              <a:gd name="connsiteX3" fmla="*/ 631866 w 724837"/>
              <a:gd name="connsiteY3" fmla="*/ 1487287 h 1533007"/>
              <a:gd name="connsiteX0" fmla="*/ 60366 w 786287"/>
              <a:gd name="connsiteY0" fmla="*/ 1533007 h 1533007"/>
              <a:gd name="connsiteX1" fmla="*/ 128946 w 786287"/>
              <a:gd name="connsiteY1" fmla="*/ 92827 h 1533007"/>
              <a:gd name="connsiteX2" fmla="*/ 718447 w 786287"/>
              <a:gd name="connsiteY2" fmla="*/ 140882 h 1533007"/>
              <a:gd name="connsiteX3" fmla="*/ 631866 w 786287"/>
              <a:gd name="connsiteY3" fmla="*/ 1487287 h 1533007"/>
              <a:gd name="connsiteX0" fmla="*/ 60366 w 786287"/>
              <a:gd name="connsiteY0" fmla="*/ 1526470 h 1526470"/>
              <a:gd name="connsiteX1" fmla="*/ 128946 w 786287"/>
              <a:gd name="connsiteY1" fmla="*/ 86290 h 1526470"/>
              <a:gd name="connsiteX2" fmla="*/ 718447 w 786287"/>
              <a:gd name="connsiteY2" fmla="*/ 134345 h 1526470"/>
              <a:gd name="connsiteX3" fmla="*/ 631866 w 786287"/>
              <a:gd name="connsiteY3" fmla="*/ 1480750 h 1526470"/>
              <a:gd name="connsiteX0" fmla="*/ 60366 w 842495"/>
              <a:gd name="connsiteY0" fmla="*/ 1526470 h 1526470"/>
              <a:gd name="connsiteX1" fmla="*/ 128946 w 842495"/>
              <a:gd name="connsiteY1" fmla="*/ 86290 h 1526470"/>
              <a:gd name="connsiteX2" fmla="*/ 718447 w 842495"/>
              <a:gd name="connsiteY2" fmla="*/ 134345 h 1526470"/>
              <a:gd name="connsiteX3" fmla="*/ 631866 w 842495"/>
              <a:gd name="connsiteY3" fmla="*/ 1480750 h 1526470"/>
              <a:gd name="connsiteX0" fmla="*/ 60366 w 786288"/>
              <a:gd name="connsiteY0" fmla="*/ 1526470 h 1526470"/>
              <a:gd name="connsiteX1" fmla="*/ 128946 w 786288"/>
              <a:gd name="connsiteY1" fmla="*/ 86290 h 1526470"/>
              <a:gd name="connsiteX2" fmla="*/ 718447 w 786288"/>
              <a:gd name="connsiteY2" fmla="*/ 134345 h 1526470"/>
              <a:gd name="connsiteX3" fmla="*/ 631866 w 786288"/>
              <a:gd name="connsiteY3" fmla="*/ 1480750 h 1526470"/>
              <a:gd name="connsiteX0" fmla="*/ 95849 w 821771"/>
              <a:gd name="connsiteY0" fmla="*/ 1501916 h 1501916"/>
              <a:gd name="connsiteX1" fmla="*/ 164429 w 821771"/>
              <a:gd name="connsiteY1" fmla="*/ 61736 h 1501916"/>
              <a:gd name="connsiteX2" fmla="*/ 753930 w 821771"/>
              <a:gd name="connsiteY2" fmla="*/ 109791 h 1501916"/>
              <a:gd name="connsiteX3" fmla="*/ 667349 w 821771"/>
              <a:gd name="connsiteY3" fmla="*/ 1456196 h 1501916"/>
              <a:gd name="connsiteX0" fmla="*/ 75812 w 801734"/>
              <a:gd name="connsiteY0" fmla="*/ 1522177 h 1522177"/>
              <a:gd name="connsiteX1" fmla="*/ 144392 w 801734"/>
              <a:gd name="connsiteY1" fmla="*/ 81997 h 1522177"/>
              <a:gd name="connsiteX2" fmla="*/ 733893 w 801734"/>
              <a:gd name="connsiteY2" fmla="*/ 130052 h 1522177"/>
              <a:gd name="connsiteX3" fmla="*/ 647312 w 801734"/>
              <a:gd name="connsiteY3" fmla="*/ 1476457 h 152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734" h="1522177">
                <a:moveTo>
                  <a:pt x="75812" y="1522177"/>
                </a:moveTo>
                <a:cubicBezTo>
                  <a:pt x="76447" y="929087"/>
                  <a:pt x="-134385" y="186505"/>
                  <a:pt x="144392" y="81997"/>
                </a:cubicBezTo>
                <a:cubicBezTo>
                  <a:pt x="423169" y="-22511"/>
                  <a:pt x="455354" y="-47709"/>
                  <a:pt x="733893" y="130052"/>
                </a:cubicBezTo>
                <a:cubicBezTo>
                  <a:pt x="910435" y="343644"/>
                  <a:pt x="691762" y="951947"/>
                  <a:pt x="647312" y="1476457"/>
                </a:cubicBezTo>
              </a:path>
            </a:pathLst>
          </a:custGeom>
          <a:noFill/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5589330"/>
            <a:ext cx="5829615" cy="430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packets are passing “vswitch, vrouter” DUT twice per direction, so the external throughput numbers reported in the table should be doubled to get per CPU core throughput.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1886" y="2532185"/>
            <a:ext cx="1706074" cy="55831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1806" y="323827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DUT</a:t>
            </a:r>
          </a:p>
        </p:txBody>
      </p:sp>
    </p:spTree>
    <p:extLst>
      <p:ext uri="{BB962C8B-B14F-4D97-AF65-F5344CB8AC3E}">
        <p14:creationId xmlns:p14="http://schemas.microsoft.com/office/powerpoint/2010/main" val="4422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14" y="769455"/>
            <a:ext cx="5200650" cy="3804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64" y="4648200"/>
            <a:ext cx="4140200" cy="1028700"/>
          </a:xfrm>
          <a:prstGeom prst="rect">
            <a:avLst/>
          </a:prstGeom>
        </p:spPr>
      </p:pic>
      <p:sp>
        <p:nvSpPr>
          <p:cNvPr id="14" name="Title 54"/>
          <p:cNvSpPr txBox="1">
            <a:spLocks/>
          </p:cNvSpPr>
          <p:nvPr/>
        </p:nvSpPr>
        <p:spPr>
          <a:xfrm>
            <a:off x="381000" y="134296"/>
            <a:ext cx="9012662" cy="1158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Memif Performance </a:t>
            </a:r>
            <a:r>
              <a:rPr lang="mr-IN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IPv4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068022"/>
            <a:ext cx="5209385" cy="2959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59270" y="290726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memif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0614" y="5695890"/>
            <a:ext cx="521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* Maximum Receive Rate (MRR) Throughput - measured packet forwarding rate under the maximum load offered by traffic generator over a set trial duration, regardless of packet loss.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957715" y="2760930"/>
            <a:ext cx="853886" cy="662007"/>
          </a:xfrm>
          <a:prstGeom prst="rightArrow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9892" y="6077893"/>
            <a:ext cx="555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Hsw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Intel Xeon® Haswell, E5-2699v3, 2.3GHz, noHT. Results scaled up to 2.5GHz and HT eanbled.</a:t>
            </a:r>
          </a:p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Skx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Intel Xeon® Skylake, Platinum 8§80, 2.5GHz, HT enabled.</a:t>
            </a:r>
          </a:p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TB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TurboBoost enabled.</a:t>
            </a:r>
          </a:p>
          <a:p>
            <a:r>
              <a:rPr lang="en-US" sz="1000" b="1">
                <a:solidFill>
                  <a:schemeClr val="tx1">
                    <a:lumMod val="65000"/>
                    <a:lumOff val="35000"/>
                  </a:schemeClr>
                </a:solidFill>
              </a:rPr>
              <a:t>noTB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mr-I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 TurboBoost disabled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5589330"/>
            <a:ext cx="5829615" cy="430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packets are passing “vswitch, vrouter” DUT twice per direction, so the external throughput numbers reported in the table should be doubled to get per CPU core throughput.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40595" y="2811430"/>
            <a:ext cx="619342" cy="1653891"/>
          </a:xfrm>
          <a:custGeom>
            <a:avLst/>
            <a:gdLst>
              <a:gd name="connsiteX0" fmla="*/ 0 w 641162"/>
              <a:gd name="connsiteY0" fmla="*/ 1585098 h 1585098"/>
              <a:gd name="connsiteX1" fmla="*/ 68580 w 641162"/>
              <a:gd name="connsiteY1" fmla="*/ 144918 h 1585098"/>
              <a:gd name="connsiteX2" fmla="*/ 403860 w 641162"/>
              <a:gd name="connsiteY2" fmla="*/ 61098 h 1585098"/>
              <a:gd name="connsiteX3" fmla="*/ 632460 w 641162"/>
              <a:gd name="connsiteY3" fmla="*/ 243978 h 1585098"/>
              <a:gd name="connsiteX4" fmla="*/ 571500 w 641162"/>
              <a:gd name="connsiteY4" fmla="*/ 1539378 h 1585098"/>
              <a:gd name="connsiteX0" fmla="*/ 0 w 664471"/>
              <a:gd name="connsiteY0" fmla="*/ 1582346 h 1582346"/>
              <a:gd name="connsiteX1" fmla="*/ 68580 w 664471"/>
              <a:gd name="connsiteY1" fmla="*/ 142166 h 1582346"/>
              <a:gd name="connsiteX2" fmla="*/ 403860 w 664471"/>
              <a:gd name="connsiteY2" fmla="*/ 58346 h 1582346"/>
              <a:gd name="connsiteX3" fmla="*/ 658081 w 664471"/>
              <a:gd name="connsiteY3" fmla="*/ 190221 h 1582346"/>
              <a:gd name="connsiteX4" fmla="*/ 571500 w 664471"/>
              <a:gd name="connsiteY4" fmla="*/ 1536626 h 1582346"/>
              <a:gd name="connsiteX0" fmla="*/ 0 w 664471"/>
              <a:gd name="connsiteY0" fmla="*/ 1582346 h 1582346"/>
              <a:gd name="connsiteX1" fmla="*/ 68580 w 664471"/>
              <a:gd name="connsiteY1" fmla="*/ 142166 h 1582346"/>
              <a:gd name="connsiteX2" fmla="*/ 403860 w 664471"/>
              <a:gd name="connsiteY2" fmla="*/ 58346 h 1582346"/>
              <a:gd name="connsiteX3" fmla="*/ 658081 w 664471"/>
              <a:gd name="connsiteY3" fmla="*/ 190221 h 1582346"/>
              <a:gd name="connsiteX4" fmla="*/ 571500 w 664471"/>
              <a:gd name="connsiteY4" fmla="*/ 1536626 h 1582346"/>
              <a:gd name="connsiteX0" fmla="*/ 7276 w 671747"/>
              <a:gd name="connsiteY0" fmla="*/ 1592150 h 1592150"/>
              <a:gd name="connsiteX1" fmla="*/ 75856 w 671747"/>
              <a:gd name="connsiteY1" fmla="*/ 151970 h 1592150"/>
              <a:gd name="connsiteX2" fmla="*/ 665357 w 671747"/>
              <a:gd name="connsiteY2" fmla="*/ 200025 h 1592150"/>
              <a:gd name="connsiteX3" fmla="*/ 578776 w 671747"/>
              <a:gd name="connsiteY3" fmla="*/ 1546430 h 1592150"/>
              <a:gd name="connsiteX0" fmla="*/ 7276 w 671747"/>
              <a:gd name="connsiteY0" fmla="*/ 1580389 h 1580389"/>
              <a:gd name="connsiteX1" fmla="*/ 75856 w 671747"/>
              <a:gd name="connsiteY1" fmla="*/ 140209 h 1580389"/>
              <a:gd name="connsiteX2" fmla="*/ 665357 w 671747"/>
              <a:gd name="connsiteY2" fmla="*/ 188264 h 1580389"/>
              <a:gd name="connsiteX3" fmla="*/ 578776 w 671747"/>
              <a:gd name="connsiteY3" fmla="*/ 1534669 h 1580389"/>
              <a:gd name="connsiteX0" fmla="*/ 60366 w 724837"/>
              <a:gd name="connsiteY0" fmla="*/ 1533007 h 1533007"/>
              <a:gd name="connsiteX1" fmla="*/ 128946 w 724837"/>
              <a:gd name="connsiteY1" fmla="*/ 92827 h 1533007"/>
              <a:gd name="connsiteX2" fmla="*/ 718447 w 724837"/>
              <a:gd name="connsiteY2" fmla="*/ 140882 h 1533007"/>
              <a:gd name="connsiteX3" fmla="*/ 631866 w 724837"/>
              <a:gd name="connsiteY3" fmla="*/ 1487287 h 1533007"/>
              <a:gd name="connsiteX0" fmla="*/ 60366 w 786287"/>
              <a:gd name="connsiteY0" fmla="*/ 1533007 h 1533007"/>
              <a:gd name="connsiteX1" fmla="*/ 128946 w 786287"/>
              <a:gd name="connsiteY1" fmla="*/ 92827 h 1533007"/>
              <a:gd name="connsiteX2" fmla="*/ 718447 w 786287"/>
              <a:gd name="connsiteY2" fmla="*/ 140882 h 1533007"/>
              <a:gd name="connsiteX3" fmla="*/ 631866 w 786287"/>
              <a:gd name="connsiteY3" fmla="*/ 1487287 h 1533007"/>
              <a:gd name="connsiteX0" fmla="*/ 60366 w 786287"/>
              <a:gd name="connsiteY0" fmla="*/ 1526470 h 1526470"/>
              <a:gd name="connsiteX1" fmla="*/ 128946 w 786287"/>
              <a:gd name="connsiteY1" fmla="*/ 86290 h 1526470"/>
              <a:gd name="connsiteX2" fmla="*/ 718447 w 786287"/>
              <a:gd name="connsiteY2" fmla="*/ 134345 h 1526470"/>
              <a:gd name="connsiteX3" fmla="*/ 631866 w 786287"/>
              <a:gd name="connsiteY3" fmla="*/ 1480750 h 1526470"/>
              <a:gd name="connsiteX0" fmla="*/ 60366 w 842495"/>
              <a:gd name="connsiteY0" fmla="*/ 1526470 h 1526470"/>
              <a:gd name="connsiteX1" fmla="*/ 128946 w 842495"/>
              <a:gd name="connsiteY1" fmla="*/ 86290 h 1526470"/>
              <a:gd name="connsiteX2" fmla="*/ 718447 w 842495"/>
              <a:gd name="connsiteY2" fmla="*/ 134345 h 1526470"/>
              <a:gd name="connsiteX3" fmla="*/ 631866 w 842495"/>
              <a:gd name="connsiteY3" fmla="*/ 1480750 h 1526470"/>
              <a:gd name="connsiteX0" fmla="*/ 60366 w 786288"/>
              <a:gd name="connsiteY0" fmla="*/ 1526470 h 1526470"/>
              <a:gd name="connsiteX1" fmla="*/ 128946 w 786288"/>
              <a:gd name="connsiteY1" fmla="*/ 86290 h 1526470"/>
              <a:gd name="connsiteX2" fmla="*/ 718447 w 786288"/>
              <a:gd name="connsiteY2" fmla="*/ 134345 h 1526470"/>
              <a:gd name="connsiteX3" fmla="*/ 631866 w 786288"/>
              <a:gd name="connsiteY3" fmla="*/ 1480750 h 1526470"/>
              <a:gd name="connsiteX0" fmla="*/ 95849 w 821771"/>
              <a:gd name="connsiteY0" fmla="*/ 1501916 h 1501916"/>
              <a:gd name="connsiteX1" fmla="*/ 164429 w 821771"/>
              <a:gd name="connsiteY1" fmla="*/ 61736 h 1501916"/>
              <a:gd name="connsiteX2" fmla="*/ 753930 w 821771"/>
              <a:gd name="connsiteY2" fmla="*/ 109791 h 1501916"/>
              <a:gd name="connsiteX3" fmla="*/ 667349 w 821771"/>
              <a:gd name="connsiteY3" fmla="*/ 1456196 h 1501916"/>
              <a:gd name="connsiteX0" fmla="*/ 75812 w 801734"/>
              <a:gd name="connsiteY0" fmla="*/ 1522177 h 1522177"/>
              <a:gd name="connsiteX1" fmla="*/ 144392 w 801734"/>
              <a:gd name="connsiteY1" fmla="*/ 81997 h 1522177"/>
              <a:gd name="connsiteX2" fmla="*/ 733893 w 801734"/>
              <a:gd name="connsiteY2" fmla="*/ 130052 h 1522177"/>
              <a:gd name="connsiteX3" fmla="*/ 647312 w 801734"/>
              <a:gd name="connsiteY3" fmla="*/ 1476457 h 152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734" h="1522177">
                <a:moveTo>
                  <a:pt x="75812" y="1522177"/>
                </a:moveTo>
                <a:cubicBezTo>
                  <a:pt x="76447" y="929087"/>
                  <a:pt x="-134385" y="186505"/>
                  <a:pt x="144392" y="81997"/>
                </a:cubicBezTo>
                <a:cubicBezTo>
                  <a:pt x="423169" y="-22511"/>
                  <a:pt x="455354" y="-47709"/>
                  <a:pt x="733893" y="130052"/>
                </a:cubicBezTo>
                <a:cubicBezTo>
                  <a:pt x="910435" y="343644"/>
                  <a:pt x="691762" y="951947"/>
                  <a:pt x="647312" y="1476457"/>
                </a:cubicBezTo>
              </a:path>
            </a:pathLst>
          </a:custGeom>
          <a:noFill/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1886" y="2532185"/>
            <a:ext cx="1706074" cy="55831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21806" y="323827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DUT</a:t>
            </a:r>
          </a:p>
        </p:txBody>
      </p:sp>
    </p:spTree>
    <p:extLst>
      <p:ext uri="{BB962C8B-B14F-4D97-AF65-F5344CB8AC3E}">
        <p14:creationId xmlns:p14="http://schemas.microsoft.com/office/powerpoint/2010/main" val="10423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2563"/>
            <a:ext cx="9464729" cy="132556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29" y="1233488"/>
            <a:ext cx="10892118" cy="4405312"/>
          </a:xfrm>
        </p:spPr>
        <p:txBody>
          <a:bodyPr>
            <a:normAutofit fontScale="92500" lnSpcReduction="10000"/>
          </a:bodyPr>
          <a:lstStyle/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FD.io memif is a cleanslate virtual packet interface for containers</a:t>
            </a:r>
          </a:p>
          <a:p>
            <a:pPr lvl="1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Safe and Secure</a:t>
            </a:r>
          </a:p>
          <a:p>
            <a:pPr lvl="1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Zero memory copy on Slave side</a:t>
            </a:r>
          </a:p>
          <a:p>
            <a:pPr lvl="1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Optimized for performance (Mpps, Gbps, CPP* and IPC**)</a:t>
            </a:r>
          </a:p>
          <a:p>
            <a:pPr lvl="1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 in VPP shows good performance</a:t>
            </a:r>
          </a:p>
          <a:p>
            <a:pPr lvl="1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Getting closer to bare-metal limits..</a:t>
            </a:r>
          </a:p>
          <a:p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Memif library for apps available</a:t>
            </a:r>
          </a:p>
          <a:p>
            <a:pPr lvl="1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Allows easy integration into cloud-native apps for communicating over memif</a:t>
            </a:r>
          </a:p>
          <a:p>
            <a:pPr lvl="1"/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Potential to become de facto standard based on adoption..</a:t>
            </a:r>
          </a:p>
          <a:p>
            <a:pPr lvl="1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6248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 CPP, Cycles Per Packet</a:t>
            </a:r>
          </a:p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** IPC, Instructions per Cycle</a:t>
            </a:r>
          </a:p>
        </p:txBody>
      </p:sp>
    </p:spTree>
    <p:extLst>
      <p:ext uri="{BB962C8B-B14F-4D97-AF65-F5344CB8AC3E}">
        <p14:creationId xmlns:p14="http://schemas.microsoft.com/office/powerpoint/2010/main" val="19320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THANK YOU !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193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6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24000"/>
            <a:ext cx="10511118" cy="4285129"/>
          </a:xfrm>
        </p:spPr>
        <p:txBody>
          <a:bodyPr>
            <a:normAutofit/>
          </a:bodyPr>
          <a:lstStyle/>
          <a:p>
            <a:r>
              <a:rPr lang="en-GB" sz="2000" dirty="0"/>
              <a:t>Context</a:t>
            </a:r>
          </a:p>
          <a:p>
            <a:pPr lvl="1"/>
            <a:r>
              <a:rPr lang="en-GB" sz="1600" dirty="0"/>
              <a:t>SDN/NFV Evolution</a:t>
            </a:r>
          </a:p>
          <a:p>
            <a:pPr lvl="1"/>
            <a:r>
              <a:rPr lang="en-GB" sz="1600" dirty="0"/>
              <a:t>Bare-metal performance limits</a:t>
            </a:r>
          </a:p>
          <a:p>
            <a:pPr lvl="1"/>
            <a:r>
              <a:rPr lang="en-GB" sz="1600" dirty="0"/>
              <a:t>Moving “virtualization” to native</a:t>
            </a:r>
          </a:p>
          <a:p>
            <a:r>
              <a:rPr lang="en-GB" sz="2000" dirty="0"/>
              <a:t>Memif</a:t>
            </a:r>
          </a:p>
          <a:p>
            <a:pPr lvl="1"/>
            <a:r>
              <a:rPr lang="en-GB" sz="1600" dirty="0"/>
              <a:t>Motivation</a:t>
            </a:r>
          </a:p>
          <a:p>
            <a:pPr lvl="1"/>
            <a:r>
              <a:rPr lang="en-GB" sz="1600" dirty="0"/>
              <a:t>Security</a:t>
            </a:r>
          </a:p>
          <a:p>
            <a:pPr lvl="1"/>
            <a:r>
              <a:rPr lang="en-GB" sz="1600" dirty="0"/>
              <a:t>Control channel</a:t>
            </a:r>
          </a:p>
          <a:p>
            <a:pPr lvl="1"/>
            <a:r>
              <a:rPr lang="en-GB" sz="1600" dirty="0"/>
              <a:t>Share memory layout</a:t>
            </a:r>
          </a:p>
          <a:p>
            <a:pPr lvl="1"/>
            <a:r>
              <a:rPr lang="en-GB" sz="1600" dirty="0"/>
              <a:t>Connection lifecycle</a:t>
            </a:r>
          </a:p>
          <a:p>
            <a:r>
              <a:rPr lang="en-GB" sz="2000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5511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9464729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SDN NFV </a:t>
            </a:r>
            <a:r>
              <a:rPr lang="en-GB" sz="3600">
                <a:solidFill>
                  <a:schemeClr val="tx1">
                    <a:lumMod val="65000"/>
                    <a:lumOff val="35000"/>
                  </a:schemeClr>
                </a:solidFill>
              </a:rPr>
              <a:t>Evolution to Cloud-native </a:t>
            </a:r>
            <a:r>
              <a:rPr lang="en-GB" sz="3600"/>
              <a:t/>
            </a:r>
            <a:br>
              <a:rPr lang="en-GB" sz="3600"/>
            </a:br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Moving on from VMs to Pods/Containers</a:t>
            </a:r>
            <a:endParaRPr lang="en-US" sz="3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1118" cy="4208929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Network function workloads moving from VMs to Containers</a:t>
            </a:r>
          </a:p>
          <a:p>
            <a:pPr marL="685800" lvl="2">
              <a:spcBef>
                <a:spcPts val="10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Native code execution on compute nodes, much less execution overhead</a:t>
            </a:r>
          </a:p>
          <a:p>
            <a:pPr marL="685800" lvl="2">
              <a:spcBef>
                <a:spcPts val="1000"/>
              </a:spcBef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Lighter workloads, many more of them, much more dynamic environment</a:t>
            </a:r>
          </a:p>
          <a:p>
            <a:pPr marL="685800" lvl="2">
              <a:spcBef>
                <a:spcPts val="1000"/>
              </a:spcBef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Orchestration moving from OpenStack VMs to K8s Pods/Containers </a:t>
            </a:r>
          </a:p>
          <a:p>
            <a:pPr lvl="1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Pod/Container networking being addressed: Multus, Ligato, “Network Services Mesh”</a:t>
            </a:r>
          </a:p>
          <a:p>
            <a:pPr lvl="1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Pressing need for optimized user-mode packet virtual interface</a:t>
            </a:r>
          </a:p>
          <a:p>
            <a:pPr lvl="1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Equivalent of “virtio-vhostuser” for Containers, but much faster </a:t>
            </a:r>
          </a:p>
          <a:p>
            <a:pPr lvl="1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Must be compatible with Container orchestration stack</a:t>
            </a:r>
          </a:p>
          <a:p>
            <a:pPr lvl="1"/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 to do it right!</a:t>
            </a: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3719" y="5943600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 allow us to get closer to the native bare-metal limits ..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10100441" y="84083"/>
            <a:ext cx="1954925" cy="861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54"/>
          <p:cNvSpPr>
            <a:spLocks noGrp="1"/>
          </p:cNvSpPr>
          <p:nvPr>
            <p:ph type="title"/>
          </p:nvPr>
        </p:nvSpPr>
        <p:spPr>
          <a:xfrm>
            <a:off x="746071" y="381000"/>
            <a:ext cx="11309295" cy="762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Baremetal Data Plane Performance Limit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700" dirty="0">
                <a:solidFill>
                  <a:schemeClr val="bg1">
                    <a:lumMod val="50000"/>
                  </a:schemeClr>
                </a:solidFill>
              </a:rPr>
              <a:t>FD.io benefits from increased Processor I/O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4800" y="1856534"/>
            <a:ext cx="2483060" cy="3284605"/>
            <a:chOff x="304800" y="2310489"/>
            <a:chExt cx="2483060" cy="3284605"/>
          </a:xfrm>
        </p:grpSpPr>
        <p:sp>
          <p:nvSpPr>
            <p:cNvPr id="105" name="Rectangle 104"/>
            <p:cNvSpPr/>
            <p:nvPr/>
          </p:nvSpPr>
          <p:spPr>
            <a:xfrm>
              <a:off x="304800" y="2464378"/>
              <a:ext cx="2483060" cy="2889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17162" y="2310489"/>
              <a:ext cx="12583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YESTERDAY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73124" y="5052276"/>
              <a:ext cx="2346412" cy="542818"/>
            </a:xfrm>
            <a:prstGeom prst="roundRect">
              <a:avLst>
                <a:gd name="adj" fmla="val 50000"/>
              </a:avLst>
            </a:prstGeom>
            <a:solidFill>
              <a:srgbClr val="0B537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Arial" charset="0"/>
                  <a:ea typeface="Arial" charset="0"/>
                  <a:cs typeface="Arial" charset="0"/>
                </a:rPr>
                <a:t>Intel® Xeon® E5-2699v4</a:t>
              </a:r>
              <a:br>
                <a:rPr lang="en-US" sz="1100" dirty="0" smtClean="0">
                  <a:latin typeface="Arial" charset="0"/>
                  <a:ea typeface="Arial" charset="0"/>
                  <a:cs typeface="Arial" charset="0"/>
                </a:rPr>
              </a:br>
              <a:r>
                <a:rPr lang="en-US" sz="1100" dirty="0" smtClean="0">
                  <a:latin typeface="Arial" charset="0"/>
                  <a:ea typeface="Arial" charset="0"/>
                  <a:cs typeface="Arial" charset="0"/>
                </a:rPr>
                <a:t>22 Cores, 2.2 GHz, 55MB Cache</a:t>
              </a:r>
              <a:endParaRPr lang="en-US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449551" y="4208048"/>
              <a:ext cx="2300465" cy="769441"/>
              <a:chOff x="449551" y="3802559"/>
              <a:chExt cx="2300465" cy="769441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570945" y="3802559"/>
                <a:ext cx="2179071" cy="76944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Ins="0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Network I/O:</a:t>
                </a:r>
                <a:r>
                  <a:rPr kumimoji="0" lang="en-US" sz="110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0" lang="en-US" sz="11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160 Gbps</a:t>
                </a:r>
              </a:p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Core ALU: </a:t>
                </a:r>
                <a:r>
                  <a:rPr lang="en-US" sz="11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4-wide</a:t>
                </a: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parallel µops</a:t>
                </a:r>
              </a:p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Memory: </a:t>
                </a:r>
                <a:r>
                  <a:rPr lang="en-US" sz="11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4-channels</a:t>
                </a: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2400 MHz</a:t>
                </a:r>
              </a:p>
              <a:p>
                <a:pPr lvl="0">
                  <a:defRPr/>
                </a:pPr>
                <a:r>
                  <a:rPr 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Max power: </a:t>
                </a:r>
                <a:r>
                  <a:rPr lang="en-US" sz="11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145W </a:t>
                </a: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(TDP)</a:t>
                </a:r>
                <a:endPara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49551" y="3854814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49551" y="4024631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49551" y="4194448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49551" y="4364265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cxnSp>
          <p:nvCxnSpPr>
            <p:cNvPr id="130" name="Straight Connector 129"/>
            <p:cNvCxnSpPr/>
            <p:nvPr/>
          </p:nvCxnSpPr>
          <p:spPr>
            <a:xfrm>
              <a:off x="373124" y="4139289"/>
              <a:ext cx="2346412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038" y="2603569"/>
              <a:ext cx="2040762" cy="149249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9167676" y="1866574"/>
            <a:ext cx="2509671" cy="3274565"/>
            <a:chOff x="9167676" y="2320529"/>
            <a:chExt cx="2509671" cy="3274565"/>
          </a:xfrm>
        </p:grpSpPr>
        <p:sp>
          <p:nvSpPr>
            <p:cNvPr id="138" name="Rectangle 137"/>
            <p:cNvSpPr/>
            <p:nvPr/>
          </p:nvSpPr>
          <p:spPr>
            <a:xfrm>
              <a:off x="9167676" y="2464378"/>
              <a:ext cx="2509671" cy="2889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9258313" y="5052276"/>
              <a:ext cx="2328395" cy="542818"/>
            </a:xfrm>
            <a:prstGeom prst="roundRect">
              <a:avLst>
                <a:gd name="adj" fmla="val 50000"/>
              </a:avLst>
            </a:prstGeom>
            <a:solidFill>
              <a:srgbClr val="4BB8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>
              <a:noAutofit/>
            </a:bodyPr>
            <a:lstStyle/>
            <a:p>
              <a:pPr algn="ctr"/>
              <a:r>
                <a:rPr lang="en-US" sz="1100" dirty="0" smtClean="0">
                  <a:latin typeface="Arial" charset="0"/>
                  <a:ea typeface="Arial" charset="0"/>
                  <a:cs typeface="Arial" charset="0"/>
                </a:rPr>
                <a:t>Intel® Xeon® Platinum 8168</a:t>
              </a:r>
            </a:p>
            <a:p>
              <a:pPr algn="ctr"/>
              <a:r>
                <a:rPr lang="en-US" sz="1100" dirty="0" smtClean="0">
                  <a:latin typeface="Arial" charset="0"/>
                  <a:ea typeface="Arial" charset="0"/>
                  <a:cs typeface="Arial" charset="0"/>
                </a:rPr>
                <a:t>24 Cores, 2.7 GHz, 33MB Cache</a:t>
              </a:r>
              <a:endParaRPr lang="en-US" sz="11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0017906" y="2320529"/>
              <a:ext cx="8787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TODAY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9377690" y="4208048"/>
              <a:ext cx="2298850" cy="769441"/>
              <a:chOff x="449551" y="3802559"/>
              <a:chExt cx="2298850" cy="769441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570945" y="3802559"/>
                <a:ext cx="2177456" cy="76944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1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Network I/O:</a:t>
                </a:r>
                <a:r>
                  <a:rPr kumimoji="0" lang="en-US" sz="1100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kumimoji="0" lang="en-US" sz="1100" b="1" i="0" u="none" strike="noStrike" kern="0" cap="none" spc="0" normalizeH="0" noProof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280 Gbps</a:t>
                </a:r>
              </a:p>
              <a:p>
                <a:pPr lvl="0">
                  <a:defRPr/>
                </a:pP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Core ALU: </a:t>
                </a:r>
                <a:r>
                  <a:rPr lang="en-US" sz="11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5-wide</a:t>
                </a:r>
                <a:r>
                  <a:rPr lang="en-US" sz="11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parallel µops</a:t>
                </a:r>
              </a:p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Memory: </a:t>
                </a:r>
                <a:r>
                  <a:rPr lang="en-US" sz="11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6-channels</a:t>
                </a: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2666 MHz</a:t>
                </a:r>
              </a:p>
              <a:p>
                <a:pPr marR="0" lvl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Max power: </a:t>
                </a:r>
                <a:r>
                  <a:rPr lang="en-US" sz="1100" b="1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205W</a:t>
                </a:r>
                <a:r>
                  <a:rPr lang="en-US" sz="1100" kern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(TDP)</a:t>
                </a:r>
                <a:endParaRPr lang="en-US" sz="11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49551" y="3854814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49551" y="4024631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smtClean="0">
                    <a:latin typeface="Arial" charset="0"/>
                    <a:ea typeface="Arial" charset="0"/>
                    <a:cs typeface="Arial" charset="0"/>
                  </a:rPr>
                  <a:t>2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49551" y="4194448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smtClean="0">
                    <a:latin typeface="Arial" charset="0"/>
                    <a:ea typeface="Arial" charset="0"/>
                    <a:cs typeface="Arial" charset="0"/>
                  </a:rPr>
                  <a:t>3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9551" y="4364265"/>
                <a:ext cx="150689" cy="150689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 smtClean="0">
                    <a:latin typeface="Arial" charset="0"/>
                    <a:ea typeface="Arial" charset="0"/>
                    <a:cs typeface="Arial" charset="0"/>
                  </a:rPr>
                  <a:t>4</a:t>
                </a:r>
                <a:endParaRPr lang="en-US" sz="7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cxnSp>
          <p:nvCxnSpPr>
            <p:cNvPr id="147" name="Straight Connector 146"/>
            <p:cNvCxnSpPr/>
            <p:nvPr/>
          </p:nvCxnSpPr>
          <p:spPr>
            <a:xfrm>
              <a:off x="9235988" y="4139289"/>
              <a:ext cx="2346412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84211" y="2618266"/>
              <a:ext cx="2218955" cy="149792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815334" y="1984445"/>
            <a:ext cx="6021288" cy="4873555"/>
            <a:chOff x="2815334" y="2438400"/>
            <a:chExt cx="6021288" cy="4873555"/>
          </a:xfrm>
        </p:grpSpPr>
        <p:grpSp>
          <p:nvGrpSpPr>
            <p:cNvPr id="2" name="Group 1"/>
            <p:cNvGrpSpPr/>
            <p:nvPr/>
          </p:nvGrpSpPr>
          <p:grpSpPr>
            <a:xfrm>
              <a:off x="2815334" y="2438400"/>
              <a:ext cx="6021288" cy="3309094"/>
              <a:chOff x="2970312" y="2438400"/>
              <a:chExt cx="6021288" cy="330909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2970312" y="2438400"/>
                <a:ext cx="6021288" cy="3156694"/>
                <a:chOff x="463235" y="2120444"/>
                <a:chExt cx="6021288" cy="3156694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2171505" y="2404210"/>
                  <a:ext cx="3647440" cy="2437975"/>
                  <a:chOff x="1609630" y="2286000"/>
                  <a:chExt cx="3647440" cy="2556185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609630" y="2286000"/>
                    <a:ext cx="0" cy="255618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2339118" y="2286000"/>
                    <a:ext cx="0" cy="255618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3068606" y="2286000"/>
                    <a:ext cx="0" cy="255618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>
                    <a:off x="3798094" y="2286000"/>
                    <a:ext cx="0" cy="255618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4527582" y="2286000"/>
                    <a:ext cx="0" cy="255618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5257070" y="2286000"/>
                    <a:ext cx="0" cy="2556185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Straight Connector 72"/>
                <p:cNvCxnSpPr/>
                <p:nvPr/>
              </p:nvCxnSpPr>
              <p:spPr>
                <a:xfrm flipH="1">
                  <a:off x="1400076" y="4858936"/>
                  <a:ext cx="4418869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1326481" y="4881348"/>
                  <a:ext cx="473398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>
                          <a:lumMod val="7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0                 200               400               600               800              1000            1200</a:t>
                  </a:r>
                  <a:endParaRPr lang="en-US" sz="1000" dirty="0">
                    <a:solidFill>
                      <a:schemeClr val="bg1">
                        <a:lumMod val="75000"/>
                      </a:schemeClr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414588" y="4419400"/>
                  <a:ext cx="671288" cy="246511"/>
                </a:xfrm>
                <a:prstGeom prst="rect">
                  <a:avLst/>
                </a:prstGeom>
                <a:solidFill>
                  <a:srgbClr val="1853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414587" y="4150459"/>
                  <a:ext cx="1147271" cy="246530"/>
                </a:xfrm>
                <a:prstGeom prst="rect">
                  <a:avLst/>
                </a:prstGeom>
                <a:solidFill>
                  <a:srgbClr val="4BB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414587" y="3615737"/>
                  <a:ext cx="1280887" cy="246511"/>
                </a:xfrm>
                <a:prstGeom prst="rect">
                  <a:avLst/>
                </a:prstGeom>
                <a:solidFill>
                  <a:srgbClr val="1853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1414587" y="3346796"/>
                  <a:ext cx="1919811" cy="246530"/>
                </a:xfrm>
                <a:prstGeom prst="rect">
                  <a:avLst/>
                </a:prstGeom>
                <a:solidFill>
                  <a:srgbClr val="4BB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414587" y="2779778"/>
                  <a:ext cx="2500088" cy="246511"/>
                </a:xfrm>
                <a:prstGeom prst="rect">
                  <a:avLst/>
                </a:prstGeom>
                <a:solidFill>
                  <a:srgbClr val="1853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2042138" y="4401979"/>
                  <a:ext cx="39626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r>
                    <a:rPr lang="en-US" sz="1000" b="1" dirty="0"/>
                    <a:t>160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2555959" y="4144601"/>
                  <a:ext cx="39626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r>
                    <a:rPr lang="en-US" sz="1000" b="1" dirty="0" smtClean="0"/>
                    <a:t>280</a:t>
                  </a:r>
                  <a:endParaRPr lang="en-US" sz="1000" b="1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2680213" y="3618330"/>
                  <a:ext cx="39626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r>
                    <a:rPr lang="en-US" sz="1000" b="1" dirty="0" smtClean="0"/>
                    <a:t>320</a:t>
                  </a:r>
                  <a:endParaRPr lang="en-US" sz="1000" b="1" dirty="0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3302005" y="3344010"/>
                  <a:ext cx="39626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r>
                    <a:rPr lang="en-US" sz="1000" b="1" dirty="0" smtClean="0"/>
                    <a:t>560</a:t>
                  </a:r>
                  <a:endParaRPr lang="en-US" sz="1000" b="1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3899413" y="2779044"/>
                  <a:ext cx="39626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r>
                    <a:rPr lang="en-US" sz="1000" b="1" dirty="0" smtClean="0"/>
                    <a:t>640</a:t>
                  </a:r>
                  <a:endParaRPr lang="en-US" sz="1000" b="1" dirty="0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697274" y="4191000"/>
                  <a:ext cx="7505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pPr algn="r"/>
                  <a:r>
                    <a:rPr lang="en-US" sz="1000" smtClean="0"/>
                    <a:t>Server</a:t>
                  </a:r>
                </a:p>
                <a:p>
                  <a:pPr algn="r"/>
                  <a:r>
                    <a:rPr lang="en-US" sz="1000" dirty="0" smtClean="0"/>
                    <a:t>[1 Socket]</a:t>
                  </a:r>
                  <a:endParaRPr lang="en-US" sz="1000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633153" y="3386328"/>
                  <a:ext cx="81464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pPr algn="r"/>
                  <a:r>
                    <a:rPr lang="en-US" sz="1000" dirty="0" smtClean="0"/>
                    <a:t>Server</a:t>
                  </a:r>
                </a:p>
                <a:p>
                  <a:pPr algn="r"/>
                  <a:r>
                    <a:rPr lang="en-US" sz="1000" dirty="0" smtClean="0"/>
                    <a:t>[2 Sockets]</a:t>
                  </a:r>
                  <a:endParaRPr lang="en-US" sz="1000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63235" y="2572512"/>
                  <a:ext cx="9845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pPr algn="r"/>
                  <a:r>
                    <a:rPr lang="en-US" sz="1000" dirty="0" smtClean="0"/>
                    <a:t>Server</a:t>
                  </a:r>
                </a:p>
                <a:p>
                  <a:pPr algn="r"/>
                  <a:r>
                    <a:rPr lang="en-US" sz="1000" dirty="0" smtClean="0"/>
                    <a:t>2x [2 Sockets]</a:t>
                  </a:r>
                  <a:endParaRPr lang="en-US" sz="1000" dirty="0"/>
                </a:p>
              </p:txBody>
            </p:sp>
            <p:sp>
              <p:nvSpPr>
                <p:cNvPr id="88" name="Right Arrow 87"/>
                <p:cNvSpPr/>
                <p:nvPr/>
              </p:nvSpPr>
              <p:spPr>
                <a:xfrm>
                  <a:off x="1967020" y="4093389"/>
                  <a:ext cx="533964" cy="345804"/>
                </a:xfrm>
                <a:prstGeom prst="rightArrow">
                  <a:avLst/>
                </a:prstGeom>
                <a:solidFill>
                  <a:srgbClr val="FACB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+75%</a:t>
                  </a:r>
                  <a:endParaRPr lang="en-US" sz="1000" b="1" dirty="0">
                    <a:solidFill>
                      <a:schemeClr val="bg2">
                        <a:lumMod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89" name="Right Arrow 88"/>
                <p:cNvSpPr/>
                <p:nvPr/>
              </p:nvSpPr>
              <p:spPr>
                <a:xfrm>
                  <a:off x="2698540" y="3297861"/>
                  <a:ext cx="533964" cy="345804"/>
                </a:xfrm>
                <a:prstGeom prst="rightArrow">
                  <a:avLst/>
                </a:prstGeom>
                <a:solidFill>
                  <a:srgbClr val="FACB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+75%</a:t>
                  </a:r>
                  <a:endParaRPr lang="en-US" sz="1000" b="1" dirty="0">
                    <a:solidFill>
                      <a:schemeClr val="bg2">
                        <a:lumMod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390454" y="2120444"/>
                  <a:ext cx="238558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11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r>
                    <a:rPr lang="en-US" sz="1000" b="1" dirty="0" smtClean="0"/>
                    <a:t>PCle Packet Forwarding Rate [Gbps]</a:t>
                  </a:r>
                  <a:endParaRPr lang="en-US" sz="1000" b="1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424940" y="5116705"/>
                  <a:ext cx="45719" cy="97389"/>
                </a:xfrm>
                <a:prstGeom prst="rect">
                  <a:avLst/>
                </a:prstGeom>
                <a:solidFill>
                  <a:srgbClr val="18537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447800" y="5061694"/>
                  <a:ext cx="164981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Intel® Xeon</a:t>
                  </a:r>
                  <a:r>
                    <a:rPr 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® v3, v4 </a:t>
                  </a:r>
                  <a:r>
                    <a:rPr lang="en-US" sz="800" dirty="0" smtClean="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Processors</a:t>
                  </a:r>
                  <a:endParaRPr lang="en-US" sz="800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3052572" y="5116705"/>
                  <a:ext cx="45719" cy="97389"/>
                </a:xfrm>
                <a:prstGeom prst="rect">
                  <a:avLst/>
                </a:prstGeom>
                <a:solidFill>
                  <a:srgbClr val="4BB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3063998" y="5061694"/>
                  <a:ext cx="2034531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800">
                      <a:solidFill>
                        <a:schemeClr val="bg1">
                          <a:lumMod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</a:lstStyle>
                <a:p>
                  <a:r>
                    <a:rPr lang="en-US" dirty="0" smtClean="0"/>
                    <a:t>Intel</a:t>
                  </a:r>
                  <a:r>
                    <a:rPr lang="en-US" dirty="0"/>
                    <a:t>® </a:t>
                  </a:r>
                  <a:r>
                    <a:rPr lang="en-US" dirty="0" smtClean="0"/>
                    <a:t>Xeon® Platinum 8180 </a:t>
                  </a:r>
                  <a:r>
                    <a:rPr lang="en-US" dirty="0"/>
                    <a:t>Processors</a:t>
                  </a:r>
                </a:p>
              </p:txBody>
            </p:sp>
            <p:sp>
              <p:nvSpPr>
                <p:cNvPr id="96" name="10-Point Star 95"/>
                <p:cNvSpPr/>
                <p:nvPr/>
              </p:nvSpPr>
              <p:spPr>
                <a:xfrm>
                  <a:off x="5570123" y="2180781"/>
                  <a:ext cx="914400" cy="914400"/>
                </a:xfrm>
                <a:prstGeom prst="star10">
                  <a:avLst>
                    <a:gd name="adj" fmla="val 33533"/>
                    <a:gd name="hf" fmla="val 105146"/>
                  </a:avLst>
                </a:prstGeom>
                <a:solidFill>
                  <a:srgbClr val="ED78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1,120*</a:t>
                  </a:r>
                  <a:r>
                    <a:rPr lang="en-US" sz="12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/>
                  </a:r>
                  <a:br>
                    <a:rPr lang="en-US" sz="12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12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Gbps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414586" y="2510837"/>
                  <a:ext cx="4013163" cy="246530"/>
                </a:xfrm>
                <a:prstGeom prst="rect">
                  <a:avLst/>
                </a:prstGeom>
                <a:solidFill>
                  <a:srgbClr val="4BB8C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ight Arrow 97"/>
                <p:cNvSpPr/>
                <p:nvPr/>
              </p:nvSpPr>
              <p:spPr>
                <a:xfrm>
                  <a:off x="4317027" y="2465757"/>
                  <a:ext cx="772429" cy="345804"/>
                </a:xfrm>
                <a:prstGeom prst="rightArrow">
                  <a:avLst/>
                </a:prstGeom>
                <a:solidFill>
                  <a:srgbClr val="FACB6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1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+75%</a:t>
                  </a:r>
                  <a:endParaRPr lang="en-US" sz="1000" b="1" dirty="0">
                    <a:solidFill>
                      <a:schemeClr val="bg2">
                        <a:lumMod val="25000"/>
                      </a:schemeClr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3847618" y="5532050"/>
                <a:ext cx="406072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* On compute platforms with all </a:t>
                </a:r>
                <a:r>
                  <a:rPr lang="en-US" sz="800" dirty="0" err="1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PCIe</a:t>
                </a:r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lanes from the Processors routed to </a:t>
                </a:r>
                <a:r>
                  <a:rPr lang="en-US" sz="800" dirty="0" err="1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PCIe</a:t>
                </a:r>
                <a:r>
                  <a:rPr lang="en-US" sz="800" dirty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  <a:ea typeface="Arial" charset="0"/>
                    <a:cs typeface="Arial" charset="0"/>
                  </a:rPr>
                  <a:t> slots.</a:t>
                </a:r>
              </a:p>
            </p:txBody>
          </p:sp>
        </p:grpSp>
        <p:sp>
          <p:nvSpPr>
            <p:cNvPr id="164" name="Rounded Rectangle 163"/>
            <p:cNvSpPr/>
            <p:nvPr/>
          </p:nvSpPr>
          <p:spPr>
            <a:xfrm>
              <a:off x="6381334" y="7155203"/>
              <a:ext cx="674006" cy="15675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9646" y="5799684"/>
            <a:ext cx="11605521" cy="829716"/>
            <a:chOff x="269646" y="5799684"/>
            <a:chExt cx="11605521" cy="829716"/>
          </a:xfrm>
        </p:grpSpPr>
        <p:sp>
          <p:nvSpPr>
            <p:cNvPr id="106" name="Rectangle 105"/>
            <p:cNvSpPr/>
            <p:nvPr/>
          </p:nvSpPr>
          <p:spPr>
            <a:xfrm>
              <a:off x="1061544" y="5802700"/>
              <a:ext cx="10813621" cy="826700"/>
            </a:xfrm>
            <a:prstGeom prst="rect">
              <a:avLst/>
            </a:prstGeom>
            <a:solidFill>
              <a:srgbClr val="FFFFFF">
                <a:alpha val="6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269646" y="5799684"/>
              <a:ext cx="11605521" cy="0"/>
            </a:xfrm>
            <a:prstGeom prst="line">
              <a:avLst/>
            </a:prstGeom>
            <a:ln w="6350" cmpd="sng">
              <a:solidFill>
                <a:srgbClr val="3C485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69646" y="6626384"/>
              <a:ext cx="11605521" cy="0"/>
            </a:xfrm>
            <a:prstGeom prst="line">
              <a:avLst/>
            </a:prstGeom>
            <a:ln w="6350" cmpd="sng">
              <a:solidFill>
                <a:srgbClr val="3C485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269647" y="5929106"/>
              <a:ext cx="11605518" cy="589428"/>
            </a:xfrm>
            <a:prstGeom prst="rect">
              <a:avLst/>
            </a:prstGeom>
          </p:spPr>
          <p:txBody>
            <a:bodyPr vert="horz" lIns="121920" tIns="60960" rIns="121920" bIns="60960" rtlCol="0" anchor="ctr" anchorCtr="0">
              <a:noAutofit/>
            </a:bodyPr>
            <a:lstStyle>
              <a:defPPr>
                <a:defRPr lang="en-US"/>
              </a:defPPr>
              <a:lvl1pPr marR="0" lvl="0" indent="0" defTabSz="685800" fontAlgn="auto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13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"/>
                  <a:cs typeface="Arial"/>
                </a:defRPr>
              </a:lvl1pPr>
              <a:lvl2pPr marL="5143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2pPr>
              <a:lvl3pPr marL="8572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3pPr>
              <a:lvl4pPr marL="12001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4pPr>
              <a:lvl5pPr marL="15430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5pPr>
              <a:lvl6pPr marL="18859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8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7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650" indent="-1714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pPr algn="ctr"/>
              <a:r>
                <a:rPr lang="en-US" sz="1867" b="1" dirty="0">
                  <a:solidFill>
                    <a:srgbClr val="44546A"/>
                  </a:solidFill>
                </a:rPr>
                <a:t>Breaking the Barrier of S</a:t>
              </a:r>
              <a:r>
                <a:rPr lang="en-US" sz="1867" dirty="0">
                  <a:solidFill>
                    <a:srgbClr val="44546A"/>
                  </a:solidFill>
                </a:rPr>
                <a:t>oftware </a:t>
              </a:r>
              <a:r>
                <a:rPr lang="en-US" sz="1867" b="1" dirty="0">
                  <a:solidFill>
                    <a:srgbClr val="44546A"/>
                  </a:solidFill>
                </a:rPr>
                <a:t>D</a:t>
              </a:r>
              <a:r>
                <a:rPr lang="en-US" sz="1867" dirty="0">
                  <a:solidFill>
                    <a:srgbClr val="44546A"/>
                  </a:solidFill>
                </a:rPr>
                <a:t>efined </a:t>
              </a:r>
              <a:r>
                <a:rPr lang="en-US" sz="1867" b="1" dirty="0">
                  <a:solidFill>
                    <a:srgbClr val="44546A"/>
                  </a:solidFill>
                </a:rPr>
                <a:t>N</a:t>
              </a:r>
              <a:r>
                <a:rPr lang="en-US" sz="1867" dirty="0">
                  <a:solidFill>
                    <a:srgbClr val="44546A"/>
                  </a:solidFill>
                </a:rPr>
                <a:t>etwork </a:t>
              </a:r>
              <a:r>
                <a:rPr lang="en-US" sz="1867" b="1" dirty="0">
                  <a:solidFill>
                    <a:srgbClr val="44546A"/>
                  </a:solidFill>
                </a:rPr>
                <a:t>Services</a:t>
              </a:r>
              <a:r>
                <a:rPr lang="en-US" sz="1867" dirty="0">
                  <a:solidFill>
                    <a:srgbClr val="44546A"/>
                  </a:solidFill>
                </a:rPr>
                <a:t/>
              </a:r>
              <a:br>
                <a:rPr lang="en-US" sz="1867" dirty="0">
                  <a:solidFill>
                    <a:srgbClr val="44546A"/>
                  </a:solidFill>
                </a:rPr>
              </a:br>
              <a:r>
                <a:rPr lang="en-US" sz="1867" b="1" dirty="0">
                  <a:solidFill>
                    <a:srgbClr val="44546A"/>
                  </a:solidFill>
                </a:rPr>
                <a:t>1 Terabit Services on a Single Intel® Xeon® Server !</a:t>
              </a:r>
            </a:p>
          </p:txBody>
        </p:sp>
        <p:pic>
          <p:nvPicPr>
            <p:cNvPr id="121" name="Picture 2" descr="eon-pltnm-m-ww-rgb-300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622" y="5905357"/>
              <a:ext cx="634918" cy="634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Rectangle 130"/>
          <p:cNvSpPr/>
          <p:nvPr/>
        </p:nvSpPr>
        <p:spPr>
          <a:xfrm>
            <a:off x="5982579" y="3650439"/>
            <a:ext cx="2856621" cy="738651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rgbClr val="003C71"/>
                </a:solidFill>
                <a:latin typeface="Arial" charset="0"/>
                <a:ea typeface="Arial" charset="0"/>
                <a:cs typeface="Arial" charset="0"/>
              </a:rPr>
              <a:t>FD.io</a:t>
            </a:r>
            <a:r>
              <a:rPr lang="en-US" sz="1200" b="1" dirty="0">
                <a:solidFill>
                  <a:srgbClr val="003C71"/>
                </a:solidFill>
                <a:latin typeface="Arial" charset="0"/>
                <a:ea typeface="Arial" charset="0"/>
                <a:cs typeface="Arial" charset="0"/>
              </a:rPr>
              <a:t> Takes Full Advantage of Faster Intel® Xeon® Scalable Processors</a:t>
            </a:r>
          </a:p>
          <a:p>
            <a:pPr algn="ctr"/>
            <a:r>
              <a:rPr lang="en-US" sz="1200" b="1" dirty="0">
                <a:solidFill>
                  <a:srgbClr val="003C71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1200" b="1" u="sng" dirty="0">
                <a:solidFill>
                  <a:srgbClr val="003C71"/>
                </a:solidFill>
                <a:latin typeface="Arial" charset="0"/>
                <a:ea typeface="Arial" charset="0"/>
                <a:cs typeface="Arial" charset="0"/>
              </a:rPr>
              <a:t>Code</a:t>
            </a:r>
            <a:r>
              <a:rPr lang="en-US" sz="1200" b="1" dirty="0">
                <a:solidFill>
                  <a:srgbClr val="003C71"/>
                </a:solidFill>
                <a:latin typeface="Arial" charset="0"/>
                <a:ea typeface="Arial" charset="0"/>
                <a:cs typeface="Arial" charset="0"/>
              </a:rPr>
              <a:t> Change Required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82" y="5894560"/>
            <a:ext cx="237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GB">
                <a:hlinkClick r:id="rId6"/>
              </a:rPr>
              <a:t>https://goo.gl/UtbaHy</a:t>
            </a:r>
            <a:r>
              <a:rPr lang="en-GB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3200" y="0"/>
            <a:ext cx="1828800" cy="18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548169" y="2133600"/>
            <a:ext cx="2562128" cy="111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076700" y="4344765"/>
            <a:ext cx="4267200" cy="2540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186632" y="1381550"/>
            <a:ext cx="4267200" cy="2540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400" y="1381550"/>
            <a:ext cx="4267200" cy="2540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-47149"/>
            <a:ext cx="11506200" cy="1325563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tx1">
                    <a:lumMod val="65000"/>
                    <a:lumOff val="35000"/>
                  </a:schemeClr>
                </a:solidFill>
              </a:rPr>
              <a:t>Cloud-network 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</a:rPr>
              <a:t>Services within a Compute Node</a:t>
            </a:r>
            <a:r>
              <a:rPr lang="en-US" sz="3200"/>
              <a:t/>
            </a:r>
            <a:br>
              <a:rPr lang="en-US" sz="3200"/>
            </a:br>
            <a:r>
              <a:rPr lang="en-GB" sz="2000"/>
              <a:t> Diving Deeper</a:t>
            </a:r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664483" y="1072946"/>
            <a:ext cx="1243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Bare-metal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264" y="4038600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Containers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6346" y="51054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memif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642438"/>
            <a:ext cx="4457700" cy="191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422400"/>
            <a:ext cx="4343400" cy="25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665" y="23532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Moving “virtualization” to native compute node execution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039" y="4471798"/>
            <a:ext cx="4470400" cy="25273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56295" y="108188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Virtual Machines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392703" y="1981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virtio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572001" y="3249612"/>
            <a:ext cx="2538296" cy="731231"/>
          </a:xfrm>
          <a:prstGeom prst="triangle">
            <a:avLst>
              <a:gd name="adj" fmla="val 496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466346" y="4953000"/>
            <a:ext cx="853886" cy="662007"/>
          </a:xfrm>
          <a:prstGeom prst="ellipse">
            <a:avLst/>
          </a:prstGeom>
          <a:noFill/>
          <a:ln w="38100" cmpd="dbl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5039" y="4837727"/>
            <a:ext cx="334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Get closer to bare-metal speeds 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8904" y="5022393"/>
            <a:ext cx="30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06310" y="2198132"/>
            <a:ext cx="70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vhost</a:t>
            </a:r>
          </a:p>
        </p:txBody>
      </p:sp>
    </p:spTree>
    <p:extLst>
      <p:ext uri="{BB962C8B-B14F-4D97-AF65-F5344CB8AC3E}">
        <p14:creationId xmlns:p14="http://schemas.microsoft.com/office/powerpoint/2010/main" val="13748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18204" y="50972"/>
            <a:ext cx="9919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emif – </a:t>
            </a: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</a:t>
            </a:r>
            <a:endParaRPr sz="4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8705" y="1118948"/>
            <a:ext cx="10527300" cy="429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reate packet based shared memory interface for user-mode application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 container friendly (no privileged containers needed)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Support both polling and interrupt mode operation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Interrupts simulated with linux eventfd infrastructure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Support for interrupt masking in polling mode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Support vpp-to-vpp, vpp-to-3rd-party and 3rd-party-to-3rd-party operation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Support for m</a:t>
            </a: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ulti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ple queues (incl. asymmetric configurations)</a:t>
            </a: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Jumbo frames support (chained buffers)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Take security seriously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Multiple operation mode: ethernet, ip, punt/inject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Lightweight library for apps - allows easy creation of applications which communicate over memif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6044403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needs to be fast, but performance is not a number 1 priority.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18204" y="50972"/>
            <a:ext cx="991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memif – </a:t>
            </a: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Security</a:t>
            </a:r>
            <a:endParaRPr sz="4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8705" y="1118949"/>
            <a:ext cx="10527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Point-to-point Master/Slave concept: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</a:rPr>
              <a:t>Master</a:t>
            </a:r>
            <a:r>
              <a:rPr lang="en-U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- Never exposes memory to slave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</a:rPr>
              <a:t>Slave</a:t>
            </a:r>
            <a:r>
              <a:rPr lang="en-US" sz="1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- Responsible for allocation and sharing memory region(s) to Master</a:t>
            </a:r>
            <a:endParaRPr sz="1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Slave can decide if it will expose internal buffers to master or copy data into separate shared memory buffer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Shared memory data structures (rings, descriptors) are pointer-free</a:t>
            </a: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Interfaces are always point-to-point, between master-slave pair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03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Shared memory is initialized on connect and freed on disconnect</a:t>
            </a: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Interface is uniquely identified by unix socket filename and interface id pair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There is optional shared secret support per interface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Optionally master can get PID, UID, GID for each connection to socket listener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6044403"/>
            <a:ext cx="10515599" cy="548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Memory copy is a MUST for security.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18204" y="50972"/>
            <a:ext cx="991944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emif – Control Channel</a:t>
            </a:r>
            <a:endParaRPr sz="4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26551" y="1136800"/>
            <a:ext cx="8392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Implemented as Unix Socket connection (AF_UNIX)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Master is socket listener (allows multiple connections on single listener)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Slave connects to socket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Communication is done with fixed size messages (128 bytes):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HELLO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(m2s): announce info about Master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INIT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(s2m): starts interface initialization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ADD_REGION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(s2m): shares memory region with master (FD passed in ancillary data)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ADD_RING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(s2m): shares ring information with master (size, offset in mem region, interrupt eventfd)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CONNECT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(s2m): request interface state to be changed to connected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(m2s): notify slave that interface is connected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DISCONNECT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(m2s, s2m): disconnect interface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07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ACK</a:t>
            </a:r>
            <a:r>
              <a:rPr lang="en-US" sz="16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(m2s, s2m): Acknowledge </a:t>
            </a: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marR="0" lvl="2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Shape 54" descr="mscgenjs_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4450" y="958272"/>
            <a:ext cx="3200400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18204" y="50972"/>
            <a:ext cx="9919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0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emif – Shared Memory layout</a:t>
            </a:r>
            <a:endParaRPr sz="44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Shape 66" descr="memif-pt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978775"/>
            <a:ext cx="6230975" cy="575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64725</TotalTime>
  <Words>1223</Words>
  <Application>Microsoft Macintosh PowerPoint</Application>
  <PresentationFormat>Widescreen</PresentationFormat>
  <Paragraphs>179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Mangal</vt:lpstr>
      <vt:lpstr>Arial</vt:lpstr>
      <vt:lpstr>Office Theme</vt:lpstr>
      <vt:lpstr>memif - shared memory packet interface for container networking</vt:lpstr>
      <vt:lpstr>Agenda</vt:lpstr>
      <vt:lpstr>SDN NFV Evolution to Cloud-native  Moving on from VMs to Pods/Containers</vt:lpstr>
      <vt:lpstr>Baremetal Data Plane Performance Limit  FD.io benefits from increased Processor I/O</vt:lpstr>
      <vt:lpstr>Cloud-network Services within a Compute Node  Diving Deeper</vt:lpstr>
      <vt:lpstr>memif – Motivation</vt:lpstr>
      <vt:lpstr>memif – Security</vt:lpstr>
      <vt:lpstr>memif – Control Channel</vt:lpstr>
      <vt:lpstr>memif – Shared Memory layout</vt:lpstr>
      <vt:lpstr>memif – Shared Memory layout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keywords>CTPClassification=CTP_NWR:VisualMarkings=, CTPClassification=CTP_NT</cp:keywords>
  <cp:lastModifiedBy>Maciek</cp:lastModifiedBy>
  <cp:revision>1755</cp:revision>
  <cp:lastPrinted>2018-04-24T17:46:42Z</cp:lastPrinted>
  <dcterms:created xsi:type="dcterms:W3CDTF">2017-03-08T16:02:40Z</dcterms:created>
  <dcterms:modified xsi:type="dcterms:W3CDTF">2018-05-08T17:14:08Z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adf338b5-cc1c-423f-a5ed-7499ed068425</vt:lpwstr>
  </property>
  <property fmtid="{D5CDD505-2E9C-101B-9397-08002B2CF9AE}" pid="3" name="CTP_TimeStamp">
    <vt:lpwstr>2018-04-17 13:24:59Z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