
<file path=[Content_Types].xml><?xml version="1.0" encoding="utf-8"?>
<Types xmlns="http://schemas.openxmlformats.org/package/2006/content-types">
  <Default Extension="xml" ContentType="application/xml"/>
  <Default Extension="jpeg" ContentType="image/jpeg"/>
  <Default Extension="png" ContentType="image/png"/>
  <Default Extension="wdp" ContentType="image/vnd.ms-photo"/>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0"/>
  </p:notesMasterIdLst>
  <p:sldIdLst>
    <p:sldId id="268" r:id="rId2"/>
    <p:sldId id="271" r:id="rId3"/>
    <p:sldId id="269" r:id="rId4"/>
    <p:sldId id="270" r:id="rId5"/>
    <p:sldId id="263" r:id="rId6"/>
    <p:sldId id="264" r:id="rId7"/>
    <p:sldId id="266" r:id="rId8"/>
    <p:sldId id="272"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7323F"/>
    <a:srgbClr val="1D4E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258"/>
    <p:restoredTop sz="94613"/>
  </p:normalViewPr>
  <p:slideViewPr>
    <p:cSldViewPr snapToGrid="0" snapToObjects="1">
      <p:cViewPr varScale="1">
        <p:scale>
          <a:sx n="126" d="100"/>
          <a:sy n="126" d="100"/>
        </p:scale>
        <p:origin x="464" y="20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presProps" Target="presProps.xml"/><Relationship Id="rId12" Type="http://schemas.openxmlformats.org/officeDocument/2006/relationships/viewProps" Target="viewProps.xml"/><Relationship Id="rId13" Type="http://schemas.openxmlformats.org/officeDocument/2006/relationships/theme" Target="theme/theme1.xml"/><Relationship Id="rId14"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D9547D2-7A04-714F-82A6-F406AB9868CC}" type="datetimeFigureOut">
              <a:rPr lang="en-US" smtClean="0"/>
              <a:t>9/26/16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9B5E22D-DFA8-F74F-AF43-457D2A07D66B}" type="slidenum">
              <a:rPr lang="en-US" smtClean="0"/>
              <a:t>‹#›</a:t>
            </a:fld>
            <a:endParaRPr lang="en-US"/>
          </a:p>
        </p:txBody>
      </p:sp>
    </p:spTree>
    <p:extLst>
      <p:ext uri="{BB962C8B-B14F-4D97-AF65-F5344CB8AC3E}">
        <p14:creationId xmlns:p14="http://schemas.microsoft.com/office/powerpoint/2010/main" val="14578928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61C8689-8455-3546-ADF9-3B7273760F66}" type="slidenum">
              <a:rPr lang="en-US" smtClean="0"/>
              <a:pPr/>
              <a:t>2</a:t>
            </a:fld>
            <a:endParaRPr lang="en-US" dirty="0"/>
          </a:p>
        </p:txBody>
      </p:sp>
    </p:spTree>
    <p:extLst>
      <p:ext uri="{BB962C8B-B14F-4D97-AF65-F5344CB8AC3E}">
        <p14:creationId xmlns:p14="http://schemas.microsoft.com/office/powerpoint/2010/main" val="20870076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userDrawn="1"/>
        </p:nvSpPr>
        <p:spPr>
          <a:xfrm>
            <a:off x="0" y="0"/>
            <a:ext cx="12192000" cy="6858000"/>
          </a:xfrm>
          <a:prstGeom prst="rect">
            <a:avLst/>
          </a:prstGeom>
          <a:solidFill>
            <a:srgbClr val="F7323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5612640" y="1122363"/>
            <a:ext cx="609369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5612640" y="3602038"/>
            <a:ext cx="609369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4D55B28-16A4-0944-8465-DDB18EE4DDF5}" type="datetimeFigureOut">
              <a:rPr lang="en-US" smtClean="0"/>
              <a:t>9/26/16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277752-49C3-AA40-B5E6-B709D8A017FC}" type="slidenum">
              <a:rPr lang="en-US" smtClean="0"/>
              <a:t>‹#›</a:t>
            </a:fld>
            <a:endParaRPr lang="en-US"/>
          </a:p>
        </p:txBody>
      </p: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86155" y="1742650"/>
            <a:ext cx="5126486" cy="2871050"/>
          </a:xfrm>
          <a:prstGeom prst="rect">
            <a:avLst/>
          </a:prstGeom>
        </p:spPr>
      </p:pic>
    </p:spTree>
    <p:extLst>
      <p:ext uri="{BB962C8B-B14F-4D97-AF65-F5344CB8AC3E}">
        <p14:creationId xmlns:p14="http://schemas.microsoft.com/office/powerpoint/2010/main" val="14016904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838200" y="1825625"/>
            <a:ext cx="7072423"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4D55B28-16A4-0944-8465-DDB18EE4DDF5}" type="datetimeFigureOut">
              <a:rPr lang="en-US" smtClean="0"/>
              <a:t>9/26/16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277752-49C3-AA40-B5E6-B709D8A017FC}" type="slidenum">
              <a:rPr lang="en-US" smtClean="0"/>
              <a:t>‹#›</a:t>
            </a:fld>
            <a:endParaRPr lang="en-US"/>
          </a:p>
        </p:txBody>
      </p:sp>
    </p:spTree>
    <p:extLst>
      <p:ext uri="{BB962C8B-B14F-4D97-AF65-F5344CB8AC3E}">
        <p14:creationId xmlns:p14="http://schemas.microsoft.com/office/powerpoint/2010/main" val="14767644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4D55B28-16A4-0944-8465-DDB18EE4DDF5}" type="datetimeFigureOut">
              <a:rPr lang="en-US" smtClean="0"/>
              <a:t>9/26/16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277752-49C3-AA40-B5E6-B709D8A017FC}" type="slidenum">
              <a:rPr lang="en-US" smtClean="0"/>
              <a:t>‹#›</a:t>
            </a:fld>
            <a:endParaRPr lang="en-US"/>
          </a:p>
        </p:txBody>
      </p:sp>
    </p:spTree>
    <p:extLst>
      <p:ext uri="{BB962C8B-B14F-4D97-AF65-F5344CB8AC3E}">
        <p14:creationId xmlns:p14="http://schemas.microsoft.com/office/powerpoint/2010/main" val="17326135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4D55B28-16A4-0944-8465-DDB18EE4DDF5}" type="datetimeFigureOut">
              <a:rPr lang="en-US" smtClean="0"/>
              <a:t>9/26/16</a:t>
            </a:fld>
            <a:endParaRPr lang="en-US" dirty="0"/>
          </a:p>
        </p:txBody>
      </p:sp>
      <p:sp>
        <p:nvSpPr>
          <p:cNvPr id="4" name="Footer Placeholder 3"/>
          <p:cNvSpPr>
            <a:spLocks noGrp="1"/>
          </p:cNvSpPr>
          <p:nvPr>
            <p:ph type="ftr" sz="quarter" idx="11"/>
          </p:nvPr>
        </p:nvSpPr>
        <p:spPr/>
        <p:txBody>
          <a:bodyPr/>
          <a:lstStyle/>
          <a:p>
            <a:r>
              <a:rPr lang="en-US" dirty="0" smtClean="0"/>
              <a:t>TLDK</a:t>
            </a:r>
            <a:endParaRPr lang="en-US" dirty="0"/>
          </a:p>
        </p:txBody>
      </p:sp>
      <p:sp>
        <p:nvSpPr>
          <p:cNvPr id="5" name="Slide Number Placeholder 4"/>
          <p:cNvSpPr>
            <a:spLocks noGrp="1"/>
          </p:cNvSpPr>
          <p:nvPr>
            <p:ph type="sldNum" sz="quarter" idx="12"/>
          </p:nvPr>
        </p:nvSpPr>
        <p:spPr/>
        <p:txBody>
          <a:bodyPr/>
          <a:lstStyle/>
          <a:p>
            <a:fld id="{44277752-49C3-AA40-B5E6-B709D8A017FC}" type="slidenum">
              <a:rPr lang="en-US" smtClean="0"/>
              <a:t>‹#›</a:t>
            </a:fld>
            <a:endParaRPr lang="en-US" dirty="0"/>
          </a:p>
        </p:txBody>
      </p:sp>
    </p:spTree>
    <p:extLst>
      <p:ext uri="{BB962C8B-B14F-4D97-AF65-F5344CB8AC3E}">
        <p14:creationId xmlns:p14="http://schemas.microsoft.com/office/powerpoint/2010/main" val="6146452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Title and Bulleted Text">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EE2556C5-CE8C-6547-B838-EA80C61A4AF7}" type="slidenum">
              <a:rPr lang="en-US" smtClean="0"/>
              <a:pPr/>
              <a:t>‹#›</a:t>
            </a:fld>
            <a:endParaRPr lang="en-US" dirty="0"/>
          </a:p>
        </p:txBody>
      </p:sp>
      <p:sp>
        <p:nvSpPr>
          <p:cNvPr id="7" name="Title 6"/>
          <p:cNvSpPr>
            <a:spLocks noGrp="1"/>
          </p:cNvSpPr>
          <p:nvPr>
            <p:ph type="title" hasCustomPrompt="1"/>
          </p:nvPr>
        </p:nvSpPr>
        <p:spPr>
          <a:xfrm>
            <a:off x="607484" y="411797"/>
            <a:ext cx="10972800" cy="1158240"/>
          </a:xfrm>
        </p:spPr>
        <p:txBody>
          <a:bodyPr/>
          <a:lstStyle>
            <a:lvl1pPr>
              <a:defRPr b="0" i="0" baseline="0">
                <a:solidFill>
                  <a:srgbClr val="003C71"/>
                </a:solidFill>
                <a:latin typeface="Intel Clear"/>
                <a:cs typeface="Intel Clear"/>
              </a:defRPr>
            </a:lvl1pPr>
          </a:lstStyle>
          <a:p>
            <a:r>
              <a:rPr lang="en-US" dirty="0" smtClean="0"/>
              <a:t>28pt Intel Clear Headline</a:t>
            </a:r>
            <a:endParaRPr lang="en-US" dirty="0"/>
          </a:p>
        </p:txBody>
      </p:sp>
      <p:sp>
        <p:nvSpPr>
          <p:cNvPr id="9" name="Content Placeholder 8"/>
          <p:cNvSpPr>
            <a:spLocks noGrp="1"/>
          </p:cNvSpPr>
          <p:nvPr>
            <p:ph sz="quarter" idx="13" hasCustomPrompt="1"/>
          </p:nvPr>
        </p:nvSpPr>
        <p:spPr>
          <a:xfrm>
            <a:off x="607487" y="1604439"/>
            <a:ext cx="10970683" cy="4567767"/>
          </a:xfrm>
        </p:spPr>
        <p:txBody>
          <a:bodyPr/>
          <a:lstStyle>
            <a:lvl1pPr>
              <a:defRPr>
                <a:solidFill>
                  <a:srgbClr val="0071C5"/>
                </a:solidFill>
              </a:defRPr>
            </a:lvl1pPr>
            <a:lvl2pPr>
              <a:defRPr sz="2400"/>
            </a:lvl2pPr>
            <a:lvl3pPr>
              <a:defRPr sz="2400"/>
            </a:lvl3pPr>
            <a:lvl4pPr>
              <a:defRPr sz="2133"/>
            </a:lvl4pPr>
          </a:lstStyle>
          <a:p>
            <a:pPr lvl="0"/>
            <a:r>
              <a:rPr lang="en-US" dirty="0" smtClean="0"/>
              <a:t>18pt Intel Clear body text</a:t>
            </a:r>
          </a:p>
          <a:p>
            <a:pPr lvl="1"/>
            <a:r>
              <a:rPr lang="en-US" dirty="0" smtClean="0"/>
              <a:t>18pt Intel Clear bullet one</a:t>
            </a:r>
          </a:p>
          <a:p>
            <a:pPr lvl="2"/>
            <a:r>
              <a:rPr lang="en-US" dirty="0" smtClean="0"/>
              <a:t>18pt Intel Clear sub-bullet</a:t>
            </a:r>
          </a:p>
          <a:p>
            <a:pPr lvl="3"/>
            <a:r>
              <a:rPr lang="en-US" dirty="0" smtClean="0"/>
              <a:t>16pt Intel Clear fourth level</a:t>
            </a:r>
          </a:p>
          <a:p>
            <a:pPr lvl="4"/>
            <a:r>
              <a:rPr lang="en-US" dirty="0" err="1" smtClean="0"/>
              <a:t>14pt</a:t>
            </a:r>
            <a:r>
              <a:rPr lang="en-US" dirty="0" smtClean="0"/>
              <a:t> Intel Clear fifth level</a:t>
            </a:r>
            <a:endParaRPr lang="en-US" dirty="0"/>
          </a:p>
        </p:txBody>
      </p:sp>
    </p:spTree>
    <p:extLst>
      <p:ext uri="{BB962C8B-B14F-4D97-AF65-F5344CB8AC3E}">
        <p14:creationId xmlns:p14="http://schemas.microsoft.com/office/powerpoint/2010/main" val="1005533808"/>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theme" Target="../theme/theme1.xml"/><Relationship Id="rId7" Type="http://schemas.openxmlformats.org/officeDocument/2006/relationships/image" Target="../media/image1.png"/><Relationship Id="rId8" Type="http://schemas.microsoft.com/office/2007/relationships/hdphoto" Target="../media/hdphoto1.wdp"/><Relationship Id="rId9" Type="http://schemas.openxmlformats.org/officeDocument/2006/relationships/image" Target="../media/image2.png"/><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7">
            <a:clrChange>
              <a:clrFrom>
                <a:srgbClr val="000000">
                  <a:alpha val="0"/>
                </a:srgbClr>
              </a:clrFrom>
              <a:clrTo>
                <a:srgbClr val="000000">
                  <a:alpha val="0"/>
                </a:srgbClr>
              </a:clrTo>
            </a:clrChange>
            <a:duotone>
              <a:prstClr val="black"/>
              <a:schemeClr val="bg2">
                <a:lumMod val="95000"/>
                <a:tint val="45000"/>
                <a:satMod val="400000"/>
              </a:schemeClr>
            </a:duotone>
            <a:alphaModFix amt="32000"/>
            <a:extLst>
              <a:ext uri="{BEBA8EAE-BF5A-486C-A8C5-ECC9F3942E4B}">
                <a14:imgProps xmlns:a14="http://schemas.microsoft.com/office/drawing/2010/main">
                  <a14:imgLayer r:embed="rId8">
                    <a14:imgEffect>
                      <a14:colorTemperature colorTemp="4353"/>
                    </a14:imgEffect>
                    <a14:imgEffect>
                      <a14:saturation sat="16000"/>
                    </a14:imgEffect>
                    <a14:imgEffect>
                      <a14:brightnessContrast bright="100000" contrast="100000"/>
                    </a14:imgEffect>
                  </a14:imgLayer>
                </a14:imgProps>
              </a:ext>
              <a:ext uri="{28A0092B-C50C-407E-A947-70E740481C1C}">
                <a14:useLocalDpi xmlns:a14="http://schemas.microsoft.com/office/drawing/2010/main" val="0"/>
              </a:ext>
            </a:extLst>
          </a:blip>
          <a:stretch>
            <a:fillRect/>
          </a:stretch>
        </p:blipFill>
        <p:spPr>
          <a:xfrm>
            <a:off x="1025989" y="1391162"/>
            <a:ext cx="7717039" cy="4321870"/>
          </a:xfrm>
          <a:prstGeom prst="rect">
            <a:avLst/>
          </a:prstGeom>
          <a:solidFill>
            <a:schemeClr val="bg1">
              <a:alpha val="53000"/>
            </a:schemeClr>
          </a:solidFill>
        </p:spPr>
      </p:pic>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9646418" y="6356350"/>
            <a:ext cx="1135462"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4D55B28-16A4-0944-8465-DDB18EE4DDF5}" type="datetimeFigureOut">
              <a:rPr lang="en-US" smtClean="0"/>
              <a:t>9/26/16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TLDK</a:t>
            </a:r>
            <a:endParaRPr lang="en-US" dirty="0"/>
          </a:p>
        </p:txBody>
      </p:sp>
      <p:sp>
        <p:nvSpPr>
          <p:cNvPr id="6" name="Slide Number Placeholder 5"/>
          <p:cNvSpPr>
            <a:spLocks noGrp="1"/>
          </p:cNvSpPr>
          <p:nvPr>
            <p:ph type="sldNum" sz="quarter" idx="4"/>
          </p:nvPr>
        </p:nvSpPr>
        <p:spPr>
          <a:xfrm>
            <a:off x="10781880" y="6356350"/>
            <a:ext cx="571919"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4277752-49C3-AA40-B5E6-B709D8A017FC}" type="slidenum">
              <a:rPr lang="en-US" smtClean="0"/>
              <a:t>‹#›</a:t>
            </a:fld>
            <a:endParaRPr lang="en-US"/>
          </a:p>
        </p:txBody>
      </p:sp>
      <p:pic>
        <p:nvPicPr>
          <p:cNvPr id="7" name="Picture 6"/>
          <p:cNvPicPr>
            <a:picLocks noChangeAspect="1"/>
          </p:cNvPicPr>
          <p:nvPr userDrawn="1"/>
        </p:nvPicPr>
        <p:blipFill>
          <a:blip r:embed="rId9" cstate="print">
            <a:extLst>
              <a:ext uri="{28A0092B-C50C-407E-A947-70E740481C1C}">
                <a14:useLocalDpi xmlns:a14="http://schemas.microsoft.com/office/drawing/2010/main" val="0"/>
              </a:ext>
            </a:extLst>
          </a:blip>
          <a:stretch>
            <a:fillRect/>
          </a:stretch>
        </p:blipFill>
        <p:spPr>
          <a:xfrm>
            <a:off x="289344" y="5945836"/>
            <a:ext cx="1388454" cy="775639"/>
          </a:xfrm>
          <a:prstGeom prst="rect">
            <a:avLst/>
          </a:prstGeom>
        </p:spPr>
      </p:pic>
    </p:spTree>
    <p:extLst>
      <p:ext uri="{BB962C8B-B14F-4D97-AF65-F5344CB8AC3E}">
        <p14:creationId xmlns:p14="http://schemas.microsoft.com/office/powerpoint/2010/main" val="26495717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4" r:id="rId4"/>
    <p:sldLayoutId id="2147483655" r:id="rId5"/>
  </p:sldLayoutIdLst>
  <p:txStyles>
    <p:titleStyle>
      <a:lvl1pPr algn="l" defTabSz="914400" rtl="0" eaLnBrk="1" latinLnBrk="0" hangingPunct="1">
        <a:lnSpc>
          <a:spcPct val="90000"/>
        </a:lnSpc>
        <a:spcBef>
          <a:spcPct val="0"/>
        </a:spcBef>
        <a:buNone/>
        <a:defRPr sz="4400" kern="1200">
          <a:solidFill>
            <a:srgbClr val="F7323F"/>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tags" Target="../tags/tag1.xml"/><Relationship Id="rId2" Type="http://schemas.openxmlformats.org/officeDocument/2006/relationships/slideLayout" Target="../slideLayouts/slideLayout5.xml"/><Relationship Id="rId3" Type="http://schemas.openxmlformats.org/officeDocument/2006/relationships/notesSlide" Target="../notesSlides/notesSlid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hyperlink" Target="https://wiki.fd.io/view/Main_Page)" TargetMode="External"/><Relationship Id="rId4" Type="http://schemas.openxmlformats.org/officeDocument/2006/relationships/hyperlink" Target="https://wiki.fd.io/view/TLDK" TargetMode="External"/><Relationship Id="rId5" Type="http://schemas.openxmlformats.org/officeDocument/2006/relationships/hyperlink" Target="https://gerrit.fd.io/r/tldk" TargetMode="External"/><Relationship Id="rId6" Type="http://schemas.openxmlformats.org/officeDocument/2006/relationships/hyperlink" Target="https://wiki.fd.io/view/TLDK/Meeting" TargetMode="External"/><Relationship Id="rId1" Type="http://schemas.openxmlformats.org/officeDocument/2006/relationships/slideLayout" Target="../slideLayouts/slideLayout4.xml"/><Relationship Id="rId2" Type="http://schemas.openxmlformats.org/officeDocument/2006/relationships/hyperlink" Target="https://wiki.fd.io/view/Main_Page"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solidFill>
                  <a:schemeClr val="bg1">
                    <a:lumMod val="95000"/>
                  </a:schemeClr>
                </a:solidFill>
              </a:rPr>
              <a:t>TLDK</a:t>
            </a:r>
            <a:r>
              <a:rPr lang="en-US" dirty="0" smtClean="0">
                <a:solidFill>
                  <a:srgbClr val="FF0000"/>
                </a:solidFill>
              </a:rPr>
              <a:t/>
            </a:r>
            <a:br>
              <a:rPr lang="en-US" dirty="0" smtClean="0">
                <a:solidFill>
                  <a:srgbClr val="FF0000"/>
                </a:solidFill>
              </a:rPr>
            </a:br>
            <a:r>
              <a:rPr lang="en-US" sz="3200" dirty="0" smtClean="0">
                <a:solidFill>
                  <a:schemeClr val="tx1"/>
                </a:solidFill>
              </a:rPr>
              <a:t>Transport Layer Development Kit</a:t>
            </a:r>
            <a:endParaRPr lang="en-US" dirty="0">
              <a:solidFill>
                <a:schemeClr val="tx1"/>
              </a:solidFill>
            </a:endParaRPr>
          </a:p>
        </p:txBody>
      </p:sp>
      <p:sp>
        <p:nvSpPr>
          <p:cNvPr id="3" name="Subtitle 2"/>
          <p:cNvSpPr>
            <a:spLocks noGrp="1"/>
          </p:cNvSpPr>
          <p:nvPr>
            <p:ph type="subTitle" idx="1"/>
          </p:nvPr>
        </p:nvSpPr>
        <p:spPr/>
        <p:txBody>
          <a:bodyPr/>
          <a:lstStyle/>
          <a:p>
            <a:r>
              <a:rPr lang="en-US" dirty="0" smtClean="0"/>
              <a:t>Keith Wiles</a:t>
            </a:r>
          </a:p>
          <a:p>
            <a:r>
              <a:rPr lang="en-US" dirty="0" smtClean="0"/>
              <a:t>Principal Engineer @ Intel</a:t>
            </a:r>
            <a:endParaRPr lang="en-US" dirty="0"/>
          </a:p>
        </p:txBody>
      </p:sp>
    </p:spTree>
    <p:extLst>
      <p:ext uri="{BB962C8B-B14F-4D97-AF65-F5344CB8AC3E}">
        <p14:creationId xmlns:p14="http://schemas.microsoft.com/office/powerpoint/2010/main" val="12268065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EE2556C5-CE8C-6547-B838-EA80C61A4AF7}" type="slidenum">
              <a:rPr lang="en-US" smtClean="0"/>
              <a:pPr/>
              <a:t>2</a:t>
            </a:fld>
            <a:endParaRPr lang="en-US" dirty="0"/>
          </a:p>
        </p:txBody>
      </p:sp>
      <p:sp>
        <p:nvSpPr>
          <p:cNvPr id="6" name="Title 5"/>
          <p:cNvSpPr>
            <a:spLocks noGrp="1"/>
          </p:cNvSpPr>
          <p:nvPr>
            <p:ph type="title"/>
          </p:nvPr>
        </p:nvSpPr>
        <p:spPr/>
        <p:txBody>
          <a:bodyPr/>
          <a:lstStyle/>
          <a:p>
            <a:r>
              <a:rPr lang="en-US" dirty="0" smtClean="0"/>
              <a:t>Legal Disclaimer</a:t>
            </a:r>
            <a:endParaRPr lang="en-US" dirty="0"/>
          </a:p>
        </p:txBody>
      </p:sp>
      <p:sp>
        <p:nvSpPr>
          <p:cNvPr id="5" name="Content Placeholder 4"/>
          <p:cNvSpPr>
            <a:spLocks noGrp="1"/>
          </p:cNvSpPr>
          <p:nvPr>
            <p:ph sz="quarter" idx="13"/>
          </p:nvPr>
        </p:nvSpPr>
        <p:spPr>
          <a:xfrm>
            <a:off x="607487" y="1387064"/>
            <a:ext cx="10970683" cy="1467189"/>
          </a:xfrm>
        </p:spPr>
        <p:txBody>
          <a:bodyPr/>
          <a:lstStyle/>
          <a:p>
            <a:r>
              <a:rPr lang="en-US" sz="1600" b="1" dirty="0"/>
              <a:t>General Disclaimer:</a:t>
            </a:r>
          </a:p>
          <a:p>
            <a:r>
              <a:rPr lang="en-US" sz="1600" dirty="0"/>
              <a:t>© Copyright 2016 Intel Corporation. All rights reserved. Intel, the Intel logo, Intel Inside, the Intel Inside logo, Intel. Experience What’s Inside are trademarks of Intel. Corporation in the U.S. and/or other countries. *Other names and brands may be claimed as the property of others.</a:t>
            </a:r>
          </a:p>
        </p:txBody>
      </p:sp>
      <p:sp>
        <p:nvSpPr>
          <p:cNvPr id="7" name="Content Placeholder 4"/>
          <p:cNvSpPr txBox="1">
            <a:spLocks/>
          </p:cNvSpPr>
          <p:nvPr/>
        </p:nvSpPr>
        <p:spPr>
          <a:xfrm>
            <a:off x="605372" y="2854254"/>
            <a:ext cx="10970683" cy="3392965"/>
          </a:xfrm>
          <a:prstGeom prst="rect">
            <a:avLst/>
          </a:prstGeom>
        </p:spPr>
        <p:txBody>
          <a:bodyPr vert="horz" lIns="0" tIns="0" rIns="0" bIns="0" rtlCol="0">
            <a:noAutofit/>
          </a:bodyPr>
          <a:lstStyle>
            <a:lvl1pPr marL="0" indent="0" algn="l" defTabSz="457178" rtl="0" eaLnBrk="1" latinLnBrk="0" hangingPunct="1">
              <a:spcBef>
                <a:spcPts val="1200"/>
              </a:spcBef>
              <a:spcAft>
                <a:spcPts val="0"/>
              </a:spcAft>
              <a:buFont typeface="Wingdings" panose="05000000000000000000" pitchFamily="2" charset="2"/>
              <a:buNone/>
              <a:defRPr sz="1800" b="0" kern="1200">
                <a:solidFill>
                  <a:srgbClr val="0071C5"/>
                </a:solidFill>
                <a:latin typeface="+mn-lt"/>
                <a:ea typeface="+mn-ea"/>
                <a:cs typeface="Intel Clear" panose="020B0604020203020204" pitchFamily="34" charset="0"/>
              </a:defRPr>
            </a:lvl1pPr>
            <a:lvl2pPr marL="225414" indent="-225414" algn="l" defTabSz="457178" rtl="0" eaLnBrk="1" latinLnBrk="0" hangingPunct="1">
              <a:spcBef>
                <a:spcPts val="1200"/>
              </a:spcBef>
              <a:buFont typeface="Wingdings" charset="2"/>
              <a:buChar char="§"/>
              <a:defRPr sz="1800" kern="1200" baseline="0">
                <a:solidFill>
                  <a:srgbClr val="003C71"/>
                </a:solidFill>
                <a:latin typeface="+mn-lt"/>
                <a:ea typeface="+mn-ea"/>
                <a:cs typeface="Intel Clear" panose="020B0604020203020204" pitchFamily="34" charset="0"/>
              </a:defRPr>
            </a:lvl2pPr>
            <a:lvl3pPr marL="571472" indent="-228589" algn="l" defTabSz="457178" rtl="0" eaLnBrk="1" latinLnBrk="0" hangingPunct="1">
              <a:spcBef>
                <a:spcPts val="800"/>
              </a:spcBef>
              <a:buFont typeface="Intel Clear" panose="020B0604020203020204" pitchFamily="34" charset="0"/>
              <a:buChar char="–"/>
              <a:defRPr sz="1800" kern="1200">
                <a:solidFill>
                  <a:srgbClr val="003C71"/>
                </a:solidFill>
                <a:latin typeface="+mn-lt"/>
                <a:ea typeface="+mn-ea"/>
                <a:cs typeface="Intel Clear" panose="020B0604020203020204" pitchFamily="34" charset="0"/>
              </a:defRPr>
            </a:lvl3pPr>
            <a:lvl4pPr marL="969914" indent="-228589" algn="l" defTabSz="457178" rtl="0" eaLnBrk="1" latinLnBrk="0" hangingPunct="1">
              <a:spcBef>
                <a:spcPct val="20000"/>
              </a:spcBef>
              <a:buFont typeface="Arial"/>
              <a:buChar char="–"/>
              <a:defRPr sz="1600" kern="1200">
                <a:solidFill>
                  <a:srgbClr val="003C71"/>
                </a:solidFill>
                <a:latin typeface="+mn-lt"/>
                <a:ea typeface="+mn-ea"/>
                <a:cs typeface="Intel Clear" panose="020B0604020203020204" pitchFamily="34" charset="0"/>
              </a:defRPr>
            </a:lvl4pPr>
            <a:lvl5pPr marL="1319147" indent="-228589" algn="l" defTabSz="457178" rtl="0" eaLnBrk="1" latinLnBrk="0" hangingPunct="1">
              <a:spcBef>
                <a:spcPct val="20000"/>
              </a:spcBef>
              <a:buFont typeface="Intel Clear" panose="020B0604020203020204" pitchFamily="34" charset="0"/>
              <a:buChar char="–"/>
              <a:defRPr sz="1400" kern="1200">
                <a:solidFill>
                  <a:srgbClr val="003C71"/>
                </a:solidFill>
                <a:latin typeface="+mn-lt"/>
                <a:ea typeface="+mn-ea"/>
                <a:cs typeface="Intel Clear" panose="020B0604020203020204" pitchFamily="34" charset="0"/>
              </a:defRPr>
            </a:lvl5pPr>
            <a:lvl6pPr marL="2514474" indent="-228589" algn="l" defTabSz="457178" rtl="0" eaLnBrk="1" latinLnBrk="0" hangingPunct="1">
              <a:spcBef>
                <a:spcPct val="20000"/>
              </a:spcBef>
              <a:buFont typeface="Arial"/>
              <a:buChar char="•"/>
              <a:defRPr sz="2000" kern="1200">
                <a:solidFill>
                  <a:schemeClr val="tx1"/>
                </a:solidFill>
                <a:latin typeface="+mn-lt"/>
                <a:ea typeface="+mn-ea"/>
                <a:cs typeface="+mn-cs"/>
              </a:defRPr>
            </a:lvl6pPr>
            <a:lvl7pPr marL="2971652" indent="-228589" algn="l" defTabSz="457178" rtl="0" eaLnBrk="1" latinLnBrk="0" hangingPunct="1">
              <a:spcBef>
                <a:spcPct val="20000"/>
              </a:spcBef>
              <a:buFont typeface="Arial"/>
              <a:buChar char="•"/>
              <a:defRPr sz="2000" kern="1200">
                <a:solidFill>
                  <a:schemeClr val="tx1"/>
                </a:solidFill>
                <a:latin typeface="+mn-lt"/>
                <a:ea typeface="+mn-ea"/>
                <a:cs typeface="+mn-cs"/>
              </a:defRPr>
            </a:lvl7pPr>
            <a:lvl8pPr marL="3428829" indent="-228589" algn="l" defTabSz="457178" rtl="0" eaLnBrk="1" latinLnBrk="0" hangingPunct="1">
              <a:spcBef>
                <a:spcPct val="20000"/>
              </a:spcBef>
              <a:buFont typeface="Arial"/>
              <a:buChar char="•"/>
              <a:defRPr sz="2000" kern="1200">
                <a:solidFill>
                  <a:schemeClr val="tx1"/>
                </a:solidFill>
                <a:latin typeface="+mn-lt"/>
                <a:ea typeface="+mn-ea"/>
                <a:cs typeface="+mn-cs"/>
              </a:defRPr>
            </a:lvl8pPr>
            <a:lvl9pPr marL="3886006" indent="-228589" algn="l" defTabSz="457178" rtl="0" eaLnBrk="1" latinLnBrk="0" hangingPunct="1">
              <a:spcBef>
                <a:spcPct val="20000"/>
              </a:spcBef>
              <a:buFont typeface="Arial"/>
              <a:buChar char="•"/>
              <a:defRPr sz="2000" kern="1200">
                <a:solidFill>
                  <a:schemeClr val="tx1"/>
                </a:solidFill>
                <a:latin typeface="+mn-lt"/>
                <a:ea typeface="+mn-ea"/>
                <a:cs typeface="+mn-cs"/>
              </a:defRPr>
            </a:lvl9pPr>
          </a:lstStyle>
          <a:p>
            <a:r>
              <a:rPr lang="en-US" sz="1600" b="1" dirty="0"/>
              <a:t>Technology Disclaimer:</a:t>
            </a:r>
          </a:p>
          <a:p>
            <a:r>
              <a:rPr lang="en-US" sz="1600" dirty="0"/>
              <a:t>Intel technologies’ features and benefits depend on system configuration and may require enabled hardware, software or service activation. Performance varies depending on system configuration. No computer system can be absolutely secure. Check with your system manufacturer or retailer or learn more at [intel.com]. </a:t>
            </a:r>
          </a:p>
          <a:p>
            <a:r>
              <a:rPr lang="en-US" sz="1600" b="1" dirty="0"/>
              <a:t>Performance Disclaimers:</a:t>
            </a:r>
          </a:p>
          <a:p>
            <a:r>
              <a:rPr lang="en-US" sz="1600" dirty="0"/>
              <a:t>Cost reduction scenarios described are intended as examples of how a given Intel- based product, in the specified circumstances and configurations, may affect future costs and provide cost savings.  Circumstances will vary. Intel does not guarantee any costs or cost reduction.</a:t>
            </a:r>
          </a:p>
          <a:p>
            <a:r>
              <a:rPr lang="en-US" sz="1600" dirty="0"/>
              <a:t>Results have been estimated or simulated using internal Intel analysis or architecture simulation or modeling, and provided to you for informational purposes. Any differences in your system hardware, software or configuration may affect your actual performance.</a:t>
            </a:r>
            <a:endParaRPr lang="en-US" sz="1600" dirty="0">
              <a:solidFill>
                <a:srgbClr val="FF0000"/>
              </a:solidFill>
            </a:endParaRPr>
          </a:p>
        </p:txBody>
      </p:sp>
    </p:spTree>
    <p:custDataLst>
      <p:tags r:id="rId1"/>
    </p:custDataLst>
    <p:extLst>
      <p:ext uri="{BB962C8B-B14F-4D97-AF65-F5344CB8AC3E}">
        <p14:creationId xmlns:p14="http://schemas.microsoft.com/office/powerpoint/2010/main" val="1609582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49094" y="218880"/>
            <a:ext cx="10515600" cy="864585"/>
          </a:xfrm>
        </p:spPr>
        <p:txBody>
          <a:bodyPr/>
          <a:lstStyle/>
          <a:p>
            <a:r>
              <a:rPr lang="en-US" dirty="0" smtClean="0">
                <a:latin typeface="Baskerville" charset="0"/>
                <a:ea typeface="Baskerville" charset="0"/>
                <a:cs typeface="Baskerville" charset="0"/>
              </a:rPr>
              <a:t>TLDK (Transport Layer Development Kit)</a:t>
            </a:r>
            <a:endParaRPr lang="en-US" dirty="0">
              <a:latin typeface="Baskerville" charset="0"/>
              <a:ea typeface="Baskerville" charset="0"/>
              <a:cs typeface="Baskerville" charset="0"/>
            </a:endParaRPr>
          </a:p>
        </p:txBody>
      </p:sp>
      <p:sp>
        <p:nvSpPr>
          <p:cNvPr id="14" name="TextBox 13"/>
          <p:cNvSpPr txBox="1"/>
          <p:nvPr/>
        </p:nvSpPr>
        <p:spPr>
          <a:xfrm>
            <a:off x="307026" y="1456950"/>
            <a:ext cx="10400303" cy="4154984"/>
          </a:xfrm>
          <a:prstGeom prst="rect">
            <a:avLst/>
          </a:prstGeom>
          <a:noFill/>
        </p:spPr>
        <p:txBody>
          <a:bodyPr wrap="square" rtlCol="0">
            <a:spAutoFit/>
          </a:bodyPr>
          <a:lstStyle/>
          <a:p>
            <a:pPr marL="285750" indent="-285750">
              <a:buFont typeface="Arial" charset="0"/>
              <a:buChar char="•"/>
            </a:pPr>
            <a:r>
              <a:rPr lang="en-US" sz="2400" dirty="0" smtClean="0">
                <a:latin typeface="Baskerville" charset="0"/>
                <a:ea typeface="Baskerville" charset="0"/>
                <a:cs typeface="Baskerville" charset="0"/>
              </a:rPr>
              <a:t>TLDK is to provide a clean set </a:t>
            </a:r>
            <a:r>
              <a:rPr lang="en-US" sz="2400" smtClean="0">
                <a:latin typeface="Baskerville" charset="0"/>
                <a:ea typeface="Baskerville" charset="0"/>
                <a:cs typeface="Baskerville" charset="0"/>
              </a:rPr>
              <a:t>of ‘C’ libraries </a:t>
            </a:r>
            <a:r>
              <a:rPr lang="en-US" sz="2400" dirty="0" smtClean="0">
                <a:latin typeface="Baskerville" charset="0"/>
                <a:ea typeface="Baskerville" charset="0"/>
                <a:cs typeface="Baskerville" charset="0"/>
              </a:rPr>
              <a:t>to enable network protocol handling at the application layer</a:t>
            </a:r>
          </a:p>
          <a:p>
            <a:pPr marL="285750" indent="-285750">
              <a:buFont typeface="Arial" charset="0"/>
              <a:buChar char="•"/>
            </a:pPr>
            <a:r>
              <a:rPr lang="en-US" sz="2400" dirty="0" smtClean="0">
                <a:latin typeface="Baskerville" charset="0"/>
                <a:ea typeface="Baskerville" charset="0"/>
                <a:cs typeface="Baskerville" charset="0"/>
              </a:rPr>
              <a:t>TLDK will provide IPv4/v6 and TCP/UDP protocols along with others as required for normal network operation</a:t>
            </a:r>
          </a:p>
          <a:p>
            <a:pPr marL="285750" indent="-285750">
              <a:buFont typeface="Arial" charset="0"/>
              <a:buChar char="•"/>
            </a:pPr>
            <a:r>
              <a:rPr lang="en-US" sz="2400" dirty="0" smtClean="0">
                <a:latin typeface="Baskerville" charset="0"/>
                <a:ea typeface="Baskerville" charset="0"/>
                <a:cs typeface="Baskerville" charset="0"/>
              </a:rPr>
              <a:t>Goal is to provide a very high performance network stack with termination support for applications using VPP and DPDK</a:t>
            </a:r>
          </a:p>
          <a:p>
            <a:pPr marL="285750" indent="-285750">
              <a:buFont typeface="Arial" charset="0"/>
              <a:buChar char="•"/>
            </a:pPr>
            <a:r>
              <a:rPr lang="en-US" sz="2400" dirty="0" smtClean="0">
                <a:latin typeface="Baskerville" charset="0"/>
                <a:ea typeface="Baskerville" charset="0"/>
                <a:cs typeface="Baskerville" charset="0"/>
              </a:rPr>
              <a:t>TLDK will provide a set of libraries to allow for applications to build a complete network stack support</a:t>
            </a:r>
          </a:p>
          <a:p>
            <a:pPr marL="742950" lvl="1" indent="-285750">
              <a:buFont typeface="Arial" charset="0"/>
              <a:buChar char="•"/>
            </a:pPr>
            <a:r>
              <a:rPr lang="en-US" sz="2400" dirty="0" smtClean="0">
                <a:latin typeface="Baskerville" charset="0"/>
                <a:ea typeface="Baskerville" charset="0"/>
                <a:cs typeface="Baskerville" charset="0"/>
              </a:rPr>
              <a:t>Including a high performance non-socket type application interface</a:t>
            </a:r>
          </a:p>
          <a:p>
            <a:pPr marL="742950" lvl="1" indent="-285750">
              <a:buFont typeface="Arial" charset="0"/>
              <a:buChar char="•"/>
            </a:pPr>
            <a:r>
              <a:rPr lang="en-US" sz="2400" dirty="0" smtClean="0">
                <a:latin typeface="Baskerville" charset="0"/>
                <a:ea typeface="Baskerville" charset="0"/>
                <a:cs typeface="Baskerville" charset="0"/>
              </a:rPr>
              <a:t>Including a socket layer for applications linked with the application</a:t>
            </a:r>
          </a:p>
          <a:p>
            <a:pPr marL="742950" lvl="1" indent="-285750">
              <a:buFont typeface="Arial" charset="0"/>
              <a:buChar char="•"/>
            </a:pPr>
            <a:r>
              <a:rPr lang="en-US" sz="2400" dirty="0" smtClean="0">
                <a:latin typeface="Baskerville" charset="0"/>
                <a:ea typeface="Baskerville" charset="0"/>
                <a:cs typeface="Baskerville" charset="0"/>
              </a:rPr>
              <a:t>Including a LD_PRELOAD socket layer to run native </a:t>
            </a:r>
            <a:r>
              <a:rPr lang="en-US" sz="2400" dirty="0">
                <a:latin typeface="Baskerville" charset="0"/>
                <a:ea typeface="Baskerville" charset="0"/>
                <a:cs typeface="Baskerville" charset="0"/>
              </a:rPr>
              <a:t>L</a:t>
            </a:r>
            <a:r>
              <a:rPr lang="en-US" sz="2400" dirty="0" smtClean="0">
                <a:latin typeface="Baskerville" charset="0"/>
                <a:ea typeface="Baskerville" charset="0"/>
                <a:cs typeface="Baskerville" charset="0"/>
              </a:rPr>
              <a:t>inux applications</a:t>
            </a:r>
          </a:p>
        </p:txBody>
      </p:sp>
    </p:spTree>
    <p:extLst>
      <p:ext uri="{BB962C8B-B14F-4D97-AF65-F5344CB8AC3E}">
        <p14:creationId xmlns:p14="http://schemas.microsoft.com/office/powerpoint/2010/main" val="10858858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49094" y="218880"/>
            <a:ext cx="10515600" cy="864585"/>
          </a:xfrm>
        </p:spPr>
        <p:txBody>
          <a:bodyPr/>
          <a:lstStyle/>
          <a:p>
            <a:r>
              <a:rPr lang="en-US" dirty="0" smtClean="0">
                <a:latin typeface="Baskerville" charset="0"/>
                <a:ea typeface="Baskerville" charset="0"/>
                <a:cs typeface="Baskerville" charset="0"/>
              </a:rPr>
              <a:t>TLDK (Transport </a:t>
            </a:r>
            <a:r>
              <a:rPr lang="en-US" smtClean="0">
                <a:latin typeface="Baskerville" charset="0"/>
                <a:ea typeface="Baskerville" charset="0"/>
                <a:cs typeface="Baskerville" charset="0"/>
              </a:rPr>
              <a:t>Layer Development Kit)</a:t>
            </a:r>
            <a:endParaRPr lang="en-US" dirty="0">
              <a:latin typeface="Baskerville" charset="0"/>
              <a:ea typeface="Baskerville" charset="0"/>
              <a:cs typeface="Baskerville" charset="0"/>
            </a:endParaRPr>
          </a:p>
        </p:txBody>
      </p:sp>
      <p:sp>
        <p:nvSpPr>
          <p:cNvPr id="14" name="TextBox 13"/>
          <p:cNvSpPr txBox="1"/>
          <p:nvPr/>
        </p:nvSpPr>
        <p:spPr>
          <a:xfrm>
            <a:off x="287362" y="1230809"/>
            <a:ext cx="11177051" cy="4216539"/>
          </a:xfrm>
          <a:prstGeom prst="rect">
            <a:avLst/>
          </a:prstGeom>
          <a:noFill/>
        </p:spPr>
        <p:txBody>
          <a:bodyPr wrap="square" rtlCol="0">
            <a:spAutoFit/>
          </a:bodyPr>
          <a:lstStyle/>
          <a:p>
            <a:pPr marL="285750" indent="-285750">
              <a:buFont typeface="Arial" charset="0"/>
              <a:buChar char="•"/>
            </a:pPr>
            <a:r>
              <a:rPr lang="en-US" sz="2400" dirty="0" smtClean="0">
                <a:latin typeface="Baskerville" charset="0"/>
                <a:ea typeface="Baskerville" charset="0"/>
                <a:cs typeface="Baskerville" charset="0"/>
              </a:rPr>
              <a:t>TLDK is not a normal network designed stack!</a:t>
            </a:r>
          </a:p>
          <a:p>
            <a:pPr marL="742950" lvl="1" indent="-285750">
              <a:buFont typeface="Arial" charset="0"/>
              <a:buChar char="•"/>
            </a:pPr>
            <a:r>
              <a:rPr lang="en-US" sz="2000" dirty="0" smtClean="0">
                <a:latin typeface="Baskerville" charset="0"/>
                <a:ea typeface="Baskerville" charset="0"/>
                <a:cs typeface="Baskerville" charset="0"/>
              </a:rPr>
              <a:t>TLDK has </a:t>
            </a:r>
            <a:r>
              <a:rPr lang="en-US" sz="2000" dirty="0" smtClean="0">
                <a:latin typeface="Baskerville" charset="0"/>
                <a:ea typeface="Baskerville" charset="0"/>
                <a:cs typeface="Baskerville" charset="0"/>
              </a:rPr>
              <a:t>turned </a:t>
            </a:r>
            <a:r>
              <a:rPr lang="en-US" sz="2000" dirty="0" smtClean="0">
                <a:latin typeface="Baskerville" charset="0"/>
                <a:ea typeface="Baskerville" charset="0"/>
                <a:cs typeface="Baskerville" charset="0"/>
              </a:rPr>
              <a:t>the network stack upside down for better performance</a:t>
            </a:r>
          </a:p>
          <a:p>
            <a:pPr marL="285750" indent="-285750">
              <a:buFont typeface="Arial" charset="0"/>
              <a:buChar char="•"/>
            </a:pPr>
            <a:r>
              <a:rPr lang="en-US" sz="2400" dirty="0">
                <a:latin typeface="Baskerville" charset="0"/>
                <a:ea typeface="Baskerville" charset="0"/>
                <a:cs typeface="Baskerville" charset="0"/>
              </a:rPr>
              <a:t>N</a:t>
            </a:r>
            <a:r>
              <a:rPr lang="en-US" sz="2400" dirty="0" smtClean="0">
                <a:latin typeface="Baskerville" charset="0"/>
                <a:ea typeface="Baskerville" charset="0"/>
                <a:cs typeface="Baskerville" charset="0"/>
              </a:rPr>
              <a:t>etwork protocols stack is driven by the application needs</a:t>
            </a:r>
          </a:p>
          <a:p>
            <a:pPr marL="285750" indent="-285750">
              <a:buFont typeface="Arial" charset="0"/>
              <a:buChar char="•"/>
            </a:pPr>
            <a:r>
              <a:rPr lang="en-US" sz="2400" dirty="0" smtClean="0">
                <a:latin typeface="Baskerville" charset="0"/>
                <a:ea typeface="Baskerville" charset="0"/>
                <a:cs typeface="Baskerville" charset="0"/>
              </a:rPr>
              <a:t>Normal network stack designs drive packet into the protocols, then to the application</a:t>
            </a:r>
          </a:p>
          <a:p>
            <a:pPr marL="742950" lvl="1" indent="-285750">
              <a:buFont typeface="Arial" charset="0"/>
              <a:buChar char="•"/>
            </a:pPr>
            <a:r>
              <a:rPr lang="en-US" sz="2000" dirty="0" smtClean="0">
                <a:latin typeface="Baskerville" charset="0"/>
                <a:ea typeface="Baskerville" charset="0"/>
                <a:cs typeface="Baskerville" charset="0"/>
              </a:rPr>
              <a:t>In TLDK </a:t>
            </a:r>
            <a:r>
              <a:rPr lang="en-US" sz="2000" dirty="0" smtClean="0">
                <a:latin typeface="Baskerville" charset="0"/>
                <a:ea typeface="Baskerville" charset="0"/>
                <a:cs typeface="Baskerville" charset="0"/>
              </a:rPr>
              <a:t>the packets are per-filtered to a given DPDK core/thread</a:t>
            </a:r>
          </a:p>
          <a:p>
            <a:pPr marL="742950" lvl="1" indent="-285750">
              <a:buFont typeface="Arial" charset="0"/>
              <a:buChar char="•"/>
            </a:pPr>
            <a:r>
              <a:rPr lang="en-US" sz="2000" dirty="0" smtClean="0">
                <a:latin typeface="Baskerville" charset="0"/>
                <a:ea typeface="Baskerville" charset="0"/>
                <a:cs typeface="Baskerville" charset="0"/>
              </a:rPr>
              <a:t>The application then drives the packets into the stack when it needs the </a:t>
            </a:r>
            <a:r>
              <a:rPr lang="en-US" sz="2000" dirty="0" smtClean="0">
                <a:latin typeface="Baskerville" charset="0"/>
                <a:ea typeface="Baskerville" charset="0"/>
                <a:cs typeface="Baskerville" charset="0"/>
              </a:rPr>
              <a:t>data not before</a:t>
            </a:r>
            <a:endParaRPr lang="en-US" sz="2000" dirty="0" smtClean="0">
              <a:latin typeface="Baskerville" charset="0"/>
              <a:ea typeface="Baskerville" charset="0"/>
              <a:cs typeface="Baskerville" charset="0"/>
            </a:endParaRPr>
          </a:p>
          <a:p>
            <a:pPr marL="742950" lvl="1" indent="-285750">
              <a:buFont typeface="Arial" charset="0"/>
              <a:buChar char="•"/>
            </a:pPr>
            <a:r>
              <a:rPr lang="en-US" sz="2000" dirty="0" smtClean="0">
                <a:latin typeface="Baskerville" charset="0"/>
                <a:ea typeface="Baskerville" charset="0"/>
                <a:cs typeface="Baskerville" charset="0"/>
              </a:rPr>
              <a:t>The design attempts to keep the CPU cache warm and only consume processor cycles when needed</a:t>
            </a:r>
          </a:p>
          <a:p>
            <a:pPr marL="285750" indent="-285750">
              <a:buFont typeface="Arial" charset="0"/>
              <a:buChar char="•"/>
            </a:pPr>
            <a:r>
              <a:rPr lang="en-US" sz="2400" dirty="0" smtClean="0">
                <a:latin typeface="Baskerville" charset="0"/>
                <a:ea typeface="Baskerville" charset="0"/>
                <a:cs typeface="Baskerville" charset="0"/>
              </a:rPr>
              <a:t>The </a:t>
            </a:r>
            <a:r>
              <a:rPr lang="en-US" sz="2400" dirty="0" smtClean="0">
                <a:latin typeface="Baskerville" charset="0"/>
                <a:ea typeface="Baskerville" charset="0"/>
                <a:cs typeface="Baskerville" charset="0"/>
              </a:rPr>
              <a:t>goal is </a:t>
            </a:r>
            <a:r>
              <a:rPr lang="en-US" sz="2400" dirty="0" smtClean="0">
                <a:latin typeface="Baskerville" charset="0"/>
                <a:ea typeface="Baskerville" charset="0"/>
                <a:cs typeface="Baskerville" charset="0"/>
              </a:rPr>
              <a:t>to move multiple packets thru the </a:t>
            </a:r>
            <a:r>
              <a:rPr lang="en-US" sz="2400" dirty="0" smtClean="0">
                <a:latin typeface="Baskerville" charset="0"/>
                <a:ea typeface="Baskerville" charset="0"/>
                <a:cs typeface="Baskerville" charset="0"/>
              </a:rPr>
              <a:t>stack at </a:t>
            </a:r>
            <a:r>
              <a:rPr lang="en-US" sz="2400" dirty="0" smtClean="0">
                <a:latin typeface="Baskerville" charset="0"/>
                <a:ea typeface="Baskerville" charset="0"/>
                <a:cs typeface="Baskerville" charset="0"/>
              </a:rPr>
              <a:t>a time similar to DPDK and VPP vector like processing of packets to utilize the cache correctly</a:t>
            </a:r>
          </a:p>
          <a:p>
            <a:pPr marL="285750" indent="-285750">
              <a:buFont typeface="Arial" charset="0"/>
              <a:buChar char="•"/>
            </a:pPr>
            <a:r>
              <a:rPr lang="en-US" sz="2400" dirty="0" smtClean="0">
                <a:latin typeface="Baskerville" charset="0"/>
                <a:ea typeface="Baskerville" charset="0"/>
                <a:cs typeface="Baskerville" charset="0"/>
              </a:rPr>
              <a:t>Normal stacks drive data from the bottom up and TLDK drives the data from the top down</a:t>
            </a:r>
          </a:p>
          <a:p>
            <a:pPr marL="742950" lvl="1" indent="-285750">
              <a:buFont typeface="Arial" charset="0"/>
              <a:buChar char="•"/>
            </a:pPr>
            <a:r>
              <a:rPr lang="en-US" sz="2000" dirty="0">
                <a:latin typeface="Baskerville" charset="0"/>
                <a:ea typeface="Baskerville" charset="0"/>
                <a:cs typeface="Baskerville" charset="0"/>
              </a:rPr>
              <a:t>V</a:t>
            </a:r>
            <a:r>
              <a:rPr lang="en-US" sz="2000" dirty="0" smtClean="0">
                <a:latin typeface="Baskerville" charset="0"/>
                <a:ea typeface="Baskerville" charset="0"/>
                <a:cs typeface="Baskerville" charset="0"/>
              </a:rPr>
              <a:t>ector packet processing method reduces cycle overhead per packet</a:t>
            </a:r>
          </a:p>
        </p:txBody>
      </p:sp>
    </p:spTree>
    <p:extLst>
      <p:ext uri="{BB962C8B-B14F-4D97-AF65-F5344CB8AC3E}">
        <p14:creationId xmlns:p14="http://schemas.microsoft.com/office/powerpoint/2010/main" val="4775362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ounded Rectangle 16"/>
          <p:cNvSpPr/>
          <p:nvPr/>
        </p:nvSpPr>
        <p:spPr>
          <a:xfrm>
            <a:off x="7493225" y="3115666"/>
            <a:ext cx="3973189" cy="849663"/>
          </a:xfrm>
          <a:prstGeom prst="roundRect">
            <a:avLst/>
          </a:prstGeom>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path path="circle">
              <a:fillToRect l="100000" t="100000"/>
            </a:path>
            <a:tileRect r="-100000" b="-100000"/>
          </a:grad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latin typeface="Baskerville" charset="0"/>
                <a:ea typeface="Baskerville" charset="0"/>
                <a:cs typeface="Baskerville" charset="0"/>
              </a:rPr>
              <a:t>VPP</a:t>
            </a:r>
            <a:endParaRPr lang="en-US" dirty="0">
              <a:solidFill>
                <a:schemeClr val="tx1"/>
              </a:solidFill>
              <a:latin typeface="Baskerville" charset="0"/>
              <a:ea typeface="Baskerville" charset="0"/>
              <a:cs typeface="Baskerville" charset="0"/>
            </a:endParaRPr>
          </a:p>
        </p:txBody>
      </p:sp>
      <p:sp>
        <p:nvSpPr>
          <p:cNvPr id="2" name="Title 1"/>
          <p:cNvSpPr>
            <a:spLocks noGrp="1"/>
          </p:cNvSpPr>
          <p:nvPr>
            <p:ph type="title"/>
          </p:nvPr>
        </p:nvSpPr>
        <p:spPr>
          <a:xfrm>
            <a:off x="838200" y="270535"/>
            <a:ext cx="10515600" cy="864585"/>
          </a:xfrm>
        </p:spPr>
        <p:txBody>
          <a:bodyPr/>
          <a:lstStyle/>
          <a:p>
            <a:r>
              <a:rPr lang="en-US" dirty="0" smtClean="0">
                <a:latin typeface="Baskerville" charset="0"/>
                <a:ea typeface="Baskerville" charset="0"/>
                <a:cs typeface="Baskerville" charset="0"/>
              </a:rPr>
              <a:t>TLDK Uses case with VPP</a:t>
            </a:r>
            <a:endParaRPr lang="en-US" dirty="0">
              <a:latin typeface="Baskerville" charset="0"/>
              <a:ea typeface="Baskerville" charset="0"/>
              <a:cs typeface="Baskerville" charset="0"/>
            </a:endParaRPr>
          </a:p>
        </p:txBody>
      </p:sp>
      <p:sp>
        <p:nvSpPr>
          <p:cNvPr id="3" name="Rounded Rectangle 2"/>
          <p:cNvSpPr/>
          <p:nvPr/>
        </p:nvSpPr>
        <p:spPr>
          <a:xfrm>
            <a:off x="7493225" y="4112005"/>
            <a:ext cx="3973189" cy="849663"/>
          </a:xfrm>
          <a:prstGeom prst="roundRect">
            <a:avLst/>
          </a:prstGeom>
          <a:gradFill flip="none" rotWithShape="1">
            <a:gsLst>
              <a:gs pos="0">
                <a:schemeClr val="accent2">
                  <a:lumMod val="5000"/>
                  <a:lumOff val="95000"/>
                </a:schemeClr>
              </a:gs>
              <a:gs pos="74000">
                <a:schemeClr val="accent2">
                  <a:lumMod val="45000"/>
                  <a:lumOff val="55000"/>
                </a:schemeClr>
              </a:gs>
              <a:gs pos="83000">
                <a:schemeClr val="accent2">
                  <a:lumMod val="45000"/>
                  <a:lumOff val="55000"/>
                </a:schemeClr>
              </a:gs>
              <a:gs pos="100000">
                <a:schemeClr val="accent2">
                  <a:lumMod val="30000"/>
                  <a:lumOff val="70000"/>
                </a:schemeClr>
              </a:gs>
            </a:gsLst>
            <a:path path="circle">
              <a:fillToRect t="100000" r="100000"/>
            </a:path>
            <a:tileRect l="-100000" b="-100000"/>
          </a:gradFill>
          <a:ln w="25400">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latin typeface="Baskerville" charset="0"/>
                <a:ea typeface="Baskerville" charset="0"/>
                <a:cs typeface="Baskerville" charset="0"/>
              </a:rPr>
              <a:t>DPDK</a:t>
            </a:r>
            <a:endParaRPr lang="en-US" dirty="0">
              <a:solidFill>
                <a:schemeClr val="tx1"/>
              </a:solidFill>
              <a:latin typeface="Baskerville" charset="0"/>
              <a:ea typeface="Baskerville" charset="0"/>
              <a:cs typeface="Baskerville" charset="0"/>
            </a:endParaRPr>
          </a:p>
        </p:txBody>
      </p:sp>
      <p:sp>
        <p:nvSpPr>
          <p:cNvPr id="4" name="Rounded Rectangle 3"/>
          <p:cNvSpPr/>
          <p:nvPr/>
        </p:nvSpPr>
        <p:spPr>
          <a:xfrm>
            <a:off x="7493225" y="5138165"/>
            <a:ext cx="3973189" cy="300304"/>
          </a:xfrm>
          <a:prstGeom prst="roundRect">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lin ang="18900000" scaled="1"/>
            <a:tileRect/>
          </a:grad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latin typeface="Baskerville" charset="0"/>
                <a:ea typeface="Baskerville" charset="0"/>
                <a:cs typeface="Baskerville" charset="0"/>
              </a:rPr>
              <a:t>Physical Layer</a:t>
            </a:r>
            <a:endParaRPr lang="en-US" dirty="0">
              <a:solidFill>
                <a:schemeClr val="tx1"/>
              </a:solidFill>
              <a:latin typeface="Baskerville" charset="0"/>
              <a:ea typeface="Baskerville" charset="0"/>
              <a:cs typeface="Baskerville" charset="0"/>
            </a:endParaRPr>
          </a:p>
        </p:txBody>
      </p:sp>
      <p:sp>
        <p:nvSpPr>
          <p:cNvPr id="5" name="Rounded Rectangle 4"/>
          <p:cNvSpPr/>
          <p:nvPr/>
        </p:nvSpPr>
        <p:spPr>
          <a:xfrm>
            <a:off x="7493224" y="1348145"/>
            <a:ext cx="3973189" cy="981222"/>
          </a:xfrm>
          <a:prstGeom prst="roundRect">
            <a:avLst/>
          </a:prstGeom>
          <a:gradFill flip="none" rotWithShape="1">
            <a:gsLst>
              <a:gs pos="0">
                <a:schemeClr val="accent6">
                  <a:lumMod val="5000"/>
                  <a:lumOff val="95000"/>
                </a:schemeClr>
              </a:gs>
              <a:gs pos="74000">
                <a:schemeClr val="accent6">
                  <a:lumMod val="45000"/>
                  <a:lumOff val="55000"/>
                </a:schemeClr>
              </a:gs>
              <a:gs pos="83000">
                <a:schemeClr val="accent6">
                  <a:lumMod val="45000"/>
                  <a:lumOff val="55000"/>
                </a:schemeClr>
              </a:gs>
              <a:gs pos="100000">
                <a:schemeClr val="accent6">
                  <a:lumMod val="30000"/>
                  <a:lumOff val="70000"/>
                </a:schemeClr>
              </a:gs>
            </a:gsLst>
            <a:path path="circle">
              <a:fillToRect l="100000" t="100000"/>
            </a:path>
            <a:tileRect r="-100000" b="-100000"/>
          </a:grad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latin typeface="Baskerville" charset="0"/>
                <a:ea typeface="Baskerville" charset="0"/>
                <a:cs typeface="Baskerville" charset="0"/>
              </a:rPr>
              <a:t>Application Layer</a:t>
            </a:r>
            <a:endParaRPr lang="en-US" dirty="0">
              <a:solidFill>
                <a:schemeClr val="tx1"/>
              </a:solidFill>
              <a:latin typeface="Baskerville" charset="0"/>
              <a:ea typeface="Baskerville" charset="0"/>
              <a:cs typeface="Baskerville" charset="0"/>
            </a:endParaRPr>
          </a:p>
        </p:txBody>
      </p:sp>
      <p:cxnSp>
        <p:nvCxnSpPr>
          <p:cNvPr id="11" name="Straight Arrow Connector 10"/>
          <p:cNvCxnSpPr/>
          <p:nvPr/>
        </p:nvCxnSpPr>
        <p:spPr>
          <a:xfrm>
            <a:off x="10520516" y="4778216"/>
            <a:ext cx="1" cy="510101"/>
          </a:xfrm>
          <a:prstGeom prst="straightConnector1">
            <a:avLst/>
          </a:prstGeom>
          <a:ln w="3810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670560" y="1260003"/>
            <a:ext cx="5754066" cy="4031873"/>
          </a:xfrm>
          <a:prstGeom prst="rect">
            <a:avLst/>
          </a:prstGeom>
          <a:noFill/>
        </p:spPr>
        <p:txBody>
          <a:bodyPr wrap="square" rtlCol="0">
            <a:spAutoFit/>
          </a:bodyPr>
          <a:lstStyle/>
          <a:p>
            <a:r>
              <a:rPr lang="en-US" sz="1600" dirty="0" smtClean="0">
                <a:solidFill>
                  <a:schemeClr val="accent5"/>
                </a:solidFill>
                <a:latin typeface="Baskerville" charset="0"/>
                <a:ea typeface="Baskerville" charset="0"/>
                <a:cs typeface="Baskerville" charset="0"/>
              </a:rPr>
              <a:t>TLDK:</a:t>
            </a:r>
          </a:p>
          <a:p>
            <a:pPr marL="285750" indent="-285750">
              <a:buFont typeface="Arial" charset="0"/>
              <a:buChar char="•"/>
            </a:pPr>
            <a:r>
              <a:rPr lang="en-US" sz="1600" dirty="0" smtClean="0">
                <a:latin typeface="Baskerville" charset="0"/>
                <a:ea typeface="Baskerville" charset="0"/>
                <a:cs typeface="Baskerville" charset="0"/>
              </a:rPr>
              <a:t>Handles packet I/O and protocol processing of packets</a:t>
            </a:r>
          </a:p>
          <a:p>
            <a:pPr marL="285750" indent="-285750">
              <a:buFont typeface="Arial" charset="0"/>
              <a:buChar char="•"/>
            </a:pPr>
            <a:r>
              <a:rPr lang="en-US" sz="1600" dirty="0" smtClean="0">
                <a:latin typeface="Baskerville" charset="0"/>
                <a:ea typeface="Baskerville" charset="0"/>
                <a:cs typeface="Baskerville" charset="0"/>
              </a:rPr>
              <a:t>Application sets up the UDP/TCP protocol contexts and then calls I/O routines in TLDK to start processing packets</a:t>
            </a:r>
          </a:p>
          <a:p>
            <a:pPr marL="285750" indent="-285750">
              <a:buFont typeface="Arial" charset="0"/>
              <a:buChar char="•"/>
            </a:pPr>
            <a:endParaRPr lang="en-US" sz="1600" dirty="0" smtClean="0">
              <a:latin typeface="Baskerville" charset="0"/>
              <a:ea typeface="Baskerville" charset="0"/>
              <a:cs typeface="Baskerville" charset="0"/>
            </a:endParaRPr>
          </a:p>
          <a:p>
            <a:r>
              <a:rPr lang="en-US" sz="1600" dirty="0" smtClean="0">
                <a:solidFill>
                  <a:schemeClr val="accent5"/>
                </a:solidFill>
                <a:latin typeface="Baskerville" charset="0"/>
                <a:ea typeface="Baskerville" charset="0"/>
                <a:cs typeface="Baskerville" charset="0"/>
              </a:rPr>
              <a:t>VPP Fastpath</a:t>
            </a:r>
          </a:p>
          <a:p>
            <a:pPr marL="285750" indent="-285750">
              <a:buFont typeface="Arial" charset="0"/>
              <a:buChar char="•"/>
            </a:pPr>
            <a:r>
              <a:rPr lang="is-IS" sz="1600" dirty="0" smtClean="0">
                <a:latin typeface="Baskerville" charset="0"/>
                <a:ea typeface="Baskerville" charset="0"/>
                <a:cs typeface="Baskerville" charset="0"/>
              </a:rPr>
              <a:t>Using VPP as the first layer for packet processing before packets are sent to the application layer</a:t>
            </a:r>
          </a:p>
          <a:p>
            <a:endParaRPr lang="en-US" sz="1600" dirty="0">
              <a:latin typeface="Baskerville" charset="0"/>
              <a:ea typeface="Baskerville" charset="0"/>
              <a:cs typeface="Baskerville" charset="0"/>
            </a:endParaRPr>
          </a:p>
          <a:p>
            <a:r>
              <a:rPr lang="en-US" sz="1600" dirty="0" smtClean="0">
                <a:solidFill>
                  <a:schemeClr val="accent5"/>
                </a:solidFill>
                <a:latin typeface="Baskerville" charset="0"/>
                <a:ea typeface="Baskerville" charset="0"/>
                <a:cs typeface="Baskerville" charset="0"/>
              </a:rPr>
              <a:t>Physical Layer:</a:t>
            </a:r>
          </a:p>
          <a:p>
            <a:pPr marL="285750" indent="-285750">
              <a:buFont typeface="Arial" charset="0"/>
              <a:buChar char="•"/>
            </a:pPr>
            <a:r>
              <a:rPr lang="en-US" sz="1600" dirty="0" smtClean="0">
                <a:latin typeface="Baskerville" charset="0"/>
                <a:ea typeface="Baskerville" charset="0"/>
                <a:cs typeface="Baskerville" charset="0"/>
              </a:rPr>
              <a:t>Ports and other devices like crypto, compression, </a:t>
            </a:r>
            <a:r>
              <a:rPr lang="is-IS" sz="1600" dirty="0" smtClean="0">
                <a:latin typeface="Baskerville" charset="0"/>
                <a:ea typeface="Baskerville" charset="0"/>
                <a:cs typeface="Baskerville" charset="0"/>
              </a:rPr>
              <a:t>…</a:t>
            </a:r>
          </a:p>
          <a:p>
            <a:pPr marL="285750" indent="-285750">
              <a:buFont typeface="Arial" charset="0"/>
              <a:buChar char="•"/>
            </a:pPr>
            <a:endParaRPr lang="is-IS" sz="1600" dirty="0">
              <a:latin typeface="Baskerville" charset="0"/>
              <a:ea typeface="Baskerville" charset="0"/>
              <a:cs typeface="Baskerville" charset="0"/>
            </a:endParaRPr>
          </a:p>
          <a:p>
            <a:r>
              <a:rPr lang="is-IS" sz="1600" dirty="0" smtClean="0">
                <a:solidFill>
                  <a:schemeClr val="accent5"/>
                </a:solidFill>
                <a:latin typeface="Baskerville" charset="0"/>
                <a:ea typeface="Baskerville" charset="0"/>
                <a:cs typeface="Baskerville" charset="0"/>
              </a:rPr>
              <a:t>DPDK:</a:t>
            </a:r>
          </a:p>
          <a:p>
            <a:pPr marL="285750" indent="-285750">
              <a:buFont typeface="Arial" charset="0"/>
              <a:buChar char="•"/>
            </a:pPr>
            <a:r>
              <a:rPr lang="is-IS" sz="1600" dirty="0" smtClean="0">
                <a:latin typeface="Baskerville" charset="0"/>
                <a:ea typeface="Baskerville" charset="0"/>
                <a:cs typeface="Baskerville" charset="0"/>
              </a:rPr>
              <a:t>DPDK provides the I/O abstraction to the physical layer for the network devices. The DPDK could be optional here only if some other I/O layer is used.</a:t>
            </a:r>
          </a:p>
        </p:txBody>
      </p:sp>
      <p:cxnSp>
        <p:nvCxnSpPr>
          <p:cNvPr id="15" name="Straight Arrow Connector 14"/>
          <p:cNvCxnSpPr/>
          <p:nvPr/>
        </p:nvCxnSpPr>
        <p:spPr>
          <a:xfrm>
            <a:off x="8155907" y="4807974"/>
            <a:ext cx="14699" cy="480343"/>
          </a:xfrm>
          <a:prstGeom prst="straightConnector1">
            <a:avLst/>
          </a:prstGeom>
          <a:ln w="38100">
            <a:solidFill>
              <a:srgbClr val="00B0F0"/>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8" name="Rounded Rectangle 17"/>
          <p:cNvSpPr/>
          <p:nvPr/>
        </p:nvSpPr>
        <p:spPr>
          <a:xfrm>
            <a:off x="7493225" y="2477206"/>
            <a:ext cx="3973189" cy="461963"/>
          </a:xfrm>
          <a:prstGeom prst="roundRect">
            <a:avLst/>
          </a:prstGeom>
          <a:gradFill flip="none" rotWithShape="1">
            <a:gsLst>
              <a:gs pos="0">
                <a:schemeClr val="accent4">
                  <a:lumMod val="5000"/>
                  <a:lumOff val="95000"/>
                </a:schemeClr>
              </a:gs>
              <a:gs pos="74000">
                <a:schemeClr val="accent4">
                  <a:lumMod val="45000"/>
                  <a:lumOff val="55000"/>
                </a:schemeClr>
              </a:gs>
              <a:gs pos="83000">
                <a:schemeClr val="accent4">
                  <a:lumMod val="45000"/>
                  <a:lumOff val="55000"/>
                </a:schemeClr>
              </a:gs>
              <a:gs pos="100000">
                <a:schemeClr val="accent4">
                  <a:lumMod val="30000"/>
                  <a:lumOff val="70000"/>
                </a:schemeClr>
              </a:gs>
            </a:gsLst>
            <a:lin ang="5400000" scaled="1"/>
            <a:tileRect/>
          </a:grad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latin typeface="Baskerville" charset="0"/>
                <a:ea typeface="Baskerville" charset="0"/>
                <a:cs typeface="Baskerville" charset="0"/>
              </a:rPr>
              <a:t>TLDK</a:t>
            </a:r>
            <a:endParaRPr lang="en-US" dirty="0">
              <a:solidFill>
                <a:schemeClr val="tx1"/>
              </a:solidFill>
              <a:latin typeface="Baskerville" charset="0"/>
              <a:ea typeface="Baskerville" charset="0"/>
              <a:cs typeface="Baskerville" charset="0"/>
            </a:endParaRPr>
          </a:p>
        </p:txBody>
      </p:sp>
      <p:cxnSp>
        <p:nvCxnSpPr>
          <p:cNvPr id="19" name="Straight Arrow Connector 18"/>
          <p:cNvCxnSpPr/>
          <p:nvPr/>
        </p:nvCxnSpPr>
        <p:spPr>
          <a:xfrm flipV="1">
            <a:off x="8291002" y="2720698"/>
            <a:ext cx="0" cy="592337"/>
          </a:xfrm>
          <a:prstGeom prst="straightConnector1">
            <a:avLst/>
          </a:prstGeom>
          <a:ln w="38100">
            <a:solidFill>
              <a:srgbClr val="00B0F0"/>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flipV="1">
            <a:off x="8786190" y="2138708"/>
            <a:ext cx="19664" cy="530151"/>
          </a:xfrm>
          <a:prstGeom prst="straightConnector1">
            <a:avLst/>
          </a:prstGeom>
          <a:ln w="38100">
            <a:solidFill>
              <a:srgbClr val="00B0F0"/>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flipV="1">
            <a:off x="10617791" y="6015037"/>
            <a:ext cx="769654" cy="8481"/>
          </a:xfrm>
          <a:prstGeom prst="straightConnector1">
            <a:avLst/>
          </a:prstGeom>
          <a:ln w="3810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3" name="TextBox 22"/>
          <p:cNvSpPr txBox="1"/>
          <p:nvPr/>
        </p:nvSpPr>
        <p:spPr>
          <a:xfrm>
            <a:off x="10364914" y="5485321"/>
            <a:ext cx="1275408" cy="461665"/>
          </a:xfrm>
          <a:prstGeom prst="rect">
            <a:avLst/>
          </a:prstGeom>
          <a:noFill/>
        </p:spPr>
        <p:txBody>
          <a:bodyPr wrap="square" rtlCol="0">
            <a:spAutoFit/>
          </a:bodyPr>
          <a:lstStyle/>
          <a:p>
            <a:pPr algn="ctr"/>
            <a:r>
              <a:rPr lang="en-US" sz="1200" smtClean="0">
                <a:latin typeface="Baskerville" charset="0"/>
                <a:ea typeface="Baskerville" charset="0"/>
                <a:cs typeface="Baskerville" charset="0"/>
              </a:rPr>
              <a:t>Control or</a:t>
            </a:r>
          </a:p>
          <a:p>
            <a:pPr algn="ctr"/>
            <a:r>
              <a:rPr lang="en-US" sz="1200" dirty="0" smtClean="0">
                <a:latin typeface="Baskerville" charset="0"/>
                <a:ea typeface="Baskerville" charset="0"/>
                <a:cs typeface="Baskerville" charset="0"/>
              </a:rPr>
              <a:t>non-TLDK pkts</a:t>
            </a:r>
            <a:endParaRPr lang="en-US" sz="1200" dirty="0">
              <a:latin typeface="Baskerville" charset="0"/>
              <a:ea typeface="Baskerville" charset="0"/>
              <a:cs typeface="Baskerville" charset="0"/>
            </a:endParaRPr>
          </a:p>
        </p:txBody>
      </p:sp>
      <p:cxnSp>
        <p:nvCxnSpPr>
          <p:cNvPr id="24" name="Straight Arrow Connector 23"/>
          <p:cNvCxnSpPr/>
          <p:nvPr/>
        </p:nvCxnSpPr>
        <p:spPr>
          <a:xfrm>
            <a:off x="8897096" y="6013302"/>
            <a:ext cx="712469" cy="0"/>
          </a:xfrm>
          <a:prstGeom prst="straightConnector1">
            <a:avLst/>
          </a:prstGeom>
          <a:ln w="38100">
            <a:solidFill>
              <a:srgbClr val="00B0F0"/>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7" name="TextBox 26"/>
          <p:cNvSpPr txBox="1"/>
          <p:nvPr/>
        </p:nvSpPr>
        <p:spPr>
          <a:xfrm>
            <a:off x="8786190" y="5627350"/>
            <a:ext cx="974035" cy="276999"/>
          </a:xfrm>
          <a:prstGeom prst="rect">
            <a:avLst/>
          </a:prstGeom>
          <a:noFill/>
        </p:spPr>
        <p:txBody>
          <a:bodyPr wrap="square" rtlCol="0">
            <a:spAutoFit/>
          </a:bodyPr>
          <a:lstStyle/>
          <a:p>
            <a:r>
              <a:rPr lang="en-US" sz="1200" smtClean="0">
                <a:latin typeface="Baskerville" charset="0"/>
                <a:ea typeface="Baskerville" charset="0"/>
                <a:cs typeface="Baskerville" charset="0"/>
              </a:rPr>
              <a:t>TLDK </a:t>
            </a:r>
            <a:r>
              <a:rPr lang="en-US" sz="1200" dirty="0" smtClean="0">
                <a:latin typeface="Baskerville" charset="0"/>
                <a:ea typeface="Baskerville" charset="0"/>
                <a:cs typeface="Baskerville" charset="0"/>
              </a:rPr>
              <a:t>pkts</a:t>
            </a:r>
            <a:endParaRPr lang="en-US" sz="1200" dirty="0">
              <a:latin typeface="Baskerville" charset="0"/>
              <a:ea typeface="Baskerville" charset="0"/>
              <a:cs typeface="Baskerville" charset="0"/>
            </a:endParaRPr>
          </a:p>
        </p:txBody>
      </p:sp>
      <p:cxnSp>
        <p:nvCxnSpPr>
          <p:cNvPr id="22" name="Straight Arrow Connector 21"/>
          <p:cNvCxnSpPr/>
          <p:nvPr/>
        </p:nvCxnSpPr>
        <p:spPr>
          <a:xfrm flipH="1">
            <a:off x="8986684" y="3814916"/>
            <a:ext cx="9832" cy="491613"/>
          </a:xfrm>
          <a:prstGeom prst="straightConnector1">
            <a:avLst/>
          </a:prstGeom>
          <a:ln w="38100">
            <a:solidFill>
              <a:srgbClr val="00B0F0"/>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p:nvPr/>
        </p:nvCxnSpPr>
        <p:spPr>
          <a:xfrm>
            <a:off x="11002618" y="3814916"/>
            <a:ext cx="0" cy="491613"/>
          </a:xfrm>
          <a:prstGeom prst="straightConnector1">
            <a:avLst/>
          </a:prstGeom>
          <a:ln w="3810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flipH="1">
            <a:off x="10697497" y="2729434"/>
            <a:ext cx="19664" cy="583601"/>
          </a:xfrm>
          <a:prstGeom prst="straightConnector1">
            <a:avLst/>
          </a:prstGeom>
          <a:ln w="3810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9" name="Rounded Rectangle 28"/>
          <p:cNvSpPr/>
          <p:nvPr/>
        </p:nvSpPr>
        <p:spPr>
          <a:xfrm rot="16200000">
            <a:off x="5647982" y="3281207"/>
            <a:ext cx="2691710" cy="669211"/>
          </a:xfrm>
          <a:prstGeom prst="roundRect">
            <a:avLst/>
          </a:prstGeom>
          <a:gradFill flip="none" rotWithShape="1">
            <a:gsLst>
              <a:gs pos="0">
                <a:schemeClr val="accent4">
                  <a:lumMod val="5000"/>
                  <a:lumOff val="95000"/>
                </a:schemeClr>
              </a:gs>
              <a:gs pos="74000">
                <a:schemeClr val="accent4">
                  <a:lumMod val="45000"/>
                  <a:lumOff val="55000"/>
                </a:schemeClr>
              </a:gs>
              <a:gs pos="83000">
                <a:schemeClr val="accent4">
                  <a:lumMod val="45000"/>
                  <a:lumOff val="55000"/>
                </a:schemeClr>
              </a:gs>
              <a:gs pos="100000">
                <a:schemeClr val="accent4">
                  <a:lumMod val="30000"/>
                  <a:lumOff val="70000"/>
                </a:schemeClr>
              </a:gs>
            </a:gsLst>
            <a:lin ang="5400000" scaled="1"/>
            <a:tileRect/>
          </a:grad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solidFill>
                  <a:schemeClr val="tx1"/>
                </a:solidFill>
                <a:latin typeface="Baskerville" charset="0"/>
                <a:ea typeface="Baskerville" charset="0"/>
                <a:cs typeface="Baskerville" charset="0"/>
              </a:rPr>
              <a:t>Control Plane</a:t>
            </a:r>
            <a:endParaRPr lang="en-US" dirty="0">
              <a:solidFill>
                <a:schemeClr val="tx1"/>
              </a:solidFill>
              <a:latin typeface="Baskerville" charset="0"/>
              <a:ea typeface="Baskerville" charset="0"/>
              <a:cs typeface="Baskerville" charset="0"/>
            </a:endParaRPr>
          </a:p>
        </p:txBody>
      </p:sp>
    </p:spTree>
    <p:extLst>
      <p:ext uri="{BB962C8B-B14F-4D97-AF65-F5344CB8AC3E}">
        <p14:creationId xmlns:p14="http://schemas.microsoft.com/office/powerpoint/2010/main" val="11692050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ounded Rectangle 16"/>
          <p:cNvSpPr/>
          <p:nvPr/>
        </p:nvSpPr>
        <p:spPr>
          <a:xfrm>
            <a:off x="6742453" y="3755746"/>
            <a:ext cx="3973189" cy="849663"/>
          </a:xfrm>
          <a:prstGeom prst="roundRect">
            <a:avLst/>
          </a:prstGeom>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path path="circle">
              <a:fillToRect l="100000" t="100000"/>
            </a:path>
            <a:tileRect r="-100000" b="-100000"/>
          </a:gradFill>
          <a:ln w="25400">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latin typeface="Baskerville" charset="0"/>
                <a:ea typeface="Baskerville" charset="0"/>
                <a:cs typeface="Baskerville" charset="0"/>
              </a:rPr>
              <a:t>VPP</a:t>
            </a:r>
          </a:p>
          <a:p>
            <a:pPr algn="ctr"/>
            <a:r>
              <a:rPr lang="en-US" sz="1600" dirty="0" smtClean="0">
                <a:solidFill>
                  <a:schemeClr val="tx1"/>
                </a:solidFill>
                <a:latin typeface="Baskerville" charset="0"/>
                <a:ea typeface="Baskerville" charset="0"/>
                <a:cs typeface="Baskerville" charset="0"/>
              </a:rPr>
              <a:t>optional</a:t>
            </a:r>
            <a:endParaRPr lang="en-US" dirty="0">
              <a:solidFill>
                <a:schemeClr val="tx1"/>
              </a:solidFill>
              <a:latin typeface="Baskerville" charset="0"/>
              <a:ea typeface="Baskerville" charset="0"/>
              <a:cs typeface="Baskerville" charset="0"/>
            </a:endParaRPr>
          </a:p>
        </p:txBody>
      </p:sp>
      <p:sp>
        <p:nvSpPr>
          <p:cNvPr id="2" name="Title 1"/>
          <p:cNvSpPr>
            <a:spLocks noGrp="1"/>
          </p:cNvSpPr>
          <p:nvPr>
            <p:ph type="title"/>
          </p:nvPr>
        </p:nvSpPr>
        <p:spPr>
          <a:xfrm>
            <a:off x="849094" y="218880"/>
            <a:ext cx="10515600" cy="864585"/>
          </a:xfrm>
        </p:spPr>
        <p:txBody>
          <a:bodyPr/>
          <a:lstStyle/>
          <a:p>
            <a:r>
              <a:rPr lang="en-US" dirty="0" smtClean="0">
                <a:latin typeface="Baskerville" charset="0"/>
                <a:ea typeface="Baskerville" charset="0"/>
                <a:cs typeface="Baskerville" charset="0"/>
              </a:rPr>
              <a:t>TLDK Application Layer break down</a:t>
            </a:r>
            <a:endParaRPr lang="en-US" dirty="0">
              <a:latin typeface="Baskerville" charset="0"/>
              <a:ea typeface="Baskerville" charset="0"/>
              <a:cs typeface="Baskerville" charset="0"/>
            </a:endParaRPr>
          </a:p>
        </p:txBody>
      </p:sp>
      <p:sp>
        <p:nvSpPr>
          <p:cNvPr id="3" name="Rounded Rectangle 2"/>
          <p:cNvSpPr/>
          <p:nvPr/>
        </p:nvSpPr>
        <p:spPr>
          <a:xfrm>
            <a:off x="6742453" y="4752085"/>
            <a:ext cx="3973189" cy="849663"/>
          </a:xfrm>
          <a:prstGeom prst="roundRect">
            <a:avLst/>
          </a:prstGeom>
          <a:gradFill flip="none" rotWithShape="1">
            <a:gsLst>
              <a:gs pos="0">
                <a:schemeClr val="accent2">
                  <a:lumMod val="5000"/>
                  <a:lumOff val="95000"/>
                </a:schemeClr>
              </a:gs>
              <a:gs pos="74000">
                <a:schemeClr val="accent2">
                  <a:lumMod val="45000"/>
                  <a:lumOff val="55000"/>
                </a:schemeClr>
              </a:gs>
              <a:gs pos="83000">
                <a:schemeClr val="accent2">
                  <a:lumMod val="45000"/>
                  <a:lumOff val="55000"/>
                </a:schemeClr>
              </a:gs>
              <a:gs pos="100000">
                <a:schemeClr val="accent2">
                  <a:lumMod val="30000"/>
                  <a:lumOff val="70000"/>
                </a:schemeClr>
              </a:gs>
            </a:gsLst>
            <a:path path="circle">
              <a:fillToRect t="100000" r="100000"/>
            </a:path>
            <a:tileRect l="-100000" b="-100000"/>
          </a:grad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latin typeface="Baskerville" charset="0"/>
                <a:ea typeface="Baskerville" charset="0"/>
                <a:cs typeface="Baskerville" charset="0"/>
              </a:rPr>
              <a:t>DPDK</a:t>
            </a:r>
            <a:endParaRPr lang="en-US" dirty="0">
              <a:solidFill>
                <a:schemeClr val="tx1"/>
              </a:solidFill>
              <a:latin typeface="Baskerville" charset="0"/>
              <a:ea typeface="Baskerville" charset="0"/>
              <a:cs typeface="Baskerville" charset="0"/>
            </a:endParaRPr>
          </a:p>
        </p:txBody>
      </p:sp>
      <p:sp>
        <p:nvSpPr>
          <p:cNvPr id="4" name="Rounded Rectangle 3"/>
          <p:cNvSpPr/>
          <p:nvPr/>
        </p:nvSpPr>
        <p:spPr>
          <a:xfrm>
            <a:off x="6742453" y="5778245"/>
            <a:ext cx="3973189" cy="300304"/>
          </a:xfrm>
          <a:prstGeom prst="roundRect">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lin ang="18900000" scaled="1"/>
            <a:tileRect/>
          </a:grad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latin typeface="Baskerville" charset="0"/>
                <a:ea typeface="Baskerville" charset="0"/>
                <a:cs typeface="Baskerville" charset="0"/>
              </a:rPr>
              <a:t>Physical Layer</a:t>
            </a:r>
            <a:endParaRPr lang="en-US" dirty="0">
              <a:solidFill>
                <a:schemeClr val="tx1"/>
              </a:solidFill>
              <a:latin typeface="Baskerville" charset="0"/>
              <a:ea typeface="Baskerville" charset="0"/>
              <a:cs typeface="Baskerville" charset="0"/>
            </a:endParaRPr>
          </a:p>
        </p:txBody>
      </p:sp>
      <p:sp>
        <p:nvSpPr>
          <p:cNvPr id="5" name="Rounded Rectangle 4"/>
          <p:cNvSpPr/>
          <p:nvPr/>
        </p:nvSpPr>
        <p:spPr>
          <a:xfrm>
            <a:off x="8393229" y="1522418"/>
            <a:ext cx="2322047" cy="1446114"/>
          </a:xfrm>
          <a:prstGeom prst="roundRect">
            <a:avLst>
              <a:gd name="adj" fmla="val 8969"/>
            </a:avLst>
          </a:prstGeom>
          <a:gradFill flip="none" rotWithShape="1">
            <a:gsLst>
              <a:gs pos="0">
                <a:schemeClr val="accent6">
                  <a:lumMod val="5000"/>
                  <a:lumOff val="95000"/>
                </a:schemeClr>
              </a:gs>
              <a:gs pos="74000">
                <a:schemeClr val="accent6">
                  <a:lumMod val="45000"/>
                  <a:lumOff val="55000"/>
                </a:schemeClr>
              </a:gs>
              <a:gs pos="83000">
                <a:schemeClr val="accent6">
                  <a:lumMod val="45000"/>
                  <a:lumOff val="55000"/>
                </a:schemeClr>
              </a:gs>
              <a:gs pos="100000">
                <a:schemeClr val="accent6">
                  <a:lumMod val="30000"/>
                  <a:lumOff val="70000"/>
                </a:schemeClr>
              </a:gs>
            </a:gsLst>
            <a:path path="circle">
              <a:fillToRect l="100000" t="100000"/>
            </a:path>
            <a:tileRect r="-100000" b="-100000"/>
          </a:grad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latin typeface="Baskerville" charset="0"/>
                <a:ea typeface="Baskerville" charset="0"/>
                <a:cs typeface="Baskerville" charset="0"/>
              </a:rPr>
              <a:t>Socket Application</a:t>
            </a:r>
            <a:endParaRPr lang="en-US" dirty="0">
              <a:solidFill>
                <a:schemeClr val="tx1"/>
              </a:solidFill>
              <a:latin typeface="Baskerville" charset="0"/>
              <a:ea typeface="Baskerville" charset="0"/>
              <a:cs typeface="Baskerville" charset="0"/>
            </a:endParaRPr>
          </a:p>
        </p:txBody>
      </p:sp>
      <p:cxnSp>
        <p:nvCxnSpPr>
          <p:cNvPr id="11" name="Straight Arrow Connector 10"/>
          <p:cNvCxnSpPr/>
          <p:nvPr/>
        </p:nvCxnSpPr>
        <p:spPr>
          <a:xfrm>
            <a:off x="9783097" y="5437239"/>
            <a:ext cx="0" cy="501445"/>
          </a:xfrm>
          <a:prstGeom prst="straightConnector1">
            <a:avLst/>
          </a:prstGeom>
          <a:ln w="3810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298488" y="1237371"/>
            <a:ext cx="6358158" cy="4770537"/>
          </a:xfrm>
          <a:prstGeom prst="rect">
            <a:avLst/>
          </a:prstGeom>
          <a:noFill/>
        </p:spPr>
        <p:txBody>
          <a:bodyPr wrap="square" rtlCol="0">
            <a:spAutoFit/>
          </a:bodyPr>
          <a:lstStyle/>
          <a:p>
            <a:r>
              <a:rPr lang="en-US" sz="1600" dirty="0" smtClean="0">
                <a:solidFill>
                  <a:schemeClr val="accent5"/>
                </a:solidFill>
                <a:latin typeface="Baskerville" charset="0"/>
                <a:ea typeface="Baskerville" charset="0"/>
                <a:cs typeface="Baskerville" charset="0"/>
              </a:rPr>
              <a:t>Application Layer:</a:t>
            </a:r>
          </a:p>
          <a:p>
            <a:pPr marL="285750" indent="-285750">
              <a:buFont typeface="Arial" charset="0"/>
              <a:buChar char="•"/>
            </a:pPr>
            <a:r>
              <a:rPr lang="en-US" sz="1600" dirty="0" smtClean="0">
                <a:latin typeface="Baskerville" charset="0"/>
                <a:ea typeface="Baskerville" charset="0"/>
                <a:cs typeface="Baskerville" charset="0"/>
              </a:rPr>
              <a:t>The application layer utilizes the TLDK library to process packets for UDP and TCP</a:t>
            </a:r>
          </a:p>
          <a:p>
            <a:pPr marL="285750" indent="-285750">
              <a:buFont typeface="Arial" charset="0"/>
              <a:buChar char="•"/>
            </a:pPr>
            <a:endParaRPr lang="en-US" sz="1600" dirty="0" smtClean="0">
              <a:latin typeface="Baskerville" charset="0"/>
              <a:ea typeface="Baskerville" charset="0"/>
              <a:cs typeface="Baskerville" charset="0"/>
            </a:endParaRPr>
          </a:p>
          <a:p>
            <a:r>
              <a:rPr lang="en-US" sz="1600" dirty="0" smtClean="0">
                <a:solidFill>
                  <a:schemeClr val="accent5"/>
                </a:solidFill>
                <a:latin typeface="Baskerville" charset="0"/>
                <a:ea typeface="Baskerville" charset="0"/>
                <a:cs typeface="Baskerville" charset="0"/>
              </a:rPr>
              <a:t>Purpose Built Application:</a:t>
            </a:r>
          </a:p>
          <a:p>
            <a:pPr marL="285750" indent="-285750">
              <a:buFont typeface="Arial" charset="0"/>
              <a:buChar char="•"/>
            </a:pPr>
            <a:r>
              <a:rPr lang="is-IS" sz="1600" dirty="0" smtClean="0">
                <a:latin typeface="Baskerville" charset="0"/>
                <a:ea typeface="Baskerville" charset="0"/>
                <a:cs typeface="Baskerville" charset="0"/>
              </a:rPr>
              <a:t>A purpose built application is one that uses TLDK APIs directly and is built to use these APIs</a:t>
            </a:r>
          </a:p>
          <a:p>
            <a:pPr marL="285750" indent="-285750">
              <a:buFont typeface="Arial" charset="0"/>
              <a:buChar char="•"/>
            </a:pPr>
            <a:r>
              <a:rPr lang="is-IS" sz="1600" dirty="0" smtClean="0">
                <a:latin typeface="Baskerville" charset="0"/>
                <a:ea typeface="Baskerville" charset="0"/>
                <a:cs typeface="Baskerville" charset="0"/>
              </a:rPr>
              <a:t>Highest performance is expected with this design</a:t>
            </a:r>
          </a:p>
          <a:p>
            <a:endParaRPr lang="en-US" sz="1600" dirty="0">
              <a:latin typeface="Baskerville" charset="0"/>
              <a:ea typeface="Baskerville" charset="0"/>
              <a:cs typeface="Baskerville" charset="0"/>
            </a:endParaRPr>
          </a:p>
          <a:p>
            <a:r>
              <a:rPr lang="en-US" sz="1600" dirty="0" smtClean="0">
                <a:solidFill>
                  <a:schemeClr val="accent5"/>
                </a:solidFill>
                <a:latin typeface="Baskerville" charset="0"/>
                <a:ea typeface="Baskerville" charset="0"/>
                <a:cs typeface="Baskerville" charset="0"/>
              </a:rPr>
              <a:t>BSD Socket Layer:</a:t>
            </a:r>
          </a:p>
          <a:p>
            <a:pPr marL="285750" indent="-285750">
              <a:buFont typeface="Arial" charset="0"/>
              <a:buChar char="•"/>
            </a:pPr>
            <a:r>
              <a:rPr lang="en-US" sz="1600" dirty="0" smtClean="0">
                <a:latin typeface="Baskerville" charset="0"/>
                <a:ea typeface="Baskerville" charset="0"/>
                <a:cs typeface="Baskerville" charset="0"/>
              </a:rPr>
              <a:t>A standard BSD socket layer for applications using sockets in its design</a:t>
            </a:r>
          </a:p>
          <a:p>
            <a:pPr marL="285750" indent="-285750">
              <a:buFont typeface="Arial" charset="0"/>
              <a:buChar char="•"/>
            </a:pPr>
            <a:r>
              <a:rPr lang="en-US" sz="1600" dirty="0" smtClean="0">
                <a:latin typeface="Baskerville" charset="0"/>
                <a:ea typeface="Baskerville" charset="0"/>
                <a:cs typeface="Baskerville" charset="0"/>
              </a:rPr>
              <a:t>A lower performance is expected, but allows for current socket type applications to be ported to the system</a:t>
            </a:r>
            <a:endParaRPr lang="is-IS" sz="1600" dirty="0" smtClean="0">
              <a:latin typeface="Baskerville" charset="0"/>
              <a:ea typeface="Baskerville" charset="0"/>
              <a:cs typeface="Baskerville" charset="0"/>
            </a:endParaRPr>
          </a:p>
          <a:p>
            <a:pPr marL="285750" indent="-285750">
              <a:buFont typeface="Arial" charset="0"/>
              <a:buChar char="•"/>
            </a:pPr>
            <a:endParaRPr lang="is-IS" sz="1600" dirty="0">
              <a:latin typeface="Baskerville" charset="0"/>
              <a:ea typeface="Baskerville" charset="0"/>
              <a:cs typeface="Baskerville" charset="0"/>
            </a:endParaRPr>
          </a:p>
          <a:p>
            <a:r>
              <a:rPr lang="is-IS" sz="1600" dirty="0" smtClean="0">
                <a:solidFill>
                  <a:schemeClr val="accent5"/>
                </a:solidFill>
                <a:latin typeface="Baskerville" charset="0"/>
                <a:ea typeface="Baskerville" charset="0"/>
                <a:cs typeface="Baskerville" charset="0"/>
              </a:rPr>
              <a:t>LD_PRELOAD Socket Layer:</a:t>
            </a:r>
          </a:p>
          <a:p>
            <a:pPr marL="285750" indent="-285750">
              <a:buFont typeface="Arial" charset="0"/>
              <a:buChar char="•"/>
            </a:pPr>
            <a:r>
              <a:rPr lang="is-IS" sz="1600" dirty="0" smtClean="0">
                <a:latin typeface="Baskerville" charset="0"/>
                <a:ea typeface="Baskerville" charset="0"/>
                <a:cs typeface="Baskerville" charset="0"/>
              </a:rPr>
              <a:t>LD_PRELOAD is used to allow a ‘native binary Linux’ application to use the accelerated path of VPP/DPDK</a:t>
            </a:r>
          </a:p>
          <a:p>
            <a:pPr marL="285750" indent="-285750">
              <a:buFont typeface="Arial" charset="0"/>
              <a:buChar char="•"/>
            </a:pPr>
            <a:r>
              <a:rPr lang="is-IS" sz="1600" dirty="0" smtClean="0">
                <a:latin typeface="Baskerville" charset="0"/>
                <a:ea typeface="Baskerville" charset="0"/>
                <a:cs typeface="Baskerville" charset="0"/>
              </a:rPr>
              <a:t>The performance should be a bit better, but does allow these native binary applications to work without any change</a:t>
            </a:r>
          </a:p>
        </p:txBody>
      </p:sp>
      <p:cxnSp>
        <p:nvCxnSpPr>
          <p:cNvPr id="15" name="Straight Arrow Connector 14"/>
          <p:cNvCxnSpPr/>
          <p:nvPr/>
        </p:nvCxnSpPr>
        <p:spPr>
          <a:xfrm flipH="1">
            <a:off x="7422505" y="5437239"/>
            <a:ext cx="10682" cy="570669"/>
          </a:xfrm>
          <a:prstGeom prst="straightConnector1">
            <a:avLst/>
          </a:prstGeom>
          <a:ln w="38100">
            <a:solidFill>
              <a:srgbClr val="00B0F0"/>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8" name="Rounded Rectangle 17"/>
          <p:cNvSpPr/>
          <p:nvPr/>
        </p:nvSpPr>
        <p:spPr>
          <a:xfrm>
            <a:off x="6742453" y="3167006"/>
            <a:ext cx="3972823" cy="431191"/>
          </a:xfrm>
          <a:prstGeom prst="roundRect">
            <a:avLst/>
          </a:prstGeom>
          <a:gradFill flip="none" rotWithShape="1">
            <a:gsLst>
              <a:gs pos="0">
                <a:schemeClr val="accent4">
                  <a:lumMod val="5000"/>
                  <a:lumOff val="95000"/>
                </a:schemeClr>
              </a:gs>
              <a:gs pos="74000">
                <a:schemeClr val="accent4">
                  <a:lumMod val="45000"/>
                  <a:lumOff val="55000"/>
                </a:schemeClr>
              </a:gs>
              <a:gs pos="83000">
                <a:schemeClr val="accent4">
                  <a:lumMod val="45000"/>
                  <a:lumOff val="55000"/>
                </a:schemeClr>
              </a:gs>
              <a:gs pos="100000">
                <a:schemeClr val="accent4">
                  <a:lumMod val="30000"/>
                  <a:lumOff val="70000"/>
                </a:schemeClr>
              </a:gs>
            </a:gsLst>
            <a:lin ang="5400000" scaled="1"/>
            <a:tileRect/>
          </a:grad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latin typeface="Baskerville" charset="0"/>
                <a:ea typeface="Baskerville" charset="0"/>
                <a:cs typeface="Baskerville" charset="0"/>
              </a:rPr>
              <a:t>TLDK</a:t>
            </a:r>
            <a:endParaRPr lang="en-US" dirty="0">
              <a:solidFill>
                <a:schemeClr val="tx1"/>
              </a:solidFill>
              <a:latin typeface="Baskerville" charset="0"/>
              <a:ea typeface="Baskerville" charset="0"/>
              <a:cs typeface="Baskerville" charset="0"/>
            </a:endParaRPr>
          </a:p>
        </p:txBody>
      </p:sp>
      <p:cxnSp>
        <p:nvCxnSpPr>
          <p:cNvPr id="21" name="Straight Arrow Connector 20"/>
          <p:cNvCxnSpPr/>
          <p:nvPr/>
        </p:nvCxnSpPr>
        <p:spPr>
          <a:xfrm flipV="1">
            <a:off x="9867019" y="6628237"/>
            <a:ext cx="769654" cy="8481"/>
          </a:xfrm>
          <a:prstGeom prst="straightConnector1">
            <a:avLst/>
          </a:prstGeom>
          <a:ln w="3810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3" name="TextBox 22"/>
          <p:cNvSpPr txBox="1"/>
          <p:nvPr/>
        </p:nvSpPr>
        <p:spPr>
          <a:xfrm>
            <a:off x="9614142" y="6098521"/>
            <a:ext cx="1275408" cy="461665"/>
          </a:xfrm>
          <a:prstGeom prst="rect">
            <a:avLst/>
          </a:prstGeom>
          <a:noFill/>
        </p:spPr>
        <p:txBody>
          <a:bodyPr wrap="square" rtlCol="0">
            <a:spAutoFit/>
          </a:bodyPr>
          <a:lstStyle/>
          <a:p>
            <a:pPr algn="ctr"/>
            <a:r>
              <a:rPr lang="en-US" sz="1200" smtClean="0">
                <a:latin typeface="Baskerville" charset="0"/>
                <a:ea typeface="Baskerville" charset="0"/>
                <a:cs typeface="Baskerville" charset="0"/>
              </a:rPr>
              <a:t>Control or</a:t>
            </a:r>
          </a:p>
          <a:p>
            <a:pPr algn="ctr"/>
            <a:r>
              <a:rPr lang="en-US" sz="1200" dirty="0" smtClean="0">
                <a:latin typeface="Baskerville" charset="0"/>
                <a:ea typeface="Baskerville" charset="0"/>
                <a:cs typeface="Baskerville" charset="0"/>
              </a:rPr>
              <a:t>non-TLDK pkts</a:t>
            </a:r>
            <a:endParaRPr lang="en-US" sz="1200" dirty="0">
              <a:latin typeface="Baskerville" charset="0"/>
              <a:ea typeface="Baskerville" charset="0"/>
              <a:cs typeface="Baskerville" charset="0"/>
            </a:endParaRPr>
          </a:p>
        </p:txBody>
      </p:sp>
      <p:cxnSp>
        <p:nvCxnSpPr>
          <p:cNvPr id="24" name="Straight Arrow Connector 23"/>
          <p:cNvCxnSpPr/>
          <p:nvPr/>
        </p:nvCxnSpPr>
        <p:spPr>
          <a:xfrm>
            <a:off x="8146324" y="6626502"/>
            <a:ext cx="712469" cy="0"/>
          </a:xfrm>
          <a:prstGeom prst="straightConnector1">
            <a:avLst/>
          </a:prstGeom>
          <a:ln w="38100">
            <a:solidFill>
              <a:srgbClr val="00B0F0"/>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7" name="TextBox 26"/>
          <p:cNvSpPr txBox="1"/>
          <p:nvPr/>
        </p:nvSpPr>
        <p:spPr>
          <a:xfrm>
            <a:off x="8035418" y="6240550"/>
            <a:ext cx="974035" cy="276999"/>
          </a:xfrm>
          <a:prstGeom prst="rect">
            <a:avLst/>
          </a:prstGeom>
          <a:noFill/>
        </p:spPr>
        <p:txBody>
          <a:bodyPr wrap="square" rtlCol="0">
            <a:spAutoFit/>
          </a:bodyPr>
          <a:lstStyle/>
          <a:p>
            <a:r>
              <a:rPr lang="en-US" sz="1200" smtClean="0">
                <a:latin typeface="Baskerville" charset="0"/>
                <a:ea typeface="Baskerville" charset="0"/>
                <a:cs typeface="Baskerville" charset="0"/>
              </a:rPr>
              <a:t>TLDK </a:t>
            </a:r>
            <a:r>
              <a:rPr lang="en-US" sz="1200" dirty="0" smtClean="0">
                <a:latin typeface="Baskerville" charset="0"/>
                <a:ea typeface="Baskerville" charset="0"/>
                <a:cs typeface="Baskerville" charset="0"/>
              </a:rPr>
              <a:t>pkts</a:t>
            </a:r>
            <a:endParaRPr lang="en-US" sz="1200" dirty="0">
              <a:latin typeface="Baskerville" charset="0"/>
              <a:ea typeface="Baskerville" charset="0"/>
              <a:cs typeface="Baskerville" charset="0"/>
            </a:endParaRPr>
          </a:p>
        </p:txBody>
      </p:sp>
      <p:cxnSp>
        <p:nvCxnSpPr>
          <p:cNvPr id="22" name="Straight Arrow Connector 21"/>
          <p:cNvCxnSpPr/>
          <p:nvPr/>
        </p:nvCxnSpPr>
        <p:spPr>
          <a:xfrm>
            <a:off x="8035418" y="4406718"/>
            <a:ext cx="1" cy="499579"/>
          </a:xfrm>
          <a:prstGeom prst="straightConnector1">
            <a:avLst/>
          </a:prstGeom>
          <a:ln w="38100">
            <a:solidFill>
              <a:srgbClr val="00B0F0"/>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p:nvPr/>
        </p:nvCxnSpPr>
        <p:spPr>
          <a:xfrm flipH="1">
            <a:off x="10271511" y="4434348"/>
            <a:ext cx="3199" cy="540823"/>
          </a:xfrm>
          <a:prstGeom prst="straightConnector1">
            <a:avLst/>
          </a:prstGeom>
          <a:ln w="3810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6" name="Rounded Rectangle 25"/>
          <p:cNvSpPr/>
          <p:nvPr/>
        </p:nvSpPr>
        <p:spPr>
          <a:xfrm>
            <a:off x="8499107" y="2695260"/>
            <a:ext cx="2033022" cy="353910"/>
          </a:xfrm>
          <a:prstGeom prst="roundRect">
            <a:avLst/>
          </a:prstGeom>
          <a:solidFill>
            <a:schemeClr val="accent2">
              <a:lumMod val="60000"/>
              <a:lumOff val="40000"/>
            </a:schemeClr>
          </a:solid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latin typeface="Baskerville" charset="0"/>
                <a:ea typeface="Baskerville" charset="0"/>
                <a:cs typeface="Baskerville" charset="0"/>
              </a:rPr>
              <a:t>BSD Socket layer</a:t>
            </a:r>
            <a:endParaRPr lang="en-US" dirty="0">
              <a:solidFill>
                <a:schemeClr val="tx1"/>
              </a:solidFill>
              <a:latin typeface="Baskerville" charset="0"/>
              <a:ea typeface="Baskerville" charset="0"/>
              <a:cs typeface="Baskerville" charset="0"/>
            </a:endParaRPr>
          </a:p>
        </p:txBody>
      </p:sp>
      <p:cxnSp>
        <p:nvCxnSpPr>
          <p:cNvPr id="8" name="Straight Arrow Connector 7"/>
          <p:cNvCxnSpPr/>
          <p:nvPr/>
        </p:nvCxnSpPr>
        <p:spPr>
          <a:xfrm flipH="1">
            <a:off x="9864927" y="3421558"/>
            <a:ext cx="2092" cy="543771"/>
          </a:xfrm>
          <a:prstGeom prst="straightConnector1">
            <a:avLst/>
          </a:prstGeom>
          <a:ln w="3810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8" name="Rounded Rectangle 27"/>
          <p:cNvSpPr/>
          <p:nvPr/>
        </p:nvSpPr>
        <p:spPr>
          <a:xfrm rot="5400000">
            <a:off x="10377544" y="2520400"/>
            <a:ext cx="1446115" cy="528184"/>
          </a:xfrm>
          <a:prstGeom prst="roundRect">
            <a:avLst/>
          </a:prstGeom>
          <a:solidFill>
            <a:schemeClr val="accent2">
              <a:lumMod val="60000"/>
              <a:lumOff val="40000"/>
            </a:schemeClr>
          </a:solid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chemeClr val="tx1"/>
                </a:solidFill>
                <a:latin typeface="Baskerville" charset="0"/>
                <a:ea typeface="Baskerville" charset="0"/>
                <a:cs typeface="Baskerville" charset="0"/>
              </a:rPr>
              <a:t>LD_PRELOAD</a:t>
            </a:r>
          </a:p>
          <a:p>
            <a:pPr algn="ctr"/>
            <a:r>
              <a:rPr lang="en-US" sz="1400" dirty="0" smtClean="0">
                <a:solidFill>
                  <a:schemeClr val="tx1"/>
                </a:solidFill>
                <a:latin typeface="Baskerville" charset="0"/>
                <a:ea typeface="Baskerville" charset="0"/>
                <a:cs typeface="Baskerville" charset="0"/>
              </a:rPr>
              <a:t>Socket layer</a:t>
            </a:r>
            <a:endParaRPr lang="en-US" sz="1400" dirty="0">
              <a:solidFill>
                <a:schemeClr val="tx1"/>
              </a:solidFill>
              <a:latin typeface="Baskerville" charset="0"/>
              <a:ea typeface="Baskerville" charset="0"/>
              <a:cs typeface="Baskerville" charset="0"/>
            </a:endParaRPr>
          </a:p>
        </p:txBody>
      </p:sp>
      <p:sp>
        <p:nvSpPr>
          <p:cNvPr id="29" name="Rounded Rectangle 28"/>
          <p:cNvSpPr/>
          <p:nvPr/>
        </p:nvSpPr>
        <p:spPr>
          <a:xfrm rot="5400000">
            <a:off x="10814863" y="2230100"/>
            <a:ext cx="1885681" cy="669211"/>
          </a:xfrm>
          <a:prstGeom prst="roundRect">
            <a:avLst/>
          </a:prstGeom>
          <a:solidFill>
            <a:schemeClr val="bg1">
              <a:lumMod val="85000"/>
            </a:schemeClr>
          </a:solid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latin typeface="Baskerville" charset="0"/>
                <a:ea typeface="Baskerville" charset="0"/>
                <a:cs typeface="Baskerville" charset="0"/>
              </a:rPr>
              <a:t>Native Linux Application</a:t>
            </a:r>
            <a:endParaRPr lang="en-US" dirty="0">
              <a:solidFill>
                <a:schemeClr val="tx1"/>
              </a:solidFill>
              <a:latin typeface="Baskerville" charset="0"/>
              <a:ea typeface="Baskerville" charset="0"/>
              <a:cs typeface="Baskerville" charset="0"/>
            </a:endParaRPr>
          </a:p>
        </p:txBody>
      </p:sp>
      <p:cxnSp>
        <p:nvCxnSpPr>
          <p:cNvPr id="30" name="Straight Arrow Connector 29"/>
          <p:cNvCxnSpPr/>
          <p:nvPr/>
        </p:nvCxnSpPr>
        <p:spPr>
          <a:xfrm flipV="1">
            <a:off x="10366620" y="2891749"/>
            <a:ext cx="540106" cy="1416"/>
          </a:xfrm>
          <a:prstGeom prst="straightConnector1">
            <a:avLst/>
          </a:prstGeom>
          <a:ln w="3810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31" name="Rounded Rectangle 30"/>
          <p:cNvSpPr/>
          <p:nvPr/>
        </p:nvSpPr>
        <p:spPr>
          <a:xfrm>
            <a:off x="6742453" y="1520641"/>
            <a:ext cx="1573507" cy="1524891"/>
          </a:xfrm>
          <a:prstGeom prst="roundRect">
            <a:avLst>
              <a:gd name="adj" fmla="val 8969"/>
            </a:avLst>
          </a:prstGeom>
          <a:solidFill>
            <a:schemeClr val="accent5">
              <a:lumMod val="40000"/>
              <a:lumOff val="60000"/>
            </a:schemeClr>
          </a:solid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latin typeface="Baskerville" charset="0"/>
                <a:ea typeface="Baskerville" charset="0"/>
                <a:cs typeface="Baskerville" charset="0"/>
              </a:rPr>
              <a:t>Purpose built TLDK Application</a:t>
            </a:r>
            <a:endParaRPr lang="en-US" dirty="0">
              <a:solidFill>
                <a:schemeClr val="tx1"/>
              </a:solidFill>
              <a:latin typeface="Baskerville" charset="0"/>
              <a:ea typeface="Baskerville" charset="0"/>
              <a:cs typeface="Baskerville" charset="0"/>
            </a:endParaRPr>
          </a:p>
        </p:txBody>
      </p:sp>
      <p:cxnSp>
        <p:nvCxnSpPr>
          <p:cNvPr id="19" name="Straight Arrow Connector 18"/>
          <p:cNvCxnSpPr/>
          <p:nvPr/>
        </p:nvCxnSpPr>
        <p:spPr>
          <a:xfrm flipH="1" flipV="1">
            <a:off x="7685407" y="2828973"/>
            <a:ext cx="3419" cy="494330"/>
          </a:xfrm>
          <a:prstGeom prst="straightConnector1">
            <a:avLst/>
          </a:prstGeom>
          <a:ln w="38100">
            <a:solidFill>
              <a:srgbClr val="00B0F0"/>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32" name="Straight Arrow Connector 31"/>
          <p:cNvCxnSpPr/>
          <p:nvPr/>
        </p:nvCxnSpPr>
        <p:spPr>
          <a:xfrm flipV="1">
            <a:off x="9291484" y="2947316"/>
            <a:ext cx="4511" cy="375987"/>
          </a:xfrm>
          <a:prstGeom prst="straightConnector1">
            <a:avLst/>
          </a:prstGeom>
          <a:ln w="38100">
            <a:solidFill>
              <a:srgbClr val="00B0F0"/>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35" name="Straight Arrow Connector 34"/>
          <p:cNvCxnSpPr/>
          <p:nvPr/>
        </p:nvCxnSpPr>
        <p:spPr>
          <a:xfrm>
            <a:off x="7824077" y="3448058"/>
            <a:ext cx="12233" cy="517271"/>
          </a:xfrm>
          <a:prstGeom prst="straightConnector1">
            <a:avLst/>
          </a:prstGeom>
          <a:ln w="38100">
            <a:solidFill>
              <a:srgbClr val="00B0F0"/>
            </a:solidFill>
            <a:headEnd type="triangle"/>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724189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49094" y="218880"/>
            <a:ext cx="10515600" cy="864585"/>
          </a:xfrm>
        </p:spPr>
        <p:txBody>
          <a:bodyPr/>
          <a:lstStyle/>
          <a:p>
            <a:r>
              <a:rPr lang="en-US" dirty="0" smtClean="0">
                <a:latin typeface="Baskerville" charset="0"/>
                <a:ea typeface="Baskerville" charset="0"/>
                <a:cs typeface="Baskerville" charset="0"/>
              </a:rPr>
              <a:t>Current Status of TLDK</a:t>
            </a:r>
            <a:endParaRPr lang="en-US" dirty="0">
              <a:latin typeface="Baskerville" charset="0"/>
              <a:ea typeface="Baskerville" charset="0"/>
              <a:cs typeface="Baskerville" charset="0"/>
            </a:endParaRPr>
          </a:p>
        </p:txBody>
      </p:sp>
      <p:sp>
        <p:nvSpPr>
          <p:cNvPr id="14" name="TextBox 13"/>
          <p:cNvSpPr txBox="1"/>
          <p:nvPr/>
        </p:nvSpPr>
        <p:spPr>
          <a:xfrm>
            <a:off x="307026" y="1319298"/>
            <a:ext cx="11057668" cy="3970318"/>
          </a:xfrm>
          <a:prstGeom prst="rect">
            <a:avLst/>
          </a:prstGeom>
          <a:noFill/>
        </p:spPr>
        <p:txBody>
          <a:bodyPr wrap="square" rtlCol="0">
            <a:spAutoFit/>
          </a:bodyPr>
          <a:lstStyle/>
          <a:p>
            <a:pPr marL="285750" indent="-285750">
              <a:buFont typeface="Arial" charset="0"/>
              <a:buChar char="•"/>
            </a:pPr>
            <a:r>
              <a:rPr lang="en-US" sz="2800" dirty="0" smtClean="0">
                <a:latin typeface="Baskerville" charset="0"/>
                <a:ea typeface="Baskerville" charset="0"/>
                <a:cs typeface="Baskerville" charset="0"/>
              </a:rPr>
              <a:t>The project is under the FD.io a Linux Foundation project</a:t>
            </a:r>
          </a:p>
          <a:p>
            <a:pPr marL="742950" lvl="1" indent="-285750">
              <a:buFont typeface="Arial" charset="0"/>
              <a:buChar char="•"/>
            </a:pPr>
            <a:r>
              <a:rPr lang="en-US" sz="2800" dirty="0" smtClean="0">
                <a:latin typeface="Baskerville" charset="0"/>
                <a:ea typeface="Baskerville" charset="0"/>
                <a:cs typeface="Baskerville" charset="0"/>
                <a:hlinkClick r:id="rId2"/>
              </a:rPr>
              <a:t>FD.io Wiki Page</a:t>
            </a:r>
            <a:r>
              <a:rPr lang="en-US" sz="2800" dirty="0">
                <a:latin typeface="Baskerville" charset="0"/>
                <a:ea typeface="Baskerville" charset="0"/>
                <a:cs typeface="Baskerville" charset="0"/>
              </a:rPr>
              <a:t> (</a:t>
            </a:r>
            <a:r>
              <a:rPr lang="en-US" sz="2800" dirty="0">
                <a:latin typeface="Baskerville" charset="0"/>
                <a:ea typeface="Baskerville" charset="0"/>
                <a:cs typeface="Baskerville" charset="0"/>
                <a:hlinkClick r:id="rId3"/>
              </a:rPr>
              <a:t>https://</a:t>
            </a:r>
            <a:r>
              <a:rPr lang="en-US" sz="2800" dirty="0" smtClean="0">
                <a:latin typeface="Baskerville" charset="0"/>
                <a:ea typeface="Baskerville" charset="0"/>
                <a:cs typeface="Baskerville" charset="0"/>
                <a:hlinkClick r:id="rId3"/>
              </a:rPr>
              <a:t>wiki.fd.io/view/Main_Page)</a:t>
            </a:r>
            <a:endParaRPr lang="en-US" sz="2800" dirty="0" smtClean="0">
              <a:latin typeface="Baskerville" charset="0"/>
              <a:ea typeface="Baskerville" charset="0"/>
              <a:cs typeface="Baskerville" charset="0"/>
            </a:endParaRPr>
          </a:p>
          <a:p>
            <a:pPr marL="742950" lvl="1" indent="-285750">
              <a:buFont typeface="Arial" charset="0"/>
              <a:buChar char="•"/>
            </a:pPr>
            <a:r>
              <a:rPr lang="en-US" sz="2800" dirty="0" smtClean="0">
                <a:latin typeface="Baskerville" charset="0"/>
                <a:ea typeface="Baskerville" charset="0"/>
                <a:cs typeface="Baskerville" charset="0"/>
              </a:rPr>
              <a:t>TLDK </a:t>
            </a:r>
            <a:r>
              <a:rPr lang="en-US" sz="2800" dirty="0">
                <a:latin typeface="Baskerville" charset="0"/>
                <a:ea typeface="Baskerville" charset="0"/>
                <a:cs typeface="Baskerville" charset="0"/>
              </a:rPr>
              <a:t>is located at: </a:t>
            </a:r>
            <a:r>
              <a:rPr lang="en-US" sz="2800" dirty="0">
                <a:latin typeface="Baskerville" charset="0"/>
                <a:ea typeface="Baskerville" charset="0"/>
                <a:cs typeface="Baskerville" charset="0"/>
                <a:hlinkClick r:id="rId4"/>
              </a:rPr>
              <a:t>https://wiki.fd.io/view/TLDK</a:t>
            </a:r>
            <a:endParaRPr lang="en-US" sz="2800" dirty="0" smtClean="0">
              <a:latin typeface="Baskerville" charset="0"/>
              <a:ea typeface="Baskerville" charset="0"/>
              <a:cs typeface="Baskerville" charset="0"/>
            </a:endParaRPr>
          </a:p>
          <a:p>
            <a:pPr marL="742950" lvl="1" indent="-285750">
              <a:buFont typeface="Arial" charset="0"/>
              <a:buChar char="•"/>
            </a:pPr>
            <a:r>
              <a:rPr lang="en-US" sz="2800" dirty="0" smtClean="0">
                <a:latin typeface="Baskerville" charset="0"/>
                <a:ea typeface="Baskerville" charset="0"/>
                <a:cs typeface="Baskerville" charset="0"/>
              </a:rPr>
              <a:t>Source Code at: git </a:t>
            </a:r>
            <a:r>
              <a:rPr lang="en-US" sz="2800" dirty="0">
                <a:latin typeface="Baskerville" charset="0"/>
                <a:ea typeface="Baskerville" charset="0"/>
                <a:cs typeface="Baskerville" charset="0"/>
              </a:rPr>
              <a:t>clone </a:t>
            </a:r>
            <a:r>
              <a:rPr lang="en-US" sz="2800" dirty="0">
                <a:latin typeface="Baskerville" charset="0"/>
                <a:ea typeface="Baskerville" charset="0"/>
                <a:cs typeface="Baskerville" charset="0"/>
                <a:hlinkClick r:id="rId5"/>
              </a:rPr>
              <a:t>https://gerrit.fd.io/r/tldk</a:t>
            </a:r>
            <a:endParaRPr lang="en-US" sz="2800" dirty="0" smtClean="0">
              <a:latin typeface="Baskerville" charset="0"/>
              <a:ea typeface="Baskerville" charset="0"/>
              <a:cs typeface="Baskerville" charset="0"/>
            </a:endParaRPr>
          </a:p>
          <a:p>
            <a:pPr marL="285750" indent="-285750">
              <a:buFont typeface="Arial" charset="0"/>
              <a:buChar char="•"/>
            </a:pPr>
            <a:r>
              <a:rPr lang="en-US" sz="2800" dirty="0" smtClean="0">
                <a:latin typeface="Baskerville" charset="0"/>
                <a:ea typeface="Baskerville" charset="0"/>
                <a:cs typeface="Baskerville" charset="0"/>
              </a:rPr>
              <a:t>Current code base includes an optimized UDP implementation</a:t>
            </a:r>
          </a:p>
          <a:p>
            <a:pPr marL="285750" indent="-285750">
              <a:buFont typeface="Arial" charset="0"/>
              <a:buChar char="•"/>
            </a:pPr>
            <a:r>
              <a:rPr lang="en-US" sz="2800" dirty="0" smtClean="0">
                <a:latin typeface="Baskerville" charset="0"/>
                <a:ea typeface="Baskerville" charset="0"/>
                <a:cs typeface="Baskerville" charset="0"/>
              </a:rPr>
              <a:t>Currently working on TCP implementation </a:t>
            </a:r>
          </a:p>
          <a:p>
            <a:pPr marL="285750" indent="-285750">
              <a:buFont typeface="Arial" charset="0"/>
              <a:buChar char="•"/>
            </a:pPr>
            <a:r>
              <a:rPr lang="en-US" sz="2800" dirty="0" smtClean="0">
                <a:latin typeface="Baskerville" charset="0"/>
                <a:ea typeface="Baskerville" charset="0"/>
                <a:cs typeface="Baskerville" charset="0"/>
              </a:rPr>
              <a:t>Each Wednesday at 10am CST is the TLDK community meeting</a:t>
            </a:r>
          </a:p>
          <a:p>
            <a:pPr marL="742950" lvl="1" indent="-285750">
              <a:buFont typeface="Arial" charset="0"/>
              <a:buChar char="•"/>
            </a:pPr>
            <a:r>
              <a:rPr lang="en-US" sz="2800" dirty="0">
                <a:latin typeface="Baskerville" charset="0"/>
                <a:ea typeface="Baskerville" charset="0"/>
                <a:cs typeface="Baskerville" charset="0"/>
              </a:rPr>
              <a:t>Meeting info: </a:t>
            </a:r>
            <a:r>
              <a:rPr lang="en-US" sz="2800" dirty="0">
                <a:latin typeface="Baskerville" charset="0"/>
                <a:ea typeface="Baskerville" charset="0"/>
                <a:cs typeface="Baskerville" charset="0"/>
                <a:hlinkClick r:id="rId6"/>
              </a:rPr>
              <a:t>https://</a:t>
            </a:r>
            <a:r>
              <a:rPr lang="en-US" sz="2800" dirty="0" smtClean="0">
                <a:latin typeface="Baskerville" charset="0"/>
                <a:ea typeface="Baskerville" charset="0"/>
                <a:cs typeface="Baskerville" charset="0"/>
                <a:hlinkClick r:id="rId6"/>
              </a:rPr>
              <a:t>wiki.fd.io/view/TLDK/Meeting</a:t>
            </a:r>
            <a:endParaRPr lang="en-US" sz="2800" dirty="0" smtClean="0">
              <a:latin typeface="Baskerville" charset="0"/>
              <a:ea typeface="Baskerville" charset="0"/>
              <a:cs typeface="Baskerville" charset="0"/>
            </a:endParaRPr>
          </a:p>
          <a:p>
            <a:pPr marL="285750" indent="-285750">
              <a:buFont typeface="Arial" charset="0"/>
              <a:buChar char="•"/>
            </a:pPr>
            <a:r>
              <a:rPr lang="en-US" sz="2800" dirty="0" smtClean="0">
                <a:latin typeface="Baskerville" charset="0"/>
                <a:ea typeface="Baskerville" charset="0"/>
                <a:cs typeface="Baskerville" charset="0"/>
              </a:rPr>
              <a:t>Additional ideas and contributions welcomed!</a:t>
            </a:r>
          </a:p>
        </p:txBody>
      </p:sp>
    </p:spTree>
    <p:extLst>
      <p:ext uri="{BB962C8B-B14F-4D97-AF65-F5344CB8AC3E}">
        <p14:creationId xmlns:p14="http://schemas.microsoft.com/office/powerpoint/2010/main" val="2033062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49094" y="218880"/>
            <a:ext cx="10515600" cy="864585"/>
          </a:xfrm>
        </p:spPr>
        <p:txBody>
          <a:bodyPr/>
          <a:lstStyle/>
          <a:p>
            <a:r>
              <a:rPr lang="en-US" dirty="0" smtClean="0">
                <a:latin typeface="Baskerville" charset="0"/>
                <a:ea typeface="Baskerville" charset="0"/>
                <a:cs typeface="Baskerville" charset="0"/>
              </a:rPr>
              <a:t>TLDK </a:t>
            </a:r>
            <a:r>
              <a:rPr lang="en-US" dirty="0" smtClean="0">
                <a:latin typeface="Baskerville" charset="0"/>
                <a:ea typeface="Baskerville" charset="0"/>
                <a:cs typeface="Baskerville" charset="0"/>
              </a:rPr>
              <a:t>- Status </a:t>
            </a:r>
            <a:r>
              <a:rPr lang="en-US" dirty="0" smtClean="0">
                <a:latin typeface="Baskerville" charset="0"/>
                <a:ea typeface="Baskerville" charset="0"/>
                <a:cs typeface="Baskerville" charset="0"/>
              </a:rPr>
              <a:t>Update</a:t>
            </a:r>
            <a:endParaRPr lang="en-US" dirty="0">
              <a:latin typeface="Baskerville" charset="0"/>
              <a:ea typeface="Baskerville" charset="0"/>
              <a:cs typeface="Baskerville" charset="0"/>
            </a:endParaRPr>
          </a:p>
        </p:txBody>
      </p:sp>
      <p:sp>
        <p:nvSpPr>
          <p:cNvPr id="14" name="TextBox 13"/>
          <p:cNvSpPr txBox="1"/>
          <p:nvPr/>
        </p:nvSpPr>
        <p:spPr>
          <a:xfrm>
            <a:off x="3146323" y="3128434"/>
            <a:ext cx="6497726" cy="523220"/>
          </a:xfrm>
          <a:prstGeom prst="rect">
            <a:avLst/>
          </a:prstGeom>
          <a:noFill/>
        </p:spPr>
        <p:txBody>
          <a:bodyPr wrap="square" rtlCol="0">
            <a:spAutoFit/>
          </a:bodyPr>
          <a:lstStyle/>
          <a:p>
            <a:r>
              <a:rPr lang="en-US" sz="2800" dirty="0" smtClean="0">
                <a:latin typeface="Baskerville" charset="0"/>
                <a:ea typeface="Baskerville" charset="0"/>
                <a:cs typeface="Baskerville" charset="0"/>
              </a:rPr>
              <a:t>Thank you for attending, any questions?</a:t>
            </a:r>
          </a:p>
        </p:txBody>
      </p:sp>
    </p:spTree>
    <p:extLst>
      <p:ext uri="{BB962C8B-B14F-4D97-AF65-F5344CB8AC3E}">
        <p14:creationId xmlns:p14="http://schemas.microsoft.com/office/powerpoint/2010/main" val="1560098959"/>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OFFISYNC_SLIDE_GUID" val="b2744510-b6f7-4d7a-9e1a-3afcc3d4ee00"/>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749</TotalTime>
  <Words>784</Words>
  <Application>Microsoft Macintosh PowerPoint</Application>
  <PresentationFormat>Widescreen</PresentationFormat>
  <Paragraphs>95</Paragraphs>
  <Slides>8</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8</vt:i4>
      </vt:variant>
    </vt:vector>
  </HeadingPairs>
  <TitlesOfParts>
    <vt:vector size="15" baseType="lpstr">
      <vt:lpstr>Baskerville</vt:lpstr>
      <vt:lpstr>Calibri</vt:lpstr>
      <vt:lpstr>Calibri Light</vt:lpstr>
      <vt:lpstr>Intel Clear</vt:lpstr>
      <vt:lpstr>Wingdings</vt:lpstr>
      <vt:lpstr>Arial</vt:lpstr>
      <vt:lpstr>Office Theme</vt:lpstr>
      <vt:lpstr>TLDK Transport Layer Development Kit</vt:lpstr>
      <vt:lpstr>Legal Disclaimer</vt:lpstr>
      <vt:lpstr>TLDK (Transport Layer Development Kit)</vt:lpstr>
      <vt:lpstr>TLDK (Transport Layer Development Kit)</vt:lpstr>
      <vt:lpstr>TLDK Uses case with VPP</vt:lpstr>
      <vt:lpstr>TLDK Application Layer break down</vt:lpstr>
      <vt:lpstr>Current Status of TLDK</vt:lpstr>
      <vt:lpstr>TLDK - Status Update</vt:lpstr>
    </vt:vector>
  </TitlesOfParts>
  <Manager/>
  <Company/>
  <LinksUpToDate>false</LinksUpToDate>
  <SharedDoc>false</SharedDoc>
  <HyperlinkBase/>
  <HyperlinksChanged>false</HyperlinksChanged>
  <AppVersion>15.0026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DPDK Acceleration Enhancements</dc:title>
  <dc:subject/>
  <dc:creator>keith wiles</dc:creator>
  <cp:keywords/>
  <dc:description/>
  <cp:lastModifiedBy>keith wiles</cp:lastModifiedBy>
  <cp:revision>79</cp:revision>
  <dcterms:created xsi:type="dcterms:W3CDTF">2016-02-22T19:10:25Z</dcterms:created>
  <dcterms:modified xsi:type="dcterms:W3CDTF">2016-09-26T16:18:00Z</dcterms:modified>
  <cp:category/>
</cp:coreProperties>
</file>