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png"/>
  <Default Extension="tiff" ContentType="image/tiff"/>
  <Default Extension="rels" ContentType="application/vnd.openxmlformats-package.relationships+xml"/>
  <Default Extension="wdp" ContentType="image/vnd.ms-photo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9" r:id="rId3"/>
    <p:sldId id="260" r:id="rId4"/>
    <p:sldId id="280" r:id="rId5"/>
    <p:sldId id="281" r:id="rId6"/>
    <p:sldId id="261" r:id="rId7"/>
    <p:sldId id="262" r:id="rId8"/>
    <p:sldId id="28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7" r:id="rId21"/>
    <p:sldId id="278" r:id="rId22"/>
    <p:sldId id="279" r:id="rId23"/>
    <p:sldId id="25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323F"/>
    <a:srgbClr val="FCFCFC"/>
    <a:srgbClr val="3E4543"/>
    <a:srgbClr val="0C298B"/>
    <a:srgbClr val="60708B"/>
    <a:srgbClr val="26702E"/>
    <a:srgbClr val="F7567C"/>
    <a:srgbClr val="26CA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5" autoAdjust="0"/>
    <p:restoredTop sz="94660"/>
  </p:normalViewPr>
  <p:slideViewPr>
    <p:cSldViewPr snapToGrid="0">
      <p:cViewPr varScale="1">
        <p:scale>
          <a:sx n="90" d="100"/>
          <a:sy n="90" d="100"/>
        </p:scale>
        <p:origin x="-296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096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maciek:Documents:technologies:vnet-sla:vnet-sla-vpp-scale:vnet-vpp-multi-cor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Macintosh%20HD:Users:maciek:Documents:technologies:vnet-sla:vnet-sla-vpp-scale:vnet-vpp-multi-cor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file://localhost/Users/maciek/Documents/technologies/cloudVPN/vpp-perf-omfg/vnet-sla-vpp-scale/160110-vnet-vpp-multi-cor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file://localhost/Users/maciek/Documents/technologies/cloudVPN/vpp-perf-omfg/vnet-sla-vpp-scale/160110-vnet-vpp-multi-co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'working tests'!$N$52</c:f>
              <c:strCache>
                <c:ptCount val="1"/>
                <c:pt idx="0">
                  <c:v>OVSDPDK-vhost-user</c:v>
                </c:pt>
              </c:strCache>
            </c:strRef>
          </c:tx>
          <c:invertIfNegative val="0"/>
          <c:cat>
            <c:strRef>
              <c:f>'working tests'!$O$51:$P$51</c:f>
              <c:strCache>
                <c:ptCount val="2"/>
                <c:pt idx="0">
                  <c:v>NIC-to-VM</c:v>
                </c:pt>
                <c:pt idx="1">
                  <c:v>VM-to-VM</c:v>
                </c:pt>
              </c:strCache>
            </c:strRef>
          </c:cat>
          <c:val>
            <c:numRef>
              <c:f>'working tests'!$O$52:$P$52</c:f>
              <c:numCache>
                <c:formatCode>General</c:formatCode>
                <c:ptCount val="2"/>
                <c:pt idx="0">
                  <c:v>2.8</c:v>
                </c:pt>
                <c:pt idx="1">
                  <c:v>1.4</c:v>
                </c:pt>
              </c:numCache>
            </c:numRef>
          </c:val>
        </c:ser>
        <c:ser>
          <c:idx val="1"/>
          <c:order val="1"/>
          <c:tx>
            <c:strRef>
              <c:f>'working tests'!$N$53</c:f>
              <c:strCache>
                <c:ptCount val="1"/>
                <c:pt idx="0">
                  <c:v>VPP-vhost-user</c:v>
                </c:pt>
              </c:strCache>
            </c:strRef>
          </c:tx>
          <c:invertIfNegative val="0"/>
          <c:cat>
            <c:strRef>
              <c:f>'working tests'!$O$51:$P$51</c:f>
              <c:strCache>
                <c:ptCount val="2"/>
                <c:pt idx="0">
                  <c:v>NIC-to-VM</c:v>
                </c:pt>
                <c:pt idx="1">
                  <c:v>VM-to-VM</c:v>
                </c:pt>
              </c:strCache>
            </c:strRef>
          </c:cat>
          <c:val>
            <c:numRef>
              <c:f>'working tests'!$O$53:$P$53</c:f>
              <c:numCache>
                <c:formatCode>General</c:formatCode>
                <c:ptCount val="2"/>
                <c:pt idx="0">
                  <c:v>6.8</c:v>
                </c:pt>
                <c:pt idx="1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38793608"/>
        <c:axId val="2138801352"/>
        <c:axId val="2138804392"/>
      </c:bar3DChart>
      <c:catAx>
        <c:axId val="2138793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38801352"/>
        <c:crosses val="autoZero"/>
        <c:auto val="1"/>
        <c:lblAlgn val="ctr"/>
        <c:lblOffset val="100"/>
        <c:noMultiLvlLbl val="0"/>
      </c:catAx>
      <c:valAx>
        <c:axId val="2138801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8793608"/>
        <c:crosses val="autoZero"/>
        <c:crossBetween val="between"/>
      </c:valAx>
      <c:serAx>
        <c:axId val="2138804392"/>
        <c:scaling>
          <c:orientation val="minMax"/>
        </c:scaling>
        <c:delete val="0"/>
        <c:axPos val="b"/>
        <c:majorTickMark val="out"/>
        <c:minorTickMark val="none"/>
        <c:tickLblPos val="nextTo"/>
        <c:crossAx val="2138801352"/>
        <c:crosses val="autoZero"/>
      </c:ser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'working tests'!$N$76</c:f>
              <c:strCache>
                <c:ptCount val="1"/>
                <c:pt idx="0">
                  <c:v>OVSDPDK</c:v>
                </c:pt>
              </c:strCache>
            </c:strRef>
          </c:tx>
          <c:invertIfNegative val="0"/>
          <c:cat>
            <c:strRef>
              <c:f>'working tests'!$O$75:$Q$75</c:f>
              <c:strCache>
                <c:ptCount val="3"/>
                <c:pt idx="0">
                  <c:v>2 MACs</c:v>
                </c:pt>
                <c:pt idx="1">
                  <c:v>2k MACs</c:v>
                </c:pt>
                <c:pt idx="2">
                  <c:v>20k MACs</c:v>
                </c:pt>
              </c:strCache>
            </c:strRef>
          </c:cat>
          <c:val>
            <c:numRef>
              <c:f>'working tests'!$O$76:$Q$76</c:f>
              <c:numCache>
                <c:formatCode>General</c:formatCode>
                <c:ptCount val="3"/>
                <c:pt idx="0">
                  <c:v>20.0</c:v>
                </c:pt>
                <c:pt idx="1">
                  <c:v>4.0</c:v>
                </c:pt>
                <c:pt idx="2">
                  <c:v>0.6</c:v>
                </c:pt>
              </c:numCache>
            </c:numRef>
          </c:val>
        </c:ser>
        <c:ser>
          <c:idx val="1"/>
          <c:order val="1"/>
          <c:tx>
            <c:strRef>
              <c:f>'working tests'!$N$77</c:f>
              <c:strCache>
                <c:ptCount val="1"/>
                <c:pt idx="0">
                  <c:v>VPP</c:v>
                </c:pt>
              </c:strCache>
            </c:strRef>
          </c:tx>
          <c:invertIfNegative val="0"/>
          <c:cat>
            <c:strRef>
              <c:f>'working tests'!$O$75:$Q$75</c:f>
              <c:strCache>
                <c:ptCount val="3"/>
                <c:pt idx="0">
                  <c:v>2 MACs</c:v>
                </c:pt>
                <c:pt idx="1">
                  <c:v>2k MACs</c:v>
                </c:pt>
                <c:pt idx="2">
                  <c:v>20k MACs</c:v>
                </c:pt>
              </c:strCache>
            </c:strRef>
          </c:cat>
          <c:val>
            <c:numRef>
              <c:f>'working tests'!$O$77:$Q$77</c:f>
              <c:numCache>
                <c:formatCode>General</c:formatCode>
                <c:ptCount val="3"/>
                <c:pt idx="0">
                  <c:v>20.0</c:v>
                </c:pt>
                <c:pt idx="1">
                  <c:v>20.0</c:v>
                </c:pt>
                <c:pt idx="2">
                  <c:v>20.0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38883320"/>
        <c:axId val="2138886296"/>
        <c:axId val="2138889336"/>
      </c:bar3DChart>
      <c:catAx>
        <c:axId val="2138883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38886296"/>
        <c:crosses val="autoZero"/>
        <c:auto val="1"/>
        <c:lblAlgn val="ctr"/>
        <c:lblOffset val="100"/>
        <c:noMultiLvlLbl val="0"/>
      </c:catAx>
      <c:valAx>
        <c:axId val="2138886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8883320"/>
        <c:crosses val="autoZero"/>
        <c:crossBetween val="between"/>
      </c:valAx>
      <c:serAx>
        <c:axId val="2138889336"/>
        <c:scaling>
          <c:orientation val="minMax"/>
        </c:scaling>
        <c:delete val="0"/>
        <c:axPos val="b"/>
        <c:majorTickMark val="out"/>
        <c:minorTickMark val="none"/>
        <c:tickLblPos val="nextTo"/>
        <c:crossAx val="2138886296"/>
        <c:crosses val="autoZero"/>
      </c:ser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'working tests'!$E$103</c:f>
              <c:strCache>
                <c:ptCount val="1"/>
                <c:pt idx="0">
                  <c:v>OVSDPDK</c:v>
                </c:pt>
              </c:strCache>
            </c:strRef>
          </c:tx>
          <c:invertIfNegative val="0"/>
          <c:cat>
            <c:strRef>
              <c:f>'working tests'!$F$102:$K$102</c:f>
              <c:strCache>
                <c:ptCount val="6"/>
                <c:pt idx="0">
                  <c:v>12 routes </c:v>
                </c:pt>
                <c:pt idx="1">
                  <c:v>1k routes</c:v>
                </c:pt>
                <c:pt idx="2">
                  <c:v>100k routes</c:v>
                </c:pt>
                <c:pt idx="3">
                  <c:v>500k routes</c:v>
                </c:pt>
                <c:pt idx="4">
                  <c:v>1M routes</c:v>
                </c:pt>
                <c:pt idx="5">
                  <c:v>2M routes</c:v>
                </c:pt>
              </c:strCache>
            </c:strRef>
          </c:cat>
          <c:val>
            <c:numRef>
              <c:f>'working tests'!$F$103:$K$103</c:f>
              <c:numCache>
                <c:formatCode>General</c:formatCode>
                <c:ptCount val="6"/>
                <c:pt idx="0" formatCode="0.0">
                  <c:v>120.0</c:v>
                </c:pt>
                <c:pt idx="1">
                  <c:v>48.0</c:v>
                </c:pt>
                <c:pt idx="2" formatCode="0.0">
                  <c:v>3.6</c:v>
                </c:pt>
                <c:pt idx="3" formatCode="0.0">
                  <c:v>0.0</c:v>
                </c:pt>
                <c:pt idx="4" formatCode="0.0">
                  <c:v>0.0</c:v>
                </c:pt>
                <c:pt idx="5" formatCode="0.0">
                  <c:v>0.0</c:v>
                </c:pt>
              </c:numCache>
            </c:numRef>
          </c:val>
        </c:ser>
        <c:ser>
          <c:idx val="1"/>
          <c:order val="1"/>
          <c:tx>
            <c:strRef>
              <c:f>'working tests'!$E$104</c:f>
              <c:strCache>
                <c:ptCount val="1"/>
                <c:pt idx="0">
                  <c:v>VPP</c:v>
                </c:pt>
              </c:strCache>
            </c:strRef>
          </c:tx>
          <c:invertIfNegative val="0"/>
          <c:cat>
            <c:strRef>
              <c:f>'working tests'!$F$102:$K$102</c:f>
              <c:strCache>
                <c:ptCount val="6"/>
                <c:pt idx="0">
                  <c:v>12 routes </c:v>
                </c:pt>
                <c:pt idx="1">
                  <c:v>1k routes</c:v>
                </c:pt>
                <c:pt idx="2">
                  <c:v>100k routes</c:v>
                </c:pt>
                <c:pt idx="3">
                  <c:v>500k routes</c:v>
                </c:pt>
                <c:pt idx="4">
                  <c:v>1M routes</c:v>
                </c:pt>
                <c:pt idx="5">
                  <c:v>2M routes</c:v>
                </c:pt>
              </c:strCache>
            </c:strRef>
          </c:cat>
          <c:val>
            <c:numRef>
              <c:f>'working tests'!$F$104:$K$104</c:f>
              <c:numCache>
                <c:formatCode>0.0</c:formatCode>
                <c:ptCount val="6"/>
                <c:pt idx="0">
                  <c:v>120.0</c:v>
                </c:pt>
                <c:pt idx="1">
                  <c:v>120.0</c:v>
                </c:pt>
                <c:pt idx="2">
                  <c:v>120.0</c:v>
                </c:pt>
                <c:pt idx="3">
                  <c:v>120.0</c:v>
                </c:pt>
                <c:pt idx="4">
                  <c:v>120.0</c:v>
                </c:pt>
                <c:pt idx="5">
                  <c:v>120.0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45680280"/>
        <c:axId val="2045683320"/>
        <c:axId val="2045686360"/>
      </c:bar3DChart>
      <c:catAx>
        <c:axId val="2045680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45683320"/>
        <c:crosses val="autoZero"/>
        <c:auto val="1"/>
        <c:lblAlgn val="ctr"/>
        <c:lblOffset val="100"/>
        <c:noMultiLvlLbl val="0"/>
      </c:catAx>
      <c:valAx>
        <c:axId val="204568332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045680280"/>
        <c:crosses val="autoZero"/>
        <c:crossBetween val="between"/>
      </c:valAx>
      <c:serAx>
        <c:axId val="2045686360"/>
        <c:scaling>
          <c:orientation val="minMax"/>
        </c:scaling>
        <c:delete val="0"/>
        <c:axPos val="b"/>
        <c:majorTickMark val="out"/>
        <c:minorTickMark val="none"/>
        <c:tickLblPos val="nextTo"/>
        <c:crossAx val="2045683320"/>
        <c:crosses val="autoZero"/>
      </c:ser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'working tests'!$E$81</c:f>
              <c:strCache>
                <c:ptCount val="1"/>
                <c:pt idx="0">
                  <c:v>OVSDPDK</c:v>
                </c:pt>
              </c:strCache>
            </c:strRef>
          </c:tx>
          <c:invertIfNegative val="0"/>
          <c:cat>
            <c:strRef>
              <c:f>'working tests'!$F$80:$K$80</c:f>
              <c:strCache>
                <c:ptCount val="6"/>
                <c:pt idx="0">
                  <c:v>6 routes </c:v>
                </c:pt>
                <c:pt idx="1">
                  <c:v>1k routes</c:v>
                </c:pt>
                <c:pt idx="2">
                  <c:v>100k routes</c:v>
                </c:pt>
                <c:pt idx="3">
                  <c:v>500k routes</c:v>
                </c:pt>
                <c:pt idx="4">
                  <c:v>1M routes</c:v>
                </c:pt>
                <c:pt idx="5">
                  <c:v>2M routes</c:v>
                </c:pt>
              </c:strCache>
            </c:strRef>
          </c:cat>
          <c:val>
            <c:numRef>
              <c:f>'working tests'!$F$81:$K$81</c:f>
              <c:numCache>
                <c:formatCode>General</c:formatCode>
                <c:ptCount val="6"/>
                <c:pt idx="0" formatCode="0.0">
                  <c:v>60.0</c:v>
                </c:pt>
                <c:pt idx="1">
                  <c:v>24.0</c:v>
                </c:pt>
                <c:pt idx="2" formatCode="0.0">
                  <c:v>1.8</c:v>
                </c:pt>
                <c:pt idx="3" formatCode="0.0">
                  <c:v>0.0</c:v>
                </c:pt>
                <c:pt idx="4" formatCode="0.0">
                  <c:v>0.0</c:v>
                </c:pt>
                <c:pt idx="5" formatCode="0.0">
                  <c:v>0.0</c:v>
                </c:pt>
              </c:numCache>
            </c:numRef>
          </c:val>
        </c:ser>
        <c:ser>
          <c:idx val="1"/>
          <c:order val="1"/>
          <c:tx>
            <c:strRef>
              <c:f>'working tests'!$E$82</c:f>
              <c:strCache>
                <c:ptCount val="1"/>
                <c:pt idx="0">
                  <c:v>VPP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'working tests'!$F$80:$K$80</c:f>
              <c:strCache>
                <c:ptCount val="6"/>
                <c:pt idx="0">
                  <c:v>6 routes </c:v>
                </c:pt>
                <c:pt idx="1">
                  <c:v>1k routes</c:v>
                </c:pt>
                <c:pt idx="2">
                  <c:v>100k routes</c:v>
                </c:pt>
                <c:pt idx="3">
                  <c:v>500k routes</c:v>
                </c:pt>
                <c:pt idx="4">
                  <c:v>1M routes</c:v>
                </c:pt>
                <c:pt idx="5">
                  <c:v>2M routes</c:v>
                </c:pt>
              </c:strCache>
            </c:strRef>
          </c:cat>
          <c:val>
            <c:numRef>
              <c:f>'working tests'!$F$82:$K$82</c:f>
              <c:numCache>
                <c:formatCode>0.0</c:formatCode>
                <c:ptCount val="6"/>
                <c:pt idx="0">
                  <c:v>60.0</c:v>
                </c:pt>
                <c:pt idx="1">
                  <c:v>60.0</c:v>
                </c:pt>
                <c:pt idx="2">
                  <c:v>60.0</c:v>
                </c:pt>
                <c:pt idx="3">
                  <c:v>60.0</c:v>
                </c:pt>
                <c:pt idx="4">
                  <c:v>60.0</c:v>
                </c:pt>
                <c:pt idx="5">
                  <c:v>60.0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45734584"/>
        <c:axId val="2045737624"/>
        <c:axId val="2045740664"/>
      </c:bar3DChart>
      <c:catAx>
        <c:axId val="2045734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45737624"/>
        <c:crosses val="autoZero"/>
        <c:auto val="1"/>
        <c:lblAlgn val="ctr"/>
        <c:lblOffset val="100"/>
        <c:noMultiLvlLbl val="0"/>
      </c:catAx>
      <c:valAx>
        <c:axId val="204573762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045734584"/>
        <c:crosses val="autoZero"/>
        <c:crossBetween val="between"/>
      </c:valAx>
      <c:serAx>
        <c:axId val="2045740664"/>
        <c:scaling>
          <c:orientation val="minMax"/>
        </c:scaling>
        <c:delete val="0"/>
        <c:axPos val="b"/>
        <c:majorTickMark val="out"/>
        <c:minorTickMark val="none"/>
        <c:tickLblPos val="nextTo"/>
        <c:crossAx val="2045737624"/>
        <c:crosses val="autoZero"/>
      </c:serAx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535303-8AD0-AC4C-A7E2-9CBAD065250A}" type="doc">
      <dgm:prSet loTypeId="urn:microsoft.com/office/officeart/2005/8/layout/venn1" loCatId="relationship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366475-09B8-F041-A264-9A868E7D05CF}">
      <dgm:prSet/>
      <dgm:spPr>
        <a:solidFill>
          <a:srgbClr val="0C298B">
            <a:alpha val="50000"/>
          </a:srgb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</a:rPr>
            <a:t>CLOUD</a:t>
          </a:r>
          <a:endParaRPr lang="en-US" dirty="0">
            <a:solidFill>
              <a:schemeClr val="bg1"/>
            </a:solidFill>
          </a:endParaRPr>
        </a:p>
      </dgm:t>
    </dgm:pt>
    <dgm:pt modelId="{3DEED430-1E42-524D-825E-683B0BFFE97F}" type="parTrans" cxnId="{D2DD2E8A-ADDA-7B48-B45F-B3E5ECBDB723}">
      <dgm:prSet/>
      <dgm:spPr/>
      <dgm:t>
        <a:bodyPr/>
        <a:lstStyle/>
        <a:p>
          <a:endParaRPr lang="en-US"/>
        </a:p>
      </dgm:t>
    </dgm:pt>
    <dgm:pt modelId="{F15E189F-E9F0-4C41-8618-2EA8F406BE39}" type="sibTrans" cxnId="{D2DD2E8A-ADDA-7B48-B45F-B3E5ECBDB723}">
      <dgm:prSet/>
      <dgm:spPr/>
      <dgm:t>
        <a:bodyPr/>
        <a:lstStyle/>
        <a:p>
          <a:endParaRPr lang="en-US"/>
        </a:p>
      </dgm:t>
    </dgm:pt>
    <dgm:pt modelId="{1627D9EB-21F8-5E4C-B894-4E0B0E27ED0C}">
      <dgm:prSet/>
      <dgm:spPr>
        <a:solidFill>
          <a:srgbClr val="0C298B">
            <a:alpha val="50000"/>
          </a:srgb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</a:rPr>
            <a:t>NFV</a:t>
          </a:r>
          <a:endParaRPr lang="en-US" dirty="0">
            <a:solidFill>
              <a:schemeClr val="bg1"/>
            </a:solidFill>
          </a:endParaRPr>
        </a:p>
      </dgm:t>
    </dgm:pt>
    <dgm:pt modelId="{C292B00D-2B83-074F-AD1A-69D7F0DCFA0D}" type="parTrans" cxnId="{AAB6039E-B15B-EE46-81A5-46D0C6D0D0D1}">
      <dgm:prSet/>
      <dgm:spPr/>
      <dgm:t>
        <a:bodyPr/>
        <a:lstStyle/>
        <a:p>
          <a:endParaRPr lang="en-US"/>
        </a:p>
      </dgm:t>
    </dgm:pt>
    <dgm:pt modelId="{EAEC8A16-AC46-F04C-81D6-3DDFC25C0A0B}" type="sibTrans" cxnId="{AAB6039E-B15B-EE46-81A5-46D0C6D0D0D1}">
      <dgm:prSet/>
      <dgm:spPr/>
      <dgm:t>
        <a:bodyPr/>
        <a:lstStyle/>
        <a:p>
          <a:endParaRPr lang="en-US"/>
        </a:p>
      </dgm:t>
    </dgm:pt>
    <dgm:pt modelId="{E91AF182-985C-9B46-B01D-1BCBF9905302}">
      <dgm:prSet/>
      <dgm:spPr>
        <a:solidFill>
          <a:srgbClr val="0C298B">
            <a:alpha val="50000"/>
          </a:srgb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</a:rPr>
            <a:t>SDN</a:t>
          </a:r>
          <a:endParaRPr lang="en-US" dirty="0">
            <a:solidFill>
              <a:schemeClr val="bg1"/>
            </a:solidFill>
          </a:endParaRPr>
        </a:p>
      </dgm:t>
    </dgm:pt>
    <dgm:pt modelId="{FB671A10-6F18-9F43-8847-2C279F52CF0E}" type="parTrans" cxnId="{273B5F72-21EE-E248-8493-6B93D7984C85}">
      <dgm:prSet/>
      <dgm:spPr/>
      <dgm:t>
        <a:bodyPr/>
        <a:lstStyle/>
        <a:p>
          <a:endParaRPr lang="en-US"/>
        </a:p>
      </dgm:t>
    </dgm:pt>
    <dgm:pt modelId="{FE10E5AF-2ED7-D34E-B855-E40B8E7E4CAB}" type="sibTrans" cxnId="{273B5F72-21EE-E248-8493-6B93D7984C85}">
      <dgm:prSet/>
      <dgm:spPr/>
      <dgm:t>
        <a:bodyPr/>
        <a:lstStyle/>
        <a:p>
          <a:endParaRPr lang="en-US"/>
        </a:p>
      </dgm:t>
    </dgm:pt>
    <dgm:pt modelId="{B22C0929-1FB1-C948-9442-5A84556E5095}" type="pres">
      <dgm:prSet presAssocID="{42535303-8AD0-AC4C-A7E2-9CBAD065250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222632-70F5-434D-BDFB-CE5DB78C2474}" type="pres">
      <dgm:prSet presAssocID="{27366475-09B8-F041-A264-9A868E7D05CF}" presName="circ1" presStyleLbl="vennNode1" presStyleIdx="0" presStyleCnt="3"/>
      <dgm:spPr/>
      <dgm:t>
        <a:bodyPr/>
        <a:lstStyle/>
        <a:p>
          <a:endParaRPr lang="en-US"/>
        </a:p>
      </dgm:t>
    </dgm:pt>
    <dgm:pt modelId="{C519C12F-AE97-324A-813B-024639571568}" type="pres">
      <dgm:prSet presAssocID="{27366475-09B8-F041-A264-9A868E7D05C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2DBED2-6805-DD48-A821-F20C465EA29E}" type="pres">
      <dgm:prSet presAssocID="{1627D9EB-21F8-5E4C-B894-4E0B0E27ED0C}" presName="circ2" presStyleLbl="vennNode1" presStyleIdx="1" presStyleCnt="3"/>
      <dgm:spPr/>
      <dgm:t>
        <a:bodyPr/>
        <a:lstStyle/>
        <a:p>
          <a:endParaRPr lang="en-US"/>
        </a:p>
      </dgm:t>
    </dgm:pt>
    <dgm:pt modelId="{6717B7C2-DA6C-6D47-9990-902AAE8C9B89}" type="pres">
      <dgm:prSet presAssocID="{1627D9EB-21F8-5E4C-B894-4E0B0E27ED0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336F3E-3E93-0242-BDA5-0005A837D390}" type="pres">
      <dgm:prSet presAssocID="{E91AF182-985C-9B46-B01D-1BCBF9905302}" presName="circ3" presStyleLbl="vennNode1" presStyleIdx="2" presStyleCnt="3"/>
      <dgm:spPr/>
      <dgm:t>
        <a:bodyPr/>
        <a:lstStyle/>
        <a:p>
          <a:endParaRPr lang="en-US"/>
        </a:p>
      </dgm:t>
    </dgm:pt>
    <dgm:pt modelId="{BE504078-7704-ED49-AB22-F8BB60807E9E}" type="pres">
      <dgm:prSet presAssocID="{E91AF182-985C-9B46-B01D-1BCBF990530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B6039E-B15B-EE46-81A5-46D0C6D0D0D1}" srcId="{42535303-8AD0-AC4C-A7E2-9CBAD065250A}" destId="{1627D9EB-21F8-5E4C-B894-4E0B0E27ED0C}" srcOrd="1" destOrd="0" parTransId="{C292B00D-2B83-074F-AD1A-69D7F0DCFA0D}" sibTransId="{EAEC8A16-AC46-F04C-81D6-3DDFC25C0A0B}"/>
    <dgm:cxn modelId="{7C29ED5A-9479-C749-BE83-A4D9D26C504E}" type="presOf" srcId="{42535303-8AD0-AC4C-A7E2-9CBAD065250A}" destId="{B22C0929-1FB1-C948-9442-5A84556E5095}" srcOrd="0" destOrd="0" presId="urn:microsoft.com/office/officeart/2005/8/layout/venn1"/>
    <dgm:cxn modelId="{D2DD2E8A-ADDA-7B48-B45F-B3E5ECBDB723}" srcId="{42535303-8AD0-AC4C-A7E2-9CBAD065250A}" destId="{27366475-09B8-F041-A264-9A868E7D05CF}" srcOrd="0" destOrd="0" parTransId="{3DEED430-1E42-524D-825E-683B0BFFE97F}" sibTransId="{F15E189F-E9F0-4C41-8618-2EA8F406BE39}"/>
    <dgm:cxn modelId="{273B5F72-21EE-E248-8493-6B93D7984C85}" srcId="{42535303-8AD0-AC4C-A7E2-9CBAD065250A}" destId="{E91AF182-985C-9B46-B01D-1BCBF9905302}" srcOrd="2" destOrd="0" parTransId="{FB671A10-6F18-9F43-8847-2C279F52CF0E}" sibTransId="{FE10E5AF-2ED7-D34E-B855-E40B8E7E4CAB}"/>
    <dgm:cxn modelId="{98C2785D-99FC-2D4D-B956-423C3025807A}" type="presOf" srcId="{E91AF182-985C-9B46-B01D-1BCBF9905302}" destId="{AC336F3E-3E93-0242-BDA5-0005A837D390}" srcOrd="0" destOrd="0" presId="urn:microsoft.com/office/officeart/2005/8/layout/venn1"/>
    <dgm:cxn modelId="{F8C1D1D3-52BD-954A-A204-47FD19D0B1DB}" type="presOf" srcId="{1627D9EB-21F8-5E4C-B894-4E0B0E27ED0C}" destId="{6717B7C2-DA6C-6D47-9990-902AAE8C9B89}" srcOrd="1" destOrd="0" presId="urn:microsoft.com/office/officeart/2005/8/layout/venn1"/>
    <dgm:cxn modelId="{30DE3239-130D-AF41-B7BF-DFE64C1C2FE5}" type="presOf" srcId="{E91AF182-985C-9B46-B01D-1BCBF9905302}" destId="{BE504078-7704-ED49-AB22-F8BB60807E9E}" srcOrd="1" destOrd="0" presId="urn:microsoft.com/office/officeart/2005/8/layout/venn1"/>
    <dgm:cxn modelId="{05716E1F-18A9-464F-85F1-E5CC8CF1F98B}" type="presOf" srcId="{27366475-09B8-F041-A264-9A868E7D05CF}" destId="{C519C12F-AE97-324A-813B-024639571568}" srcOrd="1" destOrd="0" presId="urn:microsoft.com/office/officeart/2005/8/layout/venn1"/>
    <dgm:cxn modelId="{D5953E26-61DF-9243-AC16-79E05781578E}" type="presOf" srcId="{27366475-09B8-F041-A264-9A868E7D05CF}" destId="{E6222632-70F5-434D-BDFB-CE5DB78C2474}" srcOrd="0" destOrd="0" presId="urn:microsoft.com/office/officeart/2005/8/layout/venn1"/>
    <dgm:cxn modelId="{D9118EEC-919F-B34C-AD3C-6B583F4707F1}" type="presOf" srcId="{1627D9EB-21F8-5E4C-B894-4E0B0E27ED0C}" destId="{BC2DBED2-6805-DD48-A821-F20C465EA29E}" srcOrd="0" destOrd="0" presId="urn:microsoft.com/office/officeart/2005/8/layout/venn1"/>
    <dgm:cxn modelId="{BE6C4B3B-EC04-4A49-B5C7-AC691125CAE9}" type="presParOf" srcId="{B22C0929-1FB1-C948-9442-5A84556E5095}" destId="{E6222632-70F5-434D-BDFB-CE5DB78C2474}" srcOrd="0" destOrd="0" presId="urn:microsoft.com/office/officeart/2005/8/layout/venn1"/>
    <dgm:cxn modelId="{CDFA91E0-A7F6-EB40-8081-5E115B9EB23C}" type="presParOf" srcId="{B22C0929-1FB1-C948-9442-5A84556E5095}" destId="{C519C12F-AE97-324A-813B-024639571568}" srcOrd="1" destOrd="0" presId="urn:microsoft.com/office/officeart/2005/8/layout/venn1"/>
    <dgm:cxn modelId="{D569308A-72F1-3942-A2D4-462252D2D887}" type="presParOf" srcId="{B22C0929-1FB1-C948-9442-5A84556E5095}" destId="{BC2DBED2-6805-DD48-A821-F20C465EA29E}" srcOrd="2" destOrd="0" presId="urn:microsoft.com/office/officeart/2005/8/layout/venn1"/>
    <dgm:cxn modelId="{9349770A-A6E9-234C-AE27-EB3D3CA9F341}" type="presParOf" srcId="{B22C0929-1FB1-C948-9442-5A84556E5095}" destId="{6717B7C2-DA6C-6D47-9990-902AAE8C9B89}" srcOrd="3" destOrd="0" presId="urn:microsoft.com/office/officeart/2005/8/layout/venn1"/>
    <dgm:cxn modelId="{9CE856EE-D0DD-CF47-9AEC-93E62EA6B7AF}" type="presParOf" srcId="{B22C0929-1FB1-C948-9442-5A84556E5095}" destId="{AC336F3E-3E93-0242-BDA5-0005A837D390}" srcOrd="4" destOrd="0" presId="urn:microsoft.com/office/officeart/2005/8/layout/venn1"/>
    <dgm:cxn modelId="{AA1BC0D8-2E1E-2543-BD2A-771218A080C9}" type="presParOf" srcId="{B22C0929-1FB1-C948-9442-5A84556E5095}" destId="{BE504078-7704-ED49-AB22-F8BB60807E9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785488-A202-7842-8A51-C60ACA3B3446}" type="doc">
      <dgm:prSet loTypeId="urn:microsoft.com/office/officeart/2005/8/layout/cycle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408E17-BC27-5440-9117-46F1367D7AC0}">
      <dgm:prSet/>
      <dgm:spPr>
        <a:solidFill>
          <a:srgbClr val="000090"/>
        </a:solidFill>
      </dgm:spPr>
      <dgm:t>
        <a:bodyPr/>
        <a:lstStyle/>
        <a:p>
          <a:pPr rtl="0"/>
          <a:r>
            <a:rPr lang="en-US" dirty="0" smtClean="0"/>
            <a:t>Submit Patch</a:t>
          </a:r>
          <a:endParaRPr lang="en-US" dirty="0"/>
        </a:p>
      </dgm:t>
    </dgm:pt>
    <dgm:pt modelId="{038D16C8-A1D8-E340-B4C5-1A489ADF4039}" type="parTrans" cxnId="{66307B6C-62E6-EF48-B9D8-9A987E43BAA3}">
      <dgm:prSet/>
      <dgm:spPr/>
      <dgm:t>
        <a:bodyPr/>
        <a:lstStyle/>
        <a:p>
          <a:endParaRPr lang="en-US"/>
        </a:p>
      </dgm:t>
    </dgm:pt>
    <dgm:pt modelId="{62EBB5F4-4443-B748-8CC7-401B774AD685}" type="sibTrans" cxnId="{66307B6C-62E6-EF48-B9D8-9A987E43BAA3}">
      <dgm:prSet/>
      <dgm:spPr>
        <a:ln w="38100">
          <a:solidFill>
            <a:srgbClr val="2B2929"/>
          </a:solidFill>
        </a:ln>
      </dgm:spPr>
      <dgm:t>
        <a:bodyPr/>
        <a:lstStyle/>
        <a:p>
          <a:endParaRPr lang="en-US"/>
        </a:p>
      </dgm:t>
    </dgm:pt>
    <dgm:pt modelId="{020ABE01-8165-514A-80AB-611F1DBC203C}">
      <dgm:prSet/>
      <dgm:spPr>
        <a:solidFill>
          <a:srgbClr val="000090"/>
        </a:solidFill>
      </dgm:spPr>
      <dgm:t>
        <a:bodyPr/>
        <a:lstStyle/>
        <a:p>
          <a:pPr rtl="0"/>
          <a:r>
            <a:rPr lang="en-US" dirty="0" smtClean="0"/>
            <a:t>Automated Testing</a:t>
          </a:r>
          <a:endParaRPr lang="en-US" dirty="0"/>
        </a:p>
      </dgm:t>
    </dgm:pt>
    <dgm:pt modelId="{102BFF4F-CAF7-1E4B-BA44-760D07828684}" type="parTrans" cxnId="{3ECEDF2C-5A7B-F64C-B655-F8EF36B83572}">
      <dgm:prSet/>
      <dgm:spPr/>
      <dgm:t>
        <a:bodyPr/>
        <a:lstStyle/>
        <a:p>
          <a:endParaRPr lang="en-US"/>
        </a:p>
      </dgm:t>
    </dgm:pt>
    <dgm:pt modelId="{CCEC2073-ED58-9347-8773-D4003D913FDD}" type="sibTrans" cxnId="{3ECEDF2C-5A7B-F64C-B655-F8EF36B83572}">
      <dgm:prSet/>
      <dgm:spPr>
        <a:ln w="38100">
          <a:solidFill>
            <a:srgbClr val="2B2929"/>
          </a:solidFill>
        </a:ln>
      </dgm:spPr>
      <dgm:t>
        <a:bodyPr/>
        <a:lstStyle/>
        <a:p>
          <a:endParaRPr lang="en-US"/>
        </a:p>
      </dgm:t>
    </dgm:pt>
    <dgm:pt modelId="{949508B2-C835-0543-8127-AA01A39EB977}">
      <dgm:prSet/>
      <dgm:spPr>
        <a:solidFill>
          <a:srgbClr val="000090"/>
        </a:solidFill>
      </dgm:spPr>
      <dgm:t>
        <a:bodyPr/>
        <a:lstStyle/>
        <a:p>
          <a:pPr rtl="0"/>
          <a:r>
            <a:rPr lang="en-US" dirty="0" smtClean="0"/>
            <a:t>Deploy</a:t>
          </a:r>
          <a:endParaRPr lang="en-US" dirty="0"/>
        </a:p>
      </dgm:t>
    </dgm:pt>
    <dgm:pt modelId="{EE0423F3-AEA9-774A-8720-5B18E34DC612}" type="parTrans" cxnId="{DCCDB9CB-2170-8745-B185-1FF21261501C}">
      <dgm:prSet/>
      <dgm:spPr/>
      <dgm:t>
        <a:bodyPr/>
        <a:lstStyle/>
        <a:p>
          <a:endParaRPr lang="en-US"/>
        </a:p>
      </dgm:t>
    </dgm:pt>
    <dgm:pt modelId="{BD9777B5-8513-C84D-8739-D4E16FB68637}" type="sibTrans" cxnId="{DCCDB9CB-2170-8745-B185-1FF21261501C}">
      <dgm:prSet/>
      <dgm:spPr>
        <a:ln w="38100"/>
      </dgm:spPr>
      <dgm:t>
        <a:bodyPr/>
        <a:lstStyle/>
        <a:p>
          <a:endParaRPr lang="en-US"/>
        </a:p>
      </dgm:t>
    </dgm:pt>
    <dgm:pt modelId="{BD6BBB65-2B78-3D4E-9591-E5F9E0D1DFB1}">
      <dgm:prSet/>
      <dgm:spPr>
        <a:solidFill>
          <a:srgbClr val="000090"/>
        </a:solidFill>
      </dgm:spPr>
      <dgm:t>
        <a:bodyPr/>
        <a:lstStyle/>
        <a:p>
          <a:pPr rtl="0"/>
          <a:r>
            <a:rPr lang="en-US" dirty="0" smtClean="0"/>
            <a:t>Develop</a:t>
          </a:r>
          <a:endParaRPr lang="en-US" dirty="0"/>
        </a:p>
      </dgm:t>
    </dgm:pt>
    <dgm:pt modelId="{D1853068-C141-EB4B-8102-725C3BEB37F9}" type="sibTrans" cxnId="{D79A4ADC-2FAC-0848-BB92-F752282E83F5}">
      <dgm:prSet/>
      <dgm:spPr>
        <a:ln w="38100">
          <a:solidFill>
            <a:srgbClr val="2B2929"/>
          </a:solidFill>
        </a:ln>
      </dgm:spPr>
      <dgm:t>
        <a:bodyPr/>
        <a:lstStyle/>
        <a:p>
          <a:endParaRPr lang="en-US"/>
        </a:p>
      </dgm:t>
    </dgm:pt>
    <dgm:pt modelId="{A88073A9-C372-B547-82A7-4EEE1C58CAB4}" type="parTrans" cxnId="{D79A4ADC-2FAC-0848-BB92-F752282E83F5}">
      <dgm:prSet/>
      <dgm:spPr/>
      <dgm:t>
        <a:bodyPr/>
        <a:lstStyle/>
        <a:p>
          <a:endParaRPr lang="en-US"/>
        </a:p>
      </dgm:t>
    </dgm:pt>
    <dgm:pt modelId="{E79E4138-DB3A-DE41-9B3E-3341C1855EE2}" type="pres">
      <dgm:prSet presAssocID="{21785488-A202-7842-8A51-C60ACA3B344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BBF58C-D198-9B4E-BC0E-D32176DD6B3A}" type="pres">
      <dgm:prSet presAssocID="{BD6BBB65-2B78-3D4E-9591-E5F9E0D1DFB1}" presName="node" presStyleLbl="node1" presStyleIdx="0" presStyleCnt="4" custRadScaleRad="99103" custRadScaleInc="-35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925A9-7343-8040-9973-74342D222D39}" type="pres">
      <dgm:prSet presAssocID="{BD6BBB65-2B78-3D4E-9591-E5F9E0D1DFB1}" presName="spNode" presStyleCnt="0"/>
      <dgm:spPr/>
      <dgm:t>
        <a:bodyPr/>
        <a:lstStyle/>
        <a:p>
          <a:endParaRPr lang="en-US"/>
        </a:p>
      </dgm:t>
    </dgm:pt>
    <dgm:pt modelId="{1C41C4EA-D04D-5B40-A8E8-1FD90A74D950}" type="pres">
      <dgm:prSet presAssocID="{D1853068-C141-EB4B-8102-725C3BEB37F9}" presName="sibTrans" presStyleLbl="sibTrans1D1" presStyleIdx="0" presStyleCnt="4"/>
      <dgm:spPr/>
      <dgm:t>
        <a:bodyPr/>
        <a:lstStyle/>
        <a:p>
          <a:endParaRPr lang="en-US"/>
        </a:p>
      </dgm:t>
    </dgm:pt>
    <dgm:pt modelId="{E85651E9-C2BE-A14A-8B0F-37A89F3F22F2}" type="pres">
      <dgm:prSet presAssocID="{EB408E17-BC27-5440-9117-46F1367D7AC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AC977D-3616-0F4E-AD99-A2932ACE323C}" type="pres">
      <dgm:prSet presAssocID="{EB408E17-BC27-5440-9117-46F1367D7AC0}" presName="spNode" presStyleCnt="0"/>
      <dgm:spPr/>
      <dgm:t>
        <a:bodyPr/>
        <a:lstStyle/>
        <a:p>
          <a:endParaRPr lang="en-US"/>
        </a:p>
      </dgm:t>
    </dgm:pt>
    <dgm:pt modelId="{FA38CD2F-5F99-0246-8381-9BD74DAC485F}" type="pres">
      <dgm:prSet presAssocID="{62EBB5F4-4443-B748-8CC7-401B774AD685}" presName="sibTrans" presStyleLbl="sibTrans1D1" presStyleIdx="1" presStyleCnt="4"/>
      <dgm:spPr/>
      <dgm:t>
        <a:bodyPr/>
        <a:lstStyle/>
        <a:p>
          <a:endParaRPr lang="en-US"/>
        </a:p>
      </dgm:t>
    </dgm:pt>
    <dgm:pt modelId="{EFBDB45F-B4ED-3843-A055-94F9CC76F845}" type="pres">
      <dgm:prSet presAssocID="{020ABE01-8165-514A-80AB-611F1DBC203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BC505A-3D04-E641-8382-7B4350D6F5E0}" type="pres">
      <dgm:prSet presAssocID="{020ABE01-8165-514A-80AB-611F1DBC203C}" presName="spNode" presStyleCnt="0"/>
      <dgm:spPr/>
      <dgm:t>
        <a:bodyPr/>
        <a:lstStyle/>
        <a:p>
          <a:endParaRPr lang="en-US"/>
        </a:p>
      </dgm:t>
    </dgm:pt>
    <dgm:pt modelId="{75F328A0-A610-3C4A-A3C8-DA666C687D75}" type="pres">
      <dgm:prSet presAssocID="{CCEC2073-ED58-9347-8773-D4003D913FDD}" presName="sibTrans" presStyleLbl="sibTrans1D1" presStyleIdx="2" presStyleCnt="4"/>
      <dgm:spPr/>
      <dgm:t>
        <a:bodyPr/>
        <a:lstStyle/>
        <a:p>
          <a:endParaRPr lang="en-US"/>
        </a:p>
      </dgm:t>
    </dgm:pt>
    <dgm:pt modelId="{5992AE2C-0FCD-CF49-8EC6-F6BA25B021E9}" type="pres">
      <dgm:prSet presAssocID="{949508B2-C835-0543-8127-AA01A39EB97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53222C-6076-B348-841B-F4061697D133}" type="pres">
      <dgm:prSet presAssocID="{949508B2-C835-0543-8127-AA01A39EB977}" presName="spNode" presStyleCnt="0"/>
      <dgm:spPr/>
      <dgm:t>
        <a:bodyPr/>
        <a:lstStyle/>
        <a:p>
          <a:endParaRPr lang="en-US"/>
        </a:p>
      </dgm:t>
    </dgm:pt>
    <dgm:pt modelId="{9B8B1EF4-ABE9-BD43-8D87-29BE955DE02D}" type="pres">
      <dgm:prSet presAssocID="{BD9777B5-8513-C84D-8739-D4E16FB68637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D79A4ADC-2FAC-0848-BB92-F752282E83F5}" srcId="{21785488-A202-7842-8A51-C60ACA3B3446}" destId="{BD6BBB65-2B78-3D4E-9591-E5F9E0D1DFB1}" srcOrd="0" destOrd="0" parTransId="{A88073A9-C372-B547-82A7-4EEE1C58CAB4}" sibTransId="{D1853068-C141-EB4B-8102-725C3BEB37F9}"/>
    <dgm:cxn modelId="{DC7B2C6D-2206-864B-976B-969C07E368E1}" type="presOf" srcId="{EB408E17-BC27-5440-9117-46F1367D7AC0}" destId="{E85651E9-C2BE-A14A-8B0F-37A89F3F22F2}" srcOrd="0" destOrd="0" presId="urn:microsoft.com/office/officeart/2005/8/layout/cycle5"/>
    <dgm:cxn modelId="{F6C26972-60C0-5A4F-965C-EA9AB83E2EFF}" type="presOf" srcId="{BD6BBB65-2B78-3D4E-9591-E5F9E0D1DFB1}" destId="{4FBBF58C-D198-9B4E-BC0E-D32176DD6B3A}" srcOrd="0" destOrd="0" presId="urn:microsoft.com/office/officeart/2005/8/layout/cycle5"/>
    <dgm:cxn modelId="{DCCDB9CB-2170-8745-B185-1FF21261501C}" srcId="{21785488-A202-7842-8A51-C60ACA3B3446}" destId="{949508B2-C835-0543-8127-AA01A39EB977}" srcOrd="3" destOrd="0" parTransId="{EE0423F3-AEA9-774A-8720-5B18E34DC612}" sibTransId="{BD9777B5-8513-C84D-8739-D4E16FB68637}"/>
    <dgm:cxn modelId="{66307B6C-62E6-EF48-B9D8-9A987E43BAA3}" srcId="{21785488-A202-7842-8A51-C60ACA3B3446}" destId="{EB408E17-BC27-5440-9117-46F1367D7AC0}" srcOrd="1" destOrd="0" parTransId="{038D16C8-A1D8-E340-B4C5-1A489ADF4039}" sibTransId="{62EBB5F4-4443-B748-8CC7-401B774AD685}"/>
    <dgm:cxn modelId="{3ECEDF2C-5A7B-F64C-B655-F8EF36B83572}" srcId="{21785488-A202-7842-8A51-C60ACA3B3446}" destId="{020ABE01-8165-514A-80AB-611F1DBC203C}" srcOrd="2" destOrd="0" parTransId="{102BFF4F-CAF7-1E4B-BA44-760D07828684}" sibTransId="{CCEC2073-ED58-9347-8773-D4003D913FDD}"/>
    <dgm:cxn modelId="{5F8B6EE5-9DC8-3244-8131-66739F1252A5}" type="presOf" srcId="{BD9777B5-8513-C84D-8739-D4E16FB68637}" destId="{9B8B1EF4-ABE9-BD43-8D87-29BE955DE02D}" srcOrd="0" destOrd="0" presId="urn:microsoft.com/office/officeart/2005/8/layout/cycle5"/>
    <dgm:cxn modelId="{6E7006FA-74EA-DB4C-8AA1-32B488FEB4F7}" type="presOf" srcId="{CCEC2073-ED58-9347-8773-D4003D913FDD}" destId="{75F328A0-A610-3C4A-A3C8-DA666C687D75}" srcOrd="0" destOrd="0" presId="urn:microsoft.com/office/officeart/2005/8/layout/cycle5"/>
    <dgm:cxn modelId="{2815A94F-5301-E548-978A-3C8B450B4F47}" type="presOf" srcId="{D1853068-C141-EB4B-8102-725C3BEB37F9}" destId="{1C41C4EA-D04D-5B40-A8E8-1FD90A74D950}" srcOrd="0" destOrd="0" presId="urn:microsoft.com/office/officeart/2005/8/layout/cycle5"/>
    <dgm:cxn modelId="{6D737498-D7C3-E349-88C1-CBDC7001914B}" type="presOf" srcId="{62EBB5F4-4443-B748-8CC7-401B774AD685}" destId="{FA38CD2F-5F99-0246-8381-9BD74DAC485F}" srcOrd="0" destOrd="0" presId="urn:microsoft.com/office/officeart/2005/8/layout/cycle5"/>
    <dgm:cxn modelId="{A14D9667-2EC9-E447-9F62-B6A55C0CB16E}" type="presOf" srcId="{020ABE01-8165-514A-80AB-611F1DBC203C}" destId="{EFBDB45F-B4ED-3843-A055-94F9CC76F845}" srcOrd="0" destOrd="0" presId="urn:microsoft.com/office/officeart/2005/8/layout/cycle5"/>
    <dgm:cxn modelId="{4A49821F-A7BE-334C-98FE-96195605BDA4}" type="presOf" srcId="{21785488-A202-7842-8A51-C60ACA3B3446}" destId="{E79E4138-DB3A-DE41-9B3E-3341C1855EE2}" srcOrd="0" destOrd="0" presId="urn:microsoft.com/office/officeart/2005/8/layout/cycle5"/>
    <dgm:cxn modelId="{25485830-A9C5-DF41-BA33-DE5070960264}" type="presOf" srcId="{949508B2-C835-0543-8127-AA01A39EB977}" destId="{5992AE2C-0FCD-CF49-8EC6-F6BA25B021E9}" srcOrd="0" destOrd="0" presId="urn:microsoft.com/office/officeart/2005/8/layout/cycle5"/>
    <dgm:cxn modelId="{2DD589F8-815C-1B4B-889A-E2A2DB572019}" type="presParOf" srcId="{E79E4138-DB3A-DE41-9B3E-3341C1855EE2}" destId="{4FBBF58C-D198-9B4E-BC0E-D32176DD6B3A}" srcOrd="0" destOrd="0" presId="urn:microsoft.com/office/officeart/2005/8/layout/cycle5"/>
    <dgm:cxn modelId="{5644FA5C-63B2-BA4E-AAD3-6E19477C9D6A}" type="presParOf" srcId="{E79E4138-DB3A-DE41-9B3E-3341C1855EE2}" destId="{BDE925A9-7343-8040-9973-74342D222D39}" srcOrd="1" destOrd="0" presId="urn:microsoft.com/office/officeart/2005/8/layout/cycle5"/>
    <dgm:cxn modelId="{1C965EB6-D255-804B-B91A-1D11751B651B}" type="presParOf" srcId="{E79E4138-DB3A-DE41-9B3E-3341C1855EE2}" destId="{1C41C4EA-D04D-5B40-A8E8-1FD90A74D950}" srcOrd="2" destOrd="0" presId="urn:microsoft.com/office/officeart/2005/8/layout/cycle5"/>
    <dgm:cxn modelId="{1EE9406F-1AEC-F940-9D75-7A158FAD671D}" type="presParOf" srcId="{E79E4138-DB3A-DE41-9B3E-3341C1855EE2}" destId="{E85651E9-C2BE-A14A-8B0F-37A89F3F22F2}" srcOrd="3" destOrd="0" presId="urn:microsoft.com/office/officeart/2005/8/layout/cycle5"/>
    <dgm:cxn modelId="{B9F345AE-EA9C-8240-85EA-2A2FF71DBDE6}" type="presParOf" srcId="{E79E4138-DB3A-DE41-9B3E-3341C1855EE2}" destId="{71AC977D-3616-0F4E-AD99-A2932ACE323C}" srcOrd="4" destOrd="0" presId="urn:microsoft.com/office/officeart/2005/8/layout/cycle5"/>
    <dgm:cxn modelId="{54DE7E92-769F-8049-B9A4-3A2459BD6DAD}" type="presParOf" srcId="{E79E4138-DB3A-DE41-9B3E-3341C1855EE2}" destId="{FA38CD2F-5F99-0246-8381-9BD74DAC485F}" srcOrd="5" destOrd="0" presId="urn:microsoft.com/office/officeart/2005/8/layout/cycle5"/>
    <dgm:cxn modelId="{D88E88E3-0C6E-6442-9964-BC2E60467F77}" type="presParOf" srcId="{E79E4138-DB3A-DE41-9B3E-3341C1855EE2}" destId="{EFBDB45F-B4ED-3843-A055-94F9CC76F845}" srcOrd="6" destOrd="0" presId="urn:microsoft.com/office/officeart/2005/8/layout/cycle5"/>
    <dgm:cxn modelId="{E1E1C29A-E2A8-A343-9531-F0BFFACBACAD}" type="presParOf" srcId="{E79E4138-DB3A-DE41-9B3E-3341C1855EE2}" destId="{09BC505A-3D04-E641-8382-7B4350D6F5E0}" srcOrd="7" destOrd="0" presId="urn:microsoft.com/office/officeart/2005/8/layout/cycle5"/>
    <dgm:cxn modelId="{A7F3756B-6292-2E41-8566-8B88EBDC3FBA}" type="presParOf" srcId="{E79E4138-DB3A-DE41-9B3E-3341C1855EE2}" destId="{75F328A0-A610-3C4A-A3C8-DA666C687D75}" srcOrd="8" destOrd="0" presId="urn:microsoft.com/office/officeart/2005/8/layout/cycle5"/>
    <dgm:cxn modelId="{40441865-A4CF-D441-89A7-D7A2FB120332}" type="presParOf" srcId="{E79E4138-DB3A-DE41-9B3E-3341C1855EE2}" destId="{5992AE2C-0FCD-CF49-8EC6-F6BA25B021E9}" srcOrd="9" destOrd="0" presId="urn:microsoft.com/office/officeart/2005/8/layout/cycle5"/>
    <dgm:cxn modelId="{004C7A48-B5A5-AC45-9D47-FC6C1B10D07F}" type="presParOf" srcId="{E79E4138-DB3A-DE41-9B3E-3341C1855EE2}" destId="{6A53222C-6076-B348-841B-F4061697D133}" srcOrd="10" destOrd="0" presId="urn:microsoft.com/office/officeart/2005/8/layout/cycle5"/>
    <dgm:cxn modelId="{302D3E64-A840-5E45-A3EA-CAC8C01E176C}" type="presParOf" srcId="{E79E4138-DB3A-DE41-9B3E-3341C1855EE2}" destId="{9B8B1EF4-ABE9-BD43-8D87-29BE955DE02D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785488-A202-7842-8A51-C60ACA3B3446}" type="doc">
      <dgm:prSet loTypeId="urn:microsoft.com/office/officeart/2005/8/layout/cycle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408E17-BC27-5440-9117-46F1367D7AC0}">
      <dgm:prSet/>
      <dgm:spPr>
        <a:solidFill>
          <a:srgbClr val="000090"/>
        </a:solidFill>
      </dgm:spPr>
      <dgm:t>
        <a:bodyPr/>
        <a:lstStyle/>
        <a:p>
          <a:pPr rtl="0"/>
          <a:r>
            <a:rPr lang="en-US" dirty="0" smtClean="0"/>
            <a:t>Submit Patch</a:t>
          </a:r>
          <a:endParaRPr lang="en-US" dirty="0"/>
        </a:p>
      </dgm:t>
    </dgm:pt>
    <dgm:pt modelId="{038D16C8-A1D8-E340-B4C5-1A489ADF4039}" type="parTrans" cxnId="{66307B6C-62E6-EF48-B9D8-9A987E43BAA3}">
      <dgm:prSet/>
      <dgm:spPr/>
      <dgm:t>
        <a:bodyPr/>
        <a:lstStyle/>
        <a:p>
          <a:endParaRPr lang="en-US"/>
        </a:p>
      </dgm:t>
    </dgm:pt>
    <dgm:pt modelId="{62EBB5F4-4443-B748-8CC7-401B774AD685}" type="sibTrans" cxnId="{66307B6C-62E6-EF48-B9D8-9A987E43BAA3}">
      <dgm:prSet/>
      <dgm:spPr>
        <a:ln w="38100">
          <a:solidFill>
            <a:srgbClr val="2B2929"/>
          </a:solidFill>
        </a:ln>
      </dgm:spPr>
      <dgm:t>
        <a:bodyPr/>
        <a:lstStyle/>
        <a:p>
          <a:endParaRPr lang="en-US"/>
        </a:p>
      </dgm:t>
    </dgm:pt>
    <dgm:pt modelId="{020ABE01-8165-514A-80AB-611F1DBC203C}">
      <dgm:prSet/>
      <dgm:spPr>
        <a:solidFill>
          <a:srgbClr val="000090"/>
        </a:solidFill>
      </dgm:spPr>
      <dgm:t>
        <a:bodyPr/>
        <a:lstStyle/>
        <a:p>
          <a:pPr rtl="0"/>
          <a:r>
            <a:rPr lang="en-US" dirty="0" smtClean="0"/>
            <a:t>Automated Testing</a:t>
          </a:r>
          <a:endParaRPr lang="en-US" dirty="0"/>
        </a:p>
      </dgm:t>
    </dgm:pt>
    <dgm:pt modelId="{102BFF4F-CAF7-1E4B-BA44-760D07828684}" type="parTrans" cxnId="{3ECEDF2C-5A7B-F64C-B655-F8EF36B83572}">
      <dgm:prSet/>
      <dgm:spPr/>
      <dgm:t>
        <a:bodyPr/>
        <a:lstStyle/>
        <a:p>
          <a:endParaRPr lang="en-US"/>
        </a:p>
      </dgm:t>
    </dgm:pt>
    <dgm:pt modelId="{CCEC2073-ED58-9347-8773-D4003D913FDD}" type="sibTrans" cxnId="{3ECEDF2C-5A7B-F64C-B655-F8EF36B83572}">
      <dgm:prSet/>
      <dgm:spPr>
        <a:ln w="38100">
          <a:solidFill>
            <a:srgbClr val="2B2929"/>
          </a:solidFill>
        </a:ln>
      </dgm:spPr>
      <dgm:t>
        <a:bodyPr/>
        <a:lstStyle/>
        <a:p>
          <a:endParaRPr lang="en-US"/>
        </a:p>
      </dgm:t>
    </dgm:pt>
    <dgm:pt modelId="{949508B2-C835-0543-8127-AA01A39EB977}">
      <dgm:prSet/>
      <dgm:spPr>
        <a:solidFill>
          <a:srgbClr val="000090"/>
        </a:solidFill>
      </dgm:spPr>
      <dgm:t>
        <a:bodyPr/>
        <a:lstStyle/>
        <a:p>
          <a:pPr rtl="0"/>
          <a:r>
            <a:rPr lang="en-US" dirty="0" smtClean="0"/>
            <a:t>Deploy</a:t>
          </a:r>
          <a:endParaRPr lang="en-US" dirty="0"/>
        </a:p>
      </dgm:t>
    </dgm:pt>
    <dgm:pt modelId="{EE0423F3-AEA9-774A-8720-5B18E34DC612}" type="parTrans" cxnId="{DCCDB9CB-2170-8745-B185-1FF21261501C}">
      <dgm:prSet/>
      <dgm:spPr/>
      <dgm:t>
        <a:bodyPr/>
        <a:lstStyle/>
        <a:p>
          <a:endParaRPr lang="en-US"/>
        </a:p>
      </dgm:t>
    </dgm:pt>
    <dgm:pt modelId="{BD9777B5-8513-C84D-8739-D4E16FB68637}" type="sibTrans" cxnId="{DCCDB9CB-2170-8745-B185-1FF21261501C}">
      <dgm:prSet/>
      <dgm:spPr>
        <a:ln w="38100"/>
      </dgm:spPr>
      <dgm:t>
        <a:bodyPr/>
        <a:lstStyle/>
        <a:p>
          <a:endParaRPr lang="en-US"/>
        </a:p>
      </dgm:t>
    </dgm:pt>
    <dgm:pt modelId="{BD6BBB65-2B78-3D4E-9591-E5F9E0D1DFB1}">
      <dgm:prSet/>
      <dgm:spPr>
        <a:solidFill>
          <a:srgbClr val="000090"/>
        </a:solidFill>
      </dgm:spPr>
      <dgm:t>
        <a:bodyPr/>
        <a:lstStyle/>
        <a:p>
          <a:pPr rtl="0"/>
          <a:r>
            <a:rPr lang="en-US" dirty="0" smtClean="0"/>
            <a:t>Develop</a:t>
          </a:r>
          <a:endParaRPr lang="en-US" dirty="0"/>
        </a:p>
      </dgm:t>
    </dgm:pt>
    <dgm:pt modelId="{D1853068-C141-EB4B-8102-725C3BEB37F9}" type="sibTrans" cxnId="{D79A4ADC-2FAC-0848-BB92-F752282E83F5}">
      <dgm:prSet/>
      <dgm:spPr>
        <a:ln w="38100">
          <a:solidFill>
            <a:srgbClr val="2B2929"/>
          </a:solidFill>
        </a:ln>
      </dgm:spPr>
      <dgm:t>
        <a:bodyPr/>
        <a:lstStyle/>
        <a:p>
          <a:endParaRPr lang="en-US"/>
        </a:p>
      </dgm:t>
    </dgm:pt>
    <dgm:pt modelId="{A88073A9-C372-B547-82A7-4EEE1C58CAB4}" type="parTrans" cxnId="{D79A4ADC-2FAC-0848-BB92-F752282E83F5}">
      <dgm:prSet/>
      <dgm:spPr/>
      <dgm:t>
        <a:bodyPr/>
        <a:lstStyle/>
        <a:p>
          <a:endParaRPr lang="en-US"/>
        </a:p>
      </dgm:t>
    </dgm:pt>
    <dgm:pt modelId="{E79E4138-DB3A-DE41-9B3E-3341C1855EE2}" type="pres">
      <dgm:prSet presAssocID="{21785488-A202-7842-8A51-C60ACA3B344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BBF58C-D198-9B4E-BC0E-D32176DD6B3A}" type="pres">
      <dgm:prSet presAssocID="{BD6BBB65-2B78-3D4E-9591-E5F9E0D1DFB1}" presName="node" presStyleLbl="node1" presStyleIdx="0" presStyleCnt="4" custRadScaleRad="99103" custRadScaleInc="-35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925A9-7343-8040-9973-74342D222D39}" type="pres">
      <dgm:prSet presAssocID="{BD6BBB65-2B78-3D4E-9591-E5F9E0D1DFB1}" presName="spNode" presStyleCnt="0"/>
      <dgm:spPr/>
      <dgm:t>
        <a:bodyPr/>
        <a:lstStyle/>
        <a:p>
          <a:endParaRPr lang="en-US"/>
        </a:p>
      </dgm:t>
    </dgm:pt>
    <dgm:pt modelId="{1C41C4EA-D04D-5B40-A8E8-1FD90A74D950}" type="pres">
      <dgm:prSet presAssocID="{D1853068-C141-EB4B-8102-725C3BEB37F9}" presName="sibTrans" presStyleLbl="sibTrans1D1" presStyleIdx="0" presStyleCnt="4"/>
      <dgm:spPr/>
      <dgm:t>
        <a:bodyPr/>
        <a:lstStyle/>
        <a:p>
          <a:endParaRPr lang="en-US"/>
        </a:p>
      </dgm:t>
    </dgm:pt>
    <dgm:pt modelId="{E85651E9-C2BE-A14A-8B0F-37A89F3F22F2}" type="pres">
      <dgm:prSet presAssocID="{EB408E17-BC27-5440-9117-46F1367D7AC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AC977D-3616-0F4E-AD99-A2932ACE323C}" type="pres">
      <dgm:prSet presAssocID="{EB408E17-BC27-5440-9117-46F1367D7AC0}" presName="spNode" presStyleCnt="0"/>
      <dgm:spPr/>
      <dgm:t>
        <a:bodyPr/>
        <a:lstStyle/>
        <a:p>
          <a:endParaRPr lang="en-US"/>
        </a:p>
      </dgm:t>
    </dgm:pt>
    <dgm:pt modelId="{FA38CD2F-5F99-0246-8381-9BD74DAC485F}" type="pres">
      <dgm:prSet presAssocID="{62EBB5F4-4443-B748-8CC7-401B774AD685}" presName="sibTrans" presStyleLbl="sibTrans1D1" presStyleIdx="1" presStyleCnt="4"/>
      <dgm:spPr/>
      <dgm:t>
        <a:bodyPr/>
        <a:lstStyle/>
        <a:p>
          <a:endParaRPr lang="en-US"/>
        </a:p>
      </dgm:t>
    </dgm:pt>
    <dgm:pt modelId="{EFBDB45F-B4ED-3843-A055-94F9CC76F845}" type="pres">
      <dgm:prSet presAssocID="{020ABE01-8165-514A-80AB-611F1DBC203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BC505A-3D04-E641-8382-7B4350D6F5E0}" type="pres">
      <dgm:prSet presAssocID="{020ABE01-8165-514A-80AB-611F1DBC203C}" presName="spNode" presStyleCnt="0"/>
      <dgm:spPr/>
      <dgm:t>
        <a:bodyPr/>
        <a:lstStyle/>
        <a:p>
          <a:endParaRPr lang="en-US"/>
        </a:p>
      </dgm:t>
    </dgm:pt>
    <dgm:pt modelId="{75F328A0-A610-3C4A-A3C8-DA666C687D75}" type="pres">
      <dgm:prSet presAssocID="{CCEC2073-ED58-9347-8773-D4003D913FDD}" presName="sibTrans" presStyleLbl="sibTrans1D1" presStyleIdx="2" presStyleCnt="4"/>
      <dgm:spPr/>
      <dgm:t>
        <a:bodyPr/>
        <a:lstStyle/>
        <a:p>
          <a:endParaRPr lang="en-US"/>
        </a:p>
      </dgm:t>
    </dgm:pt>
    <dgm:pt modelId="{5992AE2C-0FCD-CF49-8EC6-F6BA25B021E9}" type="pres">
      <dgm:prSet presAssocID="{949508B2-C835-0543-8127-AA01A39EB97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53222C-6076-B348-841B-F4061697D133}" type="pres">
      <dgm:prSet presAssocID="{949508B2-C835-0543-8127-AA01A39EB977}" presName="spNode" presStyleCnt="0"/>
      <dgm:spPr/>
      <dgm:t>
        <a:bodyPr/>
        <a:lstStyle/>
        <a:p>
          <a:endParaRPr lang="en-US"/>
        </a:p>
      </dgm:t>
    </dgm:pt>
    <dgm:pt modelId="{9B8B1EF4-ABE9-BD43-8D87-29BE955DE02D}" type="pres">
      <dgm:prSet presAssocID="{BD9777B5-8513-C84D-8739-D4E16FB68637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2F9433BB-1213-7444-8667-E8F7F32089A9}" type="presOf" srcId="{BD6BBB65-2B78-3D4E-9591-E5F9E0D1DFB1}" destId="{4FBBF58C-D198-9B4E-BC0E-D32176DD6B3A}" srcOrd="0" destOrd="0" presId="urn:microsoft.com/office/officeart/2005/8/layout/cycle5"/>
    <dgm:cxn modelId="{D79A4ADC-2FAC-0848-BB92-F752282E83F5}" srcId="{21785488-A202-7842-8A51-C60ACA3B3446}" destId="{BD6BBB65-2B78-3D4E-9591-E5F9E0D1DFB1}" srcOrd="0" destOrd="0" parTransId="{A88073A9-C372-B547-82A7-4EEE1C58CAB4}" sibTransId="{D1853068-C141-EB4B-8102-725C3BEB37F9}"/>
    <dgm:cxn modelId="{B5B97CE2-A332-254A-8472-3BE087030123}" type="presOf" srcId="{CCEC2073-ED58-9347-8773-D4003D913FDD}" destId="{75F328A0-A610-3C4A-A3C8-DA666C687D75}" srcOrd="0" destOrd="0" presId="urn:microsoft.com/office/officeart/2005/8/layout/cycle5"/>
    <dgm:cxn modelId="{9A3CBC29-B6C1-6B42-AAAB-A072B3EA343C}" type="presOf" srcId="{21785488-A202-7842-8A51-C60ACA3B3446}" destId="{E79E4138-DB3A-DE41-9B3E-3341C1855EE2}" srcOrd="0" destOrd="0" presId="urn:microsoft.com/office/officeart/2005/8/layout/cycle5"/>
    <dgm:cxn modelId="{DCCDB9CB-2170-8745-B185-1FF21261501C}" srcId="{21785488-A202-7842-8A51-C60ACA3B3446}" destId="{949508B2-C835-0543-8127-AA01A39EB977}" srcOrd="3" destOrd="0" parTransId="{EE0423F3-AEA9-774A-8720-5B18E34DC612}" sibTransId="{BD9777B5-8513-C84D-8739-D4E16FB68637}"/>
    <dgm:cxn modelId="{F9F904F2-B2A2-1947-8C2D-FCF22BED24AD}" type="presOf" srcId="{62EBB5F4-4443-B748-8CC7-401B774AD685}" destId="{FA38CD2F-5F99-0246-8381-9BD74DAC485F}" srcOrd="0" destOrd="0" presId="urn:microsoft.com/office/officeart/2005/8/layout/cycle5"/>
    <dgm:cxn modelId="{3ECEDF2C-5A7B-F64C-B655-F8EF36B83572}" srcId="{21785488-A202-7842-8A51-C60ACA3B3446}" destId="{020ABE01-8165-514A-80AB-611F1DBC203C}" srcOrd="2" destOrd="0" parTransId="{102BFF4F-CAF7-1E4B-BA44-760D07828684}" sibTransId="{CCEC2073-ED58-9347-8773-D4003D913FDD}"/>
    <dgm:cxn modelId="{66307B6C-62E6-EF48-B9D8-9A987E43BAA3}" srcId="{21785488-A202-7842-8A51-C60ACA3B3446}" destId="{EB408E17-BC27-5440-9117-46F1367D7AC0}" srcOrd="1" destOrd="0" parTransId="{038D16C8-A1D8-E340-B4C5-1A489ADF4039}" sibTransId="{62EBB5F4-4443-B748-8CC7-401B774AD685}"/>
    <dgm:cxn modelId="{3A73E227-FDDA-A840-9941-4D16FB25FFD8}" type="presOf" srcId="{020ABE01-8165-514A-80AB-611F1DBC203C}" destId="{EFBDB45F-B4ED-3843-A055-94F9CC76F845}" srcOrd="0" destOrd="0" presId="urn:microsoft.com/office/officeart/2005/8/layout/cycle5"/>
    <dgm:cxn modelId="{E677BE58-2BAB-344D-9A69-F306F403C439}" type="presOf" srcId="{EB408E17-BC27-5440-9117-46F1367D7AC0}" destId="{E85651E9-C2BE-A14A-8B0F-37A89F3F22F2}" srcOrd="0" destOrd="0" presId="urn:microsoft.com/office/officeart/2005/8/layout/cycle5"/>
    <dgm:cxn modelId="{700A37AD-9FAD-5540-8A7C-941F95FAF62C}" type="presOf" srcId="{949508B2-C835-0543-8127-AA01A39EB977}" destId="{5992AE2C-0FCD-CF49-8EC6-F6BA25B021E9}" srcOrd="0" destOrd="0" presId="urn:microsoft.com/office/officeart/2005/8/layout/cycle5"/>
    <dgm:cxn modelId="{4C323BD1-2600-384F-A5FE-994A93733C7C}" type="presOf" srcId="{D1853068-C141-EB4B-8102-725C3BEB37F9}" destId="{1C41C4EA-D04D-5B40-A8E8-1FD90A74D950}" srcOrd="0" destOrd="0" presId="urn:microsoft.com/office/officeart/2005/8/layout/cycle5"/>
    <dgm:cxn modelId="{08DCF86A-32F4-744D-A245-09AF4B3D1A00}" type="presOf" srcId="{BD9777B5-8513-C84D-8739-D4E16FB68637}" destId="{9B8B1EF4-ABE9-BD43-8D87-29BE955DE02D}" srcOrd="0" destOrd="0" presId="urn:microsoft.com/office/officeart/2005/8/layout/cycle5"/>
    <dgm:cxn modelId="{556B5E2B-C399-8E4E-93DA-E7B42034A85E}" type="presParOf" srcId="{E79E4138-DB3A-DE41-9B3E-3341C1855EE2}" destId="{4FBBF58C-D198-9B4E-BC0E-D32176DD6B3A}" srcOrd="0" destOrd="0" presId="urn:microsoft.com/office/officeart/2005/8/layout/cycle5"/>
    <dgm:cxn modelId="{D56E2B71-6E3A-9941-87F2-A9DAE44EFF08}" type="presParOf" srcId="{E79E4138-DB3A-DE41-9B3E-3341C1855EE2}" destId="{BDE925A9-7343-8040-9973-74342D222D39}" srcOrd="1" destOrd="0" presId="urn:microsoft.com/office/officeart/2005/8/layout/cycle5"/>
    <dgm:cxn modelId="{7D394673-CA20-5044-9DD5-8239C00E7EDC}" type="presParOf" srcId="{E79E4138-DB3A-DE41-9B3E-3341C1855EE2}" destId="{1C41C4EA-D04D-5B40-A8E8-1FD90A74D950}" srcOrd="2" destOrd="0" presId="urn:microsoft.com/office/officeart/2005/8/layout/cycle5"/>
    <dgm:cxn modelId="{7C468441-BED8-4041-AD63-9D4B4506C657}" type="presParOf" srcId="{E79E4138-DB3A-DE41-9B3E-3341C1855EE2}" destId="{E85651E9-C2BE-A14A-8B0F-37A89F3F22F2}" srcOrd="3" destOrd="0" presId="urn:microsoft.com/office/officeart/2005/8/layout/cycle5"/>
    <dgm:cxn modelId="{C6AE69CB-D77C-D943-B492-5DB3CA64DBC5}" type="presParOf" srcId="{E79E4138-DB3A-DE41-9B3E-3341C1855EE2}" destId="{71AC977D-3616-0F4E-AD99-A2932ACE323C}" srcOrd="4" destOrd="0" presId="urn:microsoft.com/office/officeart/2005/8/layout/cycle5"/>
    <dgm:cxn modelId="{15BB81F7-971A-724A-928D-6D843CA9A674}" type="presParOf" srcId="{E79E4138-DB3A-DE41-9B3E-3341C1855EE2}" destId="{FA38CD2F-5F99-0246-8381-9BD74DAC485F}" srcOrd="5" destOrd="0" presId="urn:microsoft.com/office/officeart/2005/8/layout/cycle5"/>
    <dgm:cxn modelId="{A341E391-56C0-6F45-928C-CADAD5EE22EB}" type="presParOf" srcId="{E79E4138-DB3A-DE41-9B3E-3341C1855EE2}" destId="{EFBDB45F-B4ED-3843-A055-94F9CC76F845}" srcOrd="6" destOrd="0" presId="urn:microsoft.com/office/officeart/2005/8/layout/cycle5"/>
    <dgm:cxn modelId="{FE9CA889-80C6-4F49-B7C3-469C090FF15E}" type="presParOf" srcId="{E79E4138-DB3A-DE41-9B3E-3341C1855EE2}" destId="{09BC505A-3D04-E641-8382-7B4350D6F5E0}" srcOrd="7" destOrd="0" presId="urn:microsoft.com/office/officeart/2005/8/layout/cycle5"/>
    <dgm:cxn modelId="{1A594E59-E0DF-9947-B2ED-42C5ABE94F10}" type="presParOf" srcId="{E79E4138-DB3A-DE41-9B3E-3341C1855EE2}" destId="{75F328A0-A610-3C4A-A3C8-DA666C687D75}" srcOrd="8" destOrd="0" presId="urn:microsoft.com/office/officeart/2005/8/layout/cycle5"/>
    <dgm:cxn modelId="{C3C230C0-E199-B849-B3F0-7FA54896E98D}" type="presParOf" srcId="{E79E4138-DB3A-DE41-9B3E-3341C1855EE2}" destId="{5992AE2C-0FCD-CF49-8EC6-F6BA25B021E9}" srcOrd="9" destOrd="0" presId="urn:microsoft.com/office/officeart/2005/8/layout/cycle5"/>
    <dgm:cxn modelId="{E6A85016-4A3B-EA49-A686-8A442596AF61}" type="presParOf" srcId="{E79E4138-DB3A-DE41-9B3E-3341C1855EE2}" destId="{6A53222C-6076-B348-841B-F4061697D133}" srcOrd="10" destOrd="0" presId="urn:microsoft.com/office/officeart/2005/8/layout/cycle5"/>
    <dgm:cxn modelId="{6B42C4C4-7511-D140-97FF-0116A542F9B7}" type="presParOf" srcId="{E79E4138-DB3A-DE41-9B3E-3341C1855EE2}" destId="{9B8B1EF4-ABE9-BD43-8D87-29BE955DE02D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222632-70F5-434D-BDFB-CE5DB78C2474}">
      <dsp:nvSpPr>
        <dsp:cNvPr id="0" name=""/>
        <dsp:cNvSpPr/>
      </dsp:nvSpPr>
      <dsp:spPr>
        <a:xfrm>
          <a:off x="734673" y="37705"/>
          <a:ext cx="1809881" cy="1809881"/>
        </a:xfrm>
        <a:prstGeom prst="ellipse">
          <a:avLst/>
        </a:prstGeom>
        <a:solidFill>
          <a:srgbClr val="0C298B">
            <a:alpha val="50000"/>
          </a:srgb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bg1"/>
              </a:solidFill>
            </a:rPr>
            <a:t>CLOUD</a:t>
          </a:r>
          <a:endParaRPr lang="en-US" sz="3600" kern="1200" dirty="0">
            <a:solidFill>
              <a:schemeClr val="bg1"/>
            </a:solidFill>
          </a:endParaRPr>
        </a:p>
      </dsp:txBody>
      <dsp:txXfrm>
        <a:off x="975991" y="354435"/>
        <a:ext cx="1327246" cy="814446"/>
      </dsp:txXfrm>
    </dsp:sp>
    <dsp:sp modelId="{BC2DBED2-6805-DD48-A821-F20C465EA29E}">
      <dsp:nvSpPr>
        <dsp:cNvPr id="0" name=""/>
        <dsp:cNvSpPr/>
      </dsp:nvSpPr>
      <dsp:spPr>
        <a:xfrm>
          <a:off x="1387739" y="1168881"/>
          <a:ext cx="1809881" cy="1809881"/>
        </a:xfrm>
        <a:prstGeom prst="ellipse">
          <a:avLst/>
        </a:prstGeom>
        <a:solidFill>
          <a:srgbClr val="0C298B">
            <a:alpha val="50000"/>
          </a:srgb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bg1"/>
              </a:solidFill>
            </a:rPr>
            <a:t>NFV</a:t>
          </a:r>
          <a:endParaRPr lang="en-US" sz="3600" kern="1200" dirty="0">
            <a:solidFill>
              <a:schemeClr val="bg1"/>
            </a:solidFill>
          </a:endParaRPr>
        </a:p>
      </dsp:txBody>
      <dsp:txXfrm>
        <a:off x="1941261" y="1636434"/>
        <a:ext cx="1085928" cy="995434"/>
      </dsp:txXfrm>
    </dsp:sp>
    <dsp:sp modelId="{AC336F3E-3E93-0242-BDA5-0005A837D390}">
      <dsp:nvSpPr>
        <dsp:cNvPr id="0" name=""/>
        <dsp:cNvSpPr/>
      </dsp:nvSpPr>
      <dsp:spPr>
        <a:xfrm>
          <a:off x="81608" y="1168881"/>
          <a:ext cx="1809881" cy="1809881"/>
        </a:xfrm>
        <a:prstGeom prst="ellipse">
          <a:avLst/>
        </a:prstGeom>
        <a:solidFill>
          <a:srgbClr val="0C298B">
            <a:alpha val="50000"/>
          </a:srgb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bg1"/>
              </a:solidFill>
            </a:rPr>
            <a:t>SDN</a:t>
          </a:r>
          <a:endParaRPr lang="en-US" sz="3600" kern="1200" dirty="0">
            <a:solidFill>
              <a:schemeClr val="bg1"/>
            </a:solidFill>
          </a:endParaRPr>
        </a:p>
      </dsp:txBody>
      <dsp:txXfrm>
        <a:off x="252038" y="1636434"/>
        <a:ext cx="1085928" cy="9954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BBF58C-D198-9B4E-BC0E-D32176DD6B3A}">
      <dsp:nvSpPr>
        <dsp:cNvPr id="0" name=""/>
        <dsp:cNvSpPr/>
      </dsp:nvSpPr>
      <dsp:spPr>
        <a:xfrm>
          <a:off x="1215232" y="10165"/>
          <a:ext cx="1023937" cy="665559"/>
        </a:xfrm>
        <a:prstGeom prst="roundRect">
          <a:avLst/>
        </a:prstGeom>
        <a:solidFill>
          <a:srgbClr val="00009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Develop</a:t>
          </a:r>
          <a:endParaRPr lang="en-US" sz="1400" kern="1200" dirty="0"/>
        </a:p>
      </dsp:txBody>
      <dsp:txXfrm>
        <a:off x="1247722" y="42655"/>
        <a:ext cx="958957" cy="600579"/>
      </dsp:txXfrm>
    </dsp:sp>
    <dsp:sp modelId="{1C41C4EA-D04D-5B40-A8E8-1FD90A74D950}">
      <dsp:nvSpPr>
        <dsp:cNvPr id="0" name=""/>
        <dsp:cNvSpPr/>
      </dsp:nvSpPr>
      <dsp:spPr>
        <a:xfrm>
          <a:off x="652122" y="346054"/>
          <a:ext cx="2199336" cy="2199336"/>
        </a:xfrm>
        <a:custGeom>
          <a:avLst/>
          <a:gdLst/>
          <a:ahLst/>
          <a:cxnLst/>
          <a:rect l="0" t="0" r="0" b="0"/>
          <a:pathLst>
            <a:path>
              <a:moveTo>
                <a:pt x="1732685" y="200468"/>
              </a:moveTo>
              <a:arcTo wR="1099668" hR="1099668" stAng="18308682" swAng="1660995"/>
            </a:path>
          </a:pathLst>
        </a:custGeom>
        <a:noFill/>
        <a:ln w="38100" cap="flat" cmpd="sng" algn="ctr">
          <a:solidFill>
            <a:srgbClr val="2B2929"/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5651E9-C2BE-A14A-8B0F-37A89F3F22F2}">
      <dsp:nvSpPr>
        <dsp:cNvPr id="0" name=""/>
        <dsp:cNvSpPr/>
      </dsp:nvSpPr>
      <dsp:spPr>
        <a:xfrm>
          <a:off x="2335219" y="1099780"/>
          <a:ext cx="1023937" cy="665559"/>
        </a:xfrm>
        <a:prstGeom prst="roundRect">
          <a:avLst/>
        </a:prstGeom>
        <a:solidFill>
          <a:srgbClr val="00009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Submit Patch</a:t>
          </a:r>
          <a:endParaRPr lang="en-US" sz="1400" kern="1200" dirty="0"/>
        </a:p>
      </dsp:txBody>
      <dsp:txXfrm>
        <a:off x="2367709" y="1132270"/>
        <a:ext cx="958957" cy="600579"/>
      </dsp:txXfrm>
    </dsp:sp>
    <dsp:sp modelId="{FA38CD2F-5F99-0246-8381-9BD74DAC485F}">
      <dsp:nvSpPr>
        <dsp:cNvPr id="0" name=""/>
        <dsp:cNvSpPr/>
      </dsp:nvSpPr>
      <dsp:spPr>
        <a:xfrm>
          <a:off x="647851" y="332891"/>
          <a:ext cx="2199336" cy="2199336"/>
        </a:xfrm>
        <a:custGeom>
          <a:avLst/>
          <a:gdLst/>
          <a:ahLst/>
          <a:cxnLst/>
          <a:rect l="0" t="0" r="0" b="0"/>
          <a:pathLst>
            <a:path>
              <a:moveTo>
                <a:pt x="2085348" y="1587217"/>
              </a:moveTo>
              <a:arcTo wR="1099668" hR="1099668" stAng="1579109" swAng="1633864"/>
            </a:path>
          </a:pathLst>
        </a:custGeom>
        <a:noFill/>
        <a:ln w="38100" cap="flat" cmpd="sng" algn="ctr">
          <a:solidFill>
            <a:srgbClr val="2B2929"/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BDB45F-B4ED-3843-A055-94F9CC76F845}">
      <dsp:nvSpPr>
        <dsp:cNvPr id="0" name=""/>
        <dsp:cNvSpPr/>
      </dsp:nvSpPr>
      <dsp:spPr>
        <a:xfrm>
          <a:off x="1235551" y="2199448"/>
          <a:ext cx="1023937" cy="665559"/>
        </a:xfrm>
        <a:prstGeom prst="roundRect">
          <a:avLst/>
        </a:prstGeom>
        <a:solidFill>
          <a:srgbClr val="00009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Automated Testing</a:t>
          </a:r>
          <a:endParaRPr lang="en-US" sz="1400" kern="1200" dirty="0"/>
        </a:p>
      </dsp:txBody>
      <dsp:txXfrm>
        <a:off x="1268041" y="2231938"/>
        <a:ext cx="958957" cy="600579"/>
      </dsp:txXfrm>
    </dsp:sp>
    <dsp:sp modelId="{75F328A0-A610-3C4A-A3C8-DA666C687D75}">
      <dsp:nvSpPr>
        <dsp:cNvPr id="0" name=""/>
        <dsp:cNvSpPr/>
      </dsp:nvSpPr>
      <dsp:spPr>
        <a:xfrm>
          <a:off x="647851" y="332891"/>
          <a:ext cx="2199336" cy="2199336"/>
        </a:xfrm>
        <a:custGeom>
          <a:avLst/>
          <a:gdLst/>
          <a:ahLst/>
          <a:cxnLst/>
          <a:rect l="0" t="0" r="0" b="0"/>
          <a:pathLst>
            <a:path>
              <a:moveTo>
                <a:pt x="446325" y="1984209"/>
              </a:moveTo>
              <a:arcTo wR="1099668" hR="1099668" stAng="7587027" swAng="1633864"/>
            </a:path>
          </a:pathLst>
        </a:custGeom>
        <a:noFill/>
        <a:ln w="38100" cap="flat" cmpd="sng" algn="ctr">
          <a:solidFill>
            <a:srgbClr val="2B2929"/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92AE2C-0FCD-CF49-8EC6-F6BA25B021E9}">
      <dsp:nvSpPr>
        <dsp:cNvPr id="0" name=""/>
        <dsp:cNvSpPr/>
      </dsp:nvSpPr>
      <dsp:spPr>
        <a:xfrm>
          <a:off x="135882" y="1099780"/>
          <a:ext cx="1023937" cy="665559"/>
        </a:xfrm>
        <a:prstGeom prst="roundRect">
          <a:avLst/>
        </a:prstGeom>
        <a:solidFill>
          <a:srgbClr val="00009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Deploy</a:t>
          </a:r>
          <a:endParaRPr lang="en-US" sz="1400" kern="1200" dirty="0"/>
        </a:p>
      </dsp:txBody>
      <dsp:txXfrm>
        <a:off x="168372" y="1132270"/>
        <a:ext cx="958957" cy="600579"/>
      </dsp:txXfrm>
    </dsp:sp>
    <dsp:sp modelId="{9B8B1EF4-ABE9-BD43-8D87-29BE955DE02D}">
      <dsp:nvSpPr>
        <dsp:cNvPr id="0" name=""/>
        <dsp:cNvSpPr/>
      </dsp:nvSpPr>
      <dsp:spPr>
        <a:xfrm>
          <a:off x="643388" y="346635"/>
          <a:ext cx="2199336" cy="2199336"/>
        </a:xfrm>
        <a:custGeom>
          <a:avLst/>
          <a:gdLst/>
          <a:ahLst/>
          <a:cxnLst/>
          <a:rect l="0" t="0" r="0" b="0"/>
          <a:pathLst>
            <a:path>
              <a:moveTo>
                <a:pt x="117754" y="604577"/>
              </a:moveTo>
              <a:arcTo wR="1099668" hR="1099668" stAng="12405462" swAng="1570081"/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BBF58C-D198-9B4E-BC0E-D32176DD6B3A}">
      <dsp:nvSpPr>
        <dsp:cNvPr id="0" name=""/>
        <dsp:cNvSpPr/>
      </dsp:nvSpPr>
      <dsp:spPr>
        <a:xfrm>
          <a:off x="1215232" y="10165"/>
          <a:ext cx="1023937" cy="665559"/>
        </a:xfrm>
        <a:prstGeom prst="roundRect">
          <a:avLst/>
        </a:prstGeom>
        <a:solidFill>
          <a:srgbClr val="00009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Develop</a:t>
          </a:r>
          <a:endParaRPr lang="en-US" sz="1400" kern="1200" dirty="0"/>
        </a:p>
      </dsp:txBody>
      <dsp:txXfrm>
        <a:off x="1247722" y="42655"/>
        <a:ext cx="958957" cy="600579"/>
      </dsp:txXfrm>
    </dsp:sp>
    <dsp:sp modelId="{1C41C4EA-D04D-5B40-A8E8-1FD90A74D950}">
      <dsp:nvSpPr>
        <dsp:cNvPr id="0" name=""/>
        <dsp:cNvSpPr/>
      </dsp:nvSpPr>
      <dsp:spPr>
        <a:xfrm>
          <a:off x="652122" y="346054"/>
          <a:ext cx="2199336" cy="2199336"/>
        </a:xfrm>
        <a:custGeom>
          <a:avLst/>
          <a:gdLst/>
          <a:ahLst/>
          <a:cxnLst/>
          <a:rect l="0" t="0" r="0" b="0"/>
          <a:pathLst>
            <a:path>
              <a:moveTo>
                <a:pt x="1732685" y="200468"/>
              </a:moveTo>
              <a:arcTo wR="1099668" hR="1099668" stAng="18308682" swAng="1660995"/>
            </a:path>
          </a:pathLst>
        </a:custGeom>
        <a:noFill/>
        <a:ln w="38100" cap="flat" cmpd="sng" algn="ctr">
          <a:solidFill>
            <a:srgbClr val="2B2929"/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5651E9-C2BE-A14A-8B0F-37A89F3F22F2}">
      <dsp:nvSpPr>
        <dsp:cNvPr id="0" name=""/>
        <dsp:cNvSpPr/>
      </dsp:nvSpPr>
      <dsp:spPr>
        <a:xfrm>
          <a:off x="2335219" y="1099780"/>
          <a:ext cx="1023937" cy="665559"/>
        </a:xfrm>
        <a:prstGeom prst="roundRect">
          <a:avLst/>
        </a:prstGeom>
        <a:solidFill>
          <a:srgbClr val="00009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Submit Patch</a:t>
          </a:r>
          <a:endParaRPr lang="en-US" sz="1400" kern="1200" dirty="0"/>
        </a:p>
      </dsp:txBody>
      <dsp:txXfrm>
        <a:off x="2367709" y="1132270"/>
        <a:ext cx="958957" cy="600579"/>
      </dsp:txXfrm>
    </dsp:sp>
    <dsp:sp modelId="{FA38CD2F-5F99-0246-8381-9BD74DAC485F}">
      <dsp:nvSpPr>
        <dsp:cNvPr id="0" name=""/>
        <dsp:cNvSpPr/>
      </dsp:nvSpPr>
      <dsp:spPr>
        <a:xfrm>
          <a:off x="647851" y="332891"/>
          <a:ext cx="2199336" cy="2199336"/>
        </a:xfrm>
        <a:custGeom>
          <a:avLst/>
          <a:gdLst/>
          <a:ahLst/>
          <a:cxnLst/>
          <a:rect l="0" t="0" r="0" b="0"/>
          <a:pathLst>
            <a:path>
              <a:moveTo>
                <a:pt x="2085348" y="1587217"/>
              </a:moveTo>
              <a:arcTo wR="1099668" hR="1099668" stAng="1579109" swAng="1633864"/>
            </a:path>
          </a:pathLst>
        </a:custGeom>
        <a:noFill/>
        <a:ln w="38100" cap="flat" cmpd="sng" algn="ctr">
          <a:solidFill>
            <a:srgbClr val="2B2929"/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BDB45F-B4ED-3843-A055-94F9CC76F845}">
      <dsp:nvSpPr>
        <dsp:cNvPr id="0" name=""/>
        <dsp:cNvSpPr/>
      </dsp:nvSpPr>
      <dsp:spPr>
        <a:xfrm>
          <a:off x="1235551" y="2199448"/>
          <a:ext cx="1023937" cy="665559"/>
        </a:xfrm>
        <a:prstGeom prst="roundRect">
          <a:avLst/>
        </a:prstGeom>
        <a:solidFill>
          <a:srgbClr val="00009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Automated Testing</a:t>
          </a:r>
          <a:endParaRPr lang="en-US" sz="1400" kern="1200" dirty="0"/>
        </a:p>
      </dsp:txBody>
      <dsp:txXfrm>
        <a:off x="1268041" y="2231938"/>
        <a:ext cx="958957" cy="600579"/>
      </dsp:txXfrm>
    </dsp:sp>
    <dsp:sp modelId="{75F328A0-A610-3C4A-A3C8-DA666C687D75}">
      <dsp:nvSpPr>
        <dsp:cNvPr id="0" name=""/>
        <dsp:cNvSpPr/>
      </dsp:nvSpPr>
      <dsp:spPr>
        <a:xfrm>
          <a:off x="647851" y="332891"/>
          <a:ext cx="2199336" cy="2199336"/>
        </a:xfrm>
        <a:custGeom>
          <a:avLst/>
          <a:gdLst/>
          <a:ahLst/>
          <a:cxnLst/>
          <a:rect l="0" t="0" r="0" b="0"/>
          <a:pathLst>
            <a:path>
              <a:moveTo>
                <a:pt x="446325" y="1984209"/>
              </a:moveTo>
              <a:arcTo wR="1099668" hR="1099668" stAng="7587027" swAng="1633864"/>
            </a:path>
          </a:pathLst>
        </a:custGeom>
        <a:noFill/>
        <a:ln w="38100" cap="flat" cmpd="sng" algn="ctr">
          <a:solidFill>
            <a:srgbClr val="2B2929"/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92AE2C-0FCD-CF49-8EC6-F6BA25B021E9}">
      <dsp:nvSpPr>
        <dsp:cNvPr id="0" name=""/>
        <dsp:cNvSpPr/>
      </dsp:nvSpPr>
      <dsp:spPr>
        <a:xfrm>
          <a:off x="135882" y="1099780"/>
          <a:ext cx="1023937" cy="665559"/>
        </a:xfrm>
        <a:prstGeom prst="roundRect">
          <a:avLst/>
        </a:prstGeom>
        <a:solidFill>
          <a:srgbClr val="00009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Deploy</a:t>
          </a:r>
          <a:endParaRPr lang="en-US" sz="1400" kern="1200" dirty="0"/>
        </a:p>
      </dsp:txBody>
      <dsp:txXfrm>
        <a:off x="168372" y="1132270"/>
        <a:ext cx="958957" cy="600579"/>
      </dsp:txXfrm>
    </dsp:sp>
    <dsp:sp modelId="{9B8B1EF4-ABE9-BD43-8D87-29BE955DE02D}">
      <dsp:nvSpPr>
        <dsp:cNvPr id="0" name=""/>
        <dsp:cNvSpPr/>
      </dsp:nvSpPr>
      <dsp:spPr>
        <a:xfrm>
          <a:off x="643388" y="346635"/>
          <a:ext cx="2199336" cy="2199336"/>
        </a:xfrm>
        <a:custGeom>
          <a:avLst/>
          <a:gdLst/>
          <a:ahLst/>
          <a:cxnLst/>
          <a:rect l="0" t="0" r="0" b="0"/>
          <a:pathLst>
            <a:path>
              <a:moveTo>
                <a:pt x="117754" y="604577"/>
              </a:moveTo>
              <a:arcTo wR="1099668" hR="1099668" stAng="12405462" swAng="1570081"/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EA57D-D858-4402-9858-9A8F9F67B2AE}" type="datetimeFigureOut">
              <a:rPr lang="en-US" smtClean="0"/>
              <a:t>3/3/16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261D7-761C-48EC-A92D-222EA568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581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63993-F6F3-2B43-AD19-253EB4A4C7F8}" type="datetimeFigureOut">
              <a:rPr lang="en-US" smtClean="0"/>
              <a:t>3/3/16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37BF7-95A9-A049-967F-0BC4A5936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22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input</a:t>
            </a:r>
            <a:r>
              <a:rPr lang="en-US" baseline="0" dirty="0" smtClean="0"/>
              <a:t> </a:t>
            </a:r>
            <a:r>
              <a:rPr lang="en-US" dirty="0" smtClean="0"/>
              <a:t>checks</a:t>
            </a:r>
            <a:r>
              <a:rPr lang="en-US" baseline="0" dirty="0" smtClean="0"/>
              <a:t> included by VPP include mandatory networking checks.</a:t>
            </a:r>
          </a:p>
          <a:p>
            <a:r>
              <a:rPr lang="en-US" baseline="0" dirty="0" smtClean="0"/>
              <a:t>Some solutions today either don</a:t>
            </a:r>
            <a:r>
              <a:rPr lang="uk-UA" baseline="0" dirty="0" smtClean="0"/>
              <a:t>’</a:t>
            </a:r>
            <a:r>
              <a:rPr lang="en-US" baseline="0" dirty="0" smtClean="0"/>
              <a:t>t perform these or don’t have them leading to questionable performance numbers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81A85-90BE-2B4B-8A67-5F046D505A9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6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81A85-90BE-2B4B-8A67-5F046D505A9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2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DC3E-9B58-4178-99D0-EDD655FFF52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120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AECB0-0535-6C47-84D6-92FA3FC80655}" type="slidenum"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79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32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8796" y="1742650"/>
            <a:ext cx="5693329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Enter Talk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8796" y="4222325"/>
            <a:ext cx="5693329" cy="42467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Speaker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A944E7-E604-6144-B5DB-257B412DA638}" type="datetime1">
              <a:rPr lang="en-US" smtClean="0"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fd.io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2C12A61-9EE8-4E45-A1FB-04158638D41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55" y="1742650"/>
            <a:ext cx="5126486" cy="287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00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7323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04666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1D0D-83EE-8F49-8574-2C1E5F1D1800}" type="datetime1">
              <a:rPr lang="en-US" smtClean="0"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12140268" y="0"/>
            <a:ext cx="103464" cy="6858000"/>
          </a:xfrm>
          <a:prstGeom prst="rect">
            <a:avLst/>
          </a:prstGeom>
          <a:solidFill>
            <a:srgbClr val="F7323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8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2989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2989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D909-6B45-414D-B320-B95A6DF6C3D7}" type="datetime1">
              <a:rPr lang="en-US" smtClean="0"/>
              <a:t>3/3/16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fd.io Foundation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2088536" y="0"/>
            <a:ext cx="103464" cy="6858000"/>
          </a:xfrm>
          <a:prstGeom prst="rect">
            <a:avLst/>
          </a:prstGeom>
          <a:solidFill>
            <a:srgbClr val="F7323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2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EB8C44-E272-1348-A208-43C7C3BD72E4}" type="datetime1">
              <a:rPr lang="en-US" smtClean="0"/>
              <a:t>3/3/16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69B97-F59E-A842-9C9E-9738B36A88E6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69" y="6111875"/>
            <a:ext cx="2897004" cy="387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0873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_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 noChangeAspect="1"/>
          </p:cNvSpPr>
          <p:nvPr>
            <p:ph type="body" sz="quarter" idx="10"/>
          </p:nvPr>
        </p:nvSpPr>
        <p:spPr>
          <a:xfrm>
            <a:off x="306272" y="1339747"/>
            <a:ext cx="5496567" cy="4984855"/>
          </a:xfrm>
        </p:spPr>
        <p:txBody>
          <a:bodyPr>
            <a:noAutofit/>
          </a:bodyPr>
          <a:lstStyle>
            <a:lvl1pPr>
              <a:lnSpc>
                <a:spcPct val="95000"/>
              </a:lnSpc>
              <a:spcBef>
                <a:spcPts val="1000"/>
              </a:spcBef>
              <a:defRPr sz="2200">
                <a:solidFill>
                  <a:srgbClr val="0E243E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1000"/>
              </a:spcBef>
              <a:defRPr sz="1700">
                <a:solidFill>
                  <a:srgbClr val="0E243E"/>
                </a:solidFill>
                <a:latin typeface="+mj-lt"/>
              </a:defRPr>
            </a:lvl2pPr>
            <a:lvl3pPr>
              <a:spcBef>
                <a:spcPts val="1000"/>
              </a:spcBef>
              <a:defRPr sz="1400">
                <a:solidFill>
                  <a:srgbClr val="0E243E"/>
                </a:solidFill>
                <a:latin typeface="+mj-lt"/>
              </a:defRPr>
            </a:lvl3pPr>
            <a:lvl4pPr>
              <a:spcBef>
                <a:spcPts val="1000"/>
              </a:spcBef>
              <a:defRPr sz="1300">
                <a:solidFill>
                  <a:srgbClr val="0E243E"/>
                </a:solidFill>
                <a:latin typeface="+mj-lt"/>
              </a:defRPr>
            </a:lvl4pPr>
            <a:lvl5pPr>
              <a:spcBef>
                <a:spcPts val="1000"/>
              </a:spcBef>
              <a:defRPr sz="1300">
                <a:solidFill>
                  <a:srgbClr val="0E243E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275708" y="1339747"/>
            <a:ext cx="5496567" cy="4984855"/>
          </a:xfrm>
        </p:spPr>
        <p:txBody>
          <a:bodyPr>
            <a:noAutofit/>
          </a:bodyPr>
          <a:lstStyle>
            <a:lvl1pPr>
              <a:lnSpc>
                <a:spcPct val="95000"/>
              </a:lnSpc>
              <a:spcBef>
                <a:spcPts val="1000"/>
              </a:spcBef>
              <a:defRPr sz="2200">
                <a:solidFill>
                  <a:srgbClr val="0E243E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1000"/>
              </a:spcBef>
              <a:defRPr sz="1700">
                <a:solidFill>
                  <a:srgbClr val="0E243E"/>
                </a:solidFill>
                <a:latin typeface="+mj-lt"/>
              </a:defRPr>
            </a:lvl2pPr>
            <a:lvl3pPr>
              <a:spcBef>
                <a:spcPts val="1000"/>
              </a:spcBef>
              <a:defRPr sz="1400">
                <a:solidFill>
                  <a:srgbClr val="0E243E"/>
                </a:solidFill>
                <a:latin typeface="+mj-lt"/>
              </a:defRPr>
            </a:lvl3pPr>
            <a:lvl4pPr>
              <a:spcBef>
                <a:spcPts val="1000"/>
              </a:spcBef>
              <a:defRPr sz="1300">
                <a:solidFill>
                  <a:srgbClr val="0E243E"/>
                </a:solidFill>
                <a:latin typeface="+mj-lt"/>
              </a:defRPr>
            </a:lvl4pPr>
            <a:lvl5pPr>
              <a:spcBef>
                <a:spcPts val="1000"/>
              </a:spcBef>
              <a:defRPr sz="1300">
                <a:solidFill>
                  <a:srgbClr val="0E243E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06268" y="381003"/>
            <a:ext cx="11451815" cy="889415"/>
          </a:xfrm>
          <a:prstGeom prst="rect">
            <a:avLst/>
          </a:prstGeom>
        </p:spPr>
        <p:txBody>
          <a:bodyPr vert="horz" lIns="106676" tIns="53338" rIns="99056" bIns="53338" rtlCol="0" anchor="b" anchorCtr="0">
            <a:noAutofit/>
          </a:bodyPr>
          <a:lstStyle>
            <a:lvl1pPr algn="l" defTabSz="76197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4200" b="0" kern="1200" spc="0" baseline="0" dirty="0">
                <a:gradFill>
                  <a:gsLst>
                    <a:gs pos="0">
                      <a:srgbClr val="00A5C7"/>
                    </a:gs>
                    <a:gs pos="44000">
                      <a:srgbClr val="00B0F0"/>
                    </a:gs>
                    <a:gs pos="100000">
                      <a:srgbClr val="00519A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156952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16401" y="1797051"/>
            <a:ext cx="11036459" cy="4224280"/>
          </a:xfrm>
          <a:prstGeom prst="rect">
            <a:avLst/>
          </a:prstGeom>
        </p:spPr>
        <p:txBody>
          <a:bodyPr lIns="121890" tIns="60945" rIns="121890" bIns="60945">
            <a:noAutofit/>
          </a:bodyPr>
          <a:lstStyle>
            <a:lvl1pPr marL="374561" indent="-298382">
              <a:lnSpc>
                <a:spcPct val="95000"/>
              </a:lnSpc>
              <a:spcBef>
                <a:spcPts val="1480"/>
              </a:spcBef>
              <a:buClr>
                <a:schemeClr val="tx1"/>
              </a:buClr>
              <a:buSzPct val="80000"/>
              <a:buFont typeface="Arial"/>
              <a:buChar char="•"/>
              <a:defRPr sz="2700" b="0" i="0">
                <a:solidFill>
                  <a:srgbClr val="676767"/>
                </a:solidFill>
                <a:latin typeface="+mn-lt"/>
                <a:cs typeface="CiscoSans ExtraLight"/>
              </a:defRPr>
            </a:lvl1pPr>
            <a:lvl2pPr marL="677176" indent="-287799">
              <a:lnSpc>
                <a:spcPct val="95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/>
              <a:buChar char="•"/>
              <a:defRPr sz="2400" b="0" i="0">
                <a:solidFill>
                  <a:srgbClr val="676767"/>
                </a:solidFill>
                <a:latin typeface="+mn-lt"/>
                <a:cs typeface="CiscoSans ExtraLight"/>
              </a:defRPr>
            </a:lvl2pPr>
            <a:lvl3pPr marL="996719" indent="-228548">
              <a:buClr>
                <a:schemeClr val="tx1"/>
              </a:buClr>
              <a:buSzPct val="80000"/>
              <a:buFont typeface="Arial"/>
              <a:buChar char="•"/>
              <a:defRPr sz="2100" b="0" i="0">
                <a:solidFill>
                  <a:srgbClr val="676767"/>
                </a:solidFill>
                <a:latin typeface="+mn-lt"/>
                <a:cs typeface="CiscoSans ExtraLight"/>
              </a:defRPr>
            </a:lvl3pPr>
            <a:lvl4pPr marL="1214683" indent="-228548">
              <a:buClr>
                <a:schemeClr val="tx1"/>
              </a:buClr>
              <a:buSzPct val="80000"/>
              <a:buFont typeface="Arial"/>
              <a:buChar char="•"/>
              <a:defRPr sz="1900" b="0" i="0">
                <a:solidFill>
                  <a:srgbClr val="676767"/>
                </a:solidFill>
                <a:latin typeface="+mn-lt"/>
                <a:cs typeface="CiscoSans ExtraLight"/>
              </a:defRPr>
            </a:lvl4pPr>
            <a:lvl5pPr marL="1443231" indent="-224314">
              <a:buClr>
                <a:schemeClr val="tx1"/>
              </a:buClr>
              <a:buSzPct val="80000"/>
              <a:buFont typeface="Arial"/>
              <a:buChar char="•"/>
              <a:defRPr sz="1600" b="0" i="0">
                <a:solidFill>
                  <a:srgbClr val="676767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GB" dirty="0" smtClean="0"/>
              <a:t>First level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8" y="455085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21896" tIns="60948" rIns="121896" bIns="6094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963435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8" y="455085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21896" tIns="60948" rIns="121896" bIns="6094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1293581" y="637297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252954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0" Type="http://schemas.microsoft.com/office/2007/relationships/hdphoto" Target="../media/hdphoto1.wdp"/><Relationship Id="rId11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9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bg2">
                <a:lumMod val="9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4353"/>
                    </a14:imgEffect>
                    <a14:imgEffect>
                      <a14:saturation sat="16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911" y="778213"/>
            <a:ext cx="7717039" cy="432187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31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89950" y="6356350"/>
            <a:ext cx="1107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3814C-C0D2-BB49-822F-4711DB285200}" type="datetime1">
              <a:rPr lang="en-US" smtClean="0"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fd.io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97298" y="6356350"/>
            <a:ext cx="4565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12A61-9EE8-4E45-A1FB-04158638D41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44" y="5945836"/>
            <a:ext cx="1388454" cy="77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39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7323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image" Target="../media/image8.png"/><Relationship Id="rId5" Type="http://schemas.openxmlformats.org/officeDocument/2006/relationships/image" Target="../media/image9.gif"/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tif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fd.io/view/VPP/Setting_Up_Your_Dev_Environment" TargetMode="External"/><Relationship Id="rId4" Type="http://schemas.openxmlformats.org/officeDocument/2006/relationships/hyperlink" Target="https://wiki.fd.io/view/VPP%23Tutorials" TargetMode="External"/><Relationship Id="rId5" Type="http://schemas.openxmlformats.org/officeDocument/2006/relationships/hyperlink" Target="https://lists.fd.io/mailman/listinfo" TargetMode="External"/><Relationship Id="rId6" Type="http://schemas.openxmlformats.org/officeDocument/2006/relationships/hyperlink" Target="https://wiki.fd.io/view/IRC" TargetMode="External"/><Relationship Id="rId7" Type="http://schemas.openxmlformats.org/officeDocument/2006/relationships/hyperlink" Target="https://wiki.fd.io/view/Main_Pag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fd.io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fd.io</a:t>
            </a:r>
            <a:r>
              <a:rPr lang="en-US" dirty="0" smtClean="0"/>
              <a:t> Intro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 Warnicke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fd.io Foundation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65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134" y="219920"/>
            <a:ext cx="11127317" cy="975783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Arial"/>
                <a:cs typeface="Arial"/>
              </a:rPr>
              <a:t>VPP Architecture -</a:t>
            </a:r>
            <a:br>
              <a:rPr lang="en-US" sz="3600" dirty="0" smtClean="0">
                <a:latin typeface="Arial"/>
                <a:cs typeface="Arial"/>
              </a:rPr>
            </a:br>
            <a:r>
              <a:rPr lang="en-US" sz="3600" dirty="0" smtClean="0">
                <a:latin typeface="Arial"/>
                <a:cs typeface="Arial"/>
              </a:rPr>
              <a:t>Modularity Enabling Flexible Plugins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293995" y="1244250"/>
            <a:ext cx="5916613" cy="526097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Arial"/>
              </a:rPr>
              <a:t>Plugins == Subprojects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Arial"/>
              </a:rPr>
              <a:t>Plugins can: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Arial"/>
              </a:rPr>
              <a:t>Introduce new graph nodes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Arial"/>
              </a:rPr>
              <a:t>Rearrange packet processing graph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Arial"/>
              </a:rPr>
              <a:t>Can be built independently of VPP source tree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Arial"/>
              </a:rPr>
              <a:t>Can be added at runtime (drop into plugin directory)</a:t>
            </a:r>
            <a:endParaRPr lang="en-US" sz="1600" dirty="0" smtClean="0">
              <a:solidFill>
                <a:schemeClr val="tx1"/>
              </a:solidFill>
              <a:latin typeface="Arial"/>
            </a:endParaRPr>
          </a:p>
          <a:p>
            <a:pPr lvl="1"/>
            <a:r>
              <a:rPr lang="en-US" sz="1800" dirty="0">
                <a:solidFill>
                  <a:schemeClr val="tx1"/>
                </a:solidFill>
                <a:latin typeface="Arial"/>
              </a:rPr>
              <a:t>All in user </a:t>
            </a:r>
            <a:r>
              <a:rPr lang="en-US" sz="1800" dirty="0" smtClean="0">
                <a:solidFill>
                  <a:schemeClr val="tx1"/>
                </a:solidFill>
                <a:latin typeface="Arial"/>
              </a:rPr>
              <a:t>space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Arial"/>
              </a:rPr>
              <a:t>Enabling: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Arial"/>
              </a:rPr>
              <a:t>Ability to take advantage of diverse hardware when present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Arial"/>
              </a:rPr>
              <a:t>Support for multiple processor architectures (x86, ARM, PPC)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Arial"/>
              </a:rPr>
              <a:t>Few dependencies on the OS (</a:t>
            </a:r>
            <a:r>
              <a:rPr lang="en-US" sz="1800" dirty="0" err="1" smtClean="0">
                <a:solidFill>
                  <a:schemeClr val="tx1"/>
                </a:solidFill>
                <a:latin typeface="Arial"/>
              </a:rPr>
              <a:t>clib</a:t>
            </a:r>
            <a:r>
              <a:rPr lang="en-US" sz="1800" dirty="0" smtClean="0">
                <a:solidFill>
                  <a:schemeClr val="tx1"/>
                </a:solidFill>
                <a:latin typeface="Arial"/>
              </a:rPr>
              <a:t>) allowing easier ports to other </a:t>
            </a:r>
            <a:r>
              <a:rPr lang="en-US" sz="1800" dirty="0" err="1" smtClean="0">
                <a:solidFill>
                  <a:schemeClr val="tx1"/>
                </a:solidFill>
                <a:latin typeface="Arial"/>
              </a:rPr>
              <a:t>Oses</a:t>
            </a:r>
            <a:r>
              <a:rPr lang="en-US" sz="1800" dirty="0" smtClean="0">
                <a:solidFill>
                  <a:schemeClr val="tx1"/>
                </a:solidFill>
                <a:latin typeface="Arial"/>
              </a:rPr>
              <a:t>/</a:t>
            </a:r>
            <a:r>
              <a:rPr lang="en-US" sz="1800" dirty="0" err="1" smtClean="0">
                <a:solidFill>
                  <a:schemeClr val="tx1"/>
                </a:solidFill>
                <a:latin typeface="Arial"/>
              </a:rPr>
              <a:t>Env</a:t>
            </a:r>
            <a:endParaRPr lang="en-US" sz="1800" dirty="0" smtClean="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8508999" y="1215098"/>
            <a:ext cx="1109348" cy="1143000"/>
            <a:chOff x="5638800" y="1524000"/>
            <a:chExt cx="1331218" cy="1371600"/>
          </a:xfrm>
        </p:grpSpPr>
        <p:sp>
          <p:nvSpPr>
            <p:cNvPr id="100" name="Oval 99"/>
            <p:cNvSpPr/>
            <p:nvPr/>
          </p:nvSpPr>
          <p:spPr>
            <a:xfrm>
              <a:off x="57912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638800" y="1524000"/>
              <a:ext cx="1331218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ethernet</a:t>
              </a:r>
              <a:r>
                <a:rPr lang="en-US" sz="1200" dirty="0"/>
                <a:t>-input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7620004" y="2879148"/>
            <a:ext cx="1374726" cy="1129950"/>
            <a:chOff x="5791200" y="1539660"/>
            <a:chExt cx="1649670" cy="1355940"/>
          </a:xfrm>
        </p:grpSpPr>
        <p:sp>
          <p:nvSpPr>
            <p:cNvPr id="103" name="Oval 102"/>
            <p:cNvSpPr/>
            <p:nvPr/>
          </p:nvSpPr>
          <p:spPr>
            <a:xfrm>
              <a:off x="57912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6534438" y="1539660"/>
              <a:ext cx="906432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ip6-</a:t>
              </a:r>
              <a:r>
                <a:rPr lang="en-US" sz="1200" dirty="0"/>
                <a:t>input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8826509" y="2727617"/>
            <a:ext cx="1064268" cy="1281482"/>
            <a:chOff x="5791200" y="1357822"/>
            <a:chExt cx="1277119" cy="1537778"/>
          </a:xfrm>
        </p:grpSpPr>
        <p:sp>
          <p:nvSpPr>
            <p:cNvPr id="106" name="Oval 105"/>
            <p:cNvSpPr/>
            <p:nvPr/>
          </p:nvSpPr>
          <p:spPr>
            <a:xfrm>
              <a:off x="57912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6215778" y="1357822"/>
              <a:ext cx="852541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ip4input</a:t>
              </a:r>
              <a:endParaRPr lang="en-US" sz="1200" dirty="0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6243627" y="2644037"/>
            <a:ext cx="1455747" cy="1365062"/>
            <a:chOff x="5663554" y="1257526"/>
            <a:chExt cx="1746896" cy="1638074"/>
          </a:xfrm>
        </p:grpSpPr>
        <p:sp>
          <p:nvSpPr>
            <p:cNvPr id="109" name="Oval 108"/>
            <p:cNvSpPr/>
            <p:nvPr/>
          </p:nvSpPr>
          <p:spPr>
            <a:xfrm>
              <a:off x="60198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663554" y="1257526"/>
              <a:ext cx="1746896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mpls</a:t>
              </a:r>
              <a:r>
                <a:rPr lang="en-US" sz="1200" dirty="0"/>
                <a:t>-</a:t>
              </a:r>
              <a:r>
                <a:rPr lang="en-US" sz="1200" dirty="0" err="1"/>
                <a:t>ethernet</a:t>
              </a:r>
              <a:r>
                <a:rPr lang="en-US" sz="1200" dirty="0"/>
                <a:t>-input</a:t>
              </a: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9709546" y="2961383"/>
            <a:ext cx="1402954" cy="1047715"/>
            <a:chOff x="5098255" y="1638342"/>
            <a:chExt cx="1683545" cy="1257258"/>
          </a:xfrm>
        </p:grpSpPr>
        <p:sp>
          <p:nvSpPr>
            <p:cNvPr id="112" name="Oval 111"/>
            <p:cNvSpPr/>
            <p:nvPr/>
          </p:nvSpPr>
          <p:spPr>
            <a:xfrm>
              <a:off x="57912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098255" y="1638342"/>
              <a:ext cx="929485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arp</a:t>
              </a:r>
              <a:r>
                <a:rPr lang="en-US" sz="1200" dirty="0"/>
                <a:t>-input</a:t>
              </a: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11086893" y="2762476"/>
            <a:ext cx="964901" cy="1252334"/>
            <a:chOff x="5623919" y="1392799"/>
            <a:chExt cx="1157881" cy="1502801"/>
          </a:xfrm>
        </p:grpSpPr>
        <p:sp>
          <p:nvSpPr>
            <p:cNvPr id="115" name="Oval 114"/>
            <p:cNvSpPr/>
            <p:nvPr/>
          </p:nvSpPr>
          <p:spPr>
            <a:xfrm>
              <a:off x="57912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623919" y="1392799"/>
              <a:ext cx="837152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llc</a:t>
              </a:r>
              <a:r>
                <a:rPr lang="en-US" sz="1200" dirty="0"/>
                <a:t>-input</a:t>
              </a:r>
            </a:p>
          </p:txBody>
        </p:sp>
      </p:grpSp>
      <p:cxnSp>
        <p:nvCxnSpPr>
          <p:cNvPr id="117" name="Straight Arrow Connector 116"/>
          <p:cNvCxnSpPr>
            <a:stCxn id="100" idx="4"/>
            <a:endCxn id="109" idx="0"/>
          </p:cNvCxnSpPr>
          <p:nvPr/>
        </p:nvCxnSpPr>
        <p:spPr>
          <a:xfrm flipH="1">
            <a:off x="6953250" y="2358098"/>
            <a:ext cx="2095500" cy="825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0" idx="4"/>
            <a:endCxn id="103" idx="0"/>
          </p:cNvCxnSpPr>
          <p:nvPr/>
        </p:nvCxnSpPr>
        <p:spPr>
          <a:xfrm flipH="1">
            <a:off x="8032750" y="2358098"/>
            <a:ext cx="1016000" cy="825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00" idx="4"/>
            <a:endCxn id="106" idx="0"/>
          </p:cNvCxnSpPr>
          <p:nvPr/>
        </p:nvCxnSpPr>
        <p:spPr>
          <a:xfrm>
            <a:off x="9048750" y="2358098"/>
            <a:ext cx="190500" cy="825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9779000" y="3374097"/>
            <a:ext cx="363719" cy="430883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sz="2300" b="1" dirty="0"/>
              <a:t>…</a:t>
            </a:r>
          </a:p>
        </p:txBody>
      </p:sp>
      <p:cxnSp>
        <p:nvCxnSpPr>
          <p:cNvPr id="121" name="Straight Arrow Connector 120"/>
          <p:cNvCxnSpPr>
            <a:stCxn id="100" idx="4"/>
            <a:endCxn id="112" idx="0"/>
          </p:cNvCxnSpPr>
          <p:nvPr/>
        </p:nvCxnSpPr>
        <p:spPr>
          <a:xfrm>
            <a:off x="9048750" y="2358098"/>
            <a:ext cx="1651000" cy="825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00" idx="4"/>
            <a:endCxn id="115" idx="0"/>
          </p:cNvCxnSpPr>
          <p:nvPr/>
        </p:nvCxnSpPr>
        <p:spPr>
          <a:xfrm>
            <a:off x="9048749" y="2358098"/>
            <a:ext cx="2590294" cy="8312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3" name="Group 122"/>
          <p:cNvGrpSpPr/>
          <p:nvPr/>
        </p:nvGrpSpPr>
        <p:grpSpPr>
          <a:xfrm>
            <a:off x="7619999" y="3981647"/>
            <a:ext cx="1221421" cy="1170451"/>
            <a:chOff x="5791200" y="1491059"/>
            <a:chExt cx="1465706" cy="1404541"/>
          </a:xfrm>
        </p:grpSpPr>
        <p:sp>
          <p:nvSpPr>
            <p:cNvPr id="124" name="Oval 123"/>
            <p:cNvSpPr/>
            <p:nvPr/>
          </p:nvSpPr>
          <p:spPr>
            <a:xfrm>
              <a:off x="57912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230639" y="1491059"/>
              <a:ext cx="1026267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ip6-</a:t>
              </a:r>
              <a:r>
                <a:rPr lang="en-US" sz="1200" dirty="0"/>
                <a:t>lookup</a:t>
              </a:r>
            </a:p>
          </p:txBody>
        </p:sp>
      </p:grpSp>
      <p:cxnSp>
        <p:nvCxnSpPr>
          <p:cNvPr id="126" name="Straight Arrow Connector 125"/>
          <p:cNvCxnSpPr>
            <a:stCxn id="103" idx="4"/>
            <a:endCxn id="124" idx="0"/>
          </p:cNvCxnSpPr>
          <p:nvPr/>
        </p:nvCxnSpPr>
        <p:spPr>
          <a:xfrm>
            <a:off x="8032750" y="4009098"/>
            <a:ext cx="0" cy="317500"/>
          </a:xfrm>
          <a:prstGeom prst="straightConnector1">
            <a:avLst/>
          </a:prstGeom>
          <a:ln>
            <a:solidFill>
              <a:srgbClr val="2B292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24" idx="4"/>
            <a:endCxn id="129" idx="0"/>
          </p:cNvCxnSpPr>
          <p:nvPr/>
        </p:nvCxnSpPr>
        <p:spPr>
          <a:xfrm flipH="1">
            <a:off x="7334250" y="5152098"/>
            <a:ext cx="698500" cy="317500"/>
          </a:xfrm>
          <a:prstGeom prst="straightConnector1">
            <a:avLst/>
          </a:prstGeom>
          <a:ln>
            <a:solidFill>
              <a:srgbClr val="2B292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8" name="Group 127"/>
          <p:cNvGrpSpPr/>
          <p:nvPr/>
        </p:nvGrpSpPr>
        <p:grpSpPr>
          <a:xfrm>
            <a:off x="6340747" y="5042527"/>
            <a:ext cx="1460105" cy="1252572"/>
            <a:chOff x="5475298" y="1392514"/>
            <a:chExt cx="1752126" cy="1503086"/>
          </a:xfrm>
        </p:grpSpPr>
        <p:sp>
          <p:nvSpPr>
            <p:cNvPr id="129" name="Oval 128"/>
            <p:cNvSpPr/>
            <p:nvPr/>
          </p:nvSpPr>
          <p:spPr>
            <a:xfrm>
              <a:off x="61722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5475298" y="1392514"/>
              <a:ext cx="1752126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ip6-</a:t>
              </a:r>
              <a:r>
                <a:rPr lang="en-US" sz="1200" dirty="0"/>
                <a:t>rewrite-transmit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509000" y="5152098"/>
            <a:ext cx="825500" cy="1143000"/>
            <a:chOff x="5791200" y="1524000"/>
            <a:chExt cx="990600" cy="1371600"/>
          </a:xfrm>
        </p:grpSpPr>
        <p:sp>
          <p:nvSpPr>
            <p:cNvPr id="132" name="Oval 131"/>
            <p:cNvSpPr/>
            <p:nvPr/>
          </p:nvSpPr>
          <p:spPr>
            <a:xfrm>
              <a:off x="57912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867400" y="1524000"/>
              <a:ext cx="859814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ip6-</a:t>
              </a:r>
              <a:r>
                <a:rPr lang="en-US" sz="1200" dirty="0"/>
                <a:t>local</a:t>
              </a:r>
            </a:p>
          </p:txBody>
        </p:sp>
      </p:grpSp>
      <p:cxnSp>
        <p:nvCxnSpPr>
          <p:cNvPr id="134" name="Straight Arrow Connector 133"/>
          <p:cNvCxnSpPr>
            <a:stCxn id="124" idx="4"/>
            <a:endCxn id="132" idx="0"/>
          </p:cNvCxnSpPr>
          <p:nvPr/>
        </p:nvCxnSpPr>
        <p:spPr>
          <a:xfrm>
            <a:off x="8032750" y="5152098"/>
            <a:ext cx="889000" cy="317500"/>
          </a:xfrm>
          <a:prstGeom prst="straightConnector1">
            <a:avLst/>
          </a:prstGeom>
          <a:ln>
            <a:solidFill>
              <a:srgbClr val="2B292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5" name="Group 134"/>
          <p:cNvGrpSpPr/>
          <p:nvPr/>
        </p:nvGrpSpPr>
        <p:grpSpPr>
          <a:xfrm>
            <a:off x="8636000" y="163158"/>
            <a:ext cx="3302000" cy="937652"/>
            <a:chOff x="9144000" y="4147860"/>
            <a:chExt cx="3962400" cy="1125180"/>
          </a:xfrm>
        </p:grpSpPr>
        <p:sp>
          <p:nvSpPr>
            <p:cNvPr id="136" name="Rounded Rectangle 100"/>
            <p:cNvSpPr>
              <a:spLocks noChangeArrowheads="1"/>
            </p:cNvSpPr>
            <p:nvPr/>
          </p:nvSpPr>
          <p:spPr bwMode="auto">
            <a:xfrm>
              <a:off x="9144000" y="4495800"/>
              <a:ext cx="3962400" cy="777240"/>
            </a:xfrm>
            <a:prstGeom prst="roundRect">
              <a:avLst>
                <a:gd name="adj" fmla="val 6898"/>
              </a:avLst>
            </a:prstGeom>
            <a:noFill/>
            <a:ln w="12700" algn="ctr">
              <a:noFill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37" name="Rounded Rectangle 97"/>
            <p:cNvSpPr>
              <a:spLocks noChangeArrowheads="1"/>
            </p:cNvSpPr>
            <p:nvPr/>
          </p:nvSpPr>
          <p:spPr bwMode="auto">
            <a:xfrm>
              <a:off x="9372601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38" name="Rounded Rectangle 97"/>
            <p:cNvSpPr>
              <a:spLocks noChangeArrowheads="1"/>
            </p:cNvSpPr>
            <p:nvPr/>
          </p:nvSpPr>
          <p:spPr bwMode="auto">
            <a:xfrm>
              <a:off x="96774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39" name="Rounded Rectangle 97"/>
            <p:cNvSpPr>
              <a:spLocks noChangeArrowheads="1"/>
            </p:cNvSpPr>
            <p:nvPr/>
          </p:nvSpPr>
          <p:spPr bwMode="auto">
            <a:xfrm>
              <a:off x="99822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40" name="Rounded Rectangle 97"/>
            <p:cNvSpPr>
              <a:spLocks noChangeArrowheads="1"/>
            </p:cNvSpPr>
            <p:nvPr/>
          </p:nvSpPr>
          <p:spPr bwMode="auto">
            <a:xfrm>
              <a:off x="102870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41" name="Rounded Rectangle 97"/>
            <p:cNvSpPr>
              <a:spLocks noChangeArrowheads="1"/>
            </p:cNvSpPr>
            <p:nvPr/>
          </p:nvSpPr>
          <p:spPr bwMode="auto">
            <a:xfrm>
              <a:off x="105918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42" name="Rounded Rectangle 141"/>
            <p:cNvSpPr>
              <a:spLocks noChangeArrowheads="1"/>
            </p:cNvSpPr>
            <p:nvPr/>
          </p:nvSpPr>
          <p:spPr bwMode="auto">
            <a:xfrm>
              <a:off x="108966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43" name="Rounded Rectangle 97"/>
            <p:cNvSpPr>
              <a:spLocks noChangeArrowheads="1"/>
            </p:cNvSpPr>
            <p:nvPr/>
          </p:nvSpPr>
          <p:spPr bwMode="auto">
            <a:xfrm>
              <a:off x="112014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44" name="Rounded Rectangle 97"/>
            <p:cNvSpPr>
              <a:spLocks noChangeArrowheads="1"/>
            </p:cNvSpPr>
            <p:nvPr/>
          </p:nvSpPr>
          <p:spPr bwMode="auto">
            <a:xfrm>
              <a:off x="115062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45" name="Rounded Rectangle 97"/>
            <p:cNvSpPr>
              <a:spLocks noChangeArrowheads="1"/>
            </p:cNvSpPr>
            <p:nvPr/>
          </p:nvSpPr>
          <p:spPr bwMode="auto">
            <a:xfrm>
              <a:off x="123444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46" name="Rounded Rectangle 97"/>
            <p:cNvSpPr>
              <a:spLocks noChangeArrowheads="1"/>
            </p:cNvSpPr>
            <p:nvPr/>
          </p:nvSpPr>
          <p:spPr bwMode="auto">
            <a:xfrm>
              <a:off x="126492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1811000" y="4648200"/>
              <a:ext cx="473404" cy="535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300" b="1" dirty="0">
                  <a:solidFill>
                    <a:srgbClr val="F9BC00"/>
                  </a:solidFill>
                </a:rPr>
                <a:t>…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10439400" y="4147860"/>
              <a:ext cx="1239967" cy="3323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F9BC00"/>
                  </a:solidFill>
                </a:rPr>
                <a:t>Packet vector</a:t>
              </a:r>
            </a:p>
          </p:txBody>
        </p:sp>
      </p:grpSp>
      <p:cxnSp>
        <p:nvCxnSpPr>
          <p:cNvPr id="149" name="Straight Arrow Connector 148"/>
          <p:cNvCxnSpPr>
            <a:stCxn id="136" idx="2"/>
            <a:endCxn id="100" idx="6"/>
          </p:cNvCxnSpPr>
          <p:nvPr/>
        </p:nvCxnSpPr>
        <p:spPr>
          <a:xfrm flipH="1">
            <a:off x="9461500" y="1100798"/>
            <a:ext cx="825500" cy="844550"/>
          </a:xfrm>
          <a:prstGeom prst="straightConnector1">
            <a:avLst/>
          </a:prstGeom>
          <a:ln>
            <a:solidFill>
              <a:srgbClr val="F9BC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8445499" y="4270082"/>
            <a:ext cx="3478422" cy="2394878"/>
            <a:chOff x="8445499" y="4270082"/>
            <a:chExt cx="3478422" cy="2394878"/>
          </a:xfrm>
        </p:grpSpPr>
        <p:cxnSp>
          <p:nvCxnSpPr>
            <p:cNvPr id="59" name="Straight Arrow Connector 58"/>
            <p:cNvCxnSpPr>
              <a:stCxn id="124" idx="6"/>
              <a:endCxn id="56" idx="2"/>
            </p:cNvCxnSpPr>
            <p:nvPr/>
          </p:nvCxnSpPr>
          <p:spPr>
            <a:xfrm>
              <a:off x="8445499" y="4739348"/>
              <a:ext cx="1953412" cy="233614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3"/>
            <p:cNvGrpSpPr/>
            <p:nvPr/>
          </p:nvGrpSpPr>
          <p:grpSpPr>
            <a:xfrm>
              <a:off x="9779001" y="4270082"/>
              <a:ext cx="2144920" cy="2394878"/>
              <a:chOff x="9779001" y="4270082"/>
              <a:chExt cx="2144920" cy="2394878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10426177" y="4422484"/>
                <a:ext cx="1847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1200" dirty="0"/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9943883" y="4270082"/>
                <a:ext cx="1926553" cy="1159016"/>
                <a:chOff x="5605743" y="1637072"/>
                <a:chExt cx="2070540" cy="1258528"/>
              </a:xfrm>
            </p:grpSpPr>
            <p:sp>
              <p:nvSpPr>
                <p:cNvPr id="56" name="Oval 55"/>
                <p:cNvSpPr/>
                <p:nvPr/>
              </p:nvSpPr>
              <p:spPr>
                <a:xfrm>
                  <a:off x="6094771" y="1905000"/>
                  <a:ext cx="990600" cy="990600"/>
                </a:xfrm>
                <a:prstGeom prst="ellipse">
                  <a:avLst/>
                </a:prstGeom>
                <a:solidFill>
                  <a:srgbClr val="008000"/>
                </a:solidFill>
                <a:ln>
                  <a:noFill/>
                </a:ln>
                <a:effectLst>
                  <a:outerShdw blurRad="76200" dist="50800" dir="5400000" algn="ctr" rotWithShape="0">
                    <a:srgbClr val="000000">
                      <a:alpha val="27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/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5605743" y="1637072"/>
                  <a:ext cx="2070540" cy="30078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smtClean="0"/>
                    <a:t>Plug-in to create new nodes</a:t>
                  </a:r>
                  <a:endParaRPr lang="en-US" sz="1200" dirty="0"/>
                </a:p>
              </p:txBody>
            </p:sp>
          </p:grpSp>
          <p:cxnSp>
            <p:nvCxnSpPr>
              <p:cNvPr id="66" name="Straight Arrow Connector 65"/>
              <p:cNvCxnSpPr>
                <a:stCxn id="56" idx="4"/>
                <a:endCxn id="67" idx="0"/>
              </p:cNvCxnSpPr>
              <p:nvPr/>
            </p:nvCxnSpPr>
            <p:spPr>
              <a:xfrm>
                <a:off x="10859768" y="5429098"/>
                <a:ext cx="538482" cy="277970"/>
              </a:xfrm>
              <a:prstGeom prst="straightConnector1">
                <a:avLst/>
              </a:prstGeom>
              <a:ln>
                <a:solidFill>
                  <a:srgbClr val="008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Oval 66"/>
              <p:cNvSpPr/>
              <p:nvPr/>
            </p:nvSpPr>
            <p:spPr>
              <a:xfrm>
                <a:off x="10995867" y="5707068"/>
                <a:ext cx="804765" cy="781059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9990235" y="5723241"/>
                <a:ext cx="804765" cy="781059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cxnSp>
            <p:nvCxnSpPr>
              <p:cNvPr id="76" name="Straight Arrow Connector 75"/>
              <p:cNvCxnSpPr>
                <a:stCxn id="56" idx="4"/>
                <a:endCxn id="75" idx="0"/>
              </p:cNvCxnSpPr>
              <p:nvPr/>
            </p:nvCxnSpPr>
            <p:spPr>
              <a:xfrm flipH="1">
                <a:off x="10392618" y="5429098"/>
                <a:ext cx="467150" cy="294143"/>
              </a:xfrm>
              <a:prstGeom prst="straightConnector1">
                <a:avLst/>
              </a:prstGeom>
              <a:ln>
                <a:solidFill>
                  <a:srgbClr val="008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ctangle 13"/>
              <p:cNvSpPr/>
              <p:nvPr/>
            </p:nvSpPr>
            <p:spPr>
              <a:xfrm>
                <a:off x="9779001" y="4270082"/>
                <a:ext cx="2144920" cy="2394878"/>
              </a:xfrm>
              <a:prstGeom prst="rect">
                <a:avLst/>
              </a:prstGeom>
              <a:noFill/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9854136" y="5381510"/>
                <a:ext cx="79714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Custom-A</a:t>
                </a:r>
                <a:endParaRPr lang="en-US" sz="1200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11068259" y="5376437"/>
                <a:ext cx="79072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Custom-B</a:t>
                </a:r>
                <a:endParaRPr lang="en-US" sz="1200" dirty="0"/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7238581" y="1204844"/>
            <a:ext cx="2237842" cy="3044771"/>
            <a:chOff x="7238581" y="1204844"/>
            <a:chExt cx="2237842" cy="3044771"/>
          </a:xfrm>
        </p:grpSpPr>
        <p:grpSp>
          <p:nvGrpSpPr>
            <p:cNvPr id="8" name="Group 7"/>
            <p:cNvGrpSpPr/>
            <p:nvPr/>
          </p:nvGrpSpPr>
          <p:grpSpPr>
            <a:xfrm>
              <a:off x="7238581" y="1204844"/>
              <a:ext cx="2237842" cy="3044771"/>
              <a:chOff x="7238581" y="1204844"/>
              <a:chExt cx="2237842" cy="3044771"/>
            </a:xfrm>
          </p:grpSpPr>
          <p:sp>
            <p:nvSpPr>
              <p:cNvPr id="70" name="Oval 69"/>
              <p:cNvSpPr/>
              <p:nvPr/>
            </p:nvSpPr>
            <p:spPr>
              <a:xfrm>
                <a:off x="8650923" y="1518893"/>
                <a:ext cx="825500" cy="8255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7238581" y="1204844"/>
                <a:ext cx="1815209" cy="3044771"/>
                <a:chOff x="7238581" y="1204844"/>
                <a:chExt cx="1815209" cy="3044771"/>
              </a:xfrm>
            </p:grpSpPr>
            <p:sp>
              <p:nvSpPr>
                <p:cNvPr id="74" name="Rectangle 73"/>
                <p:cNvSpPr/>
                <p:nvPr/>
              </p:nvSpPr>
              <p:spPr>
                <a:xfrm rot="1945876">
                  <a:off x="8082773" y="1204844"/>
                  <a:ext cx="971017" cy="3044771"/>
                </a:xfrm>
                <a:prstGeom prst="rect">
                  <a:avLst/>
                </a:prstGeom>
                <a:noFill/>
                <a:ln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7238581" y="1680206"/>
                  <a:ext cx="122755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smtClean="0"/>
                    <a:t>Plug-in to enable new HW input Nodes</a:t>
                  </a:r>
                  <a:endParaRPr lang="en-US" sz="1200" dirty="0"/>
                </a:p>
              </p:txBody>
            </p:sp>
          </p:grpSp>
        </p:grpSp>
        <p:sp>
          <p:nvSpPr>
            <p:cNvPr id="78" name="Oval 77"/>
            <p:cNvSpPr/>
            <p:nvPr/>
          </p:nvSpPr>
          <p:spPr>
            <a:xfrm>
              <a:off x="7608196" y="3183598"/>
              <a:ext cx="825500" cy="8255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251524784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807200" y="2870413"/>
            <a:ext cx="48768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48492" y="533613"/>
            <a:ext cx="4876800" cy="208258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0972" y="3297149"/>
            <a:ext cx="6096000" cy="2624115"/>
          </a:xfrm>
          <a:solidFill>
            <a:schemeClr val="bg1">
              <a:lumMod val="95000"/>
              <a:alpha val="50000"/>
            </a:schemeClr>
          </a:solidFill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76179" indent="0" algn="ctr">
              <a:lnSpc>
                <a:spcPct val="80000"/>
              </a:lnSpc>
              <a:buNone/>
            </a:pPr>
            <a:r>
              <a:rPr lang="en-US" sz="1900" b="1" dirty="0">
                <a:latin typeface="Arial"/>
                <a:cs typeface="Arial"/>
              </a:rPr>
              <a:t>VPP technology in a nutshell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latin typeface="Arial"/>
                <a:cs typeface="Arial"/>
              </a:rPr>
              <a:t>NDR = Non Drop Rate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latin typeface="Arial"/>
                <a:cs typeface="Arial"/>
              </a:rPr>
              <a:t>Read zero frame loss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latin typeface="Arial"/>
                <a:cs typeface="Arial"/>
              </a:rPr>
              <a:t>Not ITU 10^-7 packet loss ratio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latin typeface="Arial"/>
                <a:cs typeface="Arial"/>
              </a:rPr>
              <a:t>So simply put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latin typeface="Arial"/>
                <a:cs typeface="Arial"/>
              </a:rPr>
              <a:t>NDR here is better than ITU NDR </a:t>
            </a:r>
            <a:r>
              <a:rPr lang="en-US" sz="1600" dirty="0" smtClean="0">
                <a:latin typeface="Arial"/>
                <a:cs typeface="Arial"/>
                <a:sym typeface="Wingdings"/>
              </a:rPr>
              <a:t></a:t>
            </a:r>
            <a:endParaRPr lang="en-US" sz="1600" dirty="0" smtClean="0">
              <a:latin typeface="Arial"/>
              <a:cs typeface="Arial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9907289"/>
              </p:ext>
            </p:extLst>
          </p:nvPr>
        </p:nvGraphicFramePr>
        <p:xfrm>
          <a:off x="6604001" y="2921000"/>
          <a:ext cx="534350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122391"/>
              </p:ext>
            </p:extLst>
          </p:nvPr>
        </p:nvGraphicFramePr>
        <p:xfrm>
          <a:off x="7213600" y="482600"/>
          <a:ext cx="4470400" cy="233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416801" y="279401"/>
            <a:ext cx="3605909" cy="2969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47999" tIns="47999" rIns="47999" bIns="47999" rtlCol="0">
            <a:spAutoFit/>
          </a:bodyPr>
          <a:lstStyle/>
          <a:p>
            <a:r>
              <a:rPr lang="en-US" sz="1300" b="1" dirty="0" smtClean="0">
                <a:latin typeface="Arial"/>
                <a:cs typeface="Arial"/>
              </a:rPr>
              <a:t>NDR </a:t>
            </a:r>
            <a:r>
              <a:rPr lang="en-US" sz="1300" b="1" dirty="0">
                <a:latin typeface="Arial"/>
                <a:cs typeface="Arial"/>
              </a:rPr>
              <a:t>rates for 2p10GE, 1 core, L2 NIC-to-NIC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10400" y="584201"/>
            <a:ext cx="1126339" cy="323161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en-US" sz="130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[IMIX Gbps]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05600" y="3050119"/>
            <a:ext cx="1126339" cy="323161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en-US" sz="130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[IMIX Gbps]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4640" y="2720480"/>
            <a:ext cx="4376427" cy="2969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47999" tIns="47999" rIns="47999" bIns="47999" rtlCol="0">
            <a:spAutoFit/>
          </a:bodyPr>
          <a:lstStyle/>
          <a:p>
            <a:r>
              <a:rPr lang="en-US" sz="1300" b="1" dirty="0">
                <a:latin typeface="Arial"/>
                <a:cs typeface="Arial"/>
              </a:rPr>
              <a:t>NDR rates for 2p10GE, 1 core, L2 NIC-to-VM/VM-to-VM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07200" y="5765800"/>
            <a:ext cx="4876800" cy="1016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121917" tIns="60958" rIns="121917" bIns="60958" rtlCol="0">
            <a:noAutofit/>
          </a:bodyPr>
          <a:lstStyle/>
          <a:p>
            <a:pPr marL="228594" indent="-228594">
              <a:buFont typeface="Arial"/>
              <a:buChar char="•"/>
            </a:pPr>
            <a:r>
              <a:rPr lang="en-US" sz="1300" dirty="0">
                <a:latin typeface="Arial"/>
                <a:cs typeface="Arial"/>
              </a:rPr>
              <a:t>Virtual network infra benchmark of efficiency</a:t>
            </a:r>
          </a:p>
          <a:p>
            <a:pPr marL="228594" indent="-228594">
              <a:buFont typeface="Arial"/>
              <a:buChar char="•"/>
            </a:pPr>
            <a:r>
              <a:rPr lang="en-US" sz="1300" dirty="0">
                <a:latin typeface="Arial"/>
                <a:cs typeface="Arial"/>
              </a:rPr>
              <a:t>All tests per connection only, single core</a:t>
            </a:r>
          </a:p>
          <a:p>
            <a:pPr marL="228594" indent="-228594">
              <a:buFont typeface="Arial"/>
              <a:buChar char="•"/>
            </a:pPr>
            <a:r>
              <a:rPr lang="en-US" sz="1300" dirty="0">
                <a:latin typeface="Arial"/>
                <a:cs typeface="Arial"/>
              </a:rPr>
              <a:t>Higher performance with more connections, more cores</a:t>
            </a:r>
          </a:p>
          <a:p>
            <a:pPr marL="228594" indent="-228594">
              <a:buFont typeface="Arial"/>
              <a:buChar char="•"/>
            </a:pPr>
            <a:r>
              <a:rPr lang="en-US" sz="1300" dirty="0">
                <a:latin typeface="Arial"/>
                <a:cs typeface="Arial"/>
              </a:rPr>
              <a:t>Latest SW: OVSDPDK 2.4.0, VPP 09/2015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03" y="151949"/>
            <a:ext cx="4523482" cy="30181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232"/>
          <a:stretch/>
        </p:blipFill>
        <p:spPr>
          <a:xfrm>
            <a:off x="4433150" y="32672"/>
            <a:ext cx="1413040" cy="66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226829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299199" y="1265850"/>
            <a:ext cx="5882571" cy="3352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223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srgbClr val="FFFFFF"/>
              </a:solidFill>
            </a:endParaRPr>
          </a:p>
        </p:txBody>
      </p:sp>
      <p:graphicFrame>
        <p:nvGraphicFramePr>
          <p:cNvPr id="26" name="Chart 25"/>
          <p:cNvGraphicFramePr>
            <a:graphicFrameLocks/>
          </p:cNvGraphicFramePr>
          <p:nvPr>
            <p:extLst/>
          </p:nvPr>
        </p:nvGraphicFramePr>
        <p:xfrm>
          <a:off x="6215464" y="1701737"/>
          <a:ext cx="6170788" cy="318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234512" y="1265850"/>
            <a:ext cx="5970722" cy="3352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223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srgbClr val="FFFFFF"/>
              </a:solidFill>
            </a:endParaRPr>
          </a:p>
        </p:txBody>
      </p: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7478183"/>
              </p:ext>
            </p:extLst>
          </p:nvPr>
        </p:nvGraphicFramePr>
        <p:xfrm>
          <a:off x="303519" y="1519779"/>
          <a:ext cx="6170788" cy="318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Placeholder 2"/>
          <p:cNvSpPr txBox="1">
            <a:spLocks/>
          </p:cNvSpPr>
          <p:nvPr/>
        </p:nvSpPr>
        <p:spPr>
          <a:xfrm>
            <a:off x="474750" y="4731192"/>
            <a:ext cx="11684000" cy="1270595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 marL="169863" indent="-169863" algn="l" defTabSz="684213" rtl="0" eaLnBrk="1" fontAlgn="base" hangingPunct="1">
              <a:lnSpc>
                <a:spcPct val="95000"/>
              </a:lnSpc>
              <a:spcBef>
                <a:spcPts val="1075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Char char="•"/>
              <a:defRPr lang="en-US" sz="1500" kern="1200" dirty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358775" indent="-215900" algn="l" defTabSz="684213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lang="en-US" sz="1400" kern="1200" dirty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31800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200" kern="1200" dirty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503238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574675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863856" indent="-171445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9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35844" indent="-171422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400220" indent="0" algn="l" defTabSz="685777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4553" indent="-171445" algn="l" defTabSz="6857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2968AF"/>
              </a:buClr>
            </a:pPr>
            <a:r>
              <a:rPr sz="1867" dirty="0">
                <a:solidFill>
                  <a:schemeClr val="tx1"/>
                </a:solidFill>
              </a:rPr>
              <a:t>VPP </a:t>
            </a:r>
            <a:r>
              <a:rPr lang="en-US" sz="1867" dirty="0">
                <a:solidFill>
                  <a:schemeClr val="tx1"/>
                </a:solidFill>
              </a:rPr>
              <a:t>data plane throughput </a:t>
            </a:r>
            <a:r>
              <a:rPr sz="1867" dirty="0">
                <a:solidFill>
                  <a:schemeClr val="tx1"/>
                </a:solidFill>
              </a:rPr>
              <a:t>not impacted by large IP</a:t>
            </a:r>
            <a:r>
              <a:rPr lang="en-US" sz="1867" dirty="0">
                <a:solidFill>
                  <a:schemeClr val="tx1"/>
                </a:solidFill>
              </a:rPr>
              <a:t>v4</a:t>
            </a:r>
            <a:r>
              <a:rPr sz="1867" dirty="0">
                <a:solidFill>
                  <a:schemeClr val="tx1"/>
                </a:solidFill>
              </a:rPr>
              <a:t> FIB size</a:t>
            </a:r>
          </a:p>
          <a:p>
            <a:pPr>
              <a:buClr>
                <a:srgbClr val="2968AF"/>
              </a:buClr>
            </a:pPr>
            <a:r>
              <a:rPr sz="1867" dirty="0">
                <a:solidFill>
                  <a:schemeClr val="tx1"/>
                </a:solidFill>
              </a:rPr>
              <a:t>OVSDPDK </a:t>
            </a:r>
            <a:r>
              <a:rPr lang="en-US" sz="1867" dirty="0">
                <a:solidFill>
                  <a:schemeClr val="tx1"/>
                </a:solidFill>
              </a:rPr>
              <a:t>data plane throughput </a:t>
            </a:r>
            <a:r>
              <a:rPr sz="1867" dirty="0">
                <a:solidFill>
                  <a:schemeClr val="tx1"/>
                </a:solidFill>
              </a:rPr>
              <a:t>heavily impacted by IP</a:t>
            </a:r>
            <a:r>
              <a:rPr lang="en-US" sz="1867" dirty="0">
                <a:solidFill>
                  <a:schemeClr val="tx1"/>
                </a:solidFill>
              </a:rPr>
              <a:t>v4</a:t>
            </a:r>
            <a:r>
              <a:rPr sz="1867" dirty="0">
                <a:solidFill>
                  <a:schemeClr val="tx1"/>
                </a:solidFill>
              </a:rPr>
              <a:t> FIB size</a:t>
            </a:r>
            <a:endParaRPr lang="en-US" sz="1867" dirty="0">
              <a:solidFill>
                <a:schemeClr val="tx1"/>
              </a:solidFill>
            </a:endParaRPr>
          </a:p>
          <a:p>
            <a:pPr>
              <a:buClr>
                <a:srgbClr val="2968AF"/>
              </a:buClr>
            </a:pPr>
            <a:r>
              <a:rPr lang="en-US" sz="1867" dirty="0">
                <a:solidFill>
                  <a:schemeClr val="tx1"/>
                </a:solidFill>
              </a:rPr>
              <a:t>VPP and OVSDPDK tested on </a:t>
            </a:r>
            <a:r>
              <a:rPr lang="en-US" sz="1867" dirty="0" err="1">
                <a:solidFill>
                  <a:schemeClr val="tx1"/>
                </a:solidFill>
              </a:rPr>
              <a:t>Haswell</a:t>
            </a:r>
            <a:r>
              <a:rPr lang="en-US" sz="1867" dirty="0">
                <a:solidFill>
                  <a:schemeClr val="tx1"/>
                </a:solidFill>
              </a:rPr>
              <a:t> x86 platform with E5-2698v3 2x16C </a:t>
            </a:r>
            <a:r>
              <a:rPr lang="en-US" sz="1867" dirty="0" smtClean="0">
                <a:solidFill>
                  <a:schemeClr val="tx1"/>
                </a:solidFill>
              </a:rPr>
              <a:t>2.3GHz </a:t>
            </a:r>
            <a:r>
              <a:rPr lang="en-US" sz="1600" dirty="0" smtClean="0">
                <a:solidFill>
                  <a:schemeClr val="tx1"/>
                </a:solidFill>
              </a:rPr>
              <a:t>(Ubuntu </a:t>
            </a:r>
            <a:r>
              <a:rPr lang="en-US" sz="1600" dirty="0">
                <a:solidFill>
                  <a:schemeClr val="tx1"/>
                </a:solidFill>
              </a:rPr>
              <a:t>14.04 </a:t>
            </a:r>
            <a:r>
              <a:rPr lang="en-US" sz="1600" dirty="0" smtClean="0">
                <a:solidFill>
                  <a:schemeClr val="tx1"/>
                </a:solidFill>
              </a:rPr>
              <a:t>trusty)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3353" y="1065329"/>
            <a:ext cx="2886676" cy="30205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48000" tIns="48000" rIns="48000" bIns="48000" rtlCol="0">
            <a:spAutoFit/>
          </a:bodyPr>
          <a:lstStyle/>
          <a:p>
            <a:pPr defTabSz="609223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33" b="1" dirty="0">
                <a:solidFill>
                  <a:schemeClr val="tx1"/>
                </a:solidFill>
              </a:rPr>
              <a:t>NDR rates for 6 port 10GE, </a:t>
            </a:r>
            <a:r>
              <a:rPr lang="en-US" sz="1333" b="1" dirty="0" smtClean="0">
                <a:solidFill>
                  <a:schemeClr val="tx1"/>
                </a:solidFill>
              </a:rPr>
              <a:t>6 </a:t>
            </a:r>
            <a:r>
              <a:rPr lang="en-US" sz="1333" b="1" dirty="0">
                <a:solidFill>
                  <a:schemeClr val="tx1"/>
                </a:solidFill>
              </a:rPr>
              <a:t>cores, IPv4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30764" y="1065329"/>
            <a:ext cx="3059800" cy="30205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48000" tIns="48000" rIns="48000" bIns="48000" rtlCol="0">
            <a:spAutoFit/>
          </a:bodyPr>
          <a:lstStyle/>
          <a:p>
            <a:pPr defTabSz="609223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33" b="1" dirty="0">
                <a:solidFill>
                  <a:schemeClr val="tx1"/>
                </a:solidFill>
              </a:rPr>
              <a:t>NDR rates for 12 port 10GE, </a:t>
            </a:r>
            <a:r>
              <a:rPr lang="en-US" sz="1333" b="1" dirty="0" smtClean="0">
                <a:solidFill>
                  <a:schemeClr val="tx1"/>
                </a:solidFill>
              </a:rPr>
              <a:t>12 </a:t>
            </a:r>
            <a:r>
              <a:rPr lang="en-US" sz="1333" b="1" dirty="0">
                <a:solidFill>
                  <a:schemeClr val="tx1"/>
                </a:solidFill>
              </a:rPr>
              <a:t>cores, IPv4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9825" y="1483825"/>
            <a:ext cx="108876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09223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33">
                <a:solidFill>
                  <a:srgbClr val="676767">
                    <a:lumMod val="50000"/>
                  </a:srgbClr>
                </a:solidFill>
                <a:latin typeface="Arial"/>
                <a:ea typeface=""/>
              </a:rPr>
              <a:t>[IMIX Gbps]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86113" y="1483825"/>
            <a:ext cx="108876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09223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33">
                <a:solidFill>
                  <a:srgbClr val="676767">
                    <a:lumMod val="50000"/>
                  </a:srgbClr>
                </a:solidFill>
                <a:latin typeface="Arial"/>
                <a:ea typeface=""/>
              </a:rPr>
              <a:t>[IMIX Gbps]</a:t>
            </a:r>
          </a:p>
        </p:txBody>
      </p:sp>
      <p:sp>
        <p:nvSpPr>
          <p:cNvPr id="7" name="TextBox 6"/>
          <p:cNvSpPr txBox="1"/>
          <p:nvPr/>
        </p:nvSpPr>
        <p:spPr>
          <a:xfrm rot="416731">
            <a:off x="3502419" y="3758677"/>
            <a:ext cx="1627372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 defTabSz="609223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>
                <a:solidFill>
                  <a:srgbClr val="676767"/>
                </a:solidFill>
                <a:latin typeface="Arial"/>
                <a:ea typeface=""/>
              </a:rPr>
              <a:t>not tested</a:t>
            </a:r>
          </a:p>
        </p:txBody>
      </p:sp>
      <p:sp>
        <p:nvSpPr>
          <p:cNvPr id="19" name="TextBox 18"/>
          <p:cNvSpPr txBox="1"/>
          <p:nvPr/>
        </p:nvSpPr>
        <p:spPr>
          <a:xfrm rot="416731">
            <a:off x="9393205" y="3944442"/>
            <a:ext cx="1536825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 defTabSz="609223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>
                <a:solidFill>
                  <a:srgbClr val="676767"/>
                </a:solidFill>
                <a:latin typeface="Arial"/>
                <a:ea typeface=""/>
              </a:rPr>
              <a:t>not tested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83688" y="102337"/>
            <a:ext cx="11127317" cy="97578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vNet</a:t>
            </a:r>
            <a:r>
              <a:rPr lang="en-US" dirty="0" smtClean="0"/>
              <a:t>-SLA benchmarking at scale: </a:t>
            </a:r>
            <a:r>
              <a:rPr lang="en-US" b="1" dirty="0" smtClean="0"/>
              <a:t>IPv4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2667" dirty="0"/>
              <a:t>VPP and OVSDPDK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34800" y="6356350"/>
            <a:ext cx="457200" cy="365125"/>
          </a:xfrm>
        </p:spPr>
        <p:txBody>
          <a:bodyPr/>
          <a:lstStyle/>
          <a:p>
            <a:fld id="{CFF69B97-F59E-A842-9C9E-9738B36A88E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74479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955" y="154202"/>
            <a:ext cx="11340259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Implementation Example: VPP as a </a:t>
            </a:r>
            <a:r>
              <a:rPr lang="en-US" dirty="0" err="1" smtClean="0">
                <a:solidFill>
                  <a:schemeClr val="tx1"/>
                </a:solidFill>
              </a:rPr>
              <a:t>vRouter</a:t>
            </a:r>
            <a:r>
              <a:rPr lang="en-US" dirty="0" smtClean="0">
                <a:solidFill>
                  <a:schemeClr val="tx1"/>
                </a:solidFill>
              </a:rPr>
              <a:t>/vSwitch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43815" y="376082"/>
            <a:ext cx="5651401" cy="59818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9pPr>
          </a:lstStyle>
          <a:p>
            <a:endParaRPr lang="en-US" sz="2000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endParaRPr lang="en-US" sz="2000" dirty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Out of the box vSwitch/</a:t>
            </a:r>
            <a:r>
              <a:rPr lang="en-US" sz="2000" dirty="0" err="1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vRouter</a:t>
            </a:r>
            <a:endParaRPr lang="en-US" sz="2000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Including CLI</a:t>
            </a:r>
          </a:p>
          <a:p>
            <a:pPr lvl="1"/>
            <a:endParaRPr lang="en-US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Switching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Can Create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	Bridge Domains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	Ports (including tunnel ports)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	Connect ports to bridge domains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	Program ARP termination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	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etc</a:t>
            </a:r>
            <a:endParaRPr lang="en-US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pPr lvl="1"/>
            <a:endParaRPr lang="en-US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Routing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Can Create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	VRFs - thousands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	Routes - millions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	</a:t>
            </a:r>
            <a:endParaRPr lang="en-US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81800" y="1601783"/>
            <a:ext cx="4724400" cy="40386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Linux Host</a:t>
            </a:r>
          </a:p>
        </p:txBody>
      </p:sp>
      <p:sp>
        <p:nvSpPr>
          <p:cNvPr id="10" name="Rectangle 9"/>
          <p:cNvSpPr/>
          <p:nvPr/>
        </p:nvSpPr>
        <p:spPr>
          <a:xfrm>
            <a:off x="6934200" y="5030783"/>
            <a:ext cx="4419600" cy="4572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Kernel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934200" y="4421183"/>
            <a:ext cx="4419600" cy="4572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DPDK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34200" y="2668583"/>
            <a:ext cx="4419600" cy="12954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VPP App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162800" y="3125783"/>
            <a:ext cx="914400" cy="3048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Switch-1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162800" y="3506783"/>
            <a:ext cx="914400" cy="3048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Switch-</a:t>
            </a:r>
            <a:r>
              <a:rPr lang="en-US" sz="12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058400" y="3125783"/>
            <a:ext cx="914400" cy="3048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VRF-1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058400" y="3506783"/>
            <a:ext cx="914400" cy="3048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VRF-2</a:t>
            </a:r>
          </a:p>
        </p:txBody>
      </p:sp>
    </p:spTree>
    <p:extLst>
      <p:ext uri="{BB962C8B-B14F-4D97-AF65-F5344CB8AC3E}">
        <p14:creationId xmlns:p14="http://schemas.microsoft.com/office/powerpoint/2010/main" val="2290952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882" y="143254"/>
            <a:ext cx="11340259" cy="1143000"/>
          </a:xfrm>
        </p:spPr>
        <p:txBody>
          <a:bodyPr/>
          <a:lstStyle/>
          <a:p>
            <a:r>
              <a:rPr lang="en-US" dirty="0" smtClean="0"/>
              <a:t>VPP </a:t>
            </a:r>
            <a:r>
              <a:rPr lang="en-US" dirty="0" err="1" smtClean="0"/>
              <a:t>vRouter</a:t>
            </a:r>
            <a:r>
              <a:rPr lang="en-US" dirty="0" smtClean="0"/>
              <a:t>/</a:t>
            </a:r>
            <a:r>
              <a:rPr lang="en-US" dirty="0" err="1" smtClean="0"/>
              <a:t>vSwitch</a:t>
            </a:r>
            <a:r>
              <a:rPr lang="en-US" dirty="0" smtClean="0"/>
              <a:t>: Local Programmability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5581949" y="2030469"/>
            <a:ext cx="6178935" cy="3580349"/>
            <a:chOff x="4401162" y="1707326"/>
            <a:chExt cx="7696200" cy="4038600"/>
          </a:xfrm>
        </p:grpSpPr>
        <p:sp>
          <p:nvSpPr>
            <p:cNvPr id="17" name="Rectangle 16"/>
            <p:cNvSpPr/>
            <p:nvPr/>
          </p:nvSpPr>
          <p:spPr>
            <a:xfrm>
              <a:off x="4401162" y="1707326"/>
              <a:ext cx="7696200" cy="40386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Linux Host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782162" y="5136326"/>
              <a:ext cx="7162800" cy="4572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Kernel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782162" y="4526726"/>
              <a:ext cx="7162800" cy="4572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DPDK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116162" y="2774126"/>
              <a:ext cx="1828800" cy="12954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VPP App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858362" y="2774126"/>
              <a:ext cx="2057400" cy="12954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External App</a:t>
              </a:r>
            </a:p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491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6777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9063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1349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3635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5921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8207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0493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92779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4491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6777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9063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1349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3635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5921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8207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90493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92779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7144362" y="3307526"/>
              <a:ext cx="2667000" cy="0"/>
            </a:xfrm>
            <a:prstGeom prst="straightConnector1">
              <a:avLst/>
            </a:prstGeom>
            <a:ln>
              <a:solidFill>
                <a:srgbClr val="061C2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7144362" y="3917126"/>
              <a:ext cx="2667000" cy="0"/>
            </a:xfrm>
            <a:prstGeom prst="straightConnector1">
              <a:avLst/>
            </a:prstGeom>
            <a:ln>
              <a:solidFill>
                <a:srgbClr val="061C2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Content Placeholder 2"/>
          <p:cNvSpPr txBox="1">
            <a:spLocks/>
          </p:cNvSpPr>
          <p:nvPr/>
        </p:nvSpPr>
        <p:spPr>
          <a:xfrm>
            <a:off x="778034" y="876174"/>
            <a:ext cx="5029200" cy="59818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Low Level API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Complete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Feature Rich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High Performance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Example: 500k routes/s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Shared memory/message queue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Box local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All CLI tasks can be done via API</a:t>
            </a:r>
          </a:p>
          <a:p>
            <a:endParaRPr lang="en-US" sz="2000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Generated Low Level Bindings - existing today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C clients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Java clients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Others can be done</a:t>
            </a:r>
          </a:p>
          <a:p>
            <a:endParaRPr lang="en-US" sz="2000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endParaRPr lang="en-US" sz="2000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pPr lvl="1"/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	</a:t>
            </a:r>
            <a:endParaRPr lang="en-US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2234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610" y="127038"/>
            <a:ext cx="11340259" cy="1143000"/>
          </a:xfrm>
        </p:spPr>
        <p:txBody>
          <a:bodyPr/>
          <a:lstStyle/>
          <a:p>
            <a:r>
              <a:rPr lang="en-US" dirty="0" smtClean="0"/>
              <a:t>VPP </a:t>
            </a:r>
            <a:r>
              <a:rPr lang="en-US" dirty="0" err="1" smtClean="0"/>
              <a:t>vRouter</a:t>
            </a:r>
            <a:r>
              <a:rPr lang="en-US" dirty="0" smtClean="0"/>
              <a:t>/vSwitch: Remote Programmability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>
                <a:latin typeface="Arial"/>
                <a:cs typeface="Arial"/>
              </a:rPr>
              <a:pPr/>
              <a:t>15</a:t>
            </a:fld>
            <a:endParaRPr lang="en-US">
              <a:latin typeface="Arial"/>
              <a:cs typeface="Arial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5763198" y="2030469"/>
            <a:ext cx="6178935" cy="3580349"/>
            <a:chOff x="4401162" y="1707326"/>
            <a:chExt cx="7696200" cy="4038600"/>
          </a:xfrm>
        </p:grpSpPr>
        <p:sp>
          <p:nvSpPr>
            <p:cNvPr id="17" name="Rectangle 16"/>
            <p:cNvSpPr/>
            <p:nvPr/>
          </p:nvSpPr>
          <p:spPr>
            <a:xfrm>
              <a:off x="4401162" y="1707326"/>
              <a:ext cx="7696200" cy="40386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Linux Host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782162" y="5136326"/>
              <a:ext cx="7162800" cy="4572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Kernel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782162" y="4526726"/>
              <a:ext cx="7162800" cy="4572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DPDK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116162" y="2774126"/>
              <a:ext cx="1828800" cy="12954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VPP App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858362" y="2774126"/>
              <a:ext cx="2057400" cy="12954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Data Plane Management Agent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491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6777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9063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1349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3635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5921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8207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0493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92779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4491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6777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9063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1349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3635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5921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8207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90493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92779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7144362" y="3307526"/>
              <a:ext cx="2667000" cy="0"/>
            </a:xfrm>
            <a:prstGeom prst="straightConnector1">
              <a:avLst/>
            </a:prstGeom>
            <a:ln>
              <a:solidFill>
                <a:srgbClr val="061C2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7144362" y="3917126"/>
              <a:ext cx="2667000" cy="0"/>
            </a:xfrm>
            <a:prstGeom prst="straightConnector1">
              <a:avLst/>
            </a:prstGeom>
            <a:ln>
              <a:solidFill>
                <a:srgbClr val="061C2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Content Placeholder 2"/>
          <p:cNvSpPr txBox="1">
            <a:spLocks/>
          </p:cNvSpPr>
          <p:nvPr/>
        </p:nvSpPr>
        <p:spPr>
          <a:xfrm>
            <a:off x="525610" y="1133723"/>
            <a:ext cx="5083189" cy="59818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High Level API: An approach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Data Plane Management Agent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Speaks low level API to VPP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Box (or VM or container) local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Exposes higher level API via some binding</a:t>
            </a:r>
          </a:p>
          <a:p>
            <a:pPr lvl="1"/>
            <a:endParaRPr lang="en-US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Flexibility: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VPP does not force a particular Data Plane Management Agent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VPP does not force only *one* High Level API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Anybody can bring a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Data Plane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Management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Agent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High Level API/Data Plane Management Agent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M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atch VPP app needs</a:t>
            </a:r>
          </a:p>
          <a:p>
            <a:endParaRPr lang="en-US" sz="2000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endParaRPr lang="en-US" sz="2000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pPr lvl="1"/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	</a:t>
            </a:r>
            <a:endParaRPr lang="en-US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5763199" y="1270038"/>
            <a:ext cx="1065917" cy="1706184"/>
            <a:chOff x="6553200" y="1981200"/>
            <a:chExt cx="1314462" cy="2286000"/>
          </a:xfrm>
        </p:grpSpPr>
        <p:sp>
          <p:nvSpPr>
            <p:cNvPr id="45" name="Oval 44"/>
            <p:cNvSpPr/>
            <p:nvPr/>
          </p:nvSpPr>
          <p:spPr>
            <a:xfrm>
              <a:off x="7010400" y="2286000"/>
              <a:ext cx="152400" cy="152400"/>
            </a:xfrm>
            <a:prstGeom prst="ellipse">
              <a:avLst/>
            </a:prstGeom>
            <a:noFill/>
            <a:ln>
              <a:solidFill>
                <a:srgbClr val="061C23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latin typeface="Arial"/>
                <a:cs typeface="Arial"/>
              </a:endParaRPr>
            </a:p>
          </p:txBody>
        </p:sp>
        <p:cxnSp>
          <p:nvCxnSpPr>
            <p:cNvPr id="46" name="Straight Arrow Connector 45"/>
            <p:cNvCxnSpPr>
              <a:endCxn id="45" idx="4"/>
            </p:cNvCxnSpPr>
            <p:nvPr/>
          </p:nvCxnSpPr>
          <p:spPr>
            <a:xfrm flipV="1">
              <a:off x="7086600" y="2438400"/>
              <a:ext cx="0" cy="1828800"/>
            </a:xfrm>
            <a:prstGeom prst="straightConnector1">
              <a:avLst/>
            </a:prstGeom>
            <a:ln>
              <a:solidFill>
                <a:srgbClr val="061C23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6553200" y="1981200"/>
              <a:ext cx="1314462" cy="3711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>
                  <a:solidFill>
                    <a:srgbClr val="000000"/>
                  </a:solidFill>
                  <a:latin typeface="Arial"/>
                  <a:cs typeface="Arial"/>
                </a:rPr>
                <a:t>n</a:t>
              </a:r>
              <a:r>
                <a:rPr lang="en-US" sz="1200" dirty="0" err="1" smtClean="0">
                  <a:solidFill>
                    <a:srgbClr val="000000"/>
                  </a:solidFill>
                  <a:latin typeface="Arial"/>
                  <a:cs typeface="Arial"/>
                </a:rPr>
                <a:t>etconf</a:t>
              </a:r>
              <a:r>
                <a:rPr lang="en-US" sz="1200" dirty="0" smtClean="0">
                  <a:solidFill>
                    <a:srgbClr val="000000"/>
                  </a:solidFill>
                  <a:latin typeface="Arial"/>
                  <a:cs typeface="Arial"/>
                </a:rPr>
                <a:t>/yang</a:t>
              </a:r>
              <a:endParaRPr lang="en-US" sz="12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697836" y="1270038"/>
            <a:ext cx="595035" cy="1706184"/>
            <a:chOff x="6789687" y="1981200"/>
            <a:chExt cx="733781" cy="2286000"/>
          </a:xfrm>
        </p:grpSpPr>
        <p:sp>
          <p:nvSpPr>
            <p:cNvPr id="49" name="Oval 48"/>
            <p:cNvSpPr/>
            <p:nvPr/>
          </p:nvSpPr>
          <p:spPr>
            <a:xfrm>
              <a:off x="7010400" y="2286000"/>
              <a:ext cx="152400" cy="152400"/>
            </a:xfrm>
            <a:prstGeom prst="ellipse">
              <a:avLst/>
            </a:prstGeom>
            <a:noFill/>
            <a:ln>
              <a:solidFill>
                <a:srgbClr val="061C23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latin typeface="Arial"/>
                <a:cs typeface="Arial"/>
              </a:endParaRPr>
            </a:p>
          </p:txBody>
        </p:sp>
        <p:cxnSp>
          <p:nvCxnSpPr>
            <p:cNvPr id="50" name="Straight Arrow Connector 49"/>
            <p:cNvCxnSpPr>
              <a:endCxn id="49" idx="4"/>
            </p:cNvCxnSpPr>
            <p:nvPr/>
          </p:nvCxnSpPr>
          <p:spPr>
            <a:xfrm flipV="1">
              <a:off x="7086600" y="2438400"/>
              <a:ext cx="0" cy="1828800"/>
            </a:xfrm>
            <a:prstGeom prst="straightConnector1">
              <a:avLst/>
            </a:prstGeom>
            <a:ln>
              <a:solidFill>
                <a:srgbClr val="061C23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6789687" y="1981200"/>
              <a:ext cx="733781" cy="3711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  <a:latin typeface="Arial"/>
                  <a:cs typeface="Arial"/>
                </a:rPr>
                <a:t>REST</a:t>
              </a:r>
              <a:endParaRPr lang="en-US" sz="12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476528" y="1250775"/>
            <a:ext cx="1039768" cy="1706184"/>
            <a:chOff x="6789687" y="1981200"/>
            <a:chExt cx="1282215" cy="2286000"/>
          </a:xfrm>
        </p:grpSpPr>
        <p:sp>
          <p:nvSpPr>
            <p:cNvPr id="53" name="Oval 52"/>
            <p:cNvSpPr/>
            <p:nvPr/>
          </p:nvSpPr>
          <p:spPr>
            <a:xfrm>
              <a:off x="7010400" y="2286000"/>
              <a:ext cx="152400" cy="152400"/>
            </a:xfrm>
            <a:prstGeom prst="ellipse">
              <a:avLst/>
            </a:prstGeom>
            <a:noFill/>
            <a:ln>
              <a:solidFill>
                <a:srgbClr val="061C23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latin typeface="Arial"/>
                <a:cs typeface="Arial"/>
              </a:endParaRPr>
            </a:p>
          </p:txBody>
        </p:sp>
        <p:cxnSp>
          <p:nvCxnSpPr>
            <p:cNvPr id="54" name="Straight Arrow Connector 53"/>
            <p:cNvCxnSpPr>
              <a:endCxn id="53" idx="4"/>
            </p:cNvCxnSpPr>
            <p:nvPr/>
          </p:nvCxnSpPr>
          <p:spPr>
            <a:xfrm flipV="1">
              <a:off x="7086600" y="2438400"/>
              <a:ext cx="0" cy="1828800"/>
            </a:xfrm>
            <a:prstGeom prst="straightConnector1">
              <a:avLst/>
            </a:prstGeom>
            <a:ln>
              <a:solidFill>
                <a:srgbClr val="061C23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6789687" y="1981200"/>
              <a:ext cx="1282215" cy="3711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  <a:latin typeface="Arial"/>
                  <a:cs typeface="Arial"/>
                </a:rPr>
                <a:t>Other (BGP)</a:t>
              </a:r>
              <a:endParaRPr lang="en-US" sz="12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7920432" y="2882772"/>
            <a:ext cx="2261179" cy="1370342"/>
          </a:xfrm>
          <a:prstGeom prst="rect">
            <a:avLst/>
          </a:prstGeom>
          <a:noFill/>
          <a:ln>
            <a:solidFill>
              <a:srgbClr val="2B292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9309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909" y="130593"/>
            <a:ext cx="11612453" cy="1143000"/>
          </a:xfrm>
        </p:spPr>
        <p:txBody>
          <a:bodyPr/>
          <a:lstStyle/>
          <a:p>
            <a:r>
              <a:rPr lang="en-US" sz="3200" smtClean="0"/>
              <a:t>Honeycomb Data </a:t>
            </a:r>
            <a:r>
              <a:rPr lang="en-US" sz="3200" dirty="0" smtClean="0"/>
              <a:t>Plane Management Agent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5581949" y="2030469"/>
            <a:ext cx="6178935" cy="3580349"/>
            <a:chOff x="4401162" y="1707326"/>
            <a:chExt cx="7696200" cy="4038600"/>
          </a:xfrm>
        </p:grpSpPr>
        <p:sp>
          <p:nvSpPr>
            <p:cNvPr id="17" name="Rectangle 16"/>
            <p:cNvSpPr/>
            <p:nvPr/>
          </p:nvSpPr>
          <p:spPr>
            <a:xfrm>
              <a:off x="4401162" y="1707326"/>
              <a:ext cx="7696200" cy="40386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Linux Host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782162" y="5136326"/>
              <a:ext cx="7162800" cy="4572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Kernel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782162" y="4526726"/>
              <a:ext cx="7162800" cy="4572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DPDK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116162" y="2774126"/>
              <a:ext cx="1828800" cy="12954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VPP App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858362" y="2774126"/>
              <a:ext cx="2057400" cy="12954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ODL Honeycomb Agent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491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6777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9063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1349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3635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5921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8207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0493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92779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4491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6777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9063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1349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3635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5921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8207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90493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92779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7144362" y="3307526"/>
              <a:ext cx="2667000" cy="0"/>
            </a:xfrm>
            <a:prstGeom prst="straightConnector1">
              <a:avLst/>
            </a:prstGeom>
            <a:ln>
              <a:solidFill>
                <a:srgbClr val="061C2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7144362" y="3917126"/>
              <a:ext cx="2667000" cy="0"/>
            </a:xfrm>
            <a:prstGeom prst="straightConnector1">
              <a:avLst/>
            </a:prstGeom>
            <a:ln>
              <a:solidFill>
                <a:srgbClr val="061C2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Content Placeholder 2"/>
          <p:cNvSpPr txBox="1">
            <a:spLocks/>
          </p:cNvSpPr>
          <p:nvPr/>
        </p:nvSpPr>
        <p:spPr>
          <a:xfrm>
            <a:off x="778034" y="876174"/>
            <a:ext cx="4685033" cy="59818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High Level API: An 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Approach</a:t>
            </a:r>
            <a:endParaRPr lang="en-US" sz="2400" dirty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Yang Models via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netconf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/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restconf</a:t>
            </a:r>
            <a:endParaRPr lang="en-US" dirty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Box local ODL instance (Honeycomb) using low level API over generated Java Bindings to talk to VPP App, and exposing yang models over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netconf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/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restconf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NB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Initial example: Bridge Domains</a:t>
            </a:r>
          </a:p>
          <a:p>
            <a:endParaRPr lang="en-US" sz="2000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endParaRPr lang="en-US" sz="2000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pPr lvl="1"/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	</a:t>
            </a:r>
            <a:endParaRPr lang="en-US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5581949" y="1270038"/>
            <a:ext cx="864368" cy="1706184"/>
            <a:chOff x="6553200" y="1981200"/>
            <a:chExt cx="1065917" cy="2286000"/>
          </a:xfrm>
        </p:grpSpPr>
        <p:sp>
          <p:nvSpPr>
            <p:cNvPr id="45" name="Oval 44"/>
            <p:cNvSpPr/>
            <p:nvPr/>
          </p:nvSpPr>
          <p:spPr>
            <a:xfrm>
              <a:off x="7010400" y="2286000"/>
              <a:ext cx="152400" cy="152400"/>
            </a:xfrm>
            <a:prstGeom prst="ellipse">
              <a:avLst/>
            </a:prstGeom>
            <a:noFill/>
            <a:ln>
              <a:solidFill>
                <a:srgbClr val="061C23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cxnSp>
          <p:nvCxnSpPr>
            <p:cNvPr id="46" name="Straight Arrow Connector 45"/>
            <p:cNvCxnSpPr>
              <a:endCxn id="45" idx="4"/>
            </p:cNvCxnSpPr>
            <p:nvPr/>
          </p:nvCxnSpPr>
          <p:spPr>
            <a:xfrm flipV="1">
              <a:off x="7086600" y="2438400"/>
              <a:ext cx="0" cy="1828800"/>
            </a:xfrm>
            <a:prstGeom prst="straightConnector1">
              <a:avLst/>
            </a:prstGeom>
            <a:ln>
              <a:solidFill>
                <a:srgbClr val="061C23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6553200" y="1981200"/>
              <a:ext cx="10659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>
                  <a:solidFill>
                    <a:srgbClr val="000000"/>
                  </a:solidFill>
                </a:rPr>
                <a:t>n</a:t>
              </a:r>
              <a:r>
                <a:rPr lang="en-US" sz="1200" dirty="0" err="1" smtClean="0">
                  <a:solidFill>
                    <a:srgbClr val="000000"/>
                  </a:solidFill>
                </a:rPr>
                <a:t>etconf</a:t>
              </a:r>
              <a:r>
                <a:rPr lang="en-US" sz="1200" dirty="0" smtClean="0">
                  <a:solidFill>
                    <a:srgbClr val="000000"/>
                  </a:solidFill>
                </a:rPr>
                <a:t>/yang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516585" y="1270038"/>
            <a:ext cx="489061" cy="1706184"/>
            <a:chOff x="6789687" y="1981200"/>
            <a:chExt cx="603097" cy="2286000"/>
          </a:xfrm>
        </p:grpSpPr>
        <p:sp>
          <p:nvSpPr>
            <p:cNvPr id="49" name="Oval 48"/>
            <p:cNvSpPr/>
            <p:nvPr/>
          </p:nvSpPr>
          <p:spPr>
            <a:xfrm>
              <a:off x="7010400" y="2286000"/>
              <a:ext cx="152400" cy="152400"/>
            </a:xfrm>
            <a:prstGeom prst="ellipse">
              <a:avLst/>
            </a:prstGeom>
            <a:noFill/>
            <a:ln>
              <a:solidFill>
                <a:srgbClr val="061C23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cxnSp>
          <p:nvCxnSpPr>
            <p:cNvPr id="50" name="Straight Arrow Connector 49"/>
            <p:cNvCxnSpPr>
              <a:endCxn id="49" idx="4"/>
            </p:cNvCxnSpPr>
            <p:nvPr/>
          </p:nvCxnSpPr>
          <p:spPr>
            <a:xfrm flipV="1">
              <a:off x="7086600" y="2438400"/>
              <a:ext cx="0" cy="1828800"/>
            </a:xfrm>
            <a:prstGeom prst="straightConnector1">
              <a:avLst/>
            </a:prstGeom>
            <a:ln>
              <a:solidFill>
                <a:srgbClr val="061C23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6789687" y="1981200"/>
              <a:ext cx="603097" cy="3711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</a:rPr>
                <a:t>REST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295280" y="1250775"/>
            <a:ext cx="938077" cy="1706184"/>
            <a:chOff x="6789687" y="1981200"/>
            <a:chExt cx="1156812" cy="2286000"/>
          </a:xfrm>
        </p:grpSpPr>
        <p:sp>
          <p:nvSpPr>
            <p:cNvPr id="53" name="Oval 52"/>
            <p:cNvSpPr/>
            <p:nvPr/>
          </p:nvSpPr>
          <p:spPr>
            <a:xfrm>
              <a:off x="7010400" y="2286000"/>
              <a:ext cx="152400" cy="152400"/>
            </a:xfrm>
            <a:prstGeom prst="ellipse">
              <a:avLst/>
            </a:prstGeom>
            <a:noFill/>
            <a:ln>
              <a:solidFill>
                <a:srgbClr val="061C23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cxnSp>
          <p:nvCxnSpPr>
            <p:cNvPr id="54" name="Straight Arrow Connector 53"/>
            <p:cNvCxnSpPr>
              <a:endCxn id="53" idx="4"/>
            </p:cNvCxnSpPr>
            <p:nvPr/>
          </p:nvCxnSpPr>
          <p:spPr>
            <a:xfrm flipV="1">
              <a:off x="7086600" y="2438400"/>
              <a:ext cx="0" cy="1828800"/>
            </a:xfrm>
            <a:prstGeom prst="straightConnector1">
              <a:avLst/>
            </a:prstGeom>
            <a:ln>
              <a:solidFill>
                <a:srgbClr val="061C23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6789687" y="1981200"/>
              <a:ext cx="1156812" cy="3711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</a:rPr>
                <a:t>Other (BGP)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7739183" y="2882772"/>
            <a:ext cx="2261179" cy="1370342"/>
          </a:xfrm>
          <a:prstGeom prst="rect">
            <a:avLst/>
          </a:prstGeom>
          <a:noFill/>
          <a:ln>
            <a:solidFill>
              <a:srgbClr val="2B292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03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038" y="355321"/>
            <a:ext cx="10647362" cy="1143000"/>
          </a:xfrm>
        </p:spPr>
        <p:txBody>
          <a:bodyPr/>
          <a:lstStyle/>
          <a:p>
            <a:r>
              <a:rPr lang="en-US" dirty="0" smtClean="0"/>
              <a:t>VPP &amp; ODL in </a:t>
            </a:r>
            <a:r>
              <a:rPr lang="en-US" dirty="0" err="1" smtClean="0"/>
              <a:t>Openstack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7875" y="1309795"/>
            <a:ext cx="5756870" cy="44180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Working on installer changes needed to add ODL &amp; VPP as the networking stack for </a:t>
            </a:r>
            <a:r>
              <a:rPr lang="en-US" dirty="0" err="1" smtClean="0"/>
              <a:t>Openstack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Provides a programmable interface to include ‘edge’ network programming into a virtual environment</a:t>
            </a:r>
          </a:p>
          <a:p>
            <a:endParaRPr lang="en-US" dirty="0"/>
          </a:p>
          <a:p>
            <a:r>
              <a:rPr lang="en-US" dirty="0" smtClean="0"/>
              <a:t>Allows for multiple data plane forwarders to be active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92558"/>
            <a:ext cx="3860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96600" y="6192558"/>
            <a:ext cx="685800" cy="365125"/>
          </a:xfrm>
        </p:spPr>
        <p:txBody>
          <a:bodyPr/>
          <a:lstStyle/>
          <a:p>
            <a:fld id="{40CC8E1A-A953-FA40-9E8D-D790E7D153E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11489" y="2871293"/>
            <a:ext cx="1954111" cy="1062489"/>
          </a:xfrm>
          <a:prstGeom prst="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389788" y="3150526"/>
            <a:ext cx="1371776" cy="736552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rIns="0"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"/>
              <a:cs typeface="Century Gothic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11489" y="4031426"/>
            <a:ext cx="1954111" cy="1156631"/>
          </a:xfrm>
          <a:prstGeom prst="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121874" y="4622531"/>
            <a:ext cx="655994" cy="370945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"/>
                <a:cs typeface="Century Gothic"/>
              </a:rPr>
              <a:t>VPP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2381694" y="4622532"/>
            <a:ext cx="655994" cy="370945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"/>
                <a:cs typeface="Century Gothic"/>
              </a:rPr>
              <a:t>OVS</a:t>
            </a:r>
          </a:p>
        </p:txBody>
      </p:sp>
      <p:sp>
        <p:nvSpPr>
          <p:cNvPr id="28" name="Rectangle 27"/>
          <p:cNvSpPr/>
          <p:nvPr/>
        </p:nvSpPr>
        <p:spPr>
          <a:xfrm rot="16200000">
            <a:off x="1437509" y="3159802"/>
            <a:ext cx="1062489" cy="485472"/>
          </a:xfrm>
          <a:prstGeom prst="rect">
            <a:avLst/>
          </a:prstGeom>
          <a:solidFill>
            <a:srgbClr val="1F497D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Control Plane</a:t>
            </a:r>
          </a:p>
        </p:txBody>
      </p:sp>
      <p:sp>
        <p:nvSpPr>
          <p:cNvPr id="32" name="Rectangle 31"/>
          <p:cNvSpPr/>
          <p:nvPr/>
        </p:nvSpPr>
        <p:spPr>
          <a:xfrm rot="16200000">
            <a:off x="1396429" y="4361014"/>
            <a:ext cx="1144649" cy="485471"/>
          </a:xfrm>
          <a:prstGeom prst="rect">
            <a:avLst/>
          </a:prstGeom>
          <a:solidFill>
            <a:srgbClr val="1F497D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Data Plane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879599" y="1531391"/>
            <a:ext cx="2286001" cy="1211101"/>
          </a:xfrm>
          <a:prstGeom prst="roundRect">
            <a:avLst/>
          </a:prstGeom>
          <a:solidFill>
            <a:schemeClr val="accent5"/>
          </a:solidFill>
          <a:ln w="28575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Openstack</a:t>
            </a:r>
            <a:endParaRPr lang="en-US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481935" y="2003480"/>
            <a:ext cx="1075444" cy="575383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28575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Neutron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721807" y="2615473"/>
            <a:ext cx="640598" cy="424086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"/>
                <a:cs typeface="Century Gothic"/>
              </a:rPr>
              <a:t>ODL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"/>
                <a:cs typeface="Century Gothic"/>
              </a:rPr>
              <a:t>Plugin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6489" y="3392400"/>
            <a:ext cx="1078374" cy="394826"/>
          </a:xfrm>
          <a:prstGeom prst="rect">
            <a:avLst/>
          </a:prstGeom>
        </p:spPr>
      </p:pic>
      <p:sp>
        <p:nvSpPr>
          <p:cNvPr id="39" name="Rounded Rectangle 38"/>
          <p:cNvSpPr/>
          <p:nvPr/>
        </p:nvSpPr>
        <p:spPr>
          <a:xfrm>
            <a:off x="2366361" y="4163867"/>
            <a:ext cx="1371660" cy="370945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"/>
                <a:cs typeface="Century Gothic"/>
              </a:rPr>
              <a:t>HC</a:t>
            </a:r>
          </a:p>
        </p:txBody>
      </p:sp>
    </p:spTree>
    <p:extLst>
      <p:ext uri="{BB962C8B-B14F-4D97-AF65-F5344CB8AC3E}">
        <p14:creationId xmlns:p14="http://schemas.microsoft.com/office/powerpoint/2010/main" val="531614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994" y="32077"/>
            <a:ext cx="7985522" cy="1143000"/>
          </a:xfrm>
        </p:spPr>
        <p:txBody>
          <a:bodyPr/>
          <a:lstStyle/>
          <a:p>
            <a:r>
              <a:rPr lang="en-US" dirty="0"/>
              <a:t>Continuous Performance Lab (CPL)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2994" y="1556132"/>
            <a:ext cx="9295120" cy="3793633"/>
          </a:xfrm>
        </p:spPr>
        <p:txBody>
          <a:bodyPr>
            <a:noAutofit/>
          </a:bodyPr>
          <a:lstStyle/>
          <a:p>
            <a:r>
              <a:rPr lang="en-US" dirty="0"/>
              <a:t>Fully </a:t>
            </a:r>
            <a:r>
              <a:rPr lang="en-US" dirty="0" smtClean="0"/>
              <a:t>automated testing infrastructure</a:t>
            </a:r>
          </a:p>
          <a:p>
            <a:pPr lvl="1"/>
            <a:r>
              <a:rPr lang="en-US" dirty="0"/>
              <a:t>Covers both programmability and data planes</a:t>
            </a:r>
          </a:p>
          <a:p>
            <a:r>
              <a:rPr lang="en-US" dirty="0"/>
              <a:t>Continuous verification of code/feature </a:t>
            </a:r>
          </a:p>
          <a:p>
            <a:pPr lvl="1"/>
            <a:r>
              <a:rPr lang="en-US" dirty="0"/>
              <a:t>Functionality and performance</a:t>
            </a:r>
          </a:p>
          <a:p>
            <a:r>
              <a:rPr lang="en-US" dirty="0" smtClean="0"/>
              <a:t>Code breakage and performance degradations identified before patch review</a:t>
            </a:r>
          </a:p>
          <a:p>
            <a:pPr lvl="1"/>
            <a:r>
              <a:rPr lang="en-US" dirty="0"/>
              <a:t>Review, commit and release resource </a:t>
            </a:r>
            <a:r>
              <a:rPr lang="en-US" dirty="0" smtClean="0"/>
              <a:t>protected</a:t>
            </a:r>
          </a:p>
          <a:p>
            <a:r>
              <a:rPr lang="en-US" dirty="0" smtClean="0"/>
              <a:t>Fully </a:t>
            </a:r>
            <a:r>
              <a:rPr lang="en-US" dirty="0"/>
              <a:t>o</a:t>
            </a:r>
            <a:r>
              <a:rPr lang="en-US" dirty="0" smtClean="0"/>
              <a:t>pen sourced test framework to be included at launch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820814632"/>
              </p:ext>
            </p:extLst>
          </p:nvPr>
        </p:nvGraphicFramePr>
        <p:xfrm>
          <a:off x="8474936" y="315342"/>
          <a:ext cx="3495040" cy="2865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64129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19" y="0"/>
            <a:ext cx="10647362" cy="1143000"/>
          </a:xfrm>
        </p:spPr>
        <p:txBody>
          <a:bodyPr/>
          <a:lstStyle/>
          <a:p>
            <a:r>
              <a:rPr lang="en-US" dirty="0"/>
              <a:t>Continuous Performance Lab (CPL)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319" y="1458342"/>
            <a:ext cx="10647362" cy="4418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4"/>
                </a:solidFill>
              </a:rPr>
              <a:t>Continuous Functional </a:t>
            </a:r>
            <a:r>
              <a:rPr lang="en-US" b="1" dirty="0" smtClean="0">
                <a:solidFill>
                  <a:schemeClr val="accent4"/>
                </a:solidFill>
              </a:rPr>
              <a:t>Testing</a:t>
            </a:r>
            <a:endParaRPr lang="en-US" b="1" dirty="0">
              <a:solidFill>
                <a:schemeClr val="accent4"/>
              </a:solidFill>
            </a:endParaRPr>
          </a:p>
          <a:p>
            <a:pPr lvl="1"/>
            <a:r>
              <a:rPr lang="en-US" dirty="0" smtClean="0"/>
              <a:t>VM based virtual testbeds (3-node/3-VM topologies)</a:t>
            </a:r>
          </a:p>
          <a:p>
            <a:pPr lvl="1"/>
            <a:r>
              <a:rPr lang="en-US" dirty="0" smtClean="0"/>
              <a:t>Continuous verification of feature conformance</a:t>
            </a:r>
          </a:p>
          <a:p>
            <a:pPr lvl="1"/>
            <a:r>
              <a:rPr lang="en-US" dirty="0" smtClean="0"/>
              <a:t>Highly parallel test execution</a:t>
            </a:r>
          </a:p>
          <a:p>
            <a:pPr lvl="1"/>
            <a:r>
              <a:rPr lang="en-US" dirty="0"/>
              <a:t>Membership dues can donate VMs </a:t>
            </a:r>
            <a:r>
              <a:rPr lang="is-IS" dirty="0"/>
              <a:t>…. </a:t>
            </a:r>
            <a:r>
              <a:rPr lang="en-US" dirty="0"/>
              <a:t>to the CPL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/>
                </a:solidFill>
              </a:rPr>
              <a:t>Continuous Benchmark Testing</a:t>
            </a:r>
          </a:p>
          <a:p>
            <a:pPr lvl="1"/>
            <a:r>
              <a:rPr lang="en-US" dirty="0"/>
              <a:t>Server based hardware testbeds (3-node/3-server topologies)</a:t>
            </a:r>
          </a:p>
          <a:p>
            <a:pPr lvl="1"/>
            <a:r>
              <a:rPr lang="en-US" dirty="0"/>
              <a:t>Continuous integration process with real hardware verification</a:t>
            </a:r>
          </a:p>
          <a:p>
            <a:pPr lvl="2"/>
            <a:r>
              <a:rPr lang="en-US" dirty="0"/>
              <a:t>Server models, CPU models, NIC models</a:t>
            </a:r>
          </a:p>
          <a:p>
            <a:pPr lvl="1"/>
            <a:r>
              <a:rPr lang="en-US" dirty="0"/>
              <a:t>Platinum Members can donate hardware to the CPL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05556447"/>
              </p:ext>
            </p:extLst>
          </p:nvPr>
        </p:nvGraphicFramePr>
        <p:xfrm>
          <a:off x="8474936" y="315342"/>
          <a:ext cx="3495040" cy="2865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7626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Programmable Networking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845269" y="1597900"/>
            <a:ext cx="6737131" cy="4138604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Many industries are transitioning to a more dynamic model to deliver network services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The great unsolved problem is how to deliver network services in this more dynamic environment</a:t>
            </a:r>
          </a:p>
          <a:p>
            <a:endParaRPr lang="en-US" sz="2000" dirty="0" smtClean="0"/>
          </a:p>
          <a:p>
            <a:r>
              <a:rPr lang="en-US" sz="2000" dirty="0" smtClean="0"/>
              <a:t>Inordinate attention has been focused on the non-local network control plane (controllers)</a:t>
            </a:r>
          </a:p>
          <a:p>
            <a:pPr lvl="1"/>
            <a:r>
              <a:rPr lang="en-US" sz="2000" dirty="0" smtClean="0"/>
              <a:t>Necessary, but insufficient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There is a giant gap in the capabilities that foster delivery of </a:t>
            </a:r>
            <a:r>
              <a:rPr lang="en-US" sz="2000" dirty="0" smtClean="0">
                <a:solidFill>
                  <a:schemeClr val="tx1"/>
                </a:solidFill>
              </a:rPr>
              <a:t>dynamic Data Plane Services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186248" y="2651309"/>
            <a:ext cx="2874763" cy="2760952"/>
            <a:chOff x="1186248" y="2651309"/>
            <a:chExt cx="2874763" cy="2760952"/>
          </a:xfrm>
        </p:grpSpPr>
        <p:sp>
          <p:nvSpPr>
            <p:cNvPr id="14" name="Can 13"/>
            <p:cNvSpPr/>
            <p:nvPr/>
          </p:nvSpPr>
          <p:spPr>
            <a:xfrm rot="16200000">
              <a:off x="2416006" y="3767255"/>
              <a:ext cx="415248" cy="2874763"/>
            </a:xfrm>
            <a:prstGeom prst="can">
              <a:avLst/>
            </a:prstGeom>
            <a:solidFill>
              <a:srgbClr val="26702E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 smtClean="0"/>
                <a:t>Programmable Data Plane</a:t>
              </a:r>
              <a:endParaRPr lang="en-US" dirty="0"/>
            </a:p>
          </p:txBody>
        </p:sp>
        <p:sp>
          <p:nvSpPr>
            <p:cNvPr id="15" name="Can 14"/>
            <p:cNvSpPr/>
            <p:nvPr/>
          </p:nvSpPr>
          <p:spPr>
            <a:xfrm>
              <a:off x="1655805" y="3667203"/>
              <a:ext cx="271849" cy="1354524"/>
            </a:xfrm>
            <a:prstGeom prst="can">
              <a:avLst/>
            </a:prstGeom>
            <a:solidFill>
              <a:srgbClr val="26702E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an 15"/>
            <p:cNvSpPr/>
            <p:nvPr/>
          </p:nvSpPr>
          <p:spPr>
            <a:xfrm>
              <a:off x="2421924" y="2651309"/>
              <a:ext cx="239985" cy="2370417"/>
            </a:xfrm>
            <a:prstGeom prst="can">
              <a:avLst/>
            </a:prstGeom>
            <a:solidFill>
              <a:srgbClr val="26702E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an 16"/>
            <p:cNvSpPr/>
            <p:nvPr/>
          </p:nvSpPr>
          <p:spPr>
            <a:xfrm>
              <a:off x="3217963" y="3667202"/>
              <a:ext cx="271849" cy="1354524"/>
            </a:xfrm>
            <a:prstGeom prst="can">
              <a:avLst/>
            </a:prstGeom>
            <a:solidFill>
              <a:srgbClr val="26702E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3445615097"/>
              </p:ext>
            </p:extLst>
          </p:nvPr>
        </p:nvGraphicFramePr>
        <p:xfrm>
          <a:off x="886371" y="1303282"/>
          <a:ext cx="3279229" cy="3016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179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4701" y="-75219"/>
            <a:ext cx="10647362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ea typeface="+mj-ea"/>
              </a:rPr>
              <a:t>Governance – At a Glance</a:t>
            </a:r>
            <a:endParaRPr lang="en-US" sz="3600" dirty="0">
              <a:ea typeface="+mj-e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48921" y="713234"/>
            <a:ext cx="11016556" cy="50739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Anyone May Participate – Not just members</a:t>
            </a:r>
          </a:p>
          <a:p>
            <a:pPr lvl="1">
              <a:buFont typeface="Wingdings" charset="0"/>
              <a:buChar char="§"/>
            </a:pP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Anyone can contribute code</a:t>
            </a:r>
          </a:p>
          <a:p>
            <a:pPr lvl="1">
              <a:buFont typeface="Wingdings" charset="0"/>
              <a:buChar char="§"/>
            </a:pP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Anyone can rise to being a committer via meritocracy</a:t>
            </a:r>
          </a:p>
          <a:p>
            <a:pPr lvl="1">
              <a:buFont typeface="Wingdings" charset="0"/>
              <a:buChar char="§"/>
            </a:pP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Anyone can propose a subproject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Subprojects:</a:t>
            </a:r>
          </a:p>
          <a:p>
            <a:pPr lvl="1">
              <a:buFont typeface="Wingdings" charset="0"/>
              <a:buChar char="§"/>
            </a:pPr>
            <a:r>
              <a:rPr lang="en-US" sz="1400" dirty="0">
                <a:solidFill>
                  <a:srgbClr val="262626"/>
                </a:solidFill>
                <a:latin typeface="Arial" charset="0"/>
                <a:cs typeface="Arial" charset="0"/>
              </a:rPr>
              <a:t>Composed of the committers to that </a:t>
            </a: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subproject – those who can merge code</a:t>
            </a:r>
          </a:p>
          <a:p>
            <a:pPr lvl="1">
              <a:buFont typeface="Wingdings" charset="0"/>
              <a:buChar char="§"/>
            </a:pP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Responsible for sub project oversight and autonomous releases </a:t>
            </a:r>
          </a:p>
          <a:p>
            <a:pPr lvl="1">
              <a:buFont typeface="Wingdings" charset="0"/>
              <a:buChar char="§"/>
            </a:pP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Make technical </a:t>
            </a:r>
            <a:r>
              <a:rPr lang="en-US" sz="1400" dirty="0">
                <a:solidFill>
                  <a:srgbClr val="262626"/>
                </a:solidFill>
                <a:latin typeface="Arial" charset="0"/>
                <a:cs typeface="Arial" charset="0"/>
              </a:rPr>
              <a:t>decisions for that </a:t>
            </a: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subproject </a:t>
            </a:r>
            <a:r>
              <a:rPr lang="en-US" sz="1400" dirty="0">
                <a:solidFill>
                  <a:srgbClr val="262626"/>
                </a:solidFill>
                <a:latin typeface="Arial" charset="0"/>
                <a:cs typeface="Arial" charset="0"/>
              </a:rPr>
              <a:t>by consensus, or failing </a:t>
            </a: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that, </a:t>
            </a:r>
            <a:r>
              <a:rPr lang="en-US" sz="1400" dirty="0">
                <a:solidFill>
                  <a:srgbClr val="262626"/>
                </a:solidFill>
                <a:latin typeface="Arial" charset="0"/>
                <a:cs typeface="Arial" charset="0"/>
              </a:rPr>
              <a:t>majority vote</a:t>
            </a: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Technical Steering Committee</a:t>
            </a:r>
          </a:p>
          <a:p>
            <a:pPr lvl="1">
              <a:buFont typeface="Wingdings" charset="0"/>
              <a:buChar char="§"/>
            </a:pP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Fosters collaboration among subprojects, </a:t>
            </a:r>
            <a:r>
              <a:rPr lang="en-US" sz="1400" dirty="0">
                <a:solidFill>
                  <a:srgbClr val="262626"/>
                </a:solidFill>
                <a:latin typeface="Arial" charset="0"/>
                <a:cs typeface="Arial" charset="0"/>
              </a:rPr>
              <a:t>but is not involved in day to day management of sub-projects </a:t>
            </a:r>
          </a:p>
          <a:p>
            <a:pPr lvl="1">
              <a:buFont typeface="Wingdings" charset="0"/>
              <a:buChar char="§"/>
            </a:pP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Approves new subprojects, sets development process guidelines for the community, sets release guidelines for multi-project or simultaneous releases, etc.</a:t>
            </a:r>
          </a:p>
          <a:p>
            <a:pPr lvl="1">
              <a:buFont typeface="Wingdings" charset="0"/>
              <a:buChar char="§"/>
            </a:pP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Initial TSC will be seeded with representatives from Platinum Membership and core project PTLs with the goal of replacing representatives with Project Leads after the first year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Governing Board will Oversee </a:t>
            </a:r>
            <a:r>
              <a:rPr lang="en-US" sz="1800" dirty="0">
                <a:solidFill>
                  <a:srgbClr val="262626"/>
                </a:solidFill>
                <a:latin typeface="Arial" charset="0"/>
                <a:cs typeface="Arial" charset="0"/>
              </a:rPr>
              <a:t>B</a:t>
            </a:r>
            <a:r>
              <a:rPr lang="en-US" sz="18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usiness </a:t>
            </a:r>
            <a:r>
              <a:rPr lang="en-US" sz="1800" dirty="0">
                <a:solidFill>
                  <a:srgbClr val="262626"/>
                </a:solidFill>
                <a:latin typeface="Arial" charset="0"/>
                <a:cs typeface="Arial" charset="0"/>
              </a:rPr>
              <a:t>D</a:t>
            </a:r>
            <a:r>
              <a:rPr lang="en-US" sz="18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ecision </a:t>
            </a:r>
            <a:r>
              <a:rPr lang="en-US" sz="1800" dirty="0">
                <a:solidFill>
                  <a:srgbClr val="262626"/>
                </a:solidFill>
                <a:latin typeface="Arial" charset="0"/>
                <a:cs typeface="Arial" charset="0"/>
              </a:rPr>
              <a:t>M</a:t>
            </a:r>
            <a:r>
              <a:rPr lang="en-US" sz="18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aking</a:t>
            </a:r>
          </a:p>
          <a:p>
            <a:pPr lvl="1">
              <a:buFont typeface="Wingdings" charset="0"/>
              <a:buChar char="§"/>
            </a:pP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Set Scope and Policy of Consortium </a:t>
            </a:r>
          </a:p>
          <a:p>
            <a:pPr lvl="1">
              <a:buFont typeface="Wingdings" charset="0"/>
              <a:buChar char="§"/>
            </a:pP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Composed of Platinum member appointees, elected Gold, Silver, and Committer member representatives</a:t>
            </a:r>
          </a:p>
          <a:p>
            <a:pPr lvl="1">
              <a:buFont typeface="Wingdings" charset="0"/>
              <a:buChar char="§"/>
            </a:pP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Examples of business needs include: budgeting, planning for large meetings (e.g. a Summit, </a:t>
            </a:r>
            <a:r>
              <a:rPr lang="en-US" sz="1400" dirty="0" err="1" smtClean="0">
                <a:solidFill>
                  <a:srgbClr val="262626"/>
                </a:solidFill>
                <a:latin typeface="Arial" charset="0"/>
                <a:cs typeface="Arial" charset="0"/>
              </a:rPr>
              <a:t>Hackfest</a:t>
            </a: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), marketing, websites, developer infrastructure, test infrastructure, etc.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442BD49E-AE5D-774A-BA83-B14630E8030D}" type="slidenum">
              <a:rPr lang="en-US">
                <a:solidFill>
                  <a:srgbClr val="898989"/>
                </a:solidFill>
                <a:latin typeface="Arial" charset="0"/>
              </a:rPr>
              <a:pPr/>
              <a:t>20</a:t>
            </a:fld>
            <a:endParaRPr lang="en-US">
              <a:solidFill>
                <a:srgbClr val="89898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882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subprojects on their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138" y="1417638"/>
            <a:ext cx="6421221" cy="3789682"/>
          </a:xfrm>
        </p:spPr>
        <p:txBody>
          <a:bodyPr/>
          <a:lstStyle/>
          <a:p>
            <a:pPr lvl="1"/>
            <a:r>
              <a:rPr lang="en-US" sz="1800" dirty="0" smtClean="0"/>
              <a:t>Honeycomb Agent</a:t>
            </a:r>
          </a:p>
          <a:p>
            <a:pPr lvl="2"/>
            <a:r>
              <a:rPr lang="en-US" sz="1800" dirty="0" smtClean="0"/>
              <a:t>Available now</a:t>
            </a:r>
          </a:p>
          <a:p>
            <a:pPr lvl="2"/>
            <a:r>
              <a:rPr lang="en-US" sz="1800" dirty="0" err="1"/>
              <a:t>N</a:t>
            </a:r>
            <a:r>
              <a:rPr lang="en-US" sz="1800" dirty="0" err="1" smtClean="0"/>
              <a:t>etconf</a:t>
            </a:r>
            <a:r>
              <a:rPr lang="en-US" sz="1800" dirty="0" smtClean="0"/>
              <a:t>/yang/</a:t>
            </a:r>
            <a:r>
              <a:rPr lang="en-US" sz="1800" dirty="0" err="1" smtClean="0"/>
              <a:t>restconf</a:t>
            </a:r>
            <a:r>
              <a:rPr lang="en-US" sz="1800" dirty="0" smtClean="0"/>
              <a:t> bridge domain yang models</a:t>
            </a:r>
          </a:p>
          <a:p>
            <a:pPr lvl="2"/>
            <a:r>
              <a:rPr lang="en-US" sz="1800" dirty="0" smtClean="0"/>
              <a:t>More yang models to follow</a:t>
            </a:r>
          </a:p>
          <a:p>
            <a:pPr lvl="1"/>
            <a:r>
              <a:rPr lang="en-US" sz="1800" dirty="0"/>
              <a:t>LISP </a:t>
            </a:r>
            <a:r>
              <a:rPr lang="en-US" sz="1800" dirty="0" smtClean="0"/>
              <a:t>xTR</a:t>
            </a:r>
            <a:endParaRPr lang="en-US" sz="1800" dirty="0"/>
          </a:p>
          <a:p>
            <a:pPr lvl="2"/>
            <a:r>
              <a:rPr lang="en-US" sz="1800" dirty="0" smtClean="0"/>
              <a:t>New subproject shortly post launch with initial code</a:t>
            </a:r>
          </a:p>
          <a:p>
            <a:pPr lvl="1"/>
            <a:r>
              <a:rPr lang="en-US" sz="1800" dirty="0" smtClean="0"/>
              <a:t>NSH</a:t>
            </a:r>
          </a:p>
          <a:p>
            <a:pPr lvl="2"/>
            <a:r>
              <a:rPr lang="en-US" sz="1800" dirty="0" smtClean="0"/>
              <a:t>New subproject shortly post launch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673708" y="3905189"/>
            <a:ext cx="843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vSwitch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58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038" y="-117928"/>
            <a:ext cx="10647362" cy="1143000"/>
          </a:xfrm>
        </p:spPr>
        <p:txBody>
          <a:bodyPr/>
          <a:lstStyle/>
          <a:p>
            <a:r>
              <a:rPr lang="en-US" dirty="0" smtClean="0"/>
              <a:t>Next Steps – Get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038" y="653271"/>
            <a:ext cx="11132466" cy="545860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We invite you to Participate in </a:t>
            </a:r>
            <a:r>
              <a:rPr lang="en-US" sz="2000" dirty="0" err="1" smtClean="0">
                <a:hlinkClick r:id="rId2"/>
              </a:rPr>
              <a:t>fd.io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>
                <a:hlinkClick r:id="rId3"/>
              </a:rPr>
              <a:t>Get the Code, Build the Code, Run the Code</a:t>
            </a:r>
            <a:endParaRPr lang="en-US" sz="2000" dirty="0" smtClean="0"/>
          </a:p>
          <a:p>
            <a:r>
              <a:rPr lang="en-US" sz="2000" dirty="0" smtClean="0">
                <a:hlinkClick r:id="rId4"/>
              </a:rPr>
              <a:t>Read/Watch the Tutorials</a:t>
            </a:r>
          </a:p>
          <a:p>
            <a:r>
              <a:rPr lang="en-US" sz="2000" dirty="0" smtClean="0">
                <a:hlinkClick r:id="rId5"/>
              </a:rPr>
              <a:t>Join the Mailing Lists</a:t>
            </a:r>
            <a:endParaRPr lang="en-US" sz="2000" dirty="0" smtClean="0"/>
          </a:p>
          <a:p>
            <a:r>
              <a:rPr lang="en-US" sz="2000" dirty="0" smtClean="0">
                <a:hlinkClick r:id="rId6"/>
              </a:rPr>
              <a:t>Join the IRC Channels</a:t>
            </a:r>
            <a:endParaRPr lang="en-US" sz="2000" dirty="0"/>
          </a:p>
          <a:p>
            <a:r>
              <a:rPr lang="en-US" sz="2000" dirty="0" smtClean="0">
                <a:hlinkClick r:id="rId7"/>
              </a:rPr>
              <a:t>Explore the wiki</a:t>
            </a:r>
            <a:endParaRPr lang="en-US" sz="2000" dirty="0"/>
          </a:p>
          <a:p>
            <a:endParaRPr lang="en-US" sz="2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44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fd.io Foundation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80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283" y="168679"/>
            <a:ext cx="1125143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Issues/Limitations with Existing Data Plane </a:t>
            </a:r>
            <a:r>
              <a:rPr lang="en-US" dirty="0"/>
              <a:t>S</a:t>
            </a:r>
            <a:r>
              <a:rPr lang="en-US" dirty="0" smtClean="0"/>
              <a:t>olutions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28522" y="1295731"/>
            <a:ext cx="9489122" cy="4963547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Known issues with Performance, Scalability &amp; Stability</a:t>
            </a:r>
          </a:p>
          <a:p>
            <a:r>
              <a:rPr lang="en-US" sz="1800" dirty="0" smtClean="0"/>
              <a:t>Overly Complex Architectures</a:t>
            </a:r>
          </a:p>
          <a:p>
            <a:pPr lvl="1"/>
            <a:r>
              <a:rPr lang="en-US" sz="1600" dirty="0" smtClean="0"/>
              <a:t>Hard to evolve</a:t>
            </a:r>
          </a:p>
          <a:p>
            <a:pPr lvl="1"/>
            <a:r>
              <a:rPr lang="en-US" sz="1600" dirty="0" smtClean="0"/>
              <a:t>Slow rate of innovation</a:t>
            </a:r>
          </a:p>
          <a:p>
            <a:pPr lvl="1"/>
            <a:r>
              <a:rPr lang="en-US" sz="1600" dirty="0" smtClean="0"/>
              <a:t>Steep learning curve</a:t>
            </a:r>
          </a:p>
          <a:p>
            <a:r>
              <a:rPr lang="en-US" sz="1800" dirty="0" smtClean="0"/>
              <a:t>Hard to deploy/upgrade/operate</a:t>
            </a:r>
          </a:p>
          <a:p>
            <a:pPr lvl="1"/>
            <a:r>
              <a:rPr lang="en-US" sz="1600" dirty="0" smtClean="0"/>
              <a:t>slow cycles, too many kernel dependencies</a:t>
            </a:r>
          </a:p>
          <a:p>
            <a:r>
              <a:rPr lang="en-US" sz="1800" dirty="0" smtClean="0"/>
              <a:t>Lack of :</a:t>
            </a:r>
          </a:p>
          <a:p>
            <a:pPr lvl="1"/>
            <a:r>
              <a:rPr lang="en-US" sz="1800" dirty="0" smtClean="0"/>
              <a:t>automated end-to-end system testing frameworks</a:t>
            </a:r>
          </a:p>
          <a:p>
            <a:pPr lvl="2"/>
            <a:r>
              <a:rPr lang="en-US" sz="1600" dirty="0" smtClean="0"/>
              <a:t>leads to unpredictable system behavior</a:t>
            </a:r>
            <a:endParaRPr lang="en-US" sz="1600" dirty="0"/>
          </a:p>
          <a:p>
            <a:pPr lvl="1"/>
            <a:r>
              <a:rPr lang="en-US" sz="1800" dirty="0" smtClean="0"/>
              <a:t>support for diverse/custom hardware</a:t>
            </a:r>
          </a:p>
          <a:p>
            <a:pPr lvl="1"/>
            <a:r>
              <a:rPr lang="en-US" sz="1800" dirty="0" smtClean="0"/>
              <a:t>portability across compute platforms</a:t>
            </a:r>
          </a:p>
          <a:p>
            <a:pPr lvl="1"/>
            <a:r>
              <a:rPr lang="en-US" sz="1800" dirty="0" smtClean="0"/>
              <a:t>optimal use of compute microarchitectures</a:t>
            </a:r>
          </a:p>
          <a:p>
            <a:pPr lvl="1"/>
            <a:r>
              <a:rPr lang="en-US" sz="1800" dirty="0" smtClean="0"/>
              <a:t>network level instrumentation</a:t>
            </a:r>
          </a:p>
          <a:p>
            <a:pPr lvl="2"/>
            <a:r>
              <a:rPr lang="en-US" sz="1600" dirty="0" smtClean="0"/>
              <a:t>Few </a:t>
            </a:r>
            <a:r>
              <a:rPr lang="en-US" sz="1600" dirty="0" err="1" smtClean="0"/>
              <a:t>debugability</a:t>
            </a:r>
            <a:r>
              <a:rPr lang="en-US" sz="1600" dirty="0" smtClean="0"/>
              <a:t> features</a:t>
            </a:r>
          </a:p>
          <a:p>
            <a:pPr lvl="2"/>
            <a:r>
              <a:rPr lang="en-US" sz="1600" dirty="0" smtClean="0"/>
              <a:t>Few if any Statistics/Counters exposed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04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987" y="141734"/>
            <a:ext cx="11340259" cy="1143000"/>
          </a:xfrm>
        </p:spPr>
        <p:txBody>
          <a:bodyPr/>
          <a:lstStyle/>
          <a:p>
            <a:r>
              <a:rPr lang="en-US" dirty="0" smtClean="0"/>
              <a:t>Introducing Fast Data: fd.io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537" y="1308581"/>
            <a:ext cx="4800095" cy="4439103"/>
          </a:xfrm>
          <a:noFill/>
        </p:spPr>
        <p:txBody>
          <a:bodyPr>
            <a:normAutofit fontScale="92500"/>
          </a:bodyPr>
          <a:lstStyle/>
          <a:p>
            <a:r>
              <a:rPr lang="en-US" dirty="0" smtClean="0"/>
              <a:t>New project in Linux Foundation</a:t>
            </a:r>
          </a:p>
          <a:p>
            <a:pPr lvl="1"/>
            <a:r>
              <a:rPr lang="en-US" sz="1800" dirty="0" smtClean="0"/>
              <a:t>Multi-party</a:t>
            </a:r>
          </a:p>
          <a:p>
            <a:pPr lvl="1"/>
            <a:r>
              <a:rPr lang="en-US" sz="1800" dirty="0" smtClean="0"/>
              <a:t>Multi-project</a:t>
            </a:r>
          </a:p>
          <a:p>
            <a:r>
              <a:rPr lang="en-US" dirty="0" smtClean="0"/>
              <a:t>What does multi-party mean?</a:t>
            </a:r>
          </a:p>
          <a:p>
            <a:pPr lvl="1"/>
            <a:r>
              <a:rPr lang="en-US" sz="1800" dirty="0" smtClean="0"/>
              <a:t>Multiple members - Open to all</a:t>
            </a:r>
          </a:p>
          <a:p>
            <a:r>
              <a:rPr lang="en-US" dirty="0" smtClean="0"/>
              <a:t>What does multi-project mean?</a:t>
            </a:r>
          </a:p>
          <a:p>
            <a:pPr lvl="1"/>
            <a:r>
              <a:rPr lang="en-US" sz="1800" dirty="0" smtClean="0"/>
              <a:t>Multiple subprojects</a:t>
            </a:r>
          </a:p>
          <a:p>
            <a:pPr lvl="1"/>
            <a:r>
              <a:rPr lang="en-US" sz="1800" dirty="0" smtClean="0"/>
              <a:t>Subproject autonomy</a:t>
            </a:r>
          </a:p>
          <a:p>
            <a:pPr lvl="1"/>
            <a:r>
              <a:rPr lang="en-US" sz="1800" dirty="0" smtClean="0"/>
              <a:t>Cross </a:t>
            </a:r>
            <a:r>
              <a:rPr lang="en-US" sz="1800" dirty="0"/>
              <a:t>p</a:t>
            </a:r>
            <a:r>
              <a:rPr lang="en-US" sz="1800" dirty="0" smtClean="0"/>
              <a:t>roject synergy</a:t>
            </a:r>
          </a:p>
          <a:p>
            <a:pPr lvl="1"/>
            <a:r>
              <a:rPr lang="en-US" sz="1800" dirty="0" smtClean="0"/>
              <a:t>Open to new subprojects</a:t>
            </a:r>
          </a:p>
          <a:p>
            <a:pPr lvl="1"/>
            <a:r>
              <a:rPr lang="en-US" sz="1800" dirty="0" smtClean="0"/>
              <a:t>Anyone can propose a subproject</a:t>
            </a:r>
          </a:p>
          <a:p>
            <a:pPr lvl="1"/>
            <a:r>
              <a:rPr lang="en-US" sz="1800" dirty="0" smtClean="0"/>
              <a:t>Allows for innovation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13756" y="1328725"/>
            <a:ext cx="5846623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Create </a:t>
            </a:r>
            <a:r>
              <a:rPr lang="en-US" sz="2000" dirty="0"/>
              <a:t>a Platform that enables Data Plane Services that are:</a:t>
            </a:r>
          </a:p>
          <a:p>
            <a:pPr lvl="1"/>
            <a:r>
              <a:rPr lang="en-US" dirty="0"/>
              <a:t>Highly performant</a:t>
            </a:r>
          </a:p>
          <a:p>
            <a:pPr lvl="1"/>
            <a:r>
              <a:rPr lang="en-US" dirty="0"/>
              <a:t>Modular and extensible</a:t>
            </a:r>
          </a:p>
          <a:p>
            <a:pPr lvl="1"/>
            <a:r>
              <a:rPr lang="en-US" dirty="0"/>
              <a:t>Open source </a:t>
            </a:r>
          </a:p>
          <a:p>
            <a:pPr lvl="1"/>
            <a:r>
              <a:rPr lang="en-US" dirty="0"/>
              <a:t>Interoperable</a:t>
            </a:r>
          </a:p>
          <a:p>
            <a:pPr lvl="1"/>
            <a:r>
              <a:rPr lang="en-US" dirty="0"/>
              <a:t>Multi-Vendor</a:t>
            </a:r>
          </a:p>
          <a:p>
            <a:pPr lvl="1"/>
            <a:endParaRPr lang="en-US" sz="800" dirty="0"/>
          </a:p>
          <a:p>
            <a:r>
              <a:rPr lang="en-US" sz="2000" dirty="0"/>
              <a:t>Platform fosters innovation and synergistic interoperability between Data Plane </a:t>
            </a:r>
            <a:r>
              <a:rPr lang="en-US" sz="2000" dirty="0" smtClean="0"/>
              <a:t>Services</a:t>
            </a:r>
          </a:p>
          <a:p>
            <a:endParaRPr lang="en-US" sz="2000" dirty="0"/>
          </a:p>
          <a:p>
            <a:r>
              <a:rPr lang="en-US" sz="2000" dirty="0"/>
              <a:t>Source of Continuous Integration resources for Data Plane services based on the Consortium’s project/</a:t>
            </a:r>
            <a:r>
              <a:rPr lang="en-US" sz="2000" dirty="0" smtClean="0"/>
              <a:t>subprojects</a:t>
            </a:r>
          </a:p>
          <a:p>
            <a:endParaRPr lang="en-US" sz="2000" dirty="0"/>
          </a:p>
          <a:p>
            <a:r>
              <a:rPr lang="en-US" sz="2000" dirty="0" smtClean="0"/>
              <a:t>Meet the functionality needs of developers, </a:t>
            </a:r>
            <a:r>
              <a:rPr lang="en-US" sz="2000" dirty="0" err="1" smtClean="0"/>
              <a:t>deployers</a:t>
            </a:r>
            <a:r>
              <a:rPr lang="en-US" sz="2000" dirty="0" smtClean="0"/>
              <a:t>, datacenter operators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7752674" y="763387"/>
            <a:ext cx="23439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pple Chancery" charset="0"/>
                <a:ea typeface="Apple Chancery" charset="0"/>
                <a:cs typeface="Apple Chancery" charset="0"/>
              </a:rPr>
              <a:t>f</a:t>
            </a:r>
            <a:r>
              <a:rPr lang="en-US" sz="3200" dirty="0" smtClean="0">
                <a:latin typeface="Apple Chancery" charset="0"/>
                <a:ea typeface="Apple Chancery" charset="0"/>
                <a:cs typeface="Apple Chancery" charset="0"/>
              </a:rPr>
              <a:t>d.io Charter</a:t>
            </a:r>
            <a:endParaRPr lang="en-US" sz="3200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470" y="-118921"/>
            <a:ext cx="2540000" cy="128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213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038" y="184485"/>
            <a:ext cx="10647362" cy="1143000"/>
          </a:xfrm>
        </p:spPr>
        <p:txBody>
          <a:bodyPr/>
          <a:lstStyle/>
          <a:p>
            <a:r>
              <a:rPr lang="en-US" dirty="0" smtClean="0"/>
              <a:t>Fast Data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21" y="1284734"/>
            <a:ext cx="10647362" cy="4733479"/>
          </a:xfrm>
        </p:spPr>
        <p:txBody>
          <a:bodyPr/>
          <a:lstStyle/>
          <a:p>
            <a:r>
              <a:rPr lang="en-US" sz="2000" smtClean="0"/>
              <a:t>Fast Data Scope</a:t>
            </a:r>
            <a:r>
              <a:rPr lang="en-US" sz="2000" dirty="0" smtClean="0"/>
              <a:t>:</a:t>
            </a:r>
          </a:p>
          <a:p>
            <a:pPr marL="742950" lvl="2" indent="-342900"/>
            <a:r>
              <a:rPr lang="en-US" sz="2000" b="1" dirty="0" smtClean="0"/>
              <a:t>IO</a:t>
            </a:r>
          </a:p>
          <a:p>
            <a:pPr marL="1200150" lvl="3" indent="-342900"/>
            <a:r>
              <a:rPr lang="en-US" sz="2000" dirty="0" smtClean="0"/>
              <a:t>Hardware/</a:t>
            </a:r>
            <a:r>
              <a:rPr lang="en-US" sz="2000" dirty="0" err="1" smtClean="0"/>
              <a:t>vHardware</a:t>
            </a:r>
            <a:r>
              <a:rPr lang="en-US" sz="2000" dirty="0" smtClean="0"/>
              <a:t> &lt;-&gt; cores/threads</a:t>
            </a:r>
            <a:endParaRPr lang="en-US" sz="2000" dirty="0"/>
          </a:p>
          <a:p>
            <a:pPr lvl="1"/>
            <a:r>
              <a:rPr lang="en-US" sz="2000" b="1" dirty="0" smtClean="0"/>
              <a:t>Processing </a:t>
            </a:r>
          </a:p>
          <a:p>
            <a:pPr lvl="2"/>
            <a:r>
              <a:rPr lang="en-US" sz="2000" dirty="0" smtClean="0"/>
              <a:t>Classify</a:t>
            </a:r>
          </a:p>
          <a:p>
            <a:pPr lvl="2"/>
            <a:r>
              <a:rPr lang="en-US" sz="2000" dirty="0" smtClean="0"/>
              <a:t>Transform</a:t>
            </a:r>
          </a:p>
          <a:p>
            <a:pPr lvl="2"/>
            <a:r>
              <a:rPr lang="en-US" sz="2000" dirty="0" smtClean="0"/>
              <a:t>Prioritize</a:t>
            </a:r>
          </a:p>
          <a:p>
            <a:pPr lvl="2"/>
            <a:r>
              <a:rPr lang="en-US" sz="2000" dirty="0" smtClean="0"/>
              <a:t>Forward</a:t>
            </a:r>
          </a:p>
          <a:p>
            <a:pPr lvl="2"/>
            <a:r>
              <a:rPr lang="en-US" sz="2000" dirty="0" smtClean="0"/>
              <a:t>Terminate</a:t>
            </a:r>
          </a:p>
          <a:p>
            <a:pPr lvl="1"/>
            <a:r>
              <a:rPr lang="en-US" sz="2000" b="1" dirty="0" smtClean="0"/>
              <a:t>Management Agents</a:t>
            </a:r>
          </a:p>
          <a:p>
            <a:pPr lvl="2"/>
            <a:r>
              <a:rPr lang="en-US" sz="2000" dirty="0" smtClean="0"/>
              <a:t>Control/manage IO/Processing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484172" y="3095333"/>
            <a:ext cx="3565926" cy="4572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IO</a:t>
            </a:r>
          </a:p>
        </p:txBody>
      </p:sp>
      <p:sp>
        <p:nvSpPr>
          <p:cNvPr id="8" name="Rectangle 7"/>
          <p:cNvSpPr/>
          <p:nvPr/>
        </p:nvSpPr>
        <p:spPr>
          <a:xfrm>
            <a:off x="7484172" y="2531302"/>
            <a:ext cx="3565926" cy="4572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Processing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7484172" y="1975411"/>
            <a:ext cx="3565926" cy="4572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Management Agent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215739" y="1188509"/>
            <a:ext cx="4070444" cy="2460249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Bare Metal/VM/Container</a:t>
            </a:r>
          </a:p>
        </p:txBody>
      </p:sp>
    </p:spTree>
    <p:extLst>
      <p:ext uri="{BB962C8B-B14F-4D97-AF65-F5344CB8AC3E}">
        <p14:creationId xmlns:p14="http://schemas.microsoft.com/office/powerpoint/2010/main" val="1279690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734" y="30521"/>
            <a:ext cx="11340259" cy="1143000"/>
          </a:xfrm>
        </p:spPr>
        <p:txBody>
          <a:bodyPr/>
          <a:lstStyle/>
          <a:p>
            <a:r>
              <a:rPr lang="en-US" dirty="0" smtClean="0"/>
              <a:t>Introducing Vector Packet Processor - VPP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479" y="1012661"/>
            <a:ext cx="7455074" cy="5193344"/>
          </a:xfrm>
        </p:spPr>
        <p:txBody>
          <a:bodyPr/>
          <a:lstStyle/>
          <a:p>
            <a:r>
              <a:rPr lang="en-US" sz="2000" dirty="0" smtClean="0"/>
              <a:t>VPP is a rapid packet processing development platform for highly performing network applications.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It runs on commodity CPUs and leverages DPDK</a:t>
            </a:r>
          </a:p>
          <a:p>
            <a:endParaRPr lang="en-US" sz="2000" dirty="0"/>
          </a:p>
          <a:p>
            <a:r>
              <a:rPr lang="en-US" sz="2000" dirty="0" smtClean="0"/>
              <a:t>It creates a vector of packet indices and processes them using a directed graph of nodes – resulting in a highly performant solution.</a:t>
            </a:r>
          </a:p>
          <a:p>
            <a:endParaRPr lang="en-US" sz="2000" dirty="0" smtClean="0"/>
          </a:p>
          <a:p>
            <a:r>
              <a:rPr lang="en-US" sz="2000" dirty="0" smtClean="0"/>
              <a:t>Runs as a Linux user-space application</a:t>
            </a:r>
          </a:p>
          <a:p>
            <a:endParaRPr lang="en-US" sz="2000" dirty="0"/>
          </a:p>
          <a:p>
            <a:r>
              <a:rPr lang="en-US" sz="2000" dirty="0" smtClean="0"/>
              <a:t>Ships </a:t>
            </a:r>
            <a:r>
              <a:rPr lang="en-US" sz="2000" dirty="0"/>
              <a:t>as part of both embedded </a:t>
            </a:r>
            <a:r>
              <a:rPr lang="en-US" sz="2000" dirty="0" smtClean="0"/>
              <a:t>&amp; server </a:t>
            </a:r>
            <a:r>
              <a:rPr lang="en-US" sz="2000" dirty="0"/>
              <a:t>products, in </a:t>
            </a:r>
            <a:r>
              <a:rPr lang="en-US" sz="2000" dirty="0" smtClean="0"/>
              <a:t>volume</a:t>
            </a:r>
          </a:p>
          <a:p>
            <a:endParaRPr lang="en-US" sz="2000" dirty="0"/>
          </a:p>
          <a:p>
            <a:r>
              <a:rPr lang="en-US" sz="2000" dirty="0"/>
              <a:t>Active development since </a:t>
            </a:r>
            <a:r>
              <a:rPr lang="en-US" sz="2000" dirty="0" smtClean="0"/>
              <a:t>2002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572352" y="1974463"/>
            <a:ext cx="4070444" cy="2460249"/>
            <a:chOff x="7255097" y="1284734"/>
            <a:chExt cx="4070444" cy="2460249"/>
          </a:xfrm>
        </p:grpSpPr>
        <p:sp>
          <p:nvSpPr>
            <p:cNvPr id="15" name="Rectangle 14"/>
            <p:cNvSpPr/>
            <p:nvPr/>
          </p:nvSpPr>
          <p:spPr>
            <a:xfrm>
              <a:off x="7493909" y="2865712"/>
              <a:ext cx="3565926" cy="4572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Network IO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493909" y="2301681"/>
              <a:ext cx="3565926" cy="4572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glow rad="101600">
                <a:srgbClr val="008000">
                  <a:alpha val="34000"/>
                </a:srgbClr>
              </a:glow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Packet Processing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493909" y="1745790"/>
              <a:ext cx="3565926" cy="4572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Data Plane Management Agent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255097" y="1284734"/>
              <a:ext cx="4070444" cy="2460249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Bare Metal/VM/Container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1201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28" y="0"/>
            <a:ext cx="11127317" cy="975783"/>
          </a:xfrm>
        </p:spPr>
        <p:txBody>
          <a:bodyPr/>
          <a:lstStyle/>
          <a:p>
            <a:r>
              <a:rPr lang="en-US" dirty="0" smtClean="0"/>
              <a:t>VPP in the Overall Stack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5854700"/>
            <a:ext cx="3860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1506200" y="6189663"/>
            <a:ext cx="685800" cy="365125"/>
          </a:xfrm>
        </p:spPr>
        <p:txBody>
          <a:bodyPr/>
          <a:lstStyle/>
          <a:p>
            <a:fld id="{CFF69B97-F59E-A842-9C9E-9738B36A88E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659314" y="5629950"/>
            <a:ext cx="7117098" cy="611638"/>
          </a:xfrm>
          <a:prstGeom prst="roundRect">
            <a:avLst/>
          </a:prstGeom>
          <a:solidFill>
            <a:srgbClr val="0096D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915" tIns="60958" rIns="121915" bIns="60958"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Hardware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685906" y="1048114"/>
            <a:ext cx="7117098" cy="611638"/>
          </a:xfrm>
          <a:prstGeom prst="roundRect">
            <a:avLst/>
          </a:prstGeom>
          <a:solidFill>
            <a:srgbClr val="0096D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915" tIns="60958" rIns="121915" bIns="60958"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Application Layer / App Server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685473" y="1736791"/>
            <a:ext cx="7117098" cy="611638"/>
          </a:xfrm>
          <a:prstGeom prst="roundRect">
            <a:avLst/>
          </a:prstGeom>
          <a:solidFill>
            <a:srgbClr val="0096D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915" tIns="60958" rIns="121915" bIns="60958"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VM/VIM Management Systems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685474" y="3023203"/>
            <a:ext cx="7117098" cy="611638"/>
          </a:xfrm>
          <a:prstGeom prst="roundRect">
            <a:avLst/>
          </a:prstGeom>
          <a:solidFill>
            <a:srgbClr val="0096D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915" tIns="60958" rIns="121915" bIns="60958"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Network Controller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685474" y="3689752"/>
            <a:ext cx="7117098" cy="611638"/>
          </a:xfrm>
          <a:prstGeom prst="roundRect">
            <a:avLst/>
          </a:prstGeom>
          <a:solidFill>
            <a:srgbClr val="0096D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915" tIns="60958" rIns="121915" bIns="60958"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Operating Systems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685474" y="4381429"/>
            <a:ext cx="7117098" cy="1192612"/>
          </a:xfrm>
          <a:prstGeom prst="roundRect">
            <a:avLst/>
          </a:prstGeom>
          <a:solidFill>
            <a:srgbClr val="0096D6"/>
          </a:solidFill>
          <a:ln/>
          <a:effectLst>
            <a:glow rad="101600">
              <a:srgbClr val="6DAB4A">
                <a:alpha val="75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915" tIns="60958" rIns="121915" bIns="60958" rtlCol="0" anchor="t" anchorCtr="0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Data Plane Services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9578258" y="4987981"/>
            <a:ext cx="1182407" cy="7214"/>
          </a:xfrm>
          <a:prstGeom prst="line">
            <a:avLst/>
          </a:prstGeom>
          <a:ln w="25400">
            <a:solidFill>
              <a:srgbClr val="6DB4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6818" y="4822274"/>
            <a:ext cx="1183620" cy="331414"/>
          </a:xfrm>
          <a:prstGeom prst="rect">
            <a:avLst/>
          </a:prstGeom>
        </p:spPr>
      </p:pic>
      <p:sp>
        <p:nvSpPr>
          <p:cNvPr id="25" name="Rounded Rectangle 24"/>
          <p:cNvSpPr/>
          <p:nvPr/>
        </p:nvSpPr>
        <p:spPr>
          <a:xfrm>
            <a:off x="2685473" y="2385709"/>
            <a:ext cx="7117098" cy="611638"/>
          </a:xfrm>
          <a:prstGeom prst="roundRect">
            <a:avLst/>
          </a:prstGeom>
          <a:solidFill>
            <a:srgbClr val="0096D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915" tIns="60958" rIns="121915" bIns="60958"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Orchestration 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421729" y="4866346"/>
            <a:ext cx="3156528" cy="611638"/>
          </a:xfrm>
          <a:prstGeom prst="roundRect">
            <a:avLst/>
          </a:prstGeom>
          <a:solidFill>
            <a:srgbClr val="0096D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915" tIns="60958" rIns="121915" bIns="60958"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Network IO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891049" y="4868140"/>
            <a:ext cx="5374929" cy="611638"/>
            <a:chOff x="891049" y="4868140"/>
            <a:chExt cx="5374929" cy="611638"/>
          </a:xfrm>
        </p:grpSpPr>
        <p:sp>
          <p:nvSpPr>
            <p:cNvPr id="28" name="TextBox 27"/>
            <p:cNvSpPr txBox="1"/>
            <p:nvPr/>
          </p:nvSpPr>
          <p:spPr>
            <a:xfrm>
              <a:off x="891049" y="4995195"/>
              <a:ext cx="624426" cy="353939"/>
            </a:xfrm>
            <a:prstGeom prst="rect">
              <a:avLst/>
            </a:prstGeom>
            <a:noFill/>
            <a:ln w="19050">
              <a:solidFill>
                <a:schemeClr val="accent5"/>
              </a:solidFill>
              <a:prstDash val="dash"/>
            </a:ln>
          </p:spPr>
          <p:txBody>
            <a:bodyPr wrap="none" lIns="76197" tIns="38098" rIns="76197" bIns="38098" rtlCol="0">
              <a:spAutoFit/>
            </a:bodyPr>
            <a:lstStyle/>
            <a:p>
              <a:r>
                <a:rPr lang="en-US" dirty="0" smtClean="0">
                  <a:solidFill>
                    <a:schemeClr val="accent5"/>
                  </a:solidFill>
                  <a:latin typeface="Arial"/>
                  <a:cs typeface="Arial"/>
                </a:rPr>
                <a:t>VPP</a:t>
              </a:r>
              <a:endParaRPr lang="en-US" dirty="0">
                <a:solidFill>
                  <a:schemeClr val="accent5"/>
                </a:solidFill>
                <a:latin typeface="Arial"/>
                <a:cs typeface="Arial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842418" y="4868140"/>
              <a:ext cx="3423560" cy="611638"/>
            </a:xfrm>
            <a:prstGeom prst="roundRect">
              <a:avLst/>
            </a:prstGeom>
            <a:solidFill>
              <a:srgbClr val="008CEA"/>
            </a:solidFill>
            <a:ln>
              <a:solidFill>
                <a:schemeClr val="accent5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21915" tIns="60958" rIns="121915" bIns="60958"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Packet Processing</a:t>
              </a:r>
            </a:p>
          </p:txBody>
        </p:sp>
        <p:cxnSp>
          <p:nvCxnSpPr>
            <p:cNvPr id="32" name="Straight Connector 31"/>
            <p:cNvCxnSpPr>
              <a:stCxn id="28" idx="3"/>
            </p:cNvCxnSpPr>
            <p:nvPr/>
          </p:nvCxnSpPr>
          <p:spPr>
            <a:xfrm>
              <a:off x="1515475" y="5172165"/>
              <a:ext cx="1326943" cy="0"/>
            </a:xfrm>
            <a:prstGeom prst="line">
              <a:avLst/>
            </a:prstGeom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075563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934" y="154202"/>
            <a:ext cx="11340259" cy="729212"/>
          </a:xfrm>
        </p:spPr>
        <p:txBody>
          <a:bodyPr/>
          <a:lstStyle/>
          <a:p>
            <a:r>
              <a:rPr lang="en-US" dirty="0" smtClean="0"/>
              <a:t>VPP Feature Summary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  <a:ea typeface="Arial" charset="0"/>
                <a:cs typeface="Arial" charset="0"/>
              </a:rPr>
              <a:t>fd.io Foundation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>
                <a:latin typeface="Arial"/>
                <a:cs typeface="Arial"/>
              </a:rPr>
              <a:pPr/>
              <a:t>8</a:t>
            </a:fld>
            <a:endParaRPr lang="en-US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8108" y="1192448"/>
            <a:ext cx="3627492" cy="4769638"/>
          </a:xfrm>
          <a:prstGeom prst="roundRect">
            <a:avLst>
              <a:gd name="adj" fmla="val 0"/>
            </a:avLst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14+ MPPS, single core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Multimillion entry FIBs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Source RPF</a:t>
            </a:r>
          </a:p>
          <a:p>
            <a:pPr lvl="1"/>
            <a:r>
              <a:rPr lang="en-US" sz="1600" dirty="0" smtClean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Thousands </a:t>
            </a:r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of VRFs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Controlled cross-VRF lookups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Multipath – ECMP and Unequal Cost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Multiple million Classifiers – 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Arbitrary N-tuple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VLAN Support – Single/Double </a:t>
            </a:r>
            <a:r>
              <a:rPr lang="en-US" sz="1600" dirty="0" smtClean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tag</a:t>
            </a:r>
          </a:p>
          <a:p>
            <a:pPr lvl="1"/>
            <a:r>
              <a:rPr lang="en-US" sz="1600" b="1" dirty="0" smtClean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Counters for everything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Mandatory Input </a:t>
            </a:r>
            <a:r>
              <a:rPr lang="en-US" sz="1600" dirty="0" smtClean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Checks:</a:t>
            </a:r>
            <a:endParaRPr lang="en-US" sz="1600" dirty="0">
              <a:solidFill>
                <a:srgbClr val="2B2929"/>
              </a:solidFill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TTL expiration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header checksum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L2 length &lt; IP length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ARP resolution/snooping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ARP proxy</a:t>
            </a:r>
          </a:p>
          <a:p>
            <a:pPr lvl="1"/>
            <a:endParaRPr lang="en-US" sz="1600" dirty="0">
              <a:solidFill>
                <a:srgbClr val="2B2929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8108" y="800444"/>
            <a:ext cx="3627492" cy="392003"/>
          </a:xfrm>
          <a:prstGeom prst="roundRect">
            <a:avLst>
              <a:gd name="adj" fmla="val 0"/>
            </a:avLst>
          </a:prstGeom>
          <a:solidFill>
            <a:srgbClr val="3E4543">
              <a:alpha val="6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lvl="1" algn="ctr"/>
            <a:r>
              <a:rPr lang="en-US" sz="1600" b="1" dirty="0" smtClean="0">
                <a:solidFill>
                  <a:srgbClr val="FCFCFC"/>
                </a:solidFill>
                <a:latin typeface="Arial" charset="0"/>
                <a:ea typeface="Arial" charset="0"/>
                <a:cs typeface="Arial" charset="0"/>
              </a:rPr>
              <a:t>IPv4/IPv6</a:t>
            </a:r>
            <a:endParaRPr lang="en-US" sz="1600" b="1" dirty="0">
              <a:solidFill>
                <a:srgbClr val="FCFCF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532242" y="800444"/>
            <a:ext cx="3406350" cy="392003"/>
          </a:xfrm>
          <a:prstGeom prst="roundRect">
            <a:avLst>
              <a:gd name="adj" fmla="val 0"/>
            </a:avLst>
          </a:prstGeom>
          <a:solidFill>
            <a:schemeClr val="accent2">
              <a:alpha val="6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182880" rtlCol="0" anchor="ctr"/>
          <a:lstStyle/>
          <a:p>
            <a:pPr lvl="1" algn="ctr"/>
            <a:r>
              <a:rPr lang="en-US" sz="1600" b="1" dirty="0" smtClean="0">
                <a:solidFill>
                  <a:srgbClr val="FCFCFC"/>
                </a:solidFill>
                <a:latin typeface="Arial" charset="0"/>
                <a:ea typeface="Arial" charset="0"/>
                <a:cs typeface="Arial" charset="0"/>
              </a:rPr>
              <a:t>IPv4</a:t>
            </a:r>
            <a:endParaRPr lang="en-US" sz="1600" b="1" dirty="0">
              <a:solidFill>
                <a:srgbClr val="FCFCF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532242" y="1212264"/>
            <a:ext cx="3406350" cy="1226136"/>
          </a:xfrm>
          <a:prstGeom prst="roundRect">
            <a:avLst>
              <a:gd name="adj" fmla="val 0"/>
            </a:avLst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lvl="1"/>
            <a:r>
              <a:rPr lang="en-US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GRE, MPLS-GRE, NSH-GRE, 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VXLAN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IPSEC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DHCP client/proxy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CG NAT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532242" y="2543352"/>
            <a:ext cx="3406350" cy="392003"/>
          </a:xfrm>
          <a:prstGeom prst="roundRect">
            <a:avLst>
              <a:gd name="adj" fmla="val 0"/>
            </a:avLst>
          </a:prstGeom>
          <a:solidFill>
            <a:schemeClr val="accent2">
              <a:alpha val="6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182880" rtlCol="0" anchor="ctr"/>
          <a:lstStyle/>
          <a:p>
            <a:pPr lvl="1" algn="ctr"/>
            <a:r>
              <a:rPr lang="en-US" sz="1600" b="1" dirty="0" smtClean="0">
                <a:solidFill>
                  <a:srgbClr val="FCFCFC"/>
                </a:solidFill>
                <a:latin typeface="Arial" charset="0"/>
                <a:ea typeface="Arial" charset="0"/>
                <a:cs typeface="Arial" charset="0"/>
              </a:rPr>
              <a:t>IPv6</a:t>
            </a:r>
            <a:endParaRPr lang="en-US" sz="1600" b="1" dirty="0">
              <a:solidFill>
                <a:srgbClr val="FCFCF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548888" y="2947964"/>
            <a:ext cx="3389704" cy="1730643"/>
          </a:xfrm>
          <a:prstGeom prst="roundRect">
            <a:avLst>
              <a:gd name="adj" fmla="val 0"/>
            </a:avLst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Neighbor discovery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Router Advertisement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DHCPv6 Proxy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L2TPv3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Segment Routing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MAP/LW46 – IPv4aas</a:t>
            </a:r>
          </a:p>
          <a:p>
            <a:pPr lvl="1"/>
            <a:r>
              <a:rPr lang="en-US" sz="1600" dirty="0" err="1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iOAM</a:t>
            </a:r>
            <a:endParaRPr lang="en-US" sz="1600" dirty="0">
              <a:solidFill>
                <a:srgbClr val="2B2929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39026" y="4801528"/>
            <a:ext cx="3406350" cy="392003"/>
          </a:xfrm>
          <a:prstGeom prst="roundRect">
            <a:avLst>
              <a:gd name="adj" fmla="val 0"/>
            </a:avLst>
          </a:prstGeom>
          <a:solidFill>
            <a:schemeClr val="accent2">
              <a:alpha val="6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182880" rtlCol="0" anchor="ctr"/>
          <a:lstStyle/>
          <a:p>
            <a:pPr lvl="1" algn="ctr"/>
            <a:r>
              <a:rPr lang="en-US" sz="1600" b="1" dirty="0" smtClean="0">
                <a:solidFill>
                  <a:srgbClr val="FCFCFC"/>
                </a:solidFill>
                <a:latin typeface="Arial" charset="0"/>
                <a:ea typeface="Arial" charset="0"/>
                <a:cs typeface="Arial" charset="0"/>
              </a:rPr>
              <a:t>MPLS</a:t>
            </a:r>
            <a:endParaRPr lang="en-US" sz="1600" b="1" dirty="0">
              <a:solidFill>
                <a:srgbClr val="FCFCF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539026" y="5182346"/>
            <a:ext cx="3406350" cy="779740"/>
          </a:xfrm>
          <a:prstGeom prst="roundRect">
            <a:avLst>
              <a:gd name="adj" fmla="val 0"/>
            </a:avLst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MPLS-o-Ethernet – 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Deep label stacks supported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8176050" y="800444"/>
            <a:ext cx="3406350" cy="392003"/>
          </a:xfrm>
          <a:prstGeom prst="roundRect">
            <a:avLst>
              <a:gd name="adj" fmla="val 0"/>
            </a:avLst>
          </a:prstGeom>
          <a:solidFill>
            <a:schemeClr val="accent2">
              <a:alpha val="6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182880" bIns="0" rtlCol="0" anchor="ctr"/>
          <a:lstStyle/>
          <a:p>
            <a:pPr lvl="1" algn="ctr"/>
            <a:r>
              <a:rPr lang="en-US" sz="1600" b="1" smtClean="0">
                <a:solidFill>
                  <a:srgbClr val="FCFCFC"/>
                </a:solidFill>
                <a:latin typeface="Arial" charset="0"/>
                <a:ea typeface="Arial" charset="0"/>
                <a:cs typeface="Arial" charset="0"/>
              </a:rPr>
              <a:t>L2</a:t>
            </a:r>
            <a:endParaRPr lang="en-US" sz="1600" b="1" dirty="0">
              <a:solidFill>
                <a:srgbClr val="FCFCF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176050" y="1212264"/>
            <a:ext cx="3406350" cy="4749822"/>
          </a:xfrm>
          <a:prstGeom prst="roundRect">
            <a:avLst>
              <a:gd name="adj" fmla="val 0"/>
            </a:avLst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VLAN Support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Single/ Double tag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L2 forwarding with EFP/</a:t>
            </a:r>
            <a:r>
              <a:rPr lang="en-US" sz="1600" dirty="0" err="1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BridgeDomain</a:t>
            </a:r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 concepts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VTR – push/pop/Translate (1:1,1:2, 2:1,2:2)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Mac Learning – default limit of 50k addresses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Bridging – Split-horizon group support/EFP Filtering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Proxy Arp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Arp termination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IRB – BVI Support with </a:t>
            </a:r>
            <a:r>
              <a:rPr lang="en-US" sz="1600" dirty="0" err="1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RouterMac</a:t>
            </a:r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 assignment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Flooding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Input ACLs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Interface cross-connect</a:t>
            </a:r>
          </a:p>
          <a:p>
            <a:pPr lvl="1"/>
            <a:endParaRPr lang="en-US" sz="16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38628" y="4334178"/>
            <a:ext cx="3102806" cy="1609738"/>
          </a:xfrm>
          <a:prstGeom prst="roundRect">
            <a:avLst>
              <a:gd name="adj" fmla="val 0"/>
            </a:avLst>
          </a:prstGeom>
          <a:solidFill>
            <a:schemeClr val="accent5">
              <a:alpha val="2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lvl="1"/>
            <a:endParaRPr lang="en-US" sz="16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775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734" y="30521"/>
            <a:ext cx="11340259" cy="1143000"/>
          </a:xfrm>
        </p:spPr>
        <p:txBody>
          <a:bodyPr/>
          <a:lstStyle/>
          <a:p>
            <a:r>
              <a:rPr lang="en-US" dirty="0" smtClean="0"/>
              <a:t>Examples of Other possible subprojects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285" y="953248"/>
            <a:ext cx="5544120" cy="504414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Loadbalancer</a:t>
            </a:r>
            <a:endParaRPr lang="en-US" sz="2000" dirty="0" smtClean="0"/>
          </a:p>
          <a:p>
            <a:r>
              <a:rPr lang="en-US" sz="2000" dirty="0" smtClean="0"/>
              <a:t>Firewall</a:t>
            </a:r>
          </a:p>
          <a:p>
            <a:r>
              <a:rPr lang="en-US" sz="2000" dirty="0" smtClean="0"/>
              <a:t>IDS</a:t>
            </a:r>
            <a:endParaRPr lang="en-US" sz="2000" dirty="0"/>
          </a:p>
          <a:p>
            <a:r>
              <a:rPr lang="en-US" sz="2000" dirty="0" smtClean="0"/>
              <a:t>Host Stack</a:t>
            </a:r>
          </a:p>
          <a:p>
            <a:r>
              <a:rPr lang="en-US" sz="2000" dirty="0" smtClean="0"/>
              <a:t>Hardware Accelerators</a:t>
            </a:r>
          </a:p>
          <a:p>
            <a:r>
              <a:rPr lang="en-US" sz="2000" dirty="0" smtClean="0"/>
              <a:t>RFC Support</a:t>
            </a:r>
          </a:p>
          <a:p>
            <a:pPr lvl="1"/>
            <a:r>
              <a:rPr lang="en-US" sz="2000" dirty="0" smtClean="0"/>
              <a:t>BFD</a:t>
            </a:r>
          </a:p>
          <a:p>
            <a:pPr lvl="1"/>
            <a:r>
              <a:rPr lang="en-US" sz="2000" dirty="0" smtClean="0"/>
              <a:t>OAM</a:t>
            </a:r>
          </a:p>
          <a:p>
            <a:r>
              <a:rPr lang="en-US" sz="2000" dirty="0" smtClean="0"/>
              <a:t>Control plane – support your favorite SDN Protocol Agent</a:t>
            </a:r>
          </a:p>
          <a:p>
            <a:r>
              <a:rPr lang="en-US" sz="2000" dirty="0" smtClean="0"/>
              <a:t>Spanning Tree</a:t>
            </a:r>
          </a:p>
          <a:p>
            <a:r>
              <a:rPr lang="en-US" sz="2000" dirty="0" smtClean="0"/>
              <a:t>DPI</a:t>
            </a:r>
          </a:p>
          <a:p>
            <a:r>
              <a:rPr lang="en-US" sz="2000" dirty="0" smtClean="0"/>
              <a:t>Test tools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6465981" y="1067735"/>
            <a:ext cx="5544120" cy="504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charset="2"/>
              <a:buChar char="§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charset="2"/>
              <a:buChar char="§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Arial" charset="0"/>
                <a:cs typeface="Arial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charset="2"/>
              <a:buChar char="§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Arial" charset="0"/>
                <a:cs typeface="Arial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charset="2"/>
              <a:buChar char="§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charset="2"/>
              <a:buChar char="§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Cloud Foundry Integration</a:t>
            </a:r>
          </a:p>
          <a:p>
            <a:r>
              <a:rPr lang="en-US" sz="2000" dirty="0" smtClean="0"/>
              <a:t>Container Integration</a:t>
            </a:r>
          </a:p>
          <a:p>
            <a:r>
              <a:rPr lang="en-US" sz="2000" dirty="0" smtClean="0"/>
              <a:t>Packaging</a:t>
            </a:r>
          </a:p>
          <a:p>
            <a:r>
              <a:rPr lang="en-US" sz="2000" dirty="0" smtClean="0"/>
              <a:t>Testing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7638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D.io">
      <a:dk1>
        <a:srgbClr val="2B2929"/>
      </a:dk1>
      <a:lt1>
        <a:srgbClr val="FFFFFF"/>
      </a:lt1>
      <a:dk2>
        <a:srgbClr val="F7323F"/>
      </a:dk2>
      <a:lt2>
        <a:srgbClr val="FFFFFF"/>
      </a:lt2>
      <a:accent1>
        <a:srgbClr val="F7323F"/>
      </a:accent1>
      <a:accent2>
        <a:srgbClr val="3A3838"/>
      </a:accent2>
      <a:accent3>
        <a:srgbClr val="F7323F"/>
      </a:accent3>
      <a:accent4>
        <a:srgbClr val="3A3838"/>
      </a:accent4>
      <a:accent5>
        <a:srgbClr val="F7323F"/>
      </a:accent5>
      <a:accent6>
        <a:srgbClr val="3A3838"/>
      </a:accent6>
      <a:hlink>
        <a:srgbClr val="26CAD3"/>
      </a:hlink>
      <a:folHlink>
        <a:srgbClr val="26CAD3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</TotalTime>
  <Words>1694</Words>
  <Application>Microsoft Macintosh PowerPoint</Application>
  <PresentationFormat>Custom</PresentationFormat>
  <Paragraphs>432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fd.io Intro</vt:lpstr>
      <vt:lpstr>Evolution of Programmable Networking</vt:lpstr>
      <vt:lpstr>Issues/Limitations with Existing Data Plane Solutions</vt:lpstr>
      <vt:lpstr>Introducing Fast Data: fd.io</vt:lpstr>
      <vt:lpstr>Fast Data Scope</vt:lpstr>
      <vt:lpstr>Introducing Vector Packet Processor - VPP</vt:lpstr>
      <vt:lpstr>VPP in the Overall Stack</vt:lpstr>
      <vt:lpstr>VPP Feature Summary</vt:lpstr>
      <vt:lpstr>Examples of Other possible subprojects</vt:lpstr>
      <vt:lpstr>VPP Architecture - Modularity Enabling Flexible Plugins</vt:lpstr>
      <vt:lpstr>PowerPoint Presentation</vt:lpstr>
      <vt:lpstr>vNet-SLA benchmarking at scale: IPv4 VPP and OVSDPDK</vt:lpstr>
      <vt:lpstr>Implementation Example: VPP as a vRouter/vSwitch</vt:lpstr>
      <vt:lpstr>VPP vRouter/vSwitch: Local Programmability</vt:lpstr>
      <vt:lpstr>VPP vRouter/vSwitch: Remote Programmability</vt:lpstr>
      <vt:lpstr>Honeycomb Data Plane Management Agent</vt:lpstr>
      <vt:lpstr>VPP &amp; ODL in Openstack</vt:lpstr>
      <vt:lpstr>Continuous Performance Lab (CPL)</vt:lpstr>
      <vt:lpstr>Continuous Performance Lab (CPL)</vt:lpstr>
      <vt:lpstr>Governance – At a Glance</vt:lpstr>
      <vt:lpstr>Additional subprojects on their way</vt:lpstr>
      <vt:lpstr>Next Steps – Get Involved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thre3</dc:creator>
  <cp:lastModifiedBy>Ed Warnicke</cp:lastModifiedBy>
  <cp:revision>22</cp:revision>
  <dcterms:created xsi:type="dcterms:W3CDTF">2016-02-09T20:55:00Z</dcterms:created>
  <dcterms:modified xsi:type="dcterms:W3CDTF">2016-03-03T20:57:10Z</dcterms:modified>
</cp:coreProperties>
</file>