
<file path=[Content_Types].xml><?xml version="1.0" encoding="utf-8"?>
<Types xmlns="http://schemas.openxmlformats.org/package/2006/content-types">
  <Default Extension="xml" ContentType="application/xml"/>
  <Default Extension="jpeg" ContentType="image/jpeg"/>
  <Default Extension="png" ContentType="image/png"/>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70" r:id="rId3"/>
    <p:sldId id="262" r:id="rId4"/>
    <p:sldId id="260" r:id="rId5"/>
    <p:sldId id="258" r:id="rId6"/>
    <p:sldId id="261" r:id="rId7"/>
    <p:sldId id="263" r:id="rId8"/>
    <p:sldId id="264" r:id="rId9"/>
    <p:sldId id="265" r:id="rId10"/>
    <p:sldId id="267" r:id="rId11"/>
    <p:sldId id="266" r:id="rId12"/>
    <p:sldId id="269" r:id="rId13"/>
    <p:sldId id="268" r:id="rId14"/>
    <p:sldId id="271"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323F"/>
    <a:srgbClr val="FCFCFC"/>
    <a:srgbClr val="3E4543"/>
    <a:srgbClr val="0C298B"/>
    <a:srgbClr val="60708B"/>
    <a:srgbClr val="26702E"/>
    <a:srgbClr val="F7567C"/>
    <a:srgbClr val="26CA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4" autoAdjust="0"/>
    <p:restoredTop sz="94660"/>
  </p:normalViewPr>
  <p:slideViewPr>
    <p:cSldViewPr snapToGrid="0">
      <p:cViewPr varScale="1">
        <p:scale>
          <a:sx n="138" d="100"/>
          <a:sy n="138" d="100"/>
        </p:scale>
        <p:origin x="216" y="336"/>
      </p:cViewPr>
      <p:guideLst>
        <p:guide orient="horz" pos="2160"/>
        <p:guide pos="3840"/>
      </p:guideLst>
    </p:cSldViewPr>
  </p:slideViewPr>
  <p:notesTextViewPr>
    <p:cViewPr>
      <p:scale>
        <a:sx n="1" d="1"/>
        <a:sy n="1" d="1"/>
      </p:scale>
      <p:origin x="0" y="0"/>
    </p:cViewPr>
  </p:notesTextViewPr>
  <p:notesViewPr>
    <p:cSldViewPr snapToGrid="0">
      <p:cViewPr varScale="1">
        <p:scale>
          <a:sx n="68" d="100"/>
          <a:sy n="68" d="100"/>
        </p:scale>
        <p:origin x="3096" y="77"/>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localhost/Users/ash/Dropbox/FD.io/random%20read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US" dirty="0" smtClean="0"/>
              <a:t>I/O </a:t>
            </a:r>
            <a:r>
              <a:rPr lang="en-US" dirty="0"/>
              <a:t>Completion Latency (</a:t>
            </a:r>
            <a:r>
              <a:rPr lang="en-US" dirty="0" err="1" smtClean="0"/>
              <a:t>usec</a:t>
            </a:r>
            <a:r>
              <a:rPr lang="en-US" dirty="0" smtClean="0"/>
              <a:t>)</a:t>
            </a:r>
            <a:r>
              <a:rPr lang="en-US" baseline="30000" dirty="0" smtClean="0"/>
              <a:t>1</a:t>
            </a:r>
            <a:endParaRPr lang="en-US" baseline="30000" dirty="0"/>
          </a:p>
        </c:rich>
      </c:tx>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tx>
            <c:strRef>
              <c:f>Sheet1!$A$5</c:f>
              <c:strCache>
                <c:ptCount val="1"/>
                <c:pt idx="0">
                  <c:v>Operating System</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Sheet1!$B$4:$G$4</c:f>
              <c:strCache>
                <c:ptCount val="6"/>
                <c:pt idx="0">
                  <c:v>4KiB Async (C-state)</c:v>
                </c:pt>
                <c:pt idx="1">
                  <c:v>512B Async (C-state)</c:v>
                </c:pt>
                <c:pt idx="2">
                  <c:v>4KiB Async</c:v>
                </c:pt>
                <c:pt idx="3">
                  <c:v>512B Async</c:v>
                </c:pt>
                <c:pt idx="4">
                  <c:v>4KiB Sync</c:v>
                </c:pt>
                <c:pt idx="5">
                  <c:v>512B Sync</c:v>
                </c:pt>
              </c:strCache>
            </c:strRef>
          </c:cat>
          <c:val>
            <c:numRef>
              <c:f>Sheet1!$B$5:$G$5</c:f>
              <c:numCache>
                <c:formatCode>General</c:formatCode>
                <c:ptCount val="6"/>
                <c:pt idx="0">
                  <c:v>6.21</c:v>
                </c:pt>
                <c:pt idx="1">
                  <c:v>6.67</c:v>
                </c:pt>
                <c:pt idx="2">
                  <c:v>4.91</c:v>
                </c:pt>
                <c:pt idx="3">
                  <c:v>5.01</c:v>
                </c:pt>
                <c:pt idx="4">
                  <c:v>1.47</c:v>
                </c:pt>
                <c:pt idx="5">
                  <c:v>1.42</c:v>
                </c:pt>
              </c:numCache>
            </c:numRef>
          </c:val>
        </c:ser>
        <c:ser>
          <c:idx val="1"/>
          <c:order val="1"/>
          <c:tx>
            <c:strRef>
              <c:f>Sheet1!$A$6</c:f>
              <c:strCache>
                <c:ptCount val="1"/>
                <c:pt idx="0">
                  <c:v>Hardware Device</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Sheet1!$B$4:$G$4</c:f>
              <c:strCache>
                <c:ptCount val="6"/>
                <c:pt idx="0">
                  <c:v>4KiB Async (C-state)</c:v>
                </c:pt>
                <c:pt idx="1">
                  <c:v>512B Async (C-state)</c:v>
                </c:pt>
                <c:pt idx="2">
                  <c:v>4KiB Async</c:v>
                </c:pt>
                <c:pt idx="3">
                  <c:v>512B Async</c:v>
                </c:pt>
                <c:pt idx="4">
                  <c:v>4KiB Sync</c:v>
                </c:pt>
                <c:pt idx="5">
                  <c:v>512B Sync</c:v>
                </c:pt>
              </c:strCache>
            </c:strRef>
          </c:cat>
          <c:val>
            <c:numRef>
              <c:f>Sheet1!$B$6:$G$6</c:f>
              <c:numCache>
                <c:formatCode>General</c:formatCode>
                <c:ptCount val="6"/>
                <c:pt idx="0">
                  <c:v>4.57</c:v>
                </c:pt>
                <c:pt idx="1">
                  <c:v>3.33</c:v>
                </c:pt>
                <c:pt idx="2">
                  <c:v>4.1</c:v>
                </c:pt>
                <c:pt idx="3">
                  <c:v>2.63</c:v>
                </c:pt>
                <c:pt idx="4">
                  <c:v>2.91</c:v>
                </c:pt>
                <c:pt idx="5">
                  <c:v>1.48</c:v>
                </c:pt>
              </c:numCache>
            </c:numRef>
          </c:val>
        </c:ser>
        <c:dLbls>
          <c:dLblPos val="ctr"/>
          <c:showLegendKey val="0"/>
          <c:showVal val="1"/>
          <c:showCatName val="0"/>
          <c:showSerName val="0"/>
          <c:showPercent val="0"/>
          <c:showBubbleSize val="0"/>
        </c:dLbls>
        <c:gapWidth val="150"/>
        <c:overlap val="100"/>
        <c:axId val="-2024979200"/>
        <c:axId val="-2025069728"/>
      </c:barChart>
      <c:catAx>
        <c:axId val="-2024979200"/>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25069728"/>
        <c:crosses val="autoZero"/>
        <c:auto val="1"/>
        <c:lblAlgn val="ctr"/>
        <c:lblOffset val="100"/>
        <c:noMultiLvlLbl val="0"/>
      </c:catAx>
      <c:valAx>
        <c:axId val="-202506972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2497920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359340-A91C-BA48-A13C-C85F0689BD32}" type="doc">
      <dgm:prSet loTypeId="urn:microsoft.com/office/officeart/2005/8/layout/cycle2" loCatId="cycle" qsTypeId="urn:microsoft.com/office/officeart/2005/8/quickstyle/simple4" qsCatId="simple" csTypeId="urn:microsoft.com/office/officeart/2005/8/colors/accent1_2" csCatId="accent1" phldr="1"/>
      <dgm:spPr/>
      <dgm:t>
        <a:bodyPr/>
        <a:lstStyle/>
        <a:p>
          <a:endParaRPr lang="en-US"/>
        </a:p>
      </dgm:t>
    </dgm:pt>
    <dgm:pt modelId="{F1D91431-7877-E64F-A502-3780F80093EE}">
      <dgm:prSet phldrT="[Text]"/>
      <dgm:spPr/>
      <dgm:t>
        <a:bodyPr/>
        <a:lstStyle/>
        <a:p>
          <a:r>
            <a:rPr lang="en-US" dirty="0" smtClean="0"/>
            <a:t>Blocks</a:t>
          </a:r>
          <a:endParaRPr lang="en-US" dirty="0"/>
        </a:p>
      </dgm:t>
    </dgm:pt>
    <dgm:pt modelId="{32C971B6-FAB5-2A49-9497-5B67D27C1C13}" type="parTrans" cxnId="{EA401A54-E036-CB49-8BFD-8A9507F7E52C}">
      <dgm:prSet/>
      <dgm:spPr/>
      <dgm:t>
        <a:bodyPr/>
        <a:lstStyle/>
        <a:p>
          <a:endParaRPr lang="en-US"/>
        </a:p>
      </dgm:t>
    </dgm:pt>
    <dgm:pt modelId="{394964AA-3A2B-F244-8DDA-B5CCC6E6502F}" type="sibTrans" cxnId="{EA401A54-E036-CB49-8BFD-8A9507F7E52C}">
      <dgm:prSet/>
      <dgm:spPr/>
      <dgm:t>
        <a:bodyPr/>
        <a:lstStyle/>
        <a:p>
          <a:endParaRPr lang="en-US"/>
        </a:p>
      </dgm:t>
    </dgm:pt>
    <dgm:pt modelId="{5B4E3D0F-5B50-C849-8870-686CD3043EB6}">
      <dgm:prSet phldrT="[Text]"/>
      <dgm:spPr/>
      <dgm:t>
        <a:bodyPr/>
        <a:lstStyle/>
        <a:p>
          <a:r>
            <a:rPr lang="en-US" dirty="0" smtClean="0"/>
            <a:t>Files</a:t>
          </a:r>
          <a:endParaRPr lang="en-US" dirty="0"/>
        </a:p>
      </dgm:t>
    </dgm:pt>
    <dgm:pt modelId="{671B95A5-1B78-6843-BEE4-4968C6183FDB}" type="parTrans" cxnId="{0485DECE-F938-5546-B14D-0A235F8C4334}">
      <dgm:prSet/>
      <dgm:spPr/>
      <dgm:t>
        <a:bodyPr/>
        <a:lstStyle/>
        <a:p>
          <a:endParaRPr lang="en-US"/>
        </a:p>
      </dgm:t>
    </dgm:pt>
    <dgm:pt modelId="{E3C4AE35-5F0D-6A41-833C-9B1BCA0E41D7}" type="sibTrans" cxnId="{0485DECE-F938-5546-B14D-0A235F8C4334}">
      <dgm:prSet/>
      <dgm:spPr/>
      <dgm:t>
        <a:bodyPr/>
        <a:lstStyle/>
        <a:p>
          <a:endParaRPr lang="en-US"/>
        </a:p>
      </dgm:t>
    </dgm:pt>
    <dgm:pt modelId="{2C8287A1-79B5-2D41-9A1A-02A755B7AE48}">
      <dgm:prSet phldrT="[Text]"/>
      <dgm:spPr/>
      <dgm:t>
        <a:bodyPr/>
        <a:lstStyle/>
        <a:p>
          <a:r>
            <a:rPr lang="en-US" dirty="0" smtClean="0"/>
            <a:t>Objects</a:t>
          </a:r>
          <a:endParaRPr lang="en-US" dirty="0"/>
        </a:p>
      </dgm:t>
    </dgm:pt>
    <dgm:pt modelId="{57B37A4A-14D2-A645-81AF-101098B8F434}" type="parTrans" cxnId="{2C1FCB89-5B7D-BB49-8B60-54305EFE4AF5}">
      <dgm:prSet/>
      <dgm:spPr/>
      <dgm:t>
        <a:bodyPr/>
        <a:lstStyle/>
        <a:p>
          <a:endParaRPr lang="en-US"/>
        </a:p>
      </dgm:t>
    </dgm:pt>
    <dgm:pt modelId="{611F5927-CCBB-E64F-9252-823336577E13}" type="sibTrans" cxnId="{2C1FCB89-5B7D-BB49-8B60-54305EFE4AF5}">
      <dgm:prSet/>
      <dgm:spPr/>
      <dgm:t>
        <a:bodyPr/>
        <a:lstStyle/>
        <a:p>
          <a:endParaRPr lang="en-US"/>
        </a:p>
      </dgm:t>
    </dgm:pt>
    <dgm:pt modelId="{74F82915-D7CC-DA45-826A-D38CEF208DC9}" type="pres">
      <dgm:prSet presAssocID="{38359340-A91C-BA48-A13C-C85F0689BD32}" presName="cycle" presStyleCnt="0">
        <dgm:presLayoutVars>
          <dgm:dir/>
          <dgm:resizeHandles val="exact"/>
        </dgm:presLayoutVars>
      </dgm:prSet>
      <dgm:spPr/>
    </dgm:pt>
    <dgm:pt modelId="{F20508FF-8211-9640-A4EF-D2903E8A8331}" type="pres">
      <dgm:prSet presAssocID="{F1D91431-7877-E64F-A502-3780F80093EE}" presName="node" presStyleLbl="node1" presStyleIdx="0" presStyleCnt="3">
        <dgm:presLayoutVars>
          <dgm:bulletEnabled val="1"/>
        </dgm:presLayoutVars>
      </dgm:prSet>
      <dgm:spPr/>
    </dgm:pt>
    <dgm:pt modelId="{5BD0CD5E-548A-D245-8B26-31435B11BC11}" type="pres">
      <dgm:prSet presAssocID="{394964AA-3A2B-F244-8DDA-B5CCC6E6502F}" presName="sibTrans" presStyleLbl="sibTrans2D1" presStyleIdx="0" presStyleCnt="3"/>
      <dgm:spPr/>
    </dgm:pt>
    <dgm:pt modelId="{9E79C1F0-F82B-9E4A-8EC2-0DA06B54C6A8}" type="pres">
      <dgm:prSet presAssocID="{394964AA-3A2B-F244-8DDA-B5CCC6E6502F}" presName="connectorText" presStyleLbl="sibTrans2D1" presStyleIdx="0" presStyleCnt="3"/>
      <dgm:spPr/>
    </dgm:pt>
    <dgm:pt modelId="{A500A548-F7E1-DC40-91E9-84C944A78F12}" type="pres">
      <dgm:prSet presAssocID="{5B4E3D0F-5B50-C849-8870-686CD3043EB6}" presName="node" presStyleLbl="node1" presStyleIdx="1" presStyleCnt="3">
        <dgm:presLayoutVars>
          <dgm:bulletEnabled val="1"/>
        </dgm:presLayoutVars>
      </dgm:prSet>
      <dgm:spPr/>
      <dgm:t>
        <a:bodyPr/>
        <a:lstStyle/>
        <a:p>
          <a:endParaRPr lang="en-US"/>
        </a:p>
      </dgm:t>
    </dgm:pt>
    <dgm:pt modelId="{C349D467-39A6-6841-BFC0-651A700E8D59}" type="pres">
      <dgm:prSet presAssocID="{E3C4AE35-5F0D-6A41-833C-9B1BCA0E41D7}" presName="sibTrans" presStyleLbl="sibTrans2D1" presStyleIdx="1" presStyleCnt="3"/>
      <dgm:spPr/>
    </dgm:pt>
    <dgm:pt modelId="{7247E2A7-EDFC-A744-9E0D-C87AF5E51B0A}" type="pres">
      <dgm:prSet presAssocID="{E3C4AE35-5F0D-6A41-833C-9B1BCA0E41D7}" presName="connectorText" presStyleLbl="sibTrans2D1" presStyleIdx="1" presStyleCnt="3"/>
      <dgm:spPr/>
    </dgm:pt>
    <dgm:pt modelId="{9BD39C18-6584-A34A-A7F7-4327DD0EABE3}" type="pres">
      <dgm:prSet presAssocID="{2C8287A1-79B5-2D41-9A1A-02A755B7AE48}" presName="node" presStyleLbl="node1" presStyleIdx="2" presStyleCnt="3">
        <dgm:presLayoutVars>
          <dgm:bulletEnabled val="1"/>
        </dgm:presLayoutVars>
      </dgm:prSet>
      <dgm:spPr/>
    </dgm:pt>
    <dgm:pt modelId="{5AA5BA30-BB62-0341-B17E-1736FE8758E8}" type="pres">
      <dgm:prSet presAssocID="{611F5927-CCBB-E64F-9252-823336577E13}" presName="sibTrans" presStyleLbl="sibTrans2D1" presStyleIdx="2" presStyleCnt="3"/>
      <dgm:spPr/>
    </dgm:pt>
    <dgm:pt modelId="{3CB9D7D6-A2F0-FB4F-91E1-B5829B45B46A}" type="pres">
      <dgm:prSet presAssocID="{611F5927-CCBB-E64F-9252-823336577E13}" presName="connectorText" presStyleLbl="sibTrans2D1" presStyleIdx="2" presStyleCnt="3"/>
      <dgm:spPr/>
    </dgm:pt>
  </dgm:ptLst>
  <dgm:cxnLst>
    <dgm:cxn modelId="{0485DECE-F938-5546-B14D-0A235F8C4334}" srcId="{38359340-A91C-BA48-A13C-C85F0689BD32}" destId="{5B4E3D0F-5B50-C849-8870-686CD3043EB6}" srcOrd="1" destOrd="0" parTransId="{671B95A5-1B78-6843-BEE4-4968C6183FDB}" sibTransId="{E3C4AE35-5F0D-6A41-833C-9B1BCA0E41D7}"/>
    <dgm:cxn modelId="{6345076B-1B1B-3043-824D-6993074E92B5}" type="presOf" srcId="{E3C4AE35-5F0D-6A41-833C-9B1BCA0E41D7}" destId="{C349D467-39A6-6841-BFC0-651A700E8D59}" srcOrd="0" destOrd="0" presId="urn:microsoft.com/office/officeart/2005/8/layout/cycle2"/>
    <dgm:cxn modelId="{EA401A54-E036-CB49-8BFD-8A9507F7E52C}" srcId="{38359340-A91C-BA48-A13C-C85F0689BD32}" destId="{F1D91431-7877-E64F-A502-3780F80093EE}" srcOrd="0" destOrd="0" parTransId="{32C971B6-FAB5-2A49-9497-5B67D27C1C13}" sibTransId="{394964AA-3A2B-F244-8DDA-B5CCC6E6502F}"/>
    <dgm:cxn modelId="{C4477DA8-13D7-3B48-AD1A-093F09382AE7}" type="presOf" srcId="{394964AA-3A2B-F244-8DDA-B5CCC6E6502F}" destId="{5BD0CD5E-548A-D245-8B26-31435B11BC11}" srcOrd="0" destOrd="0" presId="urn:microsoft.com/office/officeart/2005/8/layout/cycle2"/>
    <dgm:cxn modelId="{8DD489B2-1834-F44F-B9C6-6A2D846E5C90}" type="presOf" srcId="{F1D91431-7877-E64F-A502-3780F80093EE}" destId="{F20508FF-8211-9640-A4EF-D2903E8A8331}" srcOrd="0" destOrd="0" presId="urn:microsoft.com/office/officeart/2005/8/layout/cycle2"/>
    <dgm:cxn modelId="{C49B4922-B63C-B342-B946-4FB9934690B0}" type="presOf" srcId="{E3C4AE35-5F0D-6A41-833C-9B1BCA0E41D7}" destId="{7247E2A7-EDFC-A744-9E0D-C87AF5E51B0A}" srcOrd="1" destOrd="0" presId="urn:microsoft.com/office/officeart/2005/8/layout/cycle2"/>
    <dgm:cxn modelId="{38D68CE8-E85C-3044-9EF1-E9C47888CE57}" type="presOf" srcId="{611F5927-CCBB-E64F-9252-823336577E13}" destId="{3CB9D7D6-A2F0-FB4F-91E1-B5829B45B46A}" srcOrd="1" destOrd="0" presId="urn:microsoft.com/office/officeart/2005/8/layout/cycle2"/>
    <dgm:cxn modelId="{15174612-25FC-3F43-93F2-D8515BB1E74F}" type="presOf" srcId="{5B4E3D0F-5B50-C849-8870-686CD3043EB6}" destId="{A500A548-F7E1-DC40-91E9-84C944A78F12}" srcOrd="0" destOrd="0" presId="urn:microsoft.com/office/officeart/2005/8/layout/cycle2"/>
    <dgm:cxn modelId="{CF63FEED-066F-8E4C-9B22-EE6EAAAE9798}" type="presOf" srcId="{611F5927-CCBB-E64F-9252-823336577E13}" destId="{5AA5BA30-BB62-0341-B17E-1736FE8758E8}" srcOrd="0" destOrd="0" presId="urn:microsoft.com/office/officeart/2005/8/layout/cycle2"/>
    <dgm:cxn modelId="{2C1FCB89-5B7D-BB49-8B60-54305EFE4AF5}" srcId="{38359340-A91C-BA48-A13C-C85F0689BD32}" destId="{2C8287A1-79B5-2D41-9A1A-02A755B7AE48}" srcOrd="2" destOrd="0" parTransId="{57B37A4A-14D2-A645-81AF-101098B8F434}" sibTransId="{611F5927-CCBB-E64F-9252-823336577E13}"/>
    <dgm:cxn modelId="{8EDB50BB-BC12-7648-BB6D-390B94B6CD6A}" type="presOf" srcId="{394964AA-3A2B-F244-8DDA-B5CCC6E6502F}" destId="{9E79C1F0-F82B-9E4A-8EC2-0DA06B54C6A8}" srcOrd="1" destOrd="0" presId="urn:microsoft.com/office/officeart/2005/8/layout/cycle2"/>
    <dgm:cxn modelId="{F6D1D1F2-8221-0A48-97C2-FAC5E0D71486}" type="presOf" srcId="{38359340-A91C-BA48-A13C-C85F0689BD32}" destId="{74F82915-D7CC-DA45-826A-D38CEF208DC9}" srcOrd="0" destOrd="0" presId="urn:microsoft.com/office/officeart/2005/8/layout/cycle2"/>
    <dgm:cxn modelId="{FE497670-8D92-C741-AD5F-B4B7A5C6B0C5}" type="presOf" srcId="{2C8287A1-79B5-2D41-9A1A-02A755B7AE48}" destId="{9BD39C18-6584-A34A-A7F7-4327DD0EABE3}" srcOrd="0" destOrd="0" presId="urn:microsoft.com/office/officeart/2005/8/layout/cycle2"/>
    <dgm:cxn modelId="{07158A1C-1DD2-D449-A768-E70BAF0C43DB}" type="presParOf" srcId="{74F82915-D7CC-DA45-826A-D38CEF208DC9}" destId="{F20508FF-8211-9640-A4EF-D2903E8A8331}" srcOrd="0" destOrd="0" presId="urn:microsoft.com/office/officeart/2005/8/layout/cycle2"/>
    <dgm:cxn modelId="{CD21A418-DF89-B147-A35F-290EB5FD68D2}" type="presParOf" srcId="{74F82915-D7CC-DA45-826A-D38CEF208DC9}" destId="{5BD0CD5E-548A-D245-8B26-31435B11BC11}" srcOrd="1" destOrd="0" presId="urn:microsoft.com/office/officeart/2005/8/layout/cycle2"/>
    <dgm:cxn modelId="{01E92E16-84B6-D942-ACD8-62CB4138279E}" type="presParOf" srcId="{5BD0CD5E-548A-D245-8B26-31435B11BC11}" destId="{9E79C1F0-F82B-9E4A-8EC2-0DA06B54C6A8}" srcOrd="0" destOrd="0" presId="urn:microsoft.com/office/officeart/2005/8/layout/cycle2"/>
    <dgm:cxn modelId="{A2DE4E6F-60CB-5A48-BA57-E6375023AC5F}" type="presParOf" srcId="{74F82915-D7CC-DA45-826A-D38CEF208DC9}" destId="{A500A548-F7E1-DC40-91E9-84C944A78F12}" srcOrd="2" destOrd="0" presId="urn:microsoft.com/office/officeart/2005/8/layout/cycle2"/>
    <dgm:cxn modelId="{EE6C7916-23CE-6C44-9D05-DBE8450054EA}" type="presParOf" srcId="{74F82915-D7CC-DA45-826A-D38CEF208DC9}" destId="{C349D467-39A6-6841-BFC0-651A700E8D59}" srcOrd="3" destOrd="0" presId="urn:microsoft.com/office/officeart/2005/8/layout/cycle2"/>
    <dgm:cxn modelId="{649913BA-A620-CC44-B5FA-9966D0DF8094}" type="presParOf" srcId="{C349D467-39A6-6841-BFC0-651A700E8D59}" destId="{7247E2A7-EDFC-A744-9E0D-C87AF5E51B0A}" srcOrd="0" destOrd="0" presId="urn:microsoft.com/office/officeart/2005/8/layout/cycle2"/>
    <dgm:cxn modelId="{BDC0F6DD-702C-FD40-A49E-A9BC57073C11}" type="presParOf" srcId="{74F82915-D7CC-DA45-826A-D38CEF208DC9}" destId="{9BD39C18-6584-A34A-A7F7-4327DD0EABE3}" srcOrd="4" destOrd="0" presId="urn:microsoft.com/office/officeart/2005/8/layout/cycle2"/>
    <dgm:cxn modelId="{664EAAA8-CADE-354B-89F0-FF4A130E7944}" type="presParOf" srcId="{74F82915-D7CC-DA45-826A-D38CEF208DC9}" destId="{5AA5BA30-BB62-0341-B17E-1736FE8758E8}" srcOrd="5" destOrd="0" presId="urn:microsoft.com/office/officeart/2005/8/layout/cycle2"/>
    <dgm:cxn modelId="{844509BB-3BFD-9E4E-828A-E2C3495350EE}" type="presParOf" srcId="{5AA5BA30-BB62-0341-B17E-1736FE8758E8}" destId="{3CB9D7D6-A2F0-FB4F-91E1-B5829B45B46A}"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8359340-A91C-BA48-A13C-C85F0689BD32}" type="doc">
      <dgm:prSet loTypeId="urn:microsoft.com/office/officeart/2005/8/layout/cycle2" loCatId="cycle" qsTypeId="urn:microsoft.com/office/officeart/2005/8/quickstyle/simple4" qsCatId="simple" csTypeId="urn:microsoft.com/office/officeart/2005/8/colors/accent1_2" csCatId="accent1" phldr="1"/>
      <dgm:spPr/>
      <dgm:t>
        <a:bodyPr/>
        <a:lstStyle/>
        <a:p>
          <a:endParaRPr lang="en-US"/>
        </a:p>
      </dgm:t>
    </dgm:pt>
    <dgm:pt modelId="{F1D91431-7877-E64F-A502-3780F80093EE}">
      <dgm:prSet phldrT="[Text]"/>
      <dgm:spPr/>
      <dgm:t>
        <a:bodyPr/>
        <a:lstStyle/>
        <a:p>
          <a:r>
            <a:rPr lang="en-US" dirty="0" smtClean="0"/>
            <a:t>DAS</a:t>
          </a:r>
          <a:endParaRPr lang="en-US" dirty="0"/>
        </a:p>
      </dgm:t>
    </dgm:pt>
    <dgm:pt modelId="{32C971B6-FAB5-2A49-9497-5B67D27C1C13}" type="parTrans" cxnId="{EA401A54-E036-CB49-8BFD-8A9507F7E52C}">
      <dgm:prSet/>
      <dgm:spPr/>
      <dgm:t>
        <a:bodyPr/>
        <a:lstStyle/>
        <a:p>
          <a:endParaRPr lang="en-US"/>
        </a:p>
      </dgm:t>
    </dgm:pt>
    <dgm:pt modelId="{394964AA-3A2B-F244-8DDA-B5CCC6E6502F}" type="sibTrans" cxnId="{EA401A54-E036-CB49-8BFD-8A9507F7E52C}">
      <dgm:prSet/>
      <dgm:spPr/>
      <dgm:t>
        <a:bodyPr/>
        <a:lstStyle/>
        <a:p>
          <a:endParaRPr lang="en-US"/>
        </a:p>
      </dgm:t>
    </dgm:pt>
    <dgm:pt modelId="{5B4E3D0F-5B50-C849-8870-686CD3043EB6}">
      <dgm:prSet phldrT="[Text]"/>
      <dgm:spPr/>
      <dgm:t>
        <a:bodyPr/>
        <a:lstStyle/>
        <a:p>
          <a:r>
            <a:rPr lang="en-US" dirty="0" smtClean="0"/>
            <a:t>SAN</a:t>
          </a:r>
          <a:endParaRPr lang="en-US" dirty="0"/>
        </a:p>
      </dgm:t>
    </dgm:pt>
    <dgm:pt modelId="{671B95A5-1B78-6843-BEE4-4968C6183FDB}" type="parTrans" cxnId="{0485DECE-F938-5546-B14D-0A235F8C4334}">
      <dgm:prSet/>
      <dgm:spPr/>
      <dgm:t>
        <a:bodyPr/>
        <a:lstStyle/>
        <a:p>
          <a:endParaRPr lang="en-US"/>
        </a:p>
      </dgm:t>
    </dgm:pt>
    <dgm:pt modelId="{E3C4AE35-5F0D-6A41-833C-9B1BCA0E41D7}" type="sibTrans" cxnId="{0485DECE-F938-5546-B14D-0A235F8C4334}">
      <dgm:prSet/>
      <dgm:spPr/>
      <dgm:t>
        <a:bodyPr/>
        <a:lstStyle/>
        <a:p>
          <a:endParaRPr lang="en-US"/>
        </a:p>
      </dgm:t>
    </dgm:pt>
    <dgm:pt modelId="{2C8287A1-79B5-2D41-9A1A-02A755B7AE48}">
      <dgm:prSet phldrT="[Text]"/>
      <dgm:spPr/>
      <dgm:t>
        <a:bodyPr/>
        <a:lstStyle/>
        <a:p>
          <a:r>
            <a:rPr lang="en-US" dirty="0" smtClean="0"/>
            <a:t>NAS</a:t>
          </a:r>
          <a:endParaRPr lang="en-US" dirty="0"/>
        </a:p>
      </dgm:t>
    </dgm:pt>
    <dgm:pt modelId="{57B37A4A-14D2-A645-81AF-101098B8F434}" type="parTrans" cxnId="{2C1FCB89-5B7D-BB49-8B60-54305EFE4AF5}">
      <dgm:prSet/>
      <dgm:spPr/>
      <dgm:t>
        <a:bodyPr/>
        <a:lstStyle/>
        <a:p>
          <a:endParaRPr lang="en-US"/>
        </a:p>
      </dgm:t>
    </dgm:pt>
    <dgm:pt modelId="{611F5927-CCBB-E64F-9252-823336577E13}" type="sibTrans" cxnId="{2C1FCB89-5B7D-BB49-8B60-54305EFE4AF5}">
      <dgm:prSet/>
      <dgm:spPr/>
      <dgm:t>
        <a:bodyPr/>
        <a:lstStyle/>
        <a:p>
          <a:endParaRPr lang="en-US"/>
        </a:p>
      </dgm:t>
    </dgm:pt>
    <dgm:pt modelId="{AC923E30-8E48-474C-8B0D-D85D045B177A}">
      <dgm:prSet phldrT="[Text]"/>
      <dgm:spPr/>
      <dgm:t>
        <a:bodyPr/>
        <a:lstStyle/>
        <a:p>
          <a:r>
            <a:rPr lang="en-US" dirty="0" smtClean="0"/>
            <a:t>Scale out</a:t>
          </a:r>
          <a:endParaRPr lang="en-US" dirty="0"/>
        </a:p>
      </dgm:t>
    </dgm:pt>
    <dgm:pt modelId="{A409862F-0AFE-2449-B970-25185298857E}" type="parTrans" cxnId="{4ED123CA-0D38-C941-B8C3-B405F6CDC1C0}">
      <dgm:prSet/>
      <dgm:spPr/>
      <dgm:t>
        <a:bodyPr/>
        <a:lstStyle/>
        <a:p>
          <a:endParaRPr lang="en-US"/>
        </a:p>
      </dgm:t>
    </dgm:pt>
    <dgm:pt modelId="{89A53342-E47E-DF4E-8B21-5EE023F416BA}" type="sibTrans" cxnId="{4ED123CA-0D38-C941-B8C3-B405F6CDC1C0}">
      <dgm:prSet/>
      <dgm:spPr/>
      <dgm:t>
        <a:bodyPr/>
        <a:lstStyle/>
        <a:p>
          <a:endParaRPr lang="en-US"/>
        </a:p>
      </dgm:t>
    </dgm:pt>
    <dgm:pt modelId="{74F82915-D7CC-DA45-826A-D38CEF208DC9}" type="pres">
      <dgm:prSet presAssocID="{38359340-A91C-BA48-A13C-C85F0689BD32}" presName="cycle" presStyleCnt="0">
        <dgm:presLayoutVars>
          <dgm:dir/>
          <dgm:resizeHandles val="exact"/>
        </dgm:presLayoutVars>
      </dgm:prSet>
      <dgm:spPr/>
    </dgm:pt>
    <dgm:pt modelId="{F20508FF-8211-9640-A4EF-D2903E8A8331}" type="pres">
      <dgm:prSet presAssocID="{F1D91431-7877-E64F-A502-3780F80093EE}" presName="node" presStyleLbl="node1" presStyleIdx="0" presStyleCnt="4">
        <dgm:presLayoutVars>
          <dgm:bulletEnabled val="1"/>
        </dgm:presLayoutVars>
      </dgm:prSet>
      <dgm:spPr/>
    </dgm:pt>
    <dgm:pt modelId="{5BD0CD5E-548A-D245-8B26-31435B11BC11}" type="pres">
      <dgm:prSet presAssocID="{394964AA-3A2B-F244-8DDA-B5CCC6E6502F}" presName="sibTrans" presStyleLbl="sibTrans2D1" presStyleIdx="0" presStyleCnt="4"/>
      <dgm:spPr/>
    </dgm:pt>
    <dgm:pt modelId="{9E79C1F0-F82B-9E4A-8EC2-0DA06B54C6A8}" type="pres">
      <dgm:prSet presAssocID="{394964AA-3A2B-F244-8DDA-B5CCC6E6502F}" presName="connectorText" presStyleLbl="sibTrans2D1" presStyleIdx="0" presStyleCnt="4"/>
      <dgm:spPr/>
    </dgm:pt>
    <dgm:pt modelId="{A500A548-F7E1-DC40-91E9-84C944A78F12}" type="pres">
      <dgm:prSet presAssocID="{5B4E3D0F-5B50-C849-8870-686CD3043EB6}" presName="node" presStyleLbl="node1" presStyleIdx="1" presStyleCnt="4">
        <dgm:presLayoutVars>
          <dgm:bulletEnabled val="1"/>
        </dgm:presLayoutVars>
      </dgm:prSet>
      <dgm:spPr/>
      <dgm:t>
        <a:bodyPr/>
        <a:lstStyle/>
        <a:p>
          <a:endParaRPr lang="en-US"/>
        </a:p>
      </dgm:t>
    </dgm:pt>
    <dgm:pt modelId="{C349D467-39A6-6841-BFC0-651A700E8D59}" type="pres">
      <dgm:prSet presAssocID="{E3C4AE35-5F0D-6A41-833C-9B1BCA0E41D7}" presName="sibTrans" presStyleLbl="sibTrans2D1" presStyleIdx="1" presStyleCnt="4"/>
      <dgm:spPr/>
    </dgm:pt>
    <dgm:pt modelId="{7247E2A7-EDFC-A744-9E0D-C87AF5E51B0A}" type="pres">
      <dgm:prSet presAssocID="{E3C4AE35-5F0D-6A41-833C-9B1BCA0E41D7}" presName="connectorText" presStyleLbl="sibTrans2D1" presStyleIdx="1" presStyleCnt="4"/>
      <dgm:spPr/>
    </dgm:pt>
    <dgm:pt modelId="{9BD39C18-6584-A34A-A7F7-4327DD0EABE3}" type="pres">
      <dgm:prSet presAssocID="{2C8287A1-79B5-2D41-9A1A-02A755B7AE48}" presName="node" presStyleLbl="node1" presStyleIdx="2" presStyleCnt="4">
        <dgm:presLayoutVars>
          <dgm:bulletEnabled val="1"/>
        </dgm:presLayoutVars>
      </dgm:prSet>
      <dgm:spPr/>
    </dgm:pt>
    <dgm:pt modelId="{5AA5BA30-BB62-0341-B17E-1736FE8758E8}" type="pres">
      <dgm:prSet presAssocID="{611F5927-CCBB-E64F-9252-823336577E13}" presName="sibTrans" presStyleLbl="sibTrans2D1" presStyleIdx="2" presStyleCnt="4"/>
      <dgm:spPr/>
    </dgm:pt>
    <dgm:pt modelId="{3CB9D7D6-A2F0-FB4F-91E1-B5829B45B46A}" type="pres">
      <dgm:prSet presAssocID="{611F5927-CCBB-E64F-9252-823336577E13}" presName="connectorText" presStyleLbl="sibTrans2D1" presStyleIdx="2" presStyleCnt="4"/>
      <dgm:spPr/>
    </dgm:pt>
    <dgm:pt modelId="{D641D975-E062-5D45-94C6-85AF5413500A}" type="pres">
      <dgm:prSet presAssocID="{AC923E30-8E48-474C-8B0D-D85D045B177A}" presName="node" presStyleLbl="node1" presStyleIdx="3" presStyleCnt="4">
        <dgm:presLayoutVars>
          <dgm:bulletEnabled val="1"/>
        </dgm:presLayoutVars>
      </dgm:prSet>
      <dgm:spPr/>
    </dgm:pt>
    <dgm:pt modelId="{809D86B7-634A-1245-87A5-E16620F4C906}" type="pres">
      <dgm:prSet presAssocID="{89A53342-E47E-DF4E-8B21-5EE023F416BA}" presName="sibTrans" presStyleLbl="sibTrans2D1" presStyleIdx="3" presStyleCnt="4"/>
      <dgm:spPr/>
    </dgm:pt>
    <dgm:pt modelId="{2A8FF92F-32DC-C246-BB15-F87C5B0522A1}" type="pres">
      <dgm:prSet presAssocID="{89A53342-E47E-DF4E-8B21-5EE023F416BA}" presName="connectorText" presStyleLbl="sibTrans2D1" presStyleIdx="3" presStyleCnt="4"/>
      <dgm:spPr/>
    </dgm:pt>
  </dgm:ptLst>
  <dgm:cxnLst>
    <dgm:cxn modelId="{4ED123CA-0D38-C941-B8C3-B405F6CDC1C0}" srcId="{38359340-A91C-BA48-A13C-C85F0689BD32}" destId="{AC923E30-8E48-474C-8B0D-D85D045B177A}" srcOrd="3" destOrd="0" parTransId="{A409862F-0AFE-2449-B970-25185298857E}" sibTransId="{89A53342-E47E-DF4E-8B21-5EE023F416BA}"/>
    <dgm:cxn modelId="{5DAEE423-D09E-B549-99B4-D57640EF837D}" type="presOf" srcId="{394964AA-3A2B-F244-8DDA-B5CCC6E6502F}" destId="{9E79C1F0-F82B-9E4A-8EC2-0DA06B54C6A8}" srcOrd="1" destOrd="0" presId="urn:microsoft.com/office/officeart/2005/8/layout/cycle2"/>
    <dgm:cxn modelId="{0485DECE-F938-5546-B14D-0A235F8C4334}" srcId="{38359340-A91C-BA48-A13C-C85F0689BD32}" destId="{5B4E3D0F-5B50-C849-8870-686CD3043EB6}" srcOrd="1" destOrd="0" parTransId="{671B95A5-1B78-6843-BEE4-4968C6183FDB}" sibTransId="{E3C4AE35-5F0D-6A41-833C-9B1BCA0E41D7}"/>
    <dgm:cxn modelId="{EA401A54-E036-CB49-8BFD-8A9507F7E52C}" srcId="{38359340-A91C-BA48-A13C-C85F0689BD32}" destId="{F1D91431-7877-E64F-A502-3780F80093EE}" srcOrd="0" destOrd="0" parTransId="{32C971B6-FAB5-2A49-9497-5B67D27C1C13}" sibTransId="{394964AA-3A2B-F244-8DDA-B5CCC6E6502F}"/>
    <dgm:cxn modelId="{6F6149B5-B243-B245-B652-EE14ACDFBCBD}" type="presOf" srcId="{2C8287A1-79B5-2D41-9A1A-02A755B7AE48}" destId="{9BD39C18-6584-A34A-A7F7-4327DD0EABE3}" srcOrd="0" destOrd="0" presId="urn:microsoft.com/office/officeart/2005/8/layout/cycle2"/>
    <dgm:cxn modelId="{547BE481-1AE8-0943-A612-DADC33545537}" type="presOf" srcId="{394964AA-3A2B-F244-8DDA-B5CCC6E6502F}" destId="{5BD0CD5E-548A-D245-8B26-31435B11BC11}" srcOrd="0" destOrd="0" presId="urn:microsoft.com/office/officeart/2005/8/layout/cycle2"/>
    <dgm:cxn modelId="{E9946CFC-A448-6042-85E9-D6C12DC77337}" type="presOf" srcId="{38359340-A91C-BA48-A13C-C85F0689BD32}" destId="{74F82915-D7CC-DA45-826A-D38CEF208DC9}" srcOrd="0" destOrd="0" presId="urn:microsoft.com/office/officeart/2005/8/layout/cycle2"/>
    <dgm:cxn modelId="{8F617108-BC32-DF4C-9623-3A88A36CC0AE}" type="presOf" srcId="{5B4E3D0F-5B50-C849-8870-686CD3043EB6}" destId="{A500A548-F7E1-DC40-91E9-84C944A78F12}" srcOrd="0" destOrd="0" presId="urn:microsoft.com/office/officeart/2005/8/layout/cycle2"/>
    <dgm:cxn modelId="{75AC0B1D-E5C2-E14D-834F-3761B8A1D103}" type="presOf" srcId="{F1D91431-7877-E64F-A502-3780F80093EE}" destId="{F20508FF-8211-9640-A4EF-D2903E8A8331}" srcOrd="0" destOrd="0" presId="urn:microsoft.com/office/officeart/2005/8/layout/cycle2"/>
    <dgm:cxn modelId="{CF1F73E9-484B-0548-B6F5-49BBE59D49BD}" type="presOf" srcId="{AC923E30-8E48-474C-8B0D-D85D045B177A}" destId="{D641D975-E062-5D45-94C6-85AF5413500A}" srcOrd="0" destOrd="0" presId="urn:microsoft.com/office/officeart/2005/8/layout/cycle2"/>
    <dgm:cxn modelId="{2C1FCB89-5B7D-BB49-8B60-54305EFE4AF5}" srcId="{38359340-A91C-BA48-A13C-C85F0689BD32}" destId="{2C8287A1-79B5-2D41-9A1A-02A755B7AE48}" srcOrd="2" destOrd="0" parTransId="{57B37A4A-14D2-A645-81AF-101098B8F434}" sibTransId="{611F5927-CCBB-E64F-9252-823336577E13}"/>
    <dgm:cxn modelId="{615D781C-27CF-4248-B4FC-42E9B817B775}" type="presOf" srcId="{611F5927-CCBB-E64F-9252-823336577E13}" destId="{5AA5BA30-BB62-0341-B17E-1736FE8758E8}" srcOrd="0" destOrd="0" presId="urn:microsoft.com/office/officeart/2005/8/layout/cycle2"/>
    <dgm:cxn modelId="{47063376-40A2-7C4F-8F57-5EFE958C4F28}" type="presOf" srcId="{611F5927-CCBB-E64F-9252-823336577E13}" destId="{3CB9D7D6-A2F0-FB4F-91E1-B5829B45B46A}" srcOrd="1" destOrd="0" presId="urn:microsoft.com/office/officeart/2005/8/layout/cycle2"/>
    <dgm:cxn modelId="{E526A137-745B-AB4E-865D-115F1D6BB021}" type="presOf" srcId="{89A53342-E47E-DF4E-8B21-5EE023F416BA}" destId="{2A8FF92F-32DC-C246-BB15-F87C5B0522A1}" srcOrd="1" destOrd="0" presId="urn:microsoft.com/office/officeart/2005/8/layout/cycle2"/>
    <dgm:cxn modelId="{C56324D0-563E-1D4F-BA79-F52DF9D84A79}" type="presOf" srcId="{89A53342-E47E-DF4E-8B21-5EE023F416BA}" destId="{809D86B7-634A-1245-87A5-E16620F4C906}" srcOrd="0" destOrd="0" presId="urn:microsoft.com/office/officeart/2005/8/layout/cycle2"/>
    <dgm:cxn modelId="{81103DB3-E690-6740-9B2B-F5A678FF8A02}" type="presOf" srcId="{E3C4AE35-5F0D-6A41-833C-9B1BCA0E41D7}" destId="{7247E2A7-EDFC-A744-9E0D-C87AF5E51B0A}" srcOrd="1" destOrd="0" presId="urn:microsoft.com/office/officeart/2005/8/layout/cycle2"/>
    <dgm:cxn modelId="{6A714FFC-F29E-9F48-BD06-4BC24EEB20DB}" type="presOf" srcId="{E3C4AE35-5F0D-6A41-833C-9B1BCA0E41D7}" destId="{C349D467-39A6-6841-BFC0-651A700E8D59}" srcOrd="0" destOrd="0" presId="urn:microsoft.com/office/officeart/2005/8/layout/cycle2"/>
    <dgm:cxn modelId="{4601E582-7E24-9D4D-814F-3FC5A3596419}" type="presParOf" srcId="{74F82915-D7CC-DA45-826A-D38CEF208DC9}" destId="{F20508FF-8211-9640-A4EF-D2903E8A8331}" srcOrd="0" destOrd="0" presId="urn:microsoft.com/office/officeart/2005/8/layout/cycle2"/>
    <dgm:cxn modelId="{2696C079-F778-2244-9B73-6167D44221FC}" type="presParOf" srcId="{74F82915-D7CC-DA45-826A-D38CEF208DC9}" destId="{5BD0CD5E-548A-D245-8B26-31435B11BC11}" srcOrd="1" destOrd="0" presId="urn:microsoft.com/office/officeart/2005/8/layout/cycle2"/>
    <dgm:cxn modelId="{0A4A86F8-F024-FC4F-8330-8413DE8F4BB9}" type="presParOf" srcId="{5BD0CD5E-548A-D245-8B26-31435B11BC11}" destId="{9E79C1F0-F82B-9E4A-8EC2-0DA06B54C6A8}" srcOrd="0" destOrd="0" presId="urn:microsoft.com/office/officeart/2005/8/layout/cycle2"/>
    <dgm:cxn modelId="{AFF38D1D-A44D-9941-9B12-DC3058614158}" type="presParOf" srcId="{74F82915-D7CC-DA45-826A-D38CEF208DC9}" destId="{A500A548-F7E1-DC40-91E9-84C944A78F12}" srcOrd="2" destOrd="0" presId="urn:microsoft.com/office/officeart/2005/8/layout/cycle2"/>
    <dgm:cxn modelId="{E03A8C0D-2421-E24A-B92D-86A87AB34DD3}" type="presParOf" srcId="{74F82915-D7CC-DA45-826A-D38CEF208DC9}" destId="{C349D467-39A6-6841-BFC0-651A700E8D59}" srcOrd="3" destOrd="0" presId="urn:microsoft.com/office/officeart/2005/8/layout/cycle2"/>
    <dgm:cxn modelId="{D0408342-65E0-E64C-A6FC-0B6CB33B03F1}" type="presParOf" srcId="{C349D467-39A6-6841-BFC0-651A700E8D59}" destId="{7247E2A7-EDFC-A744-9E0D-C87AF5E51B0A}" srcOrd="0" destOrd="0" presId="urn:microsoft.com/office/officeart/2005/8/layout/cycle2"/>
    <dgm:cxn modelId="{8244E041-EC7D-9848-B0FD-2EEB2194F30D}" type="presParOf" srcId="{74F82915-D7CC-DA45-826A-D38CEF208DC9}" destId="{9BD39C18-6584-A34A-A7F7-4327DD0EABE3}" srcOrd="4" destOrd="0" presId="urn:microsoft.com/office/officeart/2005/8/layout/cycle2"/>
    <dgm:cxn modelId="{B21310A9-1473-7E4D-8915-D2D2CE7CB615}" type="presParOf" srcId="{74F82915-D7CC-DA45-826A-D38CEF208DC9}" destId="{5AA5BA30-BB62-0341-B17E-1736FE8758E8}" srcOrd="5" destOrd="0" presId="urn:microsoft.com/office/officeart/2005/8/layout/cycle2"/>
    <dgm:cxn modelId="{4B93D907-A6C6-A245-8D4A-1F7F93CE8716}" type="presParOf" srcId="{5AA5BA30-BB62-0341-B17E-1736FE8758E8}" destId="{3CB9D7D6-A2F0-FB4F-91E1-B5829B45B46A}" srcOrd="0" destOrd="0" presId="urn:microsoft.com/office/officeart/2005/8/layout/cycle2"/>
    <dgm:cxn modelId="{A09EBBE2-E199-0348-8D4F-930EE1C6AFBE}" type="presParOf" srcId="{74F82915-D7CC-DA45-826A-D38CEF208DC9}" destId="{D641D975-E062-5D45-94C6-85AF5413500A}" srcOrd="6" destOrd="0" presId="urn:microsoft.com/office/officeart/2005/8/layout/cycle2"/>
    <dgm:cxn modelId="{EC904623-7C96-E046-9153-1F9D2EAD5302}" type="presParOf" srcId="{74F82915-D7CC-DA45-826A-D38CEF208DC9}" destId="{809D86B7-634A-1245-87A5-E16620F4C906}" srcOrd="7" destOrd="0" presId="urn:microsoft.com/office/officeart/2005/8/layout/cycle2"/>
    <dgm:cxn modelId="{88F0F3C9-22B0-504E-A1B5-C5C7E06D1896}" type="presParOf" srcId="{809D86B7-634A-1245-87A5-E16620F4C906}" destId="{2A8FF92F-32DC-C246-BB15-F87C5B0522A1}"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020317D-5D69-6441-BA8D-D71CE3535CA3}" type="doc">
      <dgm:prSet loTypeId="urn:microsoft.com/office/officeart/2005/8/layout/process1" loCatId="process" qsTypeId="urn:microsoft.com/office/officeart/2005/8/quickstyle/simple4" qsCatId="simple" csTypeId="urn:microsoft.com/office/officeart/2005/8/colors/accent1_2" csCatId="accent1" phldr="1"/>
      <dgm:spPr/>
    </dgm:pt>
    <dgm:pt modelId="{216A2963-3624-6E46-ADF2-AA5114CF12CB}">
      <dgm:prSet phldrT="[Text]"/>
      <dgm:spPr/>
      <dgm:t>
        <a:bodyPr/>
        <a:lstStyle/>
        <a:p>
          <a:r>
            <a:rPr lang="en-US" dirty="0" smtClean="0"/>
            <a:t>Disk</a:t>
          </a:r>
          <a:r>
            <a:rPr lang="en-US" baseline="0" dirty="0" smtClean="0"/>
            <a:t> latency</a:t>
          </a:r>
          <a:endParaRPr lang="en-US" dirty="0"/>
        </a:p>
      </dgm:t>
    </dgm:pt>
    <dgm:pt modelId="{2E16A09A-C5F2-6E4E-979E-B16B53825D7E}" type="parTrans" cxnId="{BCDA1BDC-477B-3B49-9D05-1F9029C4A0C1}">
      <dgm:prSet/>
      <dgm:spPr/>
      <dgm:t>
        <a:bodyPr/>
        <a:lstStyle/>
        <a:p>
          <a:endParaRPr lang="en-US"/>
        </a:p>
      </dgm:t>
    </dgm:pt>
    <dgm:pt modelId="{5E23F7D0-AFF7-7242-88AA-33FAB928706E}" type="sibTrans" cxnId="{BCDA1BDC-477B-3B49-9D05-1F9029C4A0C1}">
      <dgm:prSet/>
      <dgm:spPr/>
      <dgm:t>
        <a:bodyPr/>
        <a:lstStyle/>
        <a:p>
          <a:endParaRPr lang="en-US"/>
        </a:p>
      </dgm:t>
    </dgm:pt>
    <dgm:pt modelId="{72964BD0-4E07-5F4C-BDA5-E783F84D9D1B}">
      <dgm:prSet phldrT="[Text]"/>
      <dgm:spPr/>
      <dgm:t>
        <a:bodyPr/>
        <a:lstStyle/>
        <a:p>
          <a:r>
            <a:rPr lang="en-US" dirty="0" smtClean="0"/>
            <a:t>NVMe</a:t>
          </a:r>
          <a:endParaRPr lang="en-US" dirty="0"/>
        </a:p>
      </dgm:t>
    </dgm:pt>
    <dgm:pt modelId="{82A05C79-9D5F-B94F-94ED-AEA50246D397}" type="parTrans" cxnId="{2B5C15B4-2EE5-7245-A015-7FF60DF22F72}">
      <dgm:prSet/>
      <dgm:spPr/>
      <dgm:t>
        <a:bodyPr/>
        <a:lstStyle/>
        <a:p>
          <a:endParaRPr lang="en-US"/>
        </a:p>
      </dgm:t>
    </dgm:pt>
    <dgm:pt modelId="{2945A818-6C57-C244-8639-418074D57B43}" type="sibTrans" cxnId="{2B5C15B4-2EE5-7245-A015-7FF60DF22F72}">
      <dgm:prSet/>
      <dgm:spPr/>
      <dgm:t>
        <a:bodyPr/>
        <a:lstStyle/>
        <a:p>
          <a:endParaRPr lang="en-US"/>
        </a:p>
      </dgm:t>
    </dgm:pt>
    <dgm:pt modelId="{5ADDA4DA-1A9E-0E4A-B784-32261244085E}">
      <dgm:prSet phldrT="[Text]"/>
      <dgm:spPr/>
      <dgm:t>
        <a:bodyPr/>
        <a:lstStyle/>
        <a:p>
          <a:r>
            <a:rPr lang="en-US" dirty="0" smtClean="0"/>
            <a:t>Direct Attached</a:t>
          </a:r>
          <a:endParaRPr lang="en-US" dirty="0"/>
        </a:p>
      </dgm:t>
    </dgm:pt>
    <dgm:pt modelId="{2ADA058D-42F3-E34E-9035-84A9E4AC36ED}" type="parTrans" cxnId="{3A749804-1A59-DE45-978F-594E17A56585}">
      <dgm:prSet/>
      <dgm:spPr/>
      <dgm:t>
        <a:bodyPr/>
        <a:lstStyle/>
        <a:p>
          <a:endParaRPr lang="en-US"/>
        </a:p>
      </dgm:t>
    </dgm:pt>
    <dgm:pt modelId="{A721802E-69D7-164D-AEC0-FEEE58C30A10}" type="sibTrans" cxnId="{3A749804-1A59-DE45-978F-594E17A56585}">
      <dgm:prSet/>
      <dgm:spPr/>
      <dgm:t>
        <a:bodyPr/>
        <a:lstStyle/>
        <a:p>
          <a:endParaRPr lang="en-US"/>
        </a:p>
      </dgm:t>
    </dgm:pt>
    <dgm:pt modelId="{CCC62489-3599-5141-A20B-9207C713EB02}" type="pres">
      <dgm:prSet presAssocID="{7020317D-5D69-6441-BA8D-D71CE3535CA3}" presName="Name0" presStyleCnt="0">
        <dgm:presLayoutVars>
          <dgm:dir/>
          <dgm:resizeHandles val="exact"/>
        </dgm:presLayoutVars>
      </dgm:prSet>
      <dgm:spPr/>
    </dgm:pt>
    <dgm:pt modelId="{3AD8DFBC-B7BE-BA45-9A2A-79AFFEED4D3A}" type="pres">
      <dgm:prSet presAssocID="{216A2963-3624-6E46-ADF2-AA5114CF12CB}" presName="node" presStyleLbl="node1" presStyleIdx="0" presStyleCnt="3">
        <dgm:presLayoutVars>
          <dgm:bulletEnabled val="1"/>
        </dgm:presLayoutVars>
      </dgm:prSet>
      <dgm:spPr/>
    </dgm:pt>
    <dgm:pt modelId="{D24663E1-0DD4-7341-BE9A-B513725D8EAE}" type="pres">
      <dgm:prSet presAssocID="{5E23F7D0-AFF7-7242-88AA-33FAB928706E}" presName="sibTrans" presStyleLbl="sibTrans2D1" presStyleIdx="0" presStyleCnt="2"/>
      <dgm:spPr/>
    </dgm:pt>
    <dgm:pt modelId="{AD655446-24CC-BD45-B3D6-31266CEA59EC}" type="pres">
      <dgm:prSet presAssocID="{5E23F7D0-AFF7-7242-88AA-33FAB928706E}" presName="connectorText" presStyleLbl="sibTrans2D1" presStyleIdx="0" presStyleCnt="2"/>
      <dgm:spPr/>
    </dgm:pt>
    <dgm:pt modelId="{3B820CB9-37A4-1D47-9E7F-FBAB4C897F9E}" type="pres">
      <dgm:prSet presAssocID="{72964BD0-4E07-5F4C-BDA5-E783F84D9D1B}" presName="node" presStyleLbl="node1" presStyleIdx="1" presStyleCnt="3">
        <dgm:presLayoutVars>
          <dgm:bulletEnabled val="1"/>
        </dgm:presLayoutVars>
      </dgm:prSet>
      <dgm:spPr/>
    </dgm:pt>
    <dgm:pt modelId="{DBA4B30E-8405-9C43-9868-AA12324EDAF7}" type="pres">
      <dgm:prSet presAssocID="{2945A818-6C57-C244-8639-418074D57B43}" presName="sibTrans" presStyleLbl="sibTrans2D1" presStyleIdx="1" presStyleCnt="2"/>
      <dgm:spPr/>
    </dgm:pt>
    <dgm:pt modelId="{AC1B6180-8182-2B42-B4AF-656AAFE0CBC9}" type="pres">
      <dgm:prSet presAssocID="{2945A818-6C57-C244-8639-418074D57B43}" presName="connectorText" presStyleLbl="sibTrans2D1" presStyleIdx="1" presStyleCnt="2"/>
      <dgm:spPr/>
    </dgm:pt>
    <dgm:pt modelId="{8590DD2E-8351-B44F-B1D8-070FE8736DC0}" type="pres">
      <dgm:prSet presAssocID="{5ADDA4DA-1A9E-0E4A-B784-32261244085E}" presName="node" presStyleLbl="node1" presStyleIdx="2" presStyleCnt="3">
        <dgm:presLayoutVars>
          <dgm:bulletEnabled val="1"/>
        </dgm:presLayoutVars>
      </dgm:prSet>
      <dgm:spPr/>
    </dgm:pt>
  </dgm:ptLst>
  <dgm:cxnLst>
    <dgm:cxn modelId="{8641823E-ACC3-C547-B9C2-90B311FD0A94}" type="presOf" srcId="{2945A818-6C57-C244-8639-418074D57B43}" destId="{AC1B6180-8182-2B42-B4AF-656AAFE0CBC9}" srcOrd="1" destOrd="0" presId="urn:microsoft.com/office/officeart/2005/8/layout/process1"/>
    <dgm:cxn modelId="{69F28503-57F7-1143-925B-192AB60CBF39}" type="presOf" srcId="{72964BD0-4E07-5F4C-BDA5-E783F84D9D1B}" destId="{3B820CB9-37A4-1D47-9E7F-FBAB4C897F9E}" srcOrd="0" destOrd="0" presId="urn:microsoft.com/office/officeart/2005/8/layout/process1"/>
    <dgm:cxn modelId="{BA8DFD58-676A-3148-9E0C-DF398685841D}" type="presOf" srcId="{216A2963-3624-6E46-ADF2-AA5114CF12CB}" destId="{3AD8DFBC-B7BE-BA45-9A2A-79AFFEED4D3A}" srcOrd="0" destOrd="0" presId="urn:microsoft.com/office/officeart/2005/8/layout/process1"/>
    <dgm:cxn modelId="{A3E22AD7-6352-A945-9692-A5B8BB03F8A6}" type="presOf" srcId="{7020317D-5D69-6441-BA8D-D71CE3535CA3}" destId="{CCC62489-3599-5141-A20B-9207C713EB02}" srcOrd="0" destOrd="0" presId="urn:microsoft.com/office/officeart/2005/8/layout/process1"/>
    <dgm:cxn modelId="{E563C766-EB34-5D46-B864-FAC5EE8F34B7}" type="presOf" srcId="{5ADDA4DA-1A9E-0E4A-B784-32261244085E}" destId="{8590DD2E-8351-B44F-B1D8-070FE8736DC0}" srcOrd="0" destOrd="0" presId="urn:microsoft.com/office/officeart/2005/8/layout/process1"/>
    <dgm:cxn modelId="{BCDA1BDC-477B-3B49-9D05-1F9029C4A0C1}" srcId="{7020317D-5D69-6441-BA8D-D71CE3535CA3}" destId="{216A2963-3624-6E46-ADF2-AA5114CF12CB}" srcOrd="0" destOrd="0" parTransId="{2E16A09A-C5F2-6E4E-979E-B16B53825D7E}" sibTransId="{5E23F7D0-AFF7-7242-88AA-33FAB928706E}"/>
    <dgm:cxn modelId="{2B5C15B4-2EE5-7245-A015-7FF60DF22F72}" srcId="{7020317D-5D69-6441-BA8D-D71CE3535CA3}" destId="{72964BD0-4E07-5F4C-BDA5-E783F84D9D1B}" srcOrd="1" destOrd="0" parTransId="{82A05C79-9D5F-B94F-94ED-AEA50246D397}" sibTransId="{2945A818-6C57-C244-8639-418074D57B43}"/>
    <dgm:cxn modelId="{B213C4D6-089D-C04A-9560-942BB8E46E76}" type="presOf" srcId="{2945A818-6C57-C244-8639-418074D57B43}" destId="{DBA4B30E-8405-9C43-9868-AA12324EDAF7}" srcOrd="0" destOrd="0" presId="urn:microsoft.com/office/officeart/2005/8/layout/process1"/>
    <dgm:cxn modelId="{8546C3B8-0425-8A4B-8644-63442AB89D7F}" type="presOf" srcId="{5E23F7D0-AFF7-7242-88AA-33FAB928706E}" destId="{AD655446-24CC-BD45-B3D6-31266CEA59EC}" srcOrd="1" destOrd="0" presId="urn:microsoft.com/office/officeart/2005/8/layout/process1"/>
    <dgm:cxn modelId="{0F1649EC-1081-704F-B0BB-604988683887}" type="presOf" srcId="{5E23F7D0-AFF7-7242-88AA-33FAB928706E}" destId="{D24663E1-0DD4-7341-BE9A-B513725D8EAE}" srcOrd="0" destOrd="0" presId="urn:microsoft.com/office/officeart/2005/8/layout/process1"/>
    <dgm:cxn modelId="{3A749804-1A59-DE45-978F-594E17A56585}" srcId="{7020317D-5D69-6441-BA8D-D71CE3535CA3}" destId="{5ADDA4DA-1A9E-0E4A-B784-32261244085E}" srcOrd="2" destOrd="0" parTransId="{2ADA058D-42F3-E34E-9035-84A9E4AC36ED}" sibTransId="{A721802E-69D7-164D-AEC0-FEEE58C30A10}"/>
    <dgm:cxn modelId="{4E0BE363-9D0B-3B48-848B-7C4DC0146A3C}" type="presParOf" srcId="{CCC62489-3599-5141-A20B-9207C713EB02}" destId="{3AD8DFBC-B7BE-BA45-9A2A-79AFFEED4D3A}" srcOrd="0" destOrd="0" presId="urn:microsoft.com/office/officeart/2005/8/layout/process1"/>
    <dgm:cxn modelId="{F7D80A5E-26E5-6749-8D30-FA388E92C3B0}" type="presParOf" srcId="{CCC62489-3599-5141-A20B-9207C713EB02}" destId="{D24663E1-0DD4-7341-BE9A-B513725D8EAE}" srcOrd="1" destOrd="0" presId="urn:microsoft.com/office/officeart/2005/8/layout/process1"/>
    <dgm:cxn modelId="{0100D222-491C-BD46-829E-BDFFACD5D92C}" type="presParOf" srcId="{D24663E1-0DD4-7341-BE9A-B513725D8EAE}" destId="{AD655446-24CC-BD45-B3D6-31266CEA59EC}" srcOrd="0" destOrd="0" presId="urn:microsoft.com/office/officeart/2005/8/layout/process1"/>
    <dgm:cxn modelId="{94196411-8476-4644-A5CF-226B49037E47}" type="presParOf" srcId="{CCC62489-3599-5141-A20B-9207C713EB02}" destId="{3B820CB9-37A4-1D47-9E7F-FBAB4C897F9E}" srcOrd="2" destOrd="0" presId="urn:microsoft.com/office/officeart/2005/8/layout/process1"/>
    <dgm:cxn modelId="{B24844A6-0387-6F47-934A-C1E5491F57CD}" type="presParOf" srcId="{CCC62489-3599-5141-A20B-9207C713EB02}" destId="{DBA4B30E-8405-9C43-9868-AA12324EDAF7}" srcOrd="3" destOrd="0" presId="urn:microsoft.com/office/officeart/2005/8/layout/process1"/>
    <dgm:cxn modelId="{B6C9B004-323D-BB43-967E-4CB92C96639E}" type="presParOf" srcId="{DBA4B30E-8405-9C43-9868-AA12324EDAF7}" destId="{AC1B6180-8182-2B42-B4AF-656AAFE0CBC9}" srcOrd="0" destOrd="0" presId="urn:microsoft.com/office/officeart/2005/8/layout/process1"/>
    <dgm:cxn modelId="{CC45FD10-D512-6342-9435-575A4D4EE3A2}" type="presParOf" srcId="{CCC62489-3599-5141-A20B-9207C713EB02}" destId="{8590DD2E-8351-B44F-B1D8-070FE8736DC0}"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0508FF-8211-9640-A4EF-D2903E8A8331}">
      <dsp:nvSpPr>
        <dsp:cNvPr id="0" name=""/>
        <dsp:cNvSpPr/>
      </dsp:nvSpPr>
      <dsp:spPr>
        <a:xfrm>
          <a:off x="1715392" y="706"/>
          <a:ext cx="1750814" cy="1750814"/>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en-US" sz="2900" kern="1200" dirty="0" smtClean="0"/>
            <a:t>Blocks</a:t>
          </a:r>
          <a:endParaRPr lang="en-US" sz="2900" kern="1200" dirty="0"/>
        </a:p>
      </dsp:txBody>
      <dsp:txXfrm>
        <a:off x="1971793" y="257107"/>
        <a:ext cx="1238012" cy="1238012"/>
      </dsp:txXfrm>
    </dsp:sp>
    <dsp:sp modelId="{5BD0CD5E-548A-D245-8B26-31435B11BC11}">
      <dsp:nvSpPr>
        <dsp:cNvPr id="0" name=""/>
        <dsp:cNvSpPr/>
      </dsp:nvSpPr>
      <dsp:spPr>
        <a:xfrm rot="3600000">
          <a:off x="3008701" y="1708448"/>
          <a:ext cx="466450" cy="590899"/>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p>
      </dsp:txBody>
      <dsp:txXfrm>
        <a:off x="3043685" y="1766034"/>
        <a:ext cx="326515" cy="354539"/>
      </dsp:txXfrm>
    </dsp:sp>
    <dsp:sp modelId="{A500A548-F7E1-DC40-91E9-84C944A78F12}">
      <dsp:nvSpPr>
        <dsp:cNvPr id="0" name=""/>
        <dsp:cNvSpPr/>
      </dsp:nvSpPr>
      <dsp:spPr>
        <a:xfrm>
          <a:off x="3030848" y="2279141"/>
          <a:ext cx="1750814" cy="1750814"/>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en-US" sz="2900" kern="1200" dirty="0" smtClean="0"/>
            <a:t>Files</a:t>
          </a:r>
          <a:endParaRPr lang="en-US" sz="2900" kern="1200" dirty="0"/>
        </a:p>
      </dsp:txBody>
      <dsp:txXfrm>
        <a:off x="3287249" y="2535542"/>
        <a:ext cx="1238012" cy="1238012"/>
      </dsp:txXfrm>
    </dsp:sp>
    <dsp:sp modelId="{C349D467-39A6-6841-BFC0-651A700E8D59}">
      <dsp:nvSpPr>
        <dsp:cNvPr id="0" name=""/>
        <dsp:cNvSpPr/>
      </dsp:nvSpPr>
      <dsp:spPr>
        <a:xfrm rot="10800000">
          <a:off x="2370775" y="2859099"/>
          <a:ext cx="466450" cy="590899"/>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p>
      </dsp:txBody>
      <dsp:txXfrm rot="10800000">
        <a:off x="2510710" y="2977279"/>
        <a:ext cx="326515" cy="354539"/>
      </dsp:txXfrm>
    </dsp:sp>
    <dsp:sp modelId="{9BD39C18-6584-A34A-A7F7-4327DD0EABE3}">
      <dsp:nvSpPr>
        <dsp:cNvPr id="0" name=""/>
        <dsp:cNvSpPr/>
      </dsp:nvSpPr>
      <dsp:spPr>
        <a:xfrm>
          <a:off x="399937" y="2279141"/>
          <a:ext cx="1750814" cy="1750814"/>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en-US" sz="2900" kern="1200" dirty="0" smtClean="0"/>
            <a:t>Objects</a:t>
          </a:r>
          <a:endParaRPr lang="en-US" sz="2900" kern="1200" dirty="0"/>
        </a:p>
      </dsp:txBody>
      <dsp:txXfrm>
        <a:off x="656338" y="2535542"/>
        <a:ext cx="1238012" cy="1238012"/>
      </dsp:txXfrm>
    </dsp:sp>
    <dsp:sp modelId="{5AA5BA30-BB62-0341-B17E-1736FE8758E8}">
      <dsp:nvSpPr>
        <dsp:cNvPr id="0" name=""/>
        <dsp:cNvSpPr/>
      </dsp:nvSpPr>
      <dsp:spPr>
        <a:xfrm rot="18000000">
          <a:off x="1693246" y="1731314"/>
          <a:ext cx="466450" cy="590899"/>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p>
      </dsp:txBody>
      <dsp:txXfrm>
        <a:off x="1728230" y="1910088"/>
        <a:ext cx="326515" cy="3545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0508FF-8211-9640-A4EF-D2903E8A8331}">
      <dsp:nvSpPr>
        <dsp:cNvPr id="0" name=""/>
        <dsp:cNvSpPr/>
      </dsp:nvSpPr>
      <dsp:spPr>
        <a:xfrm>
          <a:off x="1945630" y="1144"/>
          <a:ext cx="1290339" cy="1290339"/>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en-US" sz="2900" kern="1200" dirty="0" smtClean="0"/>
            <a:t>DAS</a:t>
          </a:r>
          <a:endParaRPr lang="en-US" sz="2900" kern="1200" dirty="0"/>
        </a:p>
      </dsp:txBody>
      <dsp:txXfrm>
        <a:off x="2134596" y="190110"/>
        <a:ext cx="912407" cy="912407"/>
      </dsp:txXfrm>
    </dsp:sp>
    <dsp:sp modelId="{5BD0CD5E-548A-D245-8B26-31435B11BC11}">
      <dsp:nvSpPr>
        <dsp:cNvPr id="0" name=""/>
        <dsp:cNvSpPr/>
      </dsp:nvSpPr>
      <dsp:spPr>
        <a:xfrm rot="2700000">
          <a:off x="3097337" y="1106228"/>
          <a:ext cx="342243" cy="435489"/>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3112373" y="1157026"/>
        <a:ext cx="239570" cy="261293"/>
      </dsp:txXfrm>
    </dsp:sp>
    <dsp:sp modelId="{A500A548-F7E1-DC40-91E9-84C944A78F12}">
      <dsp:nvSpPr>
        <dsp:cNvPr id="0" name=""/>
        <dsp:cNvSpPr/>
      </dsp:nvSpPr>
      <dsp:spPr>
        <a:xfrm>
          <a:off x="3314647" y="1370161"/>
          <a:ext cx="1290339" cy="1290339"/>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en-US" sz="2900" kern="1200" dirty="0" smtClean="0"/>
            <a:t>SAN</a:t>
          </a:r>
          <a:endParaRPr lang="en-US" sz="2900" kern="1200" dirty="0"/>
        </a:p>
      </dsp:txBody>
      <dsp:txXfrm>
        <a:off x="3503613" y="1559127"/>
        <a:ext cx="912407" cy="912407"/>
      </dsp:txXfrm>
    </dsp:sp>
    <dsp:sp modelId="{C349D467-39A6-6841-BFC0-651A700E8D59}">
      <dsp:nvSpPr>
        <dsp:cNvPr id="0" name=""/>
        <dsp:cNvSpPr/>
      </dsp:nvSpPr>
      <dsp:spPr>
        <a:xfrm rot="8100000">
          <a:off x="3111035" y="2475246"/>
          <a:ext cx="342243" cy="435489"/>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3198672" y="2526044"/>
        <a:ext cx="239570" cy="261293"/>
      </dsp:txXfrm>
    </dsp:sp>
    <dsp:sp modelId="{9BD39C18-6584-A34A-A7F7-4327DD0EABE3}">
      <dsp:nvSpPr>
        <dsp:cNvPr id="0" name=""/>
        <dsp:cNvSpPr/>
      </dsp:nvSpPr>
      <dsp:spPr>
        <a:xfrm>
          <a:off x="1945630" y="2739179"/>
          <a:ext cx="1290339" cy="1290339"/>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en-US" sz="2900" kern="1200" dirty="0" smtClean="0"/>
            <a:t>NAS</a:t>
          </a:r>
          <a:endParaRPr lang="en-US" sz="2900" kern="1200" dirty="0"/>
        </a:p>
      </dsp:txBody>
      <dsp:txXfrm>
        <a:off x="2134596" y="2928145"/>
        <a:ext cx="912407" cy="912407"/>
      </dsp:txXfrm>
    </dsp:sp>
    <dsp:sp modelId="{5AA5BA30-BB62-0341-B17E-1736FE8758E8}">
      <dsp:nvSpPr>
        <dsp:cNvPr id="0" name=""/>
        <dsp:cNvSpPr/>
      </dsp:nvSpPr>
      <dsp:spPr>
        <a:xfrm rot="13500000">
          <a:off x="1742018" y="2488944"/>
          <a:ext cx="342243" cy="435489"/>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1829655" y="2612342"/>
        <a:ext cx="239570" cy="261293"/>
      </dsp:txXfrm>
    </dsp:sp>
    <dsp:sp modelId="{D641D975-E062-5D45-94C6-85AF5413500A}">
      <dsp:nvSpPr>
        <dsp:cNvPr id="0" name=""/>
        <dsp:cNvSpPr/>
      </dsp:nvSpPr>
      <dsp:spPr>
        <a:xfrm>
          <a:off x="576612" y="1370161"/>
          <a:ext cx="1290339" cy="1290339"/>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en-US" sz="2900" kern="1200" dirty="0" smtClean="0"/>
            <a:t>Scale out</a:t>
          </a:r>
          <a:endParaRPr lang="en-US" sz="2900" kern="1200" dirty="0"/>
        </a:p>
      </dsp:txBody>
      <dsp:txXfrm>
        <a:off x="765578" y="1559127"/>
        <a:ext cx="912407" cy="912407"/>
      </dsp:txXfrm>
    </dsp:sp>
    <dsp:sp modelId="{809D86B7-634A-1245-87A5-E16620F4C906}">
      <dsp:nvSpPr>
        <dsp:cNvPr id="0" name=""/>
        <dsp:cNvSpPr/>
      </dsp:nvSpPr>
      <dsp:spPr>
        <a:xfrm rot="18900000">
          <a:off x="1728320" y="1119927"/>
          <a:ext cx="342243" cy="435489"/>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1743356" y="1243325"/>
        <a:ext cx="239570" cy="2612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D8DFBC-B7BE-BA45-9A2A-79AFFEED4D3A}">
      <dsp:nvSpPr>
        <dsp:cNvPr id="0" name=""/>
        <dsp:cNvSpPr/>
      </dsp:nvSpPr>
      <dsp:spPr>
        <a:xfrm>
          <a:off x="4554" y="1606976"/>
          <a:ext cx="1361182" cy="81670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Disk</a:t>
          </a:r>
          <a:r>
            <a:rPr lang="en-US" sz="2100" kern="1200" baseline="0" dirty="0" smtClean="0"/>
            <a:t> latency</a:t>
          </a:r>
          <a:endParaRPr lang="en-US" sz="2100" kern="1200" dirty="0"/>
        </a:p>
      </dsp:txBody>
      <dsp:txXfrm>
        <a:off x="28475" y="1630897"/>
        <a:ext cx="1313340" cy="768867"/>
      </dsp:txXfrm>
    </dsp:sp>
    <dsp:sp modelId="{D24663E1-0DD4-7341-BE9A-B513725D8EAE}">
      <dsp:nvSpPr>
        <dsp:cNvPr id="0" name=""/>
        <dsp:cNvSpPr/>
      </dsp:nvSpPr>
      <dsp:spPr>
        <a:xfrm>
          <a:off x="1501854" y="1846544"/>
          <a:ext cx="288570" cy="337573"/>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1501854" y="1914059"/>
        <a:ext cx="201999" cy="202543"/>
      </dsp:txXfrm>
    </dsp:sp>
    <dsp:sp modelId="{3B820CB9-37A4-1D47-9E7F-FBAB4C897F9E}">
      <dsp:nvSpPr>
        <dsp:cNvPr id="0" name=""/>
        <dsp:cNvSpPr/>
      </dsp:nvSpPr>
      <dsp:spPr>
        <a:xfrm>
          <a:off x="1910208" y="1606976"/>
          <a:ext cx="1361182" cy="81670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NVMe</a:t>
          </a:r>
          <a:endParaRPr lang="en-US" sz="2100" kern="1200" dirty="0"/>
        </a:p>
      </dsp:txBody>
      <dsp:txXfrm>
        <a:off x="1934129" y="1630897"/>
        <a:ext cx="1313340" cy="768867"/>
      </dsp:txXfrm>
    </dsp:sp>
    <dsp:sp modelId="{DBA4B30E-8405-9C43-9868-AA12324EDAF7}">
      <dsp:nvSpPr>
        <dsp:cNvPr id="0" name=""/>
        <dsp:cNvSpPr/>
      </dsp:nvSpPr>
      <dsp:spPr>
        <a:xfrm>
          <a:off x="3407509" y="1846544"/>
          <a:ext cx="288570" cy="337573"/>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3407509" y="1914059"/>
        <a:ext cx="201999" cy="202543"/>
      </dsp:txXfrm>
    </dsp:sp>
    <dsp:sp modelId="{8590DD2E-8351-B44F-B1D8-070FE8736DC0}">
      <dsp:nvSpPr>
        <dsp:cNvPr id="0" name=""/>
        <dsp:cNvSpPr/>
      </dsp:nvSpPr>
      <dsp:spPr>
        <a:xfrm>
          <a:off x="3815863" y="1606976"/>
          <a:ext cx="1361182" cy="81670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Direct Attached</a:t>
          </a:r>
          <a:endParaRPr lang="en-US" sz="2100" kern="1200" dirty="0"/>
        </a:p>
      </dsp:txBody>
      <dsp:txXfrm>
        <a:off x="3839784" y="1630897"/>
        <a:ext cx="1313340" cy="768867"/>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DEA57D-D858-4402-9858-9A8F9F67B2AE}" type="datetimeFigureOut">
              <a:rPr lang="en-US" smtClean="0"/>
              <a:t>3/16/16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1261D7-761C-48EC-A92D-222EA5680E73}" type="slidenum">
              <a:rPr lang="en-US" smtClean="0"/>
              <a:t>‹#›</a:t>
            </a:fld>
            <a:endParaRPr lang="en-US"/>
          </a:p>
        </p:txBody>
      </p:sp>
    </p:spTree>
    <p:extLst>
      <p:ext uri="{BB962C8B-B14F-4D97-AF65-F5344CB8AC3E}">
        <p14:creationId xmlns:p14="http://schemas.microsoft.com/office/powerpoint/2010/main" val="36654581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D63993-F6F3-2B43-AD19-253EB4A4C7F8}" type="datetimeFigureOut">
              <a:rPr lang="en-US" smtClean="0"/>
              <a:t>3/16/16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C37BF7-95A9-A049-967F-0BC4A5936D99}" type="slidenum">
              <a:rPr lang="en-US" smtClean="0"/>
              <a:t>‹#›</a:t>
            </a:fld>
            <a:endParaRPr lang="en-US"/>
          </a:p>
        </p:txBody>
      </p:sp>
    </p:spTree>
    <p:extLst>
      <p:ext uri="{BB962C8B-B14F-4D97-AF65-F5344CB8AC3E}">
        <p14:creationId xmlns:p14="http://schemas.microsoft.com/office/powerpoint/2010/main" val="15866222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rgbClr val="F7323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6098796" y="1742650"/>
            <a:ext cx="5693329" cy="2387600"/>
          </a:xfrm>
        </p:spPr>
        <p:txBody>
          <a:bodyPr anchor="b"/>
          <a:lstStyle>
            <a:lvl1pPr algn="ctr">
              <a:defRPr sz="6000" b="1">
                <a:solidFill>
                  <a:schemeClr val="bg1"/>
                </a:solidFill>
              </a:defRPr>
            </a:lvl1pPr>
          </a:lstStyle>
          <a:p>
            <a:r>
              <a:rPr lang="en-US" dirty="0" smtClean="0"/>
              <a:t>Enter Talk Title</a:t>
            </a:r>
            <a:endParaRPr lang="en-US" dirty="0"/>
          </a:p>
        </p:txBody>
      </p:sp>
      <p:sp>
        <p:nvSpPr>
          <p:cNvPr id="3" name="Subtitle 2"/>
          <p:cNvSpPr>
            <a:spLocks noGrp="1"/>
          </p:cNvSpPr>
          <p:nvPr>
            <p:ph type="subTitle" idx="1" hasCustomPrompt="1"/>
          </p:nvPr>
        </p:nvSpPr>
        <p:spPr>
          <a:xfrm>
            <a:off x="6098796" y="4222325"/>
            <a:ext cx="5693329" cy="424678"/>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Speaker Name</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7BA944E7-E604-6144-B5DB-257B412DA638}" type="datetime1">
              <a:rPr lang="en-US" smtClean="0"/>
              <a:t>3/16/16</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r>
              <a:rPr lang="en-US" dirty="0" smtClean="0"/>
              <a:t>fd.io Foundation</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2C12A61-9EE8-4E45-A1FB-04158638D414}" type="slidenum">
              <a:rPr lang="en-US" smtClean="0"/>
              <a:pPr/>
              <a:t>‹#›</a:t>
            </a:fld>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6155" y="1742650"/>
            <a:ext cx="5126486" cy="2871050"/>
          </a:xfrm>
          <a:prstGeom prst="rect">
            <a:avLst/>
          </a:prstGeom>
        </p:spPr>
      </p:pic>
    </p:spTree>
    <p:extLst>
      <p:ext uri="{BB962C8B-B14F-4D97-AF65-F5344CB8AC3E}">
        <p14:creationId xmlns:p14="http://schemas.microsoft.com/office/powerpoint/2010/main" val="3969005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F7323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838200" y="1825624"/>
            <a:ext cx="10515600" cy="404666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311D0D-83EE-8F49-8574-2C1E5F1D1800}" type="datetime1">
              <a:rPr lang="en-US" smtClean="0"/>
              <a:t>3/16/16</a:t>
            </a:fld>
            <a:endParaRPr lang="en-US"/>
          </a:p>
        </p:txBody>
      </p:sp>
      <p:sp>
        <p:nvSpPr>
          <p:cNvPr id="5" name="Footer Placeholder 4"/>
          <p:cNvSpPr>
            <a:spLocks noGrp="1"/>
          </p:cNvSpPr>
          <p:nvPr>
            <p:ph type="ftr" sz="quarter" idx="11"/>
          </p:nvPr>
        </p:nvSpPr>
        <p:spPr/>
        <p:txBody>
          <a:bodyPr/>
          <a:lstStyle/>
          <a:p>
            <a:r>
              <a:rPr lang="en-US" dirty="0" smtClean="0"/>
              <a:t>fd.io Foundation</a:t>
            </a:r>
            <a:endParaRPr lang="en-US" dirty="0"/>
          </a:p>
        </p:txBody>
      </p:sp>
      <p:sp>
        <p:nvSpPr>
          <p:cNvPr id="6" name="Slide Number Placeholder 5"/>
          <p:cNvSpPr>
            <a:spLocks noGrp="1"/>
          </p:cNvSpPr>
          <p:nvPr>
            <p:ph type="sldNum" sz="quarter" idx="12"/>
          </p:nvPr>
        </p:nvSpPr>
        <p:spPr/>
        <p:txBody>
          <a:bodyPr/>
          <a:lstStyle/>
          <a:p>
            <a:fld id="{E2C12A61-9EE8-4E45-A1FB-04158638D414}" type="slidenum">
              <a:rPr lang="en-US" smtClean="0"/>
              <a:t>‹#›</a:t>
            </a:fld>
            <a:endParaRPr lang="en-US"/>
          </a:p>
        </p:txBody>
      </p:sp>
      <p:sp>
        <p:nvSpPr>
          <p:cNvPr id="15" name="Rectangle 14"/>
          <p:cNvSpPr/>
          <p:nvPr userDrawn="1"/>
        </p:nvSpPr>
        <p:spPr>
          <a:xfrm>
            <a:off x="12140268" y="0"/>
            <a:ext cx="103464" cy="6858000"/>
          </a:xfrm>
          <a:prstGeom prst="rect">
            <a:avLst/>
          </a:prstGeom>
          <a:solidFill>
            <a:srgbClr val="F7323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80089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02989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02989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24D909-6B45-414D-B320-B95A6DF6C3D7}" type="datetime1">
              <a:rPr lang="en-US" smtClean="0"/>
              <a:t>3/16/16</a:t>
            </a:fld>
            <a:endParaRPr lang="en-US"/>
          </a:p>
        </p:txBody>
      </p:sp>
      <p:sp>
        <p:nvSpPr>
          <p:cNvPr id="6" name="Footer Placeholder 5"/>
          <p:cNvSpPr>
            <a:spLocks noGrp="1"/>
          </p:cNvSpPr>
          <p:nvPr>
            <p:ph type="ftr" sz="quarter" idx="11"/>
          </p:nvPr>
        </p:nvSpPr>
        <p:spPr/>
        <p:txBody>
          <a:bodyPr/>
          <a:lstStyle/>
          <a:p>
            <a:r>
              <a:rPr lang="en-US" dirty="0" smtClean="0"/>
              <a:t>fd.io Foundation</a:t>
            </a:r>
            <a:endParaRPr lang="en-US" dirty="0"/>
          </a:p>
        </p:txBody>
      </p:sp>
      <p:sp>
        <p:nvSpPr>
          <p:cNvPr id="7" name="Slide Number Placeholder 6"/>
          <p:cNvSpPr>
            <a:spLocks noGrp="1"/>
          </p:cNvSpPr>
          <p:nvPr>
            <p:ph type="sldNum" sz="quarter" idx="12"/>
          </p:nvPr>
        </p:nvSpPr>
        <p:spPr/>
        <p:txBody>
          <a:bodyPr/>
          <a:lstStyle/>
          <a:p>
            <a:fld id="{E2C12A61-9EE8-4E45-A1FB-04158638D414}" type="slidenum">
              <a:rPr lang="en-US" smtClean="0"/>
              <a:t>‹#›</a:t>
            </a:fld>
            <a:endParaRPr lang="en-US"/>
          </a:p>
        </p:txBody>
      </p:sp>
      <p:sp>
        <p:nvSpPr>
          <p:cNvPr id="9" name="Rectangle 8"/>
          <p:cNvSpPr/>
          <p:nvPr userDrawn="1"/>
        </p:nvSpPr>
        <p:spPr>
          <a:xfrm>
            <a:off x="12088536" y="0"/>
            <a:ext cx="103464" cy="6858000"/>
          </a:xfrm>
          <a:prstGeom prst="rect">
            <a:avLst/>
          </a:prstGeom>
          <a:solidFill>
            <a:srgbClr val="F7323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5120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pic>
        <p:nvPicPr>
          <p:cNvPr id="3"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lstStyle>
          <a:p>
            <a:fld id="{4BEB8C44-E272-1348-A208-43C7C3BD72E4}" type="datetime1">
              <a:rPr lang="en-US" smtClean="0"/>
              <a:t>3/16/16</a:t>
            </a:fld>
            <a:endParaRPr lang="en-US"/>
          </a:p>
        </p:txBody>
      </p:sp>
      <p:sp>
        <p:nvSpPr>
          <p:cNvPr id="5" name="Footer Placeholder 3"/>
          <p:cNvSpPr>
            <a:spLocks noGrp="1"/>
          </p:cNvSpPr>
          <p:nvPr>
            <p:ph type="ftr" sz="quarter" idx="11"/>
          </p:nvPr>
        </p:nvSpPr>
        <p:spPr/>
        <p:txBody>
          <a:bodyPr/>
          <a:lstStyle>
            <a:lvl1pPr>
              <a:defRPr/>
            </a:lvl1pPr>
          </a:lstStyle>
          <a:p>
            <a:pPr>
              <a:defRPr/>
            </a:pPr>
            <a:r>
              <a:rPr lang="en-US" dirty="0" smtClean="0"/>
              <a:t>fd.io Foundation</a:t>
            </a:r>
            <a:endParaRPr lang="en-US" dirty="0"/>
          </a:p>
        </p:txBody>
      </p:sp>
      <p:sp>
        <p:nvSpPr>
          <p:cNvPr id="6" name="Slide Number Placeholder 4"/>
          <p:cNvSpPr>
            <a:spLocks noGrp="1"/>
          </p:cNvSpPr>
          <p:nvPr>
            <p:ph type="sldNum" sz="quarter" idx="12"/>
          </p:nvPr>
        </p:nvSpPr>
        <p:spPr/>
        <p:txBody>
          <a:bodyPr/>
          <a:lstStyle>
            <a:lvl1pPr>
              <a:defRPr/>
            </a:lvl1pPr>
          </a:lstStyle>
          <a:p>
            <a:fld id="{CFF69B97-F59E-A842-9C9E-9738B36A88E6}" type="slidenum">
              <a:rPr lang="en-US"/>
              <a:pPr/>
              <a:t>‹#›</a:t>
            </a:fld>
            <a:endParaRPr lang="en-US"/>
          </a:p>
        </p:txBody>
      </p:sp>
      <p:pic>
        <p:nvPicPr>
          <p:cNvPr id="7"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069" y="6111875"/>
            <a:ext cx="2897004" cy="3875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00873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ullet_Heavy Text">
    <p:spTree>
      <p:nvGrpSpPr>
        <p:cNvPr id="1" name=""/>
        <p:cNvGrpSpPr/>
        <p:nvPr/>
      </p:nvGrpSpPr>
      <p:grpSpPr>
        <a:xfrm>
          <a:off x="0" y="0"/>
          <a:ext cx="0" cy="0"/>
          <a:chOff x="0" y="0"/>
          <a:chExt cx="0" cy="0"/>
        </a:xfrm>
      </p:grpSpPr>
      <p:sp>
        <p:nvSpPr>
          <p:cNvPr id="4" name="Text Placeholder 3"/>
          <p:cNvSpPr>
            <a:spLocks noGrp="1" noChangeAspect="1"/>
          </p:cNvSpPr>
          <p:nvPr>
            <p:ph type="body" sz="quarter" idx="10"/>
          </p:nvPr>
        </p:nvSpPr>
        <p:spPr>
          <a:xfrm>
            <a:off x="306272" y="1339747"/>
            <a:ext cx="5496567" cy="4984855"/>
          </a:xfrm>
        </p:spPr>
        <p:txBody>
          <a:bodyPr>
            <a:noAutofit/>
          </a:bodyPr>
          <a:lstStyle>
            <a:lvl1pPr>
              <a:lnSpc>
                <a:spcPct val="95000"/>
              </a:lnSpc>
              <a:spcBef>
                <a:spcPts val="1000"/>
              </a:spcBef>
              <a:defRPr sz="2200">
                <a:solidFill>
                  <a:srgbClr val="0E243E"/>
                </a:solidFill>
                <a:latin typeface="+mj-lt"/>
              </a:defRPr>
            </a:lvl1pPr>
            <a:lvl2pPr>
              <a:lnSpc>
                <a:spcPct val="95000"/>
              </a:lnSpc>
              <a:spcBef>
                <a:spcPts val="1000"/>
              </a:spcBef>
              <a:defRPr sz="1700">
                <a:solidFill>
                  <a:srgbClr val="0E243E"/>
                </a:solidFill>
                <a:latin typeface="+mj-lt"/>
              </a:defRPr>
            </a:lvl2pPr>
            <a:lvl3pPr>
              <a:spcBef>
                <a:spcPts val="1000"/>
              </a:spcBef>
              <a:defRPr sz="1400">
                <a:solidFill>
                  <a:srgbClr val="0E243E"/>
                </a:solidFill>
                <a:latin typeface="+mj-lt"/>
              </a:defRPr>
            </a:lvl3pPr>
            <a:lvl4pPr>
              <a:spcBef>
                <a:spcPts val="1000"/>
              </a:spcBef>
              <a:defRPr sz="1300">
                <a:solidFill>
                  <a:srgbClr val="0E243E"/>
                </a:solidFill>
                <a:latin typeface="+mj-lt"/>
              </a:defRPr>
            </a:lvl4pPr>
            <a:lvl5pPr>
              <a:spcBef>
                <a:spcPts val="1000"/>
              </a:spcBef>
              <a:defRPr sz="1300">
                <a:solidFill>
                  <a:srgbClr val="0E243E"/>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3"/>
          <p:cNvSpPr>
            <a:spLocks noGrp="1"/>
          </p:cNvSpPr>
          <p:nvPr>
            <p:ph type="body" sz="quarter" idx="11"/>
          </p:nvPr>
        </p:nvSpPr>
        <p:spPr>
          <a:xfrm>
            <a:off x="6275708" y="1339747"/>
            <a:ext cx="5496567" cy="4984855"/>
          </a:xfrm>
        </p:spPr>
        <p:txBody>
          <a:bodyPr>
            <a:noAutofit/>
          </a:bodyPr>
          <a:lstStyle>
            <a:lvl1pPr>
              <a:lnSpc>
                <a:spcPct val="95000"/>
              </a:lnSpc>
              <a:spcBef>
                <a:spcPts val="1000"/>
              </a:spcBef>
              <a:defRPr sz="2200">
                <a:solidFill>
                  <a:srgbClr val="0E243E"/>
                </a:solidFill>
                <a:latin typeface="+mj-lt"/>
              </a:defRPr>
            </a:lvl1pPr>
            <a:lvl2pPr>
              <a:lnSpc>
                <a:spcPct val="95000"/>
              </a:lnSpc>
              <a:spcBef>
                <a:spcPts val="1000"/>
              </a:spcBef>
              <a:defRPr sz="1700">
                <a:solidFill>
                  <a:srgbClr val="0E243E"/>
                </a:solidFill>
                <a:latin typeface="+mj-lt"/>
              </a:defRPr>
            </a:lvl2pPr>
            <a:lvl3pPr>
              <a:spcBef>
                <a:spcPts val="1000"/>
              </a:spcBef>
              <a:defRPr sz="1400">
                <a:solidFill>
                  <a:srgbClr val="0E243E"/>
                </a:solidFill>
                <a:latin typeface="+mj-lt"/>
              </a:defRPr>
            </a:lvl3pPr>
            <a:lvl4pPr>
              <a:spcBef>
                <a:spcPts val="1000"/>
              </a:spcBef>
              <a:defRPr sz="1300">
                <a:solidFill>
                  <a:srgbClr val="0E243E"/>
                </a:solidFill>
                <a:latin typeface="+mj-lt"/>
              </a:defRPr>
            </a:lvl4pPr>
            <a:lvl5pPr>
              <a:spcBef>
                <a:spcPts val="1000"/>
              </a:spcBef>
              <a:defRPr sz="1300">
                <a:solidFill>
                  <a:srgbClr val="0E243E"/>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Placeholder 1"/>
          <p:cNvSpPr>
            <a:spLocks noGrp="1"/>
          </p:cNvSpPr>
          <p:nvPr>
            <p:ph type="title"/>
          </p:nvPr>
        </p:nvSpPr>
        <p:spPr>
          <a:xfrm>
            <a:off x="306268" y="381003"/>
            <a:ext cx="11451815" cy="889415"/>
          </a:xfrm>
          <a:prstGeom prst="rect">
            <a:avLst/>
          </a:prstGeom>
        </p:spPr>
        <p:txBody>
          <a:bodyPr vert="horz" lIns="106676" tIns="53338" rIns="99056" bIns="53338" rtlCol="0" anchor="b" anchorCtr="0">
            <a:noAutofit/>
          </a:bodyPr>
          <a:lstStyle>
            <a:lvl1pPr algn="l" defTabSz="761970" rtl="0" eaLnBrk="1" latinLnBrk="0" hangingPunct="1">
              <a:lnSpc>
                <a:spcPct val="80000"/>
              </a:lnSpc>
              <a:spcBef>
                <a:spcPct val="0"/>
              </a:spcBef>
              <a:buNone/>
              <a:defRPr lang="en-US" sz="4200" b="0" kern="1200" spc="0" baseline="0" dirty="0">
                <a:gradFill>
                  <a:gsLst>
                    <a:gs pos="0">
                      <a:srgbClr val="00A5C7"/>
                    </a:gs>
                    <a:gs pos="44000">
                      <a:srgbClr val="00B0F0"/>
                    </a:gs>
                    <a:gs pos="100000">
                      <a:srgbClr val="00519A"/>
                    </a:gs>
                  </a:gsLst>
                  <a:lin ang="4800000" scaled="0"/>
                </a:gradFill>
                <a:latin typeface="+mj-lt"/>
                <a:ea typeface="+mj-ea"/>
                <a:cs typeface="+mj-cs"/>
              </a:defRPr>
            </a:lvl1pPr>
          </a:lstStyle>
          <a:p>
            <a:r>
              <a:rPr lang="en-US" smtClean="0"/>
              <a:t>Click to edit Master title style</a:t>
            </a:r>
            <a:endParaRPr lang="en-US" dirty="0"/>
          </a:p>
        </p:txBody>
      </p:sp>
    </p:spTree>
    <p:extLst>
      <p:ext uri="{BB962C8B-B14F-4D97-AF65-F5344CB8AC3E}">
        <p14:creationId xmlns:p14="http://schemas.microsoft.com/office/powerpoint/2010/main" val="2601156952"/>
      </p:ext>
    </p:extLst>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Bullet">
    <p:spTree>
      <p:nvGrpSpPr>
        <p:cNvPr id="1" name=""/>
        <p:cNvGrpSpPr/>
        <p:nvPr/>
      </p:nvGrpSpPr>
      <p:grpSpPr>
        <a:xfrm>
          <a:off x="0" y="0"/>
          <a:ext cx="0" cy="0"/>
          <a:chOff x="0" y="0"/>
          <a:chExt cx="0" cy="0"/>
        </a:xfrm>
      </p:grpSpPr>
      <p:sp>
        <p:nvSpPr>
          <p:cNvPr id="6" name="Title Placeholder 5"/>
          <p:cNvSpPr>
            <a:spLocks noGrp="1"/>
          </p:cNvSpPr>
          <p:nvPr>
            <p:ph type="title"/>
          </p:nvPr>
        </p:nvSpPr>
        <p:spPr bwMode="auto">
          <a:xfrm>
            <a:off x="583688" y="455085"/>
            <a:ext cx="11127317" cy="975783"/>
          </a:xfrm>
          <a:prstGeom prst="rect">
            <a:avLst/>
          </a:prstGeom>
          <a:noFill/>
          <a:ln>
            <a:noFill/>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121896" tIns="60948" rIns="121896" bIns="60948" numCol="1" anchor="ctr" anchorCtr="0" compatLnSpc="1">
            <a:prstTxWarp prst="textNoShape">
              <a:avLst/>
            </a:prstTxWarp>
          </a:bodyPr>
          <a:lstStyle/>
          <a:p>
            <a:pPr lvl="0"/>
            <a:r>
              <a:rPr lang="en-US" smtClean="0"/>
              <a:t>Click to edit Master title style</a:t>
            </a:r>
            <a:endParaRPr lang="en-GB" dirty="0"/>
          </a:p>
        </p:txBody>
      </p:sp>
      <p:sp>
        <p:nvSpPr>
          <p:cNvPr id="2" name="TextBox 1"/>
          <p:cNvSpPr txBox="1"/>
          <p:nvPr userDrawn="1"/>
        </p:nvSpPr>
        <p:spPr>
          <a:xfrm>
            <a:off x="1293581" y="6372972"/>
            <a:ext cx="184666" cy="369332"/>
          </a:xfrm>
          <a:prstGeom prst="rect">
            <a:avLst/>
          </a:prstGeom>
          <a:noFill/>
        </p:spPr>
        <p:txBody>
          <a:bodyPr wrap="none" rtlCol="0">
            <a:spAutoFit/>
          </a:bodyPr>
          <a:lstStyle/>
          <a:p>
            <a:endParaRPr lang="en-US" dirty="0" smtClean="0"/>
          </a:p>
        </p:txBody>
      </p:sp>
    </p:spTree>
    <p:extLst>
      <p:ext uri="{BB962C8B-B14F-4D97-AF65-F5344CB8AC3E}">
        <p14:creationId xmlns:p14="http://schemas.microsoft.com/office/powerpoint/2010/main" val="1922529541"/>
      </p:ext>
    </p:extLst>
  </p:cSld>
  <p:clrMapOvr>
    <a:masterClrMapping/>
  </p:clrMapOvr>
  <p:transition spd="slow">
    <p:wip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8" Type="http://schemas.openxmlformats.org/officeDocument/2006/relationships/image" Target="../media/image1.png"/><Relationship Id="rId9" Type="http://schemas.microsoft.com/office/2007/relationships/hdphoto" Target="../media/hdphoto1.wdp"/><Relationship Id="rId10"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8">
            <a:clrChange>
              <a:clrFrom>
                <a:srgbClr val="000000">
                  <a:alpha val="0"/>
                </a:srgbClr>
              </a:clrFrom>
              <a:clrTo>
                <a:srgbClr val="000000">
                  <a:alpha val="0"/>
                </a:srgbClr>
              </a:clrTo>
            </a:clrChange>
            <a:duotone>
              <a:prstClr val="black"/>
              <a:schemeClr val="bg2">
                <a:lumMod val="95000"/>
                <a:tint val="45000"/>
                <a:satMod val="400000"/>
              </a:schemeClr>
            </a:duotone>
            <a:extLst>
              <a:ext uri="{BEBA8EAE-BF5A-486C-A8C5-ECC9F3942E4B}">
                <a14:imgProps xmlns:a14="http://schemas.microsoft.com/office/drawing/2010/main">
                  <a14:imgLayer r:embed="rId9">
                    <a14:imgEffect>
                      <a14:colorTemperature colorTemp="4353"/>
                    </a14:imgEffect>
                    <a14:imgEffect>
                      <a14:saturation sat="16000"/>
                    </a14:imgEffect>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2072911" y="778213"/>
            <a:ext cx="7717039" cy="4321870"/>
          </a:xfrm>
          <a:prstGeom prst="rect">
            <a:avLst/>
          </a:prstGeom>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231226"/>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9789950" y="6356350"/>
            <a:ext cx="110734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13814C-C0D2-BB49-822F-4711DB285200}" type="datetime1">
              <a:rPr lang="en-US" smtClean="0"/>
              <a:t>3/16/16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fd.io Foundation</a:t>
            </a:r>
            <a:endParaRPr lang="en-US" dirty="0"/>
          </a:p>
        </p:txBody>
      </p:sp>
      <p:sp>
        <p:nvSpPr>
          <p:cNvPr id="6" name="Slide Number Placeholder 5"/>
          <p:cNvSpPr>
            <a:spLocks noGrp="1"/>
          </p:cNvSpPr>
          <p:nvPr>
            <p:ph type="sldNum" sz="quarter" idx="4"/>
          </p:nvPr>
        </p:nvSpPr>
        <p:spPr>
          <a:xfrm>
            <a:off x="10897298" y="6356350"/>
            <a:ext cx="45650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C12A61-9EE8-4E45-A1FB-04158638D414}" type="slidenum">
              <a:rPr lang="en-US" smtClean="0"/>
              <a:t>‹#›</a:t>
            </a:fld>
            <a:endParaRPr lang="en-US"/>
          </a:p>
        </p:txBody>
      </p:sp>
      <p:pic>
        <p:nvPicPr>
          <p:cNvPr id="8" name="Picture 7"/>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289344" y="5945836"/>
            <a:ext cx="1388454" cy="775639"/>
          </a:xfrm>
          <a:prstGeom prst="rect">
            <a:avLst/>
          </a:prstGeom>
        </p:spPr>
      </p:pic>
    </p:spTree>
    <p:extLst>
      <p:ext uri="{BB962C8B-B14F-4D97-AF65-F5344CB8AC3E}">
        <p14:creationId xmlns:p14="http://schemas.microsoft.com/office/powerpoint/2010/main" val="17173982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6" r:id="rId6"/>
  </p:sldLayoutIdLst>
  <p:hf hdr="0" dt="0"/>
  <p:txStyles>
    <p:titleStyle>
      <a:lvl1pPr algn="l" defTabSz="914400" rtl="0" eaLnBrk="1" latinLnBrk="0" hangingPunct="1">
        <a:lnSpc>
          <a:spcPct val="90000"/>
        </a:lnSpc>
        <a:spcBef>
          <a:spcPct val="0"/>
        </a:spcBef>
        <a:buNone/>
        <a:defRPr sz="4400" b="1" kern="1200">
          <a:solidFill>
            <a:srgbClr val="F7323F"/>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iki.fd.io/view/VPP"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pdfs.semanticscholar.org/def2/9d202e537d026b8d3ed91655b540ef86cceb.pdf" TargetMode="External"/><Relationship Id="rId3" Type="http://schemas.openxmlformats.org/officeDocument/2006/relationships/chart" Target="../charts/char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iki.fd.io/"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3.xml"/><Relationship Id="rId2"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3.xml"/><Relationship Id="rId2"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3.xml"/><Relationship Id="rId2" Type="http://schemas.openxmlformats.org/officeDocument/2006/relationships/diagramData" Target="../diagrams/data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p</a:t>
            </a:r>
            <a:r>
              <a:rPr lang="en-US" dirty="0" smtClean="0"/>
              <a:t>acket processed storage in a software defined world</a:t>
            </a:r>
            <a:endParaRPr lang="en-US" dirty="0"/>
          </a:p>
        </p:txBody>
      </p:sp>
      <p:sp>
        <p:nvSpPr>
          <p:cNvPr id="3" name="Subtitle 2"/>
          <p:cNvSpPr>
            <a:spLocks noGrp="1"/>
          </p:cNvSpPr>
          <p:nvPr>
            <p:ph type="subTitle" idx="1"/>
          </p:nvPr>
        </p:nvSpPr>
        <p:spPr/>
        <p:txBody>
          <a:bodyPr/>
          <a:lstStyle/>
          <a:p>
            <a:r>
              <a:rPr lang="en-US" dirty="0" smtClean="0"/>
              <a:t>Ash Young</a:t>
            </a:r>
            <a:endParaRPr lang="en-US" dirty="0"/>
          </a:p>
        </p:txBody>
      </p:sp>
      <p:sp>
        <p:nvSpPr>
          <p:cNvPr id="4" name="Footer Placeholder 3"/>
          <p:cNvSpPr>
            <a:spLocks noGrp="1"/>
          </p:cNvSpPr>
          <p:nvPr>
            <p:ph type="ftr" sz="quarter" idx="11"/>
          </p:nvPr>
        </p:nvSpPr>
        <p:spPr/>
        <p:txBody>
          <a:bodyPr/>
          <a:lstStyle/>
          <a:p>
            <a:r>
              <a:rPr lang="en-US" dirty="0" smtClean="0"/>
              <a:t>fd.io Foundation</a:t>
            </a:r>
            <a:endParaRPr lang="en-US" dirty="0"/>
          </a:p>
        </p:txBody>
      </p:sp>
      <p:sp>
        <p:nvSpPr>
          <p:cNvPr id="5" name="Slide Number Placeholder 4"/>
          <p:cNvSpPr>
            <a:spLocks noGrp="1"/>
          </p:cNvSpPr>
          <p:nvPr>
            <p:ph type="sldNum" sz="quarter" idx="12"/>
          </p:nvPr>
        </p:nvSpPr>
        <p:spPr/>
        <p:txBody>
          <a:bodyPr/>
          <a:lstStyle/>
          <a:p>
            <a:fld id="{E2C12A61-9EE8-4E45-A1FB-04158638D414}" type="slidenum">
              <a:rPr lang="en-US" smtClean="0"/>
              <a:pPr/>
              <a:t>1</a:t>
            </a:fld>
            <a:endParaRPr lang="en-US" dirty="0"/>
          </a:p>
        </p:txBody>
      </p:sp>
    </p:spTree>
    <p:extLst>
      <p:ext uri="{BB962C8B-B14F-4D97-AF65-F5344CB8AC3E}">
        <p14:creationId xmlns:p14="http://schemas.microsoft.com/office/powerpoint/2010/main" val="14664651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Keeping it moving</a:t>
            </a:r>
            <a:r>
              <a:rPr lang="is-IS" dirty="0" smtClean="0"/>
              <a:t>…</a:t>
            </a:r>
            <a:endParaRPr lang="en-US" dirty="0"/>
          </a:p>
        </p:txBody>
      </p:sp>
      <p:sp>
        <p:nvSpPr>
          <p:cNvPr id="3" name="Content Placeholder 2"/>
          <p:cNvSpPr>
            <a:spLocks noGrp="1"/>
          </p:cNvSpPr>
          <p:nvPr>
            <p:ph idx="1"/>
          </p:nvPr>
        </p:nvSpPr>
        <p:spPr/>
        <p:txBody>
          <a:bodyPr/>
          <a:lstStyle/>
          <a:p>
            <a:r>
              <a:rPr lang="en-US" dirty="0" smtClean="0"/>
              <a:t>We have fast NICs with drivers that can aggregate lots of packets from user space apps (e.g., Vector PMD for Intel’s IXGBE)</a:t>
            </a:r>
          </a:p>
          <a:p>
            <a:r>
              <a:rPr lang="en-US" dirty="0" smtClean="0"/>
              <a:t>We have blazingly fast user space switching via </a:t>
            </a:r>
            <a:r>
              <a:rPr lang="en-US" dirty="0" err="1" smtClean="0"/>
              <a:t>FD.io’s</a:t>
            </a:r>
            <a:r>
              <a:rPr lang="en-US" dirty="0" smtClean="0"/>
              <a:t> Vector Packet Processing (</a:t>
            </a:r>
            <a:r>
              <a:rPr lang="en-US" dirty="0" smtClean="0">
                <a:hlinkClick r:id="rId2"/>
              </a:rPr>
              <a:t>VPP</a:t>
            </a:r>
            <a:r>
              <a:rPr lang="en-US" dirty="0" smtClean="0"/>
              <a:t>) to get the packets from A to B</a:t>
            </a:r>
          </a:p>
          <a:p>
            <a:r>
              <a:rPr lang="en-US" dirty="0" smtClean="0"/>
              <a:t>And we have ways of getting these packets back off of the switch and into end node</a:t>
            </a:r>
          </a:p>
          <a:p>
            <a:r>
              <a:rPr lang="en-US" dirty="0" smtClean="0"/>
              <a:t>But we need to do this without creating a queueing issue</a:t>
            </a:r>
          </a:p>
          <a:p>
            <a:endParaRPr lang="en-US" dirty="0"/>
          </a:p>
        </p:txBody>
      </p:sp>
      <p:sp>
        <p:nvSpPr>
          <p:cNvPr id="4" name="Footer Placeholder 3"/>
          <p:cNvSpPr>
            <a:spLocks noGrp="1"/>
          </p:cNvSpPr>
          <p:nvPr>
            <p:ph type="ftr" sz="quarter" idx="11"/>
          </p:nvPr>
        </p:nvSpPr>
        <p:spPr/>
        <p:txBody>
          <a:bodyPr/>
          <a:lstStyle/>
          <a:p>
            <a:r>
              <a:rPr lang="en-US" smtClean="0"/>
              <a:t>fd.io Foundation</a:t>
            </a:r>
            <a:endParaRPr lang="en-US" dirty="0"/>
          </a:p>
        </p:txBody>
      </p:sp>
      <p:sp>
        <p:nvSpPr>
          <p:cNvPr id="5" name="Slide Number Placeholder 4"/>
          <p:cNvSpPr>
            <a:spLocks noGrp="1"/>
          </p:cNvSpPr>
          <p:nvPr>
            <p:ph type="sldNum" sz="quarter" idx="12"/>
          </p:nvPr>
        </p:nvSpPr>
        <p:spPr/>
        <p:txBody>
          <a:bodyPr/>
          <a:lstStyle/>
          <a:p>
            <a:fld id="{E2C12A61-9EE8-4E45-A1FB-04158638D414}" type="slidenum">
              <a:rPr lang="en-US" smtClean="0"/>
              <a:t>10</a:t>
            </a:fld>
            <a:endParaRPr lang="en-US"/>
          </a:p>
        </p:txBody>
      </p:sp>
    </p:spTree>
    <p:extLst>
      <p:ext uri="{BB962C8B-B14F-4D97-AF65-F5344CB8AC3E}">
        <p14:creationId xmlns:p14="http://schemas.microsoft.com/office/powerpoint/2010/main" val="12820557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Ahh</a:t>
            </a:r>
            <a:r>
              <a:rPr lang="is-IS" dirty="0" smtClean="0"/>
              <a:t>… but we have some building blocks</a:t>
            </a:r>
            <a:endParaRPr lang="en-US" dirty="0"/>
          </a:p>
        </p:txBody>
      </p:sp>
      <p:sp>
        <p:nvSpPr>
          <p:cNvPr id="3" name="Content Placeholder 2"/>
          <p:cNvSpPr>
            <a:spLocks noGrp="1"/>
          </p:cNvSpPr>
          <p:nvPr>
            <p:ph idx="1"/>
          </p:nvPr>
        </p:nvSpPr>
        <p:spPr/>
        <p:txBody>
          <a:bodyPr>
            <a:normAutofit/>
          </a:bodyPr>
          <a:lstStyle/>
          <a:p>
            <a:r>
              <a:rPr lang="en-US" dirty="0" smtClean="0"/>
              <a:t>VPP as the virtual switch for our VMs and containers</a:t>
            </a:r>
          </a:p>
          <a:p>
            <a:r>
              <a:rPr lang="en-US" dirty="0" smtClean="0"/>
              <a:t>Poll Mode Drivers (PMD) vs Async Block I/O kernel driver</a:t>
            </a:r>
          </a:p>
          <a:p>
            <a:pPr lvl="1">
              <a:buFont typeface="Wingdings" charset="2"/>
              <a:buChar char="ü"/>
            </a:pPr>
            <a:r>
              <a:rPr lang="en-US" dirty="0"/>
              <a:t> </a:t>
            </a:r>
            <a:r>
              <a:rPr lang="en-US" dirty="0" smtClean="0"/>
              <a:t>IXGBE driver</a:t>
            </a:r>
          </a:p>
          <a:p>
            <a:pPr lvl="1">
              <a:buFont typeface="Wingdings" charset="2"/>
              <a:buChar char="ü"/>
            </a:pPr>
            <a:r>
              <a:rPr lang="en-US" dirty="0"/>
              <a:t> </a:t>
            </a:r>
            <a:r>
              <a:rPr lang="en-US" dirty="0" smtClean="0"/>
              <a:t>Data Plane Developer Kit (DPDK)</a:t>
            </a:r>
          </a:p>
          <a:p>
            <a:pPr lvl="1">
              <a:buFont typeface="Wingdings" charset="2"/>
              <a:buChar char="ü"/>
            </a:pPr>
            <a:r>
              <a:rPr lang="en-US" dirty="0"/>
              <a:t> </a:t>
            </a:r>
            <a:r>
              <a:rPr lang="en-US" dirty="0" smtClean="0"/>
              <a:t>Storage Performance Developer Kit (SPDK)</a:t>
            </a:r>
          </a:p>
          <a:p>
            <a:pPr>
              <a:buFont typeface="Arial" charset="0"/>
              <a:buChar char="•"/>
            </a:pPr>
            <a:r>
              <a:rPr lang="en-US" dirty="0" smtClean="0"/>
              <a:t>We might have to do some additional file system tweaks (TBD)</a:t>
            </a:r>
          </a:p>
          <a:p>
            <a:pPr>
              <a:buFont typeface="Arial" charset="0"/>
              <a:buChar char="•"/>
            </a:pPr>
            <a:r>
              <a:rPr lang="en-US" dirty="0" smtClean="0"/>
              <a:t>Also, need to look into the impact with object storage</a:t>
            </a:r>
          </a:p>
          <a:p>
            <a:pPr>
              <a:buFont typeface="Arial" charset="0"/>
              <a:buChar char="•"/>
            </a:pPr>
            <a:r>
              <a:rPr lang="en-US" dirty="0" smtClean="0"/>
              <a:t>But block storage just got a whole lot sweeter!!! </a:t>
            </a:r>
          </a:p>
        </p:txBody>
      </p:sp>
      <p:sp>
        <p:nvSpPr>
          <p:cNvPr id="4" name="Footer Placeholder 3"/>
          <p:cNvSpPr>
            <a:spLocks noGrp="1"/>
          </p:cNvSpPr>
          <p:nvPr>
            <p:ph type="ftr" sz="quarter" idx="11"/>
          </p:nvPr>
        </p:nvSpPr>
        <p:spPr/>
        <p:txBody>
          <a:bodyPr/>
          <a:lstStyle/>
          <a:p>
            <a:r>
              <a:rPr lang="en-US" smtClean="0"/>
              <a:t>fd.io Foundation</a:t>
            </a:r>
            <a:endParaRPr lang="en-US" dirty="0"/>
          </a:p>
        </p:txBody>
      </p:sp>
      <p:sp>
        <p:nvSpPr>
          <p:cNvPr id="5" name="Slide Number Placeholder 4"/>
          <p:cNvSpPr>
            <a:spLocks noGrp="1"/>
          </p:cNvSpPr>
          <p:nvPr>
            <p:ph type="sldNum" sz="quarter" idx="12"/>
          </p:nvPr>
        </p:nvSpPr>
        <p:spPr/>
        <p:txBody>
          <a:bodyPr/>
          <a:lstStyle/>
          <a:p>
            <a:fld id="{E2C12A61-9EE8-4E45-A1FB-04158638D414}" type="slidenum">
              <a:rPr lang="en-US" smtClean="0"/>
              <a:t>11</a:t>
            </a:fld>
            <a:endParaRPr lang="en-US"/>
          </a:p>
        </p:txBody>
      </p:sp>
    </p:spTree>
    <p:extLst>
      <p:ext uri="{BB962C8B-B14F-4D97-AF65-F5344CB8AC3E}">
        <p14:creationId xmlns:p14="http://schemas.microsoft.com/office/powerpoint/2010/main" val="16308714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8173" y="2751012"/>
            <a:ext cx="5199050" cy="1143000"/>
          </a:xfrm>
        </p:spPr>
        <p:txBody>
          <a:bodyPr>
            <a:noAutofit/>
          </a:bodyPr>
          <a:lstStyle/>
          <a:p>
            <a:pPr algn="ctr"/>
            <a:r>
              <a:rPr lang="en-US" sz="5400" dirty="0" smtClean="0"/>
              <a:t>Let’s whet the appetite</a:t>
            </a:r>
            <a:r>
              <a:rPr lang="is-IS" sz="5400" dirty="0" smtClean="0"/>
              <a:t>…</a:t>
            </a:r>
            <a:endParaRPr lang="en-US" sz="5400" dirty="0"/>
          </a:p>
        </p:txBody>
      </p:sp>
      <p:sp>
        <p:nvSpPr>
          <p:cNvPr id="5" name="Footer Placeholder 4"/>
          <p:cNvSpPr>
            <a:spLocks noGrp="1"/>
          </p:cNvSpPr>
          <p:nvPr>
            <p:ph type="ftr" sz="quarter" idx="11"/>
          </p:nvPr>
        </p:nvSpPr>
        <p:spPr/>
        <p:txBody>
          <a:bodyPr/>
          <a:lstStyle/>
          <a:p>
            <a:pPr>
              <a:defRPr/>
            </a:pPr>
            <a:r>
              <a:rPr lang="en-US" dirty="0" smtClean="0"/>
              <a:t>fd.io Foundation</a:t>
            </a:r>
            <a:endParaRPr lang="en-US" dirty="0"/>
          </a:p>
        </p:txBody>
      </p:sp>
      <p:sp>
        <p:nvSpPr>
          <p:cNvPr id="6" name="Slide Number Placeholder 5"/>
          <p:cNvSpPr>
            <a:spLocks noGrp="1"/>
          </p:cNvSpPr>
          <p:nvPr>
            <p:ph type="sldNum" sz="quarter" idx="12"/>
          </p:nvPr>
        </p:nvSpPr>
        <p:spPr/>
        <p:txBody>
          <a:bodyPr/>
          <a:lstStyle/>
          <a:p>
            <a:fld id="{40CC8E1A-A953-FA40-9E8D-D790E7D153E7}" type="slidenum">
              <a:rPr lang="en-US" smtClean="0"/>
              <a:pPr/>
              <a:t>12</a:t>
            </a:fld>
            <a:endParaRPr lang="en-US"/>
          </a:p>
        </p:txBody>
      </p:sp>
    </p:spTree>
    <p:extLst>
      <p:ext uri="{BB962C8B-B14F-4D97-AF65-F5344CB8AC3E}">
        <p14:creationId xmlns:p14="http://schemas.microsoft.com/office/powerpoint/2010/main" val="15828582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polling on random reads</a:t>
            </a:r>
            <a:endParaRPr lang="en-US" dirty="0"/>
          </a:p>
        </p:txBody>
      </p:sp>
      <p:sp>
        <p:nvSpPr>
          <p:cNvPr id="4" name="Footer Placeholder 3"/>
          <p:cNvSpPr>
            <a:spLocks noGrp="1"/>
          </p:cNvSpPr>
          <p:nvPr>
            <p:ph type="ftr" sz="quarter" idx="11"/>
          </p:nvPr>
        </p:nvSpPr>
        <p:spPr/>
        <p:txBody>
          <a:bodyPr/>
          <a:lstStyle/>
          <a:p>
            <a:r>
              <a:rPr lang="en-US" smtClean="0"/>
              <a:t>fd.io Foundation</a:t>
            </a:r>
            <a:endParaRPr lang="en-US" dirty="0"/>
          </a:p>
        </p:txBody>
      </p:sp>
      <p:sp>
        <p:nvSpPr>
          <p:cNvPr id="5" name="Slide Number Placeholder 4"/>
          <p:cNvSpPr>
            <a:spLocks noGrp="1"/>
          </p:cNvSpPr>
          <p:nvPr>
            <p:ph type="sldNum" sz="quarter" idx="12"/>
          </p:nvPr>
        </p:nvSpPr>
        <p:spPr/>
        <p:txBody>
          <a:bodyPr/>
          <a:lstStyle/>
          <a:p>
            <a:fld id="{E2C12A61-9EE8-4E45-A1FB-04158638D414}" type="slidenum">
              <a:rPr lang="en-US" smtClean="0"/>
              <a:t>13</a:t>
            </a:fld>
            <a:endParaRPr lang="en-US"/>
          </a:p>
        </p:txBody>
      </p:sp>
      <p:sp>
        <p:nvSpPr>
          <p:cNvPr id="7" name="TextBox 6"/>
          <p:cNvSpPr txBox="1"/>
          <p:nvPr/>
        </p:nvSpPr>
        <p:spPr>
          <a:xfrm>
            <a:off x="2225964" y="6049818"/>
            <a:ext cx="4819140" cy="276999"/>
          </a:xfrm>
          <a:prstGeom prst="rect">
            <a:avLst/>
          </a:prstGeom>
          <a:noFill/>
        </p:spPr>
        <p:txBody>
          <a:bodyPr wrap="none" rtlCol="0">
            <a:spAutoFit/>
          </a:bodyPr>
          <a:lstStyle/>
          <a:p>
            <a:r>
              <a:rPr lang="en-US" sz="1200" baseline="30000" dirty="0" smtClean="0">
                <a:hlinkClick r:id="rId2"/>
              </a:rPr>
              <a:t>1</a:t>
            </a:r>
            <a:r>
              <a:rPr lang="en-US" sz="1200" dirty="0" smtClean="0">
                <a:hlinkClick r:id="rId2"/>
              </a:rPr>
              <a:t> Yang , </a:t>
            </a:r>
            <a:r>
              <a:rPr lang="en-US" sz="1200" dirty="0" smtClean="0">
                <a:hlinkClick r:id="rId2"/>
              </a:rPr>
              <a:t>J., Minturn, D., &amp; Hady, F. (n.d.). </a:t>
            </a:r>
            <a:r>
              <a:rPr lang="en-US" sz="1200" dirty="0" smtClean="0">
                <a:hlinkClick r:id="rId2"/>
              </a:rPr>
              <a:t>When Poll is Better than Interrupt</a:t>
            </a:r>
            <a:endParaRPr lang="en-US" sz="1200" dirty="0" smtClean="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64155239"/>
              </p:ext>
            </p:extLst>
          </p:nvPr>
        </p:nvGraphicFramePr>
        <p:xfrm>
          <a:off x="838200" y="1825625"/>
          <a:ext cx="10515600" cy="4046538"/>
        </p:xfrm>
        <a:graphic>
          <a:graphicData uri="http://schemas.openxmlformats.org/drawingml/2006/chart">
            <c:chart xmlns:c="http://schemas.openxmlformats.org/drawingml/2006/chart" xmlns:r="http://schemas.openxmlformats.org/officeDocument/2006/relationships" r:id="rId3"/>
          </a:graphicData>
        </a:graphic>
      </p:graphicFrame>
      <p:sp>
        <p:nvSpPr>
          <p:cNvPr id="12" name="Oval 11"/>
          <p:cNvSpPr/>
          <p:nvPr/>
        </p:nvSpPr>
        <p:spPr>
          <a:xfrm>
            <a:off x="1034473" y="2309092"/>
            <a:ext cx="4812146" cy="11176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8558415" y="1782220"/>
            <a:ext cx="810030" cy="369332"/>
          </a:xfrm>
          <a:prstGeom prst="rect">
            <a:avLst/>
          </a:prstGeom>
          <a:noFill/>
        </p:spPr>
        <p:txBody>
          <a:bodyPr wrap="none" rtlCol="0">
            <a:spAutoFit/>
          </a:bodyPr>
          <a:lstStyle/>
          <a:p>
            <a:r>
              <a:rPr lang="en-US" dirty="0" smtClean="0">
                <a:solidFill>
                  <a:schemeClr val="tx2"/>
                </a:solidFill>
              </a:rPr>
              <a:t>Polling</a:t>
            </a:r>
            <a:endParaRPr lang="en-US" dirty="0" smtClean="0">
              <a:solidFill>
                <a:schemeClr val="tx2"/>
              </a:solidFill>
            </a:endParaRPr>
          </a:p>
        </p:txBody>
      </p:sp>
      <p:cxnSp>
        <p:nvCxnSpPr>
          <p:cNvPr id="15" name="Straight Arrow Connector 14"/>
          <p:cNvCxnSpPr>
            <a:endCxn id="12" idx="6"/>
          </p:cNvCxnSpPr>
          <p:nvPr/>
        </p:nvCxnSpPr>
        <p:spPr>
          <a:xfrm flipH="1">
            <a:off x="5846619" y="2017302"/>
            <a:ext cx="2711796" cy="8505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889808" y="3068310"/>
            <a:ext cx="8962851" cy="1496397"/>
          </a:xfrm>
          <a:prstGeom prst="ellipse">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0448008" y="3105428"/>
            <a:ext cx="1032206" cy="369332"/>
          </a:xfrm>
          <a:prstGeom prst="rect">
            <a:avLst/>
          </a:prstGeom>
          <a:noFill/>
        </p:spPr>
        <p:txBody>
          <a:bodyPr wrap="none" rtlCol="0">
            <a:spAutoFit/>
          </a:bodyPr>
          <a:lstStyle/>
          <a:p>
            <a:r>
              <a:rPr lang="en-US" dirty="0" smtClean="0"/>
              <a:t>Interrupt</a:t>
            </a:r>
            <a:endParaRPr lang="en-US" dirty="0" smtClean="0"/>
          </a:p>
        </p:txBody>
      </p:sp>
      <p:cxnSp>
        <p:nvCxnSpPr>
          <p:cNvPr id="19" name="Straight Arrow Connector 18"/>
          <p:cNvCxnSpPr/>
          <p:nvPr/>
        </p:nvCxnSpPr>
        <p:spPr>
          <a:xfrm flipH="1">
            <a:off x="9852659" y="3426692"/>
            <a:ext cx="811531" cy="4222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83944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else is there?</a:t>
            </a:r>
            <a:endParaRPr lang="en-US" dirty="0"/>
          </a:p>
        </p:txBody>
      </p:sp>
      <p:sp>
        <p:nvSpPr>
          <p:cNvPr id="3" name="Content Placeholder 2"/>
          <p:cNvSpPr>
            <a:spLocks noGrp="1"/>
          </p:cNvSpPr>
          <p:nvPr>
            <p:ph idx="1"/>
          </p:nvPr>
        </p:nvSpPr>
        <p:spPr/>
        <p:txBody>
          <a:bodyPr/>
          <a:lstStyle/>
          <a:p>
            <a:pPr marL="0" indent="0">
              <a:buNone/>
            </a:pPr>
            <a:r>
              <a:rPr lang="en-US" dirty="0" smtClean="0"/>
              <a:t>Once we start thinking of storage in terms of packets, it opens up new avenues for us</a:t>
            </a:r>
          </a:p>
          <a:p>
            <a:pPr lvl="1">
              <a:buFont typeface="Wingdings" charset="2"/>
              <a:buChar char="ü"/>
            </a:pPr>
            <a:r>
              <a:rPr lang="en-US" dirty="0"/>
              <a:t> </a:t>
            </a:r>
            <a:r>
              <a:rPr lang="en-US" dirty="0" smtClean="0"/>
              <a:t>We can start to think of how to dynamically route the traffic</a:t>
            </a:r>
          </a:p>
          <a:p>
            <a:pPr lvl="1">
              <a:buFont typeface="Wingdings" charset="2"/>
              <a:buChar char="ü"/>
            </a:pPr>
            <a:r>
              <a:rPr lang="en-US" dirty="0"/>
              <a:t> </a:t>
            </a:r>
            <a:r>
              <a:rPr lang="en-US" dirty="0" smtClean="0"/>
              <a:t>We can perhaps give content type different priority levels</a:t>
            </a:r>
          </a:p>
          <a:p>
            <a:pPr lvl="1">
              <a:buFont typeface="Wingdings" charset="2"/>
              <a:buChar char="ü"/>
            </a:pPr>
            <a:r>
              <a:rPr lang="en-US" dirty="0"/>
              <a:t> </a:t>
            </a:r>
            <a:r>
              <a:rPr lang="en-US" dirty="0" smtClean="0"/>
              <a:t>Perhaps we can re-model how we think of high-availability or even distributed storage</a:t>
            </a:r>
          </a:p>
          <a:p>
            <a:pPr lvl="1">
              <a:buFont typeface="Wingdings" charset="2"/>
              <a:buChar char="ü"/>
            </a:pPr>
            <a:r>
              <a:rPr lang="en-US" dirty="0"/>
              <a:t> </a:t>
            </a:r>
            <a:r>
              <a:rPr lang="en-US" dirty="0" smtClean="0"/>
              <a:t>Perhaps the switch can be a storage device or vice versa</a:t>
            </a:r>
          </a:p>
          <a:p>
            <a:pPr>
              <a:buFont typeface="Wingdings" charset="2"/>
              <a:buChar char="ü"/>
            </a:pPr>
            <a:endParaRPr lang="en-US" dirty="0" smtClean="0"/>
          </a:p>
          <a:p>
            <a:pPr>
              <a:buFont typeface="Arial" charset="0"/>
              <a:buChar char="•"/>
            </a:pPr>
            <a:endParaRPr lang="en-US" dirty="0"/>
          </a:p>
        </p:txBody>
      </p:sp>
      <p:sp>
        <p:nvSpPr>
          <p:cNvPr id="4" name="Footer Placeholder 3"/>
          <p:cNvSpPr>
            <a:spLocks noGrp="1"/>
          </p:cNvSpPr>
          <p:nvPr>
            <p:ph type="ftr" sz="quarter" idx="11"/>
          </p:nvPr>
        </p:nvSpPr>
        <p:spPr/>
        <p:txBody>
          <a:bodyPr/>
          <a:lstStyle/>
          <a:p>
            <a:r>
              <a:rPr lang="en-US" smtClean="0"/>
              <a:t>fd.io Foundation</a:t>
            </a:r>
            <a:endParaRPr lang="en-US" dirty="0"/>
          </a:p>
        </p:txBody>
      </p:sp>
      <p:sp>
        <p:nvSpPr>
          <p:cNvPr id="5" name="Slide Number Placeholder 4"/>
          <p:cNvSpPr>
            <a:spLocks noGrp="1"/>
          </p:cNvSpPr>
          <p:nvPr>
            <p:ph type="sldNum" sz="quarter" idx="12"/>
          </p:nvPr>
        </p:nvSpPr>
        <p:spPr/>
        <p:txBody>
          <a:bodyPr/>
          <a:lstStyle/>
          <a:p>
            <a:fld id="{E2C12A61-9EE8-4E45-A1FB-04158638D414}" type="slidenum">
              <a:rPr lang="en-US" smtClean="0"/>
              <a:t>14</a:t>
            </a:fld>
            <a:endParaRPr lang="en-US"/>
          </a:p>
        </p:txBody>
      </p:sp>
    </p:spTree>
    <p:extLst>
      <p:ext uri="{BB962C8B-B14F-4D97-AF65-F5344CB8AC3E}">
        <p14:creationId xmlns:p14="http://schemas.microsoft.com/office/powerpoint/2010/main" val="10307166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dirty="0" smtClean="0"/>
              <a:t>Get involved at </a:t>
            </a:r>
            <a:r>
              <a:rPr lang="en-US" dirty="0" smtClean="0">
                <a:hlinkClick r:id="rId2"/>
              </a:rPr>
              <a:t>wiki.fd.io</a:t>
            </a:r>
            <a:endParaRPr lang="en-US" dirty="0" smtClean="0"/>
          </a:p>
          <a:p>
            <a:r>
              <a:rPr lang="en-US" dirty="0" smtClean="0"/>
              <a:t>Currently scoping out a storage sub-project</a:t>
            </a:r>
          </a:p>
          <a:p>
            <a:r>
              <a:rPr lang="en-US" dirty="0" smtClean="0"/>
              <a:t>Looking for some collaboration from all communities</a:t>
            </a:r>
          </a:p>
          <a:p>
            <a:pPr lvl="1">
              <a:buFont typeface="Wingdings" charset="2"/>
              <a:buChar char="ü"/>
            </a:pPr>
            <a:r>
              <a:rPr lang="en-US" dirty="0"/>
              <a:t> </a:t>
            </a:r>
            <a:r>
              <a:rPr lang="en-US" dirty="0" smtClean="0"/>
              <a:t>OPNFV</a:t>
            </a:r>
          </a:p>
          <a:p>
            <a:pPr lvl="1">
              <a:buFont typeface="Wingdings" charset="2"/>
              <a:buChar char="ü"/>
            </a:pPr>
            <a:r>
              <a:rPr lang="en-US" dirty="0"/>
              <a:t> </a:t>
            </a:r>
            <a:r>
              <a:rPr lang="en-US" dirty="0" err="1" smtClean="0"/>
              <a:t>OpenStack</a:t>
            </a:r>
            <a:endParaRPr lang="en-US" dirty="0" smtClean="0"/>
          </a:p>
          <a:p>
            <a:pPr lvl="1">
              <a:buFont typeface="Wingdings" charset="2"/>
              <a:buChar char="ü"/>
            </a:pPr>
            <a:r>
              <a:rPr lang="en-US" dirty="0"/>
              <a:t> </a:t>
            </a:r>
            <a:r>
              <a:rPr lang="en-US" dirty="0" err="1" smtClean="0"/>
              <a:t>Minio</a:t>
            </a:r>
            <a:endParaRPr lang="en-US" dirty="0" smtClean="0"/>
          </a:p>
          <a:p>
            <a:pPr lvl="1">
              <a:buFont typeface="Wingdings" charset="2"/>
              <a:buChar char="ü"/>
            </a:pPr>
            <a:r>
              <a:rPr lang="en-US" dirty="0" smtClean="0"/>
              <a:t> Others</a:t>
            </a:r>
          </a:p>
          <a:p>
            <a:r>
              <a:rPr lang="en-US" dirty="0" smtClean="0"/>
              <a:t>Reach out to me via email at </a:t>
            </a:r>
            <a:r>
              <a:rPr lang="en-US" dirty="0" err="1" smtClean="0"/>
              <a:t>ashlee@wildernessvoice.com</a:t>
            </a:r>
            <a:endParaRPr lang="en-US" dirty="0"/>
          </a:p>
        </p:txBody>
      </p:sp>
      <p:sp>
        <p:nvSpPr>
          <p:cNvPr id="4" name="Footer Placeholder 3"/>
          <p:cNvSpPr>
            <a:spLocks noGrp="1"/>
          </p:cNvSpPr>
          <p:nvPr>
            <p:ph type="ftr" sz="quarter" idx="11"/>
          </p:nvPr>
        </p:nvSpPr>
        <p:spPr/>
        <p:txBody>
          <a:bodyPr/>
          <a:lstStyle/>
          <a:p>
            <a:r>
              <a:rPr lang="en-US" smtClean="0"/>
              <a:t>fd.io Foundation</a:t>
            </a:r>
            <a:endParaRPr lang="en-US" dirty="0"/>
          </a:p>
        </p:txBody>
      </p:sp>
      <p:sp>
        <p:nvSpPr>
          <p:cNvPr id="5" name="Slide Number Placeholder 4"/>
          <p:cNvSpPr>
            <a:spLocks noGrp="1"/>
          </p:cNvSpPr>
          <p:nvPr>
            <p:ph type="sldNum" sz="quarter" idx="12"/>
          </p:nvPr>
        </p:nvSpPr>
        <p:spPr/>
        <p:txBody>
          <a:bodyPr/>
          <a:lstStyle/>
          <a:p>
            <a:fld id="{E2C12A61-9EE8-4E45-A1FB-04158638D414}" type="slidenum">
              <a:rPr lang="en-US" smtClean="0"/>
              <a:t>15</a:t>
            </a:fld>
            <a:endParaRPr lang="en-US"/>
          </a:p>
        </p:txBody>
      </p:sp>
    </p:spTree>
    <p:extLst>
      <p:ext uri="{BB962C8B-B14F-4D97-AF65-F5344CB8AC3E}">
        <p14:creationId xmlns:p14="http://schemas.microsoft.com/office/powerpoint/2010/main" val="10670855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8173" y="2751012"/>
            <a:ext cx="5199050" cy="1143000"/>
          </a:xfrm>
        </p:spPr>
        <p:txBody>
          <a:bodyPr>
            <a:noAutofit/>
          </a:bodyPr>
          <a:lstStyle/>
          <a:p>
            <a:pPr algn="ctr"/>
            <a:r>
              <a:rPr lang="en-US" sz="5400" dirty="0" smtClean="0"/>
              <a:t>Intro</a:t>
            </a:r>
            <a:endParaRPr lang="en-US" sz="5400" dirty="0"/>
          </a:p>
        </p:txBody>
      </p:sp>
      <p:sp>
        <p:nvSpPr>
          <p:cNvPr id="5" name="Footer Placeholder 4"/>
          <p:cNvSpPr>
            <a:spLocks noGrp="1"/>
          </p:cNvSpPr>
          <p:nvPr>
            <p:ph type="ftr" sz="quarter" idx="11"/>
          </p:nvPr>
        </p:nvSpPr>
        <p:spPr/>
        <p:txBody>
          <a:bodyPr/>
          <a:lstStyle/>
          <a:p>
            <a:pPr>
              <a:defRPr/>
            </a:pPr>
            <a:r>
              <a:rPr lang="en-US" dirty="0" smtClean="0"/>
              <a:t>fd.io Foundation</a:t>
            </a:r>
            <a:endParaRPr lang="en-US" dirty="0"/>
          </a:p>
        </p:txBody>
      </p:sp>
      <p:sp>
        <p:nvSpPr>
          <p:cNvPr id="6" name="Slide Number Placeholder 5"/>
          <p:cNvSpPr>
            <a:spLocks noGrp="1"/>
          </p:cNvSpPr>
          <p:nvPr>
            <p:ph type="sldNum" sz="quarter" idx="12"/>
          </p:nvPr>
        </p:nvSpPr>
        <p:spPr/>
        <p:txBody>
          <a:bodyPr/>
          <a:lstStyle/>
          <a:p>
            <a:fld id="{40CC8E1A-A953-FA40-9E8D-D790E7D153E7}" type="slidenum">
              <a:rPr lang="en-US" smtClean="0"/>
              <a:pPr/>
              <a:t>2</a:t>
            </a:fld>
            <a:endParaRPr lang="en-US"/>
          </a:p>
        </p:txBody>
      </p:sp>
    </p:spTree>
    <p:extLst>
      <p:ext uri="{BB962C8B-B14F-4D97-AF65-F5344CB8AC3E}">
        <p14:creationId xmlns:p14="http://schemas.microsoft.com/office/powerpoint/2010/main" val="2380706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Abstract </a:t>
            </a:r>
            <a:endParaRPr lang="en-US" dirty="0"/>
          </a:p>
        </p:txBody>
      </p:sp>
      <p:sp>
        <p:nvSpPr>
          <p:cNvPr id="7" name="Content Placeholder 6"/>
          <p:cNvSpPr>
            <a:spLocks noGrp="1"/>
          </p:cNvSpPr>
          <p:nvPr>
            <p:ph idx="1"/>
          </p:nvPr>
        </p:nvSpPr>
        <p:spPr/>
        <p:txBody>
          <a:bodyPr/>
          <a:lstStyle/>
          <a:p>
            <a:pPr marL="0" indent="0" algn="ctr">
              <a:buNone/>
            </a:pPr>
            <a:r>
              <a:rPr lang="en-US" dirty="0"/>
              <a:t>The storage arena has strived to significantly improve its storage capabilities over the years via technologies such as FCoE and NVMe. Simply reducing where the protocol sits in terms of the OSI model has proven to not be the solution. Similarly, eliminating the CPU from being the bottleneck for local storage I/O is also not the answer. Instead, we must assume that storage blocks or objects must ultimately be exchanged over a network; and if storage ultimately goes over the network, then we must re-think storage as packet processing. </a:t>
            </a:r>
            <a:endParaRPr lang="en-US" dirty="0"/>
          </a:p>
        </p:txBody>
      </p:sp>
      <p:sp>
        <p:nvSpPr>
          <p:cNvPr id="4" name="Footer Placeholder 3"/>
          <p:cNvSpPr>
            <a:spLocks noGrp="1"/>
          </p:cNvSpPr>
          <p:nvPr>
            <p:ph type="ftr" sz="quarter" idx="11"/>
          </p:nvPr>
        </p:nvSpPr>
        <p:spPr/>
        <p:txBody>
          <a:bodyPr/>
          <a:lstStyle/>
          <a:p>
            <a:r>
              <a:rPr lang="en-US" dirty="0" smtClean="0"/>
              <a:t>fd.io Foundation</a:t>
            </a:r>
            <a:endParaRPr lang="en-US" dirty="0"/>
          </a:p>
        </p:txBody>
      </p:sp>
      <p:sp>
        <p:nvSpPr>
          <p:cNvPr id="5" name="Slide Number Placeholder 4"/>
          <p:cNvSpPr>
            <a:spLocks noGrp="1"/>
          </p:cNvSpPr>
          <p:nvPr>
            <p:ph type="sldNum" sz="quarter" idx="12"/>
          </p:nvPr>
        </p:nvSpPr>
        <p:spPr/>
        <p:txBody>
          <a:bodyPr/>
          <a:lstStyle/>
          <a:p>
            <a:fld id="{E2C12A61-9EE8-4E45-A1FB-04158638D414}" type="slidenum">
              <a:rPr lang="en-US" smtClean="0"/>
              <a:t>3</a:t>
            </a:fld>
            <a:endParaRPr lang="en-US"/>
          </a:p>
        </p:txBody>
      </p:sp>
    </p:spTree>
    <p:extLst>
      <p:ext uri="{BB962C8B-B14F-4D97-AF65-F5344CB8AC3E}">
        <p14:creationId xmlns:p14="http://schemas.microsoft.com/office/powerpoint/2010/main" val="9800768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Evolution of storage– </a:t>
            </a:r>
            <a:r>
              <a:rPr lang="en-US" dirty="0" smtClean="0"/>
              <a:t>data </a:t>
            </a:r>
            <a:r>
              <a:rPr lang="en-US" dirty="0"/>
              <a:t>types</a:t>
            </a:r>
          </a:p>
        </p:txBody>
      </p:sp>
      <p:sp>
        <p:nvSpPr>
          <p:cNvPr id="3" name="Content Placeholder 2"/>
          <p:cNvSpPr>
            <a:spLocks noGrp="1"/>
          </p:cNvSpPr>
          <p:nvPr>
            <p:ph sz="half" idx="1"/>
          </p:nvPr>
        </p:nvSpPr>
        <p:spPr/>
        <p:txBody>
          <a:bodyPr>
            <a:normAutofit fontScale="92500"/>
          </a:bodyPr>
          <a:lstStyle/>
          <a:p>
            <a:pPr marL="514350" indent="-514350">
              <a:buFont typeface="+mj-lt"/>
              <a:buAutoNum type="arabicPeriod"/>
            </a:pPr>
            <a:r>
              <a:rPr lang="en-US" dirty="0" smtClean="0"/>
              <a:t>We started with simply accessing blocks because it was fast and cheap</a:t>
            </a:r>
          </a:p>
          <a:p>
            <a:pPr marL="514350" indent="-514350">
              <a:buFont typeface="+mj-lt"/>
              <a:buAutoNum type="arabicPeriod"/>
            </a:pPr>
            <a:r>
              <a:rPr lang="en-US" dirty="0" smtClean="0"/>
              <a:t>We added added embedded file systems to make content sharing a lot easier</a:t>
            </a:r>
          </a:p>
          <a:p>
            <a:pPr marL="514350" indent="-514350">
              <a:buFont typeface="+mj-lt"/>
              <a:buAutoNum type="arabicPeriod"/>
            </a:pPr>
            <a:r>
              <a:rPr lang="en-US" dirty="0" smtClean="0"/>
              <a:t>And now we’re migrating to objects because it allows us to make the data more intelligent– especially in light of rapid growth</a:t>
            </a:r>
            <a:endParaRPr lang="en-US" dirty="0"/>
          </a:p>
        </p:txBody>
      </p:sp>
      <p:sp>
        <p:nvSpPr>
          <p:cNvPr id="5" name="Footer Placeholder 4"/>
          <p:cNvSpPr>
            <a:spLocks noGrp="1"/>
          </p:cNvSpPr>
          <p:nvPr>
            <p:ph type="ftr" sz="quarter" idx="11"/>
          </p:nvPr>
        </p:nvSpPr>
        <p:spPr/>
        <p:txBody>
          <a:bodyPr/>
          <a:lstStyle/>
          <a:p>
            <a:r>
              <a:rPr lang="en-US" dirty="0" smtClean="0"/>
              <a:t>fd.io Foundation</a:t>
            </a:r>
            <a:endParaRPr lang="en-US" dirty="0"/>
          </a:p>
        </p:txBody>
      </p:sp>
      <p:sp>
        <p:nvSpPr>
          <p:cNvPr id="6" name="Slide Number Placeholder 5"/>
          <p:cNvSpPr>
            <a:spLocks noGrp="1"/>
          </p:cNvSpPr>
          <p:nvPr>
            <p:ph type="sldNum" sz="quarter" idx="12"/>
          </p:nvPr>
        </p:nvSpPr>
        <p:spPr/>
        <p:txBody>
          <a:bodyPr/>
          <a:lstStyle/>
          <a:p>
            <a:fld id="{E2C12A61-9EE8-4E45-A1FB-04158638D414}" type="slidenum">
              <a:rPr lang="en-US" smtClean="0"/>
              <a:t>4</a:t>
            </a:fld>
            <a:endParaRPr lang="en-US"/>
          </a:p>
        </p:txBody>
      </p:sp>
      <p:graphicFrame>
        <p:nvGraphicFramePr>
          <p:cNvPr id="7" name="Content Placeholder 14"/>
          <p:cNvGraphicFramePr>
            <a:graphicFrameLocks noGrp="1"/>
          </p:cNvGraphicFramePr>
          <p:nvPr>
            <p:ph sz="half" idx="2"/>
            <p:extLst>
              <p:ext uri="{D42A27DB-BD31-4B8C-83A1-F6EECF244321}">
                <p14:modId xmlns:p14="http://schemas.microsoft.com/office/powerpoint/2010/main" val="275290062"/>
              </p:ext>
            </p:extLst>
          </p:nvPr>
        </p:nvGraphicFramePr>
        <p:xfrm>
          <a:off x="6172200" y="1825625"/>
          <a:ext cx="5181600" cy="40306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p:cNvSpPr txBox="1"/>
          <p:nvPr/>
        </p:nvSpPr>
        <p:spPr>
          <a:xfrm>
            <a:off x="8717884" y="3058578"/>
            <a:ext cx="276038" cy="307777"/>
          </a:xfrm>
          <a:prstGeom prst="rect">
            <a:avLst/>
          </a:prstGeom>
          <a:noFill/>
        </p:spPr>
        <p:txBody>
          <a:bodyPr wrap="none" rtlCol="0">
            <a:spAutoFit/>
          </a:bodyPr>
          <a:lstStyle/>
          <a:p>
            <a:r>
              <a:rPr lang="en-US" sz="1400" dirty="0" smtClean="0">
                <a:solidFill>
                  <a:schemeClr val="bg1"/>
                </a:solidFill>
              </a:rPr>
              <a:t>1</a:t>
            </a:r>
            <a:endParaRPr lang="en-US" sz="1400" dirty="0" smtClean="0">
              <a:solidFill>
                <a:schemeClr val="bg1"/>
              </a:solidFill>
            </a:endParaRPr>
          </a:p>
        </p:txBody>
      </p:sp>
      <p:sp>
        <p:nvSpPr>
          <p:cNvPr id="9" name="TextBox 8"/>
          <p:cNvSpPr txBox="1"/>
          <p:nvPr/>
        </p:nvSpPr>
        <p:spPr>
          <a:xfrm>
            <a:off x="9877050" y="4282381"/>
            <a:ext cx="276038" cy="307777"/>
          </a:xfrm>
          <a:prstGeom prst="rect">
            <a:avLst/>
          </a:prstGeom>
          <a:noFill/>
        </p:spPr>
        <p:txBody>
          <a:bodyPr wrap="none" rtlCol="0">
            <a:spAutoFit/>
          </a:bodyPr>
          <a:lstStyle/>
          <a:p>
            <a:r>
              <a:rPr lang="en-US" sz="1400" dirty="0" smtClean="0">
                <a:solidFill>
                  <a:schemeClr val="bg1"/>
                </a:solidFill>
              </a:rPr>
              <a:t>2</a:t>
            </a:r>
            <a:endParaRPr lang="en-US" sz="1400" dirty="0" smtClean="0">
              <a:solidFill>
                <a:schemeClr val="bg1"/>
              </a:solidFill>
            </a:endParaRPr>
          </a:p>
        </p:txBody>
      </p:sp>
      <p:sp>
        <p:nvSpPr>
          <p:cNvPr id="10" name="TextBox 9"/>
          <p:cNvSpPr txBox="1"/>
          <p:nvPr/>
        </p:nvSpPr>
        <p:spPr>
          <a:xfrm>
            <a:off x="7309345" y="4217742"/>
            <a:ext cx="276038" cy="307777"/>
          </a:xfrm>
          <a:prstGeom prst="rect">
            <a:avLst/>
          </a:prstGeom>
          <a:noFill/>
        </p:spPr>
        <p:txBody>
          <a:bodyPr wrap="none" rtlCol="0">
            <a:spAutoFit/>
          </a:bodyPr>
          <a:lstStyle/>
          <a:p>
            <a:r>
              <a:rPr lang="en-US" sz="1400" dirty="0" smtClean="0">
                <a:solidFill>
                  <a:schemeClr val="bg1"/>
                </a:solidFill>
              </a:rPr>
              <a:t>3</a:t>
            </a:r>
            <a:endParaRPr lang="en-US" sz="1400" dirty="0" smtClean="0">
              <a:solidFill>
                <a:schemeClr val="bg1"/>
              </a:solidFill>
            </a:endParaRPr>
          </a:p>
        </p:txBody>
      </p:sp>
    </p:spTree>
    <p:extLst>
      <p:ext uri="{BB962C8B-B14F-4D97-AF65-F5344CB8AC3E}">
        <p14:creationId xmlns:p14="http://schemas.microsoft.com/office/powerpoint/2010/main" val="15586300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Evolution of storage– access modes</a:t>
            </a:r>
            <a:endParaRPr lang="en-US" dirty="0"/>
          </a:p>
        </p:txBody>
      </p:sp>
      <p:graphicFrame>
        <p:nvGraphicFramePr>
          <p:cNvPr id="15" name="Content Placeholder 14"/>
          <p:cNvGraphicFramePr>
            <a:graphicFrameLocks noGrp="1"/>
          </p:cNvGraphicFramePr>
          <p:nvPr>
            <p:ph sz="half" idx="1"/>
            <p:extLst>
              <p:ext uri="{D42A27DB-BD31-4B8C-83A1-F6EECF244321}">
                <p14:modId xmlns:p14="http://schemas.microsoft.com/office/powerpoint/2010/main" val="1600267944"/>
              </p:ext>
            </p:extLst>
          </p:nvPr>
        </p:nvGraphicFramePr>
        <p:xfrm>
          <a:off x="735330" y="1654175"/>
          <a:ext cx="5181600" cy="40306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Content Placeholder 16"/>
          <p:cNvSpPr>
            <a:spLocks noGrp="1"/>
          </p:cNvSpPr>
          <p:nvPr>
            <p:ph sz="half" idx="2"/>
          </p:nvPr>
        </p:nvSpPr>
        <p:spPr/>
        <p:txBody>
          <a:bodyPr/>
          <a:lstStyle/>
          <a:p>
            <a:pPr marL="514350" indent="-514350">
              <a:buFont typeface="+mj-lt"/>
              <a:buAutoNum type="arabicPeriod"/>
            </a:pPr>
            <a:r>
              <a:rPr lang="en-US" dirty="0" smtClean="0"/>
              <a:t>Changed data access paradigm to a shared model for amortization</a:t>
            </a:r>
          </a:p>
          <a:p>
            <a:pPr marL="514350" indent="-514350">
              <a:buFont typeface="+mj-lt"/>
              <a:buAutoNum type="arabicPeriod"/>
            </a:pPr>
            <a:r>
              <a:rPr lang="en-US" dirty="0" smtClean="0"/>
              <a:t>Added multiple protocols and networking for easier access</a:t>
            </a:r>
          </a:p>
          <a:p>
            <a:pPr marL="514350" indent="-514350">
              <a:buFont typeface="+mj-lt"/>
              <a:buAutoNum type="arabicPeriod"/>
            </a:pPr>
            <a:r>
              <a:rPr lang="en-US" dirty="0" smtClean="0"/>
              <a:t>Decided it was time to deal with concurrency and latency</a:t>
            </a:r>
          </a:p>
          <a:p>
            <a:pPr marL="514350" indent="-514350">
              <a:buFont typeface="+mj-lt"/>
              <a:buAutoNum type="arabicPeriod"/>
            </a:pPr>
            <a:r>
              <a:rPr lang="en-US" dirty="0" smtClean="0"/>
              <a:t>And now we’re back to DAS!!!</a:t>
            </a:r>
          </a:p>
          <a:p>
            <a:pPr marL="514350" indent="-514350">
              <a:buFont typeface="+mj-lt"/>
              <a:buAutoNum type="arabicPeriod"/>
            </a:pPr>
            <a:endParaRPr lang="en-US" dirty="0"/>
          </a:p>
        </p:txBody>
      </p:sp>
      <p:sp>
        <p:nvSpPr>
          <p:cNvPr id="2" name="Footer Placeholder 1"/>
          <p:cNvSpPr>
            <a:spLocks noGrp="1"/>
          </p:cNvSpPr>
          <p:nvPr>
            <p:ph type="ftr" sz="quarter" idx="11"/>
          </p:nvPr>
        </p:nvSpPr>
        <p:spPr/>
        <p:txBody>
          <a:bodyPr/>
          <a:lstStyle/>
          <a:p>
            <a:r>
              <a:rPr lang="en-US" dirty="0" smtClean="0"/>
              <a:t>fd.io Foundation</a:t>
            </a:r>
            <a:endParaRPr lang="en-US" dirty="0"/>
          </a:p>
        </p:txBody>
      </p:sp>
      <p:sp>
        <p:nvSpPr>
          <p:cNvPr id="3" name="Slide Number Placeholder 2"/>
          <p:cNvSpPr>
            <a:spLocks noGrp="1"/>
          </p:cNvSpPr>
          <p:nvPr>
            <p:ph type="sldNum" sz="quarter" idx="12"/>
          </p:nvPr>
        </p:nvSpPr>
        <p:spPr/>
        <p:txBody>
          <a:bodyPr/>
          <a:lstStyle/>
          <a:p>
            <a:fld id="{E2C12A61-9EE8-4E45-A1FB-04158638D414}" type="slidenum">
              <a:rPr lang="en-US" smtClean="0"/>
              <a:t>5</a:t>
            </a:fld>
            <a:endParaRPr lang="en-US"/>
          </a:p>
        </p:txBody>
      </p:sp>
      <p:sp>
        <p:nvSpPr>
          <p:cNvPr id="18" name="TextBox 17"/>
          <p:cNvSpPr txBox="1"/>
          <p:nvPr/>
        </p:nvSpPr>
        <p:spPr>
          <a:xfrm>
            <a:off x="3868781" y="2799959"/>
            <a:ext cx="276038" cy="307777"/>
          </a:xfrm>
          <a:prstGeom prst="rect">
            <a:avLst/>
          </a:prstGeom>
          <a:noFill/>
        </p:spPr>
        <p:txBody>
          <a:bodyPr wrap="none" rtlCol="0">
            <a:spAutoFit/>
          </a:bodyPr>
          <a:lstStyle/>
          <a:p>
            <a:r>
              <a:rPr lang="en-US" sz="1400" dirty="0" smtClean="0"/>
              <a:t>1</a:t>
            </a:r>
            <a:endParaRPr lang="en-US" sz="1400" dirty="0" smtClean="0"/>
          </a:p>
        </p:txBody>
      </p:sp>
      <p:sp>
        <p:nvSpPr>
          <p:cNvPr id="19" name="TextBox 18"/>
          <p:cNvSpPr txBox="1"/>
          <p:nvPr/>
        </p:nvSpPr>
        <p:spPr>
          <a:xfrm>
            <a:off x="3904674" y="4167912"/>
            <a:ext cx="242454" cy="307777"/>
          </a:xfrm>
          <a:prstGeom prst="rect">
            <a:avLst/>
          </a:prstGeom>
          <a:noFill/>
        </p:spPr>
        <p:txBody>
          <a:bodyPr wrap="square" rtlCol="0">
            <a:spAutoFit/>
          </a:bodyPr>
          <a:lstStyle/>
          <a:p>
            <a:r>
              <a:rPr lang="en-US" sz="1400" dirty="0" smtClean="0"/>
              <a:t>2</a:t>
            </a:r>
            <a:endParaRPr lang="en-US" sz="1400" dirty="0" smtClean="0"/>
          </a:p>
        </p:txBody>
      </p:sp>
      <p:sp>
        <p:nvSpPr>
          <p:cNvPr id="20" name="TextBox 19"/>
          <p:cNvSpPr txBox="1"/>
          <p:nvPr/>
        </p:nvSpPr>
        <p:spPr>
          <a:xfrm>
            <a:off x="2528457" y="4214097"/>
            <a:ext cx="276038" cy="307777"/>
          </a:xfrm>
          <a:prstGeom prst="rect">
            <a:avLst/>
          </a:prstGeom>
          <a:noFill/>
        </p:spPr>
        <p:txBody>
          <a:bodyPr wrap="none" rtlCol="0">
            <a:spAutoFit/>
          </a:bodyPr>
          <a:lstStyle/>
          <a:p>
            <a:r>
              <a:rPr lang="en-US" sz="1400" dirty="0" smtClean="0"/>
              <a:t>3</a:t>
            </a:r>
            <a:endParaRPr lang="en-US" sz="1400" dirty="0" smtClean="0"/>
          </a:p>
        </p:txBody>
      </p:sp>
      <p:sp>
        <p:nvSpPr>
          <p:cNvPr id="22" name="TextBox 21"/>
          <p:cNvSpPr txBox="1"/>
          <p:nvPr/>
        </p:nvSpPr>
        <p:spPr>
          <a:xfrm>
            <a:off x="2476265" y="2834743"/>
            <a:ext cx="276038" cy="307777"/>
          </a:xfrm>
          <a:prstGeom prst="rect">
            <a:avLst/>
          </a:prstGeom>
          <a:noFill/>
        </p:spPr>
        <p:txBody>
          <a:bodyPr wrap="none" rtlCol="0">
            <a:spAutoFit/>
          </a:bodyPr>
          <a:lstStyle/>
          <a:p>
            <a:r>
              <a:rPr lang="en-US" sz="1400" dirty="0" smtClean="0"/>
              <a:t>4</a:t>
            </a:r>
            <a:endParaRPr lang="en-US" sz="1400" dirty="0" smtClean="0"/>
          </a:p>
        </p:txBody>
      </p:sp>
    </p:spTree>
    <p:extLst>
      <p:ext uri="{BB962C8B-B14F-4D97-AF65-F5344CB8AC3E}">
        <p14:creationId xmlns:p14="http://schemas.microsoft.com/office/powerpoint/2010/main" val="15863805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what’s the issue?</a:t>
            </a:r>
            <a:endParaRPr lang="en-US" dirty="0"/>
          </a:p>
        </p:txBody>
      </p:sp>
      <p:sp>
        <p:nvSpPr>
          <p:cNvPr id="7" name="Content Placeholder 6"/>
          <p:cNvSpPr>
            <a:spLocks noGrp="1"/>
          </p:cNvSpPr>
          <p:nvPr>
            <p:ph sz="half" idx="1"/>
          </p:nvPr>
        </p:nvSpPr>
        <p:spPr/>
        <p:txBody>
          <a:bodyPr/>
          <a:lstStyle/>
          <a:p>
            <a:r>
              <a:rPr lang="en-US" dirty="0" smtClean="0"/>
              <a:t>What goes around comes around</a:t>
            </a:r>
            <a:r>
              <a:rPr lang="is-IS" dirty="0" smtClean="0"/>
              <a:t>…</a:t>
            </a:r>
          </a:p>
          <a:p>
            <a:r>
              <a:rPr lang="is-IS" dirty="0" smtClean="0"/>
              <a:t>NVMe depends on PCIe</a:t>
            </a:r>
          </a:p>
          <a:p>
            <a:pPr lvl="1">
              <a:buFont typeface="Wingdings" charset="2"/>
              <a:buChar char="ü"/>
            </a:pPr>
            <a:r>
              <a:rPr lang="is-IS" dirty="0"/>
              <a:t> </a:t>
            </a:r>
            <a:r>
              <a:rPr lang="is-IS" sz="2000" dirty="0" smtClean="0"/>
              <a:t>Not so shareable → amortization is a tradeoff</a:t>
            </a:r>
          </a:p>
          <a:p>
            <a:pPr lvl="1">
              <a:buFont typeface="Wingdings" charset="2"/>
              <a:buChar char="ü"/>
            </a:pPr>
            <a:r>
              <a:rPr lang="is-IS" sz="2000" dirty="0"/>
              <a:t> </a:t>
            </a:r>
            <a:r>
              <a:rPr lang="is-IS" sz="2000" dirty="0" smtClean="0"/>
              <a:t># of lanes forces additional tradeoffs in # of devices vs I/O</a:t>
            </a:r>
          </a:p>
          <a:p>
            <a:pPr>
              <a:buFont typeface="Arial" charset="0"/>
              <a:buChar char="•"/>
            </a:pPr>
            <a:r>
              <a:rPr lang="is-IS" dirty="0" smtClean="0"/>
              <a:t>Media is so fast that traditional async block I/O access is driving up CPU utilization</a:t>
            </a:r>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703736300"/>
              </p:ext>
            </p:extLst>
          </p:nvPr>
        </p:nvGraphicFramePr>
        <p:xfrm>
          <a:off x="6172200" y="1825625"/>
          <a:ext cx="5181600" cy="40306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p:cNvSpPr>
            <a:spLocks noGrp="1"/>
          </p:cNvSpPr>
          <p:nvPr>
            <p:ph type="ftr" sz="quarter" idx="11"/>
          </p:nvPr>
        </p:nvSpPr>
        <p:spPr/>
        <p:txBody>
          <a:bodyPr/>
          <a:lstStyle/>
          <a:p>
            <a:r>
              <a:rPr lang="en-US" dirty="0" smtClean="0"/>
              <a:t>fd.io Foundation</a:t>
            </a:r>
            <a:endParaRPr lang="en-US" dirty="0"/>
          </a:p>
        </p:txBody>
      </p:sp>
      <p:sp>
        <p:nvSpPr>
          <p:cNvPr id="6" name="Slide Number Placeholder 5"/>
          <p:cNvSpPr>
            <a:spLocks noGrp="1"/>
          </p:cNvSpPr>
          <p:nvPr>
            <p:ph type="sldNum" sz="quarter" idx="12"/>
          </p:nvPr>
        </p:nvSpPr>
        <p:spPr/>
        <p:txBody>
          <a:bodyPr/>
          <a:lstStyle/>
          <a:p>
            <a:fld id="{E2C12A61-9EE8-4E45-A1FB-04158638D414}" type="slidenum">
              <a:rPr lang="en-US" smtClean="0"/>
              <a:t>6</a:t>
            </a:fld>
            <a:endParaRPr lang="en-US"/>
          </a:p>
        </p:txBody>
      </p:sp>
    </p:spTree>
    <p:extLst>
      <p:ext uri="{BB962C8B-B14F-4D97-AF65-F5344CB8AC3E}">
        <p14:creationId xmlns:p14="http://schemas.microsoft.com/office/powerpoint/2010/main" val="1843787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The bottom line</a:t>
            </a:r>
            <a:r>
              <a:rPr lang="is-IS" dirty="0" smtClean="0"/>
              <a:t>…</a:t>
            </a:r>
            <a:endParaRPr lang="en-US" dirty="0"/>
          </a:p>
        </p:txBody>
      </p:sp>
      <p:sp>
        <p:nvSpPr>
          <p:cNvPr id="8" name="Content Placeholder 7"/>
          <p:cNvSpPr>
            <a:spLocks noGrp="1"/>
          </p:cNvSpPr>
          <p:nvPr>
            <p:ph idx="1"/>
          </p:nvPr>
        </p:nvSpPr>
        <p:spPr/>
        <p:txBody>
          <a:bodyPr/>
          <a:lstStyle/>
          <a:p>
            <a:r>
              <a:rPr lang="en-US" dirty="0" smtClean="0"/>
              <a:t>This isn’t about access models</a:t>
            </a:r>
          </a:p>
          <a:p>
            <a:r>
              <a:rPr lang="en-US" dirty="0" smtClean="0"/>
              <a:t>Nor is about data or access types</a:t>
            </a:r>
          </a:p>
          <a:p>
            <a:r>
              <a:rPr lang="en-US" dirty="0" smtClean="0"/>
              <a:t>Faster media is highlighting our root issue in our endeavor for fast storage</a:t>
            </a:r>
          </a:p>
          <a:p>
            <a:r>
              <a:rPr lang="en-US" dirty="0" smtClean="0"/>
              <a:t>Our problem is </a:t>
            </a:r>
            <a:r>
              <a:rPr lang="en-US" u="sng" dirty="0" smtClean="0"/>
              <a:t>unnecessary</a:t>
            </a:r>
            <a:r>
              <a:rPr lang="en-US" dirty="0" smtClean="0"/>
              <a:t> context switching between user space and kernel space!</a:t>
            </a:r>
            <a:endParaRPr lang="en-US" dirty="0"/>
          </a:p>
        </p:txBody>
      </p:sp>
      <p:sp>
        <p:nvSpPr>
          <p:cNvPr id="5" name="Footer Placeholder 4"/>
          <p:cNvSpPr>
            <a:spLocks noGrp="1"/>
          </p:cNvSpPr>
          <p:nvPr>
            <p:ph type="ftr" sz="quarter" idx="11"/>
          </p:nvPr>
        </p:nvSpPr>
        <p:spPr/>
        <p:txBody>
          <a:bodyPr/>
          <a:lstStyle/>
          <a:p>
            <a:r>
              <a:rPr lang="en-US" dirty="0" smtClean="0"/>
              <a:t>fd.io Foundation</a:t>
            </a:r>
            <a:endParaRPr lang="en-US" dirty="0"/>
          </a:p>
        </p:txBody>
      </p:sp>
      <p:sp>
        <p:nvSpPr>
          <p:cNvPr id="6" name="Slide Number Placeholder 5"/>
          <p:cNvSpPr>
            <a:spLocks noGrp="1"/>
          </p:cNvSpPr>
          <p:nvPr>
            <p:ph type="sldNum" sz="quarter" idx="12"/>
          </p:nvPr>
        </p:nvSpPr>
        <p:spPr/>
        <p:txBody>
          <a:bodyPr/>
          <a:lstStyle/>
          <a:p>
            <a:fld id="{E2C12A61-9EE8-4E45-A1FB-04158638D414}" type="slidenum">
              <a:rPr lang="en-US" smtClean="0"/>
              <a:t>7</a:t>
            </a:fld>
            <a:endParaRPr lang="en-US"/>
          </a:p>
        </p:txBody>
      </p:sp>
    </p:spTree>
    <p:extLst>
      <p:ext uri="{BB962C8B-B14F-4D97-AF65-F5344CB8AC3E}">
        <p14:creationId xmlns:p14="http://schemas.microsoft.com/office/powerpoint/2010/main" val="2701538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8173" y="2751012"/>
            <a:ext cx="5199050" cy="1143000"/>
          </a:xfrm>
        </p:spPr>
        <p:txBody>
          <a:bodyPr>
            <a:noAutofit/>
          </a:bodyPr>
          <a:lstStyle/>
          <a:p>
            <a:pPr algn="ctr"/>
            <a:r>
              <a:rPr lang="en-US" sz="5400" dirty="0" smtClean="0"/>
              <a:t>Keeping Fast Data</a:t>
            </a:r>
            <a:br>
              <a:rPr lang="en-US" sz="5400" dirty="0" smtClean="0"/>
            </a:br>
            <a:r>
              <a:rPr lang="en-US" sz="5400" dirty="0" smtClean="0"/>
              <a:t>Fast</a:t>
            </a:r>
            <a:r>
              <a:rPr lang="is-IS" sz="5400" dirty="0" smtClean="0"/>
              <a:t>…</a:t>
            </a:r>
            <a:endParaRPr lang="en-US" sz="5400" dirty="0"/>
          </a:p>
        </p:txBody>
      </p:sp>
      <p:sp>
        <p:nvSpPr>
          <p:cNvPr id="5" name="Footer Placeholder 4"/>
          <p:cNvSpPr>
            <a:spLocks noGrp="1"/>
          </p:cNvSpPr>
          <p:nvPr>
            <p:ph type="ftr" sz="quarter" idx="11"/>
          </p:nvPr>
        </p:nvSpPr>
        <p:spPr/>
        <p:txBody>
          <a:bodyPr/>
          <a:lstStyle/>
          <a:p>
            <a:pPr>
              <a:defRPr/>
            </a:pPr>
            <a:r>
              <a:rPr lang="en-US" dirty="0" smtClean="0"/>
              <a:t>fd.io Foundation</a:t>
            </a:r>
            <a:endParaRPr lang="en-US" dirty="0"/>
          </a:p>
        </p:txBody>
      </p:sp>
      <p:sp>
        <p:nvSpPr>
          <p:cNvPr id="6" name="Slide Number Placeholder 5"/>
          <p:cNvSpPr>
            <a:spLocks noGrp="1"/>
          </p:cNvSpPr>
          <p:nvPr>
            <p:ph type="sldNum" sz="quarter" idx="12"/>
          </p:nvPr>
        </p:nvSpPr>
        <p:spPr/>
        <p:txBody>
          <a:bodyPr/>
          <a:lstStyle/>
          <a:p>
            <a:fld id="{40CC8E1A-A953-FA40-9E8D-D790E7D153E7}" type="slidenum">
              <a:rPr lang="en-US" smtClean="0"/>
              <a:pPr/>
              <a:t>8</a:t>
            </a:fld>
            <a:endParaRPr lang="en-US"/>
          </a:p>
        </p:txBody>
      </p:sp>
    </p:spTree>
    <p:extLst>
      <p:ext uri="{BB962C8B-B14F-4D97-AF65-F5344CB8AC3E}">
        <p14:creationId xmlns:p14="http://schemas.microsoft.com/office/powerpoint/2010/main" val="15739207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some point, we have to terminate</a:t>
            </a:r>
            <a:endParaRPr lang="en-US" dirty="0"/>
          </a:p>
        </p:txBody>
      </p:sp>
      <p:sp>
        <p:nvSpPr>
          <p:cNvPr id="3" name="Content Placeholder 2"/>
          <p:cNvSpPr>
            <a:spLocks noGrp="1"/>
          </p:cNvSpPr>
          <p:nvPr>
            <p:ph idx="1"/>
          </p:nvPr>
        </p:nvSpPr>
        <p:spPr/>
        <p:txBody>
          <a:bodyPr/>
          <a:lstStyle/>
          <a:p>
            <a:r>
              <a:rPr lang="en-US" dirty="0" smtClean="0"/>
              <a:t>There is a high degree of interest in optimizing the forwarding plane, for networking</a:t>
            </a:r>
          </a:p>
          <a:p>
            <a:r>
              <a:rPr lang="en-US" dirty="0" smtClean="0"/>
              <a:t>But unless our data never has to be persistent, we must also address how we terminate at the end points</a:t>
            </a:r>
          </a:p>
          <a:p>
            <a:pPr lvl="1">
              <a:buFont typeface="Wingdings" charset="2"/>
              <a:buChar char="ü"/>
            </a:pPr>
            <a:r>
              <a:rPr lang="en-US" dirty="0"/>
              <a:t> </a:t>
            </a:r>
            <a:r>
              <a:rPr lang="en-US" dirty="0" smtClean="0"/>
              <a:t>Could be reading data from storage</a:t>
            </a:r>
          </a:p>
          <a:p>
            <a:pPr lvl="1">
              <a:buFont typeface="Wingdings" charset="2"/>
              <a:buChar char="ü"/>
            </a:pPr>
            <a:r>
              <a:rPr lang="en-US" dirty="0"/>
              <a:t> </a:t>
            </a:r>
            <a:r>
              <a:rPr lang="en-US" dirty="0" smtClean="0"/>
              <a:t>Could be writing data to persistent storage</a:t>
            </a:r>
          </a:p>
          <a:p>
            <a:pPr>
              <a:buFont typeface="Arial" charset="0"/>
              <a:buChar char="•"/>
            </a:pPr>
            <a:r>
              <a:rPr lang="en-US" dirty="0" smtClean="0"/>
              <a:t>Today’s server packet processing techniques presume we’re avoiding crossing the kernel/user space boundary</a:t>
            </a:r>
          </a:p>
        </p:txBody>
      </p:sp>
      <p:sp>
        <p:nvSpPr>
          <p:cNvPr id="4" name="Footer Placeholder 3"/>
          <p:cNvSpPr>
            <a:spLocks noGrp="1"/>
          </p:cNvSpPr>
          <p:nvPr>
            <p:ph type="ftr" sz="quarter" idx="11"/>
          </p:nvPr>
        </p:nvSpPr>
        <p:spPr/>
        <p:txBody>
          <a:bodyPr/>
          <a:lstStyle/>
          <a:p>
            <a:r>
              <a:rPr lang="en-US" dirty="0" smtClean="0"/>
              <a:t>fd.io Foundation</a:t>
            </a:r>
            <a:endParaRPr lang="en-US" dirty="0"/>
          </a:p>
        </p:txBody>
      </p:sp>
      <p:sp>
        <p:nvSpPr>
          <p:cNvPr id="5" name="Slide Number Placeholder 4"/>
          <p:cNvSpPr>
            <a:spLocks noGrp="1"/>
          </p:cNvSpPr>
          <p:nvPr>
            <p:ph type="sldNum" sz="quarter" idx="12"/>
          </p:nvPr>
        </p:nvSpPr>
        <p:spPr/>
        <p:txBody>
          <a:bodyPr/>
          <a:lstStyle/>
          <a:p>
            <a:fld id="{E2C12A61-9EE8-4E45-A1FB-04158638D414}" type="slidenum">
              <a:rPr lang="en-US" smtClean="0"/>
              <a:t>9</a:t>
            </a:fld>
            <a:endParaRPr lang="en-US"/>
          </a:p>
        </p:txBody>
      </p:sp>
    </p:spTree>
    <p:extLst>
      <p:ext uri="{BB962C8B-B14F-4D97-AF65-F5344CB8AC3E}">
        <p14:creationId xmlns:p14="http://schemas.microsoft.com/office/powerpoint/2010/main" val="9982081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FD.io">
      <a:dk1>
        <a:srgbClr val="2B2929"/>
      </a:dk1>
      <a:lt1>
        <a:srgbClr val="FFFFFF"/>
      </a:lt1>
      <a:dk2>
        <a:srgbClr val="F7323F"/>
      </a:dk2>
      <a:lt2>
        <a:srgbClr val="FFFFFF"/>
      </a:lt2>
      <a:accent1>
        <a:srgbClr val="F7323F"/>
      </a:accent1>
      <a:accent2>
        <a:srgbClr val="3A3838"/>
      </a:accent2>
      <a:accent3>
        <a:srgbClr val="F7323F"/>
      </a:accent3>
      <a:accent4>
        <a:srgbClr val="3A3838"/>
      </a:accent4>
      <a:accent5>
        <a:srgbClr val="F7323F"/>
      </a:accent5>
      <a:accent6>
        <a:srgbClr val="3A3838"/>
      </a:accent6>
      <a:hlink>
        <a:srgbClr val="26CAD3"/>
      </a:hlink>
      <a:folHlink>
        <a:srgbClr val="26CAD3"/>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dirty="0" smtClean="0"/>
        </a:defPPr>
      </a:lstStyle>
    </a:txDef>
  </a:objectDefaults>
  <a:extraClrSchemeLst/>
  <a:extLst>
    <a:ext uri="{05A4C25C-085E-4340-85A3-A5531E510DB2}">
      <thm15:themeFamily xmlns:thm15="http://schemas.microsoft.com/office/thememl/2012/main" name="Fdio_intro_2016-03-10" id="{CB44117D-0D54-9746-8C00-96A7BD6BC45E}" vid="{858FDE2E-9CB9-064B-90E6-D36E6980668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fdio</Template>
  <TotalTime>1144</TotalTime>
  <Words>750</Words>
  <Application>Microsoft Macintosh PowerPoint</Application>
  <PresentationFormat>Widescreen</PresentationFormat>
  <Paragraphs>114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Calibri Light</vt:lpstr>
      <vt:lpstr>Wingdings</vt:lpstr>
      <vt:lpstr>Arial</vt:lpstr>
      <vt:lpstr>Office Theme</vt:lpstr>
      <vt:lpstr>packet processed storage in a software defined world</vt:lpstr>
      <vt:lpstr>Intro</vt:lpstr>
      <vt:lpstr>Abstract </vt:lpstr>
      <vt:lpstr>Evolution of storage– data types</vt:lpstr>
      <vt:lpstr>Evolution of storage– access modes</vt:lpstr>
      <vt:lpstr>So, what’s the issue?</vt:lpstr>
      <vt:lpstr>The bottom line…</vt:lpstr>
      <vt:lpstr>Keeping Fast Data Fast…</vt:lpstr>
      <vt:lpstr>At some point, we have to terminate</vt:lpstr>
      <vt:lpstr>Keeping it moving…</vt:lpstr>
      <vt:lpstr>Ahh… but we have some building blocks</vt:lpstr>
      <vt:lpstr>Let’s whet the appetite…</vt:lpstr>
      <vt:lpstr>Example of polling on random reads</vt:lpstr>
      <vt:lpstr>What else is there?</vt:lpstr>
      <vt:lpstr>Next steps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packet processed storage in a software defined world</dc:title>
  <dc:creator>Ashlee Young</dc:creator>
  <cp:lastModifiedBy>Ashlee Young</cp:lastModifiedBy>
  <cp:revision>39</cp:revision>
  <dcterms:created xsi:type="dcterms:W3CDTF">2016-03-17T01:04:36Z</dcterms:created>
  <dcterms:modified xsi:type="dcterms:W3CDTF">2016-03-17T20:09:09Z</dcterms:modified>
</cp:coreProperties>
</file>