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1" r:id="rId3"/>
    <p:sldId id="316" r:id="rId4"/>
    <p:sldId id="312" r:id="rId5"/>
    <p:sldId id="313" r:id="rId6"/>
    <p:sldId id="314" r:id="rId7"/>
    <p:sldId id="291" r:id="rId8"/>
    <p:sldId id="266" r:id="rId9"/>
    <p:sldId id="267" r:id="rId10"/>
    <p:sldId id="304" r:id="rId11"/>
    <p:sldId id="305" r:id="rId12"/>
    <p:sldId id="306" r:id="rId13"/>
    <p:sldId id="307" r:id="rId14"/>
    <p:sldId id="315" r:id="rId15"/>
    <p:sldId id="272" r:id="rId16"/>
    <p:sldId id="308" r:id="rId17"/>
    <p:sldId id="309" r:id="rId18"/>
    <p:sldId id="310" r:id="rId19"/>
    <p:sldId id="318" r:id="rId20"/>
    <p:sldId id="319" r:id="rId21"/>
    <p:sldId id="320" r:id="rId22"/>
    <p:sldId id="321" r:id="rId23"/>
    <p:sldId id="322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46B"/>
    <a:srgbClr val="FBA7AB"/>
    <a:srgbClr val="EE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localhost/Users/maciek/Documents/technologies/openvpp/openvpp-mwc-demo/160217-omfg-vpp-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aciek/Documents/technologies/openvpp/openvpp-blog/160402-omfg-vpp-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Commits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fd.io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Commits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6283.0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Commits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2395.0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DPDK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Commits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3289.0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6962016"/>
        <c:axId val="1506964064"/>
      </c:barChart>
      <c:catAx>
        <c:axId val="150696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964064"/>
        <c:crosses val="autoZero"/>
        <c:auto val="1"/>
        <c:lblAlgn val="ctr"/>
        <c:lblOffset val="100"/>
        <c:noMultiLvlLbl val="0"/>
      </c:catAx>
      <c:valAx>
        <c:axId val="150696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96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Contributors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fd.io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Contributors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Contributors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DPDK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Contributors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7089680"/>
        <c:axId val="1507092432"/>
      </c:barChart>
      <c:catAx>
        <c:axId val="150708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092432"/>
        <c:crosses val="autoZero"/>
        <c:auto val="1"/>
        <c:lblAlgn val="ctr"/>
        <c:lblOffset val="100"/>
        <c:noMultiLvlLbl val="0"/>
      </c:catAx>
      <c:valAx>
        <c:axId val="150709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08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Organizations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fd.io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Organizations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Organizations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DPDK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Organizations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7122400"/>
        <c:axId val="1507125152"/>
      </c:barChart>
      <c:catAx>
        <c:axId val="15071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125152"/>
        <c:crosses val="autoZero"/>
        <c:auto val="1"/>
        <c:lblAlgn val="ctr"/>
        <c:lblOffset val="100"/>
        <c:noMultiLvlLbl val="0"/>
      </c:catAx>
      <c:valAx>
        <c:axId val="15071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12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00858261547901"/>
          <c:y val="0.0570675348467421"/>
          <c:w val="0.83388674382876"/>
          <c:h val="0.8784252970205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tests'!$F$23:$K$23</c:f>
              <c:numCache>
                <c:formatCode>0.0</c:formatCode>
                <c:ptCount val="6"/>
                <c:pt idx="0">
                  <c:v>108.0</c:v>
                </c:pt>
                <c:pt idx="1">
                  <c:v>108.0</c:v>
                </c:pt>
                <c:pt idx="2">
                  <c:v>108.0</c:v>
                </c:pt>
                <c:pt idx="3">
                  <c:v>108.0</c:v>
                </c:pt>
                <c:pt idx="4">
                  <c:v>108.0</c:v>
                </c:pt>
                <c:pt idx="5">
                  <c:v>108.0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tests'!$F$24:$K$24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tests'!$F$25:$K$25</c:f>
              <c:numCache>
                <c:formatCode>0.0</c:formatCode>
                <c:ptCount val="6"/>
                <c:pt idx="0">
                  <c:v>480.0</c:v>
                </c:pt>
                <c:pt idx="1">
                  <c:v>480.0</c:v>
                </c:pt>
                <c:pt idx="2">
                  <c:v>480.0</c:v>
                </c:pt>
                <c:pt idx="3">
                  <c:v>480.0</c:v>
                </c:pt>
                <c:pt idx="4">
                  <c:v>480.0</c:v>
                </c:pt>
                <c:pt idx="5">
                  <c:v>480.0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8823808"/>
        <c:axId val="1529104304"/>
        <c:axId val="1507004048"/>
      </c:bar3DChart>
      <c:catAx>
        <c:axId val="152882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29104304"/>
        <c:crosses val="autoZero"/>
        <c:auto val="1"/>
        <c:lblAlgn val="ctr"/>
        <c:lblOffset val="100"/>
        <c:noMultiLvlLbl val="0"/>
      </c:catAx>
      <c:valAx>
        <c:axId val="15291043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28823808"/>
        <c:crosses val="autoZero"/>
        <c:crossBetween val="between"/>
      </c:valAx>
      <c:serAx>
        <c:axId val="1507004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29104304"/>
        <c:crosses val="autoZero"/>
      </c:ser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388326459193"/>
          <c:y val="0.0635758998435055"/>
          <c:w val="0.799197600299962"/>
          <c:h val="0.7762293907803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'working tests'!$E$23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tests'!$O$23:$T$23</c:f>
              <c:numCache>
                <c:formatCode>0.0</c:formatCode>
                <c:ptCount val="6"/>
                <c:pt idx="0">
                  <c:v>210.0</c:v>
                </c:pt>
                <c:pt idx="1">
                  <c:v>210.0</c:v>
                </c:pt>
                <c:pt idx="2">
                  <c:v>210.0</c:v>
                </c:pt>
                <c:pt idx="3">
                  <c:v>210.0</c:v>
                </c:pt>
                <c:pt idx="4">
                  <c:v>210.0</c:v>
                </c:pt>
                <c:pt idx="5">
                  <c:v>210.0</c:v>
                </c:pt>
              </c:numCache>
            </c:numRef>
          </c:val>
        </c:ser>
        <c:ser>
          <c:idx val="1"/>
          <c:order val="1"/>
          <c:tx>
            <c:strRef>
              <c:f>'working tests'!$E$24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3DB64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tests'!$O$24:$T$24</c:f>
              <c:numCache>
                <c:formatCode>0.0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'working tests'!$E$25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43D2D2"/>
            </a:solidFill>
          </c:spPr>
          <c:invertIfNegative val="0"/>
          <c:cat>
            <c:strRef>
              <c:f>'working tests'!$F$22:$K$22</c:f>
              <c:strCache>
                <c:ptCount val="6"/>
                <c:pt idx="0">
                  <c:v>12 routes </c:v>
                </c:pt>
                <c:pt idx="1">
                  <c:v>1k routes</c:v>
                </c:pt>
                <c:pt idx="2">
                  <c:v>100k routes</c:v>
                </c:pt>
                <c:pt idx="3">
                  <c:v>500k routes</c:v>
                </c:pt>
                <c:pt idx="4">
                  <c:v>1M routes</c:v>
                </c:pt>
                <c:pt idx="5">
                  <c:v>2M routes</c:v>
                </c:pt>
              </c:strCache>
            </c:strRef>
          </c:cat>
          <c:val>
            <c:numRef>
              <c:f>'working tests'!$O$25:$T$25</c:f>
              <c:numCache>
                <c:formatCode>0.0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7368256"/>
        <c:axId val="1507370032"/>
        <c:axId val="1507372320"/>
      </c:bar3DChart>
      <c:catAx>
        <c:axId val="150736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07370032"/>
        <c:crosses val="autoZero"/>
        <c:auto val="1"/>
        <c:lblAlgn val="ctr"/>
        <c:lblOffset val="100"/>
        <c:noMultiLvlLbl val="0"/>
      </c:catAx>
      <c:valAx>
        <c:axId val="15073700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07368256"/>
        <c:crosses val="autoZero"/>
        <c:crossBetween val="between"/>
      </c:valAx>
      <c:serAx>
        <c:axId val="1507372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07370032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targets'!$E$45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237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targets'!$F$45:$K$45</c:f>
              <c:numCache>
                <c:formatCode>0</c:formatCode>
                <c:ptCount val="6"/>
                <c:pt idx="0">
                  <c:v>199.58</c:v>
                </c:pt>
                <c:pt idx="1">
                  <c:v>199.58</c:v>
                </c:pt>
                <c:pt idx="2">
                  <c:v>199.58</c:v>
                </c:pt>
                <c:pt idx="3">
                  <c:v>199.58</c:v>
                </c:pt>
                <c:pt idx="4">
                  <c:v>199.58</c:v>
                </c:pt>
                <c:pt idx="5">
                  <c:v>199.58</c:v>
                </c:pt>
              </c:numCache>
            </c:numRef>
          </c:val>
        </c:ser>
        <c:ser>
          <c:idx val="1"/>
          <c:order val="1"/>
          <c:tx>
            <c:strRef>
              <c:f>'MWC original targets'!$E$46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targets'!$F$46:$K$46</c:f>
              <c:numCache>
                <c:formatCode>0</c:formatCode>
                <c:ptCount val="6"/>
                <c:pt idx="0">
                  <c:v>342.0</c:v>
                </c:pt>
                <c:pt idx="1">
                  <c:v>342.0</c:v>
                </c:pt>
                <c:pt idx="2">
                  <c:v>342.0</c:v>
                </c:pt>
                <c:pt idx="3">
                  <c:v>342.0</c:v>
                </c:pt>
                <c:pt idx="4">
                  <c:v>342.0</c:v>
                </c:pt>
                <c:pt idx="5">
                  <c:v>342.0</c:v>
                </c:pt>
              </c:numCache>
            </c:numRef>
          </c:val>
        </c:ser>
        <c:ser>
          <c:idx val="2"/>
          <c:order val="2"/>
          <c:tx>
            <c:strRef>
              <c:f>'MWC original targets'!$E$47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targets'!$F$44:$K$44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targets'!$F$47:$K$47</c:f>
              <c:numCache>
                <c:formatCode>0</c:formatCode>
                <c:ptCount val="6"/>
                <c:pt idx="0">
                  <c:v>462.0</c:v>
                </c:pt>
                <c:pt idx="1">
                  <c:v>462.0</c:v>
                </c:pt>
                <c:pt idx="2">
                  <c:v>462.0</c:v>
                </c:pt>
                <c:pt idx="3">
                  <c:v>462.0</c:v>
                </c:pt>
                <c:pt idx="4">
                  <c:v>462.0</c:v>
                </c:pt>
                <c:pt idx="5">
                  <c:v>462.0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7396448"/>
        <c:axId val="1507398496"/>
        <c:axId val="1507402480"/>
      </c:bar3DChart>
      <c:catAx>
        <c:axId val="150739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07398496"/>
        <c:crosses val="autoZero"/>
        <c:auto val="1"/>
        <c:lblAlgn val="ctr"/>
        <c:lblOffset val="100"/>
        <c:noMultiLvlLbl val="0"/>
      </c:catAx>
      <c:valAx>
        <c:axId val="15073984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07396448"/>
        <c:crosses val="autoZero"/>
        <c:crossBetween val="between"/>
      </c:valAx>
      <c:serAx>
        <c:axId val="1507402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0739849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'MWC original targets'!$N$45</c:f>
              <c:strCache>
                <c:ptCount val="1"/>
                <c:pt idx="0">
                  <c:v>64B</c:v>
                </c:pt>
              </c:strCache>
            </c:strRef>
          </c:tx>
          <c:spPr>
            <a:solidFill>
              <a:srgbClr val="F88D37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targets'!$O$45:$T$45</c:f>
              <c:numCache>
                <c:formatCode>0</c:formatCode>
                <c:ptCount val="6"/>
                <c:pt idx="0">
                  <c:v>297.0</c:v>
                </c:pt>
                <c:pt idx="1">
                  <c:v>297.0</c:v>
                </c:pt>
                <c:pt idx="2">
                  <c:v>297.0</c:v>
                </c:pt>
                <c:pt idx="3">
                  <c:v>297.0</c:v>
                </c:pt>
                <c:pt idx="4">
                  <c:v>297.0</c:v>
                </c:pt>
                <c:pt idx="5">
                  <c:v>297.0</c:v>
                </c:pt>
              </c:numCache>
            </c:numRef>
          </c:val>
        </c:ser>
        <c:ser>
          <c:idx val="1"/>
          <c:order val="1"/>
          <c:tx>
            <c:strRef>
              <c:f>'MWC original targets'!$N$46</c:f>
              <c:strCache>
                <c:ptCount val="1"/>
                <c:pt idx="0">
                  <c:v>IMIX</c:v>
                </c:pt>
              </c:strCache>
            </c:strRef>
          </c:tx>
          <c:spPr>
            <a:solidFill>
              <a:srgbClr val="C6E873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targets'!$O$46:$T$46</c:f>
              <c:numCache>
                <c:formatCode>0</c:formatCode>
                <c:ptCount val="6"/>
                <c:pt idx="0">
                  <c:v>160.0</c:v>
                </c:pt>
                <c:pt idx="1">
                  <c:v>160.0</c:v>
                </c:pt>
                <c:pt idx="2">
                  <c:v>160.0</c:v>
                </c:pt>
                <c:pt idx="3">
                  <c:v>160.0</c:v>
                </c:pt>
                <c:pt idx="4">
                  <c:v>160.0</c:v>
                </c:pt>
                <c:pt idx="5">
                  <c:v>160.0</c:v>
                </c:pt>
              </c:numCache>
            </c:numRef>
          </c:val>
        </c:ser>
        <c:ser>
          <c:idx val="2"/>
          <c:order val="2"/>
          <c:tx>
            <c:strRef>
              <c:f>'MWC original targets'!$N$47</c:f>
              <c:strCache>
                <c:ptCount val="1"/>
                <c:pt idx="0">
                  <c:v>1518B</c:v>
                </c:pt>
              </c:strCache>
            </c:strRef>
          </c:tx>
          <c:spPr>
            <a:solidFill>
              <a:srgbClr val="26BBD5"/>
            </a:solidFill>
          </c:spPr>
          <c:invertIfNegative val="0"/>
          <c:cat>
            <c:strRef>
              <c:f>'MWC original targets'!$O$44:$T$44</c:f>
              <c:strCache>
                <c:ptCount val="6"/>
                <c:pt idx="0">
                  <c:v>1k routes</c:v>
                </c:pt>
                <c:pt idx="1">
                  <c:v>500k routes</c:v>
                </c:pt>
                <c:pt idx="2">
                  <c:v>1M routes</c:v>
                </c:pt>
                <c:pt idx="3">
                  <c:v>2M routes</c:v>
                </c:pt>
                <c:pt idx="4">
                  <c:v>4M routes</c:v>
                </c:pt>
                <c:pt idx="5">
                  <c:v>8M routes</c:v>
                </c:pt>
              </c:strCache>
            </c:strRef>
          </c:cat>
          <c:val>
            <c:numRef>
              <c:f>'MWC original targets'!$O$47:$T$47</c:f>
              <c:numCache>
                <c:formatCode>0</c:formatCode>
                <c:ptCount val="6"/>
                <c:pt idx="0">
                  <c:v>39.0</c:v>
                </c:pt>
                <c:pt idx="1">
                  <c:v>39.0</c:v>
                </c:pt>
                <c:pt idx="2">
                  <c:v>39.0</c:v>
                </c:pt>
                <c:pt idx="3">
                  <c:v>39.0</c:v>
                </c:pt>
                <c:pt idx="4">
                  <c:v>39.0</c:v>
                </c:pt>
                <c:pt idx="5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7430624"/>
        <c:axId val="1507432944"/>
        <c:axId val="1507437024"/>
      </c:bar3DChart>
      <c:catAx>
        <c:axId val="1507430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07432944"/>
        <c:crosses val="autoZero"/>
        <c:auto val="1"/>
        <c:lblAlgn val="ctr"/>
        <c:lblOffset val="100"/>
        <c:noMultiLvlLbl val="0"/>
      </c:catAx>
      <c:valAx>
        <c:axId val="15074329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07430624"/>
        <c:crosses val="autoZero"/>
        <c:crossBetween val="between"/>
      </c:valAx>
      <c:serAx>
        <c:axId val="150743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0743294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6596-F2A5-DD41-B553-9AA246E1EE44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AE22-FF24-324C-98C5-9A5956AB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7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4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6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7904"/>
            <a:ext cx="8009965" cy="8353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0206"/>
            <a:ext cx="8009965" cy="168443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65094" cy="365125"/>
          </a:xfrm>
        </p:spPr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3294" y="6356350"/>
            <a:ext cx="46885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7646" y="6356350"/>
            <a:ext cx="596153" cy="365125"/>
          </a:xfrm>
        </p:spPr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38723"/>
            <a:ext cx="2653602" cy="14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4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293581" y="63729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1896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50" y="149875"/>
            <a:ext cx="1320417" cy="7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50" y="149875"/>
            <a:ext cx="1320417" cy="7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9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1118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79B4-A0F1-4F24-A63D-1DB1FDA8813A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7646" y="6356350"/>
            <a:ext cx="59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VPP/Setting_Up_Your_Dev_Environment" TargetMode="External"/><Relationship Id="rId4" Type="http://schemas.openxmlformats.org/officeDocument/2006/relationships/hyperlink" Target="https://git.fd.io/cgit/vppsb/tree/vpp-userdemo/README.md" TargetMode="External"/><Relationship Id="rId5" Type="http://schemas.openxmlformats.org/officeDocument/2006/relationships/hyperlink" Target="https://wiki.fd.io/view/VPP/Installing_VPP_binaries_from_packages" TargetMode="External"/><Relationship Id="rId6" Type="http://schemas.openxmlformats.org/officeDocument/2006/relationships/hyperlink" Target="https://wiki.fd.io/view/Honeycomb/Installing_binaries_from_packages" TargetMode="External"/><Relationship Id="rId7" Type="http://schemas.openxmlformats.org/officeDocument/2006/relationships/hyperlink" Target="https://wiki.fd.io/view/VPP#Tutorials" TargetMode="External"/><Relationship Id="rId8" Type="http://schemas.openxmlformats.org/officeDocument/2006/relationships/hyperlink" Target="https://lists.fd.io/mailman/listinfo" TargetMode="External"/><Relationship Id="rId9" Type="http://schemas.openxmlformats.org/officeDocument/2006/relationships/hyperlink" Target="https://wiki.fd.io/view/IRC" TargetMode="External"/><Relationship Id="rId10" Type="http://schemas.openxmlformats.org/officeDocument/2006/relationships/hyperlink" Target="https://wiki.fd.io/view/Main_Page" TargetMode="External"/><Relationship Id="rId11" Type="http://schemas.openxmlformats.org/officeDocument/2006/relationships/hyperlink" Target="https://fd.io/contact/joi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6.png"/><Relationship Id="rId21" Type="http://schemas.openxmlformats.org/officeDocument/2006/relationships/image" Target="../media/image25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10" Type="http://schemas.openxmlformats.org/officeDocument/2006/relationships/image" Target="../media/image29.png"/><Relationship Id="rId11" Type="http://schemas.openxmlformats.org/officeDocument/2006/relationships/image" Target="../media/image22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2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f"/><Relationship Id="rId3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8929" y="954534"/>
            <a:ext cx="1024215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 smtClean="0"/>
              <a:t>The Universal Dataplane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590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326438" cy="9763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VPP Architecture: Packet Processing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9513626" y="478630"/>
            <a:ext cx="1014412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14201" y="0"/>
            <a:ext cx="59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9301831" y="276999"/>
            <a:ext cx="409439" cy="5095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989059" y="1396170"/>
            <a:ext cx="1378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Vector of n packets</a:t>
            </a:r>
          </a:p>
        </p:txBody>
      </p:sp>
      <p:cxnSp>
        <p:nvCxnSpPr>
          <p:cNvPr id="92" name="Straight Arrow Connector 91"/>
          <p:cNvCxnSpPr>
            <a:stCxn id="91" idx="3"/>
          </p:cNvCxnSpPr>
          <p:nvPr/>
        </p:nvCxnSpPr>
        <p:spPr>
          <a:xfrm>
            <a:off x="8367706" y="1534670"/>
            <a:ext cx="1491743" cy="1384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4996963" y="3300819"/>
            <a:ext cx="178019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ethernet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703933" y="247913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smtClean="0">
                <a:solidFill>
                  <a:schemeClr val="tx1"/>
                </a:solidFill>
              </a:rPr>
              <a:t>pdk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162795" y="2462627"/>
            <a:ext cx="2054312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vhost</a:t>
            </a:r>
            <a:r>
              <a:rPr lang="en-US" dirty="0" smtClean="0">
                <a:solidFill>
                  <a:schemeClr val="tx1"/>
                </a:solidFill>
              </a:rPr>
              <a:t>-user-input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003577" y="2479139"/>
            <a:ext cx="1874324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af</a:t>
            </a:r>
            <a:r>
              <a:rPr lang="en-US" dirty="0" smtClean="0">
                <a:solidFill>
                  <a:schemeClr val="tx1"/>
                </a:solidFill>
              </a:rPr>
              <a:t>-packet-input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3627463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2184254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292021" y="4177345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arp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193293" y="5275017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3642770" y="5262374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188576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93538" y="6015220"/>
            <a:ext cx="147417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134581" y="6015220"/>
            <a:ext cx="137111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3651188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122434" y="4170475"/>
            <a:ext cx="1541325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mpls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97" idx="2"/>
            <a:endCxn id="95" idx="0"/>
          </p:cNvCxnSpPr>
          <p:nvPr/>
        </p:nvCxnSpPr>
        <p:spPr>
          <a:xfrm>
            <a:off x="5189951" y="2913899"/>
            <a:ext cx="697108" cy="38692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98" idx="2"/>
            <a:endCxn id="95" idx="0"/>
          </p:cNvCxnSpPr>
          <p:nvPr/>
        </p:nvCxnSpPr>
        <p:spPr>
          <a:xfrm flipH="1">
            <a:off x="5887059" y="2930411"/>
            <a:ext cx="2053680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96" idx="2"/>
            <a:endCxn id="95" idx="0"/>
          </p:cNvCxnSpPr>
          <p:nvPr/>
        </p:nvCxnSpPr>
        <p:spPr>
          <a:xfrm>
            <a:off x="3388683" y="2930411"/>
            <a:ext cx="2498376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5" idx="2"/>
            <a:endCxn id="151" idx="0"/>
          </p:cNvCxnSpPr>
          <p:nvPr/>
        </p:nvCxnSpPr>
        <p:spPr>
          <a:xfrm flipH="1">
            <a:off x="2869004" y="3752091"/>
            <a:ext cx="3018055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95" idx="2"/>
            <a:endCxn id="160" idx="0"/>
          </p:cNvCxnSpPr>
          <p:nvPr/>
        </p:nvCxnSpPr>
        <p:spPr>
          <a:xfrm>
            <a:off x="5887059" y="3752091"/>
            <a:ext cx="6038" cy="41838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95" idx="2"/>
            <a:endCxn id="150" idx="0"/>
          </p:cNvCxnSpPr>
          <p:nvPr/>
        </p:nvCxnSpPr>
        <p:spPr>
          <a:xfrm flipH="1">
            <a:off x="4312213" y="3752091"/>
            <a:ext cx="1574846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95" idx="2"/>
            <a:endCxn id="152" idx="0"/>
          </p:cNvCxnSpPr>
          <p:nvPr/>
        </p:nvCxnSpPr>
        <p:spPr>
          <a:xfrm>
            <a:off x="5887059" y="3752091"/>
            <a:ext cx="2089712" cy="42525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51" idx="2"/>
            <a:endCxn id="154" idx="0"/>
          </p:cNvCxnSpPr>
          <p:nvPr/>
        </p:nvCxnSpPr>
        <p:spPr>
          <a:xfrm>
            <a:off x="2869004" y="4624610"/>
            <a:ext cx="9039" cy="65040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50" idx="2"/>
            <a:endCxn id="155" idx="0"/>
          </p:cNvCxnSpPr>
          <p:nvPr/>
        </p:nvCxnSpPr>
        <p:spPr>
          <a:xfrm>
            <a:off x="4312213" y="4624610"/>
            <a:ext cx="15307" cy="63776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4" idx="2"/>
            <a:endCxn id="157" idx="0"/>
          </p:cNvCxnSpPr>
          <p:nvPr/>
        </p:nvCxnSpPr>
        <p:spPr>
          <a:xfrm flipH="1">
            <a:off x="1330627" y="5726289"/>
            <a:ext cx="1547416" cy="28893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54" idx="2"/>
            <a:endCxn id="156" idx="0"/>
          </p:cNvCxnSpPr>
          <p:nvPr/>
        </p:nvCxnSpPr>
        <p:spPr>
          <a:xfrm flipH="1">
            <a:off x="2873326" y="5726289"/>
            <a:ext cx="4717" cy="29110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55" idx="2"/>
            <a:endCxn id="158" idx="0"/>
          </p:cNvCxnSpPr>
          <p:nvPr/>
        </p:nvCxnSpPr>
        <p:spPr>
          <a:xfrm>
            <a:off x="4327520" y="5713646"/>
            <a:ext cx="1492617" cy="30157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55" idx="2"/>
            <a:endCxn id="159" idx="0"/>
          </p:cNvCxnSpPr>
          <p:nvPr/>
        </p:nvCxnSpPr>
        <p:spPr>
          <a:xfrm>
            <a:off x="4327520" y="5713646"/>
            <a:ext cx="8418" cy="303743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380266" y="239323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6751534" y="4178740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55" name="Left Brace 254"/>
          <p:cNvSpPr/>
          <p:nvPr/>
        </p:nvSpPr>
        <p:spPr>
          <a:xfrm rot="10800000">
            <a:off x="9856546" y="2173213"/>
            <a:ext cx="823854" cy="45236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5"/>
          <p:cNvSpPr txBox="1"/>
          <p:nvPr/>
        </p:nvSpPr>
        <p:spPr>
          <a:xfrm>
            <a:off x="10280398" y="2775399"/>
            <a:ext cx="13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 Processing </a:t>
            </a:r>
          </a:p>
          <a:p>
            <a:pPr algn="ctr"/>
            <a:r>
              <a:rPr lang="en-US" sz="1200" dirty="0" smtClean="0"/>
              <a:t>Graph</a:t>
            </a:r>
          </a:p>
        </p:txBody>
      </p:sp>
      <p:cxnSp>
        <p:nvCxnSpPr>
          <p:cNvPr id="257" name="Straight Arrow Connector 256"/>
          <p:cNvCxnSpPr>
            <a:stCxn id="256" idx="2"/>
          </p:cNvCxnSpPr>
          <p:nvPr/>
        </p:nvCxnSpPr>
        <p:spPr>
          <a:xfrm flipH="1">
            <a:off x="10587035" y="3237064"/>
            <a:ext cx="357904" cy="9402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8848494" y="3524946"/>
            <a:ext cx="939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Graph Node</a:t>
            </a:r>
          </a:p>
        </p:txBody>
      </p:sp>
      <p:cxnSp>
        <p:nvCxnSpPr>
          <p:cNvPr id="261" name="Straight Arrow Connector 260"/>
          <p:cNvCxnSpPr>
            <a:stCxn id="260" idx="1"/>
          </p:cNvCxnSpPr>
          <p:nvPr/>
        </p:nvCxnSpPr>
        <p:spPr>
          <a:xfrm flipH="1">
            <a:off x="8543534" y="3663446"/>
            <a:ext cx="304960" cy="3974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8538167" y="3142032"/>
            <a:ext cx="1305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Input Graph Node</a:t>
            </a:r>
          </a:p>
        </p:txBody>
      </p:sp>
      <p:cxnSp>
        <p:nvCxnSpPr>
          <p:cNvPr id="265" name="Straight Arrow Connector 264"/>
          <p:cNvCxnSpPr>
            <a:stCxn id="264" idx="0"/>
          </p:cNvCxnSpPr>
          <p:nvPr/>
        </p:nvCxnSpPr>
        <p:spPr>
          <a:xfrm flipH="1" flipV="1">
            <a:off x="8877901" y="2930411"/>
            <a:ext cx="312913" cy="211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98" idx="0"/>
          </p:cNvCxnSpPr>
          <p:nvPr/>
        </p:nvCxnSpPr>
        <p:spPr>
          <a:xfrm flipH="1">
            <a:off x="7940739" y="1826898"/>
            <a:ext cx="1880340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97" idx="0"/>
          </p:cNvCxnSpPr>
          <p:nvPr/>
        </p:nvCxnSpPr>
        <p:spPr>
          <a:xfrm flipH="1">
            <a:off x="5189951" y="1826898"/>
            <a:ext cx="4631128" cy="635729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endCxn id="96" idx="0"/>
          </p:cNvCxnSpPr>
          <p:nvPr/>
        </p:nvCxnSpPr>
        <p:spPr>
          <a:xfrm flipH="1">
            <a:off x="3388683" y="1826898"/>
            <a:ext cx="6432396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201955" y="691246"/>
            <a:ext cx="1785933" cy="646331"/>
            <a:chOff x="9201955" y="691246"/>
            <a:chExt cx="1785933" cy="646331"/>
          </a:xfrm>
        </p:grpSpPr>
        <p:sp>
          <p:nvSpPr>
            <p:cNvPr id="6" name="Rounded Rectangle 5"/>
            <p:cNvSpPr/>
            <p:nvPr/>
          </p:nvSpPr>
          <p:spPr>
            <a:xfrm>
              <a:off x="9201955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9511517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0130641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9821079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30394" y="691246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600" b="1" dirty="0" smtClean="0"/>
                <a:t>…</a:t>
              </a:r>
              <a:endParaRPr lang="en-US" sz="3600" b="1" dirty="0" smtClean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0788135" y="837985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2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3.33333E-6 L -0.4069 0.25671 " pathEditMode="relative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9 0.25671 L -0.34518 0.36597 " pathEditMode="relative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18 0.36597 L -0.59192 0.49398 " pathEditMode="relative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49398 L -0.5927 0.64977 " pathEditMode="relative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64745 L -0.71888 0.76273 " pathEditMode="relative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1" grpId="0"/>
      <p:bldP spid="255" grpId="0" animBg="1"/>
      <p:bldP spid="256" grpId="0"/>
      <p:bldP spid="260" grpId="0"/>
      <p:bldP spid="2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643938" cy="9763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VPP Architecture: Splitting </a:t>
            </a:r>
            <a:r>
              <a:rPr lang="en-US" sz="3600" smtClean="0">
                <a:solidFill>
                  <a:schemeClr val="tx1"/>
                </a:solidFill>
                <a:latin typeface="Arial"/>
                <a:cs typeface="Arial"/>
              </a:rPr>
              <a:t>the Vector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9513626" y="478630"/>
            <a:ext cx="1014412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14201" y="0"/>
            <a:ext cx="59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9301831" y="276999"/>
            <a:ext cx="409439" cy="5095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989059" y="1396170"/>
            <a:ext cx="1378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Vector of n packets</a:t>
            </a:r>
          </a:p>
        </p:txBody>
      </p:sp>
      <p:cxnSp>
        <p:nvCxnSpPr>
          <p:cNvPr id="92" name="Straight Arrow Connector 91"/>
          <p:cNvCxnSpPr>
            <a:stCxn id="91" idx="3"/>
          </p:cNvCxnSpPr>
          <p:nvPr/>
        </p:nvCxnSpPr>
        <p:spPr>
          <a:xfrm>
            <a:off x="8367706" y="1534670"/>
            <a:ext cx="1491743" cy="1384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4996963" y="3300819"/>
            <a:ext cx="178019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ethernet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703933" y="247913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smtClean="0">
                <a:solidFill>
                  <a:schemeClr val="tx1"/>
                </a:solidFill>
              </a:rPr>
              <a:t>pdk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162795" y="2462627"/>
            <a:ext cx="2054312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vhost</a:t>
            </a:r>
            <a:r>
              <a:rPr lang="en-US" dirty="0" smtClean="0">
                <a:solidFill>
                  <a:schemeClr val="tx1"/>
                </a:solidFill>
              </a:rPr>
              <a:t>-user-input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003577" y="2479139"/>
            <a:ext cx="1874324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af</a:t>
            </a:r>
            <a:r>
              <a:rPr lang="en-US" dirty="0" smtClean="0">
                <a:solidFill>
                  <a:schemeClr val="tx1"/>
                </a:solidFill>
              </a:rPr>
              <a:t>-packet-input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3627463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2184254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292021" y="4177345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arp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193293" y="5275017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3642770" y="5262374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188576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93538" y="6015220"/>
            <a:ext cx="147417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134581" y="6015220"/>
            <a:ext cx="137111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3651188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122434" y="4170475"/>
            <a:ext cx="1541325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mpls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97" idx="2"/>
            <a:endCxn id="95" idx="0"/>
          </p:cNvCxnSpPr>
          <p:nvPr/>
        </p:nvCxnSpPr>
        <p:spPr>
          <a:xfrm>
            <a:off x="5189951" y="2913899"/>
            <a:ext cx="697108" cy="38692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98" idx="2"/>
            <a:endCxn id="95" idx="0"/>
          </p:cNvCxnSpPr>
          <p:nvPr/>
        </p:nvCxnSpPr>
        <p:spPr>
          <a:xfrm flipH="1">
            <a:off x="5887059" y="2930411"/>
            <a:ext cx="2053680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96" idx="2"/>
            <a:endCxn id="95" idx="0"/>
          </p:cNvCxnSpPr>
          <p:nvPr/>
        </p:nvCxnSpPr>
        <p:spPr>
          <a:xfrm>
            <a:off x="3388683" y="2930411"/>
            <a:ext cx="2498376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5" idx="2"/>
            <a:endCxn id="151" idx="0"/>
          </p:cNvCxnSpPr>
          <p:nvPr/>
        </p:nvCxnSpPr>
        <p:spPr>
          <a:xfrm flipH="1">
            <a:off x="2869004" y="3752091"/>
            <a:ext cx="3018055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95" idx="2"/>
            <a:endCxn id="160" idx="0"/>
          </p:cNvCxnSpPr>
          <p:nvPr/>
        </p:nvCxnSpPr>
        <p:spPr>
          <a:xfrm>
            <a:off x="5887059" y="3752091"/>
            <a:ext cx="6038" cy="41838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95" idx="2"/>
            <a:endCxn id="150" idx="0"/>
          </p:cNvCxnSpPr>
          <p:nvPr/>
        </p:nvCxnSpPr>
        <p:spPr>
          <a:xfrm flipH="1">
            <a:off x="4312213" y="3752091"/>
            <a:ext cx="1574846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95" idx="2"/>
            <a:endCxn id="152" idx="0"/>
          </p:cNvCxnSpPr>
          <p:nvPr/>
        </p:nvCxnSpPr>
        <p:spPr>
          <a:xfrm>
            <a:off x="5887059" y="3752091"/>
            <a:ext cx="2089712" cy="42525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51" idx="2"/>
            <a:endCxn id="154" idx="0"/>
          </p:cNvCxnSpPr>
          <p:nvPr/>
        </p:nvCxnSpPr>
        <p:spPr>
          <a:xfrm>
            <a:off x="2869004" y="4624610"/>
            <a:ext cx="9039" cy="65040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50" idx="2"/>
            <a:endCxn id="155" idx="0"/>
          </p:cNvCxnSpPr>
          <p:nvPr/>
        </p:nvCxnSpPr>
        <p:spPr>
          <a:xfrm>
            <a:off x="4312213" y="4624610"/>
            <a:ext cx="15307" cy="63776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4" idx="2"/>
            <a:endCxn id="157" idx="0"/>
          </p:cNvCxnSpPr>
          <p:nvPr/>
        </p:nvCxnSpPr>
        <p:spPr>
          <a:xfrm flipH="1">
            <a:off x="1330627" y="5726289"/>
            <a:ext cx="1547416" cy="28893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54" idx="2"/>
            <a:endCxn id="156" idx="0"/>
          </p:cNvCxnSpPr>
          <p:nvPr/>
        </p:nvCxnSpPr>
        <p:spPr>
          <a:xfrm flipH="1">
            <a:off x="2873326" y="5726289"/>
            <a:ext cx="4717" cy="29110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55" idx="2"/>
            <a:endCxn id="158" idx="0"/>
          </p:cNvCxnSpPr>
          <p:nvPr/>
        </p:nvCxnSpPr>
        <p:spPr>
          <a:xfrm>
            <a:off x="4327520" y="5713646"/>
            <a:ext cx="1492617" cy="30157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55" idx="2"/>
            <a:endCxn id="159" idx="0"/>
          </p:cNvCxnSpPr>
          <p:nvPr/>
        </p:nvCxnSpPr>
        <p:spPr>
          <a:xfrm>
            <a:off x="4327520" y="5713646"/>
            <a:ext cx="8418" cy="303743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380266" y="239323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6751534" y="4178740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55" name="Left Brace 254"/>
          <p:cNvSpPr/>
          <p:nvPr/>
        </p:nvSpPr>
        <p:spPr>
          <a:xfrm rot="10800000">
            <a:off x="9856546" y="2173213"/>
            <a:ext cx="823854" cy="45236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5"/>
          <p:cNvSpPr txBox="1"/>
          <p:nvPr/>
        </p:nvSpPr>
        <p:spPr>
          <a:xfrm>
            <a:off x="10280398" y="2775399"/>
            <a:ext cx="13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 Processing </a:t>
            </a:r>
          </a:p>
          <a:p>
            <a:pPr algn="ctr"/>
            <a:r>
              <a:rPr lang="en-US" sz="1200" dirty="0" smtClean="0"/>
              <a:t>Graph</a:t>
            </a:r>
          </a:p>
        </p:txBody>
      </p:sp>
      <p:cxnSp>
        <p:nvCxnSpPr>
          <p:cNvPr id="257" name="Straight Arrow Connector 256"/>
          <p:cNvCxnSpPr>
            <a:stCxn id="256" idx="2"/>
          </p:cNvCxnSpPr>
          <p:nvPr/>
        </p:nvCxnSpPr>
        <p:spPr>
          <a:xfrm flipH="1">
            <a:off x="10587035" y="3237064"/>
            <a:ext cx="357904" cy="9402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8848494" y="3524946"/>
            <a:ext cx="939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Graph Node</a:t>
            </a:r>
          </a:p>
        </p:txBody>
      </p:sp>
      <p:cxnSp>
        <p:nvCxnSpPr>
          <p:cNvPr id="261" name="Straight Arrow Connector 260"/>
          <p:cNvCxnSpPr>
            <a:stCxn id="260" idx="1"/>
          </p:cNvCxnSpPr>
          <p:nvPr/>
        </p:nvCxnSpPr>
        <p:spPr>
          <a:xfrm flipH="1">
            <a:off x="8543534" y="3663446"/>
            <a:ext cx="304960" cy="3974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8538167" y="3142032"/>
            <a:ext cx="1305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Input Graph Node</a:t>
            </a:r>
          </a:p>
        </p:txBody>
      </p:sp>
      <p:cxnSp>
        <p:nvCxnSpPr>
          <p:cNvPr id="265" name="Straight Arrow Connector 264"/>
          <p:cNvCxnSpPr>
            <a:stCxn id="264" idx="0"/>
          </p:cNvCxnSpPr>
          <p:nvPr/>
        </p:nvCxnSpPr>
        <p:spPr>
          <a:xfrm flipH="1" flipV="1">
            <a:off x="8877901" y="2930411"/>
            <a:ext cx="312913" cy="211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98" idx="0"/>
          </p:cNvCxnSpPr>
          <p:nvPr/>
        </p:nvCxnSpPr>
        <p:spPr>
          <a:xfrm flipH="1">
            <a:off x="7940739" y="1826898"/>
            <a:ext cx="1880340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97" idx="0"/>
          </p:cNvCxnSpPr>
          <p:nvPr/>
        </p:nvCxnSpPr>
        <p:spPr>
          <a:xfrm flipH="1">
            <a:off x="5189951" y="1826898"/>
            <a:ext cx="4631128" cy="635729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endCxn id="96" idx="0"/>
          </p:cNvCxnSpPr>
          <p:nvPr/>
        </p:nvCxnSpPr>
        <p:spPr>
          <a:xfrm flipH="1">
            <a:off x="3388683" y="1826898"/>
            <a:ext cx="6432396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9821079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01955" y="691246"/>
            <a:ext cx="1785933" cy="646331"/>
            <a:chOff x="9201955" y="691246"/>
            <a:chExt cx="1785933" cy="646331"/>
          </a:xfrm>
        </p:grpSpPr>
        <p:sp>
          <p:nvSpPr>
            <p:cNvPr id="6" name="Rounded Rectangle 5"/>
            <p:cNvSpPr/>
            <p:nvPr/>
          </p:nvSpPr>
          <p:spPr>
            <a:xfrm>
              <a:off x="9201955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9511517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0130641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30394" y="691246"/>
              <a:ext cx="5132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600" b="1" dirty="0" smtClean="0"/>
                <a:t>…</a:t>
              </a:r>
              <a:endParaRPr lang="en-US" sz="3600" b="1" dirty="0" smtClean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0788135" y="837985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0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39518 0.2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1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8802 0.25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234 0.25671 L -0.33177 0.3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54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86 0.24074 L -0.33086 0.36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18 0.36597 L -0.5927 0.49398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45 0.36598 L -0.14596 0.48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48634 L -0.5927 0.65439 " pathEditMode="relative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65208 L -0.71888 0.76504 " pathEditMode="relative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8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11126788" cy="9763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VPP Architecture: Plugins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01955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511517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0130641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821079" y="83567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0394" y="691246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86" name="Rounded Rectangle 85"/>
          <p:cNvSpPr/>
          <p:nvPr/>
        </p:nvSpPr>
        <p:spPr>
          <a:xfrm>
            <a:off x="10788135" y="837985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9513626" y="478630"/>
            <a:ext cx="1014412" cy="20859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14201" y="0"/>
            <a:ext cx="594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9301831" y="276999"/>
            <a:ext cx="409439" cy="5095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989059" y="1396170"/>
            <a:ext cx="1378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Vector of n packets</a:t>
            </a:r>
          </a:p>
        </p:txBody>
      </p:sp>
      <p:cxnSp>
        <p:nvCxnSpPr>
          <p:cNvPr id="92" name="Straight Arrow Connector 91"/>
          <p:cNvCxnSpPr>
            <a:stCxn id="91" idx="3"/>
          </p:cNvCxnSpPr>
          <p:nvPr/>
        </p:nvCxnSpPr>
        <p:spPr>
          <a:xfrm>
            <a:off x="8367706" y="1534670"/>
            <a:ext cx="1491743" cy="1384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4996963" y="3300819"/>
            <a:ext cx="178019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ethernet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703933" y="247913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smtClean="0">
                <a:solidFill>
                  <a:schemeClr val="tx1"/>
                </a:solidFill>
              </a:rPr>
              <a:t>pdk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162795" y="2462627"/>
            <a:ext cx="2054312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vhost</a:t>
            </a:r>
            <a:r>
              <a:rPr lang="en-US" dirty="0" smtClean="0">
                <a:solidFill>
                  <a:schemeClr val="tx1"/>
                </a:solidFill>
              </a:rPr>
              <a:t>-user-input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003577" y="2479139"/>
            <a:ext cx="1874324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af</a:t>
            </a:r>
            <a:r>
              <a:rPr lang="en-US" dirty="0" smtClean="0">
                <a:solidFill>
                  <a:schemeClr val="tx1"/>
                </a:solidFill>
              </a:rPr>
              <a:t>-packet-input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3627463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2184254" y="4173338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292021" y="4177345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arp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2193293" y="5275017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3642770" y="5262374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p4-lookup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188576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593538" y="6015220"/>
            <a:ext cx="147417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ip6-rewrite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5134581" y="6015220"/>
            <a:ext cx="1371111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ip4-rewrite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3651188" y="6017389"/>
            <a:ext cx="13695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ip4-local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122434" y="4170475"/>
            <a:ext cx="1541325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mpls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97" idx="2"/>
            <a:endCxn id="95" idx="0"/>
          </p:cNvCxnSpPr>
          <p:nvPr/>
        </p:nvCxnSpPr>
        <p:spPr>
          <a:xfrm>
            <a:off x="5189951" y="2913899"/>
            <a:ext cx="697108" cy="38692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98" idx="2"/>
            <a:endCxn id="95" idx="0"/>
          </p:cNvCxnSpPr>
          <p:nvPr/>
        </p:nvCxnSpPr>
        <p:spPr>
          <a:xfrm flipH="1">
            <a:off x="5887059" y="2930411"/>
            <a:ext cx="2053680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96" idx="2"/>
            <a:endCxn id="95" idx="0"/>
          </p:cNvCxnSpPr>
          <p:nvPr/>
        </p:nvCxnSpPr>
        <p:spPr>
          <a:xfrm>
            <a:off x="3388683" y="2930411"/>
            <a:ext cx="2498376" cy="37040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5" idx="2"/>
            <a:endCxn id="151" idx="0"/>
          </p:cNvCxnSpPr>
          <p:nvPr/>
        </p:nvCxnSpPr>
        <p:spPr>
          <a:xfrm flipH="1">
            <a:off x="2869004" y="3752091"/>
            <a:ext cx="3018055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95" idx="2"/>
            <a:endCxn id="160" idx="0"/>
          </p:cNvCxnSpPr>
          <p:nvPr/>
        </p:nvCxnSpPr>
        <p:spPr>
          <a:xfrm>
            <a:off x="5887059" y="3752091"/>
            <a:ext cx="6038" cy="41838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95" idx="2"/>
            <a:endCxn id="150" idx="0"/>
          </p:cNvCxnSpPr>
          <p:nvPr/>
        </p:nvCxnSpPr>
        <p:spPr>
          <a:xfrm flipH="1">
            <a:off x="4312213" y="3752091"/>
            <a:ext cx="1574846" cy="42124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95" idx="2"/>
            <a:endCxn id="152" idx="0"/>
          </p:cNvCxnSpPr>
          <p:nvPr/>
        </p:nvCxnSpPr>
        <p:spPr>
          <a:xfrm>
            <a:off x="5887059" y="3752091"/>
            <a:ext cx="2089712" cy="42525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51" idx="2"/>
            <a:endCxn id="154" idx="0"/>
          </p:cNvCxnSpPr>
          <p:nvPr/>
        </p:nvCxnSpPr>
        <p:spPr>
          <a:xfrm>
            <a:off x="2869004" y="4624610"/>
            <a:ext cx="9039" cy="65040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50" idx="2"/>
            <a:endCxn id="155" idx="0"/>
          </p:cNvCxnSpPr>
          <p:nvPr/>
        </p:nvCxnSpPr>
        <p:spPr>
          <a:xfrm>
            <a:off x="4312213" y="4624610"/>
            <a:ext cx="15307" cy="63776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4" idx="2"/>
            <a:endCxn id="157" idx="0"/>
          </p:cNvCxnSpPr>
          <p:nvPr/>
        </p:nvCxnSpPr>
        <p:spPr>
          <a:xfrm flipH="1">
            <a:off x="1330627" y="5726289"/>
            <a:ext cx="1547416" cy="28893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54" idx="2"/>
            <a:endCxn id="156" idx="0"/>
          </p:cNvCxnSpPr>
          <p:nvPr/>
        </p:nvCxnSpPr>
        <p:spPr>
          <a:xfrm flipH="1">
            <a:off x="2873326" y="5726289"/>
            <a:ext cx="4717" cy="29110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55" idx="2"/>
            <a:endCxn id="158" idx="0"/>
          </p:cNvCxnSpPr>
          <p:nvPr/>
        </p:nvCxnSpPr>
        <p:spPr>
          <a:xfrm>
            <a:off x="4327520" y="5713646"/>
            <a:ext cx="1492617" cy="30157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55" idx="2"/>
            <a:endCxn id="159" idx="0"/>
          </p:cNvCxnSpPr>
          <p:nvPr/>
        </p:nvCxnSpPr>
        <p:spPr>
          <a:xfrm>
            <a:off x="4327520" y="5713646"/>
            <a:ext cx="8418" cy="303743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380266" y="239323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6751534" y="4178740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12" name="Rounded Rectangle 211"/>
          <p:cNvSpPr/>
          <p:nvPr/>
        </p:nvSpPr>
        <p:spPr>
          <a:xfrm>
            <a:off x="7363187" y="5333613"/>
            <a:ext cx="1276619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custom-1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6744062" y="6008672"/>
            <a:ext cx="1276619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custom-2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8096613" y="6001357"/>
            <a:ext cx="1276619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custom-3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6" name="Straight Arrow Connector 215"/>
          <p:cNvCxnSpPr>
            <a:stCxn id="212" idx="2"/>
            <a:endCxn id="214" idx="0"/>
          </p:cNvCxnSpPr>
          <p:nvPr/>
        </p:nvCxnSpPr>
        <p:spPr>
          <a:xfrm flipH="1">
            <a:off x="7382372" y="5784885"/>
            <a:ext cx="619125" cy="22378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>
            <a:stCxn id="212" idx="2"/>
            <a:endCxn id="215" idx="0"/>
          </p:cNvCxnSpPr>
          <p:nvPr/>
        </p:nvCxnSpPr>
        <p:spPr>
          <a:xfrm>
            <a:off x="8001497" y="5784885"/>
            <a:ext cx="733426" cy="216472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155" idx="3"/>
            <a:endCxn id="212" idx="1"/>
          </p:cNvCxnSpPr>
          <p:nvPr/>
        </p:nvCxnSpPr>
        <p:spPr>
          <a:xfrm>
            <a:off x="5012270" y="5488010"/>
            <a:ext cx="2350917" cy="71239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>
            <a:stCxn id="214" idx="0"/>
            <a:endCxn id="155" idx="3"/>
          </p:cNvCxnSpPr>
          <p:nvPr/>
        </p:nvCxnSpPr>
        <p:spPr>
          <a:xfrm flipH="1" flipV="1">
            <a:off x="5012270" y="5488010"/>
            <a:ext cx="2370102" cy="520662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ounded Rectangle 227"/>
          <p:cNvSpPr/>
          <p:nvPr/>
        </p:nvSpPr>
        <p:spPr>
          <a:xfrm>
            <a:off x="6619883" y="4787724"/>
            <a:ext cx="2921989" cy="1877129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5" name="Left Brace 254"/>
          <p:cNvSpPr/>
          <p:nvPr/>
        </p:nvSpPr>
        <p:spPr>
          <a:xfrm rot="10800000">
            <a:off x="9856546" y="2173213"/>
            <a:ext cx="823854" cy="45236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5"/>
          <p:cNvSpPr txBox="1"/>
          <p:nvPr/>
        </p:nvSpPr>
        <p:spPr>
          <a:xfrm>
            <a:off x="10280398" y="2775399"/>
            <a:ext cx="132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Packet Processing </a:t>
            </a:r>
          </a:p>
          <a:p>
            <a:pPr algn="ctr"/>
            <a:r>
              <a:rPr lang="en-US" sz="1200" dirty="0" smtClean="0"/>
              <a:t>Graph</a:t>
            </a:r>
          </a:p>
        </p:txBody>
      </p:sp>
      <p:cxnSp>
        <p:nvCxnSpPr>
          <p:cNvPr id="257" name="Straight Arrow Connector 256"/>
          <p:cNvCxnSpPr>
            <a:stCxn id="256" idx="2"/>
          </p:cNvCxnSpPr>
          <p:nvPr/>
        </p:nvCxnSpPr>
        <p:spPr>
          <a:xfrm flipH="1">
            <a:off x="10587035" y="3237064"/>
            <a:ext cx="357904" cy="9402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8848494" y="3524946"/>
            <a:ext cx="939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Graph Node</a:t>
            </a:r>
          </a:p>
        </p:txBody>
      </p:sp>
      <p:cxnSp>
        <p:nvCxnSpPr>
          <p:cNvPr id="261" name="Straight Arrow Connector 260"/>
          <p:cNvCxnSpPr>
            <a:stCxn id="260" idx="1"/>
          </p:cNvCxnSpPr>
          <p:nvPr/>
        </p:nvCxnSpPr>
        <p:spPr>
          <a:xfrm flipH="1">
            <a:off x="8543534" y="3663446"/>
            <a:ext cx="304960" cy="3974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8538167" y="3142032"/>
            <a:ext cx="1305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Input Graph Node</a:t>
            </a:r>
          </a:p>
        </p:txBody>
      </p:sp>
      <p:cxnSp>
        <p:nvCxnSpPr>
          <p:cNvPr id="265" name="Straight Arrow Connector 264"/>
          <p:cNvCxnSpPr>
            <a:stCxn id="264" idx="0"/>
          </p:cNvCxnSpPr>
          <p:nvPr/>
        </p:nvCxnSpPr>
        <p:spPr>
          <a:xfrm flipH="1" flipV="1">
            <a:off x="8877901" y="2930411"/>
            <a:ext cx="312913" cy="211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98" idx="0"/>
          </p:cNvCxnSpPr>
          <p:nvPr/>
        </p:nvCxnSpPr>
        <p:spPr>
          <a:xfrm flipH="1">
            <a:off x="7940739" y="1826898"/>
            <a:ext cx="1880340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97" idx="0"/>
          </p:cNvCxnSpPr>
          <p:nvPr/>
        </p:nvCxnSpPr>
        <p:spPr>
          <a:xfrm flipH="1">
            <a:off x="5189951" y="1826898"/>
            <a:ext cx="4631128" cy="635729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endCxn id="96" idx="0"/>
          </p:cNvCxnSpPr>
          <p:nvPr/>
        </p:nvCxnSpPr>
        <p:spPr>
          <a:xfrm flipH="1">
            <a:off x="3388683" y="1826898"/>
            <a:ext cx="6432396" cy="6522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46422" y="4977490"/>
            <a:ext cx="209365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/</a:t>
            </a:r>
            <a:r>
              <a:rPr lang="en-US" sz="1330" dirty="0" err="1" smtClean="0"/>
              <a:t>usr</a:t>
            </a:r>
            <a:r>
              <a:rPr lang="en-US" sz="1330" dirty="0" smtClean="0"/>
              <a:t>/lib/</a:t>
            </a:r>
            <a:r>
              <a:rPr lang="en-US" sz="1330" dirty="0" err="1" smtClean="0"/>
              <a:t>vpp_plugins</a:t>
            </a:r>
            <a:r>
              <a:rPr lang="en-US" sz="1330" dirty="0" smtClean="0"/>
              <a:t>/</a:t>
            </a:r>
            <a:r>
              <a:rPr lang="en-US" sz="1330" dirty="0" err="1" smtClean="0"/>
              <a:t>foo.so</a:t>
            </a:r>
            <a:endParaRPr lang="en-US" sz="133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39807" y="47593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Plugin</a:t>
            </a:r>
            <a:endParaRPr lang="en-US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10451388" y="4759372"/>
            <a:ext cx="1772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Plugins are: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</a:t>
            </a:r>
            <a:r>
              <a:rPr lang="en-US" sz="1200" dirty="0"/>
              <a:t>F</a:t>
            </a:r>
            <a:r>
              <a:rPr lang="en-US" sz="1200" dirty="0" smtClean="0"/>
              <a:t>irst class citizens</a:t>
            </a:r>
          </a:p>
          <a:p>
            <a:r>
              <a:rPr lang="en-US" sz="1200" dirty="0" smtClean="0"/>
              <a:t>   That can: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Add graph nodes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Add API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Rearrange the graph </a:t>
            </a:r>
          </a:p>
        </p:txBody>
      </p:sp>
      <p:cxnSp>
        <p:nvCxnSpPr>
          <p:cNvPr id="69" name="Straight Arrow Connector 68"/>
          <p:cNvCxnSpPr>
            <a:stCxn id="68" idx="1"/>
            <a:endCxn id="228" idx="3"/>
          </p:cNvCxnSpPr>
          <p:nvPr/>
        </p:nvCxnSpPr>
        <p:spPr>
          <a:xfrm flipH="1">
            <a:off x="9541872" y="5359537"/>
            <a:ext cx="909516" cy="3667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234178" y="1371108"/>
            <a:ext cx="2380394" cy="1877129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5468" y="1350003"/>
            <a:ext cx="173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 Plugin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92864" y="2477535"/>
            <a:ext cx="1839571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accel</a:t>
            </a:r>
            <a:r>
              <a:rPr lang="en-US" dirty="0" smtClean="0">
                <a:solidFill>
                  <a:schemeClr val="tx1"/>
                </a:solidFill>
              </a:rPr>
              <a:t>-input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>
            <a:endCxn id="76" idx="0"/>
          </p:cNvCxnSpPr>
          <p:nvPr/>
        </p:nvCxnSpPr>
        <p:spPr>
          <a:xfrm flipH="1">
            <a:off x="1412650" y="1844031"/>
            <a:ext cx="8408429" cy="633504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6" idx="2"/>
            <a:endCxn id="154" idx="1"/>
          </p:cNvCxnSpPr>
          <p:nvPr/>
        </p:nvCxnSpPr>
        <p:spPr>
          <a:xfrm>
            <a:off x="1412650" y="2928807"/>
            <a:ext cx="780643" cy="2571846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10193" y="4297707"/>
            <a:ext cx="159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Skip </a:t>
            </a:r>
            <a:r>
              <a:rPr lang="en-US" sz="1200" dirty="0" err="1" smtClean="0"/>
              <a:t>sftw</a:t>
            </a:r>
            <a:r>
              <a:rPr lang="en-US" sz="1200" dirty="0" smtClean="0"/>
              <a:t> nodes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here work is done by</a:t>
            </a:r>
          </a:p>
          <a:p>
            <a:r>
              <a:rPr lang="en-US" sz="1200" dirty="0"/>
              <a:t>h</a:t>
            </a:r>
            <a:r>
              <a:rPr lang="en-US" sz="1200" dirty="0" smtClean="0"/>
              <a:t>ardware already</a:t>
            </a:r>
          </a:p>
        </p:txBody>
      </p:sp>
      <p:cxnSp>
        <p:nvCxnSpPr>
          <p:cNvPr id="84" name="Straight Arrow Connector 83"/>
          <p:cNvCxnSpPr>
            <a:stCxn id="83" idx="0"/>
          </p:cNvCxnSpPr>
          <p:nvPr/>
        </p:nvCxnSpPr>
        <p:spPr>
          <a:xfrm flipV="1">
            <a:off x="909835" y="3961283"/>
            <a:ext cx="810648" cy="33642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0371001" y="6095621"/>
            <a:ext cx="190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Can be built independently </a:t>
            </a:r>
            <a:endParaRPr lang="en-US" sz="1200" smtClean="0"/>
          </a:p>
          <a:p>
            <a:r>
              <a:rPr lang="en-US" sz="1200" dirty="0" smtClean="0"/>
              <a:t>of </a:t>
            </a:r>
            <a:r>
              <a:rPr lang="en-US" sz="1200" dirty="0"/>
              <a:t>VPP source tree</a:t>
            </a:r>
          </a:p>
        </p:txBody>
      </p:sp>
      <p:cxnSp>
        <p:nvCxnSpPr>
          <p:cNvPr id="78" name="Straight Arrow Connector 77"/>
          <p:cNvCxnSpPr>
            <a:stCxn id="74" idx="1"/>
          </p:cNvCxnSpPr>
          <p:nvPr/>
        </p:nvCxnSpPr>
        <p:spPr>
          <a:xfrm flipH="1" flipV="1">
            <a:off x="9610115" y="6298102"/>
            <a:ext cx="760886" cy="283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4" grpId="0" animBg="1"/>
      <p:bldP spid="215" grpId="0" animBg="1"/>
      <p:bldP spid="228" grpId="0" animBg="1"/>
      <p:bldP spid="3" grpId="0"/>
      <p:bldP spid="4" grpId="0"/>
      <p:bldP spid="68" grpId="0"/>
      <p:bldP spid="73" grpId="0" animBg="1"/>
      <p:bldP spid="75" grpId="0"/>
      <p:bldP spid="76" grpId="0" animBg="1"/>
      <p:bldP spid="8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VPP Architecture: Programmability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67904" y="2009335"/>
            <a:ext cx="4788977" cy="35801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Linux Hosts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213351" y="1181878"/>
            <a:ext cx="15498" cy="47269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89226" y="970151"/>
            <a:ext cx="13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9634" y="927610"/>
            <a:ext cx="225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Honeycomb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9762" y="2951579"/>
            <a:ext cx="1083590" cy="1912053"/>
          </a:xfrm>
          <a:prstGeom prst="roundRect">
            <a:avLst/>
          </a:prstGeom>
          <a:solidFill>
            <a:schemeClr val="accent6"/>
          </a:solidFill>
          <a:ln>
            <a:solidFill>
              <a:srgbClr val="66B2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05439" y="2951578"/>
            <a:ext cx="1083590" cy="191205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75209" y="2574998"/>
            <a:ext cx="2018373" cy="22886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Shared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46332" y="309601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55894" y="309601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5018" y="309601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65456" y="309601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4771" y="2951579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3832512" y="3098318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844298" y="3597910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293836" y="406550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03398" y="406550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22522" y="406550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12960" y="406550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2275" y="3921075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3880016" y="40678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44298" y="4567406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89226" y="3545370"/>
            <a:ext cx="125072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Request Queue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38886" y="4566627"/>
            <a:ext cx="135197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Response 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33159" y="1377481"/>
            <a:ext cx="1413272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Request Message</a:t>
            </a:r>
          </a:p>
          <a:p>
            <a:r>
              <a:rPr lang="en-US" sz="1330" dirty="0" smtClean="0"/>
              <a:t>900k request/s</a:t>
            </a:r>
          </a:p>
        </p:txBody>
      </p:sp>
      <p:cxnSp>
        <p:nvCxnSpPr>
          <p:cNvPr id="39" name="Straight Arrow Connector 38"/>
          <p:cNvCxnSpPr>
            <a:stCxn id="38" idx="2"/>
            <a:endCxn id="20" idx="0"/>
          </p:cNvCxnSpPr>
          <p:nvPr/>
        </p:nvCxnSpPr>
        <p:spPr>
          <a:xfrm flipH="1">
            <a:off x="3932389" y="1879157"/>
            <a:ext cx="1007406" cy="12191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14127" y="6059346"/>
            <a:ext cx="193905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err="1" smtClean="0"/>
              <a:t>Async</a:t>
            </a:r>
            <a:r>
              <a:rPr lang="en-US" sz="1330" dirty="0" smtClean="0"/>
              <a:t> Response Message</a:t>
            </a:r>
          </a:p>
        </p:txBody>
      </p:sp>
      <p:cxnSp>
        <p:nvCxnSpPr>
          <p:cNvPr id="43" name="Straight Arrow Connector 42"/>
          <p:cNvCxnSpPr>
            <a:stCxn id="42" idx="1"/>
            <a:endCxn id="23" idx="2"/>
          </p:cNvCxnSpPr>
          <p:nvPr/>
        </p:nvCxnSpPr>
        <p:spPr>
          <a:xfrm flipH="1" flipV="1">
            <a:off x="2393713" y="4422975"/>
            <a:ext cx="720414" cy="178487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685443" y="1984238"/>
            <a:ext cx="5245655" cy="35801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Linux Hosts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765842" y="2926482"/>
            <a:ext cx="1571727" cy="1912053"/>
          </a:xfrm>
          <a:prstGeom prst="roundRect">
            <a:avLst/>
          </a:prstGeom>
          <a:solidFill>
            <a:schemeClr val="accent6"/>
          </a:solidFill>
          <a:ln>
            <a:solidFill>
              <a:srgbClr val="66B2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Honeycomb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579656" y="2926481"/>
            <a:ext cx="1083590" cy="191205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449426" y="2549901"/>
            <a:ext cx="2018373" cy="22886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Shared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520549" y="30709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830111" y="30709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449235" y="30709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139673" y="3070914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648988" y="2926482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58" name="Rounded Rectangle 57"/>
          <p:cNvSpPr/>
          <p:nvPr/>
        </p:nvSpPr>
        <p:spPr>
          <a:xfrm>
            <a:off x="10106729" y="3073221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8118515" y="3572813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8568053" y="4040410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877615" y="4040410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9496739" y="4040410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187177" y="4040410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696492" y="3895978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  <p:sp>
        <p:nvSpPr>
          <p:cNvPr id="65" name="Rounded Rectangle 64"/>
          <p:cNvSpPr/>
          <p:nvPr/>
        </p:nvSpPr>
        <p:spPr>
          <a:xfrm>
            <a:off x="10154233" y="4042717"/>
            <a:ext cx="199753" cy="3574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8118515" y="4542309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863443" y="3520273"/>
            <a:ext cx="125072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Request Queue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813103" y="4541530"/>
            <a:ext cx="135197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Response Queue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580774" y="1510485"/>
            <a:ext cx="139685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Request Message</a:t>
            </a:r>
          </a:p>
        </p:txBody>
      </p:sp>
      <p:cxnSp>
        <p:nvCxnSpPr>
          <p:cNvPr id="70" name="Straight Arrow Connector 69"/>
          <p:cNvCxnSpPr>
            <a:stCxn id="69" idx="1"/>
            <a:endCxn id="58" idx="0"/>
          </p:cNvCxnSpPr>
          <p:nvPr/>
        </p:nvCxnSpPr>
        <p:spPr>
          <a:xfrm flipH="1">
            <a:off x="10206606" y="1658987"/>
            <a:ext cx="374168" cy="141423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388344" y="6034249"/>
            <a:ext cx="193905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err="1" smtClean="0"/>
              <a:t>Async</a:t>
            </a:r>
            <a:r>
              <a:rPr lang="en-US" sz="1330" dirty="0" smtClean="0"/>
              <a:t> Response Message</a:t>
            </a:r>
          </a:p>
        </p:txBody>
      </p:sp>
      <p:cxnSp>
        <p:nvCxnSpPr>
          <p:cNvPr id="72" name="Straight Arrow Connector 71"/>
          <p:cNvCxnSpPr>
            <a:stCxn id="71" idx="1"/>
            <a:endCxn id="60" idx="2"/>
          </p:cNvCxnSpPr>
          <p:nvPr/>
        </p:nvCxnSpPr>
        <p:spPr>
          <a:xfrm flipH="1" flipV="1">
            <a:off x="8667930" y="4397878"/>
            <a:ext cx="720414" cy="178487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0" idx="0"/>
          </p:cNvCxnSpPr>
          <p:nvPr/>
        </p:nvCxnSpPr>
        <p:spPr>
          <a:xfrm flipV="1">
            <a:off x="7551706" y="1585977"/>
            <a:ext cx="9636" cy="134050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765842" y="1300566"/>
            <a:ext cx="1788182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Netconf/</a:t>
            </a:r>
            <a:r>
              <a:rPr lang="en-US" sz="1330" dirty="0" err="1" smtClean="0"/>
              <a:t>Restconf</a:t>
            </a:r>
            <a:r>
              <a:rPr lang="en-US" sz="1330" dirty="0" smtClean="0"/>
              <a:t>/Yang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1504145" y="1658987"/>
            <a:ext cx="9636" cy="1340505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45754" y="1330031"/>
            <a:ext cx="173605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Control Plane Protocol</a:t>
            </a:r>
          </a:p>
        </p:txBody>
      </p:sp>
      <p:cxnSp>
        <p:nvCxnSpPr>
          <p:cNvPr id="73" name="Straight Arrow Connector 72"/>
          <p:cNvCxnSpPr>
            <a:endCxn id="11" idx="2"/>
          </p:cNvCxnSpPr>
          <p:nvPr/>
        </p:nvCxnSpPr>
        <p:spPr>
          <a:xfrm flipV="1">
            <a:off x="1347574" y="4863632"/>
            <a:ext cx="173983" cy="67210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58117" y="5564346"/>
            <a:ext cx="2263825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Can use C/Java/Python/or </a:t>
            </a:r>
            <a:r>
              <a:rPr lang="en-US" sz="1330" dirty="0" err="1" smtClean="0"/>
              <a:t>Lua</a:t>
            </a:r>
            <a:endParaRPr lang="en-US" sz="1330" dirty="0" smtClean="0"/>
          </a:p>
          <a:p>
            <a:r>
              <a:rPr lang="en-US" sz="1330" dirty="0" smtClean="0"/>
              <a:t>Language bindings</a:t>
            </a:r>
          </a:p>
        </p:txBody>
      </p:sp>
    </p:spTree>
    <p:extLst>
      <p:ext uri="{BB962C8B-B14F-4D97-AF65-F5344CB8AC3E}">
        <p14:creationId xmlns:p14="http://schemas.microsoft.com/office/powerpoint/2010/main" val="17445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  <p:bldP spid="42" grpId="0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7" grpId="0"/>
      <p:bldP spid="68" grpId="0"/>
      <p:bldP spid="69" grpId="0"/>
      <p:bldP spid="71" grpId="0"/>
      <p:bldP spid="78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10448248" y="67759"/>
            <a:ext cx="1616753" cy="5334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r>
              <a:rPr lang="en-US" sz="1400" b="1" dirty="0">
                <a:solidFill>
                  <a:srgbClr val="2B2929"/>
                </a:solidFill>
                <a:latin typeface="+mn-lt"/>
                <a:ea typeface="+mn-ea"/>
              </a:rPr>
              <a:t>-VS-</a:t>
            </a:r>
            <a:r>
              <a:rPr lang="en-US" sz="1400" b="1" dirty="0" err="1">
                <a:solidFill>
                  <a:srgbClr val="2B2929"/>
                </a:solidFill>
                <a:latin typeface="+mn-lt"/>
                <a:ea typeface="+mn-ea"/>
              </a:rPr>
              <a:t>Phy</a:t>
            </a:r>
            <a:endParaRPr lang="en-US" sz="1400" b="1" dirty="0">
              <a:solidFill>
                <a:srgbClr val="2B2929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2788" y="-107192"/>
            <a:ext cx="11127317" cy="9757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Universal Dataplane: Performance at Scale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2828" y="1172771"/>
            <a:ext cx="4114800" cy="2514600"/>
            <a:chOff x="250602" y="983901"/>
            <a:chExt cx="4970762" cy="2783346"/>
          </a:xfrm>
        </p:grpSpPr>
        <p:grpSp>
          <p:nvGrpSpPr>
            <p:cNvPr id="11" name="Group 10"/>
            <p:cNvGrpSpPr/>
            <p:nvPr/>
          </p:nvGrpSpPr>
          <p:grpSpPr>
            <a:xfrm>
              <a:off x="293423" y="991559"/>
              <a:ext cx="4927941" cy="2736316"/>
              <a:chOff x="258422" y="1061517"/>
              <a:chExt cx="4927941" cy="2736316"/>
            </a:xfrm>
          </p:grpSpPr>
          <p:graphicFrame>
            <p:nvGraphicFramePr>
              <p:cNvPr id="24" name="Chart 23"/>
              <p:cNvGraphicFramePr>
                <a:graphicFrameLocks/>
              </p:cNvGraphicFramePr>
              <p:nvPr>
                <p:extLst/>
              </p:nvPr>
            </p:nvGraphicFramePr>
            <p:xfrm>
              <a:off x="381767" y="1061517"/>
              <a:ext cx="4804596" cy="25960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258422" y="1095735"/>
                <a:ext cx="793807" cy="297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207"/>
                <a:r>
                  <a:rPr lang="en-US" sz="1333" b="1" dirty="0" smtClean="0">
                    <a:solidFill>
                      <a:srgbClr val="2B2929"/>
                    </a:solidFill>
                    <a:latin typeface="Arial"/>
                    <a:ea typeface=""/>
                  </a:rPr>
                  <a:t>[</a:t>
                </a:r>
                <a:r>
                  <a:rPr lang="en-US" sz="1333" b="1" dirty="0" err="1" smtClean="0">
                    <a:solidFill>
                      <a:srgbClr val="2B2929"/>
                    </a:solidFill>
                    <a:latin typeface="Arial"/>
                    <a:ea typeface=""/>
                  </a:rPr>
                  <a:t>Gbps</a:t>
                </a:r>
                <a:r>
                  <a:rPr lang="en-US" sz="1333" b="1" dirty="0" smtClean="0">
                    <a:solidFill>
                      <a:srgbClr val="2B2929"/>
                    </a:solidFill>
                    <a:latin typeface="Arial"/>
                    <a:ea typeface=""/>
                  </a:rPr>
                  <a:t>]</a:t>
                </a:r>
                <a:r>
                  <a:rPr lang="en-US" sz="1333" b="1" dirty="0" smtClean="0">
                    <a:solidFill>
                      <a:schemeClr val="bg1"/>
                    </a:solidFill>
                    <a:latin typeface="Arial"/>
                    <a:ea typeface=""/>
                  </a:rPr>
                  <a:t>]</a:t>
                </a:r>
                <a:endParaRPr lang="en-US" sz="1333" b="1" dirty="0">
                  <a:solidFill>
                    <a:schemeClr val="bg1"/>
                  </a:solidFill>
                  <a:latin typeface="Arial"/>
                  <a:ea typeface="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313750" y="3428501"/>
                <a:ext cx="2574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6600"/>
                    </a:solidFill>
                  </a:rPr>
                  <a:t>480Gbps </a:t>
                </a:r>
                <a:r>
                  <a:rPr lang="en-US" b="1" dirty="0">
                    <a:solidFill>
                      <a:srgbClr val="FF6600"/>
                    </a:solidFill>
                  </a:rPr>
                  <a:t>zero frame </a:t>
                </a:r>
                <a:r>
                  <a:rPr lang="en-US" b="1" dirty="0" smtClean="0">
                    <a:solidFill>
                      <a:srgbClr val="FF6600"/>
                    </a:solidFill>
                  </a:rPr>
                  <a:t>loss</a:t>
                </a:r>
                <a:endParaRPr lang="en-US" b="1" dirty="0">
                  <a:solidFill>
                    <a:srgbClr val="FF6600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50602" y="983901"/>
              <a:ext cx="4950151" cy="27833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2828" y="3792304"/>
            <a:ext cx="4114800" cy="2514600"/>
            <a:chOff x="187051" y="3649856"/>
            <a:chExt cx="4970762" cy="3000378"/>
          </a:xfrm>
        </p:grpSpPr>
        <p:graphicFrame>
          <p:nvGraphicFramePr>
            <p:cNvPr id="31" name="Chart 30"/>
            <p:cNvGraphicFramePr>
              <a:graphicFrameLocks/>
            </p:cNvGraphicFramePr>
            <p:nvPr>
              <p:extLst/>
            </p:nvPr>
          </p:nvGraphicFramePr>
          <p:xfrm>
            <a:off x="298268" y="3697318"/>
            <a:ext cx="4800600" cy="28826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207738" y="3697318"/>
              <a:ext cx="745717" cy="297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207"/>
              <a:r>
                <a:rPr lang="en-US" sz="1333" b="1" dirty="0">
                  <a:solidFill>
                    <a:srgbClr val="2B2929"/>
                  </a:solidFill>
                  <a:latin typeface="Arial"/>
                  <a:ea typeface=""/>
                </a:rPr>
                <a:t>[</a:t>
              </a:r>
              <a:r>
                <a:rPr lang="en-US" sz="1333" b="1" dirty="0" err="1">
                  <a:solidFill>
                    <a:srgbClr val="2B2929"/>
                  </a:solidFill>
                  <a:latin typeface="Arial"/>
                  <a:ea typeface=""/>
                </a:rPr>
                <a:t>Mpps</a:t>
              </a:r>
              <a:r>
                <a:rPr lang="en-US" sz="1333" b="1" dirty="0">
                  <a:solidFill>
                    <a:srgbClr val="2B2929"/>
                  </a:solidFill>
                  <a:latin typeface="Arial"/>
                  <a:ea typeface=""/>
                </a:rPr>
                <a:t>]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23033" y="6210680"/>
              <a:ext cx="262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6600"/>
                  </a:solidFill>
                </a:rPr>
                <a:t>200Mpps </a:t>
              </a:r>
              <a:r>
                <a:rPr lang="en-US" b="1" dirty="0">
                  <a:solidFill>
                    <a:srgbClr val="FF6600"/>
                  </a:solidFill>
                </a:rPr>
                <a:t>zero frame loss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7051" y="3649856"/>
              <a:ext cx="4970762" cy="30003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25788" y="1166593"/>
            <a:ext cx="4114800" cy="2514600"/>
            <a:chOff x="6356721" y="1264088"/>
            <a:chExt cx="5735638" cy="2783346"/>
          </a:xfrm>
        </p:grpSpPr>
        <p:graphicFrame>
          <p:nvGraphicFramePr>
            <p:cNvPr id="20" name="Chart 19"/>
            <p:cNvGraphicFramePr>
              <a:graphicFrameLocks noChangeAspect="1"/>
            </p:cNvGraphicFramePr>
            <p:nvPr>
              <p:extLst/>
            </p:nvPr>
          </p:nvGraphicFramePr>
          <p:xfrm>
            <a:off x="6614709" y="1303055"/>
            <a:ext cx="5219663" cy="25968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614709" y="1352154"/>
              <a:ext cx="793807" cy="297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207"/>
              <a:r>
                <a:rPr lang="en-US" sz="1333" b="1" dirty="0" smtClean="0">
                  <a:solidFill>
                    <a:srgbClr val="2B2929"/>
                  </a:solidFill>
                  <a:latin typeface="Arial"/>
                  <a:ea typeface=""/>
                </a:rPr>
                <a:t>[</a:t>
              </a:r>
              <a:r>
                <a:rPr lang="en-US" sz="1333" b="1" dirty="0" err="1" smtClean="0">
                  <a:solidFill>
                    <a:srgbClr val="2B2929"/>
                  </a:solidFill>
                  <a:latin typeface="Arial"/>
                  <a:ea typeface=""/>
                </a:rPr>
                <a:t>Gbps</a:t>
              </a:r>
              <a:r>
                <a:rPr lang="en-US" sz="1333" b="1" dirty="0" smtClean="0">
                  <a:solidFill>
                    <a:srgbClr val="2B2929"/>
                  </a:solidFill>
                  <a:latin typeface="Arial"/>
                  <a:ea typeface=""/>
                </a:rPr>
                <a:t>]</a:t>
              </a:r>
              <a:r>
                <a:rPr lang="en-US" sz="1333" b="1" dirty="0" smtClean="0">
                  <a:solidFill>
                    <a:schemeClr val="bg1"/>
                  </a:solidFill>
                  <a:latin typeface="Arial"/>
                  <a:ea typeface=""/>
                </a:rPr>
                <a:t>]</a:t>
              </a:r>
              <a:endParaRPr lang="en-US" sz="1333" b="1" dirty="0">
                <a:solidFill>
                  <a:schemeClr val="bg1"/>
                </a:solidFill>
                <a:latin typeface="Arial"/>
                <a:ea typeface="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56721" y="3609530"/>
              <a:ext cx="57356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 fontAlgn="base">
                <a:spcBef>
                  <a:spcPts val="0"/>
                </a:spcBef>
                <a:spcAft>
                  <a:spcPct val="0"/>
                </a:spcAft>
                <a:buClr>
                  <a:srgbClr val="26BBD5"/>
                </a:buClr>
              </a:pPr>
              <a:r>
                <a:rPr lang="en-US" b="1" dirty="0" smtClean="0">
                  <a:solidFill>
                    <a:srgbClr val="FF6501"/>
                  </a:solidFill>
                </a:rPr>
                <a:t>IMIX </a:t>
              </a:r>
              <a:r>
                <a:rPr lang="en-US" b="1" dirty="0">
                  <a:solidFill>
                    <a:srgbClr val="FF6501"/>
                  </a:solidFill>
                </a:rPr>
                <a:t>=&gt; 342 </a:t>
              </a:r>
              <a:r>
                <a:rPr lang="en-US" b="1" dirty="0" smtClean="0">
                  <a:solidFill>
                    <a:srgbClr val="FF6501"/>
                  </a:solidFill>
                </a:rPr>
                <a:t>Gbps,1518B </a:t>
              </a:r>
              <a:r>
                <a:rPr lang="en-US" b="1" dirty="0">
                  <a:solidFill>
                    <a:srgbClr val="FF6501"/>
                  </a:solidFill>
                </a:rPr>
                <a:t>=&gt; 462 </a:t>
              </a:r>
              <a:r>
                <a:rPr lang="en-US" b="1" dirty="0" err="1">
                  <a:solidFill>
                    <a:srgbClr val="FF6501"/>
                  </a:solidFill>
                </a:rPr>
                <a:t>Gbps</a:t>
              </a:r>
              <a:endParaRPr lang="en-US" b="1" dirty="0">
                <a:solidFill>
                  <a:srgbClr val="FF650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57291" y="1264088"/>
              <a:ext cx="5477081" cy="27833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25788" y="3694290"/>
            <a:ext cx="3929718" cy="2612614"/>
            <a:chOff x="6329933" y="3634991"/>
            <a:chExt cx="5257400" cy="3200399"/>
          </a:xfrm>
        </p:grpSpPr>
        <p:graphicFrame>
          <p:nvGraphicFramePr>
            <p:cNvPr id="23" name="Chart 22"/>
            <p:cNvGraphicFramePr>
              <a:graphicFrameLocks noChangeAspect="1"/>
            </p:cNvGraphicFramePr>
            <p:nvPr>
              <p:extLst/>
            </p:nvPr>
          </p:nvGraphicFramePr>
          <p:xfrm>
            <a:off x="6628613" y="3634991"/>
            <a:ext cx="4800600" cy="3200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406372" y="3802183"/>
              <a:ext cx="745717" cy="297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207"/>
              <a:r>
                <a:rPr lang="en-US" sz="1333" b="1" dirty="0">
                  <a:solidFill>
                    <a:srgbClr val="2B2929"/>
                  </a:solidFill>
                  <a:latin typeface="Arial"/>
                  <a:ea typeface=""/>
                </a:rPr>
                <a:t>[</a:t>
              </a:r>
              <a:r>
                <a:rPr lang="en-US" sz="1333" b="1" dirty="0" err="1">
                  <a:solidFill>
                    <a:srgbClr val="2B2929"/>
                  </a:solidFill>
                  <a:latin typeface="Arial"/>
                  <a:ea typeface=""/>
                </a:rPr>
                <a:t>Mpps</a:t>
              </a:r>
              <a:r>
                <a:rPr lang="en-US" sz="1333" b="1" dirty="0">
                  <a:solidFill>
                    <a:srgbClr val="2B2929"/>
                  </a:solidFill>
                  <a:latin typeface="Arial"/>
                  <a:ea typeface=""/>
                </a:rPr>
                <a:t>]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14688" y="6368289"/>
              <a:ext cx="1828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 fontAlgn="base">
                <a:spcAft>
                  <a:spcPct val="0"/>
                </a:spcAft>
                <a:buClr>
                  <a:srgbClr val="26BBD5"/>
                </a:buClr>
              </a:pPr>
              <a:r>
                <a:rPr lang="en-US" b="1" dirty="0" smtClean="0">
                  <a:solidFill>
                    <a:srgbClr val="FF6501"/>
                  </a:solidFill>
                </a:rPr>
                <a:t>64B </a:t>
              </a:r>
              <a:r>
                <a:rPr lang="en-US" b="1" dirty="0">
                  <a:solidFill>
                    <a:srgbClr val="FF6501"/>
                  </a:solidFill>
                </a:rPr>
                <a:t>=&gt; 238 </a:t>
              </a:r>
              <a:r>
                <a:rPr lang="en-US" b="1" dirty="0" err="1">
                  <a:solidFill>
                    <a:srgbClr val="FF6501"/>
                  </a:solidFill>
                </a:rPr>
                <a:t>Mpps</a:t>
              </a:r>
              <a:endParaRPr lang="en-US" b="1" dirty="0">
                <a:solidFill>
                  <a:srgbClr val="FF650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29933" y="3778669"/>
              <a:ext cx="5257400" cy="30291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301895" y="672423"/>
            <a:ext cx="4598717" cy="5779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39004" y="727827"/>
            <a:ext cx="203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IPv6, 24 of 72 cores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083831" y="672422"/>
            <a:ext cx="4460220" cy="57790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40320" y="766466"/>
            <a:ext cx="334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IPv4+ 2k Whitelist, 36 of 72 cores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82547" y="795344"/>
            <a:ext cx="2375134" cy="5071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8000" tIns="48000" rIns="48000" bIns="48000" rtlCol="0">
            <a:spAutoFit/>
          </a:bodyPr>
          <a:lstStyle>
            <a:defPPr>
              <a:defRPr lang="en-US"/>
            </a:defPPr>
            <a:lvl1pPr defTabSz="609223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Zero-packet-loss Throughput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12 port </a:t>
            </a:r>
            <a:r>
              <a:rPr lang="en-US" dirty="0" smtClean="0"/>
              <a:t>40GE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/>
          </p:nvPr>
        </p:nvGraphicFramePr>
        <p:xfrm>
          <a:off x="9696300" y="1549770"/>
          <a:ext cx="2361381" cy="1773936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361381"/>
              </a:tblGrid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Hardware: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Cisco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UCS C460 M4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Intel® C610 series chipset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 x Intel® Xeon® Processor </a:t>
                      </a:r>
                      <a:r>
                        <a:rPr lang="fi-FI" sz="1000" dirty="0">
                          <a:solidFill>
                            <a:schemeClr val="tx1"/>
                          </a:solidFill>
                          <a:effectLst/>
                        </a:rPr>
                        <a:t>E7-8890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v3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 cores,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2.5GHz, 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</a:rPr>
                        <a:t>45MB Cache)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2133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MHz, 512 GB Total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9 x 2p40GE Intel</a:t>
                      </a:r>
                      <a:r>
                        <a:rPr lang="de-DE" sz="1000" baseline="0" dirty="0">
                          <a:solidFill>
                            <a:schemeClr val="tx1"/>
                          </a:solidFill>
                          <a:effectLst/>
                        </a:rPr>
                        <a:t> XL710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aseline="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Verdana"/>
                        </a:rPr>
                        <a:t>18 x 40GE = 720GE !!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9689423" y="3484965"/>
          <a:ext cx="2361381" cy="109116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361381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Latency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18 x 7.7trillion packets soak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test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latency:  &lt;23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usec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Min Latency: 7</a:t>
                      </a:r>
                      <a:r>
                        <a:rPr lang="mr-IN" sz="1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usec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Max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Latency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: 3.5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9682547" y="4745524"/>
          <a:ext cx="2361381" cy="123137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676767">
                        <a:tint val="50000"/>
                        <a:satMod val="300000"/>
                      </a:srgbClr>
                    </a:gs>
                    <a:gs pos="35000">
                      <a:srgbClr val="676767">
                        <a:tint val="37000"/>
                        <a:satMod val="300000"/>
                      </a:srgbClr>
                    </a:gs>
                    <a:gs pos="100000">
                      <a:srgbClr val="67676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361381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Headroom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Average vector size ~24-27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Max vector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size 255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Headroom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"/>
                          <a:cs typeface=""/>
                        </a:rPr>
                        <a:t>for much more throughput/features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2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NIC/PCI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bus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limit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 not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vpp</a:t>
                      </a:r>
                      <a:endParaRPr lang="en-US" sz="1000" baseline="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Verdana"/>
                      </a:endParaRPr>
                    </a:p>
                  </a:txBody>
                  <a:tcPr marL="51435" marR="51435" marT="0" marB="0">
                    <a:lnL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7676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02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00" y="58616"/>
            <a:ext cx="10515600" cy="777875"/>
          </a:xfrm>
        </p:spPr>
        <p:txBody>
          <a:bodyPr/>
          <a:lstStyle/>
          <a:p>
            <a:r>
              <a:rPr lang="en-US" dirty="0" smtClean="0"/>
              <a:t>Universal Dataplane: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9327" y="6344426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fd.io Foundation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8025" y="6344426"/>
            <a:ext cx="456501" cy="365125"/>
          </a:xfrm>
        </p:spPr>
        <p:txBody>
          <a:bodyPr/>
          <a:lstStyle/>
          <a:p>
            <a:fld id="{E2C12A61-9EE8-4E45-A1FB-04158638D414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8762" y="4066615"/>
            <a:ext cx="3001074" cy="1137473"/>
            <a:chOff x="3073209" y="914402"/>
            <a:chExt cx="3001074" cy="1137473"/>
          </a:xfrm>
        </p:grpSpPr>
        <p:sp>
          <p:nvSpPr>
            <p:cNvPr id="12" name="Rounded Rectangle 11"/>
            <p:cNvSpPr/>
            <p:nvPr/>
          </p:nvSpPr>
          <p:spPr>
            <a:xfrm>
              <a:off x="3454907" y="914402"/>
              <a:ext cx="2619376" cy="113747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Tunnels/</a:t>
              </a:r>
              <a:r>
                <a:rPr lang="en-US" sz="1330" dirty="0" err="1" smtClean="0">
                  <a:solidFill>
                    <a:schemeClr val="tx1"/>
                  </a:solidFill>
                </a:rPr>
                <a:t>Encaps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73209" y="1428949"/>
              <a:ext cx="296427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GRE/VXLAN/VXLAN-GPE/LISP-GPE</a:t>
              </a:r>
              <a:r>
                <a:rPr lang="en-US" sz="1100" dirty="0">
                  <a:ea typeface="Arial" charset="0"/>
                  <a:cs typeface="Arial" charset="0"/>
                </a:rPr>
                <a:t>/</a:t>
              </a:r>
              <a:r>
                <a:rPr lang="en-US" sz="1100" dirty="0" smtClean="0">
                  <a:ea typeface="Arial" charset="0"/>
                  <a:cs typeface="Arial" charset="0"/>
                </a:rPr>
                <a:t>NSH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IPSEC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   Including HW offload when available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69216" y="1944080"/>
            <a:ext cx="3001074" cy="1114711"/>
            <a:chOff x="3066091" y="2324100"/>
            <a:chExt cx="3001074" cy="1114711"/>
          </a:xfrm>
        </p:grpSpPr>
        <p:sp>
          <p:nvSpPr>
            <p:cNvPr id="19" name="Rounded Rectangle 18"/>
            <p:cNvSpPr/>
            <p:nvPr/>
          </p:nvSpPr>
          <p:spPr>
            <a:xfrm>
              <a:off x="3447789" y="2324100"/>
              <a:ext cx="2619376" cy="1097045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Interfaces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6091" y="2838647"/>
              <a:ext cx="278794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DPDK/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Netmap</a:t>
              </a:r>
              <a:r>
                <a:rPr lang="en-US" sz="1100" dirty="0" smtClean="0">
                  <a:ea typeface="Arial" charset="0"/>
                  <a:cs typeface="Arial" charset="0"/>
                </a:rPr>
                <a:t>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AF_Packet</a:t>
              </a:r>
              <a:r>
                <a:rPr lang="en-US" sz="1100" dirty="0" smtClean="0">
                  <a:ea typeface="Arial" charset="0"/>
                  <a:cs typeface="Arial" charset="0"/>
                </a:rPr>
                <a:t>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TunTap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err="1" smtClean="0">
                  <a:ea typeface="Arial" charset="0"/>
                  <a:cs typeface="Arial" charset="0"/>
                </a:rPr>
                <a:t>Vhost</a:t>
              </a:r>
              <a:r>
                <a:rPr lang="en-US" sz="1100" dirty="0" smtClean="0">
                  <a:ea typeface="Arial" charset="0"/>
                  <a:cs typeface="Arial" charset="0"/>
                </a:rPr>
                <a:t>-user -  multi-queue, reconnect,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Jumbo Frame Support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78762" y="5319434"/>
            <a:ext cx="3001074" cy="983553"/>
            <a:chOff x="3066091" y="2324100"/>
            <a:chExt cx="3001074" cy="983553"/>
          </a:xfrm>
        </p:grpSpPr>
        <p:sp>
          <p:nvSpPr>
            <p:cNvPr id="22" name="Rounded Rectangle 21"/>
            <p:cNvSpPr/>
            <p:nvPr/>
          </p:nvSpPr>
          <p:spPr>
            <a:xfrm>
              <a:off x="3447789" y="2324100"/>
              <a:ext cx="2619376" cy="9835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MPLS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66091" y="2838647"/>
              <a:ext cx="22557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MPLS over Ethernet/GRE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Deep </a:t>
              </a:r>
              <a:r>
                <a:rPr lang="en-US" sz="1100" dirty="0">
                  <a:ea typeface="Arial" charset="0"/>
                  <a:cs typeface="Arial" charset="0"/>
                </a:rPr>
                <a:t>label stacks supported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66772" y="3068662"/>
            <a:ext cx="3001074" cy="997953"/>
            <a:chOff x="3066091" y="2324100"/>
            <a:chExt cx="3001074" cy="997953"/>
          </a:xfrm>
        </p:grpSpPr>
        <p:sp>
          <p:nvSpPr>
            <p:cNvPr id="26" name="Rounded Rectangle 25"/>
            <p:cNvSpPr/>
            <p:nvPr/>
          </p:nvSpPr>
          <p:spPr>
            <a:xfrm>
              <a:off x="3447789" y="2324100"/>
              <a:ext cx="2619376" cy="9979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Segment Routing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66091" y="2838647"/>
              <a:ext cx="18582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smtClean="0">
                  <a:ea typeface="Arial" charset="0"/>
                  <a:cs typeface="Arial" charset="0"/>
                </a:rPr>
                <a:t>SR MPLS/IPv6</a:t>
              </a:r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Including Multicast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69250" y="3393622"/>
            <a:ext cx="3001074" cy="1673981"/>
            <a:chOff x="3073209" y="914402"/>
            <a:chExt cx="3001074" cy="1673981"/>
          </a:xfrm>
        </p:grpSpPr>
        <p:sp>
          <p:nvSpPr>
            <p:cNvPr id="30" name="Rounded Rectangle 29"/>
            <p:cNvSpPr/>
            <p:nvPr/>
          </p:nvSpPr>
          <p:spPr>
            <a:xfrm>
              <a:off x="3454907" y="914402"/>
              <a:ext cx="2619376" cy="1673981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err="1" smtClean="0">
                  <a:solidFill>
                    <a:schemeClr val="tx1"/>
                  </a:solidFill>
                </a:rPr>
                <a:t>Inband</a:t>
              </a:r>
              <a:r>
                <a:rPr lang="en-US" sz="1330" dirty="0" smtClean="0">
                  <a:solidFill>
                    <a:schemeClr val="tx1"/>
                  </a:solidFill>
                </a:rPr>
                <a:t> </a:t>
              </a:r>
              <a:r>
                <a:rPr lang="en-US" sz="1330" dirty="0" err="1" smtClean="0">
                  <a:solidFill>
                    <a:schemeClr val="tx1"/>
                  </a:solidFill>
                </a:rPr>
                <a:t>iOAM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3209" y="1428949"/>
              <a:ext cx="2585964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Telemetry export infra (raw IPFIX)</a:t>
              </a:r>
            </a:p>
            <a:p>
              <a:pPr lvl="1"/>
              <a:r>
                <a:rPr lang="en-US" sz="1100" dirty="0" err="1"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ea typeface="Arial" charset="0"/>
                  <a:cs typeface="Arial" charset="0"/>
                </a:rPr>
                <a:t> for VXLAN-GPE (NGENA)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SRv6 and </a:t>
              </a:r>
              <a:r>
                <a:rPr lang="en-US" sz="1100" dirty="0" err="1"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ea typeface="Arial" charset="0"/>
                  <a:cs typeface="Arial" charset="0"/>
                </a:rPr>
                <a:t> co-existence</a:t>
              </a:r>
            </a:p>
            <a:p>
              <a:pPr lvl="1"/>
              <a:r>
                <a:rPr lang="en-US" sz="1100" dirty="0" err="1"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ea typeface="Arial" charset="0"/>
                  <a:cs typeface="Arial" charset="0"/>
                </a:rPr>
                <a:t> proxy mode / caching</a:t>
              </a:r>
            </a:p>
            <a:p>
              <a:pPr lvl="1"/>
              <a:r>
                <a:rPr lang="en-US" sz="1100" dirty="0" err="1">
                  <a:ea typeface="Arial" charset="0"/>
                  <a:cs typeface="Arial" charset="0"/>
                </a:rPr>
                <a:t>iOAM</a:t>
              </a:r>
              <a:r>
                <a:rPr lang="en-US" sz="1100" dirty="0">
                  <a:ea typeface="Arial" charset="0"/>
                  <a:cs typeface="Arial" charset="0"/>
                </a:rPr>
                <a:t> probe and responder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13294" y="4213217"/>
            <a:ext cx="3100529" cy="1936217"/>
            <a:chOff x="3073209" y="1020947"/>
            <a:chExt cx="3100529" cy="1936217"/>
          </a:xfrm>
        </p:grpSpPr>
        <p:sp>
          <p:nvSpPr>
            <p:cNvPr id="34" name="Rounded Rectangle 33"/>
            <p:cNvSpPr/>
            <p:nvPr/>
          </p:nvSpPr>
          <p:spPr>
            <a:xfrm>
              <a:off x="3471094" y="1020947"/>
              <a:ext cx="2619376" cy="1936217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LISP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3209" y="1428949"/>
              <a:ext cx="310052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LISP </a:t>
              </a:r>
              <a:r>
                <a:rPr lang="en-US" sz="1100" dirty="0" err="1">
                  <a:ea typeface="Arial" charset="0"/>
                  <a:cs typeface="Arial" charset="0"/>
                </a:rPr>
                <a:t>xTR</a:t>
              </a:r>
              <a:r>
                <a:rPr lang="en-US" sz="1100" dirty="0">
                  <a:ea typeface="Arial" charset="0"/>
                  <a:cs typeface="Arial" charset="0"/>
                </a:rPr>
                <a:t>/RTR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L2 </a:t>
              </a:r>
              <a:r>
                <a:rPr lang="en-US" sz="1100" dirty="0" smtClean="0">
                  <a:ea typeface="Arial" charset="0"/>
                  <a:cs typeface="Arial" charset="0"/>
                </a:rPr>
                <a:t>Overlays over LISP and GRE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encaps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Multitenancy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</a:t>
              </a:r>
              <a:r>
                <a:rPr lang="en-US" sz="1100" dirty="0" err="1">
                  <a:ea typeface="Arial" charset="0"/>
                  <a:cs typeface="Arial" charset="0"/>
                </a:rPr>
                <a:t>Multihome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   Map/Resolver </a:t>
              </a:r>
              <a:r>
                <a:rPr lang="en-US" sz="1100" dirty="0" smtClean="0">
                  <a:ea typeface="Arial" charset="0"/>
                  <a:cs typeface="Arial" charset="0"/>
                </a:rPr>
                <a:t>Failover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Source/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Dest</a:t>
              </a:r>
              <a:r>
                <a:rPr lang="en-US" sz="1100" dirty="0" smtClean="0">
                  <a:ea typeface="Arial" charset="0"/>
                  <a:cs typeface="Arial" charset="0"/>
                </a:rPr>
                <a:t> </a:t>
              </a:r>
              <a:r>
                <a:rPr lang="en-US" sz="1100" dirty="0">
                  <a:ea typeface="Arial" charset="0"/>
                  <a:cs typeface="Arial" charset="0"/>
                </a:rPr>
                <a:t>control plane </a:t>
              </a:r>
              <a:r>
                <a:rPr lang="en-US" sz="1100" dirty="0" smtClean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Map-Register/Map-Notify/RLOC-probing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45494" y="3109159"/>
            <a:ext cx="3001074" cy="861729"/>
            <a:chOff x="3073209" y="914403"/>
            <a:chExt cx="3001074" cy="861729"/>
          </a:xfrm>
        </p:grpSpPr>
        <p:sp>
          <p:nvSpPr>
            <p:cNvPr id="38" name="Rounded Rectangle 37"/>
            <p:cNvSpPr/>
            <p:nvPr/>
          </p:nvSpPr>
          <p:spPr>
            <a:xfrm>
              <a:off x="3454907" y="914403"/>
              <a:ext cx="2619376" cy="86172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Language Bindings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73209" y="1428949"/>
              <a:ext cx="17331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C/Java/Python/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Lua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61197" y="911162"/>
            <a:ext cx="3001074" cy="945433"/>
            <a:chOff x="3073209" y="914403"/>
            <a:chExt cx="3001074" cy="945433"/>
          </a:xfrm>
        </p:grpSpPr>
        <p:sp>
          <p:nvSpPr>
            <p:cNvPr id="42" name="Rounded Rectangle 41"/>
            <p:cNvSpPr/>
            <p:nvPr/>
          </p:nvSpPr>
          <p:spPr>
            <a:xfrm>
              <a:off x="3454907" y="914403"/>
              <a:ext cx="2619376" cy="94543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Hardware Platforms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73209" y="1428949"/>
              <a:ext cx="29835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Pure Userspace - </a:t>
              </a:r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X86,ARM 32/64,Power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Raspberry Pi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73279" y="874235"/>
            <a:ext cx="3001074" cy="2114813"/>
            <a:chOff x="0" y="914400"/>
            <a:chExt cx="3001074" cy="2114813"/>
          </a:xfrm>
        </p:grpSpPr>
        <p:sp>
          <p:nvSpPr>
            <p:cNvPr id="46" name="Rounded Rectangle 45"/>
            <p:cNvSpPr/>
            <p:nvPr/>
          </p:nvSpPr>
          <p:spPr>
            <a:xfrm>
              <a:off x="381698" y="914400"/>
              <a:ext cx="2619376" cy="211481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62698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Routing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1428949"/>
              <a:ext cx="27751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IPv4/IPv6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14</a:t>
              </a:r>
              <a:r>
                <a:rPr lang="en-US" sz="1100" dirty="0">
                  <a:ea typeface="Arial" charset="0"/>
                  <a:cs typeface="Arial" charset="0"/>
                </a:rPr>
                <a:t>+ MPPS, single </a:t>
              </a:r>
              <a:r>
                <a:rPr lang="en-US" sz="1100" dirty="0" smtClean="0">
                  <a:ea typeface="Arial" charset="0"/>
                  <a:cs typeface="Arial" charset="0"/>
                </a:rPr>
                <a:t>core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Hierarchical FIBs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Multimillion </a:t>
              </a:r>
              <a:r>
                <a:rPr lang="en-US" sz="1100" dirty="0" smtClean="0">
                  <a:ea typeface="Arial" charset="0"/>
                  <a:cs typeface="Arial" charset="0"/>
                </a:rPr>
                <a:t>FIB entries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Source RPF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Thousands of VRFs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Controlled cross-VRF lookups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Multipath – ECMP and Unequal </a:t>
              </a:r>
              <a:r>
                <a:rPr lang="en-US" sz="1100" dirty="0" smtClean="0">
                  <a:ea typeface="Arial" charset="0"/>
                  <a:cs typeface="Arial" charset="0"/>
                </a:rPr>
                <a:t>Cost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087008" y="836491"/>
            <a:ext cx="3001074" cy="3653869"/>
            <a:chOff x="3066091" y="2324099"/>
            <a:chExt cx="3001074" cy="3653869"/>
          </a:xfrm>
        </p:grpSpPr>
        <p:sp>
          <p:nvSpPr>
            <p:cNvPr id="50" name="Rounded Rectangle 49"/>
            <p:cNvSpPr/>
            <p:nvPr/>
          </p:nvSpPr>
          <p:spPr>
            <a:xfrm>
              <a:off x="3447789" y="2324099"/>
              <a:ext cx="2619376" cy="249065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828789" y="2513011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Network Services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66091" y="2838647"/>
              <a:ext cx="2297424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DHCPv4 client/proxy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DHCPv6 Proxy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MAP/LW46 – </a:t>
              </a:r>
              <a:r>
                <a:rPr lang="en-US" sz="1100" dirty="0" smtClean="0">
                  <a:ea typeface="Arial" charset="0"/>
                  <a:cs typeface="Arial" charset="0"/>
                </a:rPr>
                <a:t>IPv4aas</a:t>
              </a:r>
            </a:p>
            <a:p>
              <a:pPr lvl="1"/>
              <a:r>
                <a:rPr lang="en-US" sz="1100" dirty="0" err="1">
                  <a:ea typeface="Arial" charset="0"/>
                  <a:cs typeface="Arial" charset="0"/>
                </a:rPr>
                <a:t>MagLev</a:t>
              </a:r>
              <a:r>
                <a:rPr lang="en-US" sz="1100" dirty="0">
                  <a:ea typeface="Arial" charset="0"/>
                  <a:cs typeface="Arial" charset="0"/>
                </a:rPr>
                <a:t>-like Load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Identifier Locator Addressing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NSH SFC SFF’s &amp; NSH </a:t>
              </a:r>
              <a:r>
                <a:rPr lang="en-US" sz="1100" dirty="0" smtClean="0">
                  <a:ea typeface="Arial" charset="0"/>
                  <a:cs typeface="Arial" charset="0"/>
                </a:rPr>
                <a:t>Proxy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LLDP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BFD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Policer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Multiple </a:t>
              </a:r>
              <a:r>
                <a:rPr lang="en-US" sz="1100" dirty="0">
                  <a:ea typeface="Arial" charset="0"/>
                  <a:cs typeface="Arial" charset="0"/>
                </a:rPr>
                <a:t>million Classifiers – 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Arbitrary </a:t>
              </a:r>
              <a:r>
                <a:rPr lang="en-US" sz="1100" dirty="0" smtClean="0">
                  <a:ea typeface="Arial" charset="0"/>
                  <a:cs typeface="Arial" charset="0"/>
                </a:rPr>
                <a:t>N-tuple</a:t>
              </a: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86740" y="876353"/>
            <a:ext cx="3130985" cy="3253761"/>
            <a:chOff x="0" y="914399"/>
            <a:chExt cx="3130985" cy="3253761"/>
          </a:xfrm>
        </p:grpSpPr>
        <p:sp>
          <p:nvSpPr>
            <p:cNvPr id="54" name="Rounded Rectangle 53"/>
            <p:cNvSpPr/>
            <p:nvPr/>
          </p:nvSpPr>
          <p:spPr>
            <a:xfrm>
              <a:off x="381698" y="914399"/>
              <a:ext cx="2619376" cy="3064850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62698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Switching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1428949"/>
              <a:ext cx="3130985" cy="273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VLAN </a:t>
              </a:r>
              <a:r>
                <a:rPr lang="en-US" sz="1100" dirty="0" smtClean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 Single</a:t>
              </a:r>
              <a:r>
                <a:rPr lang="en-US" sz="1100" dirty="0">
                  <a:ea typeface="Arial" charset="0"/>
                  <a:cs typeface="Arial" charset="0"/>
                </a:rPr>
                <a:t>/ Double </a:t>
              </a:r>
              <a:r>
                <a:rPr lang="en-US" sz="1100" dirty="0" smtClean="0">
                  <a:ea typeface="Arial" charset="0"/>
                  <a:cs typeface="Arial" charset="0"/>
                </a:rPr>
                <a:t>tag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    L2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forwd</a:t>
              </a:r>
              <a:r>
                <a:rPr lang="en-US" sz="1100" dirty="0" smtClean="0">
                  <a:ea typeface="Arial" charset="0"/>
                  <a:cs typeface="Arial" charset="0"/>
                </a:rPr>
                <a:t> w/EFP/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BridgeDomain</a:t>
              </a:r>
              <a:r>
                <a:rPr lang="en-US" sz="1100" dirty="0" smtClean="0">
                  <a:ea typeface="Arial" charset="0"/>
                  <a:cs typeface="Arial" charset="0"/>
                </a:rPr>
                <a:t> </a:t>
              </a:r>
              <a:r>
                <a:rPr lang="en-US" sz="1100" dirty="0">
                  <a:ea typeface="Arial" charset="0"/>
                  <a:cs typeface="Arial" charset="0"/>
                </a:rPr>
                <a:t>concepts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VTR – push/pop/Translate (1:1,1:2, 2:1,2:2)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Mac Learning – default limit of 50k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addr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Bridging 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    Split-horizon </a:t>
              </a:r>
              <a:r>
                <a:rPr lang="en-US" sz="1100" dirty="0">
                  <a:ea typeface="Arial" charset="0"/>
                  <a:cs typeface="Arial" charset="0"/>
                </a:rPr>
                <a:t>group support/EFP Filtering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Proxy Arp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Arp termination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IRB - BVI </a:t>
              </a:r>
              <a:r>
                <a:rPr lang="en-US" sz="1100" dirty="0">
                  <a:ea typeface="Arial" charset="0"/>
                  <a:cs typeface="Arial" charset="0"/>
                </a:rPr>
                <a:t>Support with </a:t>
              </a:r>
              <a:r>
                <a:rPr lang="en-US" sz="1100" dirty="0" err="1">
                  <a:ea typeface="Arial" charset="0"/>
                  <a:cs typeface="Arial" charset="0"/>
                </a:rPr>
                <a:t>RouterMac</a:t>
              </a:r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assigmt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Flooding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Input ACLs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Interface </a:t>
              </a:r>
              <a:r>
                <a:rPr lang="en-US" sz="1100" dirty="0" smtClean="0">
                  <a:ea typeface="Arial" charset="0"/>
                  <a:cs typeface="Arial" charset="0"/>
                </a:rPr>
                <a:t>cross-connect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L2 GRE over </a:t>
              </a:r>
              <a:r>
                <a:rPr lang="en-US" sz="1100" dirty="0" err="1">
                  <a:ea typeface="Arial" charset="0"/>
                  <a:cs typeface="Arial" charset="0"/>
                </a:rPr>
                <a:t>IPSec</a:t>
              </a:r>
              <a:r>
                <a:rPr lang="en-US" sz="1100" dirty="0">
                  <a:ea typeface="Arial" charset="0"/>
                  <a:cs typeface="Arial" charset="0"/>
                </a:rPr>
                <a:t> tunnels</a:t>
              </a:r>
            </a:p>
            <a:p>
              <a:endParaRPr lang="en-US" dirty="0" smtClean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03101" y="5155220"/>
            <a:ext cx="3001074" cy="1339894"/>
            <a:chOff x="3073209" y="914402"/>
            <a:chExt cx="3001074" cy="1339894"/>
          </a:xfrm>
        </p:grpSpPr>
        <p:sp>
          <p:nvSpPr>
            <p:cNvPr id="58" name="Rounded Rectangle 57"/>
            <p:cNvSpPr/>
            <p:nvPr/>
          </p:nvSpPr>
          <p:spPr>
            <a:xfrm>
              <a:off x="3454907" y="914402"/>
              <a:ext cx="2619376" cy="1339894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Monitoring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73209" y="1428949"/>
              <a:ext cx="22605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Simple Port Analyzer (</a:t>
              </a:r>
              <a:r>
                <a:rPr lang="en-US" sz="1100" dirty="0" smtClean="0">
                  <a:ea typeface="Arial" charset="0"/>
                  <a:cs typeface="Arial" charset="0"/>
                </a:rPr>
                <a:t>SPAN)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IP Flow Export (IPFIX)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Counters for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everything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Lawful </a:t>
              </a:r>
              <a:r>
                <a:rPr lang="en-US" sz="1100" dirty="0" smtClean="0">
                  <a:ea typeface="Arial" charset="0"/>
                  <a:cs typeface="Arial" charset="0"/>
                </a:rPr>
                <a:t>Intercept</a:t>
              </a:r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90288" y="4030866"/>
            <a:ext cx="3001074" cy="2976760"/>
            <a:chOff x="3073209" y="914402"/>
            <a:chExt cx="3001074" cy="2976760"/>
          </a:xfrm>
        </p:grpSpPr>
        <p:sp>
          <p:nvSpPr>
            <p:cNvPr id="62" name="Rounded Rectangle 61"/>
            <p:cNvSpPr/>
            <p:nvPr/>
          </p:nvSpPr>
          <p:spPr>
            <a:xfrm>
              <a:off x="3454907" y="914402"/>
              <a:ext cx="2619376" cy="2463266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835907" y="1103313"/>
              <a:ext cx="1857375" cy="254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Security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73209" y="1428949"/>
              <a:ext cx="2864887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Mandatory Input Checks: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TTL expiration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header checksum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L2 length &lt; IP length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ARP resolution/snooping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	ARP </a:t>
              </a:r>
              <a:r>
                <a:rPr lang="en-US" sz="1100" dirty="0" smtClean="0">
                  <a:ea typeface="Arial" charset="0"/>
                  <a:cs typeface="Arial" charset="0"/>
                </a:rPr>
                <a:t>proxy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SNAT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Ingress Port Range Filtering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Per interface </a:t>
              </a:r>
              <a:r>
                <a:rPr lang="en-US" sz="1100" dirty="0" smtClean="0">
                  <a:ea typeface="Arial" charset="0"/>
                  <a:cs typeface="Arial" charset="0"/>
                </a:rPr>
                <a:t>whitelists</a:t>
              </a:r>
            </a:p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Policy/Security Groups/GBP (Classifier)</a:t>
              </a: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8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0458" y="644775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fd.io Foundation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-25012"/>
            <a:ext cx="10515600" cy="1325563"/>
          </a:xfrm>
        </p:spPr>
        <p:txBody>
          <a:bodyPr/>
          <a:lstStyle/>
          <a:p>
            <a:r>
              <a:rPr lang="en-US" dirty="0" smtClean="0"/>
              <a:t>Rapid Release Cadence </a:t>
            </a:r>
            <a:r>
              <a:rPr lang="mr-IN" dirty="0" smtClean="0"/>
              <a:t>–</a:t>
            </a:r>
            <a:r>
              <a:rPr lang="en-US" dirty="0" smtClean="0"/>
              <a:t> ~3 months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301858" y="2138766"/>
            <a:ext cx="959544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61728" y="1471770"/>
            <a:ext cx="1410345" cy="976962"/>
            <a:chOff x="1161728" y="1471770"/>
            <a:chExt cx="1410345" cy="97696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61728" y="1471770"/>
              <a:ext cx="1410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16-02</a:t>
              </a:r>
            </a:p>
            <a:p>
              <a:r>
                <a:rPr lang="en-US" sz="1200" b="1" dirty="0" smtClean="0"/>
                <a:t>Fd.io launch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43191" y="1447852"/>
            <a:ext cx="1410345" cy="1000880"/>
            <a:chOff x="1053241" y="1447852"/>
            <a:chExt cx="1410345" cy="100088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053241" y="1447852"/>
              <a:ext cx="1410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16-06</a:t>
              </a:r>
            </a:p>
            <a:p>
              <a:r>
                <a:rPr lang="en-US" sz="1200" b="1" dirty="0" smtClean="0"/>
                <a:t>Release- VPP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96792" y="1146558"/>
            <a:ext cx="1925018" cy="1317887"/>
            <a:chOff x="1038386" y="1130845"/>
            <a:chExt cx="1925018" cy="131788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1038386" y="1130845"/>
              <a:ext cx="1925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16-09</a:t>
              </a:r>
            </a:p>
            <a:p>
              <a:r>
                <a:rPr lang="en-US" sz="1200" b="1" dirty="0" smtClean="0"/>
                <a:t>Release:</a:t>
              </a:r>
            </a:p>
            <a:p>
              <a:r>
                <a:rPr lang="en-US" sz="1200" b="1" dirty="0" smtClean="0"/>
                <a:t>VPP, Honeycomb, NSH_SFC, ONE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634249" y="1121439"/>
            <a:ext cx="1925018" cy="1335266"/>
            <a:chOff x="1036151" y="1113466"/>
            <a:chExt cx="1925018" cy="133526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611824" y="1921790"/>
              <a:ext cx="0" cy="5269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036151" y="1113466"/>
              <a:ext cx="19250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17-01</a:t>
              </a:r>
            </a:p>
            <a:p>
              <a:r>
                <a:rPr lang="en-US" sz="1200" b="1" dirty="0" smtClean="0"/>
                <a:t>Release:</a:t>
              </a:r>
            </a:p>
            <a:p>
              <a:r>
                <a:rPr lang="en-US" sz="1200" b="1" dirty="0" smtClean="0"/>
                <a:t>VPP, Honeycomb, NSH_SFC, ONE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46441" y="2486827"/>
            <a:ext cx="2696572" cy="4838806"/>
            <a:chOff x="3067301" y="2324101"/>
            <a:chExt cx="2696572" cy="4838806"/>
          </a:xfrm>
        </p:grpSpPr>
        <p:sp>
          <p:nvSpPr>
            <p:cNvPr id="55" name="Rounded Rectangle 54"/>
            <p:cNvSpPr/>
            <p:nvPr/>
          </p:nvSpPr>
          <p:spPr>
            <a:xfrm>
              <a:off x="3447789" y="2324101"/>
              <a:ext cx="2190375" cy="3727994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683843" y="2529431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16-06 New Features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67301" y="2838646"/>
              <a:ext cx="2696572" cy="432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Enhanced Switching &amp;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IPv6 SR multicast </a:t>
              </a:r>
              <a:r>
                <a:rPr lang="en-US" sz="1100" b="1" dirty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LISP </a:t>
              </a:r>
              <a:r>
                <a:rPr lang="en-US" sz="1100" b="1" dirty="0" err="1">
                  <a:ea typeface="Arial" charset="0"/>
                  <a:cs typeface="Arial" charset="0"/>
                </a:rPr>
                <a:t>xTR</a:t>
              </a:r>
              <a:r>
                <a:rPr lang="en-US" sz="1100" b="1" dirty="0">
                  <a:ea typeface="Arial" charset="0"/>
                  <a:cs typeface="Arial" charset="0"/>
                </a:rPr>
                <a:t> support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VXLAN </a:t>
              </a:r>
              <a:r>
                <a:rPr lang="en-US" sz="1100" b="1" dirty="0">
                  <a:ea typeface="Arial" charset="0"/>
                  <a:cs typeface="Arial" charset="0"/>
                </a:rPr>
                <a:t>over IPv6 underlay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per </a:t>
              </a:r>
              <a:r>
                <a:rPr lang="en-US" sz="1100" b="1" dirty="0">
                  <a:ea typeface="Arial" charset="0"/>
                  <a:cs typeface="Arial" charset="0"/>
                </a:rPr>
                <a:t>interface whitelists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shared </a:t>
              </a:r>
              <a:r>
                <a:rPr lang="en-US" sz="1100" b="1" dirty="0">
                  <a:ea typeface="Arial" charset="0"/>
                  <a:cs typeface="Arial" charset="0"/>
                </a:rPr>
                <a:t>adjacencies in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FIB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Improves interface </a:t>
              </a:r>
              <a:r>
                <a:rPr lang="en-US" sz="1100" b="1" dirty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vhost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-user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jumbo frames</a:t>
              </a:r>
              <a:endParaRPr lang="en-US" sz="1100" b="1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Netmap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</a:t>
              </a:r>
              <a:r>
                <a:rPr lang="en-US" sz="1100" b="1" dirty="0">
                  <a:ea typeface="Arial" charset="0"/>
                  <a:cs typeface="Arial" charset="0"/>
                </a:rPr>
                <a:t>interface support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AF_Packet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</a:t>
              </a:r>
              <a:r>
                <a:rPr lang="en-US" sz="1100" b="1" dirty="0">
                  <a:ea typeface="Arial" charset="0"/>
                  <a:cs typeface="Arial" charset="0"/>
                </a:rPr>
                <a:t>interface support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Improved programmability</a:t>
              </a:r>
              <a:endParaRPr lang="en-US" sz="1100" b="1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Python </a:t>
              </a:r>
              <a:r>
                <a:rPr lang="en-US" sz="1100" b="1" dirty="0">
                  <a:ea typeface="Arial" charset="0"/>
                  <a:cs typeface="Arial" charset="0"/>
                </a:rPr>
                <a:t>API bindings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Enhanced </a:t>
              </a:r>
              <a:r>
                <a:rPr lang="en-US" sz="1100" b="1" dirty="0">
                  <a:ea typeface="Arial" charset="0"/>
                  <a:cs typeface="Arial" charset="0"/>
                </a:rPr>
                <a:t>JVPP Java API bindings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Enhanced </a:t>
              </a:r>
              <a:r>
                <a:rPr lang="en-US" sz="1100" b="1" dirty="0">
                  <a:ea typeface="Arial" charset="0"/>
                  <a:cs typeface="Arial" charset="0"/>
                </a:rPr>
                <a:t>debugging cli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Hardware </a:t>
              </a:r>
              <a:r>
                <a:rPr lang="en-US" sz="1100" b="1" dirty="0">
                  <a:ea typeface="Arial" charset="0"/>
                  <a:cs typeface="Arial" charset="0"/>
                </a:rPr>
                <a:t>and Software Support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Support </a:t>
              </a:r>
              <a:r>
                <a:rPr lang="en-US" sz="1100" b="1" dirty="0">
                  <a:ea typeface="Arial" charset="0"/>
                  <a:cs typeface="Arial" charset="0"/>
                </a:rPr>
                <a:t>for ARM 32 targets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Support </a:t>
              </a:r>
              <a:r>
                <a:rPr lang="en-US" sz="1100" b="1" dirty="0">
                  <a:ea typeface="Arial" charset="0"/>
                  <a:cs typeface="Arial" charset="0"/>
                </a:rPr>
                <a:t>for Raspberry Pi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Support </a:t>
              </a:r>
              <a:r>
                <a:rPr lang="en-US" sz="1100" b="1" dirty="0">
                  <a:ea typeface="Arial" charset="0"/>
                  <a:cs typeface="Arial" charset="0"/>
                </a:rPr>
                <a:t>for DPDK 16.04</a:t>
              </a: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10163" y="2472211"/>
            <a:ext cx="3542958" cy="3823146"/>
            <a:chOff x="3066091" y="2324099"/>
            <a:chExt cx="3542958" cy="3823146"/>
          </a:xfrm>
        </p:grpSpPr>
        <p:sp>
          <p:nvSpPr>
            <p:cNvPr id="59" name="Rounded Rectangle 58"/>
            <p:cNvSpPr/>
            <p:nvPr/>
          </p:nvSpPr>
          <p:spPr>
            <a:xfrm>
              <a:off x="3447789" y="2324099"/>
              <a:ext cx="2190375" cy="374260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683843" y="2529431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16-09 New Features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66091" y="2838647"/>
              <a:ext cx="3542958" cy="3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Enhanced LISP support for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L2 </a:t>
              </a:r>
              <a:r>
                <a:rPr lang="en-US" sz="1100" b="1" dirty="0">
                  <a:ea typeface="Arial" charset="0"/>
                  <a:cs typeface="Arial" charset="0"/>
                </a:rPr>
                <a:t>overlays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Multitenancy</a:t>
              </a:r>
              <a:endParaRPr lang="en-US" sz="1100" b="1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Multihoming</a:t>
              </a:r>
              <a:endParaRPr lang="en-US" sz="1100" b="1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Re-encapsulating </a:t>
              </a:r>
              <a:r>
                <a:rPr lang="en-US" sz="1100" b="1" dirty="0">
                  <a:ea typeface="Arial" charset="0"/>
                  <a:cs typeface="Arial" charset="0"/>
                </a:rPr>
                <a:t>Tunnel Routers (RTR) support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Map-Resolver </a:t>
              </a:r>
              <a:r>
                <a:rPr lang="en-US" sz="1100" b="1" dirty="0">
                  <a:ea typeface="Arial" charset="0"/>
                  <a:cs typeface="Arial" charset="0"/>
                </a:rPr>
                <a:t>failover algorithm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New plugins for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SNAT</a:t>
              </a:r>
              <a:endParaRPr lang="en-US" sz="1100" b="1" dirty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MagLev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-like </a:t>
              </a:r>
              <a:r>
                <a:rPr lang="en-US" sz="1100" b="1" dirty="0">
                  <a:ea typeface="Arial" charset="0"/>
                  <a:cs typeface="Arial" charset="0"/>
                </a:rPr>
                <a:t>Load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Identifier </a:t>
              </a:r>
              <a:r>
                <a:rPr lang="en-US" sz="1100" b="1" dirty="0">
                  <a:ea typeface="Arial" charset="0"/>
                  <a:cs typeface="Arial" charset="0"/>
                </a:rPr>
                <a:t>Locator Addressing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NSH </a:t>
              </a:r>
              <a:r>
                <a:rPr lang="en-US" sz="1100" b="1" dirty="0">
                  <a:ea typeface="Arial" charset="0"/>
                  <a:cs typeface="Arial" charset="0"/>
                </a:rPr>
                <a:t>SFC SFF’s &amp; NSH Proxy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P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ort </a:t>
              </a:r>
              <a:r>
                <a:rPr lang="en-US" sz="1100" b="1" dirty="0">
                  <a:ea typeface="Arial" charset="0"/>
                  <a:cs typeface="Arial" charset="0"/>
                </a:rPr>
                <a:t>range ingress filtering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Dynamically ordered subgraphs</a:t>
              </a: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740112" y="2486825"/>
            <a:ext cx="2572073" cy="5515917"/>
            <a:chOff x="3066091" y="2324099"/>
            <a:chExt cx="2572073" cy="5515917"/>
          </a:xfrm>
        </p:grpSpPr>
        <p:sp>
          <p:nvSpPr>
            <p:cNvPr id="63" name="Rounded Rectangle 62"/>
            <p:cNvSpPr/>
            <p:nvPr/>
          </p:nvSpPr>
          <p:spPr>
            <a:xfrm>
              <a:off x="3447789" y="2324099"/>
              <a:ext cx="2190375" cy="4326053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83843" y="2529431"/>
              <a:ext cx="1768987" cy="30921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17-01 New Features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66091" y="2838647"/>
              <a:ext cx="2569934" cy="5001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Hierarchical FIB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Performance Improvements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   DPDK input and output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nodes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L2 Path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IPv4 lookup node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IPSEC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Softwand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HWCrypto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Support</a:t>
              </a:r>
            </a:p>
            <a:p>
              <a:pPr lvl="1"/>
              <a:r>
                <a:rPr lang="en-US" sz="1100" b="1" dirty="0" err="1">
                  <a:ea typeface="Arial" charset="0"/>
                  <a:cs typeface="Arial" charset="0"/>
                </a:rPr>
                <a:t>HQoS</a:t>
              </a:r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Simple Port Analyzer (SPAN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)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BFD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IPFIX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Improvements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L2 GRE over </a:t>
              </a:r>
              <a:r>
                <a:rPr lang="en-US" sz="1100" b="1" dirty="0" err="1">
                  <a:ea typeface="Arial" charset="0"/>
                  <a:cs typeface="Arial" charset="0"/>
                </a:rPr>
                <a:t>IPSec</a:t>
              </a:r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LLDP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LISP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Enhancements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   Source/</a:t>
              </a:r>
              <a:r>
                <a:rPr lang="en-US" sz="1100" b="1" dirty="0" err="1">
                  <a:ea typeface="Arial" charset="0"/>
                  <a:cs typeface="Arial" charset="0"/>
                </a:rPr>
                <a:t>Dest</a:t>
              </a:r>
              <a:r>
                <a:rPr lang="en-US" sz="1100" b="1" dirty="0">
                  <a:ea typeface="Arial" charset="0"/>
                  <a:cs typeface="Arial" charset="0"/>
                </a:rPr>
                <a:t> control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plane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   L2 over LISP and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GRE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  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Map-Register/Map-Notify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RLOC-probing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ACL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Flow Per Packet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SNAT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Multithread, Flow Export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LUA API Bindings</a:t>
              </a:r>
              <a:endParaRPr lang="en-US" sz="1100" b="1" dirty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7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0458" y="6447753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657" y="-20277"/>
            <a:ext cx="11194142" cy="1325563"/>
          </a:xfrm>
        </p:spPr>
        <p:txBody>
          <a:bodyPr/>
          <a:lstStyle/>
          <a:p>
            <a:r>
              <a:rPr lang="en-US" dirty="0" smtClean="0"/>
              <a:t>New in 17.04 </a:t>
            </a:r>
            <a:r>
              <a:rPr lang="mr-IN" dirty="0" smtClean="0"/>
              <a:t>–</a:t>
            </a:r>
            <a:r>
              <a:rPr lang="en-US" dirty="0" smtClean="0"/>
              <a:t> Due Apr 19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50009" y="1663911"/>
            <a:ext cx="3001074" cy="2638205"/>
            <a:chOff x="3066091" y="2324100"/>
            <a:chExt cx="3001074" cy="2638205"/>
          </a:xfrm>
        </p:grpSpPr>
        <p:sp>
          <p:nvSpPr>
            <p:cNvPr id="8" name="Rounded Rectangle 7"/>
            <p:cNvSpPr/>
            <p:nvPr/>
          </p:nvSpPr>
          <p:spPr>
            <a:xfrm>
              <a:off x="3447789" y="2324100"/>
              <a:ext cx="2619376" cy="1806434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VPP Userspace Host Stack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66091" y="2838647"/>
              <a:ext cx="2436886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TCP </a:t>
              </a:r>
              <a:r>
                <a:rPr lang="en-US" sz="1100" dirty="0" smtClean="0">
                  <a:ea typeface="Arial" charset="0"/>
                  <a:cs typeface="Arial" charset="0"/>
                </a:rPr>
                <a:t>stack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DHCPv4 </a:t>
              </a:r>
              <a:r>
                <a:rPr lang="en-US" sz="1100" dirty="0">
                  <a:ea typeface="Arial" charset="0"/>
                  <a:cs typeface="Arial" charset="0"/>
                </a:rPr>
                <a:t>relay </a:t>
              </a:r>
              <a:r>
                <a:rPr lang="en-US" sz="1100" dirty="0" smtClean="0">
                  <a:ea typeface="Arial" charset="0"/>
                  <a:cs typeface="Arial" charset="0"/>
                </a:rPr>
                <a:t>multi-destination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DHCPv4 </a:t>
              </a:r>
              <a:r>
                <a:rPr lang="en-US" sz="1100" dirty="0">
                  <a:ea typeface="Arial" charset="0"/>
                  <a:cs typeface="Arial" charset="0"/>
                </a:rPr>
                <a:t>option </a:t>
              </a:r>
              <a:r>
                <a:rPr lang="en-US" sz="1100" dirty="0" smtClean="0">
                  <a:ea typeface="Arial" charset="0"/>
                  <a:cs typeface="Arial" charset="0"/>
                </a:rPr>
                <a:t>82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DHCPv6 </a:t>
              </a:r>
              <a:r>
                <a:rPr lang="en-US" sz="1100" dirty="0">
                  <a:ea typeface="Arial" charset="0"/>
                  <a:cs typeface="Arial" charset="0"/>
                </a:rPr>
                <a:t>relay </a:t>
              </a:r>
              <a:r>
                <a:rPr lang="en-US" sz="1100" dirty="0" smtClean="0">
                  <a:ea typeface="Arial" charset="0"/>
                  <a:cs typeface="Arial" charset="0"/>
                </a:rPr>
                <a:t>multi-destination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DHPCv6 </a:t>
              </a:r>
              <a:r>
                <a:rPr lang="en-US" sz="1100" dirty="0">
                  <a:ea typeface="Arial" charset="0"/>
                  <a:cs typeface="Arial" charset="0"/>
                </a:rPr>
                <a:t>relay </a:t>
              </a:r>
              <a:r>
                <a:rPr lang="en-US" sz="1100" dirty="0" smtClean="0">
                  <a:ea typeface="Arial" charset="0"/>
                  <a:cs typeface="Arial" charset="0"/>
                </a:rPr>
                <a:t>remote-id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ND </a:t>
              </a:r>
              <a:r>
                <a:rPr lang="en-US" sz="1100" dirty="0">
                  <a:ea typeface="Arial" charset="0"/>
                  <a:cs typeface="Arial" charset="0"/>
                </a:rPr>
                <a:t>Proxy</a:t>
              </a:r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1274" y="3630842"/>
            <a:ext cx="3001074" cy="2299651"/>
            <a:chOff x="3066091" y="2324100"/>
            <a:chExt cx="3001074" cy="2299651"/>
          </a:xfrm>
        </p:grpSpPr>
        <p:sp>
          <p:nvSpPr>
            <p:cNvPr id="12" name="Rounded Rectangle 11"/>
            <p:cNvSpPr/>
            <p:nvPr/>
          </p:nvSpPr>
          <p:spPr>
            <a:xfrm>
              <a:off x="3447789" y="2324100"/>
              <a:ext cx="2619376" cy="1592040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SNAT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66091" y="2838647"/>
              <a:ext cx="2651688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CGN: Configurable port </a:t>
              </a:r>
              <a:r>
                <a:rPr lang="en-US" sz="1100" dirty="0" smtClean="0">
                  <a:ea typeface="Arial" charset="0"/>
                  <a:cs typeface="Arial" charset="0"/>
                </a:rPr>
                <a:t>allocation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CGN</a:t>
              </a:r>
              <a:r>
                <a:rPr lang="en-US" sz="1100" dirty="0">
                  <a:ea typeface="Arial" charset="0"/>
                  <a:cs typeface="Arial" charset="0"/>
                </a:rPr>
                <a:t>: Configurable Address </a:t>
              </a:r>
              <a:r>
                <a:rPr lang="en-US" sz="1100" dirty="0" smtClean="0">
                  <a:ea typeface="Arial" charset="0"/>
                  <a:cs typeface="Arial" charset="0"/>
                </a:rPr>
                <a:t>pooling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CPE</a:t>
              </a:r>
              <a:r>
                <a:rPr lang="en-US" sz="1100" dirty="0">
                  <a:ea typeface="Arial" charset="0"/>
                  <a:cs typeface="Arial" charset="0"/>
                </a:rPr>
                <a:t>: External interface </a:t>
              </a:r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DHCP support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NAT64</a:t>
              </a:r>
              <a:r>
                <a:rPr lang="en-US" sz="1100" dirty="0">
                  <a:ea typeface="Arial" charset="0"/>
                  <a:cs typeface="Arial" charset="0"/>
                </a:rPr>
                <a:t>, LW46</a:t>
              </a: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50002" y="1662641"/>
            <a:ext cx="3001074" cy="1791820"/>
            <a:chOff x="3066091" y="2324100"/>
            <a:chExt cx="3001074" cy="1791820"/>
          </a:xfrm>
        </p:grpSpPr>
        <p:sp>
          <p:nvSpPr>
            <p:cNvPr id="16" name="Rounded Rectangle 15"/>
            <p:cNvSpPr/>
            <p:nvPr/>
          </p:nvSpPr>
          <p:spPr>
            <a:xfrm>
              <a:off x="3447789" y="2324100"/>
              <a:ext cx="2619376" cy="1115208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Security Groups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66091" y="2838647"/>
              <a:ext cx="2792752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Routed </a:t>
              </a:r>
              <a:r>
                <a:rPr lang="en-US" sz="1100" dirty="0">
                  <a:ea typeface="Arial" charset="0"/>
                  <a:cs typeface="Arial" charset="0"/>
                </a:rPr>
                <a:t>interface </a:t>
              </a:r>
              <a:r>
                <a:rPr lang="en-US" sz="1100" dirty="0" smtClean="0">
                  <a:ea typeface="Arial" charset="0"/>
                  <a:cs typeface="Arial" charset="0"/>
                </a:rPr>
                <a:t>support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L4 </a:t>
              </a:r>
              <a:r>
                <a:rPr lang="en-US" sz="1100" dirty="0">
                  <a:ea typeface="Arial" charset="0"/>
                  <a:cs typeface="Arial" charset="0"/>
                </a:rPr>
                <a:t>filters with IPv6 Extension Headers</a:t>
              </a: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50002" y="2988535"/>
            <a:ext cx="3001074" cy="2130374"/>
            <a:chOff x="3066091" y="2324100"/>
            <a:chExt cx="3001074" cy="2130374"/>
          </a:xfrm>
        </p:grpSpPr>
        <p:sp>
          <p:nvSpPr>
            <p:cNvPr id="20" name="Rounded Rectangle 19"/>
            <p:cNvSpPr/>
            <p:nvPr/>
          </p:nvSpPr>
          <p:spPr>
            <a:xfrm>
              <a:off x="3447789" y="2324100"/>
              <a:ext cx="2619376" cy="1341374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API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66091" y="2838647"/>
              <a:ext cx="2582758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Move to CFFI for Python </a:t>
              </a:r>
              <a:r>
                <a:rPr lang="en-US" sz="1100" dirty="0" smtClean="0">
                  <a:ea typeface="Arial" charset="0"/>
                  <a:cs typeface="Arial" charset="0"/>
                </a:rPr>
                <a:t>binding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Python </a:t>
              </a:r>
              <a:r>
                <a:rPr lang="en-US" sz="1100" dirty="0">
                  <a:ea typeface="Arial" charset="0"/>
                  <a:cs typeface="Arial" charset="0"/>
                </a:rPr>
                <a:t>Packaging </a:t>
              </a:r>
              <a:r>
                <a:rPr lang="en-US" sz="1100" dirty="0" smtClean="0">
                  <a:ea typeface="Arial" charset="0"/>
                  <a:cs typeface="Arial" charset="0"/>
                </a:rPr>
                <a:t>improvements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CLI </a:t>
              </a:r>
              <a:r>
                <a:rPr lang="en-US" sz="1100" dirty="0">
                  <a:ea typeface="Arial" charset="0"/>
                  <a:cs typeface="Arial" charset="0"/>
                </a:rPr>
                <a:t>over </a:t>
              </a:r>
              <a:r>
                <a:rPr lang="en-US" sz="1100" dirty="0" smtClean="0">
                  <a:ea typeface="Arial" charset="0"/>
                  <a:cs typeface="Arial" charset="0"/>
                </a:rPr>
                <a:t>API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Improved C/C</a:t>
              </a:r>
              <a:r>
                <a:rPr lang="en-US" sz="1100" dirty="0">
                  <a:ea typeface="Arial" charset="0"/>
                  <a:cs typeface="Arial" charset="0"/>
                </a:rPr>
                <a:t>++ language binding</a:t>
              </a: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68814" y="1563271"/>
            <a:ext cx="3097323" cy="2299651"/>
            <a:chOff x="3066091" y="2324100"/>
            <a:chExt cx="3097323" cy="2299651"/>
          </a:xfrm>
        </p:grpSpPr>
        <p:sp>
          <p:nvSpPr>
            <p:cNvPr id="24" name="Rounded Rectangle 23"/>
            <p:cNvSpPr/>
            <p:nvPr/>
          </p:nvSpPr>
          <p:spPr>
            <a:xfrm>
              <a:off x="3447789" y="2324100"/>
              <a:ext cx="2619376" cy="147556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Segment Routing v6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66091" y="2838647"/>
              <a:ext cx="3097323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SR policies with weighted SID </a:t>
              </a:r>
              <a:r>
                <a:rPr lang="en-US" sz="1100" dirty="0" smtClean="0">
                  <a:ea typeface="Arial" charset="0"/>
                  <a:cs typeface="Arial" charset="0"/>
                </a:rPr>
                <a:t>lists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Binding SID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SR </a:t>
              </a:r>
              <a:r>
                <a:rPr lang="en-US" sz="1100" dirty="0">
                  <a:ea typeface="Arial" charset="0"/>
                  <a:cs typeface="Arial" charset="0"/>
                </a:rPr>
                <a:t>steering </a:t>
              </a:r>
              <a:r>
                <a:rPr lang="en-US" sz="1100" dirty="0" smtClean="0">
                  <a:ea typeface="Arial" charset="0"/>
                  <a:cs typeface="Arial" charset="0"/>
                </a:rPr>
                <a:t>policies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SR </a:t>
              </a:r>
              <a:r>
                <a:rPr lang="en-US" sz="1100" dirty="0" err="1" smtClean="0">
                  <a:ea typeface="Arial" charset="0"/>
                  <a:cs typeface="Arial" charset="0"/>
                </a:rPr>
                <a:t>LocalSIDs</a:t>
              </a:r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Framework </a:t>
              </a:r>
              <a:r>
                <a:rPr lang="en-US" sz="1100" dirty="0">
                  <a:ea typeface="Arial" charset="0"/>
                  <a:cs typeface="Arial" charset="0"/>
                </a:rPr>
                <a:t>to </a:t>
              </a:r>
              <a:r>
                <a:rPr lang="en-US" sz="1100" dirty="0" smtClean="0">
                  <a:ea typeface="Arial" charset="0"/>
                  <a:cs typeface="Arial" charset="0"/>
                </a:rPr>
                <a:t>expand local SIDs w/plugins</a:t>
              </a:r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33744" y="3227751"/>
            <a:ext cx="3001074" cy="2130374"/>
            <a:chOff x="3066091" y="2324100"/>
            <a:chExt cx="3001074" cy="2130374"/>
          </a:xfrm>
        </p:grpSpPr>
        <p:sp>
          <p:nvSpPr>
            <p:cNvPr id="28" name="Rounded Rectangle 27"/>
            <p:cNvSpPr/>
            <p:nvPr/>
          </p:nvSpPr>
          <p:spPr>
            <a:xfrm>
              <a:off x="3447789" y="2324100"/>
              <a:ext cx="2619376" cy="1422047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err="1" smtClean="0">
                  <a:solidFill>
                    <a:schemeClr val="tx1"/>
                  </a:solidFill>
                </a:rPr>
                <a:t>iOAM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66091" y="2838647"/>
              <a:ext cx="2828018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ea typeface="Arial" charset="0"/>
                  <a:cs typeface="Arial" charset="0"/>
                </a:rPr>
                <a:t>UDP </a:t>
              </a:r>
              <a:r>
                <a:rPr lang="en-US" sz="1100" dirty="0" err="1">
                  <a:ea typeface="Arial" charset="0"/>
                  <a:cs typeface="Arial" charset="0"/>
                </a:rPr>
                <a:t>Pinger</a:t>
              </a:r>
              <a:r>
                <a:rPr lang="en-US" sz="1100" dirty="0">
                  <a:ea typeface="Arial" charset="0"/>
                  <a:cs typeface="Arial" charset="0"/>
                </a:rPr>
                <a:t> </a:t>
              </a:r>
              <a:r>
                <a:rPr lang="en-US" sz="1100" dirty="0" smtClean="0">
                  <a:ea typeface="Arial" charset="0"/>
                  <a:cs typeface="Arial" charset="0"/>
                </a:rPr>
                <a:t>w/path </a:t>
              </a:r>
              <a:r>
                <a:rPr lang="en-US" sz="1100" dirty="0">
                  <a:ea typeface="Arial" charset="0"/>
                  <a:cs typeface="Arial" charset="0"/>
                </a:rPr>
                <a:t>fault </a:t>
              </a:r>
              <a:r>
                <a:rPr lang="en-US" sz="1100" dirty="0" smtClean="0">
                  <a:ea typeface="Arial" charset="0"/>
                  <a:cs typeface="Arial" charset="0"/>
                </a:rPr>
                <a:t>isolation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IOAM as </a:t>
              </a:r>
              <a:r>
                <a:rPr lang="en-US" sz="1100" dirty="0">
                  <a:ea typeface="Arial" charset="0"/>
                  <a:cs typeface="Arial" charset="0"/>
                </a:rPr>
                <a:t>type 2 metadata in </a:t>
              </a:r>
              <a:r>
                <a:rPr lang="en-US" sz="1100" dirty="0" smtClean="0">
                  <a:ea typeface="Arial" charset="0"/>
                  <a:cs typeface="Arial" charset="0"/>
                </a:rPr>
                <a:t>NSH</a:t>
              </a:r>
            </a:p>
            <a:p>
              <a:pPr lvl="1"/>
              <a:r>
                <a:rPr lang="en-US" sz="1100" dirty="0" smtClean="0">
                  <a:ea typeface="Arial" charset="0"/>
                  <a:cs typeface="Arial" charset="0"/>
                </a:rPr>
                <a:t>IOAM </a:t>
              </a:r>
              <a:r>
                <a:rPr lang="en-US" sz="1100" dirty="0">
                  <a:ea typeface="Arial" charset="0"/>
                  <a:cs typeface="Arial" charset="0"/>
                </a:rPr>
                <a:t>raw IPFIX </a:t>
              </a:r>
              <a:r>
                <a:rPr lang="en-US" sz="1100" dirty="0" smtClean="0">
                  <a:ea typeface="Arial" charset="0"/>
                  <a:cs typeface="Arial" charset="0"/>
                </a:rPr>
                <a:t>collector and analyzer</a:t>
              </a:r>
            </a:p>
            <a:p>
              <a:pPr lvl="1"/>
              <a:r>
                <a:rPr lang="en-US" sz="1100" dirty="0" err="1" smtClean="0">
                  <a:ea typeface="Arial" charset="0"/>
                  <a:cs typeface="Arial" charset="0"/>
                </a:rPr>
                <a:t>Anycast</a:t>
              </a:r>
              <a:r>
                <a:rPr lang="en-US" sz="1100" dirty="0" smtClean="0">
                  <a:ea typeface="Arial" charset="0"/>
                  <a:cs typeface="Arial" charset="0"/>
                </a:rPr>
                <a:t> </a:t>
              </a:r>
              <a:r>
                <a:rPr lang="en-US" sz="1100" dirty="0">
                  <a:ea typeface="Arial" charset="0"/>
                  <a:cs typeface="Arial" charset="0"/>
                </a:rPr>
                <a:t>active server selection</a:t>
              </a: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33744" y="4827371"/>
            <a:ext cx="3001074" cy="1791820"/>
            <a:chOff x="3066091" y="2324100"/>
            <a:chExt cx="3001074" cy="1791820"/>
          </a:xfrm>
        </p:grpSpPr>
        <p:sp>
          <p:nvSpPr>
            <p:cNvPr id="36" name="Rounded Rectangle 35"/>
            <p:cNvSpPr/>
            <p:nvPr/>
          </p:nvSpPr>
          <p:spPr>
            <a:xfrm>
              <a:off x="3447789" y="2324100"/>
              <a:ext cx="2619376" cy="1034599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683843" y="2513011"/>
              <a:ext cx="2061370" cy="3256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/>
                <a:t>IPFIX</a:t>
              </a:r>
              <a:endParaRPr lang="en-US" sz="133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66091" y="2838647"/>
              <a:ext cx="2021707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Collect IPv6 </a:t>
              </a:r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information</a:t>
              </a:r>
            </a:p>
            <a:p>
              <a:pPr lvl="1"/>
              <a:r>
                <a:rPr lang="en-US" sz="1100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Per </a:t>
              </a:r>
              <a:r>
                <a:rPr lang="en-US" sz="1100" dirty="0">
                  <a:solidFill>
                    <a:schemeClr val="bg1"/>
                  </a:solidFill>
                  <a:ea typeface="Arial" charset="0"/>
                  <a:cs typeface="Arial" charset="0"/>
                </a:rPr>
                <a:t>flow state</a:t>
              </a: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 smtClean="0">
                <a:solidFill>
                  <a:schemeClr val="bg1"/>
                </a:solidFill>
                <a:ea typeface="Arial" charset="0"/>
                <a:cs typeface="Arial" charset="0"/>
              </a:endParaRPr>
            </a:p>
            <a:p>
              <a:pPr lvl="1"/>
              <a:endParaRPr lang="en-US" sz="1100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fd.io Foundation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85725"/>
            <a:ext cx="11431588" cy="97631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Continuous Quality, Performance, Usability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Built into the development process </a:t>
            </a:r>
            <a:r>
              <a:rPr lang="mr-IN" sz="1800" dirty="0" smtClean="0">
                <a:solidFill>
                  <a:schemeClr val="tx1"/>
                </a:solidFill>
              </a:rPr>
              <a:t>–</a:t>
            </a:r>
            <a:r>
              <a:rPr lang="en-US" sz="1800" dirty="0" smtClean="0">
                <a:solidFill>
                  <a:schemeClr val="tx1"/>
                </a:solidFill>
              </a:rPr>
              <a:t> patch by patch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426" y="1160760"/>
            <a:ext cx="1255363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34227" y="1154970"/>
            <a:ext cx="153691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Automated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Verify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5771" y="1158588"/>
            <a:ext cx="153691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Code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82135" y="1159674"/>
            <a:ext cx="1536916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38592" y="1158588"/>
            <a:ext cx="1832082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Publish Artifacts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52252" y="2702480"/>
            <a:ext cx="3000377" cy="4099316"/>
            <a:chOff x="697" y="914400"/>
            <a:chExt cx="3000377" cy="4099316"/>
          </a:xfrm>
        </p:grpSpPr>
        <p:sp>
          <p:nvSpPr>
            <p:cNvPr id="16" name="Rounded Rectangle 15"/>
            <p:cNvSpPr/>
            <p:nvPr/>
          </p:nvSpPr>
          <p:spPr>
            <a:xfrm>
              <a:off x="381698" y="914400"/>
              <a:ext cx="2619376" cy="4099316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8608" y="1103313"/>
              <a:ext cx="2293749" cy="55778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System Functional Testing</a:t>
              </a:r>
            </a:p>
            <a:p>
              <a:pPr algn="ctr"/>
              <a:r>
                <a:rPr lang="en-US" sz="1330" b="1" dirty="0" smtClean="0">
                  <a:solidFill>
                    <a:schemeClr val="accent6"/>
                  </a:solidFill>
                </a:rPr>
                <a:t>252 Tests/Patch</a:t>
              </a:r>
              <a:endParaRPr lang="en-US" sz="1330" b="1" dirty="0">
                <a:solidFill>
                  <a:schemeClr val="accent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7" y="1705118"/>
              <a:ext cx="2965877" cy="3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DHCP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Client and Proxy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GRE Overlay 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L2BD Ethernet Switching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Cross Connect Ethernet Switching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LISP Overlay 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IPv4-in-IPv6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Softwire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Tunnels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Cop Address Security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IPSec</a:t>
              </a:r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IPv6 Routing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NS/ND, RA, ICMPv6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uRPF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Security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Tap Interface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Telemetry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IPFIX and Span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VRF Routed Forwarding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iACL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Security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Ingress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IPv6/IPv6/Mac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Routing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QoS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Policer Metering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VLAN Tag Translation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VXLAN Overlay Tunnels</a:t>
              </a: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74694" y="2702481"/>
            <a:ext cx="3010598" cy="4415738"/>
            <a:chOff x="-9524" y="914400"/>
            <a:chExt cx="3010598" cy="4415738"/>
          </a:xfrm>
        </p:grpSpPr>
        <p:sp>
          <p:nvSpPr>
            <p:cNvPr id="24" name="Rounded Rectangle 23"/>
            <p:cNvSpPr/>
            <p:nvPr/>
          </p:nvSpPr>
          <p:spPr>
            <a:xfrm>
              <a:off x="381698" y="914400"/>
              <a:ext cx="2619376" cy="4099316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58374" y="1088364"/>
              <a:ext cx="2295144" cy="55778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Performance Testing</a:t>
              </a:r>
            </a:p>
            <a:p>
              <a:pPr algn="ctr"/>
              <a:r>
                <a:rPr lang="en-US" sz="1330" b="1" dirty="0" smtClean="0">
                  <a:solidFill>
                    <a:schemeClr val="accent6"/>
                  </a:solidFill>
                </a:rPr>
                <a:t>144 Tests/Patch, 841 Tests</a:t>
              </a:r>
              <a:endParaRPr lang="en-US" sz="1330" b="1" dirty="0">
                <a:solidFill>
                  <a:schemeClr val="accent6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9524" y="1682986"/>
              <a:ext cx="2779928" cy="3647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Cross Connect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Bridging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IPv6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Scale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20k,200k,2M FIB Entries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IPv4 Scale - </a:t>
              </a:r>
              <a:r>
                <a:rPr lang="en-US" sz="1100" b="1" dirty="0">
                  <a:ea typeface="Arial" charset="0"/>
                  <a:cs typeface="Arial" charset="0"/>
                </a:rPr>
                <a:t>20k,200k,2M FIB Entries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VM with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vhost-userr</a:t>
              </a:r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PHYS-VPP-VM-VPP-PHYS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L2 Cross Connect/Bridge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VXLAN w/L2 Bridge Domain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IPv4 Routing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COP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IPv4/IPv6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whiteless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iACL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ingress IPv4/IPv6 ACLs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LISP </a:t>
              </a:r>
              <a:r>
                <a:rPr lang="mr-IN" sz="1100" b="1" dirty="0" smtClean="0">
                  <a:ea typeface="Arial" charset="0"/>
                  <a:cs typeface="Arial" charset="0"/>
                </a:rPr>
                <a:t>–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IPv4-o-IPv6/IPv6-o-IPv4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VXLAN</a:t>
              </a:r>
            </a:p>
            <a:p>
              <a:pPr lvl="1"/>
              <a:r>
                <a:rPr lang="en-US" sz="1100" b="1" dirty="0" err="1" smtClean="0">
                  <a:ea typeface="Arial" charset="0"/>
                  <a:cs typeface="Arial" charset="0"/>
                </a:rPr>
                <a:t>QoS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Policer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Cross over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L2 Bridging</a:t>
              </a: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43705" y="2702480"/>
            <a:ext cx="2951449" cy="3540319"/>
            <a:chOff x="72528" y="914398"/>
            <a:chExt cx="2951449" cy="7025543"/>
          </a:xfrm>
        </p:grpSpPr>
        <p:sp>
          <p:nvSpPr>
            <p:cNvPr id="30" name="Rounded Rectangle 29"/>
            <p:cNvSpPr/>
            <p:nvPr/>
          </p:nvSpPr>
          <p:spPr>
            <a:xfrm>
              <a:off x="381698" y="914398"/>
              <a:ext cx="2619376" cy="5737418"/>
            </a:xfrm>
            <a:prstGeom prst="roundRect">
              <a:avLst>
                <a:gd name="adj" fmla="val 22182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sz="11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46599" y="1152755"/>
              <a:ext cx="2295144" cy="110688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0" dirty="0" smtClean="0">
                  <a:solidFill>
                    <a:schemeClr val="tx1"/>
                  </a:solidFill>
                </a:rPr>
                <a:t>Usability</a:t>
              </a:r>
              <a:endParaRPr lang="en-US" sz="133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528" y="2381993"/>
              <a:ext cx="2951449" cy="555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Merge-by-merge: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apt installable deb packaging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yum installable rpm packaging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autogenerated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code documentation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autogenerated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cli documentation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Per release: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autogenerated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testing reports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      report perf improvements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Puppet modules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Training/Tutorial videos</a:t>
              </a:r>
            </a:p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Hands-on-</a:t>
              </a:r>
              <a:r>
                <a:rPr lang="en-US" sz="1100" b="1" dirty="0" err="1" smtClean="0">
                  <a:ea typeface="Arial" charset="0"/>
                  <a:cs typeface="Arial" charset="0"/>
                </a:rPr>
                <a:t>usecase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documentation</a:t>
              </a: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cxnSp>
        <p:nvCxnSpPr>
          <p:cNvPr id="34" name="Straight Arrow Connector 33"/>
          <p:cNvCxnSpPr>
            <a:stCxn id="4" idx="3"/>
            <a:endCxn id="8" idx="1"/>
          </p:cNvCxnSpPr>
          <p:nvPr/>
        </p:nvCxnSpPr>
        <p:spPr>
          <a:xfrm flipV="1">
            <a:off x="1921789" y="1612170"/>
            <a:ext cx="812438" cy="57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3"/>
            <a:endCxn id="9" idx="1"/>
          </p:cNvCxnSpPr>
          <p:nvPr/>
        </p:nvCxnSpPr>
        <p:spPr>
          <a:xfrm>
            <a:off x="4271143" y="1612170"/>
            <a:ext cx="864628" cy="3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3"/>
            <a:endCxn id="10" idx="1"/>
          </p:cNvCxnSpPr>
          <p:nvPr/>
        </p:nvCxnSpPr>
        <p:spPr>
          <a:xfrm>
            <a:off x="6672687" y="1615788"/>
            <a:ext cx="809448" cy="10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3"/>
            <a:endCxn id="11" idx="1"/>
          </p:cNvCxnSpPr>
          <p:nvPr/>
        </p:nvCxnSpPr>
        <p:spPr>
          <a:xfrm flipV="1">
            <a:off x="9019051" y="1615788"/>
            <a:ext cx="919541" cy="10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-225956" y="2702479"/>
            <a:ext cx="3084721" cy="3956885"/>
            <a:chOff x="8993929" y="-1513187"/>
            <a:chExt cx="3084721" cy="3956885"/>
          </a:xfrm>
        </p:grpSpPr>
        <p:grpSp>
          <p:nvGrpSpPr>
            <p:cNvPr id="48" name="Group 47"/>
            <p:cNvGrpSpPr/>
            <p:nvPr/>
          </p:nvGrpSpPr>
          <p:grpSpPr>
            <a:xfrm>
              <a:off x="8993929" y="-1513187"/>
              <a:ext cx="3034687" cy="3956885"/>
              <a:chOff x="-33613" y="914399"/>
              <a:chExt cx="3034687" cy="3956885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81698" y="914399"/>
                <a:ext cx="2619376" cy="3681655"/>
              </a:xfrm>
              <a:prstGeom prst="roundRect">
                <a:avLst>
                  <a:gd name="adj" fmla="val 22182"/>
                </a:avLst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US" sz="1100" dirty="0">
                  <a:solidFill>
                    <a:schemeClr val="tx1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39707" y="1103313"/>
                <a:ext cx="2295144" cy="55778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0" dirty="0" smtClean="0">
                    <a:solidFill>
                      <a:schemeClr val="tx1"/>
                    </a:solidFill>
                  </a:rPr>
                  <a:t>Build/Unit Testing</a:t>
                </a:r>
              </a:p>
              <a:p>
                <a:pPr algn="ctr"/>
                <a:r>
                  <a:rPr lang="en-US" sz="1330" b="1" dirty="0" smtClean="0">
                    <a:solidFill>
                      <a:schemeClr val="accent6"/>
                    </a:solidFill>
                  </a:rPr>
                  <a:t>120 Tests/Patch</a:t>
                </a:r>
                <a:endParaRPr lang="en-US" sz="133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-33613" y="1731963"/>
                <a:ext cx="2191626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Build binary packaging for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Ubuntu 14.04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Ubuntu 16.04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Centos 7</a:t>
                </a:r>
              </a:p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Automated Style Checking</a:t>
                </a:r>
              </a:p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Unit test :</a:t>
                </a:r>
                <a:endParaRPr lang="en-US" sz="1100" b="1" dirty="0">
                  <a:ea typeface="Arial" charset="0"/>
                  <a:cs typeface="Arial" charset="0"/>
                </a:endParaRP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IPFIX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BFD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Classifier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DHCP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FIB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GRE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IPv4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IPv4 IRB</a:t>
                </a:r>
              </a:p>
              <a:p>
                <a:pPr lvl="1"/>
                <a:r>
                  <a:rPr lang="en-US" sz="1100" b="1" dirty="0">
                    <a:ea typeface="Arial" charset="0"/>
                    <a:cs typeface="Arial" charset="0"/>
                  </a:rPr>
                  <a:t> </a:t>
                </a:r>
                <a:r>
                  <a:rPr lang="en-US" sz="1100" b="1" dirty="0" smtClean="0">
                    <a:ea typeface="Arial" charset="0"/>
                    <a:cs typeface="Arial" charset="0"/>
                  </a:rPr>
                  <a:t>        IPv4 multi-VRF</a:t>
                </a:r>
              </a:p>
              <a:p>
                <a:pPr lvl="1"/>
                <a:r>
                  <a:rPr lang="en-US" sz="1100" b="1" dirty="0" smtClean="0">
                    <a:ea typeface="Arial" charset="0"/>
                    <a:cs typeface="Arial" charset="0"/>
                  </a:rPr>
                  <a:t>                  </a:t>
                </a:r>
              </a:p>
              <a:p>
                <a:pPr lvl="1"/>
                <a:endParaRPr lang="en-US" sz="1100" b="1" dirty="0" smtClean="0">
                  <a:ea typeface="Arial" charset="0"/>
                  <a:cs typeface="Arial" charset="0"/>
                </a:endParaRPr>
              </a:p>
              <a:p>
                <a:pPr lvl="1"/>
                <a:endParaRPr lang="en-US" sz="1100" b="1" dirty="0"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0113047" y="303098"/>
              <a:ext cx="1965603" cy="1954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sz="1100" b="1" dirty="0" smtClean="0">
                  <a:ea typeface="Arial" charset="0"/>
                  <a:cs typeface="Arial" charset="0"/>
                </a:rPr>
                <a:t>         IPv6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IP Multicast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L2 FIB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L2 Bridge Domain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MPLS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SNAT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SPAN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VXLAN</a:t>
              </a:r>
            </a:p>
            <a:p>
              <a:pPr lvl="1"/>
              <a:r>
                <a:rPr lang="en-US" sz="1100" b="1" dirty="0">
                  <a:ea typeface="Arial" charset="0"/>
                  <a:cs typeface="Arial" charset="0"/>
                </a:rPr>
                <a:t> </a:t>
              </a:r>
              <a:r>
                <a:rPr lang="en-US" sz="1100" b="1" dirty="0" smtClean="0">
                  <a:ea typeface="Arial" charset="0"/>
                  <a:cs typeface="Arial" charset="0"/>
                </a:rPr>
                <a:t>        </a:t>
              </a:r>
            </a:p>
            <a:p>
              <a:pPr lvl="1"/>
              <a:endParaRPr lang="en-US" sz="1100" b="1" dirty="0" smtClean="0">
                <a:ea typeface="Arial" charset="0"/>
                <a:cs typeface="Arial" charset="0"/>
              </a:endParaRPr>
            </a:p>
            <a:p>
              <a:pPr lvl="1"/>
              <a:endParaRPr lang="en-US" sz="11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66" name="Left Brace 65"/>
          <p:cNvSpPr/>
          <p:nvPr/>
        </p:nvSpPr>
        <p:spPr>
          <a:xfrm rot="5400000">
            <a:off x="3768001" y="-1613212"/>
            <a:ext cx="823854" cy="8210728"/>
          </a:xfrm>
          <a:prstGeom prst="leftBrace">
            <a:avLst>
              <a:gd name="adj1" fmla="val 8333"/>
              <a:gd name="adj2" fmla="val 579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Brace 66"/>
          <p:cNvSpPr/>
          <p:nvPr/>
        </p:nvSpPr>
        <p:spPr>
          <a:xfrm rot="5400000">
            <a:off x="10111681" y="1189147"/>
            <a:ext cx="869491" cy="2651647"/>
          </a:xfrm>
          <a:prstGeom prst="leftBrace">
            <a:avLst>
              <a:gd name="adj1" fmla="val 8333"/>
              <a:gd name="adj2" fmla="val 365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966474" y="6524797"/>
            <a:ext cx="3086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 on real hardware in fd.io Performance Lab</a:t>
            </a:r>
          </a:p>
        </p:txBody>
      </p:sp>
      <p:cxnSp>
        <p:nvCxnSpPr>
          <p:cNvPr id="69" name="Straight Arrow Connector 68"/>
          <p:cNvCxnSpPr>
            <a:stCxn id="68" idx="1"/>
          </p:cNvCxnSpPr>
          <p:nvPr/>
        </p:nvCxnSpPr>
        <p:spPr>
          <a:xfrm flipH="1" flipV="1">
            <a:off x="8325012" y="6282993"/>
            <a:ext cx="641462" cy="3803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714637" y="5922470"/>
            <a:ext cx="23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Merge-by-merge packaging feeds</a:t>
            </a:r>
          </a:p>
          <a:p>
            <a:r>
              <a:rPr lang="en-US" sz="1200" dirty="0" smtClean="0"/>
              <a:t>Downstream consumer CI pipelines</a:t>
            </a:r>
          </a:p>
        </p:txBody>
      </p:sp>
      <p:cxnSp>
        <p:nvCxnSpPr>
          <p:cNvPr id="77" name="Straight Arrow Connector 76"/>
          <p:cNvCxnSpPr>
            <a:stCxn id="76" idx="0"/>
          </p:cNvCxnSpPr>
          <p:nvPr/>
        </p:nvCxnSpPr>
        <p:spPr>
          <a:xfrm flipH="1" flipV="1">
            <a:off x="9717172" y="5593686"/>
            <a:ext cx="194813" cy="32878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66" grpId="0" animBg="1"/>
      <p:bldP spid="67" grpId="0" animBg="1"/>
      <p:bldP spid="68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Dataplane: Infrastructure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28866" y="1990165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78352" y="4729059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8352" y="4073541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1283" y="1183341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Bare Metal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51858" y="1884381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301344" y="4623275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301344" y="3967757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301344" y="2907364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991403" y="2907364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690199" y="2907364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754275" y="1077557"/>
            <a:ext cx="3152134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Cloud/</a:t>
            </a:r>
            <a:r>
              <a:rPr lang="en-US" dirty="0" err="1" smtClean="0">
                <a:solidFill>
                  <a:schemeClr val="tx1"/>
                </a:solidFill>
              </a:rPr>
              <a:t>NFVi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453478" y="1771118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602964" y="451001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Kernel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602964" y="385449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602964" y="2794101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8293023" y="2794101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991819" y="2794101"/>
            <a:ext cx="679302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055895" y="964294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Container Infra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err="1" smtClean="0"/>
              <a:t>FD.io</a:t>
            </a:r>
            <a:r>
              <a:rPr lang="en-US" dirty="0" smtClean="0"/>
              <a:t>: The Universal Dataplane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37" y="1308581"/>
            <a:ext cx="4800095" cy="443910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Project at Linux Foundation</a:t>
            </a:r>
          </a:p>
          <a:p>
            <a:pPr lvl="1"/>
            <a:r>
              <a:rPr lang="en-US" sz="2000" dirty="0" smtClean="0"/>
              <a:t>Multi-party</a:t>
            </a:r>
          </a:p>
          <a:p>
            <a:pPr lvl="1"/>
            <a:r>
              <a:rPr lang="en-US" sz="2000" dirty="0" smtClean="0"/>
              <a:t>Multi-project</a:t>
            </a:r>
          </a:p>
          <a:p>
            <a:r>
              <a:rPr lang="en-US" dirty="0" smtClean="0"/>
              <a:t>Software Dataplane</a:t>
            </a:r>
          </a:p>
          <a:p>
            <a:pPr lvl="1"/>
            <a:r>
              <a:rPr lang="en-US" sz="2000" dirty="0" smtClean="0"/>
              <a:t>High throughput</a:t>
            </a:r>
          </a:p>
          <a:p>
            <a:pPr lvl="1"/>
            <a:r>
              <a:rPr lang="en-US" sz="2000" dirty="0" smtClean="0"/>
              <a:t>Low Latency</a:t>
            </a:r>
          </a:p>
          <a:p>
            <a:pPr lvl="1"/>
            <a:r>
              <a:rPr lang="en-US" sz="2000" dirty="0" smtClean="0"/>
              <a:t>Feature Rich</a:t>
            </a:r>
          </a:p>
          <a:p>
            <a:pPr lvl="1"/>
            <a:r>
              <a:rPr lang="en-US" sz="2000" dirty="0" smtClean="0"/>
              <a:t>Resource Efficient</a:t>
            </a:r>
          </a:p>
          <a:p>
            <a:pPr lvl="1"/>
            <a:r>
              <a:rPr lang="en-US" sz="2000" dirty="0" smtClean="0"/>
              <a:t>Bare Metal/VM/Container</a:t>
            </a:r>
          </a:p>
          <a:p>
            <a:pPr lvl="1"/>
            <a:r>
              <a:rPr lang="en-US" sz="2000" dirty="0" smtClean="0"/>
              <a:t>Multiplatform</a:t>
            </a:r>
            <a:r>
              <a:rPr lang="en-US" sz="14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26854" y="3591768"/>
            <a:ext cx="4070444" cy="24602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Bare Metal/VM/Container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58554" y="1270610"/>
            <a:ext cx="6063916" cy="196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Fd.io Scope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b="1" dirty="0" smtClean="0"/>
              <a:t>Network IO </a:t>
            </a:r>
            <a:r>
              <a:rPr lang="en-US" b="1" dirty="0" smtClean="0"/>
              <a:t>- </a:t>
            </a:r>
            <a:r>
              <a:rPr lang="en-US" sz="2000" dirty="0" smtClean="0"/>
              <a:t>NIC/</a:t>
            </a:r>
            <a:r>
              <a:rPr lang="en-US" sz="2000" dirty="0" err="1" smtClean="0"/>
              <a:t>vNIC</a:t>
            </a:r>
            <a:r>
              <a:rPr lang="en-US" sz="2000" dirty="0" smtClean="0"/>
              <a:t> </a:t>
            </a:r>
            <a:r>
              <a:rPr lang="en-US" sz="2000" dirty="0"/>
              <a:t>&lt;-&gt; </a:t>
            </a:r>
            <a:r>
              <a:rPr lang="en-US" sz="2000" dirty="0" smtClean="0"/>
              <a:t>cores/threads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Packet Processing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Classify/Transform/Prioritize/Forward/Terminate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b="1" dirty="0" smtClean="0"/>
              <a:t>Dataplane Management Agents -  </a:t>
            </a:r>
            <a:r>
              <a:rPr lang="en-US" sz="2000" dirty="0" err="1" smtClean="0"/>
              <a:t>ControlPlane</a:t>
            </a:r>
            <a:endParaRPr lang="en-US" sz="200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7095287" y="4284284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Dataplane Management 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95287" y="4855788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95287" y="5428147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Network IO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fdio_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69" y="4627188"/>
            <a:ext cx="744279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27" y="4627188"/>
            <a:ext cx="6096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06" y="4627188"/>
            <a:ext cx="361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Dataplane: VNFs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765242" y="2000922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914728" y="4739816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14727" y="3023905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67659" y="1194098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r>
              <a:rPr lang="en-US" dirty="0" smtClean="0">
                <a:solidFill>
                  <a:schemeClr val="tx1"/>
                </a:solidFill>
              </a:rPr>
              <a:t> based VNFs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954412" y="3023905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54478" y="3401701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02367" y="3393499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14728" y="4084298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88233" y="2000922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237719" y="4739816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37718" y="3023905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690650" y="1194098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r>
              <a:rPr lang="en-US" dirty="0" smtClean="0">
                <a:solidFill>
                  <a:schemeClr val="tx1"/>
                </a:solidFill>
              </a:rPr>
              <a:t> based VNFs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77403" y="3023905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277469" y="3401701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325358" y="3393499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37719" y="4084298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Dataplane: Embedded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70580" y="2118503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18802" y="4436327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72997" y="1311679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Embedded 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720066" y="3773093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32728" y="5008643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Accel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 descr="fdio_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51" y="2834495"/>
            <a:ext cx="744279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09" y="2834495"/>
            <a:ext cx="609600" cy="45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88" y="2834495"/>
            <a:ext cx="361900" cy="45720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6262246" y="2118503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24394" y="281027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864663" y="1311679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SmartNic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24394" y="3600789"/>
            <a:ext cx="2057400" cy="1859126"/>
          </a:xfrm>
          <a:prstGeom prst="roundRect">
            <a:avLst>
              <a:gd name="adj" fmla="val 2300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SmartNic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531636" y="4194272"/>
            <a:ext cx="1839559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31636" y="4812669"/>
            <a:ext cx="1839559" cy="451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Accel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43" grpId="0" animBg="1"/>
      <p:bldP spid="45" grpId="0" animBg="1"/>
      <p:bldP spid="44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Universal Dataplane: CPE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28866" y="1990165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77088" y="4307989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1283" y="1183341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Physical CPE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78352" y="3644755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1014" y="4880305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Accel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fdio_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37" y="2706157"/>
            <a:ext cx="744279" cy="457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95" y="2706157"/>
            <a:ext cx="609600" cy="457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74" y="2706157"/>
            <a:ext cx="361900" cy="4572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4136029" y="1951453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285515" y="4690347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285514" y="2974436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738446" y="1144629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vCPE</a:t>
            </a:r>
            <a:r>
              <a:rPr lang="en-US" dirty="0" smtClean="0">
                <a:solidFill>
                  <a:schemeClr val="tx1"/>
                </a:solidFill>
              </a:rPr>
              <a:t> in a 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325199" y="2974436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325265" y="3352232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73154" y="3344030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285515" y="4034829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459020" y="1951453"/>
            <a:ext cx="2356373" cy="3913728"/>
          </a:xfrm>
          <a:prstGeom prst="roundRect">
            <a:avLst>
              <a:gd name="adj" fmla="val 47909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608506" y="4690347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Kernel/Hypervisor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608505" y="2974436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061437" y="1144629"/>
            <a:ext cx="3173506" cy="5000251"/>
          </a:xfrm>
          <a:prstGeom prst="roundRect">
            <a:avLst>
              <a:gd name="adj" fmla="val 48530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vCPE</a:t>
            </a:r>
            <a:r>
              <a:rPr lang="en-US" dirty="0" smtClean="0">
                <a:solidFill>
                  <a:schemeClr val="tx1"/>
                </a:solidFill>
              </a:rPr>
              <a:t> in a Container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648190" y="2974436"/>
            <a:ext cx="938155" cy="864850"/>
          </a:xfrm>
          <a:prstGeom prst="roundRect">
            <a:avLst>
              <a:gd name="adj" fmla="val 28854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648256" y="3352232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696145" y="3344030"/>
            <a:ext cx="850448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608506" y="4034829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FD.io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36" y="0"/>
            <a:ext cx="10647362" cy="1143000"/>
          </a:xfrm>
        </p:spPr>
        <p:txBody>
          <a:bodyPr/>
          <a:lstStyle/>
          <a:p>
            <a:r>
              <a:rPr lang="en-US" dirty="0" smtClean="0"/>
              <a:t>Opportunities to Contribute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196" y="961409"/>
            <a:ext cx="5147204" cy="54586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invite you to Participate in </a:t>
            </a:r>
            <a:r>
              <a:rPr lang="en-US" sz="2000" dirty="0" smtClean="0">
                <a:hlinkClick r:id="rId2"/>
              </a:rPr>
              <a:t>fd.io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Get the Code, Build the Code, Run the Code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Try the vpp user demo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Install vpp from binary packages (yum/apt)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Install Honeycomb from binary packages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Read/Watch the Tutorials</a:t>
            </a:r>
          </a:p>
          <a:p>
            <a:r>
              <a:rPr lang="en-US" sz="2000" dirty="0" smtClean="0">
                <a:hlinkClick r:id="rId8"/>
              </a:rPr>
              <a:t>Join the Mailing Lists</a:t>
            </a:r>
            <a:endParaRPr lang="en-US" sz="2000" dirty="0" smtClean="0"/>
          </a:p>
          <a:p>
            <a:r>
              <a:rPr lang="en-US" sz="2000" dirty="0" smtClean="0">
                <a:hlinkClick r:id="rId9"/>
              </a:rPr>
              <a:t>Join the IRC Channels</a:t>
            </a:r>
            <a:endParaRPr lang="en-US" sz="2000" dirty="0"/>
          </a:p>
          <a:p>
            <a:r>
              <a:rPr lang="en-US" sz="2000" dirty="0" smtClean="0">
                <a:hlinkClick r:id="rId10"/>
              </a:rPr>
              <a:t>Explore the wiki</a:t>
            </a:r>
            <a:endParaRPr lang="en-US" sz="2000" dirty="0" smtClean="0"/>
          </a:p>
          <a:p>
            <a:r>
              <a:rPr lang="en-US" sz="2000" dirty="0" smtClean="0">
                <a:hlinkClick r:id="rId11"/>
              </a:rPr>
              <a:t>Join fd.io as a member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285" y="953248"/>
            <a:ext cx="5544120" cy="5044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Firewall</a:t>
            </a:r>
          </a:p>
          <a:p>
            <a:r>
              <a:rPr lang="en-US" sz="2000" dirty="0" smtClean="0"/>
              <a:t>IDS</a:t>
            </a:r>
          </a:p>
          <a:p>
            <a:r>
              <a:rPr lang="en-US" sz="2000" dirty="0" smtClean="0"/>
              <a:t>Hardware Accelerators</a:t>
            </a:r>
          </a:p>
          <a:p>
            <a:r>
              <a:rPr lang="en-US" sz="2000" dirty="0" smtClean="0"/>
              <a:t>Integration with </a:t>
            </a:r>
            <a:r>
              <a:rPr lang="en-US" sz="2000" dirty="0" err="1" smtClean="0"/>
              <a:t>OpenCache</a:t>
            </a:r>
            <a:endParaRPr lang="en-US" sz="2000" dirty="0" smtClean="0"/>
          </a:p>
          <a:p>
            <a:r>
              <a:rPr lang="en-US" sz="2000" dirty="0" smtClean="0"/>
              <a:t>Control plane – support your favorite SDN Protocol Agent</a:t>
            </a:r>
          </a:p>
          <a:p>
            <a:r>
              <a:rPr lang="en-US" sz="2000" dirty="0" smtClean="0"/>
              <a:t>Spanning Tree</a:t>
            </a:r>
          </a:p>
          <a:p>
            <a:r>
              <a:rPr lang="en-US" sz="2000" dirty="0" smtClean="0"/>
              <a:t>DPI</a:t>
            </a:r>
          </a:p>
          <a:p>
            <a:r>
              <a:rPr lang="en-US" sz="2000" dirty="0" smtClean="0"/>
              <a:t>Test tools</a:t>
            </a:r>
          </a:p>
          <a:p>
            <a:r>
              <a:rPr lang="en-US" sz="2000" dirty="0"/>
              <a:t>Cloud Foundry Integration</a:t>
            </a:r>
          </a:p>
          <a:p>
            <a:r>
              <a:rPr lang="en-US" sz="2000" dirty="0"/>
              <a:t>Container Integration</a:t>
            </a:r>
          </a:p>
          <a:p>
            <a:r>
              <a:rPr lang="en-US" sz="2000" dirty="0"/>
              <a:t>Packaging</a:t>
            </a:r>
          </a:p>
          <a:p>
            <a:r>
              <a:rPr lang="en-US" sz="2000" dirty="0" smtClean="0"/>
              <a:t>Testing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68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8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Fd.io in the overall stack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44262" y="5541588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444262" y="2320431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Network Controller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44262" y="1635877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Orchestration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444262" y="4768758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 System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444262" y="3153868"/>
            <a:ext cx="7262446" cy="13579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Data Plane Services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926" y="5482303"/>
            <a:ext cx="1458743" cy="6698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3" y="4611143"/>
            <a:ext cx="1415635" cy="8711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829" y="2253025"/>
            <a:ext cx="1385188" cy="6925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615" y="1599463"/>
            <a:ext cx="1108184" cy="7572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316" y="866458"/>
            <a:ext cx="1602930" cy="7292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1918" y="948914"/>
            <a:ext cx="578420" cy="578420"/>
          </a:xfrm>
          <a:prstGeom prst="rect">
            <a:avLst/>
          </a:prstGeom>
        </p:spPr>
      </p:pic>
      <p:cxnSp>
        <p:nvCxnSpPr>
          <p:cNvPr id="32" name="Straight Connector 31"/>
          <p:cNvCxnSpPr>
            <a:stCxn id="15" idx="3"/>
            <a:endCxn id="26" idx="1"/>
          </p:cNvCxnSpPr>
          <p:nvPr/>
        </p:nvCxnSpPr>
        <p:spPr>
          <a:xfrm flipV="1">
            <a:off x="9706708" y="5817241"/>
            <a:ext cx="461218" cy="32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3"/>
            <a:endCxn id="24" idx="1"/>
          </p:cNvCxnSpPr>
          <p:nvPr/>
        </p:nvCxnSpPr>
        <p:spPr>
          <a:xfrm>
            <a:off x="1743448" y="5046723"/>
            <a:ext cx="700814" cy="9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  <a:endCxn id="28" idx="1"/>
          </p:cNvCxnSpPr>
          <p:nvPr/>
        </p:nvCxnSpPr>
        <p:spPr>
          <a:xfrm>
            <a:off x="9706708" y="2599323"/>
            <a:ext cx="5581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1" idx="1"/>
          </p:cNvCxnSpPr>
          <p:nvPr/>
        </p:nvCxnSpPr>
        <p:spPr>
          <a:xfrm>
            <a:off x="1975965" y="1914769"/>
            <a:ext cx="46829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464777" y="959232"/>
            <a:ext cx="7262446" cy="5577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Layer/App Server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5337859" y="3729708"/>
            <a:ext cx="2032531" cy="64922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 Processing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587292" y="3729708"/>
            <a:ext cx="1830851" cy="64922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IO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697673" y="3729708"/>
            <a:ext cx="2424469" cy="64486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Dataplane Management Agent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87" y="3553124"/>
            <a:ext cx="1000369" cy="575752"/>
          </a:xfrm>
          <a:prstGeom prst="rect">
            <a:avLst/>
          </a:prstGeom>
        </p:spPr>
      </p:pic>
      <p:cxnSp>
        <p:nvCxnSpPr>
          <p:cNvPr id="50" name="Straight Connector 49"/>
          <p:cNvCxnSpPr>
            <a:stCxn id="47" idx="1"/>
            <a:endCxn id="25" idx="3"/>
          </p:cNvCxnSpPr>
          <p:nvPr/>
        </p:nvCxnSpPr>
        <p:spPr>
          <a:xfrm flipH="1" flipV="1">
            <a:off x="9706708" y="3832825"/>
            <a:ext cx="557279" cy="8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3"/>
            <a:endCxn id="31" idx="1"/>
          </p:cNvCxnSpPr>
          <p:nvPr/>
        </p:nvCxnSpPr>
        <p:spPr>
          <a:xfrm>
            <a:off x="9727223" y="1238124"/>
            <a:ext cx="5046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0" y="1784768"/>
            <a:ext cx="1109245" cy="2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87" y="141734"/>
            <a:ext cx="11340259" cy="1143000"/>
          </a:xfrm>
        </p:spPr>
        <p:txBody>
          <a:bodyPr/>
          <a:lstStyle/>
          <a:p>
            <a:r>
              <a:rPr lang="en-US" dirty="0" smtClean="0"/>
              <a:t>Multiparty: Broad Membership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fdio_cis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7" y="1507311"/>
            <a:ext cx="2667000" cy="1638300"/>
          </a:xfrm>
          <a:prstGeom prst="rect">
            <a:avLst/>
          </a:prstGeom>
        </p:spPr>
      </p:pic>
      <p:pic>
        <p:nvPicPr>
          <p:cNvPr id="10" name="Picture 9" descr="fdio_int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69" y="1413820"/>
            <a:ext cx="2667000" cy="1638300"/>
          </a:xfrm>
          <a:prstGeom prst="rect">
            <a:avLst/>
          </a:prstGeom>
        </p:spPr>
      </p:pic>
      <p:pic>
        <p:nvPicPr>
          <p:cNvPr id="11" name="Picture 10" descr="comcas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1" y="3421945"/>
            <a:ext cx="2105238" cy="1293218"/>
          </a:xfrm>
          <a:prstGeom prst="rect">
            <a:avLst/>
          </a:prstGeom>
        </p:spPr>
      </p:pic>
      <p:pic>
        <p:nvPicPr>
          <p:cNvPr id="14" name="Picture 13" descr="fdio_redh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51" y="3964967"/>
            <a:ext cx="1963539" cy="1206174"/>
          </a:xfrm>
          <a:prstGeom prst="rect">
            <a:avLst/>
          </a:prstGeom>
        </p:spPr>
      </p:pic>
      <p:pic>
        <p:nvPicPr>
          <p:cNvPr id="15" name="Picture 14" descr="fdio_huawe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27" y="3135626"/>
            <a:ext cx="2667000" cy="1638300"/>
          </a:xfrm>
          <a:prstGeom prst="rect">
            <a:avLst/>
          </a:prstGeom>
        </p:spPr>
      </p:pic>
      <p:pic>
        <p:nvPicPr>
          <p:cNvPr id="16" name="Picture 15" descr="fdio_brocad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2" y="4659614"/>
            <a:ext cx="2105238" cy="1293218"/>
          </a:xfrm>
          <a:prstGeom prst="rect">
            <a:avLst/>
          </a:prstGeom>
        </p:spPr>
      </p:pic>
      <p:pic>
        <p:nvPicPr>
          <p:cNvPr id="17" name="Picture 16" descr="fdio_caviu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62" y="2704619"/>
            <a:ext cx="2105239" cy="1293218"/>
          </a:xfrm>
          <a:prstGeom prst="rect">
            <a:avLst/>
          </a:prstGeom>
        </p:spPr>
      </p:pic>
      <p:pic>
        <p:nvPicPr>
          <p:cNvPr id="18" name="Picture 17" descr="fdio_inocyb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558" y="4659614"/>
            <a:ext cx="1987641" cy="1220979"/>
          </a:xfrm>
          <a:prstGeom prst="rect">
            <a:avLst/>
          </a:prstGeom>
        </p:spPr>
      </p:pic>
      <p:pic>
        <p:nvPicPr>
          <p:cNvPr id="23" name="Picture 22" descr="fdio_ericss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48" y="1297589"/>
            <a:ext cx="2667000" cy="163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0" y="1507311"/>
            <a:ext cx="2667000" cy="1638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4660" y="1185721"/>
            <a:ext cx="0" cy="49300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2372" y="1165754"/>
            <a:ext cx="18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Service Providers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52898" y="1193528"/>
            <a:ext cx="184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Network Vendors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66721" y="1124873"/>
            <a:ext cx="144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Chip Vendors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627963" y="1096248"/>
            <a:ext cx="0" cy="49300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53586" y="3852007"/>
            <a:ext cx="122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Integrators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87" y="3007593"/>
            <a:ext cx="2399882" cy="10999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68" y="4213727"/>
            <a:ext cx="2288120" cy="140555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8718730" y="3740697"/>
            <a:ext cx="26669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Multiparty: Broad Contribution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fdio_cis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0" y="1037331"/>
            <a:ext cx="2667000" cy="1638300"/>
          </a:xfrm>
          <a:prstGeom prst="rect">
            <a:avLst/>
          </a:prstGeom>
        </p:spPr>
      </p:pic>
      <p:pic>
        <p:nvPicPr>
          <p:cNvPr id="10" name="Picture 9" descr="fdio_int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35" y="975478"/>
            <a:ext cx="2667000" cy="1638300"/>
          </a:xfrm>
          <a:prstGeom prst="rect">
            <a:avLst/>
          </a:prstGeom>
        </p:spPr>
      </p:pic>
      <p:pic>
        <p:nvPicPr>
          <p:cNvPr id="11" name="Picture 10" descr="fdio_6wi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93" y="1639981"/>
            <a:ext cx="2667000" cy="1638300"/>
          </a:xfrm>
          <a:prstGeom prst="rect">
            <a:avLst/>
          </a:prstGeom>
        </p:spPr>
      </p:pic>
      <p:pic>
        <p:nvPicPr>
          <p:cNvPr id="12" name="Picture 11" descr="fdio_huawe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8" y="2541308"/>
            <a:ext cx="2667000" cy="1638300"/>
          </a:xfrm>
          <a:prstGeom prst="rect">
            <a:avLst/>
          </a:prstGeom>
        </p:spPr>
      </p:pic>
      <p:pic>
        <p:nvPicPr>
          <p:cNvPr id="13" name="Picture 12" descr="comcas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51" y="2329599"/>
            <a:ext cx="2667000" cy="1638300"/>
          </a:xfrm>
          <a:prstGeom prst="rect">
            <a:avLst/>
          </a:prstGeom>
        </p:spPr>
      </p:pic>
      <p:pic>
        <p:nvPicPr>
          <p:cNvPr id="14" name="Picture 13" descr="fdio_redh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15" y="5181215"/>
            <a:ext cx="2667000" cy="1638300"/>
          </a:xfrm>
          <a:prstGeom prst="rect">
            <a:avLst/>
          </a:prstGeom>
        </p:spPr>
      </p:pic>
      <p:pic>
        <p:nvPicPr>
          <p:cNvPr id="16" name="Picture 15" descr="netgate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9" y="3925637"/>
            <a:ext cx="2819400" cy="1371600"/>
          </a:xfrm>
          <a:prstGeom prst="rect">
            <a:avLst/>
          </a:prstGeom>
        </p:spPr>
      </p:pic>
      <p:pic>
        <p:nvPicPr>
          <p:cNvPr id="17" name="Picture 16" descr="kalray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37" y="4733287"/>
            <a:ext cx="3794760" cy="914400"/>
          </a:xfrm>
          <a:prstGeom prst="rect">
            <a:avLst/>
          </a:prstGeom>
        </p:spPr>
      </p:pic>
      <p:pic>
        <p:nvPicPr>
          <p:cNvPr id="18" name="Picture 17" descr="up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10" y="4717073"/>
            <a:ext cx="1331371" cy="13313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48951" y="6072214"/>
            <a:ext cx="2822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Universitat</a:t>
            </a:r>
            <a:r>
              <a:rPr lang="en-US" sz="1200" dirty="0"/>
              <a:t> </a:t>
            </a:r>
            <a:r>
              <a:rPr lang="en-US" sz="1200" dirty="0" err="1"/>
              <a:t>Politècnica</a:t>
            </a:r>
            <a:r>
              <a:rPr lang="en-US" sz="1200" dirty="0"/>
              <a:t> de </a:t>
            </a:r>
            <a:r>
              <a:rPr lang="en-US" sz="1200" dirty="0" err="1"/>
              <a:t>Catalunya</a:t>
            </a:r>
            <a:r>
              <a:rPr lang="en-US" sz="1200" dirty="0"/>
              <a:t> (UPC)</a:t>
            </a:r>
            <a:endParaRPr lang="en-US" sz="1200" dirty="0" smtClean="0"/>
          </a:p>
        </p:txBody>
      </p:sp>
      <p:pic>
        <p:nvPicPr>
          <p:cNvPr id="23" name="Picture 22" descr="fdio_ericsso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42" y="715169"/>
            <a:ext cx="2667000" cy="1638300"/>
          </a:xfrm>
          <a:prstGeom prst="rect">
            <a:avLst/>
          </a:prstGeom>
        </p:spPr>
      </p:pic>
      <p:pic>
        <p:nvPicPr>
          <p:cNvPr id="20" name="Picture 19" descr="logo_fdio_nx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29" y="3698768"/>
            <a:ext cx="2105238" cy="1293217"/>
          </a:xfrm>
          <a:prstGeom prst="rect">
            <a:avLst/>
          </a:prstGeom>
        </p:spPr>
      </p:pic>
      <p:pic>
        <p:nvPicPr>
          <p:cNvPr id="3" name="Picture 2" descr="qosmos (1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76" y="3073963"/>
            <a:ext cx="2590800" cy="457200"/>
          </a:xfrm>
          <a:prstGeom prst="rect">
            <a:avLst/>
          </a:prstGeom>
        </p:spPr>
      </p:pic>
      <p:pic>
        <p:nvPicPr>
          <p:cNvPr id="21" name="Picture 20" descr="fdio_inocyb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0" y="4935516"/>
            <a:ext cx="1987641" cy="1220979"/>
          </a:xfrm>
          <a:prstGeom prst="rect">
            <a:avLst/>
          </a:prstGeom>
        </p:spPr>
      </p:pic>
      <p:pic>
        <p:nvPicPr>
          <p:cNvPr id="22" name="Picture 21" descr="fdio_calic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48" y="3379166"/>
            <a:ext cx="1964121" cy="1206532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742" y="1094332"/>
            <a:ext cx="15113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96" y="2219616"/>
            <a:ext cx="1168400" cy="787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09581" y="3221958"/>
            <a:ext cx="626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Yandex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10" y="3302563"/>
            <a:ext cx="1682647" cy="1085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62" y="4395951"/>
            <a:ext cx="1524000" cy="698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10" y="2715647"/>
            <a:ext cx="1587500" cy="1117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48" y="1108208"/>
            <a:ext cx="1796694" cy="11036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6" y="2227686"/>
            <a:ext cx="1860904" cy="496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17" y="2279810"/>
            <a:ext cx="1041400" cy="1041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915765" y="2980659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Qiniu</a:t>
            </a:r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22" y="4775395"/>
            <a:ext cx="2222500" cy="1003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07" y="3834325"/>
            <a:ext cx="2459838" cy="8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Code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636143" y="1132971"/>
            <a:ext cx="10515600" cy="1060436"/>
          </a:xfrm>
        </p:spPr>
        <p:txBody>
          <a:bodyPr>
            <a:normAutofit/>
          </a:bodyPr>
          <a:lstStyle/>
          <a:p>
            <a:r>
              <a:rPr lang="en-US" dirty="0" smtClean="0"/>
              <a:t>In the period since its inception, fd.io has more commits than OVS and DPDK combined, and more contributors than OVS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37313"/>
              </p:ext>
            </p:extLst>
          </p:nvPr>
        </p:nvGraphicFramePr>
        <p:xfrm>
          <a:off x="1493875" y="2057457"/>
          <a:ext cx="906292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731"/>
                <a:gridCol w="2265731"/>
                <a:gridCol w="2265731"/>
                <a:gridCol w="2265731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2016-02-11 to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2017-04-03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Fd.io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OVS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DPDK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Commits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6283</a:t>
                      </a: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2395</a:t>
                      </a:r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3289</a:t>
                      </a:r>
                    </a:p>
                  </a:txBody>
                  <a:tcPr>
                    <a:solidFill>
                      <a:srgbClr val="D6D6D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Contributors</a:t>
                      </a:r>
                      <a:endParaRPr lang="en-US" dirty="0"/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Organizations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>
                    <a:solidFill>
                      <a:srgbClr val="D6D6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1493874" y="3707827"/>
          <a:ext cx="3020975" cy="25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/>
          </p:nvPr>
        </p:nvGraphicFramePr>
        <p:xfrm>
          <a:off x="4514849" y="3707827"/>
          <a:ext cx="3020975" cy="25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7535825" y="3733581"/>
          <a:ext cx="3020975" cy="25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46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83" y="168679"/>
            <a:ext cx="1125143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Multiproject</a:t>
            </a:r>
            <a:r>
              <a:rPr lang="en-US" dirty="0" smtClean="0"/>
              <a:t>: Fd.io Projects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86196" y="1778073"/>
            <a:ext cx="2057400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Honeycomb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81152" y="1774742"/>
            <a:ext cx="2057400" cy="451272"/>
          </a:xfrm>
          <a:prstGeom prst="roundRect">
            <a:avLst>
              <a:gd name="adj" fmla="val 50000"/>
            </a:avLst>
          </a:prstGeom>
          <a:solidFill>
            <a:srgbClr val="EA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hc2vpp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3921" y="1192541"/>
            <a:ext cx="7511860" cy="1206137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Dataplane Management 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7218" y="2119550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CSIT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287218" y="2789156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uppet-fdio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265639" y="3458762"/>
            <a:ext cx="2057400" cy="4135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trex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964015" y="1183343"/>
            <a:ext cx="2566248" cy="3586788"/>
          </a:xfrm>
          <a:prstGeom prst="roundRect">
            <a:avLst>
              <a:gd name="adj" fmla="val 4904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Testing/Support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86196" y="314737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NSH_SFC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81153" y="314737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76110" y="3149841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TLDK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867898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odp4vpp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686196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CICN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6110" y="3663154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 Sandbox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686195" y="4178937"/>
            <a:ext cx="6447313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153920" y="2555531"/>
            <a:ext cx="7511861" cy="2232350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86195" y="541960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eb_dpdk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81152" y="5419602"/>
            <a:ext cx="2057400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rpm_dpdk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53920" y="4944733"/>
            <a:ext cx="7511861" cy="1086999"/>
          </a:xfrm>
          <a:prstGeom prst="roundRect">
            <a:avLst>
              <a:gd name="adj" fmla="val 4717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IO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28" y="116379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Fd.io Integrations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fd.io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79675" y="2190922"/>
            <a:ext cx="7533582" cy="188213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3865" y="4872806"/>
            <a:ext cx="7610992" cy="11566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57752" y="5527424"/>
            <a:ext cx="7094248" cy="419660"/>
          </a:xfrm>
          <a:prstGeom prst="roundRect">
            <a:avLst/>
          </a:prstGeom>
          <a:solidFill>
            <a:schemeClr val="accent6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VPP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1195873" y="2889253"/>
            <a:ext cx="1882134" cy="48547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Control Plane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1582814" y="5208384"/>
            <a:ext cx="1156632" cy="485471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Data Plane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58429" y="5008029"/>
            <a:ext cx="3127472" cy="389736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Honeycomb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6409696" y="3672728"/>
            <a:ext cx="6301" cy="1301743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4440" y="4210694"/>
            <a:ext cx="112550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Netconf/Yang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73507" y="2411579"/>
            <a:ext cx="4376130" cy="14093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08" y="2653454"/>
            <a:ext cx="1078374" cy="39482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081699" y="3301783"/>
            <a:ext cx="655994" cy="3709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VBD app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52659" y="3273984"/>
            <a:ext cx="1285875" cy="3897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Lispflowmapping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 app</a:t>
            </a: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flipH="1">
            <a:off x="3291945" y="3663720"/>
            <a:ext cx="3652" cy="1787401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38085" y="4244743"/>
            <a:ext cx="173874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LISP Mapping Protocol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031614" y="3295488"/>
            <a:ext cx="1285875" cy="3897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SFC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 flipH="1">
            <a:off x="4669959" y="3685224"/>
            <a:ext cx="4593" cy="1341115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3953" y="4304279"/>
            <a:ext cx="112761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smtClean="0"/>
              <a:t>Netconf/yang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899941" y="386966"/>
            <a:ext cx="2665234" cy="1211101"/>
          </a:xfrm>
          <a:prstGeom prst="roundRect">
            <a:avLst/>
          </a:prstGeom>
          <a:solidFill>
            <a:srgbClr val="FBA7AB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Openstack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81698" y="859055"/>
            <a:ext cx="2283441" cy="575383"/>
          </a:xfrm>
          <a:prstGeom prst="roundRect">
            <a:avLst>
              <a:gd name="adj" fmla="val 0"/>
            </a:avLst>
          </a:prstGeom>
          <a:solidFill>
            <a:srgbClr val="FB646B"/>
          </a:solidFill>
          <a:ln w="285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entury Gothic"/>
                <a:cs typeface="Century Gothic"/>
              </a:rPr>
              <a:t>Neutron</a:t>
            </a:r>
            <a:endParaRPr lang="en-US" sz="1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37574" y="1471048"/>
            <a:ext cx="640598" cy="4240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ODL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Plugin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724541" y="1457579"/>
            <a:ext cx="640598" cy="5119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solidFill>
                  <a:prstClr val="black"/>
                </a:solidFill>
                <a:latin typeface="Century Gothic"/>
                <a:ea typeface=""/>
                <a:cs typeface="Century Gothic"/>
              </a:rPr>
              <a:t>Fd.io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Plugin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273500" y="5026339"/>
            <a:ext cx="1566965" cy="389736"/>
          </a:xfrm>
          <a:prstGeom prst="roundRect">
            <a:avLst/>
          </a:prstGeom>
          <a:solidFill>
            <a:schemeClr val="accent4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Fd.io ML2 Agent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"/>
              <a:cs typeface="Century Gothic"/>
            </a:endParaRPr>
          </a:p>
        </p:txBody>
      </p:sp>
      <p:cxnSp>
        <p:nvCxnSpPr>
          <p:cNvPr id="60" name="Straight Arrow Connector 59"/>
          <p:cNvCxnSpPr>
            <a:stCxn id="46" idx="2"/>
          </p:cNvCxnSpPr>
          <p:nvPr/>
        </p:nvCxnSpPr>
        <p:spPr>
          <a:xfrm flipH="1">
            <a:off x="6457653" y="1895134"/>
            <a:ext cx="220" cy="531489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2"/>
            <a:endCxn id="55" idx="0"/>
          </p:cNvCxnSpPr>
          <p:nvPr/>
        </p:nvCxnSpPr>
        <p:spPr>
          <a:xfrm>
            <a:off x="8044840" y="1969481"/>
            <a:ext cx="12143" cy="3056858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044840" y="4271078"/>
            <a:ext cx="52033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smtClean="0"/>
              <a:t>REST</a:t>
            </a:r>
            <a:endParaRPr lang="en-US" sz="1330" dirty="0" smtClean="0"/>
          </a:p>
        </p:txBody>
      </p:sp>
      <p:sp>
        <p:nvSpPr>
          <p:cNvPr id="77" name="Rounded Rectangle 76"/>
          <p:cNvSpPr/>
          <p:nvPr/>
        </p:nvSpPr>
        <p:spPr>
          <a:xfrm>
            <a:off x="6081699" y="2676888"/>
            <a:ext cx="655994" cy="3709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"/>
                <a:cs typeface="Century Gothic"/>
              </a:rPr>
              <a:t>GBP app</a:t>
            </a:r>
          </a:p>
        </p:txBody>
      </p:sp>
      <p:cxnSp>
        <p:nvCxnSpPr>
          <p:cNvPr id="78" name="Straight Arrow Connector 77"/>
          <p:cNvCxnSpPr>
            <a:stCxn id="77" idx="2"/>
          </p:cNvCxnSpPr>
          <p:nvPr/>
        </p:nvCxnSpPr>
        <p:spPr>
          <a:xfrm>
            <a:off x="6409696" y="3047833"/>
            <a:ext cx="13004" cy="215209"/>
          </a:xfrm>
          <a:prstGeom prst="straightConnector1">
            <a:avLst/>
          </a:prstGeom>
          <a:ln>
            <a:solidFill>
              <a:srgbClr val="061C23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524301" y="7947"/>
            <a:ext cx="3423088" cy="6294979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54187" y="1355968"/>
            <a:ext cx="3533454" cy="369332"/>
            <a:chOff x="8440064" y="433879"/>
            <a:chExt cx="3533454" cy="369332"/>
          </a:xfrm>
        </p:grpSpPr>
        <p:pic>
          <p:nvPicPr>
            <p:cNvPr id="32" name="Picture 31" descr="logo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9284" y="510888"/>
              <a:ext cx="1024234" cy="240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440064" y="433879"/>
              <a:ext cx="2513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Integration work done at</a:t>
              </a:r>
            </a:p>
          </p:txBody>
        </p:sp>
      </p:grpSp>
      <p:cxnSp>
        <p:nvCxnSpPr>
          <p:cNvPr id="19" name="Straight Arrow Connector 18"/>
          <p:cNvCxnSpPr>
            <a:stCxn id="32" idx="3"/>
          </p:cNvCxnSpPr>
          <p:nvPr/>
        </p:nvCxnSpPr>
        <p:spPr>
          <a:xfrm>
            <a:off x="4987641" y="1553223"/>
            <a:ext cx="704867" cy="2672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34" y="30521"/>
            <a:ext cx="11340259" cy="1143000"/>
          </a:xfrm>
        </p:spPr>
        <p:txBody>
          <a:bodyPr/>
          <a:lstStyle/>
          <a:p>
            <a:r>
              <a:rPr lang="en-US" dirty="0" smtClean="0"/>
              <a:t>Vector Packet Processor - </a:t>
            </a:r>
            <a:r>
              <a:rPr lang="en-US" i="1" dirty="0" smtClean="0"/>
              <a:t>VPP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863" y="2127086"/>
            <a:ext cx="7455074" cy="24602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Packet Processing Platform: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Linux User space</a:t>
            </a:r>
          </a:p>
          <a:p>
            <a:pPr lvl="1"/>
            <a:r>
              <a:rPr lang="en-US" dirty="0" smtClean="0"/>
              <a:t>Run’s on commodity CPUs:          /        /</a:t>
            </a:r>
          </a:p>
          <a:p>
            <a:pPr lvl="1"/>
            <a:r>
              <a:rPr lang="en-US" dirty="0" smtClean="0"/>
              <a:t>Shipping at volume in server &amp; embedded products since 2004.</a:t>
            </a: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fd.io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7376" y="2127086"/>
            <a:ext cx="4070444" cy="2460249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Bare Metal/VM/Container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5809" y="2819602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Dataplane Management Agent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5809" y="3391106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809" y="3963465"/>
            <a:ext cx="3565926" cy="45127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Network IO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71735" y="3615738"/>
            <a:ext cx="338016" cy="25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51681" y="3616491"/>
            <a:ext cx="338016" cy="251"/>
          </a:xfrm>
          <a:prstGeom prst="straightConnector1">
            <a:avLst/>
          </a:prstGeom>
          <a:ln w="254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fdio_int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148" y="3270874"/>
            <a:ext cx="744279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39" y="3270874"/>
            <a:ext cx="6096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25" y="3270874"/>
            <a:ext cx="361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12893</TotalTime>
  <Words>1728</Words>
  <Application>Microsoft Macintosh PowerPoint</Application>
  <PresentationFormat>Widescreen</PresentationFormat>
  <Paragraphs>736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Mangal</vt:lpstr>
      <vt:lpstr>Verdana</vt:lpstr>
      <vt:lpstr>Office Theme</vt:lpstr>
      <vt:lpstr>PowerPoint Presentation</vt:lpstr>
      <vt:lpstr>FD.io: The Universal Dataplane</vt:lpstr>
      <vt:lpstr>Fd.io in the overall stack</vt:lpstr>
      <vt:lpstr>Multiparty: Broad Membership</vt:lpstr>
      <vt:lpstr>Multiparty: Broad Contribution</vt:lpstr>
      <vt:lpstr>Code Activity</vt:lpstr>
      <vt:lpstr>Multiproject: Fd.io Projects</vt:lpstr>
      <vt:lpstr>Fd.io Integrations</vt:lpstr>
      <vt:lpstr>Vector Packet Processor - VPP</vt:lpstr>
      <vt:lpstr>VPP Architecture: Packet Processing</vt:lpstr>
      <vt:lpstr>VPP Architecture: Splitting the Vector</vt:lpstr>
      <vt:lpstr>VPP Architecture: Plugins</vt:lpstr>
      <vt:lpstr>VPP Architecture: Programmability</vt:lpstr>
      <vt:lpstr>Universal Dataplane: Performance at Scale</vt:lpstr>
      <vt:lpstr>Universal Dataplane: Features</vt:lpstr>
      <vt:lpstr>Rapid Release Cadence – ~3 months</vt:lpstr>
      <vt:lpstr>New in 17.04 – Due Apr 19</vt:lpstr>
      <vt:lpstr>Continuous Quality, Performance, Usability Built into the development process – patch by patch</vt:lpstr>
      <vt:lpstr>Universal Dataplane: Infrastructure</vt:lpstr>
      <vt:lpstr>Universal Dataplane: VNFs</vt:lpstr>
      <vt:lpstr>Universal Dataplane: Embedded</vt:lpstr>
      <vt:lpstr>Universal Dataplane: CPE Example</vt:lpstr>
      <vt:lpstr>Opportunities to Contribute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Ed Warnicke</cp:lastModifiedBy>
  <cp:revision>87</cp:revision>
  <dcterms:created xsi:type="dcterms:W3CDTF">2017-03-08T16:02:40Z</dcterms:created>
  <dcterms:modified xsi:type="dcterms:W3CDTF">2017-04-10T15:06:45Z</dcterms:modified>
</cp:coreProperties>
</file>