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9" r:id="rId2"/>
    <p:sldId id="334" r:id="rId3"/>
    <p:sldId id="335" r:id="rId4"/>
    <p:sldId id="317" r:id="rId5"/>
    <p:sldId id="338" r:id="rId6"/>
    <p:sldId id="331" r:id="rId7"/>
    <p:sldId id="337" r:id="rId8"/>
    <p:sldId id="339" r:id="rId9"/>
    <p:sldId id="321" r:id="rId10"/>
    <p:sldId id="322" r:id="rId11"/>
    <p:sldId id="340" r:id="rId12"/>
    <p:sldId id="332" r:id="rId13"/>
    <p:sldId id="326" r:id="rId14"/>
    <p:sldId id="327" r:id="rId15"/>
    <p:sldId id="329" r:id="rId16"/>
    <p:sldId id="300" r:id="rId17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0"/>
    </p:embeddedFont>
    <p:embeddedFont>
      <p:font typeface="Intel Clear" panose="020B0604020202020204" charset="0"/>
      <p:regular r:id="rId21"/>
      <p:bold r:id="rId22"/>
      <p:italic r:id="rId23"/>
      <p:boldItalic r:id="rId24"/>
    </p:embeddedFont>
    <p:embeddedFont>
      <p:font typeface="Intel Clear Pro" panose="020B0604020202020204" charset="0"/>
      <p:bold r:id="rId25"/>
    </p:embeddedFont>
  </p:embeddedFontLst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1" userDrawn="1">
          <p15:clr>
            <a:srgbClr val="A4A3A4"/>
          </p15:clr>
        </p15:guide>
        <p15:guide id="2" orient="horz" pos="3004" userDrawn="1">
          <p15:clr>
            <a:srgbClr val="A4A3A4"/>
          </p15:clr>
        </p15:guide>
        <p15:guide id="3" orient="horz" pos="422" userDrawn="1">
          <p15:clr>
            <a:srgbClr val="A4A3A4"/>
          </p15:clr>
        </p15:guide>
        <p15:guide id="4" orient="horz" pos="824" userDrawn="1">
          <p15:clr>
            <a:srgbClr val="A4A3A4"/>
          </p15:clr>
        </p15:guide>
        <p15:guide id="5" orient="horz" pos="2916" userDrawn="1">
          <p15:clr>
            <a:srgbClr val="A4A3A4"/>
          </p15:clr>
        </p15:guide>
        <p15:guide id="6" orient="horz" pos="1643" userDrawn="1">
          <p15:clr>
            <a:srgbClr val="A4A3A4"/>
          </p15:clr>
        </p15:guide>
        <p15:guide id="7" pos="5471" userDrawn="1">
          <p15:clr>
            <a:srgbClr val="A4A3A4"/>
          </p15:clr>
        </p15:guide>
        <p15:guide id="8" pos="287" userDrawn="1">
          <p15:clr>
            <a:srgbClr val="A4A3A4"/>
          </p15:clr>
        </p15:guide>
        <p15:guide id="9" pos="2909" userDrawn="1">
          <p15:clr>
            <a:srgbClr val="A4A3A4"/>
          </p15:clr>
        </p15:guide>
        <p15:guide id="10" pos="2811" userDrawn="1">
          <p15:clr>
            <a:srgbClr val="A4A3A4"/>
          </p15:clr>
        </p15:guide>
        <p15:guide id="11" pos="28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308"/>
    <a:srgbClr val="0071C5"/>
    <a:srgbClr val="FD9208"/>
    <a:srgbClr val="009FDF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83525" autoAdjust="0"/>
  </p:normalViewPr>
  <p:slideViewPr>
    <p:cSldViewPr snapToGrid="0">
      <p:cViewPr varScale="1">
        <p:scale>
          <a:sx n="148" d="100"/>
          <a:sy n="148" d="100"/>
        </p:scale>
        <p:origin x="-648" y="-96"/>
      </p:cViewPr>
      <p:guideLst>
        <p:guide orient="horz" pos="1581"/>
        <p:guide orient="horz" pos="3004"/>
        <p:guide orient="horz" pos="422"/>
        <p:guide orient="horz" pos="824"/>
        <p:guide orient="horz" pos="2916"/>
        <p:guide orient="horz" pos="1643"/>
        <p:guide pos="5471"/>
        <p:guide pos="287"/>
        <p:guide pos="2909"/>
        <p:guide pos="2811"/>
        <p:guide pos="2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1536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10/8/2016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10/8/2016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9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6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9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1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6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76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3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9" y="2479426"/>
            <a:ext cx="8212887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5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00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5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1" cy="868680"/>
          </a:xfrm>
        </p:spPr>
        <p:txBody>
          <a:bodyPr>
            <a:noAutofit/>
          </a:bodyPr>
          <a:lstStyle>
            <a:lvl1pPr>
              <a:defRPr sz="2800" b="0" i="0" baseline="0"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32524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4027" y="4915798"/>
            <a:ext cx="1277594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Intel Clear"/>
              </a:rPr>
              <a:t>Intel 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3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_experience_wht_rgb_3000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4" y="1693330"/>
            <a:ext cx="2085380" cy="21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4689" y="2479426"/>
            <a:ext cx="8212887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5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10" name="Picture 9" descr="int_experience_hrz_wht_rgb_1500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5" y="389228"/>
            <a:ext cx="2121767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00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9" y="2479426"/>
            <a:ext cx="8212887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5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5" y="1203329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8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5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5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8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8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5" y="1203329"/>
            <a:ext cx="8228013" cy="3425825"/>
          </a:xfrm>
        </p:spPr>
        <p:txBody>
          <a:bodyPr anchor="ctr" anchorCtr="0"/>
          <a:lstStyle>
            <a:lvl1pPr marL="190490" indent="-190490">
              <a:defRPr sz="3600" b="1" baseline="0">
                <a:solidFill>
                  <a:schemeClr val="accent2"/>
                </a:solidFill>
                <a:latin typeface="+mn-lt"/>
                <a:cs typeface="Intel Clear"/>
              </a:defRPr>
            </a:lvl1pPr>
            <a:lvl2pPr marL="417492" indent="-225414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766" indent="-228589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1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90" y="4975799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93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2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5" y="1203329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6657" y="4890526"/>
            <a:ext cx="1357535" cy="16509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0" marR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Network Platforms Group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78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rgbClr val="003C71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178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14" indent="-225414" algn="l" defTabSz="457178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571472" indent="-228589" algn="l" defTabSz="457178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969914" indent="-228589" algn="l" defTabSz="457178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319147" indent="-228589" algn="l" defTabSz="457178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feng.tan@intel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mailto:qian.q.xu@inte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ists.fd.io/pipermail/vpp-dev/2016-July/002000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6928" y="1939048"/>
            <a:ext cx="8281440" cy="1642898"/>
          </a:xfrm>
        </p:spPr>
        <p:txBody>
          <a:bodyPr/>
          <a:lstStyle/>
          <a:p>
            <a:r>
              <a:rPr lang="en-US" sz="4800" dirty="0"/>
              <a:t>High Speed Solutions in VPP to Accelerate Container Networking: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-</a:t>
            </a:r>
            <a:r>
              <a:rPr lang="en-US" sz="4000" dirty="0" err="1" smtClean="0"/>
              <a:t>Howto</a:t>
            </a:r>
            <a:r>
              <a:rPr lang="en-US" sz="4000" dirty="0" smtClean="0"/>
              <a:t> </a:t>
            </a:r>
            <a:r>
              <a:rPr lang="en-US" sz="4000" dirty="0"/>
              <a:t>and Deep Dive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615" y="3590283"/>
            <a:ext cx="6340776" cy="1104932"/>
          </a:xfrm>
        </p:spPr>
        <p:txBody>
          <a:bodyPr/>
          <a:lstStyle/>
          <a:p>
            <a:endParaRPr lang="en-US" b="0" dirty="0" smtClean="0"/>
          </a:p>
          <a:p>
            <a:r>
              <a:rPr lang="en-US" dirty="0" err="1" smtClean="0"/>
              <a:t>Tan,Jianfeng</a:t>
            </a:r>
            <a:r>
              <a:rPr lang="en-US" smtClean="0"/>
              <a:t> (</a:t>
            </a:r>
            <a:r>
              <a:rPr lang="en-US" smtClean="0">
                <a:hlinkClick r:id="rId3"/>
              </a:rPr>
              <a:t>jianfeng.tan@intel.com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Xu,qian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qian.q.xu@intel.com</a:t>
            </a:r>
            <a:r>
              <a:rPr lang="en-US" dirty="0" smtClean="0"/>
              <a:t>)</a:t>
            </a:r>
          </a:p>
          <a:p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5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189" y="1361890"/>
            <a:ext cx="405762" cy="11074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953" y="1366958"/>
            <a:ext cx="405762" cy="11074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Netmap</a:t>
            </a:r>
            <a:r>
              <a:rPr lang="en-US" dirty="0" smtClean="0"/>
              <a:t> Ring Layout and Memory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5569" y="840921"/>
            <a:ext cx="4456431" cy="3651305"/>
          </a:xfrm>
        </p:spPr>
        <p:txBody>
          <a:bodyPr/>
          <a:lstStyle/>
          <a:p>
            <a:pPr lvl="1"/>
            <a:r>
              <a:rPr lang="en-US" sz="1600" dirty="0" err="1" smtClean="0"/>
              <a:t>Tx</a:t>
            </a:r>
            <a:endParaRPr lang="en-US" sz="1600" dirty="0" smtClean="0"/>
          </a:p>
          <a:p>
            <a:pPr lvl="2"/>
            <a:r>
              <a:rPr lang="en-US" sz="1600" dirty="0" smtClean="0"/>
              <a:t>Get some slots (tail -&gt; head)</a:t>
            </a:r>
          </a:p>
          <a:p>
            <a:pPr lvl="2"/>
            <a:r>
              <a:rPr lang="en-US" sz="1600" dirty="0" smtClean="0"/>
              <a:t>Copy data: </a:t>
            </a:r>
            <a:r>
              <a:rPr lang="en-US" sz="1400" dirty="0" err="1" smtClean="0"/>
              <a:t>vlib_buf</a:t>
            </a:r>
            <a:r>
              <a:rPr lang="en-US" sz="1400" dirty="0" smtClean="0"/>
              <a:t> -&gt; </a:t>
            </a:r>
            <a:r>
              <a:rPr lang="en-US" sz="1400" dirty="0" err="1" smtClean="0"/>
              <a:t>netmap_buf</a:t>
            </a:r>
            <a:endParaRPr lang="en-US" sz="1400" dirty="0" smtClean="0"/>
          </a:p>
          <a:p>
            <a:pPr lvl="2"/>
            <a:r>
              <a:rPr lang="en-US" sz="1600" dirty="0" smtClean="0"/>
              <a:t>Update head, cur</a:t>
            </a:r>
          </a:p>
          <a:p>
            <a:pPr lvl="2"/>
            <a:r>
              <a:rPr lang="en-US" sz="1600" dirty="0" err="1" smtClean="0"/>
              <a:t>Syscall</a:t>
            </a:r>
            <a:r>
              <a:rPr lang="en-US" sz="1600" dirty="0" smtClean="0"/>
              <a:t>: </a:t>
            </a:r>
            <a:r>
              <a:rPr lang="en-US" sz="1600" dirty="0" err="1" smtClean="0"/>
              <a:t>tx_sync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rgbClr val="003C71"/>
                </a:solidFill>
              </a:rPr>
              <a:t>Rx</a:t>
            </a:r>
          </a:p>
          <a:p>
            <a:pPr lvl="2"/>
            <a:r>
              <a:rPr lang="en-US" sz="1600" dirty="0" smtClean="0">
                <a:solidFill>
                  <a:srgbClr val="003C71"/>
                </a:solidFill>
              </a:rPr>
              <a:t>Get some slots to consume</a:t>
            </a:r>
          </a:p>
          <a:p>
            <a:pPr lvl="2"/>
            <a:r>
              <a:rPr lang="en-US" sz="1600" dirty="0" smtClean="0">
                <a:solidFill>
                  <a:srgbClr val="003C71"/>
                </a:solidFill>
              </a:rPr>
              <a:t>Copy data: from </a:t>
            </a:r>
            <a:r>
              <a:rPr lang="en-US" sz="1600" dirty="0" err="1" smtClean="0">
                <a:solidFill>
                  <a:srgbClr val="003C71"/>
                </a:solidFill>
              </a:rPr>
              <a:t>netmap_buf</a:t>
            </a:r>
            <a:r>
              <a:rPr lang="en-US" sz="1600" dirty="0" smtClean="0">
                <a:solidFill>
                  <a:srgbClr val="003C71"/>
                </a:solidFill>
              </a:rPr>
              <a:t> -&gt; </a:t>
            </a:r>
            <a:r>
              <a:rPr lang="en-US" sz="1600" dirty="0" err="1" smtClean="0">
                <a:solidFill>
                  <a:srgbClr val="003C71"/>
                </a:solidFill>
              </a:rPr>
              <a:t>vlib_buf</a:t>
            </a:r>
            <a:endParaRPr lang="en-US" sz="1600" dirty="0" smtClean="0">
              <a:solidFill>
                <a:srgbClr val="003C71"/>
              </a:solidFill>
            </a:endParaRPr>
          </a:p>
          <a:p>
            <a:pPr lvl="2"/>
            <a:r>
              <a:rPr lang="en-US" sz="1600" dirty="0" err="1" smtClean="0">
                <a:solidFill>
                  <a:srgbClr val="003C71"/>
                </a:solidFill>
              </a:rPr>
              <a:t>Syscall</a:t>
            </a:r>
            <a:r>
              <a:rPr lang="en-US" sz="1600" dirty="0" smtClean="0">
                <a:solidFill>
                  <a:srgbClr val="003C71"/>
                </a:solidFill>
              </a:rPr>
              <a:t>: </a:t>
            </a:r>
            <a:r>
              <a:rPr lang="en-US" sz="1600" dirty="0" err="1" smtClean="0">
                <a:solidFill>
                  <a:srgbClr val="003C71"/>
                </a:solidFill>
              </a:rPr>
              <a:t>rx_sync</a:t>
            </a:r>
            <a:endParaRPr lang="en-US" sz="1600" dirty="0" smtClean="0">
              <a:solidFill>
                <a:srgbClr val="003C71"/>
              </a:solidFill>
            </a:endParaRPr>
          </a:p>
          <a:p>
            <a:pPr lvl="2"/>
            <a:r>
              <a:rPr lang="en-US" sz="1600" dirty="0" smtClean="0"/>
              <a:t>Update head, cur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000589" y="1306996"/>
            <a:ext cx="1316477" cy="2024187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32232" y="814967"/>
            <a:ext cx="1167319" cy="13294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34175" y="814967"/>
            <a:ext cx="1167319" cy="13294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34992" y="1061401"/>
            <a:ext cx="343887" cy="1353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84824" y="992888"/>
            <a:ext cx="1164078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73947" y="1021566"/>
            <a:ext cx="343887" cy="1353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152811" y="2580339"/>
            <a:ext cx="985807" cy="609700"/>
            <a:chOff x="2590359" y="3677839"/>
            <a:chExt cx="985807" cy="609700"/>
          </a:xfrm>
        </p:grpSpPr>
        <p:sp>
          <p:nvSpPr>
            <p:cNvPr id="27" name="Rectangle 26"/>
            <p:cNvSpPr/>
            <p:nvPr/>
          </p:nvSpPr>
          <p:spPr>
            <a:xfrm>
              <a:off x="2590359" y="3677839"/>
              <a:ext cx="985807" cy="6097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81148" y="3785314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771922" y="3862296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3091" y="3915014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57103" y="3982690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85058" y="4041152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791046" y="1561355"/>
            <a:ext cx="849548" cy="39536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93060" y="1528021"/>
            <a:ext cx="849548" cy="39536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640594" y="1306996"/>
            <a:ext cx="359995" cy="254359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0594" y="1956721"/>
            <a:ext cx="368138" cy="1374462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17066" y="1313455"/>
            <a:ext cx="375994" cy="214567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26816" y="1913720"/>
            <a:ext cx="375994" cy="1417463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5" y="1021152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5" y="2943652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368756" y="1913720"/>
            <a:ext cx="59111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SWAP</a:t>
            </a:r>
            <a:endParaRPr lang="en-US" sz="1100" dirty="0"/>
          </a:p>
        </p:txBody>
      </p:sp>
      <p:pic>
        <p:nvPicPr>
          <p:cNvPr id="39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6" y="2146631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7" y="3997799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7" y="3592722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1" y="1830415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5061343" y="1994410"/>
            <a:ext cx="327753" cy="100229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43126" y="1983824"/>
            <a:ext cx="327753" cy="100229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025" y="1968783"/>
            <a:ext cx="1107450" cy="27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</a:t>
            </a:r>
            <a:r>
              <a:rPr lang="en-US" altLang="zh-CN" smtClean="0"/>
              <a:t>inaccurate summary</a:t>
            </a:r>
            <a:endParaRPr lang="zh-CN" altLang="en-US" dirty="0"/>
          </a:p>
        </p:txBody>
      </p:sp>
      <p:pic>
        <p:nvPicPr>
          <p:cNvPr id="1026" name="Picture 2" descr="Image result for bucket wat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35" y="1203325"/>
            <a:ext cx="2569368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Test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738351" y="814655"/>
            <a:ext cx="5454043" cy="4253019"/>
          </a:xfrm>
        </p:spPr>
        <p:txBody>
          <a:bodyPr/>
          <a:lstStyle/>
          <a:p>
            <a:r>
              <a:rPr lang="en-US" dirty="0" smtClean="0"/>
              <a:t>1. Create </a:t>
            </a:r>
            <a:r>
              <a:rPr lang="en-US" dirty="0" err="1" smtClean="0"/>
              <a:t>Docker</a:t>
            </a:r>
            <a:r>
              <a:rPr lang="en-US" dirty="0" smtClean="0"/>
              <a:t> images and run containers: </a:t>
            </a:r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docker</a:t>
            </a:r>
            <a:r>
              <a:rPr lang="en-US" sz="900" dirty="0" smtClean="0"/>
              <a:t> pull fedora</a:t>
            </a:r>
          </a:p>
          <a:p>
            <a:pPr>
              <a:spcBef>
                <a:spcPts val="600"/>
              </a:spcBef>
            </a:pPr>
            <a:r>
              <a:rPr lang="en-US" sz="900" dirty="0" smtClean="0">
                <a:solidFill>
                  <a:srgbClr val="FF0000"/>
                </a:solidFill>
              </a:rPr>
              <a:t>$ (For </a:t>
            </a:r>
            <a:r>
              <a:rPr lang="en-US" sz="900" dirty="0" err="1">
                <a:solidFill>
                  <a:srgbClr val="FF0000"/>
                </a:solidFill>
              </a:rPr>
              <a:t>netmap</a:t>
            </a:r>
            <a:r>
              <a:rPr lang="en-US" sz="900" dirty="0">
                <a:solidFill>
                  <a:srgbClr val="FF0000"/>
                </a:solidFill>
              </a:rPr>
              <a:t>, insert </a:t>
            </a:r>
            <a:r>
              <a:rPr lang="en-US" sz="900" dirty="0" err="1">
                <a:solidFill>
                  <a:srgbClr val="FF0000"/>
                </a:solidFill>
              </a:rPr>
              <a:t>netmap</a:t>
            </a:r>
            <a:r>
              <a:rPr lang="en-US" sz="900" dirty="0">
                <a:solidFill>
                  <a:srgbClr val="FF0000"/>
                </a:solidFill>
              </a:rPr>
              <a:t> kernel </a:t>
            </a:r>
            <a:r>
              <a:rPr lang="en-US" sz="900" dirty="0" smtClean="0">
                <a:solidFill>
                  <a:srgbClr val="FF0000"/>
                </a:solidFill>
              </a:rPr>
              <a:t>module)</a:t>
            </a:r>
            <a:endParaRPr lang="en-US" sz="900" dirty="0" smtClean="0"/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docker</a:t>
            </a:r>
            <a:r>
              <a:rPr lang="en-US" sz="900" dirty="0" smtClean="0"/>
              <a:t> run </a:t>
            </a:r>
            <a:r>
              <a:rPr lang="en-US" sz="900" dirty="0" smtClean="0">
                <a:solidFill>
                  <a:srgbClr val="FF0000"/>
                </a:solidFill>
              </a:rPr>
              <a:t>–v /</a:t>
            </a:r>
            <a:r>
              <a:rPr lang="en-US" sz="900" dirty="0" err="1" smtClean="0">
                <a:solidFill>
                  <a:srgbClr val="FF0000"/>
                </a:solidFill>
              </a:rPr>
              <a:t>dev</a:t>
            </a:r>
            <a:r>
              <a:rPr lang="en-US" sz="900" dirty="0" smtClean="0">
                <a:solidFill>
                  <a:srgbClr val="FF0000"/>
                </a:solidFill>
              </a:rPr>
              <a:t>/</a:t>
            </a:r>
            <a:r>
              <a:rPr lang="en-US" sz="900" dirty="0" err="1" smtClean="0">
                <a:solidFill>
                  <a:srgbClr val="FF0000"/>
                </a:solidFill>
              </a:rPr>
              <a:t>netmap</a:t>
            </a:r>
            <a:r>
              <a:rPr lang="en-US" sz="900" dirty="0" smtClean="0">
                <a:solidFill>
                  <a:srgbClr val="FF0000"/>
                </a:solidFill>
              </a:rPr>
              <a:t>:/</a:t>
            </a:r>
            <a:r>
              <a:rPr lang="en-US" sz="900" dirty="0" err="1" smtClean="0">
                <a:solidFill>
                  <a:srgbClr val="FF0000"/>
                </a:solidFill>
              </a:rPr>
              <a:t>dev</a:t>
            </a:r>
            <a:r>
              <a:rPr lang="en-US" sz="900" dirty="0" smtClean="0">
                <a:solidFill>
                  <a:srgbClr val="FF0000"/>
                </a:solidFill>
              </a:rPr>
              <a:t>/</a:t>
            </a:r>
            <a:r>
              <a:rPr lang="en-US" sz="900" dirty="0" err="1" smtClean="0">
                <a:solidFill>
                  <a:srgbClr val="FF0000"/>
                </a:solidFill>
              </a:rPr>
              <a:t>netmap</a:t>
            </a:r>
            <a:r>
              <a:rPr lang="en-US" sz="900" dirty="0" smtClean="0"/>
              <a:t>  … -v /</a:t>
            </a:r>
            <a:r>
              <a:rPr lang="en-US" sz="900" dirty="0" err="1" smtClean="0"/>
              <a:t>dev</a:t>
            </a:r>
            <a:r>
              <a:rPr lang="en-US" sz="900" dirty="0" smtClean="0"/>
              <a:t>/uio0:/</a:t>
            </a:r>
            <a:r>
              <a:rPr lang="en-US" sz="900" dirty="0" err="1" smtClean="0"/>
              <a:t>dev</a:t>
            </a:r>
            <a:r>
              <a:rPr lang="en-US" sz="900" dirty="0"/>
              <a:t>/uio0 --privileged --cap-add SYS_ADMIN</a:t>
            </a:r>
            <a:endParaRPr lang="en-US" sz="900" dirty="0" smtClean="0"/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docker</a:t>
            </a:r>
            <a:r>
              <a:rPr lang="en-US" sz="900" dirty="0" smtClean="0"/>
              <a:t> run </a:t>
            </a:r>
            <a:r>
              <a:rPr lang="en-US" sz="900" dirty="0" smtClean="0">
                <a:solidFill>
                  <a:srgbClr val="FF0000"/>
                </a:solidFill>
              </a:rPr>
              <a:t>–v /</a:t>
            </a:r>
            <a:r>
              <a:rPr lang="en-US" sz="900" dirty="0" err="1" smtClean="0">
                <a:solidFill>
                  <a:srgbClr val="FF0000"/>
                </a:solidFill>
              </a:rPr>
              <a:t>dev</a:t>
            </a:r>
            <a:r>
              <a:rPr lang="en-US" sz="900" dirty="0" smtClean="0">
                <a:solidFill>
                  <a:srgbClr val="FF0000"/>
                </a:solidFill>
              </a:rPr>
              <a:t>/</a:t>
            </a:r>
            <a:r>
              <a:rPr lang="en-US" sz="900" dirty="0" err="1" smtClean="0">
                <a:solidFill>
                  <a:srgbClr val="FF0000"/>
                </a:solidFill>
              </a:rPr>
              <a:t>shm</a:t>
            </a:r>
            <a:r>
              <a:rPr lang="en-US" sz="900" dirty="0" smtClean="0">
                <a:solidFill>
                  <a:srgbClr val="FF0000"/>
                </a:solidFill>
              </a:rPr>
              <a:t>/ssvmtest1:/</a:t>
            </a:r>
            <a:r>
              <a:rPr lang="en-US" sz="900" dirty="0" err="1" smtClean="0">
                <a:solidFill>
                  <a:srgbClr val="FF0000"/>
                </a:solidFill>
              </a:rPr>
              <a:t>dev</a:t>
            </a:r>
            <a:r>
              <a:rPr lang="en-US" sz="900" dirty="0" smtClean="0">
                <a:solidFill>
                  <a:srgbClr val="FF0000"/>
                </a:solidFill>
              </a:rPr>
              <a:t>/</a:t>
            </a:r>
            <a:r>
              <a:rPr lang="en-US" sz="900" dirty="0" err="1" smtClean="0">
                <a:solidFill>
                  <a:srgbClr val="FF0000"/>
                </a:solidFill>
              </a:rPr>
              <a:t>shm</a:t>
            </a:r>
            <a:r>
              <a:rPr lang="en-US" sz="900" dirty="0" smtClean="0">
                <a:solidFill>
                  <a:srgbClr val="FF0000"/>
                </a:solidFill>
              </a:rPr>
              <a:t>/ssvmtest1</a:t>
            </a:r>
            <a:r>
              <a:rPr lang="en-US" sz="900" dirty="0" smtClean="0"/>
              <a:t> …</a:t>
            </a:r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docker</a:t>
            </a:r>
            <a:r>
              <a:rPr lang="en-US" sz="900" dirty="0" smtClean="0"/>
              <a:t> run </a:t>
            </a:r>
            <a:r>
              <a:rPr lang="en-US" sz="900" dirty="0" smtClean="0">
                <a:solidFill>
                  <a:srgbClr val="FF0000"/>
                </a:solidFill>
              </a:rPr>
              <a:t>–v /</a:t>
            </a:r>
            <a:r>
              <a:rPr lang="en-US" sz="900" dirty="0" err="1" smtClean="0">
                <a:solidFill>
                  <a:srgbClr val="FF0000"/>
                </a:solidFill>
              </a:rPr>
              <a:t>unix_sock_dir</a:t>
            </a:r>
            <a:r>
              <a:rPr lang="en-US" sz="900" dirty="0" smtClean="0">
                <a:solidFill>
                  <a:srgbClr val="FF0000"/>
                </a:solidFill>
              </a:rPr>
              <a:t>:/</a:t>
            </a:r>
            <a:r>
              <a:rPr lang="en-US" sz="900" dirty="0" err="1" smtClean="0">
                <a:solidFill>
                  <a:srgbClr val="FF0000"/>
                </a:solidFill>
              </a:rPr>
              <a:t>unix_sock_dir</a:t>
            </a:r>
            <a:r>
              <a:rPr lang="en-US" sz="900" dirty="0" smtClean="0"/>
              <a:t> …</a:t>
            </a:r>
            <a:endParaRPr lang="en-US" sz="1050" dirty="0" smtClean="0"/>
          </a:p>
          <a:p>
            <a:pPr>
              <a:spcBef>
                <a:spcPts val="600"/>
              </a:spcBef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Start VPP instance in each </a:t>
            </a:r>
            <a:r>
              <a:rPr lang="en-US" dirty="0" smtClean="0"/>
              <a:t>container</a:t>
            </a:r>
          </a:p>
          <a:p>
            <a:pPr>
              <a:spcBef>
                <a:spcPts val="600"/>
              </a:spcBef>
            </a:pPr>
            <a:r>
              <a:rPr lang="en-US" sz="900" dirty="0"/>
              <a:t>$ </a:t>
            </a:r>
            <a:r>
              <a:rPr lang="en-US" sz="900" dirty="0" err="1"/>
              <a:t>vpp</a:t>
            </a:r>
            <a:r>
              <a:rPr lang="en-US" sz="900" dirty="0"/>
              <a:t> </a:t>
            </a:r>
            <a:r>
              <a:rPr lang="en-US" sz="900" dirty="0" err="1"/>
              <a:t>unix</a:t>
            </a:r>
            <a:r>
              <a:rPr lang="en-US" sz="900" dirty="0"/>
              <a:t> {…} </a:t>
            </a:r>
            <a:r>
              <a:rPr lang="en-US" sz="900" dirty="0" err="1">
                <a:solidFill>
                  <a:srgbClr val="FF0000"/>
                </a:solidFill>
              </a:rPr>
              <a:t>ssvm_eth</a:t>
            </a:r>
            <a:r>
              <a:rPr lang="en-US" sz="900" dirty="0"/>
              <a:t> {…} </a:t>
            </a:r>
            <a:r>
              <a:rPr lang="en-US" sz="900" dirty="0" err="1"/>
              <a:t>dpdk</a:t>
            </a:r>
            <a:r>
              <a:rPr lang="en-US" sz="900" dirty="0"/>
              <a:t> {…} </a:t>
            </a:r>
            <a:r>
              <a:rPr lang="en-US" sz="900" dirty="0" err="1"/>
              <a:t>cpu</a:t>
            </a:r>
            <a:r>
              <a:rPr lang="en-US" sz="900" dirty="0"/>
              <a:t> {…} </a:t>
            </a:r>
            <a:r>
              <a:rPr lang="en-US" sz="900" dirty="0" smtClean="0"/>
              <a:t>&amp;</a:t>
            </a:r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vpp</a:t>
            </a:r>
            <a:r>
              <a:rPr lang="en-US" sz="900" dirty="0" smtClean="0"/>
              <a:t> </a:t>
            </a:r>
            <a:r>
              <a:rPr lang="en-US" sz="900" dirty="0" err="1" smtClean="0"/>
              <a:t>unix</a:t>
            </a:r>
            <a:r>
              <a:rPr lang="en-US" sz="900" dirty="0" smtClean="0"/>
              <a:t> {…} </a:t>
            </a:r>
            <a:r>
              <a:rPr lang="en-US" sz="900" dirty="0" err="1" smtClean="0"/>
              <a:t>dpdk</a:t>
            </a:r>
            <a:r>
              <a:rPr lang="en-US" sz="900" dirty="0" smtClean="0"/>
              <a:t> {… </a:t>
            </a:r>
            <a:r>
              <a:rPr lang="en-US" sz="900" dirty="0"/>
              <a:t>--extra </a:t>
            </a:r>
            <a:r>
              <a:rPr lang="en-US" sz="900" dirty="0">
                <a:solidFill>
                  <a:srgbClr val="FF0000"/>
                </a:solidFill>
              </a:rPr>
              <a:t>“--</a:t>
            </a:r>
            <a:r>
              <a:rPr lang="en-US" sz="900" dirty="0" err="1">
                <a:solidFill>
                  <a:srgbClr val="FF0000"/>
                </a:solidFill>
              </a:rPr>
              <a:t>vdev</a:t>
            </a:r>
            <a:r>
              <a:rPr lang="en-US" sz="900" dirty="0">
                <a:solidFill>
                  <a:srgbClr val="FF0000"/>
                </a:solidFill>
              </a:rPr>
              <a:t>=eth_vhost0</a:t>
            </a:r>
            <a:r>
              <a:rPr lang="en-US" sz="900" dirty="0"/>
              <a:t>,path</a:t>
            </a:r>
            <a:r>
              <a:rPr lang="en-US" sz="900" dirty="0" smtClean="0"/>
              <a:t>=…”} </a:t>
            </a:r>
            <a:r>
              <a:rPr lang="en-US" sz="900" dirty="0" err="1" smtClean="0"/>
              <a:t>cpu</a:t>
            </a:r>
            <a:r>
              <a:rPr lang="en-US" sz="900" dirty="0" smtClean="0"/>
              <a:t> {…} &amp;</a:t>
            </a:r>
          </a:p>
          <a:p>
            <a:pPr>
              <a:spcBef>
                <a:spcPts val="600"/>
              </a:spcBef>
            </a:pPr>
            <a:r>
              <a:rPr lang="en-US" sz="900" dirty="0" smtClean="0"/>
              <a:t>$ </a:t>
            </a:r>
            <a:r>
              <a:rPr lang="en-US" sz="900" dirty="0" err="1" smtClean="0"/>
              <a:t>vpp</a:t>
            </a:r>
            <a:r>
              <a:rPr lang="en-US" sz="900" dirty="0" smtClean="0"/>
              <a:t> </a:t>
            </a:r>
            <a:r>
              <a:rPr lang="en-US" sz="900" dirty="0" err="1" smtClean="0"/>
              <a:t>unix</a:t>
            </a:r>
            <a:r>
              <a:rPr lang="en-US" sz="900" dirty="0" smtClean="0"/>
              <a:t> </a:t>
            </a:r>
            <a:r>
              <a:rPr lang="en-US" sz="900" dirty="0"/>
              <a:t>{…} </a:t>
            </a:r>
            <a:r>
              <a:rPr lang="en-US" sz="900" dirty="0" err="1"/>
              <a:t>dpdk</a:t>
            </a:r>
            <a:r>
              <a:rPr lang="en-US" sz="900" dirty="0"/>
              <a:t> {… --extra “</a:t>
            </a:r>
            <a:r>
              <a:rPr lang="en-US" sz="900" dirty="0">
                <a:solidFill>
                  <a:srgbClr val="FF0000"/>
                </a:solidFill>
              </a:rPr>
              <a:t>--</a:t>
            </a:r>
            <a:r>
              <a:rPr lang="en-US" sz="900" dirty="0" err="1" smtClean="0">
                <a:solidFill>
                  <a:srgbClr val="FF0000"/>
                </a:solidFill>
              </a:rPr>
              <a:t>vdev</a:t>
            </a:r>
            <a:r>
              <a:rPr lang="en-US" sz="900" dirty="0" smtClean="0">
                <a:solidFill>
                  <a:srgbClr val="FF0000"/>
                </a:solidFill>
              </a:rPr>
              <a:t>=virtio_user0</a:t>
            </a:r>
            <a:r>
              <a:rPr lang="en-US" sz="900" dirty="0" smtClean="0"/>
              <a:t>,path</a:t>
            </a:r>
            <a:r>
              <a:rPr lang="en-US" sz="900" dirty="0"/>
              <a:t>=…”} </a:t>
            </a:r>
            <a:r>
              <a:rPr lang="en-US" sz="900" dirty="0" err="1"/>
              <a:t>cpu</a:t>
            </a:r>
            <a:r>
              <a:rPr lang="en-US" sz="900" dirty="0"/>
              <a:t> {…} </a:t>
            </a:r>
            <a:r>
              <a:rPr lang="en-US" sz="900" dirty="0" smtClean="0"/>
              <a:t>&amp;</a:t>
            </a:r>
            <a:endParaRPr lang="en-US" sz="1050" dirty="0"/>
          </a:p>
          <a:p>
            <a:pPr>
              <a:spcBef>
                <a:spcPts val="600"/>
              </a:spcBef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Create devices</a:t>
            </a:r>
          </a:p>
          <a:p>
            <a:pPr>
              <a:spcBef>
                <a:spcPts val="600"/>
              </a:spcBef>
            </a:pPr>
            <a:r>
              <a:rPr lang="en-US" sz="900" dirty="0"/>
              <a:t>$ </a:t>
            </a:r>
            <a:r>
              <a:rPr lang="en-US" sz="900" dirty="0" err="1" smtClean="0"/>
              <a:t>vppctl</a:t>
            </a:r>
            <a:r>
              <a:rPr lang="en-US" sz="900" dirty="0" smtClean="0"/>
              <a:t> create </a:t>
            </a:r>
            <a:r>
              <a:rPr lang="en-US" sz="900" dirty="0" err="1">
                <a:solidFill>
                  <a:srgbClr val="FF0000"/>
                </a:solidFill>
              </a:rPr>
              <a:t>netmap</a:t>
            </a:r>
            <a:r>
              <a:rPr lang="en-US" sz="900" dirty="0">
                <a:solidFill>
                  <a:srgbClr val="FF0000"/>
                </a:solidFill>
              </a:rPr>
              <a:t> name vale00:vpp0 </a:t>
            </a:r>
            <a:r>
              <a:rPr lang="en-US" sz="900" dirty="0" err="1"/>
              <a:t>hw-addr</a:t>
            </a:r>
            <a:r>
              <a:rPr lang="en-US" sz="900" dirty="0"/>
              <a:t> 02:FE:3F:34:15:9B pipe master</a:t>
            </a:r>
            <a:endParaRPr lang="en-US" sz="1050" dirty="0"/>
          </a:p>
          <a:p>
            <a:pPr>
              <a:spcBef>
                <a:spcPts val="600"/>
              </a:spcBef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Start the devices and send the traffic</a:t>
            </a:r>
          </a:p>
          <a:p>
            <a:pPr>
              <a:spcBef>
                <a:spcPts val="600"/>
              </a:spcBef>
            </a:pPr>
            <a:r>
              <a:rPr lang="en-US" sz="900" dirty="0"/>
              <a:t>$ set </a:t>
            </a:r>
            <a:r>
              <a:rPr lang="en-US" sz="900" dirty="0" err="1"/>
              <a:t>int</a:t>
            </a:r>
            <a:r>
              <a:rPr lang="en-US" sz="900" dirty="0"/>
              <a:t> state </a:t>
            </a:r>
            <a:r>
              <a:rPr lang="en-US" sz="900" dirty="0" smtClean="0"/>
              <a:t>xxx up</a:t>
            </a:r>
            <a:endParaRPr lang="en-US" sz="900" dirty="0"/>
          </a:p>
          <a:p>
            <a:pPr>
              <a:spcBef>
                <a:spcPts val="600"/>
              </a:spcBef>
            </a:pPr>
            <a:r>
              <a:rPr lang="en-US" sz="900" dirty="0" smtClean="0"/>
              <a:t>$ set </a:t>
            </a:r>
            <a:r>
              <a:rPr lang="en-US" sz="900" dirty="0" err="1"/>
              <a:t>int</a:t>
            </a:r>
            <a:r>
              <a:rPr lang="en-US" sz="900" dirty="0"/>
              <a:t> </a:t>
            </a:r>
            <a:r>
              <a:rPr lang="en-US" sz="900" dirty="0" err="1"/>
              <a:t>ip</a:t>
            </a:r>
            <a:r>
              <a:rPr lang="en-US" sz="900" dirty="0"/>
              <a:t> address </a:t>
            </a:r>
            <a:r>
              <a:rPr lang="en-US" sz="900" dirty="0" smtClean="0"/>
              <a:t>xxx [</a:t>
            </a:r>
            <a:r>
              <a:rPr lang="en-US" sz="900" dirty="0" err="1" smtClean="0"/>
              <a:t>ip_addr</a:t>
            </a:r>
            <a:r>
              <a:rPr lang="en-US" sz="900" dirty="0" smtClean="0"/>
              <a:t>]</a:t>
            </a:r>
          </a:p>
          <a:p>
            <a:pPr>
              <a:spcBef>
                <a:spcPts val="600"/>
              </a:spcBef>
            </a:pPr>
            <a:r>
              <a:rPr lang="en-US" sz="900" dirty="0" smtClean="0"/>
              <a:t>$ set </a:t>
            </a:r>
            <a:r>
              <a:rPr lang="en-US" sz="900" dirty="0"/>
              <a:t>interface l2 </a:t>
            </a:r>
            <a:r>
              <a:rPr lang="en-US" sz="900" dirty="0" err="1"/>
              <a:t>xconnect</a:t>
            </a:r>
            <a:r>
              <a:rPr lang="en-US" sz="900" dirty="0"/>
              <a:t> </a:t>
            </a:r>
            <a:r>
              <a:rPr lang="en-US" sz="900" dirty="0" smtClean="0"/>
              <a:t>xxx </a:t>
            </a:r>
            <a:r>
              <a:rPr lang="en-US" sz="900" dirty="0" err="1" smtClean="0"/>
              <a:t>yyy</a:t>
            </a:r>
            <a:endParaRPr lang="en-US" sz="1050" dirty="0" smtClean="0"/>
          </a:p>
          <a:p>
            <a:pPr>
              <a:spcBef>
                <a:spcPts val="600"/>
              </a:spcBef>
            </a:pPr>
            <a:endParaRPr lang="en-US" sz="105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2007" y="2648072"/>
            <a:ext cx="1177892" cy="3428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Patches not</a:t>
            </a:r>
          </a:p>
          <a:p>
            <a:r>
              <a:rPr lang="en-US" sz="1100" dirty="0" err="1" smtClean="0">
                <a:solidFill>
                  <a:srgbClr val="003C71"/>
                </a:solidFill>
              </a:rPr>
              <a:t>upstreamed</a:t>
            </a:r>
            <a:r>
              <a:rPr lang="en-US" sz="1100" dirty="0" smtClean="0">
                <a:solidFill>
                  <a:srgbClr val="003C71"/>
                </a:solidFill>
              </a:rPr>
              <a:t> yet 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" y="1327450"/>
            <a:ext cx="3561061" cy="26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3863" y="1203329"/>
            <a:ext cx="8229764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78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14" indent="-225414" algn="l" defTabSz="457178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472" indent="-228589" algn="l" defTabSz="457178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14" indent="-228589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147" indent="-228589" algn="l" defTabSz="457178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 smtClean="0"/>
              <a:t>No difference after </a:t>
            </a:r>
            <a:r>
              <a:rPr lang="en-US" sz="1600" dirty="0" err="1" smtClean="0"/>
              <a:t>pkt</a:t>
            </a:r>
            <a:r>
              <a:rPr lang="en-US" sz="1600" dirty="0" smtClean="0"/>
              <a:t> size &gt;= 256</a:t>
            </a:r>
          </a:p>
          <a:p>
            <a:pPr lvl="1"/>
            <a:r>
              <a:rPr lang="en-US" sz="1600" dirty="0" smtClean="0"/>
              <a:t>For small </a:t>
            </a:r>
            <a:r>
              <a:rPr lang="en-US" sz="1600" dirty="0" err="1" smtClean="0"/>
              <a:t>pkts</a:t>
            </a:r>
            <a:r>
              <a:rPr lang="en-US" sz="1600" dirty="0" smtClean="0"/>
              <a:t>, there is room for improvement in </a:t>
            </a:r>
            <a:r>
              <a:rPr lang="en-US" sz="1600" dirty="0" err="1" smtClean="0"/>
              <a:t>ssvm</a:t>
            </a:r>
            <a:r>
              <a:rPr lang="en-US" sz="1600" dirty="0" smtClean="0"/>
              <a:t> and </a:t>
            </a:r>
            <a:r>
              <a:rPr lang="en-US" sz="1600" dirty="0" err="1" smtClean="0"/>
              <a:t>virtio</a:t>
            </a:r>
            <a:endParaRPr lang="en-US" sz="1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103634"/>
            <a:ext cx="4691062" cy="252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72100" y="4362454"/>
            <a:ext cx="1422400" cy="25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Ssvm</a:t>
            </a:r>
            <a:r>
              <a:rPr lang="en-US" sz="1100" dirty="0" smtClean="0"/>
              <a:t> is not stable.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170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0018872"/>
              </p:ext>
            </p:extLst>
          </p:nvPr>
        </p:nvGraphicFramePr>
        <p:xfrm>
          <a:off x="603716" y="1548781"/>
          <a:ext cx="7912885" cy="21390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1665"/>
                <a:gridCol w="1167176"/>
                <a:gridCol w="2148141"/>
                <a:gridCol w="1488994"/>
                <a:gridCol w="1956909"/>
              </a:tblGrid>
              <a:tr h="47461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Offloading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Coupling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Compatibility</a:t>
                      </a:r>
                    </a:p>
                    <a:p>
                      <a:pPr algn="ctr"/>
                      <a:r>
                        <a:rPr lang="en-US" sz="1400" dirty="0" smtClean="0"/>
                        <a:t>(w/ </a:t>
                      </a:r>
                      <a:r>
                        <a:rPr lang="en-US" sz="1400" baseline="0" dirty="0" smtClean="0"/>
                        <a:t>container)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Notification/Lock</a:t>
                      </a:r>
                      <a:endParaRPr lang="en-US" sz="1400" dirty="0"/>
                    </a:p>
                  </a:txBody>
                  <a:tcPr anchor="ctr"/>
                </a:tc>
              </a:tr>
              <a:tr h="4746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ssvm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</a:t>
                      </a:r>
                      <a:r>
                        <a:rPr lang="en-US" sz="1400" baseline="0" dirty="0" smtClean="0"/>
                        <a:t> coupled with VPP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VPP app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Polling</a:t>
                      </a:r>
                      <a:r>
                        <a:rPr lang="en-US" sz="1400" baseline="0" dirty="0" smtClean="0"/>
                        <a:t> mode;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spinlock</a:t>
                      </a:r>
                      <a:endParaRPr lang="en-US" sz="1400" dirty="0"/>
                    </a:p>
                  </a:txBody>
                  <a:tcPr anchor="ctr"/>
                </a:tc>
              </a:tr>
              <a:tr h="4746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Vhost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virtio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TSO,</a:t>
                      </a:r>
                    </a:p>
                    <a:p>
                      <a:pPr algn="ctr"/>
                      <a:r>
                        <a:rPr lang="en-US" sz="1400" dirty="0" smtClean="0"/>
                        <a:t>checksum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Decoupled with VPP with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Standard spec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DPDK app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Polling mode;</a:t>
                      </a:r>
                    </a:p>
                    <a:p>
                      <a:pPr algn="ctr"/>
                      <a:r>
                        <a:rPr lang="en-US" sz="1400" dirty="0" smtClean="0"/>
                        <a:t>lockless</a:t>
                      </a:r>
                      <a:endParaRPr lang="en-US" sz="1400" dirty="0"/>
                    </a:p>
                  </a:txBody>
                  <a:tcPr anchor="ctr"/>
                </a:tc>
              </a:tr>
              <a:tr h="5845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Netmap</a:t>
                      </a:r>
                      <a:r>
                        <a:rPr lang="en-US" sz="1400" baseline="0" dirty="0" smtClean="0"/>
                        <a:t> pipes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Decoupled with VPP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/>
                        <a:t>Pcap</a:t>
                      </a:r>
                      <a:r>
                        <a:rPr lang="en-US" sz="1400" baseline="0" dirty="0" smtClean="0"/>
                        <a:t> app</a:t>
                      </a:r>
                    </a:p>
                    <a:p>
                      <a:pPr algn="ctr"/>
                      <a:r>
                        <a:rPr lang="en-US" sz="1400" baseline="0" dirty="0" err="1" smtClean="0"/>
                        <a:t>Netmap</a:t>
                      </a:r>
                      <a:r>
                        <a:rPr lang="en-US" sz="1400" baseline="0" dirty="0" smtClean="0"/>
                        <a:t> app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Syscall</a:t>
                      </a:r>
                      <a:r>
                        <a:rPr lang="en-US" sz="1400" baseline="0" dirty="0" smtClean="0"/>
                        <a:t> w/ POSIX poll;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Lockless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next step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pPr marL="342900" indent="-342900">
              <a:buAutoNum type="arabicPeriod"/>
            </a:pPr>
            <a:r>
              <a:rPr lang="en-US" dirty="0" smtClean="0"/>
              <a:t>A survey on running VPP in containers</a:t>
            </a:r>
          </a:p>
          <a:p>
            <a:pPr marL="342900" indent="-34290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nalysis on </a:t>
            </a:r>
            <a:r>
              <a:rPr lang="en-US" dirty="0" err="1" smtClean="0"/>
              <a:t>ssvm</a:t>
            </a:r>
            <a:r>
              <a:rPr lang="en-US" dirty="0" smtClean="0"/>
              <a:t>, </a:t>
            </a:r>
            <a:r>
              <a:rPr lang="en-US" dirty="0" err="1" smtClean="0"/>
              <a:t>virtio_user</a:t>
            </a:r>
            <a:r>
              <a:rPr lang="en-US" dirty="0" smtClean="0"/>
              <a:t> and </a:t>
            </a:r>
            <a:r>
              <a:rPr lang="en-US" dirty="0" err="1" smtClean="0"/>
              <a:t>netmap</a:t>
            </a:r>
            <a:r>
              <a:rPr lang="en-US" dirty="0" smtClean="0"/>
              <a:t> pipes</a:t>
            </a:r>
            <a:endParaRPr lang="en-US" dirty="0"/>
          </a:p>
          <a:p>
            <a:r>
              <a:rPr lang="en-US" dirty="0" smtClean="0"/>
              <a:t>Next step</a:t>
            </a:r>
          </a:p>
          <a:p>
            <a:pPr marL="342900" indent="-342900">
              <a:buAutoNum type="arabicPeriod"/>
            </a:pPr>
            <a:r>
              <a:rPr lang="en-US" dirty="0" smtClean="0"/>
              <a:t>Continue </a:t>
            </a:r>
            <a:r>
              <a:rPr lang="en-US" dirty="0" err="1" smtClean="0"/>
              <a:t>virtio</a:t>
            </a:r>
            <a:r>
              <a:rPr lang="en-US" dirty="0" smtClean="0"/>
              <a:t> evolution for containers</a:t>
            </a:r>
          </a:p>
          <a:p>
            <a:pPr marL="342900" indent="-342900">
              <a:buAutoNum type="arabicPeriod"/>
            </a:pPr>
            <a:r>
              <a:rPr lang="en-US" dirty="0" smtClean="0"/>
              <a:t>Support </a:t>
            </a:r>
            <a:r>
              <a:rPr lang="en-US" dirty="0"/>
              <a:t>n</a:t>
            </a:r>
            <a:r>
              <a:rPr lang="en-US" dirty="0" smtClean="0"/>
              <a:t>otification of </a:t>
            </a:r>
            <a:r>
              <a:rPr lang="en-US" dirty="0" err="1" smtClean="0"/>
              <a:t>virtio_user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Virtio</a:t>
            </a:r>
            <a:r>
              <a:rPr lang="en-US" dirty="0" smtClean="0"/>
              <a:t> 1.1, </a:t>
            </a:r>
            <a:r>
              <a:rPr lang="en-US" dirty="0" err="1" smtClean="0"/>
              <a:t>virtio</a:t>
            </a:r>
            <a:r>
              <a:rPr lang="en-US" dirty="0" smtClean="0"/>
              <a:t> 1.1, </a:t>
            </a:r>
            <a:r>
              <a:rPr lang="en-US" dirty="0" err="1" smtClean="0"/>
              <a:t>virtio</a:t>
            </a:r>
            <a:r>
              <a:rPr lang="en-US" dirty="0" smtClean="0"/>
              <a:t> 1.1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4573" y="4205217"/>
            <a:ext cx="5910096" cy="39853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Bring best </a:t>
            </a:r>
            <a:r>
              <a:rPr lang="en-US" dirty="0" smtClean="0"/>
              <a:t>I/O engine for VPP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579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5" y="943922"/>
            <a:ext cx="8228012" cy="34258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Solutions </a:t>
            </a:r>
            <a:r>
              <a:rPr lang="en-US" dirty="0"/>
              <a:t>i</a:t>
            </a:r>
            <a:r>
              <a:rPr lang="en-US" dirty="0" smtClean="0"/>
              <a:t>ntroduction – what and </a:t>
            </a:r>
            <a:r>
              <a:rPr lang="en-US" dirty="0" err="1"/>
              <a:t>h</a:t>
            </a:r>
            <a:r>
              <a:rPr lang="en-US" dirty="0" err="1" smtClean="0"/>
              <a:t>owto</a:t>
            </a:r>
            <a:endParaRPr lang="en-US" dirty="0" smtClean="0"/>
          </a:p>
          <a:p>
            <a:pPr marL="511164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SSVM, </a:t>
            </a:r>
            <a:r>
              <a:rPr lang="en-US" dirty="0" err="1" smtClean="0"/>
              <a:t>Vhost</a:t>
            </a:r>
            <a:r>
              <a:rPr lang="en-US" dirty="0" smtClean="0"/>
              <a:t>/</a:t>
            </a:r>
            <a:r>
              <a:rPr lang="en-US" dirty="0" err="1" smtClean="0"/>
              <a:t>virtio</a:t>
            </a:r>
            <a:r>
              <a:rPr lang="en-US" dirty="0" smtClean="0"/>
              <a:t>, </a:t>
            </a:r>
            <a:r>
              <a:rPr lang="en-US" dirty="0" err="1" smtClean="0"/>
              <a:t>Netmap</a:t>
            </a:r>
            <a:r>
              <a:rPr lang="en-US" dirty="0" smtClean="0"/>
              <a:t> pipes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Solutions comparison</a:t>
            </a:r>
          </a:p>
          <a:p>
            <a:pPr marL="511164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</a:t>
            </a:r>
          </a:p>
          <a:p>
            <a:pPr marL="511164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Summary and next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Challenges in container </a:t>
            </a:r>
            <a:r>
              <a:rPr lang="en-US" dirty="0"/>
              <a:t>n</a:t>
            </a:r>
            <a:r>
              <a:rPr lang="en-US" dirty="0" smtClean="0"/>
              <a:t>etworking</a:t>
            </a:r>
            <a:endParaRPr lang="en-US" dirty="0"/>
          </a:p>
          <a:p>
            <a:pPr lvl="2"/>
            <a:r>
              <a:rPr lang="en-US" dirty="0" smtClean="0"/>
              <a:t>High </a:t>
            </a:r>
            <a:r>
              <a:rPr lang="en-US" dirty="0"/>
              <a:t>performance packet processing</a:t>
            </a:r>
          </a:p>
          <a:p>
            <a:pPr lvl="2"/>
            <a:r>
              <a:rPr lang="en-US" dirty="0"/>
              <a:t>Linearly scalability</a:t>
            </a:r>
          </a:p>
          <a:p>
            <a:pPr lvl="2"/>
            <a:r>
              <a:rPr lang="en-US" dirty="0" smtClean="0"/>
              <a:t>Flexibility</a:t>
            </a:r>
          </a:p>
          <a:p>
            <a:pPr lvl="1"/>
            <a:r>
              <a:rPr lang="en-US" dirty="0">
                <a:hlinkClick r:id="rId2"/>
              </a:rPr>
              <a:t>Discussions</a:t>
            </a:r>
            <a:r>
              <a:rPr lang="en-US" dirty="0"/>
              <a:t> in VPP community</a:t>
            </a:r>
          </a:p>
          <a:p>
            <a:pPr lvl="1"/>
            <a:r>
              <a:rPr lang="en-US" dirty="0" smtClean="0"/>
              <a:t>VPP thread model</a:t>
            </a:r>
          </a:p>
          <a:p>
            <a:pPr lvl="2"/>
            <a:r>
              <a:rPr lang="en-US" dirty="0" smtClean="0"/>
              <a:t>Now, multi threads share the nodes graph</a:t>
            </a:r>
          </a:p>
          <a:p>
            <a:pPr lvl="2"/>
            <a:r>
              <a:rPr lang="en-US" b="1" dirty="0" smtClean="0"/>
              <a:t>How to run 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party plugins securely?</a:t>
            </a:r>
          </a:p>
          <a:p>
            <a:pPr lvl="3"/>
            <a:r>
              <a:rPr lang="en-US" b="1" dirty="0" smtClean="0"/>
              <a:t>Spread </a:t>
            </a:r>
            <a:r>
              <a:rPr lang="en-US" b="1" dirty="0"/>
              <a:t>nodes into </a:t>
            </a:r>
            <a:r>
              <a:rPr lang="en-US" b="1" dirty="0" smtClean="0"/>
              <a:t>containers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5149102" y="569505"/>
            <a:ext cx="582930" cy="53149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7" name="Rectangle 6"/>
          <p:cNvSpPr/>
          <p:nvPr/>
        </p:nvSpPr>
        <p:spPr>
          <a:xfrm>
            <a:off x="5106693" y="741819"/>
            <a:ext cx="66236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err="1" smtClean="0"/>
              <a:t>dpdk</a:t>
            </a:r>
            <a:r>
              <a:rPr lang="en-US" sz="700" b="1" dirty="0" smtClean="0"/>
              <a:t>-input</a:t>
            </a:r>
            <a:endParaRPr lang="en-US" sz="700" b="1" dirty="0"/>
          </a:p>
        </p:txBody>
      </p:sp>
      <p:sp>
        <p:nvSpPr>
          <p:cNvPr id="9" name="Oval 8"/>
          <p:cNvSpPr/>
          <p:nvPr/>
        </p:nvSpPr>
        <p:spPr>
          <a:xfrm>
            <a:off x="5809812" y="1233321"/>
            <a:ext cx="755981" cy="70485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0" name="Rectangle 9"/>
          <p:cNvSpPr/>
          <p:nvPr/>
        </p:nvSpPr>
        <p:spPr>
          <a:xfrm>
            <a:off x="5782720" y="1485720"/>
            <a:ext cx="80021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err="1" smtClean="0"/>
              <a:t>ethernet</a:t>
            </a:r>
            <a:r>
              <a:rPr lang="en-US" sz="700" b="1" dirty="0" smtClean="0"/>
              <a:t>-input</a:t>
            </a:r>
            <a:endParaRPr lang="en-US" sz="700" b="1" dirty="0"/>
          </a:p>
        </p:txBody>
      </p:sp>
      <p:sp>
        <p:nvSpPr>
          <p:cNvPr id="11" name="Oval 10"/>
          <p:cNvSpPr/>
          <p:nvPr/>
        </p:nvSpPr>
        <p:spPr>
          <a:xfrm>
            <a:off x="6120765" y="2367791"/>
            <a:ext cx="557850" cy="56380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2" name="Rectangle 11"/>
          <p:cNvSpPr/>
          <p:nvPr/>
        </p:nvSpPr>
        <p:spPr>
          <a:xfrm>
            <a:off x="6120833" y="2549667"/>
            <a:ext cx="5774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/>
              <a:t>i</a:t>
            </a:r>
            <a:r>
              <a:rPr lang="en-US" sz="700" b="1" dirty="0" smtClean="0"/>
              <a:t>p6-input</a:t>
            </a:r>
            <a:endParaRPr lang="en-US" sz="700" b="1" dirty="0"/>
          </a:p>
        </p:txBody>
      </p:sp>
      <p:sp>
        <p:nvSpPr>
          <p:cNvPr id="13" name="Oval 12"/>
          <p:cNvSpPr/>
          <p:nvPr/>
        </p:nvSpPr>
        <p:spPr>
          <a:xfrm>
            <a:off x="6842377" y="1976815"/>
            <a:ext cx="557850" cy="56380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4" name="Rectangle 13"/>
          <p:cNvSpPr/>
          <p:nvPr/>
        </p:nvSpPr>
        <p:spPr>
          <a:xfrm>
            <a:off x="6842445" y="2158691"/>
            <a:ext cx="5774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ip4-input</a:t>
            </a:r>
            <a:endParaRPr lang="en-US" sz="700" b="1" dirty="0"/>
          </a:p>
        </p:txBody>
      </p:sp>
      <p:sp>
        <p:nvSpPr>
          <p:cNvPr id="16" name="Oval 15"/>
          <p:cNvSpPr/>
          <p:nvPr/>
        </p:nvSpPr>
        <p:spPr>
          <a:xfrm>
            <a:off x="7501890" y="1632473"/>
            <a:ext cx="557850" cy="56380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7" name="Rectangle 16"/>
          <p:cNvSpPr/>
          <p:nvPr/>
        </p:nvSpPr>
        <p:spPr>
          <a:xfrm>
            <a:off x="7499554" y="1814349"/>
            <a:ext cx="58221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err="1" smtClean="0"/>
              <a:t>arp</a:t>
            </a:r>
            <a:r>
              <a:rPr lang="en-US" sz="700" b="1" dirty="0" smtClean="0"/>
              <a:t>-input</a:t>
            </a:r>
            <a:endParaRPr lang="en-US" sz="700" b="1" dirty="0"/>
          </a:p>
        </p:txBody>
      </p:sp>
      <p:sp>
        <p:nvSpPr>
          <p:cNvPr id="20" name="Oval 19"/>
          <p:cNvSpPr/>
          <p:nvPr/>
        </p:nvSpPr>
        <p:spPr>
          <a:xfrm>
            <a:off x="4666433" y="2218247"/>
            <a:ext cx="956310" cy="76203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21" name="Rectangle 20"/>
          <p:cNvSpPr/>
          <p:nvPr/>
        </p:nvSpPr>
        <p:spPr>
          <a:xfrm>
            <a:off x="4642384" y="2476774"/>
            <a:ext cx="989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 err="1" smtClean="0"/>
              <a:t>mpls</a:t>
            </a:r>
            <a:r>
              <a:rPr lang="en-US" sz="700" b="1" dirty="0" smtClean="0"/>
              <a:t>-</a:t>
            </a:r>
            <a:r>
              <a:rPr lang="en-US" sz="700" b="1" dirty="0" err="1" smtClean="0"/>
              <a:t>ethernet</a:t>
            </a:r>
            <a:r>
              <a:rPr lang="en-US" sz="700" b="1" dirty="0" smtClean="0"/>
              <a:t>-input</a:t>
            </a:r>
            <a:endParaRPr lang="en-US" sz="700" b="1" dirty="0"/>
          </a:p>
        </p:txBody>
      </p:sp>
      <p:cxnSp>
        <p:nvCxnSpPr>
          <p:cNvPr id="22" name="Straight Arrow Connector 21"/>
          <p:cNvCxnSpPr>
            <a:stCxn id="5" idx="5"/>
            <a:endCxn id="9" idx="1"/>
          </p:cNvCxnSpPr>
          <p:nvPr/>
        </p:nvCxnSpPr>
        <p:spPr>
          <a:xfrm>
            <a:off x="5646664" y="1023164"/>
            <a:ext cx="273859" cy="313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4"/>
            <a:endCxn id="11" idx="0"/>
          </p:cNvCxnSpPr>
          <p:nvPr/>
        </p:nvCxnSpPr>
        <p:spPr>
          <a:xfrm>
            <a:off x="6187803" y="1938172"/>
            <a:ext cx="211887" cy="429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5"/>
            <a:endCxn id="13" idx="1"/>
          </p:cNvCxnSpPr>
          <p:nvPr/>
        </p:nvCxnSpPr>
        <p:spPr>
          <a:xfrm>
            <a:off x="6455082" y="1834949"/>
            <a:ext cx="468990" cy="2244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16" idx="1"/>
          </p:cNvCxnSpPr>
          <p:nvPr/>
        </p:nvCxnSpPr>
        <p:spPr>
          <a:xfrm>
            <a:off x="6582939" y="1585748"/>
            <a:ext cx="1000646" cy="1292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20" idx="7"/>
          </p:cNvCxnSpPr>
          <p:nvPr/>
        </p:nvCxnSpPr>
        <p:spPr>
          <a:xfrm flipH="1">
            <a:off x="5482695" y="1834949"/>
            <a:ext cx="437828" cy="4948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625981" y="508976"/>
            <a:ext cx="1261833" cy="6684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0011" y="502020"/>
            <a:ext cx="76495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Packet Vector</a:t>
            </a:r>
            <a:endParaRPr lang="en-US" sz="700" b="1" dirty="0"/>
          </a:p>
        </p:txBody>
      </p:sp>
      <p:sp>
        <p:nvSpPr>
          <p:cNvPr id="37" name="Rectangle 36"/>
          <p:cNvSpPr/>
          <p:nvPr/>
        </p:nvSpPr>
        <p:spPr>
          <a:xfrm rot="16200000">
            <a:off x="6633854" y="820946"/>
            <a:ext cx="417189" cy="200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00" b="1" dirty="0" smtClean="0"/>
              <a:t>Pkt-1</a:t>
            </a:r>
            <a:endParaRPr lang="en-US" sz="700" b="1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6948275" y="820947"/>
            <a:ext cx="417189" cy="200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00" b="1" dirty="0" smtClean="0"/>
              <a:t>Pkt-2</a:t>
            </a:r>
            <a:endParaRPr lang="en-US" sz="700" b="1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7458858" y="820947"/>
            <a:ext cx="417189" cy="200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00" b="1" dirty="0" err="1" smtClean="0"/>
              <a:t>Pkt</a:t>
            </a:r>
            <a:r>
              <a:rPr lang="en-US" sz="700" b="1" dirty="0" smtClean="0"/>
              <a:t>-n</a:t>
            </a:r>
            <a:endParaRPr lang="en-US" sz="700" b="1" dirty="0"/>
          </a:p>
        </p:txBody>
      </p:sp>
      <p:sp>
        <p:nvSpPr>
          <p:cNvPr id="41" name="Rectangle 40"/>
          <p:cNvSpPr/>
          <p:nvPr/>
        </p:nvSpPr>
        <p:spPr>
          <a:xfrm>
            <a:off x="7291446" y="784666"/>
            <a:ext cx="2568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…</a:t>
            </a:r>
            <a:endParaRPr lang="en-US" sz="700" b="1" dirty="0"/>
          </a:p>
        </p:txBody>
      </p:sp>
      <p:cxnSp>
        <p:nvCxnSpPr>
          <p:cNvPr id="43" name="Straight Arrow Connector 42"/>
          <p:cNvCxnSpPr>
            <a:stCxn id="35" idx="1"/>
            <a:endCxn id="7" idx="3"/>
          </p:cNvCxnSpPr>
          <p:nvPr/>
        </p:nvCxnSpPr>
        <p:spPr>
          <a:xfrm flipH="1" flipV="1">
            <a:off x="5769054" y="841847"/>
            <a:ext cx="856927" cy="137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861755" y="3161094"/>
            <a:ext cx="639989" cy="63366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45" name="Rectangle 44"/>
          <p:cNvSpPr/>
          <p:nvPr/>
        </p:nvSpPr>
        <p:spPr>
          <a:xfrm>
            <a:off x="7822469" y="3377899"/>
            <a:ext cx="70243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Plugin Node</a:t>
            </a:r>
            <a:endParaRPr lang="en-US" sz="700" b="1" dirty="0"/>
          </a:p>
        </p:txBody>
      </p:sp>
      <p:cxnSp>
        <p:nvCxnSpPr>
          <p:cNvPr id="46" name="Straight Arrow Connector 45"/>
          <p:cNvCxnSpPr>
            <a:stCxn id="13" idx="5"/>
            <a:endCxn id="44" idx="1"/>
          </p:cNvCxnSpPr>
          <p:nvPr/>
        </p:nvCxnSpPr>
        <p:spPr>
          <a:xfrm>
            <a:off x="7318532" y="2458053"/>
            <a:ext cx="636947" cy="7958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637005" y="3010486"/>
            <a:ext cx="1185420" cy="90033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20354" y="3024345"/>
            <a:ext cx="59503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Container</a:t>
            </a:r>
            <a:endParaRPr lang="en-US" sz="7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60011" y="2630663"/>
            <a:ext cx="1644847" cy="2381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0" rIns="0" bIns="0" rtlCol="0">
            <a:noAutofit/>
          </a:bodyPr>
          <a:lstStyle/>
          <a:p>
            <a:r>
              <a:rPr lang="en-US" sz="1400" dirty="0" smtClean="0">
                <a:solidFill>
                  <a:srgbClr val="003C71"/>
                </a:solidFill>
              </a:rPr>
              <a:t>Cross container IPC.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637603" y="2087897"/>
            <a:ext cx="1185420" cy="93644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074131" y="2052953"/>
            <a:ext cx="59503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" b="1" dirty="0" smtClean="0"/>
              <a:t>Container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27776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/>
      <p:bldP spid="20" grpId="0" animBg="1"/>
      <p:bldP spid="21" grpId="0"/>
      <p:bldP spid="35" grpId="0" animBg="1"/>
      <p:bldP spid="36" grpId="0"/>
      <p:bldP spid="37" grpId="0" animBg="1"/>
      <p:bldP spid="38" grpId="0" animBg="1"/>
      <p:bldP spid="39" grpId="0" animBg="1"/>
      <p:bldP spid="41" grpId="0"/>
      <p:bldP spid="44" grpId="0" animBg="1"/>
      <p:bldP spid="45" grpId="0"/>
      <p:bldP spid="52" grpId="0" animBg="1"/>
      <p:bldP spid="53" grpId="0"/>
      <p:bldP spid="34" grpId="0" animBg="1"/>
      <p:bldP spid="42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SSVM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1028233"/>
            <a:ext cx="4414249" cy="3425825"/>
          </a:xfrm>
        </p:spPr>
        <p:txBody>
          <a:bodyPr/>
          <a:lstStyle/>
          <a:p>
            <a:pPr lvl="1"/>
            <a:r>
              <a:rPr lang="en-US" sz="1600" dirty="0" smtClean="0"/>
              <a:t>SSVM: </a:t>
            </a:r>
            <a:r>
              <a:rPr lang="en-US" sz="1600" dirty="0"/>
              <a:t>Structured Shared Virtual </a:t>
            </a:r>
            <a:r>
              <a:rPr lang="en-US" sz="1600" dirty="0" smtClean="0"/>
              <a:t>memory</a:t>
            </a:r>
          </a:p>
          <a:p>
            <a:pPr lvl="2"/>
            <a:r>
              <a:rPr lang="en-US" sz="1600" dirty="0" smtClean="0"/>
              <a:t>Specified </a:t>
            </a:r>
            <a:r>
              <a:rPr lang="en-US" sz="1600" dirty="0"/>
              <a:t>for VPP </a:t>
            </a:r>
            <a:r>
              <a:rPr lang="en-US" sz="1600" dirty="0" smtClean="0"/>
              <a:t>project</a:t>
            </a:r>
          </a:p>
          <a:p>
            <a:pPr lvl="2"/>
            <a:r>
              <a:rPr lang="en-US" sz="1600" dirty="0"/>
              <a:t>Shared </a:t>
            </a:r>
            <a:r>
              <a:rPr lang="en-US" sz="1600" dirty="0" smtClean="0"/>
              <a:t>memory based</a:t>
            </a:r>
          </a:p>
          <a:p>
            <a:pPr lvl="2"/>
            <a:endParaRPr lang="en-US" sz="1400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46280" y="1387697"/>
            <a:ext cx="1128409" cy="8365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65544" y="536890"/>
            <a:ext cx="3020076" cy="38314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2" y="1771403"/>
            <a:ext cx="315297" cy="315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46" y="1049818"/>
            <a:ext cx="1058898" cy="847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91" y="2118709"/>
            <a:ext cx="906122" cy="90612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72164" y="886625"/>
            <a:ext cx="1620916" cy="2642893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28" y="3414043"/>
            <a:ext cx="396728" cy="396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0365" y="1405570"/>
            <a:ext cx="443060" cy="205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queue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5487" y="2407545"/>
            <a:ext cx="571555" cy="3103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900" dirty="0" smtClean="0">
                <a:solidFill>
                  <a:srgbClr val="003C71"/>
                </a:solidFill>
              </a:rPr>
              <a:t>Element </a:t>
            </a:r>
          </a:p>
          <a:p>
            <a:r>
              <a:rPr lang="en-US" sz="900" dirty="0" smtClean="0">
                <a:solidFill>
                  <a:srgbClr val="003C71"/>
                </a:solidFill>
              </a:rPr>
              <a:t>pool</a:t>
            </a:r>
          </a:p>
        </p:txBody>
      </p:sp>
      <p:cxnSp>
        <p:nvCxnSpPr>
          <p:cNvPr id="16" name="Elbow Connector 15"/>
          <p:cNvCxnSpPr/>
          <p:nvPr/>
        </p:nvCxnSpPr>
        <p:spPr>
          <a:xfrm>
            <a:off x="5495791" y="1855602"/>
            <a:ext cx="598901" cy="123066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2" idx="3"/>
          </p:cNvCxnSpPr>
          <p:nvPr/>
        </p:nvCxnSpPr>
        <p:spPr>
          <a:xfrm flipH="1">
            <a:off x="6544556" y="3529518"/>
            <a:ext cx="1038066" cy="8288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6409989" y="1929051"/>
            <a:ext cx="384277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60825" y="609376"/>
            <a:ext cx="1057072" cy="2047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Shared memory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74961" y="3159510"/>
            <a:ext cx="1128409" cy="8365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26" idx="0"/>
            <a:endCxn id="8" idx="2"/>
          </p:cNvCxnSpPr>
          <p:nvPr/>
        </p:nvCxnSpPr>
        <p:spPr>
          <a:xfrm rot="5400000" flipH="1" flipV="1">
            <a:off x="5059348" y="1966518"/>
            <a:ext cx="1072810" cy="1313175"/>
          </a:xfrm>
          <a:prstGeom prst="bentConnector3">
            <a:avLst/>
          </a:prstGeom>
          <a:ln>
            <a:solidFill>
              <a:schemeClr val="tx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23122" y="1591701"/>
            <a:ext cx="647135" cy="3373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Container1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(master)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23122" y="3390891"/>
            <a:ext cx="647135" cy="3373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Container2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(slave)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51531" y="1387697"/>
            <a:ext cx="937671" cy="3205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r>
              <a:rPr lang="en-US" sz="1100" dirty="0" smtClean="0">
                <a:solidFill>
                  <a:srgbClr val="003C71"/>
                </a:solidFill>
              </a:rPr>
              <a:t>Only one process </a:t>
            </a:r>
          </a:p>
          <a:p>
            <a:r>
              <a:rPr lang="en-US" sz="1100" dirty="0" smtClean="0">
                <a:solidFill>
                  <a:srgbClr val="003C71"/>
                </a:solidFill>
              </a:rPr>
              <a:t>can get the lock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78" y="3053503"/>
            <a:ext cx="595019" cy="4760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53" y="2236137"/>
            <a:ext cx="457200" cy="457200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H="1" flipV="1">
            <a:off x="4931587" y="2224275"/>
            <a:ext cx="1216241" cy="138813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0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55610" y="4763292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SSVM Ring Layout and Memory </a:t>
            </a:r>
            <a:r>
              <a:rPr lang="en-US" dirty="0" smtClean="0"/>
              <a:t>access (1)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84512" y="1817956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elt_idx_0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2084512" y="2097991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elt_idx_1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084512" y="2378026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2084512" y="2658061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elt_idx_a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2084512" y="3779522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elt_idx_c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2084512" y="2938096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2084512" y="4335213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elt_idx_n</a:t>
            </a:r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2084512" y="4056527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2084512" y="3218131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elt_idx_b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2084512" y="3498166"/>
            <a:ext cx="737236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cxnSp>
        <p:nvCxnSpPr>
          <p:cNvPr id="25" name="Straight Arrow Connector 24"/>
          <p:cNvCxnSpPr>
            <a:endCxn id="12" idx="1"/>
          </p:cNvCxnSpPr>
          <p:nvPr/>
        </p:nvCxnSpPr>
        <p:spPr>
          <a:xfrm>
            <a:off x="1788386" y="2798078"/>
            <a:ext cx="296126" cy="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29360" y="2693270"/>
            <a:ext cx="10470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/>
              <a:t>head</a:t>
            </a:r>
          </a:p>
          <a:p>
            <a:pPr algn="r"/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8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tx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side r, </a:t>
            </a:r>
            <a:r>
              <a:rPr lang="en-US" sz="8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rx</a:t>
            </a:r>
            <a:r>
              <a:rPr lang="en-US" sz="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side w)</a:t>
            </a:r>
          </a:p>
          <a:p>
            <a:pPr algn="ctr"/>
            <a:endParaRPr lang="en-US" sz="1100" dirty="0"/>
          </a:p>
        </p:txBody>
      </p:sp>
      <p:sp>
        <p:nvSpPr>
          <p:cNvPr id="28" name="Rectangle 27"/>
          <p:cNvSpPr/>
          <p:nvPr/>
        </p:nvSpPr>
        <p:spPr>
          <a:xfrm>
            <a:off x="558800" y="3828297"/>
            <a:ext cx="1200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t</a:t>
            </a:r>
            <a:r>
              <a:rPr lang="en-US" sz="1100" dirty="0" smtClean="0"/>
              <a:t>ail</a:t>
            </a:r>
          </a:p>
          <a:p>
            <a:pPr algn="r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9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tx</a:t>
            </a: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side r, </a:t>
            </a:r>
            <a:r>
              <a:rPr lang="en-US" sz="9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rx</a:t>
            </a: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side w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lang="en-US" sz="11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>
            <a:off x="1821341" y="2667273"/>
            <a:ext cx="240338" cy="1112249"/>
          </a:xfrm>
          <a:prstGeom prst="leftBrace">
            <a:avLst>
              <a:gd name="adj1" fmla="val 77761"/>
              <a:gd name="adj2" fmla="val 50000"/>
            </a:avLst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4050" y="3092090"/>
            <a:ext cx="1229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/>
              <a:t>c</a:t>
            </a:r>
            <a:r>
              <a:rPr lang="en-US" sz="1100" dirty="0" err="1" smtClean="0"/>
              <a:t>ursize</a:t>
            </a:r>
            <a:endParaRPr lang="en-US" sz="1100" dirty="0" smtClean="0"/>
          </a:p>
          <a:p>
            <a:pPr algn="r"/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(race)</a:t>
            </a:r>
            <a:endParaRPr lang="en-US" sz="9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04690" y="2271860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type</a:t>
            </a:r>
            <a:endParaRPr lang="en-US" sz="1000" dirty="0"/>
          </a:p>
        </p:txBody>
      </p:sp>
      <p:sp>
        <p:nvSpPr>
          <p:cNvPr id="32" name="Rectangle 31"/>
          <p:cNvSpPr/>
          <p:nvPr/>
        </p:nvSpPr>
        <p:spPr>
          <a:xfrm>
            <a:off x="5704690" y="2551896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33" name="Rectangle 32"/>
          <p:cNvSpPr/>
          <p:nvPr/>
        </p:nvSpPr>
        <p:spPr>
          <a:xfrm>
            <a:off x="5704690" y="2821443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total_len</a:t>
            </a:r>
            <a:endParaRPr lang="en-US" sz="1000" dirty="0"/>
          </a:p>
        </p:txBody>
      </p:sp>
      <p:sp>
        <p:nvSpPr>
          <p:cNvPr id="34" name="Rectangle 33"/>
          <p:cNvSpPr/>
          <p:nvPr/>
        </p:nvSpPr>
        <p:spPr>
          <a:xfrm>
            <a:off x="5704690" y="3096715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len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5704690" y="3374823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next_idx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5704690" y="3639574"/>
            <a:ext cx="920324" cy="50396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data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5704690" y="4144159"/>
            <a:ext cx="92032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pad</a:t>
            </a:r>
            <a:endParaRPr lang="en-US" sz="1000" dirty="0"/>
          </a:p>
        </p:txBody>
      </p:sp>
      <p:sp>
        <p:nvSpPr>
          <p:cNvPr id="47" name="Rectangle 46"/>
          <p:cNvSpPr/>
          <p:nvPr/>
        </p:nvSpPr>
        <p:spPr>
          <a:xfrm>
            <a:off x="3575581" y="2385880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ssvm_elt_0</a:t>
            </a:r>
            <a:endParaRPr lang="en-US" sz="1000" dirty="0"/>
          </a:p>
        </p:txBody>
      </p:sp>
      <p:sp>
        <p:nvSpPr>
          <p:cNvPr id="48" name="Rectangle 47"/>
          <p:cNvSpPr/>
          <p:nvPr/>
        </p:nvSpPr>
        <p:spPr>
          <a:xfrm>
            <a:off x="3575581" y="2665915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ssvm_elt_1</a:t>
            </a:r>
            <a:endParaRPr lang="en-US" sz="1000" dirty="0"/>
          </a:p>
        </p:txBody>
      </p:sp>
      <p:sp>
        <p:nvSpPr>
          <p:cNvPr id="49" name="Rectangle 48"/>
          <p:cNvSpPr/>
          <p:nvPr/>
        </p:nvSpPr>
        <p:spPr>
          <a:xfrm>
            <a:off x="3575581" y="2943062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50" name="Rectangle 49"/>
          <p:cNvSpPr/>
          <p:nvPr/>
        </p:nvSpPr>
        <p:spPr>
          <a:xfrm>
            <a:off x="3575581" y="3219265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ssvm_elt_i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3575580" y="3491610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3575580" y="3763212"/>
            <a:ext cx="1022764" cy="28003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ssvm_elt_m</a:t>
            </a:r>
            <a:endParaRPr lang="en-US" sz="1000" dirty="0"/>
          </a:p>
        </p:txBody>
      </p:sp>
      <p:sp>
        <p:nvSpPr>
          <p:cNvPr id="56" name="Right Triangle 55"/>
          <p:cNvSpPr/>
          <p:nvPr/>
        </p:nvSpPr>
        <p:spPr>
          <a:xfrm rot="2694112">
            <a:off x="4925203" y="2576041"/>
            <a:ext cx="1526602" cy="1532903"/>
          </a:xfrm>
          <a:prstGeom prst="rtTriangle">
            <a:avLst/>
          </a:prstGeom>
          <a:gradFill>
            <a:gsLst>
              <a:gs pos="10000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10800000">
            <a:off x="6770195" y="2271858"/>
            <a:ext cx="157538" cy="1359768"/>
          </a:xfrm>
          <a:prstGeom prst="leftBrace">
            <a:avLst>
              <a:gd name="adj1" fmla="val 77761"/>
              <a:gd name="adj2" fmla="val 50000"/>
            </a:avLst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27733" y="2777909"/>
            <a:ext cx="813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Metadata</a:t>
            </a:r>
          </a:p>
          <a:p>
            <a:pPr algn="ctr"/>
            <a:r>
              <a:rPr lang="en-US" sz="1100" dirty="0" smtClean="0"/>
              <a:t>(16 B)</a:t>
            </a:r>
            <a:endParaRPr lang="en-US" sz="1100" dirty="0"/>
          </a:p>
        </p:txBody>
      </p:sp>
      <p:sp>
        <p:nvSpPr>
          <p:cNvPr id="41" name="Rectangle 40"/>
          <p:cNvSpPr/>
          <p:nvPr/>
        </p:nvSpPr>
        <p:spPr>
          <a:xfrm>
            <a:off x="6885964" y="3798129"/>
            <a:ext cx="11208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(2048 + 128 B)</a:t>
            </a:r>
            <a:endParaRPr lang="en-US" sz="1100" dirty="0"/>
          </a:p>
        </p:txBody>
      </p:sp>
      <p:cxnSp>
        <p:nvCxnSpPr>
          <p:cNvPr id="6" name="Elbow Connector 5"/>
          <p:cNvCxnSpPr>
            <a:stCxn id="22" idx="3"/>
            <a:endCxn id="50" idx="1"/>
          </p:cNvCxnSpPr>
          <p:nvPr/>
        </p:nvCxnSpPr>
        <p:spPr>
          <a:xfrm>
            <a:off x="2821748" y="3358149"/>
            <a:ext cx="753833" cy="1134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765553" y="3942959"/>
            <a:ext cx="296126" cy="1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Left Brace 53"/>
          <p:cNvSpPr/>
          <p:nvPr/>
        </p:nvSpPr>
        <p:spPr>
          <a:xfrm rot="10800000">
            <a:off x="6773025" y="3690048"/>
            <a:ext cx="154708" cy="480807"/>
          </a:xfrm>
          <a:prstGeom prst="leftBrace">
            <a:avLst>
              <a:gd name="adj1" fmla="val 77761"/>
              <a:gd name="adj2" fmla="val 50000"/>
            </a:avLst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084511" y="1216757"/>
            <a:ext cx="737237" cy="2669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Queue</a:t>
            </a:r>
            <a:endParaRPr lang="en-US" sz="1200" dirty="0"/>
          </a:p>
        </p:txBody>
      </p:sp>
      <p:pic>
        <p:nvPicPr>
          <p:cNvPr id="1027" name="Picture 3" descr="C:\Users\tanjianf\AppData\Local\Microsoft\Windows\INetCache\IE\ULUN9IO2\480px-Lo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31" y="843087"/>
            <a:ext cx="454197" cy="5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3740968" y="2004880"/>
            <a:ext cx="849120" cy="2669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elts</a:t>
            </a:r>
            <a:r>
              <a:rPr lang="en-US" sz="1200" dirty="0" smtClean="0"/>
              <a:t> pool</a:t>
            </a:r>
            <a:endParaRPr lang="en-US" sz="1200" dirty="0"/>
          </a:p>
        </p:txBody>
      </p:sp>
      <p:pic>
        <p:nvPicPr>
          <p:cNvPr id="57" name="Picture 3" descr="C:\Users\tanjianf\AppData\Local\Microsoft\Windows\INetCache\IE\ULUN9IO2\480px-Lo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12" y="1631210"/>
            <a:ext cx="454197" cy="5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5740292" y="1931979"/>
            <a:ext cx="849120" cy="2669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elt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2084511" y="1535124"/>
            <a:ext cx="737236" cy="28871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Queue metadata</a:t>
            </a:r>
            <a:endParaRPr lang="en-US" sz="1000" dirty="0"/>
          </a:p>
        </p:txBody>
      </p:sp>
      <p:sp>
        <p:nvSpPr>
          <p:cNvPr id="27" name="Line Callout 2 (No Border) 26"/>
          <p:cNvSpPr/>
          <p:nvPr/>
        </p:nvSpPr>
        <p:spPr>
          <a:xfrm>
            <a:off x="3137058" y="838730"/>
            <a:ext cx="949905" cy="48642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451"/>
              <a:gd name="adj6" fmla="val -10439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This lock can be avoided!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83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93" y="2518569"/>
            <a:ext cx="1126732" cy="84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378069" y="4322848"/>
            <a:ext cx="1037146" cy="34491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SSVM Ring Layout and Memory access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sz="1600" dirty="0" err="1" smtClean="0"/>
              <a:t>Tx</a:t>
            </a:r>
            <a:endParaRPr lang="en-US" sz="1600" dirty="0" smtClean="0"/>
          </a:p>
          <a:p>
            <a:pPr lvl="2"/>
            <a:r>
              <a:rPr lang="en-US" sz="1600" b="1" dirty="0" err="1" smtClean="0"/>
              <a:t>SpinLock</a:t>
            </a:r>
            <a:r>
              <a:rPr lang="en-US" sz="1600" dirty="0" smtClean="0"/>
              <a:t> </a:t>
            </a:r>
            <a:r>
              <a:rPr lang="en-US" sz="1600" dirty="0" err="1" smtClean="0"/>
              <a:t>elt</a:t>
            </a:r>
            <a:r>
              <a:rPr lang="en-US" sz="1600" dirty="0" smtClean="0"/>
              <a:t> pool to get one </a:t>
            </a:r>
            <a:r>
              <a:rPr lang="en-US" sz="1600" dirty="0" err="1" smtClean="0"/>
              <a:t>elt</a:t>
            </a:r>
            <a:endParaRPr lang="en-US" sz="1600" dirty="0" smtClean="0"/>
          </a:p>
          <a:p>
            <a:pPr lvl="2"/>
            <a:r>
              <a:rPr lang="en-US" sz="1600" dirty="0" smtClean="0"/>
              <a:t>Fill metadata of </a:t>
            </a:r>
            <a:r>
              <a:rPr lang="en-US" sz="1600" dirty="0" err="1" smtClean="0"/>
              <a:t>elt</a:t>
            </a:r>
            <a:endParaRPr lang="en-US" sz="1600" dirty="0" smtClean="0"/>
          </a:p>
          <a:p>
            <a:pPr lvl="2"/>
            <a:r>
              <a:rPr lang="en-US" sz="1600" dirty="0" smtClean="0"/>
              <a:t>Copy data from </a:t>
            </a:r>
            <a:r>
              <a:rPr lang="en-US" sz="1600" dirty="0" err="1" smtClean="0"/>
              <a:t>clib_buf</a:t>
            </a:r>
            <a:r>
              <a:rPr lang="en-US" sz="1600" dirty="0" smtClean="0"/>
              <a:t> -&gt; </a:t>
            </a:r>
            <a:r>
              <a:rPr lang="en-US" sz="1600" dirty="0" err="1" smtClean="0"/>
              <a:t>elt</a:t>
            </a:r>
            <a:endParaRPr lang="en-US" sz="1600" dirty="0" smtClean="0"/>
          </a:p>
          <a:p>
            <a:pPr lvl="2"/>
            <a:r>
              <a:rPr lang="en-US" sz="1600" b="1" dirty="0" err="1"/>
              <a:t>SpinLock</a:t>
            </a:r>
            <a:r>
              <a:rPr lang="en-US" sz="1600" dirty="0"/>
              <a:t> </a:t>
            </a:r>
            <a:r>
              <a:rPr lang="en-US" sz="1600" dirty="0" err="1"/>
              <a:t>Tx</a:t>
            </a:r>
            <a:r>
              <a:rPr lang="en-US" sz="1600" dirty="0"/>
              <a:t> queue to </a:t>
            </a:r>
            <a:r>
              <a:rPr lang="en-US" sz="1600" dirty="0" smtClean="0"/>
              <a:t>set </a:t>
            </a:r>
            <a:r>
              <a:rPr lang="en-US" sz="1600" dirty="0" err="1" smtClean="0"/>
              <a:t>idx</a:t>
            </a:r>
            <a:endParaRPr lang="en-US" sz="1600" dirty="0" smtClean="0"/>
          </a:p>
          <a:p>
            <a:pPr lvl="1"/>
            <a:r>
              <a:rPr lang="en-US" sz="1600" dirty="0" smtClean="0"/>
              <a:t>Rx</a:t>
            </a:r>
          </a:p>
          <a:p>
            <a:pPr lvl="2"/>
            <a:r>
              <a:rPr lang="en-US" sz="1600" b="1" dirty="0" err="1" smtClean="0"/>
              <a:t>SpinLock</a:t>
            </a:r>
            <a:r>
              <a:rPr lang="en-US" sz="1600" dirty="0" smtClean="0"/>
              <a:t> Rx queue to get </a:t>
            </a:r>
            <a:r>
              <a:rPr lang="en-US" sz="1600" dirty="0" err="1" smtClean="0"/>
              <a:t>idx</a:t>
            </a:r>
            <a:endParaRPr lang="en-US" sz="1600" dirty="0" smtClean="0"/>
          </a:p>
          <a:p>
            <a:pPr lvl="2"/>
            <a:r>
              <a:rPr lang="en-US" sz="1600" dirty="0" smtClean="0"/>
              <a:t>Copy data from </a:t>
            </a:r>
            <a:r>
              <a:rPr lang="en-US" sz="1600" dirty="0" err="1" smtClean="0"/>
              <a:t>elt</a:t>
            </a:r>
            <a:r>
              <a:rPr lang="en-US" sz="1600" dirty="0" smtClean="0"/>
              <a:t> -&gt; </a:t>
            </a:r>
            <a:r>
              <a:rPr lang="en-US" sz="1600" dirty="0" err="1" smtClean="0"/>
              <a:t>clib_buf</a:t>
            </a:r>
            <a:endParaRPr lang="en-US" sz="1600" dirty="0" smtClean="0"/>
          </a:p>
          <a:p>
            <a:pPr lvl="2"/>
            <a:r>
              <a:rPr lang="en-US" sz="1600" dirty="0" smtClean="0"/>
              <a:t>Fill metadata of </a:t>
            </a:r>
            <a:r>
              <a:rPr lang="en-US" sz="1600" dirty="0" err="1" smtClean="0"/>
              <a:t>clib_buf</a:t>
            </a:r>
            <a:endParaRPr lang="en-US" sz="1600" dirty="0" smtClean="0"/>
          </a:p>
          <a:p>
            <a:pPr lvl="2"/>
            <a:r>
              <a:rPr lang="en-US" sz="1600" b="1" dirty="0" err="1" smtClean="0"/>
              <a:t>SpinLock</a:t>
            </a:r>
            <a:r>
              <a:rPr lang="en-US" sz="1600" dirty="0" smtClean="0"/>
              <a:t> </a:t>
            </a:r>
            <a:r>
              <a:rPr lang="en-US" sz="1600" dirty="0" err="1" smtClean="0"/>
              <a:t>elt</a:t>
            </a:r>
            <a:r>
              <a:rPr lang="en-US" sz="1600" dirty="0" smtClean="0"/>
              <a:t> pool to return </a:t>
            </a:r>
            <a:r>
              <a:rPr lang="en-US" sz="1600" dirty="0" err="1" smtClean="0"/>
              <a:t>elt</a:t>
            </a: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106185" y="2348319"/>
            <a:ext cx="1316477" cy="2024187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7828" y="1856290"/>
            <a:ext cx="1167319" cy="13294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39771" y="1856290"/>
            <a:ext cx="1167319" cy="13294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0588" y="2102724"/>
            <a:ext cx="343887" cy="1353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90420" y="2034211"/>
            <a:ext cx="1164078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879543" y="2062889"/>
            <a:ext cx="343887" cy="1353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258407" y="3621662"/>
            <a:ext cx="985807" cy="609700"/>
            <a:chOff x="2590359" y="3677839"/>
            <a:chExt cx="985807" cy="609700"/>
          </a:xfrm>
        </p:grpSpPr>
        <p:sp>
          <p:nvSpPr>
            <p:cNvPr id="20" name="Rectangle 19"/>
            <p:cNvSpPr/>
            <p:nvPr/>
          </p:nvSpPr>
          <p:spPr>
            <a:xfrm>
              <a:off x="2590359" y="3677839"/>
              <a:ext cx="985807" cy="609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81148" y="3785314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71922" y="3862296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53091" y="3915014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57103" y="3982690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85058" y="4041152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96642" y="2602678"/>
            <a:ext cx="849548" cy="39536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98656" y="2569344"/>
            <a:ext cx="849548" cy="39536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746190" y="2348319"/>
            <a:ext cx="359995" cy="254359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46190" y="2998044"/>
            <a:ext cx="368138" cy="1374462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2662" y="2354778"/>
            <a:ext cx="375994" cy="214567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432412" y="2955043"/>
            <a:ext cx="375994" cy="1417463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7" y="1522855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8" y="3276747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7" y="4286385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68" y="4322848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663085" y="4364500"/>
            <a:ext cx="7521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/>
              <a:t>Batching</a:t>
            </a:r>
            <a:endParaRPr lang="en-US" sz="1100" i="1" dirty="0"/>
          </a:p>
        </p:txBody>
      </p:sp>
      <p:sp>
        <p:nvSpPr>
          <p:cNvPr id="34" name="Rectangle 33"/>
          <p:cNvSpPr/>
          <p:nvPr/>
        </p:nvSpPr>
        <p:spPr>
          <a:xfrm>
            <a:off x="7260078" y="2799403"/>
            <a:ext cx="75747" cy="280174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59699" y="3114493"/>
            <a:ext cx="75748" cy="118377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58049" y="2510156"/>
            <a:ext cx="75748" cy="118377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89278" y="2690383"/>
            <a:ext cx="75748" cy="118377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err="1" smtClean="0"/>
              <a:t>Vhost</a:t>
            </a:r>
            <a:r>
              <a:rPr lang="en-US" dirty="0" smtClean="0"/>
              <a:t>/</a:t>
            </a:r>
            <a:r>
              <a:rPr lang="en-US" dirty="0" err="1" smtClean="0"/>
              <a:t>virtio</a:t>
            </a:r>
            <a:r>
              <a:rPr lang="en-US" dirty="0" smtClean="0"/>
              <a:t>-user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1" y="1131989"/>
            <a:ext cx="4783108" cy="307036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697855" y="1131989"/>
            <a:ext cx="2985772" cy="3497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78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14" indent="-225414" algn="l" defTabSz="457178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472" indent="-228589" algn="l" defTabSz="457178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14" indent="-228589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147" indent="-228589" algn="l" defTabSz="457178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rgbClr val="003C71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As </a:t>
            </a:r>
            <a:r>
              <a:rPr lang="en-US" dirty="0"/>
              <a:t>a DPDK virtual device</a:t>
            </a:r>
          </a:p>
          <a:p>
            <a:pPr lvl="1"/>
            <a:r>
              <a:rPr lang="en-US" dirty="0"/>
              <a:t>Talk to backend </a:t>
            </a:r>
            <a:r>
              <a:rPr lang="en-US" dirty="0" smtClean="0"/>
              <a:t>by embedded adapter </a:t>
            </a:r>
            <a:r>
              <a:rPr lang="en-US" dirty="0"/>
              <a:t>w/o device emulation</a:t>
            </a:r>
          </a:p>
          <a:p>
            <a:pPr lvl="1"/>
            <a:r>
              <a:rPr lang="en-US" dirty="0" smtClean="0"/>
              <a:t>Share PMD with </a:t>
            </a:r>
            <a:r>
              <a:rPr lang="en-US" dirty="0" err="1" smtClean="0"/>
              <a:t>virtio</a:t>
            </a:r>
            <a:r>
              <a:rPr lang="en-US" dirty="0" smtClean="0"/>
              <a:t> (PCI)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consistent </a:t>
            </a:r>
            <a:r>
              <a:rPr lang="en-US" dirty="0" err="1"/>
              <a:t>vhost</a:t>
            </a:r>
            <a:r>
              <a:rPr lang="en-US" dirty="0"/>
              <a:t> PMD on the </a:t>
            </a:r>
            <a:r>
              <a:rPr lang="en-US" dirty="0" smtClean="0"/>
              <a:t>backend</a:t>
            </a:r>
          </a:p>
          <a:p>
            <a:pPr lvl="1"/>
            <a:r>
              <a:rPr lang="en-US" dirty="0" smtClean="0"/>
              <a:t>Frontend shares mem with backend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Vhost</a:t>
            </a:r>
            <a:r>
              <a:rPr lang="en-US" dirty="0" smtClean="0"/>
              <a:t>/</a:t>
            </a:r>
            <a:r>
              <a:rPr lang="en-US" dirty="0" err="1" smtClean="0"/>
              <a:t>Virtio</a:t>
            </a:r>
            <a:r>
              <a:rPr lang="en-US" dirty="0" smtClean="0"/>
              <a:t> Ring Layout and Memory Access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298065" y="835536"/>
            <a:ext cx="4069262" cy="2516216"/>
            <a:chOff x="2250332" y="1945537"/>
            <a:chExt cx="4069262" cy="2516216"/>
          </a:xfrm>
        </p:grpSpPr>
        <p:sp>
          <p:nvSpPr>
            <p:cNvPr id="37" name="Rectangle 36"/>
            <p:cNvSpPr/>
            <p:nvPr/>
          </p:nvSpPr>
          <p:spPr>
            <a:xfrm>
              <a:off x="3618689" y="2437566"/>
              <a:ext cx="1316477" cy="202418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50332" y="1945537"/>
              <a:ext cx="1167319" cy="13294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52275" y="1945537"/>
              <a:ext cx="1167319" cy="13294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2924" y="2496743"/>
              <a:ext cx="1121782" cy="1181096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2853092" y="2191971"/>
              <a:ext cx="343887" cy="135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3702924" y="2123458"/>
              <a:ext cx="116407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392047" y="2152136"/>
              <a:ext cx="343887" cy="1353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770911" y="3710909"/>
              <a:ext cx="985807" cy="609700"/>
              <a:chOff x="2590359" y="3677839"/>
              <a:chExt cx="985807" cy="6097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590359" y="3677839"/>
                <a:ext cx="985807" cy="609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81148" y="3785314"/>
                <a:ext cx="343887" cy="13535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771922" y="3862296"/>
                <a:ext cx="343887" cy="13535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53091" y="3915014"/>
                <a:ext cx="343887" cy="13535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957103" y="3982690"/>
                <a:ext cx="343887" cy="13535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085058" y="4041152"/>
                <a:ext cx="343887" cy="13535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2409146" y="2691925"/>
              <a:ext cx="849548" cy="39536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11160" y="2658591"/>
              <a:ext cx="849548" cy="39536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258694" y="2437566"/>
              <a:ext cx="359995" cy="254359"/>
            </a:xfrm>
            <a:prstGeom prst="line">
              <a:avLst/>
            </a:prstGeom>
            <a:ln w="635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58694" y="3087291"/>
              <a:ext cx="368138" cy="1374462"/>
            </a:xfrm>
            <a:prstGeom prst="line">
              <a:avLst/>
            </a:prstGeom>
            <a:ln w="635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935166" y="2444025"/>
              <a:ext cx="375994" cy="214567"/>
            </a:xfrm>
            <a:prstGeom prst="line">
              <a:avLst/>
            </a:prstGeom>
            <a:ln w="635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944916" y="3044290"/>
              <a:ext cx="375994" cy="1417463"/>
            </a:xfrm>
            <a:prstGeom prst="line">
              <a:avLst/>
            </a:prstGeom>
            <a:ln w="635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5690822" y="1400030"/>
            <a:ext cx="136546" cy="100229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64158" y="1481189"/>
            <a:ext cx="136546" cy="100229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64158" y="1768478"/>
            <a:ext cx="136546" cy="100229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18751" y="1646044"/>
            <a:ext cx="136546" cy="100229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838444" y="1852560"/>
            <a:ext cx="383077" cy="91396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Content Placeholder 3"/>
          <p:cNvSpPr>
            <a:spLocks noGrp="1"/>
          </p:cNvSpPr>
          <p:nvPr>
            <p:ph sz="quarter" idx="13"/>
          </p:nvPr>
        </p:nvSpPr>
        <p:spPr>
          <a:xfrm>
            <a:off x="425378" y="1263146"/>
            <a:ext cx="7944386" cy="3425825"/>
          </a:xfrm>
        </p:spPr>
        <p:txBody>
          <a:bodyPr/>
          <a:lstStyle/>
          <a:p>
            <a:pPr lvl="1"/>
            <a:r>
              <a:rPr lang="en-US" sz="1600" dirty="0" smtClean="0"/>
              <a:t>Prepare at </a:t>
            </a:r>
            <a:r>
              <a:rPr lang="en-US" sz="1600" dirty="0" err="1" smtClean="0"/>
              <a:t>virtio</a:t>
            </a:r>
            <a:r>
              <a:rPr lang="en-US" sz="1600" dirty="0" smtClean="0"/>
              <a:t> side</a:t>
            </a:r>
          </a:p>
          <a:p>
            <a:pPr lvl="2"/>
            <a:r>
              <a:rPr lang="en-US" sz="1600" dirty="0"/>
              <a:t>Prepare </a:t>
            </a:r>
            <a:r>
              <a:rPr lang="en-US" sz="1600" dirty="0" err="1"/>
              <a:t>desc</a:t>
            </a:r>
            <a:r>
              <a:rPr lang="en-US" sz="1600" dirty="0"/>
              <a:t> table </a:t>
            </a:r>
            <a:r>
              <a:rPr lang="en-US" sz="1600" dirty="0" smtClean="0"/>
              <a:t>entry</a:t>
            </a:r>
          </a:p>
          <a:p>
            <a:pPr lvl="2"/>
            <a:r>
              <a:rPr lang="en-US" sz="1600" dirty="0" smtClean="0"/>
              <a:t>update </a:t>
            </a:r>
            <a:r>
              <a:rPr lang="en-US" sz="1600" dirty="0"/>
              <a:t>avail ring</a:t>
            </a:r>
          </a:p>
          <a:p>
            <a:pPr lvl="1"/>
            <a:r>
              <a:rPr lang="en-US" sz="1600" dirty="0" err="1" smtClean="0"/>
              <a:t>Tx</a:t>
            </a:r>
            <a:r>
              <a:rPr lang="en-US" sz="1600" dirty="0" smtClean="0"/>
              <a:t> at </a:t>
            </a:r>
            <a:r>
              <a:rPr lang="en-US" sz="1600" dirty="0" err="1" smtClean="0"/>
              <a:t>vhost</a:t>
            </a:r>
            <a:r>
              <a:rPr lang="en-US" sz="1600" dirty="0"/>
              <a:t> </a:t>
            </a:r>
            <a:r>
              <a:rPr lang="en-US" sz="1600" dirty="0" smtClean="0"/>
              <a:t>side</a:t>
            </a:r>
          </a:p>
          <a:p>
            <a:pPr lvl="2"/>
            <a:r>
              <a:rPr lang="en-US" sz="1600" dirty="0" smtClean="0"/>
              <a:t>Get avail ring </a:t>
            </a:r>
            <a:r>
              <a:rPr lang="en-US" sz="1600" dirty="0" err="1" smtClean="0"/>
              <a:t>idx</a:t>
            </a:r>
            <a:r>
              <a:rPr lang="en-US" sz="1600" dirty="0" smtClean="0"/>
              <a:t> and entry</a:t>
            </a:r>
          </a:p>
          <a:p>
            <a:pPr lvl="2"/>
            <a:r>
              <a:rPr lang="en-US" sz="1600" dirty="0" smtClean="0"/>
              <a:t>Locate </a:t>
            </a:r>
            <a:r>
              <a:rPr lang="en-US" sz="1600" dirty="0" err="1" smtClean="0"/>
              <a:t>buf</a:t>
            </a:r>
            <a:r>
              <a:rPr lang="en-US" sz="1600" dirty="0" smtClean="0"/>
              <a:t> in </a:t>
            </a:r>
            <a:r>
              <a:rPr lang="en-US" sz="1600" dirty="0" err="1" smtClean="0"/>
              <a:t>desc</a:t>
            </a:r>
            <a:r>
              <a:rPr lang="en-US" sz="1600" dirty="0" smtClean="0"/>
              <a:t> table</a:t>
            </a:r>
          </a:p>
          <a:p>
            <a:pPr lvl="2"/>
            <a:r>
              <a:rPr lang="en-US" sz="1600" dirty="0" smtClean="0"/>
              <a:t>Copy data: </a:t>
            </a:r>
            <a:r>
              <a:rPr lang="en-US" sz="1600" dirty="0" err="1" smtClean="0"/>
              <a:t>vlib_buf</a:t>
            </a:r>
            <a:r>
              <a:rPr lang="en-US" sz="1600" dirty="0" smtClean="0"/>
              <a:t> (of </a:t>
            </a:r>
            <a:r>
              <a:rPr lang="en-US" sz="1600" dirty="0" err="1" smtClean="0"/>
              <a:t>vhost</a:t>
            </a:r>
            <a:r>
              <a:rPr lang="en-US" sz="1600" dirty="0" smtClean="0"/>
              <a:t>) -&gt; </a:t>
            </a:r>
            <a:r>
              <a:rPr lang="en-US" sz="1600" dirty="0" err="1" smtClean="0"/>
              <a:t>vlib_buf</a:t>
            </a:r>
            <a:r>
              <a:rPr lang="en-US" sz="1600" dirty="0" smtClean="0"/>
              <a:t> (of </a:t>
            </a:r>
            <a:r>
              <a:rPr lang="en-US" sz="1600" dirty="0" err="1" smtClean="0"/>
              <a:t>virtio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Update used ring entry and </a:t>
            </a:r>
            <a:r>
              <a:rPr lang="en-US" sz="1600" dirty="0" err="1" smtClean="0"/>
              <a:t>idx</a:t>
            </a:r>
            <a:endParaRPr lang="en-US" sz="1600" dirty="0" smtClean="0"/>
          </a:p>
          <a:p>
            <a:pPr lvl="1"/>
            <a:r>
              <a:rPr lang="en-US" sz="1600" dirty="0" smtClean="0"/>
              <a:t>Rx at </a:t>
            </a:r>
            <a:r>
              <a:rPr lang="en-US" sz="1600" dirty="0" err="1" smtClean="0"/>
              <a:t>virtio</a:t>
            </a:r>
            <a:r>
              <a:rPr lang="en-US" sz="1600" dirty="0" smtClean="0"/>
              <a:t> side</a:t>
            </a:r>
          </a:p>
          <a:p>
            <a:pPr lvl="2"/>
            <a:r>
              <a:rPr lang="en-US" sz="1600" dirty="0" smtClean="0"/>
              <a:t>Get used ring </a:t>
            </a:r>
            <a:r>
              <a:rPr lang="en-US" sz="1600" dirty="0" err="1" smtClean="0"/>
              <a:t>idx</a:t>
            </a:r>
            <a:r>
              <a:rPr lang="en-US" sz="1600" dirty="0"/>
              <a:t> </a:t>
            </a:r>
            <a:r>
              <a:rPr lang="en-US" sz="1600" dirty="0" smtClean="0"/>
              <a:t>and entry</a:t>
            </a:r>
          </a:p>
          <a:p>
            <a:pPr lvl="2"/>
            <a:endParaRPr lang="en-US" sz="1600" dirty="0" smtClean="0"/>
          </a:p>
        </p:txBody>
      </p:sp>
      <p:pic>
        <p:nvPicPr>
          <p:cNvPr id="62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2" y="1557588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2" y="1892823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2" y="2675282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2" y="3010508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2" y="3662487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2" y="4428937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4088747" y="4372506"/>
            <a:ext cx="1037146" cy="34491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2" descr="C:\Users\tanjianf\AppData\Local\Microsoft\Windows\INetCache\IE\M0YYR79O\Nuvola_apps_kcm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46" y="4372506"/>
            <a:ext cx="344915" cy="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4373763" y="4414158"/>
            <a:ext cx="7521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/>
              <a:t>Batching</a:t>
            </a:r>
            <a:endParaRPr lang="en-US" sz="11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338" y="2650757"/>
            <a:ext cx="2251125" cy="18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err="1" smtClean="0"/>
              <a:t>Netmap</a:t>
            </a:r>
            <a:r>
              <a:rPr lang="en-US" dirty="0" smtClean="0"/>
              <a:t> pipes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3863" y="1203329"/>
            <a:ext cx="8229764" cy="3425825"/>
          </a:xfrm>
        </p:spPr>
        <p:txBody>
          <a:bodyPr/>
          <a:lstStyle/>
          <a:p>
            <a:pPr lvl="1"/>
            <a:r>
              <a:rPr lang="en-US" sz="1600" dirty="0" smtClean="0"/>
              <a:t>A framework for high speed packet I/O</a:t>
            </a:r>
          </a:p>
          <a:p>
            <a:pPr lvl="2"/>
            <a:r>
              <a:rPr lang="en-US" sz="1600" dirty="0" err="1" smtClean="0"/>
              <a:t>Netmap</a:t>
            </a:r>
            <a:endParaRPr lang="en-US" sz="1600" dirty="0"/>
          </a:p>
          <a:p>
            <a:pPr lvl="2"/>
            <a:r>
              <a:rPr lang="en-US" sz="1600" dirty="0" err="1" smtClean="0"/>
              <a:t>Netmap</a:t>
            </a:r>
            <a:r>
              <a:rPr lang="en-US" sz="1600" dirty="0" smtClean="0"/>
              <a:t>/VALE (switch)</a:t>
            </a:r>
          </a:p>
          <a:p>
            <a:pPr lvl="2"/>
            <a:r>
              <a:rPr lang="en-US" sz="1600" dirty="0" err="1" smtClean="0"/>
              <a:t>Netmap</a:t>
            </a:r>
            <a:r>
              <a:rPr lang="en-US" sz="1600" dirty="0" smtClean="0"/>
              <a:t> pipes (p2p communication)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92" y="1177528"/>
            <a:ext cx="5159476" cy="35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b4b00c6-0e55-4ddb-8429-9142d84b7b8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f02fe2d-8c45-4367-84af-eaa36078e39f"/>
</p:tagLst>
</file>

<file path=ppt/theme/theme1.xml><?xml version="1.0" encoding="utf-8"?>
<a:theme xmlns:a="http://schemas.openxmlformats.org/drawingml/2006/main" name="NPG PPTx Template Wide Light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754</Words>
  <Application>Microsoft Office PowerPoint</Application>
  <PresentationFormat>On-screen Show (16:9)</PresentationFormat>
  <Paragraphs>216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Wingdings</vt:lpstr>
      <vt:lpstr>宋体</vt:lpstr>
      <vt:lpstr>Intel Clear</vt:lpstr>
      <vt:lpstr>Intel Clear Pro</vt:lpstr>
      <vt:lpstr>NPG PPTx Template Wide Light</vt:lpstr>
      <vt:lpstr>High Speed Solutions in VPP to Accelerate Container Networking:  -Howto and Deep Dive</vt:lpstr>
      <vt:lpstr>Agenda</vt:lpstr>
      <vt:lpstr>Motivations</vt:lpstr>
      <vt:lpstr>What’s SSVM</vt:lpstr>
      <vt:lpstr>SSVM Ring Layout and Memory access (1)</vt:lpstr>
      <vt:lpstr>SSVM Ring Layout and Memory access (2)</vt:lpstr>
      <vt:lpstr>What’s Vhost/virtio-user</vt:lpstr>
      <vt:lpstr>Vhost/Virtio Ring Layout and Memory Access</vt:lpstr>
      <vt:lpstr>What’s Netmap pipes </vt:lpstr>
      <vt:lpstr>Netmap Ring Layout and Memory access</vt:lpstr>
      <vt:lpstr>An inaccurate summary</vt:lpstr>
      <vt:lpstr>Performance: Test Setup</vt:lpstr>
      <vt:lpstr>Performance</vt:lpstr>
      <vt:lpstr>Features</vt:lpstr>
      <vt:lpstr>Summary and next step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CTPClassification=CTP_PUBLIC:VisualMarkings=</cp:keywords>
  <cp:lastModifiedBy/>
  <cp:revision>1</cp:revision>
  <dcterms:created xsi:type="dcterms:W3CDTF">2015-05-06T16:36:39Z</dcterms:created>
  <dcterms:modified xsi:type="dcterms:W3CDTF">2016-10-08T07:15:19Z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12</vt:lpwstr>
  </property>
  <property fmtid="{D5CDD505-2E9C-101B-9397-08002B2CF9AE}" pid="3" name="Offisync_ProviderInitializationData">
    <vt:lpwstr>https://soco.intel.com</vt:lpwstr>
  </property>
  <property fmtid="{D5CDD505-2E9C-101B-9397-08002B2CF9AE}" pid="4" name="Jive_VersionGuid">
    <vt:lpwstr>f70493fd094b44de9e5a1bd3c3f22119</vt:lpwstr>
  </property>
  <property fmtid="{D5CDD505-2E9C-101B-9397-08002B2CF9AE}" pid="5" name="Jive_LatestUserAccountName">
    <vt:lpwstr>scheng1</vt:lpwstr>
  </property>
  <property fmtid="{D5CDD505-2E9C-101B-9397-08002B2CF9AE}" pid="6" name="Offisync_UniqueId">
    <vt:lpwstr>1945993</vt:lpwstr>
  </property>
  <property fmtid="{D5CDD505-2E9C-101B-9397-08002B2CF9AE}" pid="7" name="Offisync_ServerID">
    <vt:lpwstr>d001a694-7c66-4352-b53b-895ffdce369f</vt:lpwstr>
  </property>
  <property fmtid="{D5CDD505-2E9C-101B-9397-08002B2CF9AE}" pid="8" name="Jive_ModifiedButNotPublished">
    <vt:lpwstr/>
  </property>
  <property fmtid="{D5CDD505-2E9C-101B-9397-08002B2CF9AE}" pid="9" name="Jive_PrevVersionNumber">
    <vt:lpwstr/>
  </property>
  <property fmtid="{D5CDD505-2E9C-101B-9397-08002B2CF9AE}" pid="10" name="Jive_VersionGuid_v2.5">
    <vt:lpwstr/>
  </property>
  <property fmtid="{D5CDD505-2E9C-101B-9397-08002B2CF9AE}" pid="11" name="Jive_LatestFileFullName">
    <vt:lpwstr/>
  </property>
  <property fmtid="{D5CDD505-2E9C-101B-9397-08002B2CF9AE}" pid="12" name="TitusGUID">
    <vt:lpwstr>437b8fed-164e-4b1b-bd99-5146b7560bfe</vt:lpwstr>
  </property>
  <property fmtid="{D5CDD505-2E9C-101B-9397-08002B2CF9AE}" pid="13" name="CTP_TimeStamp">
    <vt:lpwstr>2016-09-26 16:07:48Z</vt:lpwstr>
  </property>
  <property fmtid="{D5CDD505-2E9C-101B-9397-08002B2CF9AE}" pid="14" name="CTP_BU">
    <vt:lpwstr>NA</vt:lpwstr>
  </property>
  <property fmtid="{D5CDD505-2E9C-101B-9397-08002B2CF9AE}" pid="15" name="CTP_IDSID">
    <vt:lpwstr>NA</vt:lpwstr>
  </property>
  <property fmtid="{D5CDD505-2E9C-101B-9397-08002B2CF9AE}" pid="16" name="CTP_WWID">
    <vt:lpwstr>NA</vt:lpwstr>
  </property>
  <property fmtid="{D5CDD505-2E9C-101B-9397-08002B2CF9AE}" pid="17" name="CTPClassification">
    <vt:lpwstr>CTP_PUBLIC</vt:lpwstr>
  </property>
</Properties>
</file>