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323F"/>
          </a:solidFill>
          <a:ln w="12700" cap="flat" cmpd="sng">
            <a:solidFill>
              <a:srgbClr val="B4242D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098796" y="1742650"/>
            <a:ext cx="5693329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Calibri"/>
              <a:buNone/>
              <a:defRPr sz="6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6098796" y="4222325"/>
            <a:ext cx="5693329" cy="42467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Font typeface="Arial"/>
              <a:buNone/>
              <a:defRPr sz="20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Font typeface="Arial"/>
              <a:buNone/>
              <a:defRPr sz="1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Font typeface="Arial"/>
              <a:buNone/>
              <a:defRPr sz="16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Font typeface="Arial"/>
              <a:buNone/>
              <a:defRPr sz="16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9789950" y="6356350"/>
            <a:ext cx="110734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501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" name="Shape 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86154" y="1742650"/>
            <a:ext cx="5126486" cy="287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F7323F"/>
              </a:buClr>
              <a:buFont typeface="Calibri"/>
              <a:buNone/>
              <a:defRPr sz="4400" b="1" i="0" u="none" strike="noStrike" cap="none">
                <a:solidFill>
                  <a:srgbClr val="F7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599" cy="40466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rgbClr val="75717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9789950" y="6356350"/>
            <a:ext cx="110734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501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B8B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Shape 31"/>
          <p:cNvSpPr/>
          <p:nvPr/>
        </p:nvSpPr>
        <p:spPr>
          <a:xfrm>
            <a:off x="12140267" y="0"/>
            <a:ext cx="103463" cy="6858000"/>
          </a:xfrm>
          <a:prstGeom prst="rect">
            <a:avLst/>
          </a:prstGeom>
          <a:solidFill>
            <a:srgbClr val="F7323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ulle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583687" y="455085"/>
            <a:ext cx="11127317" cy="9757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F7323F"/>
              </a:buClr>
              <a:buFont typeface="Calibri"/>
              <a:buNone/>
              <a:defRPr sz="4400" b="1" i="0" u="none" strike="noStrike" cap="none">
                <a:solidFill>
                  <a:srgbClr val="F7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/>
          <p:nvPr/>
        </p:nvSpPr>
        <p:spPr>
          <a:xfrm>
            <a:off x="1293580" y="6372971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16400" y="1797050"/>
            <a:ext cx="11036458" cy="4224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74561" marR="0" lvl="0" indent="-173901" algn="l" rtl="0">
              <a:lnSpc>
                <a:spcPct val="95000"/>
              </a:lnSpc>
              <a:spcBef>
                <a:spcPts val="1480"/>
              </a:spcBef>
              <a:buClr>
                <a:schemeClr val="dk1"/>
              </a:buClr>
              <a:buSzPct val="80000"/>
              <a:buFont typeface="Arial"/>
              <a:buChar char="•"/>
              <a:defRPr sz="2700" b="0" i="0" u="none" strike="noStrike" cap="none">
                <a:solidFill>
                  <a:srgbClr val="6767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77176" marR="0" lvl="1" indent="-174256" algn="l" rtl="0">
              <a:lnSpc>
                <a:spcPct val="95000"/>
              </a:lnSpc>
              <a:spcBef>
                <a:spcPts val="600"/>
              </a:spcBef>
              <a:buClr>
                <a:schemeClr val="dk1"/>
              </a:buClr>
              <a:buSzPct val="80000"/>
              <a:buFont typeface="Arial"/>
              <a:buChar char="•"/>
              <a:defRPr sz="2400" b="0" i="0" u="none" strike="noStrike" cap="none">
                <a:solidFill>
                  <a:srgbClr val="67676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719" marR="0" lvl="2" indent="-128038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79999"/>
              <a:buFont typeface="Arial"/>
              <a:buChar char="•"/>
              <a:defRPr sz="2100" b="0" i="0" u="none" strike="noStrike" cap="none">
                <a:solidFill>
                  <a:srgbClr val="67676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4683" marR="0" lvl="3" indent="-140263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80000"/>
              <a:buFont typeface="Arial"/>
              <a:buChar char="•"/>
              <a:defRPr sz="1900" b="0" i="0" u="none" strike="noStrike" cap="none">
                <a:solidFill>
                  <a:srgbClr val="67676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43231" marR="0" lvl="4" indent="-15545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80000"/>
              <a:buFont typeface="Arial"/>
              <a:buChar char="•"/>
              <a:defRPr sz="1600" b="0" i="0" u="none" strike="noStrike" cap="none">
                <a:solidFill>
                  <a:srgbClr val="67676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583687" y="455085"/>
            <a:ext cx="11127317" cy="9757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F7323F"/>
              </a:buClr>
              <a:buFont typeface="Calibri"/>
              <a:buNone/>
              <a:defRPr sz="4400" b="1" i="0" u="none" strike="noStrike" cap="none">
                <a:solidFill>
                  <a:srgbClr val="F7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583689" y="455085"/>
            <a:ext cx="11127317" cy="9757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F7323F"/>
              </a:buClr>
              <a:buFont typeface="Calibri"/>
              <a:buNone/>
              <a:defRPr sz="4400" b="1" i="0" u="none" strike="noStrike" cap="none">
                <a:solidFill>
                  <a:srgbClr val="F7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4165600" y="6356357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F7323F"/>
              </a:buClr>
              <a:buFont typeface="Calibri"/>
              <a:buNone/>
              <a:defRPr sz="4400" b="1" i="0" u="none" strike="noStrike" cap="none">
                <a:solidFill>
                  <a:srgbClr val="F7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0298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rgbClr val="75717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0298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rgbClr val="75717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9789950" y="6356350"/>
            <a:ext cx="110734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501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B8B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/>
          <p:nvPr/>
        </p:nvSpPr>
        <p:spPr>
          <a:xfrm>
            <a:off x="12088535" y="0"/>
            <a:ext cx="103463" cy="6858000"/>
          </a:xfrm>
          <a:prstGeom prst="rect">
            <a:avLst/>
          </a:prstGeom>
          <a:solidFill>
            <a:srgbClr val="F7323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_Heavy 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06271" y="1339746"/>
            <a:ext cx="5496566" cy="49848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88900" algn="l" rtl="0">
              <a:lnSpc>
                <a:spcPct val="95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22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120650" algn="l" rtl="0">
              <a:lnSpc>
                <a:spcPct val="95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39700" algn="l" rtl="0">
              <a:lnSpc>
                <a:spcPct val="90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14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46050" algn="l" rtl="0">
              <a:lnSpc>
                <a:spcPct val="90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13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46050" algn="l" rtl="0">
              <a:lnSpc>
                <a:spcPct val="90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13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2"/>
          </p:nvPr>
        </p:nvSpPr>
        <p:spPr>
          <a:xfrm>
            <a:off x="6275707" y="1339746"/>
            <a:ext cx="5496566" cy="49848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88900" algn="l" rtl="0">
              <a:lnSpc>
                <a:spcPct val="95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22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120650" algn="l" rtl="0">
              <a:lnSpc>
                <a:spcPct val="95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39700" algn="l" rtl="0">
              <a:lnSpc>
                <a:spcPct val="90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14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46050" algn="l" rtl="0">
              <a:lnSpc>
                <a:spcPct val="90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13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46050" algn="l" rtl="0">
              <a:lnSpc>
                <a:spcPct val="90000"/>
              </a:lnSpc>
              <a:spcBef>
                <a:spcPts val="1000"/>
              </a:spcBef>
              <a:buClr>
                <a:srgbClr val="0E243E"/>
              </a:buClr>
              <a:buSzPct val="100000"/>
              <a:buFont typeface="Arial"/>
              <a:buChar char="•"/>
              <a:defRPr sz="1300" b="0" i="0" u="none" strike="noStrike" cap="none">
                <a:solidFill>
                  <a:srgbClr val="0E243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06267" y="381003"/>
            <a:ext cx="11451815" cy="88941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buClr>
                <a:srgbClr val="00A5C7"/>
              </a:buClr>
              <a:buFont typeface="Calibri"/>
              <a:buNone/>
              <a:defRPr sz="4200" b="0" i="0" u="none" strike="noStrike" cap="none">
                <a:solidFill>
                  <a:srgbClr val="00A5C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072910" y="778212"/>
            <a:ext cx="7717039" cy="432186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F7323F"/>
              </a:buClr>
              <a:buFont typeface="Calibri"/>
              <a:buNone/>
              <a:defRPr sz="4400" b="1" i="0" u="none" strike="noStrike" cap="none">
                <a:solidFill>
                  <a:srgbClr val="F7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2312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rgbClr val="75717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rgbClr val="75717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75717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9789950" y="6356350"/>
            <a:ext cx="110734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501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B8B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" name="Shape 16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89343" y="5945835"/>
            <a:ext cx="1388453" cy="77563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errit.fd.io/r/#/c/3838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6098796" y="1742650"/>
            <a:ext cx="5693329" cy="2387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/>
              <a:t>TCP Timers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6098796" y="4222325"/>
            <a:ext cx="5693329" cy="4246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en-US"/>
              <a:t>Dave Barach, 11/17/2016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fd.io Foundation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501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838200" y="140600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Callback details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838200" y="1122575"/>
            <a:ext cx="10515600" cy="5017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static void new_stop_timer_handle_callback (new_stop_timer_callback_args_t * a_vec)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Each vector element contains a (pool-index, timer-id, new-handle) tuple:</a:t>
            </a:r>
          </a:p>
          <a:p>
            <a:pPr marL="0" marR="0" lvl="0" indent="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for (i = 0; i &lt; vec_len(a_vec); i++)</a:t>
            </a:r>
            <a:br>
              <a:rPr lang="en-US"/>
            </a:br>
            <a:r>
              <a:rPr lang="en-US"/>
              <a:t>		{</a:t>
            </a:r>
            <a:br>
              <a:rPr lang="en-US"/>
            </a:br>
            <a:r>
              <a:rPr lang="en-US"/>
              <a:t>			a = a_vec + i;</a:t>
            </a:r>
            <a:br>
              <a:rPr lang="en-US"/>
            </a:br>
            <a:r>
              <a:rPr lang="en-US"/>
              <a:t>			session = pool_elt_at_index (xxx-&gt;sessions, a-&gt;pool_index);</a:t>
            </a:r>
            <a:br>
              <a:rPr lang="en-US"/>
            </a:br>
            <a:r>
              <a:rPr lang="en-US"/>
              <a:t>			session-&gt;timers[a-&gt;timer_id].stop_timer_handle =</a:t>
            </a:r>
            <a:br>
              <a:rPr lang="en-US"/>
            </a:br>
            <a:r>
              <a:rPr lang="en-US"/>
              <a:t>				a-&gt;new_stop_timer_handle;	</a:t>
            </a:r>
            <a:br>
              <a:rPr lang="en-US"/>
            </a:br>
            <a:r>
              <a:rPr lang="en-US"/>
              <a:t>		}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Recitations, where to find the code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04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https://gerrit.fd.io/r/#/c/3838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US"/>
              <a:t>.../vnet/vnet/tcp/tcp_timer.[ch]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Introduction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04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/>
              <a:t>Purpose-built TCP timers, not necessarily suitable for other use-cases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US"/>
              <a:t>Two-level wheel algorithm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US"/>
              <a:t>Design / scale parameters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Timer granularity 100ms. Easy enough to change to 50 or 200 ms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Required max period: 2.5 hours =&gt; 150 minutes =&gt; 90,000 ticks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Rounding up to 256K ticks yields a two-level, 512 slot-per-level wheel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~7 hr max timer duration</a:t>
            </a:r>
          </a:p>
          <a:p>
            <a:pPr marL="914400" lvl="1" indent="-228600">
              <a:spcBef>
                <a:spcPts val="0"/>
              </a:spcBef>
            </a:pPr>
            <a:r>
              <a:rPr lang="en-US"/>
              <a:t>Tested to 20e6 concurrent timers, 28 million “operations” per second 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Timer wheels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04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171"/>
              </a:buClr>
              <a:buSzPct val="100000"/>
              <a:buFont typeface="Arial"/>
            </a:pPr>
            <a:r>
              <a:rPr lang="en-US"/>
              <a:t>An odometer algorithm, vaguely related to WW2 Enigma machines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When the “fast” wheel finishes a complete revolution, we advance the slow ring one slot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Fast wheel slots correspond to one timer tick (100ms)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Slow wheel slots correspond to 512 timer ticks (51.2s)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At each slow wheel tick, we redistribute timers from the slow wheel into the fast wheel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APIs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04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Start timer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Stop timer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Process expired timers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Initialize a timer wheel object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Destroy a timer wheel object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Callbacks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04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“Here’s a vector of new stop-timer handles”</a:t>
            </a:r>
          </a:p>
          <a:p>
            <a:pPr marL="914400" marR="0" lvl="1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When we advance the slow wheel, we redistribute timers from the now-current slot in the slow wheel to the appropriate slots the fast wheel</a:t>
            </a:r>
          </a:p>
          <a:p>
            <a:pPr marL="914400" marR="0" lvl="1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Stop timer handles encode (wheel, slot, element within slot)</a:t>
            </a:r>
          </a:p>
          <a:p>
            <a:pPr marL="914400" marR="0" lvl="1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Happens once every 51.2 seconds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“Here’s a vector of expired timers”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API details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04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u32 tcp_timer_start (tcp_timer_wheel_t * tw, </a:t>
            </a:r>
            <a:br>
              <a:rPr lang="en-US"/>
            </a:br>
            <a:r>
              <a:rPr lang="en-US"/>
              <a:t>						    u32 pool_index, u32 timer_id, u32 interval)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Starts a timer to expire in &lt;interval&gt; 100ms clock ticks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When the timer expires, the expired-session callback will receive the indicate timer as a vector element in a vector of (pool_index, timer_index) tuples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Returns a timer cancellation handle which encodes the timer’s (ring, slot, element-within-slot). The caller must memorize the handle.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API details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04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void tcp_timer_stop (tcp_timer_wheel_t * tw, </a:t>
            </a:r>
            <a:br>
              <a:rPr lang="en-US"/>
            </a:br>
            <a:r>
              <a:rPr lang="en-US"/>
              <a:t>	u32 pool_index, u32 timer_id, u32 cancellation_handle)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Stop the indicated timer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Pool_index and timer_id are passed to allow consistency checking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Super light-weight: sets one bit to 0 in a bitmap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API details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04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void tcp_timer_expire_timers (tcp_timer_wheel_t * tw, f64 now)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Expires timers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“now” is expected to be in (double) seconds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Callback details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1405649"/>
            <a:ext cx="10515600" cy="404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static void expired_timer_callback (u32 * expired_timers)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Process a (u32 *) vector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/>
              <a:t>Each vector element encodes a (pool-index, timer-id) pair</a:t>
            </a:r>
          </a:p>
          <a:p>
            <a:pPr marL="0" marR="0" lvl="0" indent="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for (i = 0; i &lt; vec_len(expired_timers); i++)</a:t>
            </a:r>
            <a:br>
              <a:rPr lang="en-US"/>
            </a:br>
            <a:r>
              <a:rPr lang="en-US"/>
              <a:t>		{</a:t>
            </a:r>
            <a:br>
              <a:rPr lang="en-US"/>
            </a:br>
            <a:r>
              <a:rPr lang="en-US"/>
              <a:t>			pool_index = expired_timers[i] &amp; 0x0FFFFFFF;</a:t>
            </a:r>
            <a:br>
              <a:rPr lang="en-US"/>
            </a:br>
            <a:r>
              <a:rPr lang="en-US"/>
              <a:t>      		timer_id = expired_timers[i] &gt;&gt; 28;</a:t>
            </a:r>
            <a:br>
              <a:rPr lang="en-US"/>
            </a:br>
            <a:r>
              <a:rPr lang="en-US"/>
              <a:t>			/* $$$ your message in this space */</a:t>
            </a:r>
            <a:br>
              <a:rPr lang="en-US"/>
            </a:br>
            <a:r>
              <a:rPr lang="en-US"/>
              <a:t>		}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10897297" y="6356350"/>
            <a:ext cx="45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dio theme">
  <a:themeElements>
    <a:clrScheme name="FD.io">
      <a:dk1>
        <a:srgbClr val="2B2929"/>
      </a:dk1>
      <a:lt1>
        <a:srgbClr val="FFFFFF"/>
      </a:lt1>
      <a:dk2>
        <a:srgbClr val="F7323F"/>
      </a:dk2>
      <a:lt2>
        <a:srgbClr val="FFFFFF"/>
      </a:lt2>
      <a:accent1>
        <a:srgbClr val="F7323F"/>
      </a:accent1>
      <a:accent2>
        <a:srgbClr val="3A3838"/>
      </a:accent2>
      <a:accent3>
        <a:srgbClr val="F7323F"/>
      </a:accent3>
      <a:accent4>
        <a:srgbClr val="3A3838"/>
      </a:accent4>
      <a:accent5>
        <a:srgbClr val="F7323F"/>
      </a:accent5>
      <a:accent6>
        <a:srgbClr val="3A3838"/>
      </a:accent6>
      <a:hlink>
        <a:srgbClr val="26CAD3"/>
      </a:hlink>
      <a:folHlink>
        <a:srgbClr val="26CAD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Widescreen</PresentationFormat>
  <Paragraphs>77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fdio theme</vt:lpstr>
      <vt:lpstr>TCP Timers</vt:lpstr>
      <vt:lpstr>Introduction</vt:lpstr>
      <vt:lpstr>Timer wheels</vt:lpstr>
      <vt:lpstr>APIs</vt:lpstr>
      <vt:lpstr>Callbacks</vt:lpstr>
      <vt:lpstr>API details</vt:lpstr>
      <vt:lpstr>API details</vt:lpstr>
      <vt:lpstr>API details</vt:lpstr>
      <vt:lpstr>Callback details</vt:lpstr>
      <vt:lpstr>Callback details</vt:lpstr>
      <vt:lpstr>Recitations, where to find the code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TCP Timers</dc:title>
  <cp:lastModifiedBy>Mikro Software</cp:lastModifiedBy>
  <cp:revision>1</cp:revision>
  <dcterms:modified xsi:type="dcterms:W3CDTF">2016-11-18T16:27:06Z</dcterms:modified>
</cp:coreProperties>
</file>